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ldx" ContentType="application/vnd.openxmlformats-officedocument.presentationml.slide"/>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ink/ink1.xml" ContentType="application/inkml+xml"/>
  <Override PartName="/ppt/theme/themeOverride4.xml" ContentType="application/vnd.openxmlformats-officedocument.themeOverr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theme/themeOverride37.xml" ContentType="application/vnd.openxmlformats-officedocument.themeOverride+xml"/>
  <Override PartName="/ppt/theme/themeOverride38.xml" ContentType="application/vnd.openxmlformats-officedocument.themeOverride+xml"/>
  <Override PartName="/ppt/theme/themeOverride39.xml" ContentType="application/vnd.openxmlformats-officedocument.themeOverride+xml"/>
  <Override PartName="/ppt/theme/themeOverride40.xml" ContentType="application/vnd.openxmlformats-officedocument.themeOverride+xml"/>
  <Override PartName="/ppt/theme/themeOverride41.xml" ContentType="application/vnd.openxmlformats-officedocument.themeOverride+xml"/>
  <Override PartName="/ppt/theme/themeOverride42.xml" ContentType="application/vnd.openxmlformats-officedocument.themeOverride+xml"/>
  <Override PartName="/ppt/theme/themeOverride43.xml" ContentType="application/vnd.openxmlformats-officedocument.themeOverride+xml"/>
  <Override PartName="/ppt/theme/themeOverride44.xml" ContentType="application/vnd.openxmlformats-officedocument.themeOverride+xml"/>
  <Override PartName="/ppt/theme/themeOverride45.xml" ContentType="application/vnd.openxmlformats-officedocument.themeOverride+xml"/>
  <Override PartName="/ppt/theme/themeOverride46.xml" ContentType="application/vnd.openxmlformats-officedocument.themeOverride+xml"/>
  <Override PartName="/ppt/theme/themeOverride47.xml" ContentType="application/vnd.openxmlformats-officedocument.themeOverride+xml"/>
  <Override PartName="/ppt/theme/themeOverride48.xml" ContentType="application/vnd.openxmlformats-officedocument.themeOverride+xml"/>
  <Override PartName="/ppt/theme/themeOverride49.xml" ContentType="application/vnd.openxmlformats-officedocument.themeOverride+xml"/>
  <Override PartName="/ppt/theme/themeOverride50.xml" ContentType="application/vnd.openxmlformats-officedocument.themeOverride+xml"/>
  <Override PartName="/ppt/theme/themeOverride51.xml" ContentType="application/vnd.openxmlformats-officedocument.themeOverride+xml"/>
  <Override PartName="/ppt/notesSlides/notesSlide1.xml" ContentType="application/vnd.openxmlformats-officedocument.presentationml.notesSlide+xml"/>
  <Override PartName="/ppt/theme/themeOverride52.xml" ContentType="application/vnd.openxmlformats-officedocument.themeOverride+xml"/>
  <Override PartName="/ppt/notesSlides/notesSlide2.xml" ContentType="application/vnd.openxmlformats-officedocument.presentationml.notesSlide+xml"/>
  <Override PartName="/ppt/theme/themeOverride53.xml" ContentType="application/vnd.openxmlformats-officedocument.themeOverride+xml"/>
  <Override PartName="/ppt/theme/themeOverride54.xml" ContentType="application/vnd.openxmlformats-officedocument.themeOverride+xml"/>
  <Override PartName="/ppt/theme/themeOverride55.xml" ContentType="application/vnd.openxmlformats-officedocument.themeOverride+xml"/>
  <Override PartName="/ppt/theme/themeOverride56.xml" ContentType="application/vnd.openxmlformats-officedocument.themeOverride+xml"/>
  <Override PartName="/ppt/theme/themeOverride57.xml" ContentType="application/vnd.openxmlformats-officedocument.themeOverride+xml"/>
  <Override PartName="/ppt/theme/themeOverride58.xml" ContentType="application/vnd.openxmlformats-officedocument.themeOverride+xml"/>
  <Override PartName="/ppt/theme/themeOverride59.xml" ContentType="application/vnd.openxmlformats-officedocument.themeOverride+xml"/>
  <Override PartName="/ppt/theme/themeOverride60.xml" ContentType="application/vnd.openxmlformats-officedocument.themeOverride+xml"/>
  <Override PartName="/ppt/theme/themeOverride61.xml" ContentType="application/vnd.openxmlformats-officedocument.themeOverride+xml"/>
  <Override PartName="/ppt/theme/themeOverride62.xml" ContentType="application/vnd.openxmlformats-officedocument.themeOverride+xml"/>
  <Override PartName="/ppt/theme/themeOverride63.xml" ContentType="application/vnd.openxmlformats-officedocument.themeOverride+xml"/>
  <Override PartName="/ppt/theme/themeOverride64.xml" ContentType="application/vnd.openxmlformats-officedocument.themeOverride+xml"/>
  <Override PartName="/ppt/theme/themeOverride65.xml" ContentType="application/vnd.openxmlformats-officedocument.themeOverride+xml"/>
  <Override PartName="/ppt/theme/themeOverride66.xml" ContentType="application/vnd.openxmlformats-officedocument.themeOverride+xml"/>
  <Override PartName="/ppt/theme/themeOverride67.xml" ContentType="application/vnd.openxmlformats-officedocument.themeOverride+xml"/>
  <Override PartName="/ppt/theme/themeOverride68.xml" ContentType="application/vnd.openxmlformats-officedocument.themeOverride+xml"/>
  <Override PartName="/ppt/theme/themeOverride69.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96"/>
  </p:notesMasterIdLst>
  <p:sldIdLst>
    <p:sldId id="988" r:id="rId5"/>
    <p:sldId id="943" r:id="rId6"/>
    <p:sldId id="577" r:id="rId7"/>
    <p:sldId id="545" r:id="rId8"/>
    <p:sldId id="978" r:id="rId9"/>
    <p:sldId id="1588" r:id="rId10"/>
    <p:sldId id="1589" r:id="rId11"/>
    <p:sldId id="1590" r:id="rId12"/>
    <p:sldId id="1591" r:id="rId13"/>
    <p:sldId id="857" r:id="rId14"/>
    <p:sldId id="1592" r:id="rId15"/>
    <p:sldId id="1007" r:id="rId16"/>
    <p:sldId id="1009" r:id="rId17"/>
    <p:sldId id="1602" r:id="rId18"/>
    <p:sldId id="1011" r:id="rId19"/>
    <p:sldId id="560" r:id="rId20"/>
    <p:sldId id="1595" r:id="rId21"/>
    <p:sldId id="572" r:id="rId22"/>
    <p:sldId id="858" r:id="rId23"/>
    <p:sldId id="573" r:id="rId24"/>
    <p:sldId id="934" r:id="rId25"/>
    <p:sldId id="552" r:id="rId26"/>
    <p:sldId id="574" r:id="rId27"/>
    <p:sldId id="873" r:id="rId28"/>
    <p:sldId id="946" r:id="rId29"/>
    <p:sldId id="947" r:id="rId30"/>
    <p:sldId id="962" r:id="rId31"/>
    <p:sldId id="963" r:id="rId32"/>
    <p:sldId id="964" r:id="rId33"/>
    <p:sldId id="966" r:id="rId34"/>
    <p:sldId id="948" r:id="rId35"/>
    <p:sldId id="911" r:id="rId36"/>
    <p:sldId id="949" r:id="rId37"/>
    <p:sldId id="912" r:id="rId38"/>
    <p:sldId id="919" r:id="rId39"/>
    <p:sldId id="957" r:id="rId40"/>
    <p:sldId id="958" r:id="rId41"/>
    <p:sldId id="940" r:id="rId42"/>
    <p:sldId id="941" r:id="rId43"/>
    <p:sldId id="942" r:id="rId44"/>
    <p:sldId id="930" r:id="rId45"/>
    <p:sldId id="1600" r:id="rId46"/>
    <p:sldId id="874" r:id="rId47"/>
    <p:sldId id="875" r:id="rId48"/>
    <p:sldId id="878" r:id="rId49"/>
    <p:sldId id="879" r:id="rId50"/>
    <p:sldId id="950" r:id="rId51"/>
    <p:sldId id="866" r:id="rId52"/>
    <p:sldId id="951" r:id="rId53"/>
    <p:sldId id="986" r:id="rId54"/>
    <p:sldId id="952" r:id="rId55"/>
    <p:sldId id="735" r:id="rId56"/>
    <p:sldId id="953" r:id="rId57"/>
    <p:sldId id="956" r:id="rId58"/>
    <p:sldId id="967" r:id="rId59"/>
    <p:sldId id="881" r:id="rId60"/>
    <p:sldId id="520" r:id="rId61"/>
    <p:sldId id="882" r:id="rId62"/>
    <p:sldId id="518" r:id="rId63"/>
    <p:sldId id="883" r:id="rId64"/>
    <p:sldId id="954" r:id="rId65"/>
    <p:sldId id="933" r:id="rId66"/>
    <p:sldId id="731" r:id="rId67"/>
    <p:sldId id="955" r:id="rId68"/>
    <p:sldId id="931" r:id="rId69"/>
    <p:sldId id="938" r:id="rId70"/>
    <p:sldId id="932" r:id="rId71"/>
    <p:sldId id="1597" r:id="rId72"/>
    <p:sldId id="1598" r:id="rId73"/>
    <p:sldId id="1599" r:id="rId74"/>
    <p:sldId id="999" r:id="rId75"/>
    <p:sldId id="995" r:id="rId76"/>
    <p:sldId id="1000" r:id="rId77"/>
    <p:sldId id="1001" r:id="rId78"/>
    <p:sldId id="1002" r:id="rId79"/>
    <p:sldId id="959" r:id="rId80"/>
    <p:sldId id="960" r:id="rId81"/>
    <p:sldId id="961" r:id="rId82"/>
    <p:sldId id="1587" r:id="rId83"/>
    <p:sldId id="982" r:id="rId84"/>
    <p:sldId id="972" r:id="rId85"/>
    <p:sldId id="983" r:id="rId86"/>
    <p:sldId id="975" r:id="rId87"/>
    <p:sldId id="984" r:id="rId88"/>
    <p:sldId id="985" r:id="rId89"/>
    <p:sldId id="971" r:id="rId90"/>
    <p:sldId id="973" r:id="rId91"/>
    <p:sldId id="974" r:id="rId92"/>
    <p:sldId id="976" r:id="rId93"/>
    <p:sldId id="977" r:id="rId94"/>
    <p:sldId id="1601" r:id="rId95"/>
  </p:sldIdLst>
  <p:sldSz cx="9144000" cy="6858000" type="screen4x3"/>
  <p:notesSz cx="6794500" cy="9906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89"/>
    <a:srgbClr val="007A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88" autoAdjust="0"/>
    <p:restoredTop sz="94660"/>
  </p:normalViewPr>
  <p:slideViewPr>
    <p:cSldViewPr snapToGrid="0">
      <p:cViewPr varScale="1">
        <p:scale>
          <a:sx n="82" d="100"/>
          <a:sy n="82" d="100"/>
        </p:scale>
        <p:origin x="163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dirty="0">
                <a:solidFill>
                  <a:srgbClr val="0033CC"/>
                </a:solidFill>
              </a:rPr>
              <a:t>%</a:t>
            </a:r>
            <a:r>
              <a:rPr lang="en-US" b="1" baseline="0" dirty="0">
                <a:solidFill>
                  <a:srgbClr val="0033CC"/>
                </a:solidFill>
              </a:rPr>
              <a:t> </a:t>
            </a:r>
            <a:r>
              <a:rPr lang="en-US" b="1" dirty="0" err="1">
                <a:solidFill>
                  <a:srgbClr val="0033CC"/>
                </a:solidFill>
              </a:rPr>
              <a:t>Ejecución</a:t>
            </a:r>
            <a:r>
              <a:rPr lang="en-US" b="1" dirty="0">
                <a:solidFill>
                  <a:srgbClr val="0033CC"/>
                </a:solidFill>
              </a:rPr>
              <a:t> </a:t>
            </a:r>
            <a:r>
              <a:rPr lang="en-US" b="1" dirty="0" err="1">
                <a:solidFill>
                  <a:srgbClr val="0033CC"/>
                </a:solidFill>
              </a:rPr>
              <a:t>mensual</a:t>
            </a:r>
            <a:r>
              <a:rPr lang="en-US" b="1" dirty="0">
                <a:solidFill>
                  <a:srgbClr val="0033CC"/>
                </a:solidFill>
              </a:rPr>
              <a:t> Inv. Regional 2021-2020</a:t>
            </a:r>
            <a:r>
              <a:rPr lang="en-US" b="1" baseline="0" dirty="0">
                <a:solidFill>
                  <a:srgbClr val="0033CC"/>
                </a:solidFill>
              </a:rPr>
              <a:t> / 2</a:t>
            </a:r>
            <a:r>
              <a:rPr lang="en-US" b="1" dirty="0">
                <a:solidFill>
                  <a:srgbClr val="0033CC"/>
                </a:solidFill>
              </a:rPr>
              <a:t>020-2019 </a:t>
            </a:r>
          </a:p>
          <a:p>
            <a:pPr>
              <a:defRPr b="1"/>
            </a:pPr>
            <a:r>
              <a:rPr lang="en-US" b="1" dirty="0">
                <a:solidFill>
                  <a:srgbClr val="0033CC"/>
                </a:solidFill>
              </a:rPr>
              <a:t>vs.</a:t>
            </a:r>
            <a:r>
              <a:rPr lang="en-US" b="1" baseline="0" dirty="0">
                <a:solidFill>
                  <a:srgbClr val="0033CC"/>
                </a:solidFill>
              </a:rPr>
              <a:t> </a:t>
            </a:r>
            <a:r>
              <a:rPr lang="en-US" b="1" baseline="0" dirty="0" err="1">
                <a:solidFill>
                  <a:srgbClr val="0033CC"/>
                </a:solidFill>
              </a:rPr>
              <a:t>Índice</a:t>
            </a:r>
            <a:r>
              <a:rPr lang="en-US" b="1" baseline="0" dirty="0">
                <a:solidFill>
                  <a:srgbClr val="0033CC"/>
                </a:solidFill>
              </a:rPr>
              <a:t> de </a:t>
            </a:r>
            <a:r>
              <a:rPr lang="en-US" b="1" baseline="0" dirty="0" err="1">
                <a:solidFill>
                  <a:srgbClr val="0033CC"/>
                </a:solidFill>
              </a:rPr>
              <a:t>Movilidad</a:t>
            </a:r>
            <a:r>
              <a:rPr lang="en-US" b="1" baseline="0" dirty="0">
                <a:solidFill>
                  <a:srgbClr val="0033CC"/>
                </a:solidFill>
              </a:rPr>
              <a:t> Google - % (</a:t>
            </a:r>
            <a:r>
              <a:rPr lang="en-US" b="1" baseline="0" dirty="0" err="1">
                <a:solidFill>
                  <a:srgbClr val="0033CC"/>
                </a:solidFill>
              </a:rPr>
              <a:t>promedio</a:t>
            </a:r>
            <a:r>
              <a:rPr lang="en-US" b="1" baseline="0" dirty="0">
                <a:solidFill>
                  <a:srgbClr val="0033CC"/>
                </a:solidFill>
              </a:rPr>
              <a:t> </a:t>
            </a:r>
            <a:r>
              <a:rPr lang="en-US" b="1" baseline="0" dirty="0" err="1">
                <a:solidFill>
                  <a:srgbClr val="0033CC"/>
                </a:solidFill>
              </a:rPr>
              <a:t>mensual</a:t>
            </a:r>
            <a:r>
              <a:rPr lang="en-US" b="1" baseline="0" dirty="0">
                <a:solidFill>
                  <a:srgbClr val="0033CC"/>
                </a:solidFill>
              </a:rPr>
              <a:t>)</a:t>
            </a:r>
            <a:endParaRPr lang="en-US" b="1" dirty="0">
              <a:solidFill>
                <a:srgbClr val="0033CC"/>
              </a:solidFill>
            </a:endParaRPr>
          </a:p>
        </c:rich>
      </c:tx>
      <c:overlay val="0"/>
      <c:spPr>
        <a:solidFill>
          <a:sysClr val="window" lastClr="FFFFFF"/>
        </a:solid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lineChart>
        <c:grouping val="standard"/>
        <c:varyColors val="0"/>
        <c:ser>
          <c:idx val="0"/>
          <c:order val="0"/>
          <c:tx>
            <c:strRef>
              <c:f>'4. Ejecución vs. Movilidad'!$B$5</c:f>
              <c:strCache>
                <c:ptCount val="1"/>
                <c:pt idx="0">
                  <c:v>% Ejec. Mensual Gores 2021/2020</c:v>
                </c:pt>
              </c:strCache>
            </c:strRef>
          </c:tx>
          <c:spPr>
            <a:ln w="19050" cap="rnd">
              <a:solidFill>
                <a:schemeClr val="accent1"/>
              </a:solidFill>
              <a:round/>
            </a:ln>
            <a:effectLst/>
          </c:spPr>
          <c:marker>
            <c:symbol val="none"/>
          </c:marker>
          <c:dLbls>
            <c:dLbl>
              <c:idx val="0"/>
              <c:layout>
                <c:manualLayout>
                  <c:x val="-2.3970373939013107E-2"/>
                  <c:y val="-2.86569058456617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32C-4260-94D8-999FD65CCADF}"/>
                </c:ext>
              </c:extLst>
            </c:dLbl>
            <c:dLbl>
              <c:idx val="1"/>
              <c:layout>
                <c:manualLayout>
                  <c:x val="-1.8730983395207648E-2"/>
                  <c:y val="-0.1187635213383730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32C-4260-94D8-999FD65CCADF}"/>
                </c:ext>
              </c:extLst>
            </c:dLbl>
            <c:dLbl>
              <c:idx val="2"/>
              <c:layout>
                <c:manualLayout>
                  <c:x val="-2.5096108577300477E-2"/>
                  <c:y val="-5.92453322743064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32C-4260-94D8-999FD65CCADF}"/>
                </c:ext>
              </c:extLst>
            </c:dLbl>
            <c:dLbl>
              <c:idx val="3"/>
              <c:layout>
                <c:manualLayout>
                  <c:x val="-2.9962967423766366E-2"/>
                  <c:y val="-3.52700379638913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32C-4260-94D8-999FD65CCADF}"/>
                </c:ext>
              </c:extLst>
            </c:dLbl>
            <c:dLbl>
              <c:idx val="4"/>
              <c:layout>
                <c:manualLayout>
                  <c:x val="-2.5469418743840601E-2"/>
                  <c:y val="-3.58421752935216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32C-4260-94D8-999FD65CCADF}"/>
                </c:ext>
              </c:extLst>
            </c:dLbl>
            <c:dLbl>
              <c:idx val="5"/>
              <c:layout>
                <c:manualLayout>
                  <c:x val="-2.0974077196636458E-2"/>
                  <c:y val="-2.86569058456617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32C-4260-94D8-999FD65CCADF}"/>
                </c:ext>
              </c:extLst>
            </c:dLbl>
            <c:dLbl>
              <c:idx val="6"/>
              <c:layout>
                <c:manualLayout>
                  <c:x val="-1.9475928825448248E-2"/>
                  <c:y val="2.20437737274320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32C-4260-94D8-999FD65CCADF}"/>
                </c:ext>
              </c:extLst>
            </c:dLbl>
            <c:dLbl>
              <c:idx val="7"/>
              <c:layout>
                <c:manualLayout>
                  <c:x val="-1.9250734712015185E-2"/>
                  <c:y val="-6.55854340297545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32C-4260-94D8-999FD65CCADF}"/>
                </c:ext>
              </c:extLst>
            </c:dLbl>
            <c:dLbl>
              <c:idx val="8"/>
              <c:layout>
                <c:manualLayout>
                  <c:x val="-2.7044527210916051E-2"/>
                  <c:y val="-5.59422376756212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32C-4260-94D8-999FD65CCADF}"/>
                </c:ext>
              </c:extLst>
            </c:dLbl>
            <c:dLbl>
              <c:idx val="10"/>
              <c:layout>
                <c:manualLayout>
                  <c:x val="-1.7977780454259931E-2"/>
                  <c:y val="2.6452528472918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32C-4260-94D8-999FD65CCADF}"/>
                </c:ext>
              </c:extLst>
            </c:dLbl>
            <c:dLbl>
              <c:idx val="11"/>
              <c:layout>
                <c:manualLayout>
                  <c:x val="-1.3483335340695084E-2"/>
                  <c:y val="-2.42481511001752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32C-4260-94D8-999FD65CCA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numRef>
              <c:f>'4. Ejecución vs. Movilidad'!$A$6:$A$17</c:f>
              <c:numCache>
                <c:formatCode>mmm\-yy</c:formatCode>
                <c:ptCount val="12"/>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numCache>
            </c:numRef>
          </c:cat>
          <c:val>
            <c:numRef>
              <c:f>'4. Ejecución vs. Movilidad'!$B$6:$B$17</c:f>
              <c:numCache>
                <c:formatCode>0.0</c:formatCode>
                <c:ptCount val="12"/>
                <c:pt idx="0">
                  <c:v>-0.53115844396855216</c:v>
                </c:pt>
                <c:pt idx="1">
                  <c:v>-1.9770673058663952</c:v>
                </c:pt>
                <c:pt idx="2">
                  <c:v>-1.2305828632622102</c:v>
                </c:pt>
                <c:pt idx="3">
                  <c:v>-1.5332789187866389</c:v>
                </c:pt>
                <c:pt idx="4">
                  <c:v>-0.18189956177418765</c:v>
                </c:pt>
                <c:pt idx="5">
                  <c:v>0.34407224087289023</c:v>
                </c:pt>
                <c:pt idx="6">
                  <c:v>-1.7346603918446277</c:v>
                </c:pt>
                <c:pt idx="7">
                  <c:v>0.2931516015407496</c:v>
                </c:pt>
                <c:pt idx="8">
                  <c:v>1.1438589794048113</c:v>
                </c:pt>
                <c:pt idx="9">
                  <c:v>5.8679272847648178</c:v>
                </c:pt>
                <c:pt idx="10">
                  <c:v>-1.2549772919807354</c:v>
                </c:pt>
                <c:pt idx="11">
                  <c:v>0.35076189678589031</c:v>
                </c:pt>
              </c:numCache>
            </c:numRef>
          </c:val>
          <c:smooth val="0"/>
          <c:extLst>
            <c:ext xmlns:c16="http://schemas.microsoft.com/office/drawing/2014/chart" uri="{C3380CC4-5D6E-409C-BE32-E72D297353CC}">
              <c16:uniqueId val="{0000000C-E32C-4260-94D8-999FD65CCADF}"/>
            </c:ext>
          </c:extLst>
        </c:ser>
        <c:dLbls>
          <c:showLegendKey val="0"/>
          <c:showVal val="0"/>
          <c:showCatName val="0"/>
          <c:showSerName val="0"/>
          <c:showPercent val="0"/>
          <c:showBubbleSize val="0"/>
        </c:dLbls>
        <c:marker val="1"/>
        <c:smooth val="0"/>
        <c:axId val="784504255"/>
        <c:axId val="698149487"/>
      </c:lineChart>
      <c:lineChart>
        <c:grouping val="standard"/>
        <c:varyColors val="0"/>
        <c:ser>
          <c:idx val="1"/>
          <c:order val="1"/>
          <c:tx>
            <c:strRef>
              <c:f>'4. Ejecución vs. Movilidad'!$D$5</c:f>
              <c:strCache>
                <c:ptCount val="1"/>
                <c:pt idx="0">
                  <c:v>Indice Movilidad % (prom 30 días)</c:v>
                </c:pt>
              </c:strCache>
            </c:strRef>
          </c:tx>
          <c:spPr>
            <a:ln w="19050" cap="rnd">
              <a:solidFill>
                <a:schemeClr val="accent2"/>
              </a:solidFill>
              <a:round/>
            </a:ln>
            <a:effectLst/>
          </c:spPr>
          <c:marker>
            <c:symbol val="none"/>
          </c:marker>
          <c:dLbls>
            <c:dLbl>
              <c:idx val="0"/>
              <c:layout>
                <c:manualLayout>
                  <c:x val="-3.2959264166143018E-2"/>
                  <c:y val="2.42481511001751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32C-4260-94D8-999FD65CCADF}"/>
                </c:ext>
              </c:extLst>
            </c:dLbl>
            <c:dLbl>
              <c:idx val="1"/>
              <c:layout>
                <c:manualLayout>
                  <c:x val="-2.8464819052578048E-2"/>
                  <c:y val="3.7474415336634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32C-4260-94D8-999FD65CCADF}"/>
                </c:ext>
              </c:extLst>
            </c:dLbl>
            <c:dLbl>
              <c:idx val="2"/>
              <c:layout>
                <c:manualLayout>
                  <c:x val="-2.2324887983918143E-2"/>
                  <c:y val="6.03463059495275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32C-4260-94D8-999FD65CCADF}"/>
                </c:ext>
              </c:extLst>
            </c:dLbl>
            <c:dLbl>
              <c:idx val="3"/>
              <c:layout>
                <c:manualLayout>
                  <c:x val="-2.3970373939013093E-2"/>
                  <c:y val="5.07006795730935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E32C-4260-94D8-999FD65CCADF}"/>
                </c:ext>
              </c:extLst>
            </c:dLbl>
            <c:dLbl>
              <c:idx val="4"/>
              <c:layout>
                <c:manualLayout>
                  <c:x val="-2.3970373939013093E-2"/>
                  <c:y val="3.96787927093775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E32C-4260-94D8-999FD65CCADF}"/>
                </c:ext>
              </c:extLst>
            </c:dLbl>
            <c:dLbl>
              <c:idx val="5"/>
              <c:layout>
                <c:manualLayout>
                  <c:x val="-2.0376469350302597E-2"/>
                  <c:y val="5.59328647324614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E32C-4260-94D8-999FD65CCADF}"/>
                </c:ext>
              </c:extLst>
            </c:dLbl>
            <c:dLbl>
              <c:idx val="6"/>
              <c:layout>
                <c:manualLayout>
                  <c:x val="-2.3970373939013093E-2"/>
                  <c:y val="-2.64525284729185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E32C-4260-94D8-999FD65CCADF}"/>
                </c:ext>
              </c:extLst>
            </c:dLbl>
            <c:dLbl>
              <c:idx val="7"/>
              <c:layout>
                <c:manualLayout>
                  <c:x val="-2.0065161196636094E-2"/>
                  <c:y val="5.17993967990356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E32C-4260-94D8-999FD65CCADF}"/>
                </c:ext>
              </c:extLst>
            </c:dLbl>
            <c:dLbl>
              <c:idx val="8"/>
              <c:layout>
                <c:manualLayout>
                  <c:x val="-2.0748883083203502E-2"/>
                  <c:y val="5.97957323254063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E32C-4260-94D8-999FD65CCADF}"/>
                </c:ext>
              </c:extLst>
            </c:dLbl>
            <c:dLbl>
              <c:idx val="9"/>
              <c:layout>
                <c:manualLayout>
                  <c:x val="-2.1874617721490915E-2"/>
                  <c:y val="-5.62057215222215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E32C-4260-94D8-999FD65CCADF}"/>
                </c:ext>
              </c:extLst>
            </c:dLbl>
            <c:dLbl>
              <c:idx val="10"/>
              <c:layout>
                <c:manualLayout>
                  <c:x val="-1.647963208307161E-2"/>
                  <c:y val="3.30656605911480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E32C-4260-94D8-999FD65CCADF}"/>
                </c:ext>
              </c:extLst>
            </c:dLbl>
            <c:dLbl>
              <c:idx val="11"/>
              <c:layout>
                <c:manualLayout>
                  <c:x val="-2.2472225567824775E-2"/>
                  <c:y val="-7.05400759277825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E32C-4260-94D8-999FD65CCA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2"/>
                </a:solidFill>
                <a:prstDash val="sysDot"/>
              </a:ln>
              <a:effectLst/>
            </c:spPr>
            <c:trendlineType val="linear"/>
            <c:dispRSqr val="0"/>
            <c:dispEq val="0"/>
          </c:trendline>
          <c:val>
            <c:numRef>
              <c:f>'4. Ejecución vs. Movilidad'!$D$6:$D$17</c:f>
              <c:numCache>
                <c:formatCode>0</c:formatCode>
                <c:ptCount val="12"/>
                <c:pt idx="0">
                  <c:v>-19.81827956989251</c:v>
                </c:pt>
                <c:pt idx="1">
                  <c:v>-43.768680555555541</c:v>
                </c:pt>
                <c:pt idx="2">
                  <c:v>-40.2407258064516</c:v>
                </c:pt>
                <c:pt idx="3">
                  <c:v>-39.90326388888888</c:v>
                </c:pt>
                <c:pt idx="4">
                  <c:v>-39.546303763440868</c:v>
                </c:pt>
                <c:pt idx="5">
                  <c:v>-34.189831649831632</c:v>
                </c:pt>
                <c:pt idx="6">
                  <c:v>-35.166423103688231</c:v>
                </c:pt>
                <c:pt idx="7">
                  <c:v>-31.435349462365579</c:v>
                </c:pt>
                <c:pt idx="8">
                  <c:v>-27.557013888888882</c:v>
                </c:pt>
                <c:pt idx="9">
                  <c:v>-21.082661290322591</c:v>
                </c:pt>
                <c:pt idx="10">
                  <c:v>-27.903696236559146</c:v>
                </c:pt>
                <c:pt idx="11">
                  <c:v>-22.92663690476191</c:v>
                </c:pt>
              </c:numCache>
            </c:numRef>
          </c:val>
          <c:smooth val="0"/>
          <c:extLst>
            <c:ext xmlns:c16="http://schemas.microsoft.com/office/drawing/2014/chart" uri="{C3380CC4-5D6E-409C-BE32-E72D297353CC}">
              <c16:uniqueId val="{0000001A-E32C-4260-94D8-999FD65CCADF}"/>
            </c:ext>
          </c:extLst>
        </c:ser>
        <c:dLbls>
          <c:showLegendKey val="0"/>
          <c:showVal val="0"/>
          <c:showCatName val="0"/>
          <c:showSerName val="0"/>
          <c:showPercent val="0"/>
          <c:showBubbleSize val="0"/>
        </c:dLbls>
        <c:marker val="1"/>
        <c:smooth val="0"/>
        <c:axId val="115352255"/>
        <c:axId val="164378575"/>
      </c:lineChart>
      <c:dateAx>
        <c:axId val="784504255"/>
        <c:scaling>
          <c:orientation val="minMax"/>
        </c:scaling>
        <c:delete val="0"/>
        <c:axPos val="b"/>
        <c:numFmt formatCode="mmm\-yy" sourceLinked="1"/>
        <c:majorTickMark val="none"/>
        <c:minorTickMark val="none"/>
        <c:tickLblPos val="low"/>
        <c:spPr>
          <a:solidFill>
            <a:srgbClr val="FFFF00"/>
          </a:solid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L"/>
          </a:p>
        </c:txPr>
        <c:crossAx val="698149487"/>
        <c:crosses val="autoZero"/>
        <c:auto val="1"/>
        <c:lblOffset val="100"/>
        <c:baseTimeUnit val="months"/>
      </c:dateAx>
      <c:valAx>
        <c:axId val="698149487"/>
        <c:scaling>
          <c:orientation val="minMax"/>
          <c:max val="6"/>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s-CL" b="1"/>
                  <a:t>%</a:t>
                </a:r>
                <a:r>
                  <a:rPr lang="es-CL" b="1" baseline="0"/>
                  <a:t> Ejecución mensual Gores</a:t>
                </a:r>
                <a:endParaRPr lang="es-CL" b="1"/>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CL"/>
            </a:p>
          </c:txPr>
        </c:title>
        <c:numFmt formatCode="0.0" sourceLinked="1"/>
        <c:majorTickMark val="none"/>
        <c:minorTickMark val="none"/>
        <c:tickLblPos val="nextTo"/>
        <c:spPr>
          <a:noFill/>
          <a:ln w="25400" cap="flat" cmpd="sng" algn="ctr">
            <a:no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L"/>
          </a:p>
        </c:txPr>
        <c:crossAx val="784504255"/>
        <c:crosses val="autoZero"/>
        <c:crossBetween val="between"/>
      </c:valAx>
      <c:valAx>
        <c:axId val="164378575"/>
        <c:scaling>
          <c:orientation val="minMax"/>
          <c:min val="-48"/>
        </c:scaling>
        <c:delete val="0"/>
        <c:axPos val="r"/>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s-CL" b="1"/>
                  <a:t>Índice</a:t>
                </a:r>
                <a:r>
                  <a:rPr lang="es-CL" b="1" baseline="0"/>
                  <a:t> de Movilidad (%</a:t>
                </a:r>
                <a:endParaRPr lang="es-CL" b="1"/>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CL"/>
            </a:p>
          </c:txPr>
        </c:title>
        <c:numFmt formatCode="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L"/>
          </a:p>
        </c:txPr>
        <c:crossAx val="115352255"/>
        <c:crosses val="max"/>
        <c:crossBetween val="between"/>
      </c:valAx>
      <c:catAx>
        <c:axId val="115352255"/>
        <c:scaling>
          <c:orientation val="minMax"/>
        </c:scaling>
        <c:delete val="1"/>
        <c:axPos val="b"/>
        <c:majorTickMark val="out"/>
        <c:minorTickMark val="none"/>
        <c:tickLblPos val="nextTo"/>
        <c:crossAx val="164378575"/>
        <c:crosses val="autoZero"/>
        <c:auto val="1"/>
        <c:lblAlgn val="ctr"/>
        <c:lblOffset val="100"/>
        <c:tickLblSkip val="1"/>
        <c:tickMarkSkip val="1"/>
        <c:noMultiLvlLbl val="0"/>
      </c:catAx>
      <c:spPr>
        <a:noFill/>
        <a:ln>
          <a:noFill/>
        </a:ln>
        <a:effectLst/>
      </c:spPr>
    </c:plotArea>
    <c:legend>
      <c:legendPos val="b"/>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w="9525" cap="flat" cmpd="sng" algn="ctr">
      <a:solidFill>
        <a:schemeClr val="tx1"/>
      </a:solidFill>
      <a:round/>
    </a:ln>
    <a:effectLst/>
  </c:spPr>
  <c:txPr>
    <a:bodyPr/>
    <a:lstStyle/>
    <a:p>
      <a:pPr>
        <a:defRPr/>
      </a:pPr>
      <a:endParaRPr lang="es-C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3-30T20:20:00.461"/>
    </inkml:context>
    <inkml:brush xml:id="br0">
      <inkml:brushProperty name="width" value="0.05" units="cm"/>
      <inkml:brushProperty name="height" value="0.05" units="cm"/>
      <inkml:brushProperty name="color" value="#E71224"/>
      <inkml:brushProperty name="ignorePressure" value="1"/>
    </inkml:brush>
  </inkml:definitions>
  <inkml:trace contextRef="#ctx0" brushRef="#br0">34 175,'3'-1,"1"0,-1 1,0-2,0 1,0 0,0-1,0 1,0-1,0 0,1-1,11-6,286-127,-297 133,1 1,-1 1,1-1,-1 1,2-1,-2 1,1 1,0-1,0 1,0 0,0 0,-1 0,5 1,-7 0,1 0,-1 0,0 0,1 1,0-1,-1 1,0-1,0 1,0 0,0-1,0 2,0-1,-1-1,1 2,-1-1,1 1,-1-1,1 0,-1 1,0 0,0-1,0 1,-1-1,0 1,1 1,4 13,4 19,0 0,-3 1,-1 0,-1 14,-4 448,-2-215,3-275,-1 1,-1 0,0 0,0 0,-1 0,0 0,-1-1,0 0,-1 1,1-1,-2 0,1 0,-1-1,-1 1,1-1,-1-1,-1 2,0-3,0 2,0-2,-1 1,0-1,0-1,0 1,-1-2,0 1,0-1,0 0,-2 0,-2 0,0 2,1 0,1 0,-1 0,1 1,-10 8,17-11,-1-1,-1 0,1 0,0-1,0 0,-1 1,0-2,0 1,0-1,0 0,0 0,1-1,-1 0,0 0,0 0,0 0,0-1,0 0,0 0,1-1,-1 1,0-2,-2 0,-1-1,0 0,1 0,0-2,0 1,1 0,-1-1,2 0,-1-1,0 0,1 1,0-2,-3-5,2 4,1-2,1 1,0-2,0 1,2 0,-1 0,1-1,0-5,-1-8,3 1,-1-2,3-11,1-590,-2 428,0 198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4283" cy="497020"/>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48645" y="0"/>
            <a:ext cx="2944283" cy="497020"/>
          </a:xfrm>
          <a:prstGeom prst="rect">
            <a:avLst/>
          </a:prstGeom>
        </p:spPr>
        <p:txBody>
          <a:bodyPr vert="horz" lIns="91440" tIns="45720" rIns="91440" bIns="45720" rtlCol="0"/>
          <a:lstStyle>
            <a:lvl1pPr algn="r">
              <a:defRPr sz="1200"/>
            </a:lvl1pPr>
          </a:lstStyle>
          <a:p>
            <a:fld id="{24BF8982-459F-4268-8F9E-A436FE6686BA}" type="datetimeFigureOut">
              <a:rPr lang="es-CL" smtClean="0"/>
              <a:t>28-08-2021</a:t>
            </a:fld>
            <a:endParaRPr lang="es-CL"/>
          </a:p>
        </p:txBody>
      </p:sp>
      <p:sp>
        <p:nvSpPr>
          <p:cNvPr id="4" name="Marcador de imagen de diapositiva 3"/>
          <p:cNvSpPr>
            <a:spLocks noGrp="1" noRot="1" noChangeAspect="1"/>
          </p:cNvSpPr>
          <p:nvPr>
            <p:ph type="sldImg" idx="2"/>
          </p:nvPr>
        </p:nvSpPr>
        <p:spPr>
          <a:xfrm>
            <a:off x="1168400" y="1238250"/>
            <a:ext cx="4457700" cy="3343275"/>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79450" y="4767262"/>
            <a:ext cx="5435600" cy="3900488"/>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9408981"/>
            <a:ext cx="2944283" cy="497019"/>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48645" y="9408981"/>
            <a:ext cx="2944283" cy="497019"/>
          </a:xfrm>
          <a:prstGeom prst="rect">
            <a:avLst/>
          </a:prstGeom>
        </p:spPr>
        <p:txBody>
          <a:bodyPr vert="horz" lIns="91440" tIns="45720" rIns="91440" bIns="45720" rtlCol="0" anchor="b"/>
          <a:lstStyle>
            <a:lvl1pPr algn="r">
              <a:defRPr sz="1200"/>
            </a:lvl1pPr>
          </a:lstStyle>
          <a:p>
            <a:fld id="{2D14FF5D-CB5E-45E5-8A84-0429BC130AF2}" type="slidenum">
              <a:rPr lang="es-CL" smtClean="0"/>
              <a:t>‹Nº›</a:t>
            </a:fld>
            <a:endParaRPr lang="es-CL"/>
          </a:p>
        </p:txBody>
      </p:sp>
    </p:spTree>
    <p:extLst>
      <p:ext uri="{BB962C8B-B14F-4D97-AF65-F5344CB8AC3E}">
        <p14:creationId xmlns:p14="http://schemas.microsoft.com/office/powerpoint/2010/main" val="3949830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68400" y="1238250"/>
            <a:ext cx="4457700" cy="3343275"/>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B481D0B5-8D2A-484E-B955-7674EB63E73A}" type="slidenum">
              <a:rPr lang="en-US" smtClean="0"/>
              <a:pPr/>
              <a:t>63</a:t>
            </a:fld>
            <a:endParaRPr lang="en-US" dirty="0"/>
          </a:p>
        </p:txBody>
      </p:sp>
    </p:spTree>
    <p:extLst>
      <p:ext uri="{BB962C8B-B14F-4D97-AF65-F5344CB8AC3E}">
        <p14:creationId xmlns:p14="http://schemas.microsoft.com/office/powerpoint/2010/main" val="1910791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68400" y="1238250"/>
            <a:ext cx="4457700" cy="3343275"/>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B481D0B5-8D2A-484E-B955-7674EB63E73A}" type="slidenum">
              <a:rPr lang="en-US" smtClean="0"/>
              <a:pPr/>
              <a:t>64</a:t>
            </a:fld>
            <a:endParaRPr lang="en-US" dirty="0"/>
          </a:p>
        </p:txBody>
      </p:sp>
    </p:spTree>
    <p:extLst>
      <p:ext uri="{BB962C8B-B14F-4D97-AF65-F5344CB8AC3E}">
        <p14:creationId xmlns:p14="http://schemas.microsoft.com/office/powerpoint/2010/main" val="35443830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3635376" y="3789363"/>
            <a:ext cx="5508625" cy="1223962"/>
          </a:xfrm>
        </p:spPr>
        <p:txBody>
          <a:bodyPr/>
          <a:lstStyle>
            <a:lvl1pPr>
              <a:defRPr sz="3000" b="1"/>
            </a:lvl1pPr>
          </a:lstStyle>
          <a:p>
            <a:r>
              <a:rPr lang="es-ES"/>
              <a:t>Haga clic para cambiar el estilo de título	</a:t>
            </a:r>
          </a:p>
        </p:txBody>
      </p:sp>
      <p:sp>
        <p:nvSpPr>
          <p:cNvPr id="6147" name="Rectangle 3"/>
          <p:cNvSpPr>
            <a:spLocks noGrp="1" noChangeArrowheads="1"/>
          </p:cNvSpPr>
          <p:nvPr>
            <p:ph type="subTitle" idx="1"/>
          </p:nvPr>
        </p:nvSpPr>
        <p:spPr>
          <a:xfrm>
            <a:off x="3563938" y="5300663"/>
            <a:ext cx="5580062" cy="863600"/>
          </a:xfrm>
        </p:spPr>
        <p:txBody>
          <a:bodyPr/>
          <a:lstStyle>
            <a:lvl1pPr marL="0" indent="0" algn="ctr">
              <a:buFontTx/>
              <a:buNone/>
              <a:defRPr sz="2025"/>
            </a:lvl1pPr>
          </a:lstStyle>
          <a:p>
            <a:r>
              <a:rPr lang="es-ES"/>
              <a:t>Haga clic para modificar el estilo de subtítulo del patrón</a:t>
            </a:r>
          </a:p>
        </p:txBody>
      </p:sp>
    </p:spTree>
    <p:extLst>
      <p:ext uri="{BB962C8B-B14F-4D97-AF65-F5344CB8AC3E}">
        <p14:creationId xmlns:p14="http://schemas.microsoft.com/office/powerpoint/2010/main" val="3301829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Tree>
    <p:extLst>
      <p:ext uri="{BB962C8B-B14F-4D97-AF65-F5344CB8AC3E}">
        <p14:creationId xmlns:p14="http://schemas.microsoft.com/office/powerpoint/2010/main" val="901771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054600"/>
          </a:xfrm>
        </p:spPr>
        <p:txBody>
          <a:bodyPr vert="eaVert"/>
          <a:lstStyle/>
          <a:p>
            <a:r>
              <a:rPr lang="es-ES"/>
              <a:t>Haga clic para modificar el estilo de título del patrón</a:t>
            </a:r>
            <a:endParaRPr lang="es-CL"/>
          </a:p>
        </p:txBody>
      </p:sp>
      <p:sp>
        <p:nvSpPr>
          <p:cNvPr id="3" name="2 Marcador de texto vertical"/>
          <p:cNvSpPr>
            <a:spLocks noGrp="1"/>
          </p:cNvSpPr>
          <p:nvPr>
            <p:ph type="body" orient="vert" idx="1"/>
          </p:nvPr>
        </p:nvSpPr>
        <p:spPr>
          <a:xfrm>
            <a:off x="457200" y="274638"/>
            <a:ext cx="6019800" cy="505460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Tree>
    <p:extLst>
      <p:ext uri="{BB962C8B-B14F-4D97-AF65-F5344CB8AC3E}">
        <p14:creationId xmlns:p14="http://schemas.microsoft.com/office/powerpoint/2010/main" val="1186988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Tree>
    <p:extLst>
      <p:ext uri="{BB962C8B-B14F-4D97-AF65-F5344CB8AC3E}">
        <p14:creationId xmlns:p14="http://schemas.microsoft.com/office/powerpoint/2010/main" val="414484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2"/>
            <a:ext cx="7772400" cy="1362075"/>
          </a:xfrm>
        </p:spPr>
        <p:txBody>
          <a:bodyPr anchor="t"/>
          <a:lstStyle>
            <a:lvl1pPr algn="l">
              <a:defRPr sz="3000" b="1" cap="all"/>
            </a:lvl1pPr>
          </a:lstStyle>
          <a:p>
            <a:r>
              <a:rPr lang="es-ES"/>
              <a:t>Haga clic para modificar el estilo de título del patrón</a:t>
            </a:r>
            <a:endParaRPr lang="es-C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s-ES"/>
              <a:t>Haga clic para modificar el estilo de texto del patrón</a:t>
            </a:r>
          </a:p>
        </p:txBody>
      </p:sp>
    </p:spTree>
    <p:extLst>
      <p:ext uri="{BB962C8B-B14F-4D97-AF65-F5344CB8AC3E}">
        <p14:creationId xmlns:p14="http://schemas.microsoft.com/office/powerpoint/2010/main" val="1301484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contenido"/>
          <p:cNvSpPr>
            <a:spLocks noGrp="1"/>
          </p:cNvSpPr>
          <p:nvPr>
            <p:ph sz="half" idx="1"/>
          </p:nvPr>
        </p:nvSpPr>
        <p:spPr>
          <a:xfrm>
            <a:off x="1042988" y="1700215"/>
            <a:ext cx="3744912" cy="36290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contenido"/>
          <p:cNvSpPr>
            <a:spLocks noGrp="1"/>
          </p:cNvSpPr>
          <p:nvPr>
            <p:ph sz="half" idx="2"/>
          </p:nvPr>
        </p:nvSpPr>
        <p:spPr>
          <a:xfrm>
            <a:off x="4940301" y="1700215"/>
            <a:ext cx="3746500" cy="36290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Tree>
    <p:extLst>
      <p:ext uri="{BB962C8B-B14F-4D97-AF65-F5344CB8AC3E}">
        <p14:creationId xmlns:p14="http://schemas.microsoft.com/office/powerpoint/2010/main" val="3906193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C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4 Marcador de texto"/>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Tree>
    <p:extLst>
      <p:ext uri="{BB962C8B-B14F-4D97-AF65-F5344CB8AC3E}">
        <p14:creationId xmlns:p14="http://schemas.microsoft.com/office/powerpoint/2010/main" val="3756796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Tree>
    <p:extLst>
      <p:ext uri="{BB962C8B-B14F-4D97-AF65-F5344CB8AC3E}">
        <p14:creationId xmlns:p14="http://schemas.microsoft.com/office/powerpoint/2010/main" val="2075499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7347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73050"/>
            <a:ext cx="3008313" cy="1162050"/>
          </a:xfrm>
        </p:spPr>
        <p:txBody>
          <a:bodyPr anchor="b"/>
          <a:lstStyle>
            <a:lvl1pPr algn="l">
              <a:defRPr sz="1500" b="1"/>
            </a:lvl1pPr>
          </a:lstStyle>
          <a:p>
            <a:r>
              <a:rPr lang="es-ES"/>
              <a:t>Haga clic para modificar el estilo de título del patrón</a:t>
            </a:r>
            <a:endParaRPr lang="es-CL"/>
          </a:p>
        </p:txBody>
      </p:sp>
      <p:sp>
        <p:nvSpPr>
          <p:cNvPr id="3" name="2 Marcador de contenido"/>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texto"/>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Tree>
    <p:extLst>
      <p:ext uri="{BB962C8B-B14F-4D97-AF65-F5344CB8AC3E}">
        <p14:creationId xmlns:p14="http://schemas.microsoft.com/office/powerpoint/2010/main" val="1928432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1500" b="1"/>
            </a:lvl1pPr>
          </a:lstStyle>
          <a:p>
            <a:r>
              <a:rPr lang="es-ES"/>
              <a:t>Haga clic para modificar el estilo de título del patrón</a:t>
            </a:r>
            <a:endParaRPr lang="es-C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CL"/>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Tree>
    <p:extLst>
      <p:ext uri="{BB962C8B-B14F-4D97-AF65-F5344CB8AC3E}">
        <p14:creationId xmlns:p14="http://schemas.microsoft.com/office/powerpoint/2010/main" val="3642205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1027" name="Rectangle 3"/>
          <p:cNvSpPr>
            <a:spLocks noGrp="1" noChangeArrowheads="1"/>
          </p:cNvSpPr>
          <p:nvPr>
            <p:ph type="body" idx="1"/>
          </p:nvPr>
        </p:nvSpPr>
        <p:spPr bwMode="auto">
          <a:xfrm>
            <a:off x="1042989" y="1700215"/>
            <a:ext cx="7643812" cy="3629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5433756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defRPr sz="3300">
          <a:solidFill>
            <a:schemeClr val="tx2"/>
          </a:solidFill>
          <a:latin typeface="+mj-lt"/>
          <a:ea typeface="+mj-ea"/>
          <a:cs typeface="+mj-cs"/>
        </a:defRPr>
      </a:lvl1pPr>
      <a:lvl2pPr algn="l" rtl="0" fontAlgn="base">
        <a:spcBef>
          <a:spcPct val="0"/>
        </a:spcBef>
        <a:spcAft>
          <a:spcPct val="0"/>
        </a:spcAft>
        <a:defRPr sz="3300">
          <a:solidFill>
            <a:schemeClr val="tx2"/>
          </a:solidFill>
          <a:latin typeface="Arial" charset="0"/>
        </a:defRPr>
      </a:lvl2pPr>
      <a:lvl3pPr algn="l" rtl="0" fontAlgn="base">
        <a:spcBef>
          <a:spcPct val="0"/>
        </a:spcBef>
        <a:spcAft>
          <a:spcPct val="0"/>
        </a:spcAft>
        <a:defRPr sz="3300">
          <a:solidFill>
            <a:schemeClr val="tx2"/>
          </a:solidFill>
          <a:latin typeface="Arial" charset="0"/>
        </a:defRPr>
      </a:lvl3pPr>
      <a:lvl4pPr algn="l" rtl="0" fontAlgn="base">
        <a:spcBef>
          <a:spcPct val="0"/>
        </a:spcBef>
        <a:spcAft>
          <a:spcPct val="0"/>
        </a:spcAft>
        <a:defRPr sz="3300">
          <a:solidFill>
            <a:schemeClr val="tx2"/>
          </a:solidFill>
          <a:latin typeface="Arial" charset="0"/>
        </a:defRPr>
      </a:lvl4pPr>
      <a:lvl5pPr algn="l" rtl="0" fontAlgn="base">
        <a:spcBef>
          <a:spcPct val="0"/>
        </a:spcBef>
        <a:spcAft>
          <a:spcPct val="0"/>
        </a:spcAft>
        <a:defRPr sz="3300">
          <a:solidFill>
            <a:schemeClr val="tx2"/>
          </a:solidFill>
          <a:latin typeface="Arial" charset="0"/>
        </a:defRPr>
      </a:lvl5pPr>
      <a:lvl6pPr marL="342900" algn="l" rtl="0" fontAlgn="base">
        <a:spcBef>
          <a:spcPct val="0"/>
        </a:spcBef>
        <a:spcAft>
          <a:spcPct val="0"/>
        </a:spcAft>
        <a:defRPr sz="3300">
          <a:solidFill>
            <a:schemeClr val="tx2"/>
          </a:solidFill>
          <a:latin typeface="Arial" charset="0"/>
        </a:defRPr>
      </a:lvl6pPr>
      <a:lvl7pPr marL="685800" algn="l" rtl="0" fontAlgn="base">
        <a:spcBef>
          <a:spcPct val="0"/>
        </a:spcBef>
        <a:spcAft>
          <a:spcPct val="0"/>
        </a:spcAft>
        <a:defRPr sz="3300">
          <a:solidFill>
            <a:schemeClr val="tx2"/>
          </a:solidFill>
          <a:latin typeface="Arial" charset="0"/>
        </a:defRPr>
      </a:lvl7pPr>
      <a:lvl8pPr marL="1028700" algn="l" rtl="0" fontAlgn="base">
        <a:spcBef>
          <a:spcPct val="0"/>
        </a:spcBef>
        <a:spcAft>
          <a:spcPct val="0"/>
        </a:spcAft>
        <a:defRPr sz="3300">
          <a:solidFill>
            <a:schemeClr val="tx2"/>
          </a:solidFill>
          <a:latin typeface="Arial" charset="0"/>
        </a:defRPr>
      </a:lvl8pPr>
      <a:lvl9pPr marL="1371600" algn="l" rtl="0" fontAlgn="base">
        <a:spcBef>
          <a:spcPct val="0"/>
        </a:spcBef>
        <a:spcAft>
          <a:spcPct val="0"/>
        </a:spcAft>
        <a:defRPr sz="3300">
          <a:solidFill>
            <a:schemeClr val="tx2"/>
          </a:solidFill>
          <a:latin typeface="Arial" charset="0"/>
        </a:defRPr>
      </a:lvl9pPr>
    </p:titleStyle>
    <p:bodyStyle>
      <a:lvl1pPr marL="257175" indent="-257175" algn="l" rtl="0" fontAlgn="base">
        <a:spcBef>
          <a:spcPct val="20000"/>
        </a:spcBef>
        <a:spcAft>
          <a:spcPct val="0"/>
        </a:spcAft>
        <a:buChar char="•"/>
        <a:defRPr sz="2400">
          <a:solidFill>
            <a:schemeClr val="tx1"/>
          </a:solidFill>
          <a:latin typeface="+mn-lt"/>
          <a:ea typeface="+mn-ea"/>
          <a:cs typeface="+mn-cs"/>
        </a:defRPr>
      </a:lvl1pPr>
      <a:lvl2pPr marL="557213" indent="-214313" algn="l" rtl="0" fontAlgn="base">
        <a:spcBef>
          <a:spcPct val="20000"/>
        </a:spcBef>
        <a:spcAft>
          <a:spcPct val="0"/>
        </a:spcAft>
        <a:buChar char="–"/>
        <a:defRPr sz="2100">
          <a:solidFill>
            <a:schemeClr val="tx1"/>
          </a:solidFill>
          <a:latin typeface="+mn-lt"/>
        </a:defRPr>
      </a:lvl2pPr>
      <a:lvl3pPr marL="857250" indent="-171450" algn="l" rtl="0" fontAlgn="base">
        <a:spcBef>
          <a:spcPct val="20000"/>
        </a:spcBef>
        <a:spcAft>
          <a:spcPct val="0"/>
        </a:spcAft>
        <a:buChar char="•"/>
        <a:defRPr sz="1800">
          <a:solidFill>
            <a:schemeClr val="tx1"/>
          </a:solidFill>
          <a:latin typeface="+mn-lt"/>
        </a:defRPr>
      </a:lvl3pPr>
      <a:lvl4pPr marL="1200150" indent="-171450" algn="l" rtl="0" fontAlgn="base">
        <a:spcBef>
          <a:spcPct val="20000"/>
        </a:spcBef>
        <a:spcAft>
          <a:spcPct val="0"/>
        </a:spcAft>
        <a:buChar char="–"/>
        <a:defRPr sz="1500">
          <a:solidFill>
            <a:schemeClr val="tx1"/>
          </a:solidFill>
          <a:latin typeface="+mn-lt"/>
        </a:defRPr>
      </a:lvl4pPr>
      <a:lvl5pPr marL="1543050" indent="-171450" algn="l" rtl="0" fontAlgn="base">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s-C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4.xml"/><Relationship Id="rId1" Type="http://schemas.openxmlformats.org/officeDocument/2006/relationships/themeOverride" Target="../theme/themeOverride6.xml"/><Relationship Id="rId4" Type="http://schemas.openxmlformats.org/officeDocument/2006/relationships/image" Target="../media/image15.svg"/></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8.xml"/><Relationship Id="rId5" Type="http://schemas.openxmlformats.org/officeDocument/2006/relationships/image" Target="../media/image17.emf"/><Relationship Id="rId4" Type="http://schemas.openxmlformats.org/officeDocument/2006/relationships/package" Target="../embeddings/Microsoft_PowerPoint_Slide.sldx"/></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0.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2.xml"/><Relationship Id="rId4" Type="http://schemas.openxmlformats.org/officeDocument/2006/relationships/image" Target="../media/image19.emf"/></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3.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4.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5.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6.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7.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8.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9.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0.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1.xml"/><Relationship Id="rId4" Type="http://schemas.openxmlformats.org/officeDocument/2006/relationships/hyperlink" Target="http://apuntes.rincondelvago.com/trabajos_global/contabilidad/"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4.xml"/><Relationship Id="rId1" Type="http://schemas.openxmlformats.org/officeDocument/2006/relationships/themeOverride" Target="../theme/themeOverride22.xml"/><Relationship Id="rId4" Type="http://schemas.openxmlformats.org/officeDocument/2006/relationships/image" Target="../media/image24.sv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3.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4.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5.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6.xml"/><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7.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8.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3.xml"/><Relationship Id="rId5" Type="http://schemas.openxmlformats.org/officeDocument/2006/relationships/image" Target="../media/image5.emf"/><Relationship Id="rId4" Type="http://schemas.openxmlformats.org/officeDocument/2006/relationships/customXml" Target="../ink/ink1.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9.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hemeOverride" Target="../theme/themeOverride30.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31.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32.xml"/><Relationship Id="rId4" Type="http://schemas.openxmlformats.org/officeDocument/2006/relationships/image" Target="../media/image30.jpe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33.xml"/><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34.xml"/><Relationship Id="rId4" Type="http://schemas.openxmlformats.org/officeDocument/2006/relationships/image" Target="../media/image32.jpe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35.xml"/><Relationship Id="rId4" Type="http://schemas.openxmlformats.org/officeDocument/2006/relationships/image" Target="../media/image32.jpeg"/></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4.xml"/><Relationship Id="rId1" Type="http://schemas.openxmlformats.org/officeDocument/2006/relationships/themeOverride" Target="../theme/themeOverride36.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3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38.xml"/><Relationship Id="rId4" Type="http://schemas.openxmlformats.org/officeDocument/2006/relationships/image" Target="../media/image34.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39.xml"/><Relationship Id="rId4" Type="http://schemas.openxmlformats.org/officeDocument/2006/relationships/image" Target="../media/image35.jp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40.xml"/><Relationship Id="rId5" Type="http://schemas.openxmlformats.org/officeDocument/2006/relationships/image" Target="../media/image32.jpeg"/><Relationship Id="rId4" Type="http://schemas.openxmlformats.org/officeDocument/2006/relationships/image" Target="../media/image36.emf"/></Relationships>
</file>

<file path=ppt/slides/_rels/slide5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slideLayout" Target="../slideLayouts/slideLayout2.xml"/><Relationship Id="rId1" Type="http://schemas.openxmlformats.org/officeDocument/2006/relationships/themeOverride" Target="../theme/themeOverride41.xml"/></Relationships>
</file>

<file path=ppt/slides/_rels/slide5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themeOverride" Target="../theme/themeOverride42.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43.xml"/><Relationship Id="rId4" Type="http://schemas.openxmlformats.org/officeDocument/2006/relationships/image" Target="../media/image39.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44.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45.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46.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4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48.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49.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50.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hemeOverride" Target="../theme/themeOverride51.xml"/><Relationship Id="rId6" Type="http://schemas.openxmlformats.org/officeDocument/2006/relationships/image" Target="../media/image40.PNG"/><Relationship Id="rId5" Type="http://schemas.openxmlformats.org/officeDocument/2006/relationships/image" Target="../media/image32.jpeg"/><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hemeOverride" Target="../theme/themeOverride52.xml"/><Relationship Id="rId5" Type="http://schemas.openxmlformats.org/officeDocument/2006/relationships/image" Target="../media/image32.jpeg"/><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53.xm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54.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55.xml"/><Relationship Id="rId5" Type="http://schemas.openxmlformats.org/officeDocument/2006/relationships/image" Target="../media/image42.svg"/><Relationship Id="rId4" Type="http://schemas.openxmlformats.org/officeDocument/2006/relationships/image" Target="../media/image4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56.xml"/></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57.xml"/></Relationships>
</file>

<file path=ppt/slides/_rels/slide7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4.xml"/><Relationship Id="rId1" Type="http://schemas.openxmlformats.org/officeDocument/2006/relationships/themeOverride" Target="../theme/themeOverride58.xml"/><Relationship Id="rId4" Type="http://schemas.openxmlformats.org/officeDocument/2006/relationships/image" Target="../media/image47.svg"/></Relationships>
</file>

<file path=ppt/slides/_rels/slide7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59.xml"/><Relationship Id="rId4" Type="http://schemas.openxmlformats.org/officeDocument/2006/relationships/image" Target="../media/image49.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60.xml"/></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61.xml"/><Relationship Id="rId4" Type="http://schemas.openxmlformats.org/officeDocument/2006/relationships/image" Target="../media/image50.pn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62.xml"/></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63.xml"/></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64.xml"/></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65.xml"/><Relationship Id="rId4" Type="http://schemas.openxmlformats.org/officeDocument/2006/relationships/image" Target="../media/image51.png"/></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66.xml"/><Relationship Id="rId4" Type="http://schemas.openxmlformats.org/officeDocument/2006/relationships/image" Target="../media/image52.pn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67.xml"/><Relationship Id="rId4" Type="http://schemas.openxmlformats.org/officeDocument/2006/relationships/image" Target="../media/image53.png"/></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68.xml"/><Relationship Id="rId5" Type="http://schemas.openxmlformats.org/officeDocument/2006/relationships/image" Target="../media/image55.svg"/><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69.xml"/><Relationship Id="rId4" Type="http://schemas.openxmlformats.org/officeDocument/2006/relationships/image" Target="../media/image56.png"/></Relationships>
</file>

<file path=ppt/slides/_rels/slide9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02A107A-E081-4897-B6BD-BFCB4CC84274}"/>
              </a:ext>
            </a:extLst>
          </p:cNvPr>
          <p:cNvPicPr>
            <a:picLocks noChangeAspect="1"/>
          </p:cNvPicPr>
          <p:nvPr/>
        </p:nvPicPr>
        <p:blipFill>
          <a:blip r:embed="rId2"/>
          <a:stretch>
            <a:fillRect/>
          </a:stretch>
        </p:blipFill>
        <p:spPr>
          <a:xfrm>
            <a:off x="0" y="674929"/>
            <a:ext cx="3563938" cy="2149291"/>
          </a:xfrm>
          <a:prstGeom prst="rect">
            <a:avLst/>
          </a:prstGeom>
        </p:spPr>
      </p:pic>
      <p:sp>
        <p:nvSpPr>
          <p:cNvPr id="6" name="1 Título">
            <a:extLst>
              <a:ext uri="{FF2B5EF4-FFF2-40B4-BE49-F238E27FC236}">
                <a16:creationId xmlns:a16="http://schemas.microsoft.com/office/drawing/2014/main" id="{D4E41EED-9D17-40D4-BA89-84E797D93D51}"/>
              </a:ext>
            </a:extLst>
          </p:cNvPr>
          <p:cNvSpPr>
            <a:spLocks noGrp="1"/>
          </p:cNvSpPr>
          <p:nvPr>
            <p:ph type="ctrTitle"/>
          </p:nvPr>
        </p:nvSpPr>
        <p:spPr>
          <a:xfrm>
            <a:off x="3947312" y="3581348"/>
            <a:ext cx="4873131" cy="1577009"/>
          </a:xfrm>
        </p:spPr>
        <p:txBody>
          <a:bodyPr/>
          <a:lstStyle/>
          <a:p>
            <a:pPr algn="ctr"/>
            <a:br>
              <a:rPr lang="es-MX" sz="1350" dirty="0"/>
            </a:br>
            <a:br>
              <a:rPr lang="es-MX" sz="1350" dirty="0"/>
            </a:br>
            <a:br>
              <a:rPr lang="es-MX" sz="1350" dirty="0"/>
            </a:br>
            <a:br>
              <a:rPr lang="es-MX" sz="1350" dirty="0"/>
            </a:br>
            <a:br>
              <a:rPr lang="es-MX" sz="1350" dirty="0"/>
            </a:br>
            <a:br>
              <a:rPr lang="es-MX" sz="1350" dirty="0"/>
            </a:br>
            <a:r>
              <a:rPr lang="es-ES" sz="2000" i="1" dirty="0">
                <a:latin typeface="Arial Narrow" pitchFamily="34" charset="0"/>
              </a:rPr>
              <a:t>Diploma de Postítulo</a:t>
            </a:r>
            <a:br>
              <a:rPr lang="es-ES" sz="900" i="1" dirty="0">
                <a:latin typeface="Arial Narrow" pitchFamily="34" charset="0"/>
              </a:rPr>
            </a:br>
            <a:br>
              <a:rPr lang="es-ES" sz="900" i="1" dirty="0">
                <a:latin typeface="Arial Narrow" pitchFamily="34" charset="0"/>
              </a:rPr>
            </a:br>
            <a:r>
              <a:rPr lang="es-CL" sz="2100" dirty="0">
                <a:effectLst>
                  <a:outerShdw blurRad="38100" dist="38100" dir="2700000" algn="tl">
                    <a:srgbClr val="000000">
                      <a:alpha val="43137"/>
                    </a:srgbClr>
                  </a:outerShdw>
                </a:effectLst>
                <a:latin typeface="Arial Narrow" pitchFamily="34" charset="0"/>
              </a:rPr>
              <a:t>Elementos para la Gerencia Pública Estratégica</a:t>
            </a:r>
            <a:br>
              <a:rPr lang="es-CL" sz="900" dirty="0">
                <a:effectLst>
                  <a:outerShdw blurRad="38100" dist="38100" dir="2700000" algn="tl">
                    <a:srgbClr val="000000">
                      <a:alpha val="43137"/>
                    </a:srgbClr>
                  </a:outerShdw>
                </a:effectLst>
                <a:latin typeface="Arial Narrow" pitchFamily="34" charset="0"/>
              </a:rPr>
            </a:br>
            <a:br>
              <a:rPr lang="es-CL" sz="900" dirty="0">
                <a:effectLst>
                  <a:outerShdw blurRad="38100" dist="38100" dir="2700000" algn="tl">
                    <a:srgbClr val="000000">
                      <a:alpha val="43137"/>
                    </a:srgbClr>
                  </a:outerShdw>
                </a:effectLst>
                <a:latin typeface="Arial Narrow" pitchFamily="34" charset="0"/>
              </a:rPr>
            </a:br>
            <a:r>
              <a:rPr lang="es-CL" sz="1350" dirty="0">
                <a:effectLst>
                  <a:outerShdw blurRad="38100" dist="38100" dir="2700000" algn="tl">
                    <a:srgbClr val="000000">
                      <a:alpha val="43137"/>
                    </a:srgbClr>
                  </a:outerShdw>
                </a:effectLst>
                <a:latin typeface="Arial Narrow" pitchFamily="34" charset="0"/>
              </a:rPr>
              <a:t>Módulo </a:t>
            </a:r>
            <a:br>
              <a:rPr lang="es-CL" sz="1350" dirty="0">
                <a:effectLst>
                  <a:outerShdw blurRad="38100" dist="38100" dir="2700000" algn="tl">
                    <a:srgbClr val="000000">
                      <a:alpha val="43137"/>
                    </a:srgbClr>
                  </a:outerShdw>
                </a:effectLst>
                <a:latin typeface="Arial Narrow" pitchFamily="34" charset="0"/>
              </a:rPr>
            </a:br>
            <a:r>
              <a:rPr lang="es-CL" sz="1350" dirty="0">
                <a:effectLst>
                  <a:outerShdw blurRad="38100" dist="38100" dir="2700000" algn="tl">
                    <a:srgbClr val="000000">
                      <a:alpha val="43137"/>
                    </a:srgbClr>
                  </a:outerShdw>
                </a:effectLst>
                <a:latin typeface="Arial Narrow" pitchFamily="34" charset="0"/>
              </a:rPr>
              <a:t>Administración Financiera del Estado e Instrumentos de Control de Gestión</a:t>
            </a:r>
            <a:br>
              <a:rPr lang="es-MX" sz="1350" dirty="0">
                <a:latin typeface="Calibri" panose="020F0502020204030204" pitchFamily="34" charset="0"/>
                <a:cs typeface="Calibri" panose="020F0502020204030204" pitchFamily="34" charset="0"/>
              </a:rPr>
            </a:br>
            <a:br>
              <a:rPr lang="es-ES" sz="1200" b="1"/>
            </a:br>
            <a:r>
              <a:rPr lang="es-ES" sz="1200" b="1"/>
              <a:t>Luis </a:t>
            </a:r>
            <a:r>
              <a:rPr lang="es-ES" sz="1200" b="1" dirty="0"/>
              <a:t>Riquelme C.</a:t>
            </a:r>
            <a:br>
              <a:rPr lang="es-ES" sz="2000" b="1" dirty="0"/>
            </a:br>
            <a:br>
              <a:rPr lang="es-CL" sz="13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endParaRPr lang="es-CL" sz="12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8384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18CD6B-D1C1-4B94-8D1B-2F0BD57552A9}"/>
              </a:ext>
            </a:extLst>
          </p:cNvPr>
          <p:cNvSpPr>
            <a:spLocks noGrp="1"/>
          </p:cNvSpPr>
          <p:nvPr>
            <p:ph type="title"/>
          </p:nvPr>
        </p:nvSpPr>
        <p:spPr>
          <a:xfrm>
            <a:off x="457200" y="318781"/>
            <a:ext cx="8229600" cy="645851"/>
          </a:xfrm>
        </p:spPr>
        <p:txBody>
          <a:bodyPr>
            <a:noAutofit/>
          </a:bodyPr>
          <a:lstStyle/>
          <a:p>
            <a:r>
              <a:rPr lang="es-CL" altLang="es-CL" sz="2800" b="1" dirty="0"/>
              <a:t>2.1Variables Macroeconómicas</a:t>
            </a:r>
            <a:endParaRPr lang="es-CL" sz="2800" dirty="0"/>
          </a:p>
        </p:txBody>
      </p:sp>
      <p:pic>
        <p:nvPicPr>
          <p:cNvPr id="7" name="Marcador de contenido 4">
            <a:extLst>
              <a:ext uri="{FF2B5EF4-FFF2-40B4-BE49-F238E27FC236}">
                <a16:creationId xmlns:a16="http://schemas.microsoft.com/office/drawing/2014/main" id="{E7C5A372-E23A-4D76-8F60-FE5ABEC53C2C}"/>
              </a:ext>
            </a:extLst>
          </p:cNvPr>
          <p:cNvPicPr>
            <a:picLocks noGrp="1" noChangeAspect="1"/>
          </p:cNvPicPr>
          <p:nvPr>
            <p:ph idx="1"/>
          </p:nvPr>
        </p:nvPicPr>
        <p:blipFill rotWithShape="1">
          <a:blip r:embed="rId4"/>
          <a:srcRect l="57994" t="21688" r="3093" b="16771"/>
          <a:stretch/>
        </p:blipFill>
        <p:spPr>
          <a:xfrm>
            <a:off x="914400" y="1300294"/>
            <a:ext cx="7701094" cy="4303551"/>
          </a:xfrm>
          <a:ln>
            <a:solidFill>
              <a:schemeClr val="accent1">
                <a:alpha val="88000"/>
              </a:schemeClr>
            </a:solidFill>
          </a:ln>
        </p:spPr>
      </p:pic>
    </p:spTree>
    <p:extLst>
      <p:ext uri="{BB962C8B-B14F-4D97-AF65-F5344CB8AC3E}">
        <p14:creationId xmlns:p14="http://schemas.microsoft.com/office/powerpoint/2010/main" val="1489737608"/>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5DE864-CEA6-4474-BB4C-701EA4F55DF0}"/>
              </a:ext>
            </a:extLst>
          </p:cNvPr>
          <p:cNvSpPr>
            <a:spLocks noGrp="1"/>
          </p:cNvSpPr>
          <p:nvPr>
            <p:ph type="title"/>
          </p:nvPr>
        </p:nvSpPr>
        <p:spPr/>
        <p:txBody>
          <a:bodyPr/>
          <a:lstStyle/>
          <a:p>
            <a:r>
              <a:rPr lang="es-CL" altLang="es-CL" b="1" dirty="0"/>
              <a:t>2.1Variables Macroeconómicas</a:t>
            </a:r>
            <a:endParaRPr lang="es-CL" dirty="0"/>
          </a:p>
        </p:txBody>
      </p:sp>
      <p:pic>
        <p:nvPicPr>
          <p:cNvPr id="7" name="Marcador de contenido 6" descr="Interfaz de usuario gráfica, Aplicación&#10;&#10;Descripción generada automáticamente">
            <a:extLst>
              <a:ext uri="{FF2B5EF4-FFF2-40B4-BE49-F238E27FC236}">
                <a16:creationId xmlns:a16="http://schemas.microsoft.com/office/drawing/2014/main" id="{8D70015C-CCD4-4503-B13A-F85884E82E18}"/>
              </a:ext>
            </a:extLst>
          </p:cNvPr>
          <p:cNvPicPr>
            <a:picLocks noGrp="1" noChangeAspect="1"/>
          </p:cNvPicPr>
          <p:nvPr>
            <p:ph idx="1"/>
          </p:nvPr>
        </p:nvPicPr>
        <p:blipFill rotWithShape="1">
          <a:blip r:embed="rId2"/>
          <a:srcRect l="33167" t="34429" r="18528" b="21636"/>
          <a:stretch/>
        </p:blipFill>
        <p:spPr>
          <a:xfrm>
            <a:off x="1017037" y="1558211"/>
            <a:ext cx="7539134" cy="3396343"/>
          </a:xfrm>
          <a:ln>
            <a:solidFill>
              <a:schemeClr val="tx1"/>
            </a:solidFill>
          </a:ln>
        </p:spPr>
      </p:pic>
      <p:sp>
        <p:nvSpPr>
          <p:cNvPr id="8" name="Rectángulo 7">
            <a:extLst>
              <a:ext uri="{FF2B5EF4-FFF2-40B4-BE49-F238E27FC236}">
                <a16:creationId xmlns:a16="http://schemas.microsoft.com/office/drawing/2014/main" id="{9FAAFDD2-5ABD-408F-890D-D0E346C60353}"/>
              </a:ext>
            </a:extLst>
          </p:cNvPr>
          <p:cNvSpPr/>
          <p:nvPr/>
        </p:nvSpPr>
        <p:spPr>
          <a:xfrm>
            <a:off x="968927" y="5205406"/>
            <a:ext cx="5658375" cy="369332"/>
          </a:xfrm>
          <a:prstGeom prst="rect">
            <a:avLst/>
          </a:prstGeom>
        </p:spPr>
        <p:txBody>
          <a:bodyPr wrap="square">
            <a:spAutoFit/>
          </a:bodyPr>
          <a:lstStyle/>
          <a:p>
            <a:r>
              <a:rPr lang="es-US" sz="1400" b="1" dirty="0">
                <a:solidFill>
                  <a:schemeClr val="accent1"/>
                </a:solidFill>
                <a:highlight>
                  <a:srgbClr val="000080"/>
                </a:highlight>
              </a:rPr>
              <a:t>Fuente</a:t>
            </a:r>
            <a:r>
              <a:rPr lang="es-US" b="1" dirty="0">
                <a:solidFill>
                  <a:schemeClr val="accent1"/>
                </a:solidFill>
                <a:highlight>
                  <a:srgbClr val="000080"/>
                </a:highlight>
              </a:rPr>
              <a:t>: </a:t>
            </a:r>
            <a:r>
              <a:rPr lang="es-US" b="1" dirty="0" err="1">
                <a:solidFill>
                  <a:schemeClr val="accent1"/>
                </a:solidFill>
                <a:highlight>
                  <a:srgbClr val="000080"/>
                </a:highlight>
              </a:rPr>
              <a:t>Dipres</a:t>
            </a:r>
            <a:endParaRPr lang="es-CL" dirty="0">
              <a:highlight>
                <a:srgbClr val="000080"/>
              </a:highlight>
            </a:endParaRPr>
          </a:p>
        </p:txBody>
      </p:sp>
    </p:spTree>
    <p:extLst>
      <p:ext uri="{BB962C8B-B14F-4D97-AF65-F5344CB8AC3E}">
        <p14:creationId xmlns:p14="http://schemas.microsoft.com/office/powerpoint/2010/main" val="6101509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CCFEB9-EC9A-46A7-B55A-834DCCE60205}"/>
              </a:ext>
            </a:extLst>
          </p:cNvPr>
          <p:cNvSpPr>
            <a:spLocks noGrp="1"/>
          </p:cNvSpPr>
          <p:nvPr>
            <p:ph type="title"/>
          </p:nvPr>
        </p:nvSpPr>
        <p:spPr/>
        <p:txBody>
          <a:bodyPr/>
          <a:lstStyle/>
          <a:p>
            <a:r>
              <a:rPr lang="es-CL" altLang="es-CL" sz="2400" b="1" dirty="0"/>
              <a:t>2.1Variables Macroeconómicas</a:t>
            </a:r>
            <a:r>
              <a:rPr lang="es-US" sz="2400" b="1" dirty="0">
                <a:solidFill>
                  <a:schemeClr val="accent1"/>
                </a:solidFill>
              </a:rPr>
              <a:t> </a:t>
            </a:r>
            <a:r>
              <a:rPr lang="es-US" sz="2400" b="1" dirty="0"/>
              <a:t>- Ahorros Fiscales</a:t>
            </a:r>
            <a:endParaRPr lang="es-CL" sz="2400" b="1" dirty="0"/>
          </a:p>
        </p:txBody>
      </p:sp>
      <p:sp>
        <p:nvSpPr>
          <p:cNvPr id="6" name="Título 1">
            <a:extLst>
              <a:ext uri="{FF2B5EF4-FFF2-40B4-BE49-F238E27FC236}">
                <a16:creationId xmlns:a16="http://schemas.microsoft.com/office/drawing/2014/main" id="{F677E0B0-824E-4852-97A6-E9096F2D0E58}"/>
              </a:ext>
            </a:extLst>
          </p:cNvPr>
          <p:cNvSpPr txBox="1">
            <a:spLocks/>
          </p:cNvSpPr>
          <p:nvPr/>
        </p:nvSpPr>
        <p:spPr>
          <a:xfrm>
            <a:off x="1365609" y="5236956"/>
            <a:ext cx="2102126" cy="45471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US" sz="1050" b="1" dirty="0"/>
              <a:t>Fuente: DIPRES</a:t>
            </a:r>
            <a:endParaRPr lang="es-CL" sz="1050" dirty="0"/>
          </a:p>
        </p:txBody>
      </p:sp>
      <p:pic>
        <p:nvPicPr>
          <p:cNvPr id="7" name="Marcador de contenido 6" descr="Una captura de pantalla de una computadora&#10;&#10;Descripción generada automáticamente">
            <a:extLst>
              <a:ext uri="{FF2B5EF4-FFF2-40B4-BE49-F238E27FC236}">
                <a16:creationId xmlns:a16="http://schemas.microsoft.com/office/drawing/2014/main" id="{F52ECC32-AEE9-46B2-A36A-1ADA46138D1A}"/>
              </a:ext>
            </a:extLst>
          </p:cNvPr>
          <p:cNvPicPr>
            <a:picLocks noGrp="1" noChangeAspect="1"/>
          </p:cNvPicPr>
          <p:nvPr>
            <p:ph idx="1"/>
          </p:nvPr>
        </p:nvPicPr>
        <p:blipFill rotWithShape="1">
          <a:blip r:embed="rId2"/>
          <a:srcRect l="34091" t="29004" r="16158" b="18546"/>
          <a:stretch/>
        </p:blipFill>
        <p:spPr>
          <a:xfrm>
            <a:off x="1091682" y="1287625"/>
            <a:ext cx="7035281" cy="3862874"/>
          </a:xfrm>
          <a:ln>
            <a:solidFill>
              <a:schemeClr val="tx1"/>
            </a:solidFill>
          </a:ln>
        </p:spPr>
      </p:pic>
    </p:spTree>
    <p:extLst>
      <p:ext uri="{BB962C8B-B14F-4D97-AF65-F5344CB8AC3E}">
        <p14:creationId xmlns:p14="http://schemas.microsoft.com/office/powerpoint/2010/main" val="3966776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BC9669-B368-47FE-BE84-A8E37DD7D62A}"/>
              </a:ext>
            </a:extLst>
          </p:cNvPr>
          <p:cNvSpPr>
            <a:spLocks noGrp="1"/>
          </p:cNvSpPr>
          <p:nvPr>
            <p:ph type="title"/>
          </p:nvPr>
        </p:nvSpPr>
        <p:spPr/>
        <p:txBody>
          <a:bodyPr/>
          <a:lstStyle/>
          <a:p>
            <a:r>
              <a:rPr lang="es-CL" altLang="es-CL" sz="3600" b="1" dirty="0"/>
              <a:t>2.1Variables Macroeconómicas</a:t>
            </a:r>
            <a:endParaRPr lang="es-CL" dirty="0"/>
          </a:p>
        </p:txBody>
      </p:sp>
      <p:pic>
        <p:nvPicPr>
          <p:cNvPr id="5" name="Marcador de contenido 4">
            <a:extLst>
              <a:ext uri="{FF2B5EF4-FFF2-40B4-BE49-F238E27FC236}">
                <a16:creationId xmlns:a16="http://schemas.microsoft.com/office/drawing/2014/main" id="{87C95B98-3E57-4797-8CF7-ADAFF8B6C6AB}"/>
              </a:ext>
            </a:extLst>
          </p:cNvPr>
          <p:cNvPicPr>
            <a:picLocks noGrp="1" noChangeAspect="1"/>
          </p:cNvPicPr>
          <p:nvPr>
            <p:ph idx="1"/>
          </p:nvPr>
        </p:nvPicPr>
        <p:blipFill rotWithShape="1">
          <a:blip r:embed="rId2"/>
          <a:srcRect l="22847" t="25884" r="40021" b="18382"/>
          <a:stretch/>
        </p:blipFill>
        <p:spPr>
          <a:xfrm>
            <a:off x="782706" y="1719743"/>
            <a:ext cx="7513983" cy="3475938"/>
          </a:xfrm>
          <a:ln>
            <a:solidFill>
              <a:schemeClr val="accent1">
                <a:alpha val="88000"/>
              </a:schemeClr>
            </a:solidFill>
          </a:ln>
        </p:spPr>
      </p:pic>
      <p:sp>
        <p:nvSpPr>
          <p:cNvPr id="7" name="CuadroTexto 6">
            <a:extLst>
              <a:ext uri="{FF2B5EF4-FFF2-40B4-BE49-F238E27FC236}">
                <a16:creationId xmlns:a16="http://schemas.microsoft.com/office/drawing/2014/main" id="{A18B7B99-D2FF-4B8A-BA85-6CE889101C6F}"/>
              </a:ext>
            </a:extLst>
          </p:cNvPr>
          <p:cNvSpPr txBox="1"/>
          <p:nvPr/>
        </p:nvSpPr>
        <p:spPr>
          <a:xfrm>
            <a:off x="877749" y="5332991"/>
            <a:ext cx="4573242" cy="300082"/>
          </a:xfrm>
          <a:prstGeom prst="rect">
            <a:avLst/>
          </a:prstGeom>
          <a:noFill/>
        </p:spPr>
        <p:txBody>
          <a:bodyPr wrap="square">
            <a:spAutoFit/>
          </a:bodyPr>
          <a:lstStyle/>
          <a:p>
            <a:r>
              <a:rPr lang="es-US" sz="1350" b="1" dirty="0"/>
              <a:t>Fuente: Ministerio de Hacienda, FMI</a:t>
            </a:r>
            <a:endParaRPr lang="es-CL" sz="1350" dirty="0"/>
          </a:p>
        </p:txBody>
      </p:sp>
    </p:spTree>
    <p:extLst>
      <p:ext uri="{BB962C8B-B14F-4D97-AF65-F5344CB8AC3E}">
        <p14:creationId xmlns:p14="http://schemas.microsoft.com/office/powerpoint/2010/main" val="2610206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F8F552-2581-4728-9AD2-C454E8052C68}"/>
              </a:ext>
            </a:extLst>
          </p:cNvPr>
          <p:cNvSpPr>
            <a:spLocks noGrp="1"/>
          </p:cNvSpPr>
          <p:nvPr>
            <p:ph type="title"/>
          </p:nvPr>
        </p:nvSpPr>
        <p:spPr/>
        <p:txBody>
          <a:bodyPr/>
          <a:lstStyle/>
          <a:p>
            <a:r>
              <a:rPr lang="es-CL" altLang="es-CL" sz="3200" b="1" dirty="0"/>
              <a:t>2.1Variables Macroeconómicas</a:t>
            </a:r>
            <a:endParaRPr lang="es-CL" dirty="0"/>
          </a:p>
        </p:txBody>
      </p:sp>
      <p:pic>
        <p:nvPicPr>
          <p:cNvPr id="5" name="Marcador de contenido 4" descr="Interfaz de usuario gráfica, Aplicación&#10;&#10;Descripción generada automáticamente">
            <a:extLst>
              <a:ext uri="{FF2B5EF4-FFF2-40B4-BE49-F238E27FC236}">
                <a16:creationId xmlns:a16="http://schemas.microsoft.com/office/drawing/2014/main" id="{02712CDA-7274-4385-A7DB-0FFDB0BDCE06}"/>
              </a:ext>
            </a:extLst>
          </p:cNvPr>
          <p:cNvPicPr>
            <a:picLocks noGrp="1" noChangeAspect="1"/>
          </p:cNvPicPr>
          <p:nvPr>
            <p:ph idx="1"/>
          </p:nvPr>
        </p:nvPicPr>
        <p:blipFill rotWithShape="1">
          <a:blip r:embed="rId2"/>
          <a:srcRect l="36783" t="35940" r="22289" b="30379"/>
          <a:stretch/>
        </p:blipFill>
        <p:spPr>
          <a:xfrm>
            <a:off x="457200" y="1278294"/>
            <a:ext cx="7641771" cy="3368351"/>
          </a:xfrm>
          <a:ln>
            <a:solidFill>
              <a:schemeClr val="tx1"/>
            </a:solidFill>
          </a:ln>
        </p:spPr>
      </p:pic>
      <p:sp>
        <p:nvSpPr>
          <p:cNvPr id="6" name="Título 1">
            <a:extLst>
              <a:ext uri="{FF2B5EF4-FFF2-40B4-BE49-F238E27FC236}">
                <a16:creationId xmlns:a16="http://schemas.microsoft.com/office/drawing/2014/main" id="{30949203-93FC-4553-96BA-148BB1F27C15}"/>
              </a:ext>
            </a:extLst>
          </p:cNvPr>
          <p:cNvSpPr txBox="1">
            <a:spLocks/>
          </p:cNvSpPr>
          <p:nvPr/>
        </p:nvSpPr>
        <p:spPr>
          <a:xfrm>
            <a:off x="1151005" y="4742433"/>
            <a:ext cx="2102126" cy="45471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US" sz="1050" b="1" dirty="0"/>
              <a:t>Fuente: DIPRES</a:t>
            </a:r>
            <a:endParaRPr lang="es-CL" sz="1050" dirty="0"/>
          </a:p>
        </p:txBody>
      </p:sp>
    </p:spTree>
    <p:extLst>
      <p:ext uri="{BB962C8B-B14F-4D97-AF65-F5344CB8AC3E}">
        <p14:creationId xmlns:p14="http://schemas.microsoft.com/office/powerpoint/2010/main" val="4228850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0F6ABD-DDF8-4E7B-8913-0143A1A8C8CF}"/>
              </a:ext>
            </a:extLst>
          </p:cNvPr>
          <p:cNvSpPr>
            <a:spLocks noGrp="1"/>
          </p:cNvSpPr>
          <p:nvPr>
            <p:ph type="title"/>
          </p:nvPr>
        </p:nvSpPr>
        <p:spPr/>
        <p:txBody>
          <a:bodyPr/>
          <a:lstStyle/>
          <a:p>
            <a:r>
              <a:rPr lang="es-CL" altLang="es-CL" sz="3600" b="1" dirty="0"/>
              <a:t>2.1Variables Macroeconómicas</a:t>
            </a:r>
            <a:endParaRPr lang="es-CL" dirty="0"/>
          </a:p>
        </p:txBody>
      </p:sp>
      <p:sp>
        <p:nvSpPr>
          <p:cNvPr id="6" name="Título 1">
            <a:extLst>
              <a:ext uri="{FF2B5EF4-FFF2-40B4-BE49-F238E27FC236}">
                <a16:creationId xmlns:a16="http://schemas.microsoft.com/office/drawing/2014/main" id="{E3E9BA87-B32C-475C-BFBE-18A1B48266AE}"/>
              </a:ext>
            </a:extLst>
          </p:cNvPr>
          <p:cNvSpPr txBox="1">
            <a:spLocks/>
          </p:cNvSpPr>
          <p:nvPr/>
        </p:nvSpPr>
        <p:spPr>
          <a:xfrm>
            <a:off x="1028700" y="5203135"/>
            <a:ext cx="4614242" cy="231085"/>
          </a:xfrm>
          <a:prstGeom prst="rect">
            <a:avLst/>
          </a:prstGeom>
          <a:ln>
            <a:solidFill>
              <a:schemeClr val="tx1"/>
            </a:solidFill>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US" sz="1050" b="1" dirty="0"/>
              <a:t>Fuente: DIPRES</a:t>
            </a:r>
            <a:endParaRPr lang="es-CL" sz="1050" dirty="0"/>
          </a:p>
        </p:txBody>
      </p:sp>
      <p:pic>
        <p:nvPicPr>
          <p:cNvPr id="8" name="Marcador de contenido 7" descr="Interfaz de usuario gráfica, Gráfico&#10;&#10;Descripción generada automáticamente">
            <a:extLst>
              <a:ext uri="{FF2B5EF4-FFF2-40B4-BE49-F238E27FC236}">
                <a16:creationId xmlns:a16="http://schemas.microsoft.com/office/drawing/2014/main" id="{C07F03D2-0DBC-47C6-B462-0484ECB1DE40}"/>
              </a:ext>
            </a:extLst>
          </p:cNvPr>
          <p:cNvPicPr>
            <a:picLocks noGrp="1" noChangeAspect="1"/>
          </p:cNvPicPr>
          <p:nvPr>
            <p:ph idx="1"/>
          </p:nvPr>
        </p:nvPicPr>
        <p:blipFill rotWithShape="1">
          <a:blip r:embed="rId2"/>
          <a:srcRect l="38952" t="28483" r="20264" b="33465"/>
          <a:stretch/>
        </p:blipFill>
        <p:spPr>
          <a:xfrm>
            <a:off x="1222310" y="1417639"/>
            <a:ext cx="6699380" cy="3480932"/>
          </a:xfrm>
          <a:ln>
            <a:solidFill>
              <a:schemeClr val="tx1"/>
            </a:solidFill>
          </a:ln>
        </p:spPr>
      </p:pic>
    </p:spTree>
    <p:extLst>
      <p:ext uri="{BB962C8B-B14F-4D97-AF65-F5344CB8AC3E}">
        <p14:creationId xmlns:p14="http://schemas.microsoft.com/office/powerpoint/2010/main" val="3565778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wrap="square" anchor="ctr">
            <a:normAutofit/>
          </a:bodyPr>
          <a:lstStyle/>
          <a:p>
            <a:r>
              <a:rPr lang="es-CL" b="1" dirty="0"/>
              <a:t>2.2 Resultado Global (Balance Fiscal)</a:t>
            </a:r>
          </a:p>
        </p:txBody>
      </p:sp>
      <p:sp>
        <p:nvSpPr>
          <p:cNvPr id="3" name="2 Marcador de contenido"/>
          <p:cNvSpPr>
            <a:spLocks noGrp="1"/>
          </p:cNvSpPr>
          <p:nvPr>
            <p:ph sz="half" idx="1"/>
          </p:nvPr>
        </p:nvSpPr>
        <p:spPr>
          <a:xfrm>
            <a:off x="1042988" y="1700215"/>
            <a:ext cx="3744912" cy="3629025"/>
          </a:xfrm>
        </p:spPr>
        <p:txBody>
          <a:bodyPr wrap="square" anchor="t">
            <a:normAutofit/>
          </a:bodyPr>
          <a:lstStyle/>
          <a:p>
            <a:pPr marL="0" indent="0" algn="just">
              <a:lnSpc>
                <a:spcPct val="90000"/>
              </a:lnSpc>
              <a:buNone/>
            </a:pPr>
            <a:r>
              <a:rPr lang="es-CL" sz="1800" dirty="0"/>
              <a:t>Corresponde a la diferencia entre Ingreso total y donaciones, y Gasto total y concesión neta de préstamos. Si la diferencia es positiva se habla de superávit fiscal, y si es negativa se habla de déficit fiscal. Este concepto mide el resultado financiero de las operaciones del gobierno (mide su posición financiera) y permite tener una primera aproximación del impacto del sector público sobre el resto de la economía.</a:t>
            </a:r>
          </a:p>
          <a:p>
            <a:pPr>
              <a:lnSpc>
                <a:spcPct val="90000"/>
              </a:lnSpc>
              <a:buNone/>
            </a:pPr>
            <a:r>
              <a:rPr lang="es-CL" sz="1800" dirty="0"/>
              <a:t> </a:t>
            </a:r>
          </a:p>
        </p:txBody>
      </p:sp>
      <p:pic>
        <p:nvPicPr>
          <p:cNvPr id="5" name="Gráfico 4" descr="Gráfico de barras con tendencia bajista">
            <a:extLst>
              <a:ext uri="{FF2B5EF4-FFF2-40B4-BE49-F238E27FC236}">
                <a16:creationId xmlns:a16="http://schemas.microsoft.com/office/drawing/2014/main" id="{89298E51-AB75-476F-BA92-D0AFD48574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99038" y="1700215"/>
            <a:ext cx="3629025" cy="362902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3E3AE14-77DC-45A7-9EE6-0C8814E8CA52}"/>
              </a:ext>
            </a:extLst>
          </p:cNvPr>
          <p:cNvSpPr>
            <a:spLocks noGrp="1"/>
          </p:cNvSpPr>
          <p:nvPr>
            <p:ph idx="1"/>
          </p:nvPr>
        </p:nvSpPr>
        <p:spPr>
          <a:xfrm>
            <a:off x="1485900" y="1890876"/>
            <a:ext cx="6172200" cy="1791891"/>
          </a:xfrm>
          <a:ln>
            <a:solidFill>
              <a:schemeClr val="tx1">
                <a:alpha val="92000"/>
              </a:schemeClr>
            </a:solidFill>
          </a:ln>
        </p:spPr>
        <p:txBody>
          <a:bodyPr/>
          <a:lstStyle/>
          <a:p>
            <a:r>
              <a:rPr lang="es-US" dirty="0"/>
              <a:t>Gasto Público Chile: US$77.000 millones</a:t>
            </a:r>
          </a:p>
          <a:p>
            <a:r>
              <a:rPr lang="es-US" dirty="0"/>
              <a:t>Aproximadamente $56 billones.</a:t>
            </a:r>
          </a:p>
          <a:p>
            <a:r>
              <a:rPr lang="es-US" dirty="0"/>
              <a:t>Gasto Público/PIB: 27% aprox.</a:t>
            </a:r>
          </a:p>
          <a:p>
            <a:r>
              <a:rPr lang="es-US" dirty="0"/>
              <a:t>Deuda Pública: 33% del PIB aprox.</a:t>
            </a:r>
          </a:p>
          <a:p>
            <a:endParaRPr lang="es-CL" dirty="0"/>
          </a:p>
        </p:txBody>
      </p:sp>
      <p:sp>
        <p:nvSpPr>
          <p:cNvPr id="2" name="Rectángulo 1">
            <a:extLst>
              <a:ext uri="{FF2B5EF4-FFF2-40B4-BE49-F238E27FC236}">
                <a16:creationId xmlns:a16="http://schemas.microsoft.com/office/drawing/2014/main" id="{1B8A3AF7-2CD2-4DB9-B0FD-0B6270AB6AE0}"/>
              </a:ext>
            </a:extLst>
          </p:cNvPr>
          <p:cNvSpPr/>
          <p:nvPr/>
        </p:nvSpPr>
        <p:spPr>
          <a:xfrm>
            <a:off x="566682" y="600785"/>
            <a:ext cx="6507218" cy="523220"/>
          </a:xfrm>
          <a:prstGeom prst="rect">
            <a:avLst/>
          </a:prstGeom>
        </p:spPr>
        <p:txBody>
          <a:bodyPr wrap="square">
            <a:spAutoFit/>
          </a:bodyPr>
          <a:lstStyle/>
          <a:p>
            <a:pPr fontAlgn="base">
              <a:spcBef>
                <a:spcPct val="0"/>
              </a:spcBef>
              <a:spcAft>
                <a:spcPct val="0"/>
              </a:spcAft>
            </a:pPr>
            <a:r>
              <a:rPr lang="es-CL" altLang="es-CL" sz="2800" b="1" dirty="0">
                <a:solidFill>
                  <a:schemeClr val="tx2"/>
                </a:solidFill>
                <a:latin typeface="+mj-lt"/>
                <a:ea typeface="+mj-ea"/>
                <a:cs typeface="+mj-cs"/>
              </a:rPr>
              <a:t>2.3 Gasto Público</a:t>
            </a:r>
            <a:endParaRPr lang="es-CL" sz="2800" b="1" dirty="0">
              <a:solidFill>
                <a:schemeClr val="tx2"/>
              </a:solidFill>
              <a:latin typeface="+mj-lt"/>
              <a:ea typeface="+mj-ea"/>
              <a:cs typeface="+mj-cs"/>
            </a:endParaRPr>
          </a:p>
        </p:txBody>
      </p:sp>
      <p:pic>
        <p:nvPicPr>
          <p:cNvPr id="4" name="Marcador de contenido 4">
            <a:extLst>
              <a:ext uri="{FF2B5EF4-FFF2-40B4-BE49-F238E27FC236}">
                <a16:creationId xmlns:a16="http://schemas.microsoft.com/office/drawing/2014/main" id="{980F73F9-3CC7-410C-A5AA-54409B6D9679}"/>
              </a:ext>
            </a:extLst>
          </p:cNvPr>
          <p:cNvPicPr>
            <a:picLocks noChangeAspect="1"/>
          </p:cNvPicPr>
          <p:nvPr/>
        </p:nvPicPr>
        <p:blipFill rotWithShape="1">
          <a:blip r:embed="rId2"/>
          <a:srcRect l="20106" t="20833" r="19933" b="44164"/>
          <a:stretch/>
        </p:blipFill>
        <p:spPr>
          <a:xfrm>
            <a:off x="566682" y="4041322"/>
            <a:ext cx="7231844" cy="1538124"/>
          </a:xfrm>
          <a:prstGeom prst="rect">
            <a:avLst/>
          </a:prstGeom>
          <a:ln>
            <a:solidFill>
              <a:schemeClr val="tx1">
                <a:alpha val="90000"/>
              </a:schemeClr>
            </a:solidFill>
          </a:ln>
        </p:spPr>
      </p:pic>
    </p:spTree>
    <p:extLst>
      <p:ext uri="{BB962C8B-B14F-4D97-AF65-F5344CB8AC3E}">
        <p14:creationId xmlns:p14="http://schemas.microsoft.com/office/powerpoint/2010/main" val="37602647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624114" y="1819088"/>
            <a:ext cx="3657600" cy="2035595"/>
          </a:xfrm>
        </p:spPr>
        <p:txBody>
          <a:bodyPr>
            <a:normAutofit/>
          </a:bodyPr>
          <a:lstStyle/>
          <a:p>
            <a:pPr algn="ctr"/>
            <a:r>
              <a:rPr lang="es-CL" sz="2600" b="1" dirty="0">
                <a:solidFill>
                  <a:schemeClr val="tx2">
                    <a:lumMod val="75000"/>
                  </a:schemeClr>
                </a:solidFill>
              </a:rPr>
              <a:t>2.3 ¿Da lo mismo cualquier gasto?</a:t>
            </a:r>
            <a:br>
              <a:rPr lang="es-CL" sz="2600" b="1" dirty="0">
                <a:solidFill>
                  <a:schemeClr val="tx2">
                    <a:lumMod val="75000"/>
                  </a:schemeClr>
                </a:solidFill>
              </a:rPr>
            </a:br>
            <a:r>
              <a:rPr lang="es-CL" sz="2600" b="1" dirty="0">
                <a:solidFill>
                  <a:schemeClr val="tx2">
                    <a:lumMod val="75000"/>
                  </a:schemeClr>
                </a:solidFill>
              </a:rPr>
              <a:t>Sobre todo en Pandemia</a:t>
            </a:r>
          </a:p>
        </p:txBody>
      </p:sp>
      <p:sp>
        <p:nvSpPr>
          <p:cNvPr id="3" name="2 Marcador de contenido"/>
          <p:cNvSpPr>
            <a:spLocks noGrp="1"/>
          </p:cNvSpPr>
          <p:nvPr>
            <p:ph idx="1"/>
          </p:nvPr>
        </p:nvSpPr>
        <p:spPr>
          <a:xfrm>
            <a:off x="4572000" y="782458"/>
            <a:ext cx="4325257" cy="3624007"/>
          </a:xfrm>
        </p:spPr>
        <p:txBody>
          <a:bodyPr>
            <a:noAutofit/>
          </a:bodyPr>
          <a:lstStyle/>
          <a:p>
            <a:pPr marL="0" indent="0" algn="just">
              <a:lnSpc>
                <a:spcPct val="120000"/>
              </a:lnSpc>
              <a:buNone/>
            </a:pPr>
            <a:r>
              <a:rPr lang="es-ES" sz="1400" dirty="0"/>
              <a:t>De acuerdo con la revisión de la literatura, se puede concluir que si bien existe una relación entre gasto público y crecimiento económico, esta relación no está asociada con cualquier tipo de gasto, este debe ser llevado a cabo con calidad y eficiencia. En esta línea, la política fiscal no se puede limitar a un control cuantitativo de las cuentas públicas, a través de reglas numéricas sobre la deuda pública, el déficit o el gasto, no garantiza un adecuado manejo del Estado en la economía, ya que no permite acciones contracíclicas, y además no toma en cuenta el impacto de las finanzas públicas sobre variables claves para el desarrollo: crecimiento de largo plazo, y la distribución del ingreso. Una gran cantidad de factores influyen sobre estas variables, pero la transformación productiva con igualdad solo se logra con finanzas públicas de calidad.</a:t>
            </a:r>
          </a:p>
          <a:p>
            <a:endParaRPr lang="es-ES" sz="1500" dirty="0"/>
          </a:p>
          <a:p>
            <a:endParaRPr lang="es-CL" sz="1500" dirty="0"/>
          </a:p>
        </p:txBody>
      </p:sp>
      <p:cxnSp>
        <p:nvCxnSpPr>
          <p:cNvPr id="5" name="Conector recto 4">
            <a:extLst>
              <a:ext uri="{FF2B5EF4-FFF2-40B4-BE49-F238E27FC236}">
                <a16:creationId xmlns:a16="http://schemas.microsoft.com/office/drawing/2014/main" id="{E6906C9D-353F-4EA8-96EE-DA8C8A41A38D}"/>
              </a:ext>
            </a:extLst>
          </p:cNvPr>
          <p:cNvCxnSpPr/>
          <p:nvPr/>
        </p:nvCxnSpPr>
        <p:spPr>
          <a:xfrm>
            <a:off x="4165599" y="1326085"/>
            <a:ext cx="0" cy="3312000"/>
          </a:xfrm>
          <a:prstGeom prst="line">
            <a:avLst/>
          </a:prstGeom>
          <a:ln>
            <a:solidFill>
              <a:srgbClr val="007AC3"/>
            </a:solidFill>
          </a:ln>
        </p:spPr>
        <p:style>
          <a:lnRef idx="1">
            <a:schemeClr val="accent1"/>
          </a:lnRef>
          <a:fillRef idx="0">
            <a:schemeClr val="accent1"/>
          </a:fillRef>
          <a:effectRef idx="0">
            <a:schemeClr val="accent1"/>
          </a:effectRef>
          <a:fontRef idx="minor">
            <a:schemeClr val="tx1"/>
          </a:fontRef>
        </p:style>
      </p:cxnSp>
      <p:sp>
        <p:nvSpPr>
          <p:cNvPr id="4" name="Elipse 3">
            <a:extLst>
              <a:ext uri="{FF2B5EF4-FFF2-40B4-BE49-F238E27FC236}">
                <a16:creationId xmlns:a16="http://schemas.microsoft.com/office/drawing/2014/main" id="{DA3D426F-0001-4811-BC92-A983EDD77FE4}"/>
              </a:ext>
            </a:extLst>
          </p:cNvPr>
          <p:cNvSpPr/>
          <p:nvPr/>
        </p:nvSpPr>
        <p:spPr>
          <a:xfrm>
            <a:off x="855677" y="2793534"/>
            <a:ext cx="3028422" cy="93117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3EAC04-CCD3-4DD8-9952-11C49A12E881}"/>
              </a:ext>
            </a:extLst>
          </p:cNvPr>
          <p:cNvSpPr>
            <a:spLocks noGrp="1"/>
          </p:cNvSpPr>
          <p:nvPr>
            <p:ph type="title"/>
          </p:nvPr>
        </p:nvSpPr>
        <p:spPr/>
        <p:txBody>
          <a:bodyPr>
            <a:normAutofit/>
          </a:bodyPr>
          <a:lstStyle/>
          <a:p>
            <a:pPr algn="l"/>
            <a:r>
              <a:rPr lang="es-US" b="1" dirty="0"/>
              <a:t>2.4 Política Económica</a:t>
            </a:r>
            <a:endParaRPr lang="es-CL" b="1" dirty="0"/>
          </a:p>
        </p:txBody>
      </p:sp>
      <p:graphicFrame>
        <p:nvGraphicFramePr>
          <p:cNvPr id="4" name="Object 1">
            <a:extLst>
              <a:ext uri="{FF2B5EF4-FFF2-40B4-BE49-F238E27FC236}">
                <a16:creationId xmlns:a16="http://schemas.microsoft.com/office/drawing/2014/main" id="{A16F5269-8F81-4002-B1CF-377A72305244}"/>
              </a:ext>
            </a:extLst>
          </p:cNvPr>
          <p:cNvGraphicFramePr>
            <a:graphicFrameLocks noGrp="1" noChangeAspect="1"/>
          </p:cNvGraphicFramePr>
          <p:nvPr>
            <p:ph idx="1"/>
            <p:extLst>
              <p:ext uri="{D42A27DB-BD31-4B8C-83A1-F6EECF244321}">
                <p14:modId xmlns:p14="http://schemas.microsoft.com/office/powerpoint/2010/main" val="3679722462"/>
              </p:ext>
            </p:extLst>
          </p:nvPr>
        </p:nvGraphicFramePr>
        <p:xfrm>
          <a:off x="2419350" y="1814512"/>
          <a:ext cx="4305300" cy="3228975"/>
        </p:xfrm>
        <a:graphic>
          <a:graphicData uri="http://schemas.openxmlformats.org/presentationml/2006/ole">
            <mc:AlternateContent xmlns:mc="http://schemas.openxmlformats.org/markup-compatibility/2006">
              <mc:Choice xmlns:v="urn:schemas-microsoft-com:vml" Requires="v">
                <p:oleObj name="Slide" r:id="rId4" imgW="4572139" imgH="3429175" progId="PowerPoint.Slide.12">
                  <p:embed/>
                </p:oleObj>
              </mc:Choice>
              <mc:Fallback>
                <p:oleObj name="Slide" r:id="rId4" imgW="4572139" imgH="3429175" progId="PowerPoint.Slide.12">
                  <p:embed/>
                  <p:pic>
                    <p:nvPicPr>
                      <p:cNvPr id="4" name="Object 1">
                        <a:extLst>
                          <a:ext uri="{FF2B5EF4-FFF2-40B4-BE49-F238E27FC236}">
                            <a16:creationId xmlns:a16="http://schemas.microsoft.com/office/drawing/2014/main" id="{A16F5269-8F81-4002-B1CF-377A72305244}"/>
                          </a:ext>
                        </a:extLst>
                      </p:cNvPr>
                      <p:cNvPicPr>
                        <a:picLocks noChangeAspect="1" noChangeArrowheads="1"/>
                      </p:cNvPicPr>
                      <p:nvPr/>
                    </p:nvPicPr>
                    <p:blipFill>
                      <a:blip r:embed="rId5"/>
                      <a:srcRect/>
                      <a:stretch>
                        <a:fillRect/>
                      </a:stretch>
                    </p:blipFill>
                    <p:spPr bwMode="auto">
                      <a:xfrm>
                        <a:off x="2419350" y="1814512"/>
                        <a:ext cx="4305300" cy="3228975"/>
                      </a:xfrm>
                      <a:prstGeom prst="rect">
                        <a:avLst/>
                      </a:prstGeom>
                      <a:noFill/>
                    </p:spPr>
                  </p:pic>
                </p:oleObj>
              </mc:Fallback>
            </mc:AlternateContent>
          </a:graphicData>
        </a:graphic>
      </p:graphicFrame>
    </p:spTree>
    <p:extLst>
      <p:ext uri="{BB962C8B-B14F-4D97-AF65-F5344CB8AC3E}">
        <p14:creationId xmlns:p14="http://schemas.microsoft.com/office/powerpoint/2010/main" val="3172252060"/>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BE6576-1605-42E6-BCD9-A6CB7B0334FE}"/>
              </a:ext>
            </a:extLst>
          </p:cNvPr>
          <p:cNvSpPr>
            <a:spLocks noGrp="1"/>
          </p:cNvSpPr>
          <p:nvPr>
            <p:ph type="title"/>
          </p:nvPr>
        </p:nvSpPr>
        <p:spPr/>
        <p:txBody>
          <a:bodyPr/>
          <a:lstStyle/>
          <a:p>
            <a:pPr algn="l"/>
            <a:r>
              <a:rPr lang="es-US" b="1" dirty="0"/>
              <a:t>TEMARIO</a:t>
            </a:r>
            <a:endParaRPr lang="es-CL" b="1" dirty="0"/>
          </a:p>
        </p:txBody>
      </p:sp>
      <p:sp>
        <p:nvSpPr>
          <p:cNvPr id="3" name="Marcador de contenido 2">
            <a:extLst>
              <a:ext uri="{FF2B5EF4-FFF2-40B4-BE49-F238E27FC236}">
                <a16:creationId xmlns:a16="http://schemas.microsoft.com/office/drawing/2014/main" id="{9EF6521C-20B4-4158-8FF4-4938A7629447}"/>
              </a:ext>
            </a:extLst>
          </p:cNvPr>
          <p:cNvSpPr>
            <a:spLocks noGrp="1"/>
          </p:cNvSpPr>
          <p:nvPr>
            <p:ph idx="1"/>
          </p:nvPr>
        </p:nvSpPr>
        <p:spPr/>
        <p:txBody>
          <a:bodyPr>
            <a:normAutofit fontScale="85000" lnSpcReduction="20000"/>
          </a:bodyPr>
          <a:lstStyle/>
          <a:p>
            <a:pPr marL="385763" indent="-385763">
              <a:buFont typeface="+mj-lt"/>
              <a:buAutoNum type="arabicPeriod"/>
            </a:pPr>
            <a:r>
              <a:rPr lang="es-US" dirty="0"/>
              <a:t>Antecedentes</a:t>
            </a:r>
          </a:p>
          <a:p>
            <a:pPr marL="385763" indent="-385763">
              <a:buFont typeface="+mj-lt"/>
              <a:buAutoNum type="arabicPeriod"/>
            </a:pPr>
            <a:r>
              <a:rPr lang="es-US" dirty="0"/>
              <a:t>Estado y Macroeconomía</a:t>
            </a:r>
          </a:p>
          <a:p>
            <a:pPr marL="385763" indent="-385763">
              <a:buFont typeface="+mj-lt"/>
              <a:buAutoNum type="arabicPeriod"/>
            </a:pPr>
            <a:r>
              <a:rPr lang="es-US" dirty="0"/>
              <a:t>Presupuesto</a:t>
            </a:r>
          </a:p>
          <a:p>
            <a:pPr marL="385763" indent="-385763">
              <a:buFont typeface="+mj-lt"/>
              <a:buAutoNum type="arabicPeriod"/>
            </a:pPr>
            <a:r>
              <a:rPr lang="es-US" dirty="0"/>
              <a:t>Cobertura</a:t>
            </a:r>
          </a:p>
          <a:p>
            <a:pPr marL="385763" indent="-385763">
              <a:buFont typeface="+mj-lt"/>
              <a:buAutoNum type="arabicPeriod"/>
            </a:pPr>
            <a:r>
              <a:rPr lang="es-US" dirty="0"/>
              <a:t>El Ciclo Presupuestario</a:t>
            </a:r>
          </a:p>
          <a:p>
            <a:pPr marL="385763" indent="-385763">
              <a:buFont typeface="+mj-lt"/>
              <a:buAutoNum type="arabicPeriod"/>
            </a:pPr>
            <a:r>
              <a:rPr lang="es-US" dirty="0"/>
              <a:t>Estructura del Presupuesto</a:t>
            </a:r>
          </a:p>
          <a:p>
            <a:pPr marL="385763" indent="-385763">
              <a:buFont typeface="+mj-lt"/>
              <a:buAutoNum type="arabicPeriod"/>
            </a:pPr>
            <a:r>
              <a:rPr lang="es-US" sz="2500" dirty="0"/>
              <a:t>Presupuesto 2021 - Presupuesto Base Cero (Ajustado)</a:t>
            </a:r>
          </a:p>
          <a:p>
            <a:pPr marL="385763" indent="-385763">
              <a:buFont typeface="+mj-lt"/>
              <a:buAutoNum type="arabicPeriod"/>
            </a:pPr>
            <a:r>
              <a:rPr lang="es-US" dirty="0"/>
              <a:t>Fondo de Emergencia Transitorio - FET</a:t>
            </a:r>
          </a:p>
          <a:p>
            <a:pPr marL="385763" indent="-385763">
              <a:buFont typeface="+mj-lt"/>
              <a:buAutoNum type="arabicPeriod"/>
            </a:pPr>
            <a:r>
              <a:rPr lang="es-US" dirty="0"/>
              <a:t>Participación Ciudadana en el Presupuesto de la Nación.</a:t>
            </a:r>
          </a:p>
          <a:p>
            <a:pPr marL="385763" indent="-385763">
              <a:buFont typeface="+mj-lt"/>
              <a:buAutoNum type="arabicPeriod"/>
            </a:pPr>
            <a:r>
              <a:rPr lang="es-US" dirty="0"/>
              <a:t>Financiamiento Municipal</a:t>
            </a:r>
          </a:p>
          <a:p>
            <a:pPr marL="385763" indent="-385763">
              <a:buFont typeface="+mj-lt"/>
              <a:buAutoNum type="arabicPeriod"/>
            </a:pPr>
            <a:r>
              <a:rPr lang="es-US" dirty="0"/>
              <a:t>Gestión Pública</a:t>
            </a:r>
          </a:p>
          <a:p>
            <a:pPr marL="385763" indent="-385763">
              <a:buFont typeface="+mj-lt"/>
              <a:buAutoNum type="arabicPeriod"/>
            </a:pPr>
            <a:endParaRPr lang="es-US" dirty="0"/>
          </a:p>
          <a:p>
            <a:pPr marL="385763" indent="-385763">
              <a:buFont typeface="+mj-lt"/>
              <a:buAutoNum type="arabicPeriod"/>
            </a:pPr>
            <a:endParaRPr lang="es-US" dirty="0"/>
          </a:p>
          <a:p>
            <a:pPr marL="385763" indent="-385763">
              <a:buFont typeface="+mj-lt"/>
              <a:buAutoNum type="arabicPeriod"/>
            </a:pPr>
            <a:endParaRPr lang="es-US" dirty="0"/>
          </a:p>
          <a:p>
            <a:pPr marL="385763" indent="-385763">
              <a:buFont typeface="+mj-lt"/>
              <a:buAutoNum type="arabicPeriod"/>
            </a:pPr>
            <a:endParaRPr lang="es-US" dirty="0"/>
          </a:p>
          <a:p>
            <a:pPr marL="385763" indent="-385763">
              <a:buFont typeface="+mj-lt"/>
              <a:buAutoNum type="arabicPeriod"/>
            </a:pPr>
            <a:endParaRPr lang="es-US" dirty="0"/>
          </a:p>
          <a:p>
            <a:pPr marL="385763" indent="-385763">
              <a:buFont typeface="+mj-lt"/>
              <a:buAutoNum type="arabicPeriod"/>
            </a:pPr>
            <a:endParaRPr lang="es-CL" dirty="0"/>
          </a:p>
        </p:txBody>
      </p:sp>
    </p:spTree>
    <p:extLst>
      <p:ext uri="{BB962C8B-B14F-4D97-AF65-F5344CB8AC3E}">
        <p14:creationId xmlns:p14="http://schemas.microsoft.com/office/powerpoint/2010/main" val="2479388311"/>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948610" y="685856"/>
            <a:ext cx="6819595" cy="637580"/>
          </a:xfrm>
        </p:spPr>
        <p:txBody>
          <a:bodyPr>
            <a:noAutofit/>
          </a:bodyPr>
          <a:lstStyle/>
          <a:p>
            <a:pPr algn="l"/>
            <a:r>
              <a:rPr lang="es-CL" sz="2400" b="1" dirty="0"/>
              <a:t>3.- </a:t>
            </a:r>
            <a:r>
              <a:rPr lang="es-CL" sz="1800" b="1" dirty="0"/>
              <a:t>PRESUPUESTO - OFICINA DE PRESUPUESTOS: DIPRES</a:t>
            </a:r>
          </a:p>
        </p:txBody>
      </p:sp>
      <p:sp>
        <p:nvSpPr>
          <p:cNvPr id="3" name="2 Marcador de contenido"/>
          <p:cNvSpPr>
            <a:spLocks noGrp="1"/>
          </p:cNvSpPr>
          <p:nvPr>
            <p:ph idx="1"/>
          </p:nvPr>
        </p:nvSpPr>
        <p:spPr>
          <a:xfrm>
            <a:off x="668856" y="1731764"/>
            <a:ext cx="6979313" cy="3394472"/>
          </a:xfrm>
        </p:spPr>
        <p:txBody>
          <a:bodyPr>
            <a:normAutofit fontScale="77500" lnSpcReduction="20000"/>
          </a:bodyPr>
          <a:lstStyle/>
          <a:p>
            <a:pPr algn="just"/>
            <a:r>
              <a:rPr lang="es-CL" sz="2325" dirty="0"/>
              <a:t>En general son las encargadas de velar por la eficiente asignación y uso de los recursos públicos en el marco de la política fiscal, mediante la aplicación de sistemas e instrumentos de gestión financiera, programación y control de gestión.</a:t>
            </a:r>
          </a:p>
          <a:p>
            <a:pPr algn="just"/>
            <a:r>
              <a:rPr lang="es-CL" sz="2325" dirty="0"/>
              <a:t>Lo anterior implica formular la Ley de Presupuestos, realizar modificaciones al presupuesto vigente por medio de decretos, elaborar los programas de caja mensuales y registrar el gasto mensual, efectivo y devengado por Institución.</a:t>
            </a:r>
          </a:p>
          <a:p>
            <a:pPr algn="just"/>
            <a:r>
              <a:rPr lang="es-ES" sz="2325" b="1" dirty="0"/>
              <a:t>La Dipres </a:t>
            </a:r>
            <a:r>
              <a:rPr lang="es-ES" sz="2325" dirty="0"/>
              <a:t>es el organismo técnico encargado de velar por una asignación y uso eficiente de los recursos públicos en el marco de la política fiscal, mediante la aplicación de sistemas e instrumentos de gestión financiera, programación y control de gestión.</a:t>
            </a:r>
            <a:endParaRPr lang="es-CL" sz="2325" dirty="0"/>
          </a:p>
          <a:p>
            <a:endParaRPr lang="es-CL" dirty="0"/>
          </a:p>
        </p:txBody>
      </p:sp>
    </p:spTree>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CBC9B99-CE21-412F-8E37-24B23223C48A}"/>
              </a:ext>
            </a:extLst>
          </p:cNvPr>
          <p:cNvSpPr>
            <a:spLocks noGrp="1"/>
          </p:cNvSpPr>
          <p:nvPr>
            <p:ph idx="1"/>
          </p:nvPr>
        </p:nvSpPr>
        <p:spPr>
          <a:xfrm>
            <a:off x="963386" y="978213"/>
            <a:ext cx="6172200" cy="4183112"/>
          </a:xfrm>
        </p:spPr>
        <p:txBody>
          <a:bodyPr>
            <a:normAutofit fontScale="92500"/>
          </a:bodyPr>
          <a:lstStyle/>
          <a:p>
            <a:pPr algn="just">
              <a:lnSpc>
                <a:spcPct val="90000"/>
              </a:lnSpc>
              <a:spcBef>
                <a:spcPct val="50000"/>
              </a:spcBef>
              <a:buFontTx/>
              <a:buBlip>
                <a:blip r:embed="rId4"/>
              </a:buBlip>
              <a:defRPr/>
            </a:pPr>
            <a:r>
              <a:rPr lang="es-CL" dirty="0">
                <a:solidFill>
                  <a:schemeClr val="bg1">
                    <a:lumMod val="10000"/>
                  </a:schemeClr>
                </a:solidFill>
              </a:rPr>
              <a:t>Instrumento altamente institucionalizado que resume disponibilidad de recursos para todas las áreas de gestión del gobierno</a:t>
            </a:r>
          </a:p>
          <a:p>
            <a:pPr algn="just">
              <a:lnSpc>
                <a:spcPct val="90000"/>
              </a:lnSpc>
              <a:spcBef>
                <a:spcPct val="50000"/>
              </a:spcBef>
              <a:buFontTx/>
              <a:buBlip>
                <a:blip r:embed="rId4"/>
              </a:buBlip>
              <a:defRPr/>
            </a:pPr>
            <a:r>
              <a:rPr lang="es-CL" dirty="0">
                <a:solidFill>
                  <a:schemeClr val="bg1">
                    <a:lumMod val="10000"/>
                  </a:schemeClr>
                </a:solidFill>
              </a:rPr>
              <a:t>Art. 11 Ley de Administración Financiera del Estado: “El Presupuesto del sector público consiste en una estimación financiera de los ingresos y egresos de este sector para un año dado, compatibilizando los recursos disponibles con el logro de metas y objetivos previamente establecidos”.</a:t>
            </a:r>
            <a:endParaRPr lang="es-ES" dirty="0">
              <a:solidFill>
                <a:schemeClr val="bg1">
                  <a:lumMod val="10000"/>
                </a:schemeClr>
              </a:solidFill>
            </a:endParaRPr>
          </a:p>
          <a:p>
            <a:pPr algn="just">
              <a:lnSpc>
                <a:spcPct val="90000"/>
              </a:lnSpc>
              <a:spcBef>
                <a:spcPct val="50000"/>
              </a:spcBef>
              <a:buFontTx/>
              <a:buBlip>
                <a:blip r:embed="rId4"/>
              </a:buBlip>
              <a:defRPr/>
            </a:pPr>
            <a:r>
              <a:rPr lang="es-ES" dirty="0">
                <a:solidFill>
                  <a:schemeClr val="bg1">
                    <a:lumMod val="10000"/>
                  </a:schemeClr>
                </a:solidFill>
              </a:rPr>
              <a:t>Presupuesto es para el Estado lo que el mercado es para el sector privado</a:t>
            </a:r>
          </a:p>
          <a:p>
            <a:endParaRPr lang="es-CL" dirty="0"/>
          </a:p>
        </p:txBody>
      </p:sp>
      <p:sp>
        <p:nvSpPr>
          <p:cNvPr id="6" name="Triángulo rectángulo 5">
            <a:extLst>
              <a:ext uri="{FF2B5EF4-FFF2-40B4-BE49-F238E27FC236}">
                <a16:creationId xmlns:a16="http://schemas.microsoft.com/office/drawing/2014/main" id="{7EB42C06-CF0F-4126-8A96-61E5B4F42AAD}"/>
              </a:ext>
            </a:extLst>
          </p:cNvPr>
          <p:cNvSpPr/>
          <p:nvPr/>
        </p:nvSpPr>
        <p:spPr>
          <a:xfrm flipH="1">
            <a:off x="7610928" y="595084"/>
            <a:ext cx="1533072" cy="5544457"/>
          </a:xfrm>
          <a:prstGeom prst="rtTriangle">
            <a:avLst/>
          </a:prstGeom>
          <a:solidFill>
            <a:srgbClr val="007AC3"/>
          </a:solidFill>
          <a:ln>
            <a:solidFill>
              <a:srgbClr val="007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8" name="Triángulo rectángulo 7">
            <a:extLst>
              <a:ext uri="{FF2B5EF4-FFF2-40B4-BE49-F238E27FC236}">
                <a16:creationId xmlns:a16="http://schemas.microsoft.com/office/drawing/2014/main" id="{8A121517-0558-4F58-AFC8-2EC6CBFC9812}"/>
              </a:ext>
            </a:extLst>
          </p:cNvPr>
          <p:cNvSpPr/>
          <p:nvPr/>
        </p:nvSpPr>
        <p:spPr>
          <a:xfrm rot="10800000">
            <a:off x="7445829" y="-3"/>
            <a:ext cx="1698171" cy="6139543"/>
          </a:xfrm>
          <a:prstGeom prst="rtTriangle">
            <a:avLst/>
          </a:prstGeom>
          <a:solidFill>
            <a:srgbClr val="007AC3"/>
          </a:solidFill>
          <a:ln>
            <a:solidFill>
              <a:srgbClr val="007AC3"/>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943281995"/>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1485900" y="1063228"/>
            <a:ext cx="6172200" cy="583574"/>
          </a:xfrm>
        </p:spPr>
        <p:txBody>
          <a:bodyPr/>
          <a:lstStyle/>
          <a:p>
            <a:pPr algn="l" eaLnBrk="1" hangingPunct="1"/>
            <a:r>
              <a:rPr lang="es-CL" altLang="en-US" sz="2400" b="1" dirty="0"/>
              <a:t>3.1 Funciones del Presupuesto</a:t>
            </a:r>
            <a:endParaRPr lang="es-ES" altLang="en-US" sz="2400" b="1" dirty="0"/>
          </a:p>
        </p:txBody>
      </p:sp>
      <p:sp>
        <p:nvSpPr>
          <p:cNvPr id="217091" name="Rectangle 3"/>
          <p:cNvSpPr>
            <a:spLocks noGrp="1" noChangeArrowheads="1"/>
          </p:cNvSpPr>
          <p:nvPr>
            <p:ph idx="1"/>
          </p:nvPr>
        </p:nvSpPr>
        <p:spPr>
          <a:xfrm>
            <a:off x="1485900" y="2024845"/>
            <a:ext cx="6172200" cy="3394472"/>
          </a:xfrm>
        </p:spPr>
        <p:txBody>
          <a:bodyPr>
            <a:normAutofit/>
          </a:bodyPr>
          <a:lstStyle/>
          <a:p>
            <a:pPr algn="just"/>
            <a:r>
              <a:rPr lang="es-CL" altLang="en-US" sz="1500" b="1" dirty="0"/>
              <a:t>Función político-institucional: </a:t>
            </a:r>
            <a:r>
              <a:rPr lang="es-ES" altLang="en-US" sz="1500" dirty="0"/>
              <a:t>El presupuesto da cuenta del uso de los recursos públicos por parte del Ejecutivo y establece un marco legal para su asignación y desembolso.</a:t>
            </a:r>
          </a:p>
          <a:p>
            <a:pPr algn="just">
              <a:buNone/>
            </a:pPr>
            <a:r>
              <a:rPr lang="es-ES" altLang="en-US" sz="1500" dirty="0"/>
              <a:t>	 Constituye la base legal para la operación financiera del gobierno, esta sujeto a un ciclo regular de formulación, aprobación y ejecución, y requiere de la aprobación parlamentaria.</a:t>
            </a:r>
          </a:p>
          <a:p>
            <a:pPr algn="just"/>
            <a:r>
              <a:rPr lang="es-CL" altLang="en-US" sz="1500" b="1" dirty="0"/>
              <a:t>Función económica: </a:t>
            </a:r>
            <a:r>
              <a:rPr lang="es-CL" altLang="en-US" sz="1500" dirty="0"/>
              <a:t>Instancia fundamental de definición de política fiscal macroeconómica y refleja la asignación de recursos públicos entre usos alternativos y competitivos.</a:t>
            </a:r>
          </a:p>
          <a:p>
            <a:pPr algn="just"/>
            <a:r>
              <a:rPr lang="es-CL" altLang="en-US" sz="1500" b="1" dirty="0"/>
              <a:t>Función gerencial: </a:t>
            </a:r>
            <a:r>
              <a:rPr lang="es-CL" altLang="en-US" sz="1500" dirty="0"/>
              <a:t>El presupuesto establece los recursos sobre la base de los cuales operarán las instituciones públicas en el año.</a:t>
            </a:r>
          </a:p>
          <a:p>
            <a:pPr eaLnBrk="1" hangingPunct="1"/>
            <a:endParaRPr lang="es-ES" altLang="en-US" sz="1950" dirty="0"/>
          </a:p>
        </p:txBody>
      </p:sp>
    </p:spTree>
  </p:cSld>
  <p:clrMapOvr>
    <a:overrideClrMapping bg1="lt1" tx1="dk1" bg2="lt2" tx2="dk2" accent1="accent1" accent2="accent2" accent3="accent3" accent4="accent4" accent5="accent5" accent6="accent6" hlink="hlink" folHlink="folHlink"/>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1385646" y="809709"/>
            <a:ext cx="6172200" cy="432048"/>
          </a:xfrm>
        </p:spPr>
        <p:txBody>
          <a:bodyPr>
            <a:normAutofit fontScale="90000"/>
          </a:bodyPr>
          <a:lstStyle/>
          <a:p>
            <a:pPr algn="l"/>
            <a:br>
              <a:rPr lang="es-ES" sz="1200" dirty="0"/>
            </a:br>
            <a:r>
              <a:rPr lang="es-ES" sz="1600" dirty="0"/>
              <a:t>Al respecto, el trabajo de Tanzi (2008), que analizó la relación entre el tamaño del Estado  (gasto público como % del PIB) y el Índice de Desarrollo Humano (ONU) para países desarrollados, entregó los siguientes resultados:</a:t>
            </a:r>
            <a:br>
              <a:rPr lang="es-CL" sz="1600" dirty="0"/>
            </a:br>
            <a:endParaRPr lang="es-CL" sz="1600" dirty="0"/>
          </a:p>
        </p:txBody>
      </p:sp>
      <p:pic>
        <p:nvPicPr>
          <p:cNvPr id="148482" name="Picture 2"/>
          <p:cNvPicPr>
            <a:picLocks noGrp="1" noChangeAspect="1" noChangeArrowheads="1"/>
          </p:cNvPicPr>
          <p:nvPr>
            <p:ph idx="1"/>
          </p:nvPr>
        </p:nvPicPr>
        <p:blipFill>
          <a:blip r:embed="rId4" cstate="print"/>
          <a:srcRect/>
          <a:stretch>
            <a:fillRect/>
          </a:stretch>
        </p:blipFill>
        <p:spPr bwMode="auto">
          <a:xfrm>
            <a:off x="2349146" y="1754814"/>
            <a:ext cx="4245200" cy="3402378"/>
          </a:xfrm>
          <a:prstGeom prst="rect">
            <a:avLst/>
          </a:prstGeom>
          <a:noFill/>
          <a:ln w="9525">
            <a:noFill/>
            <a:miter lim="800000"/>
            <a:headEnd/>
            <a:tailEnd/>
          </a:ln>
          <a:effectLst/>
        </p:spPr>
      </p:pic>
      <p:sp>
        <p:nvSpPr>
          <p:cNvPr id="5" name="1 Título"/>
          <p:cNvSpPr txBox="1">
            <a:spLocks/>
          </p:cNvSpPr>
          <p:nvPr/>
        </p:nvSpPr>
        <p:spPr>
          <a:xfrm>
            <a:off x="1385646" y="1592796"/>
            <a:ext cx="6172200" cy="486054"/>
          </a:xfrm>
          <a:prstGeom prst="rect">
            <a:avLst/>
          </a:prstGeom>
        </p:spPr>
        <p:txBody>
          <a:bodyPr vert="horz" lIns="68580" tIns="34290" rIns="68580" bIns="34290" rtlCol="0" anchor="ctr">
            <a:normAutofit fontScale="37500" lnSpcReduction="20000"/>
          </a:bodyPr>
          <a:lstStyle/>
          <a:p>
            <a:pPr algn="ctr"/>
            <a:r>
              <a:rPr lang="es-ES" sz="1650" b="1" dirty="0"/>
              <a:t>Gasto Público e índice de Desarrollo Humano para Países desarrollados (2005)</a:t>
            </a:r>
            <a:endParaRPr lang="es-CL" sz="1650" dirty="0"/>
          </a:p>
          <a:p>
            <a:pPr>
              <a:spcBef>
                <a:spcPct val="0"/>
              </a:spcBef>
              <a:defRPr/>
            </a:pPr>
            <a:br>
              <a:rPr lang="es-CL" sz="3300" dirty="0">
                <a:latin typeface="+mj-lt"/>
                <a:ea typeface="+mj-ea"/>
                <a:cs typeface="+mj-cs"/>
              </a:rPr>
            </a:br>
            <a:endParaRPr lang="es-CL" sz="3300" dirty="0">
              <a:latin typeface="+mj-lt"/>
              <a:ea typeface="+mj-ea"/>
              <a:cs typeface="+mj-cs"/>
            </a:endParaRPr>
          </a:p>
        </p:txBody>
      </p:sp>
      <p:sp>
        <p:nvSpPr>
          <p:cNvPr id="6" name="1 Título"/>
          <p:cNvSpPr txBox="1">
            <a:spLocks/>
          </p:cNvSpPr>
          <p:nvPr/>
        </p:nvSpPr>
        <p:spPr>
          <a:xfrm>
            <a:off x="1385646" y="5493382"/>
            <a:ext cx="6172200" cy="432048"/>
          </a:xfrm>
          <a:prstGeom prst="rect">
            <a:avLst/>
          </a:prstGeom>
        </p:spPr>
        <p:txBody>
          <a:bodyPr vert="horz" lIns="68580" tIns="34290" rIns="68580" bIns="34290" rtlCol="0" anchor="ctr">
            <a:normAutofit fontScale="52500" lnSpcReduction="20000"/>
          </a:bodyPr>
          <a:lstStyle/>
          <a:p>
            <a:pPr>
              <a:spcBef>
                <a:spcPct val="0"/>
              </a:spcBef>
              <a:defRPr/>
            </a:pPr>
            <a:r>
              <a:rPr lang="es-ES" sz="2100" b="1" dirty="0">
                <a:latin typeface="+mj-lt"/>
                <a:ea typeface="+mj-ea"/>
                <a:cs typeface="+mj-cs"/>
              </a:rPr>
              <a:t>…..No necesariamente mayor gasto = mejor resultado en el Índice de Desarrollo Humano</a:t>
            </a:r>
            <a:r>
              <a:rPr lang="es-ES" sz="1200" b="1" dirty="0">
                <a:latin typeface="+mj-lt"/>
                <a:ea typeface="+mj-ea"/>
                <a:cs typeface="+mj-cs"/>
              </a:rPr>
              <a:t>.</a:t>
            </a:r>
            <a:br>
              <a:rPr lang="es-CL" sz="3300" b="1" dirty="0">
                <a:latin typeface="+mj-lt"/>
                <a:ea typeface="+mj-ea"/>
                <a:cs typeface="+mj-cs"/>
              </a:rPr>
            </a:br>
            <a:endParaRPr lang="es-CL" sz="3300" b="1" dirty="0">
              <a:latin typeface="+mj-lt"/>
              <a:ea typeface="+mj-ea"/>
              <a:cs typeface="+mj-cs"/>
            </a:endParaRPr>
          </a:p>
        </p:txBody>
      </p:sp>
      <p:sp>
        <p:nvSpPr>
          <p:cNvPr id="7" name="1 Título"/>
          <p:cNvSpPr txBox="1">
            <a:spLocks/>
          </p:cNvSpPr>
          <p:nvPr/>
        </p:nvSpPr>
        <p:spPr>
          <a:xfrm>
            <a:off x="2667275" y="5021742"/>
            <a:ext cx="3294366" cy="432048"/>
          </a:xfrm>
          <a:prstGeom prst="rect">
            <a:avLst/>
          </a:prstGeom>
        </p:spPr>
        <p:txBody>
          <a:bodyPr vert="horz" lIns="68580" tIns="34290" rIns="68580" bIns="34290" rtlCol="0" anchor="ctr">
            <a:normAutofit fontScale="62500" lnSpcReduction="20000"/>
          </a:bodyPr>
          <a:lstStyle/>
          <a:p>
            <a:pPr>
              <a:spcBef>
                <a:spcPct val="0"/>
              </a:spcBef>
              <a:defRPr/>
            </a:pPr>
            <a:r>
              <a:rPr lang="es-ES" sz="1275" b="1" dirty="0">
                <a:latin typeface="+mj-lt"/>
                <a:ea typeface="+mj-ea"/>
                <a:cs typeface="+mj-cs"/>
              </a:rPr>
              <a:t>Fuente: PNUD</a:t>
            </a:r>
            <a:br>
              <a:rPr lang="es-CL" sz="3300" dirty="0">
                <a:latin typeface="+mj-lt"/>
                <a:ea typeface="+mj-ea"/>
                <a:cs typeface="+mj-cs"/>
              </a:rPr>
            </a:br>
            <a:endParaRPr lang="es-CL" sz="3300" dirty="0">
              <a:latin typeface="+mj-lt"/>
              <a:ea typeface="+mj-ea"/>
              <a:cs typeface="+mj-cs"/>
            </a:endParaRPr>
          </a:p>
        </p:txBody>
      </p:sp>
    </p:spTree>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52033B-2585-42F1-8236-165B2B56BE0E}"/>
              </a:ext>
            </a:extLst>
          </p:cNvPr>
          <p:cNvSpPr>
            <a:spLocks noGrp="1"/>
          </p:cNvSpPr>
          <p:nvPr>
            <p:ph type="title"/>
          </p:nvPr>
        </p:nvSpPr>
        <p:spPr/>
        <p:txBody>
          <a:bodyPr>
            <a:noAutofit/>
          </a:bodyPr>
          <a:lstStyle/>
          <a:p>
            <a:pPr algn="l"/>
            <a:r>
              <a:rPr lang="es-US" sz="2700" b="1" dirty="0"/>
              <a:t>3.2 ¿Quiénes Participan en el Ciclo Presupuestario?</a:t>
            </a:r>
            <a:endParaRPr lang="es-CL" sz="2700" b="1" dirty="0"/>
          </a:p>
        </p:txBody>
      </p:sp>
      <p:sp>
        <p:nvSpPr>
          <p:cNvPr id="3" name="Marcador de contenido 2">
            <a:extLst>
              <a:ext uri="{FF2B5EF4-FFF2-40B4-BE49-F238E27FC236}">
                <a16:creationId xmlns:a16="http://schemas.microsoft.com/office/drawing/2014/main" id="{EA273DCB-E88D-4CB6-BB93-D332A9130F6A}"/>
              </a:ext>
            </a:extLst>
          </p:cNvPr>
          <p:cNvSpPr>
            <a:spLocks noGrp="1"/>
          </p:cNvSpPr>
          <p:nvPr>
            <p:ph idx="1"/>
          </p:nvPr>
        </p:nvSpPr>
        <p:spPr>
          <a:xfrm>
            <a:off x="1042988" y="1614487"/>
            <a:ext cx="7643812" cy="3629025"/>
          </a:xfrm>
        </p:spPr>
        <p:txBody>
          <a:bodyPr>
            <a:normAutofit/>
          </a:bodyPr>
          <a:lstStyle/>
          <a:p>
            <a:pPr>
              <a:buFont typeface="Wingdings" panose="05000000000000000000" pitchFamily="2" charset="2"/>
              <a:buChar char="Ø"/>
            </a:pPr>
            <a:r>
              <a:rPr lang="es-US"/>
              <a:t>Dirección de Presupuestos</a:t>
            </a:r>
          </a:p>
          <a:p>
            <a:pPr>
              <a:buFont typeface="Wingdings" panose="05000000000000000000" pitchFamily="2" charset="2"/>
              <a:buChar char="Ø"/>
            </a:pPr>
            <a:r>
              <a:rPr lang="es-US"/>
              <a:t>Ministerio de Hacienda</a:t>
            </a:r>
          </a:p>
          <a:p>
            <a:pPr>
              <a:buFont typeface="Wingdings" panose="05000000000000000000" pitchFamily="2" charset="2"/>
              <a:buChar char="Ø"/>
            </a:pPr>
            <a:r>
              <a:rPr lang="es-US"/>
              <a:t>Presidente de la República</a:t>
            </a:r>
          </a:p>
          <a:p>
            <a:pPr>
              <a:buFont typeface="Wingdings" panose="05000000000000000000" pitchFamily="2" charset="2"/>
              <a:buChar char="Ø"/>
            </a:pPr>
            <a:r>
              <a:rPr lang="es-US"/>
              <a:t>Parlamento</a:t>
            </a:r>
          </a:p>
          <a:p>
            <a:pPr>
              <a:buFont typeface="Wingdings" panose="05000000000000000000" pitchFamily="2" charset="2"/>
              <a:buChar char="Ø"/>
            </a:pPr>
            <a:r>
              <a:rPr lang="es-US"/>
              <a:t>Ministerios/Servicios Públicos</a:t>
            </a:r>
          </a:p>
          <a:p>
            <a:pPr>
              <a:buFont typeface="Wingdings" panose="05000000000000000000" pitchFamily="2" charset="2"/>
              <a:buChar char="Ø"/>
            </a:pPr>
            <a:r>
              <a:rPr lang="es-US"/>
              <a:t>Contraloría General de la República</a:t>
            </a:r>
          </a:p>
          <a:p>
            <a:pPr>
              <a:buFont typeface="Wingdings" panose="05000000000000000000" pitchFamily="2" charset="2"/>
              <a:buChar char="Ø"/>
            </a:pPr>
            <a:r>
              <a:rPr lang="es-US"/>
              <a:t>Organismos Internacionales, por ej. El BID</a:t>
            </a:r>
          </a:p>
          <a:p>
            <a:pPr>
              <a:buFont typeface="Wingdings" panose="05000000000000000000" pitchFamily="2" charset="2"/>
              <a:buChar char="Ø"/>
            </a:pPr>
            <a:r>
              <a:rPr lang="es-US"/>
              <a:t>Sector Privado: empresarios, proveedores, etc.</a:t>
            </a:r>
          </a:p>
          <a:p>
            <a:endParaRPr lang="es-CL" dirty="0"/>
          </a:p>
        </p:txBody>
      </p:sp>
    </p:spTree>
    <p:extLst>
      <p:ext uri="{BB962C8B-B14F-4D97-AF65-F5344CB8AC3E}">
        <p14:creationId xmlns:p14="http://schemas.microsoft.com/office/powerpoint/2010/main" val="644392368"/>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23719125-114D-41A1-8D60-4566E8DA63EB}"/>
              </a:ext>
            </a:extLst>
          </p:cNvPr>
          <p:cNvSpPr>
            <a:spLocks noGrp="1"/>
          </p:cNvSpPr>
          <p:nvPr>
            <p:ph type="title"/>
          </p:nvPr>
        </p:nvSpPr>
        <p:spPr>
          <a:xfrm>
            <a:off x="628650" y="419894"/>
            <a:ext cx="7886700" cy="844538"/>
          </a:xfrm>
        </p:spPr>
        <p:txBody>
          <a:bodyPr/>
          <a:lstStyle/>
          <a:p>
            <a:pPr algn="l"/>
            <a:r>
              <a:rPr lang="es-US" b="1" dirty="0"/>
              <a:t>3.3 Normas Legales Relevantes</a:t>
            </a:r>
            <a:endParaRPr lang="es-CL" b="1" dirty="0"/>
          </a:p>
        </p:txBody>
      </p:sp>
      <p:sp>
        <p:nvSpPr>
          <p:cNvPr id="3" name="Marcador de contenido 2">
            <a:extLst>
              <a:ext uri="{FF2B5EF4-FFF2-40B4-BE49-F238E27FC236}">
                <a16:creationId xmlns:a16="http://schemas.microsoft.com/office/drawing/2014/main" id="{CDBAA2A0-E094-4851-ABD5-5E2934312222}"/>
              </a:ext>
            </a:extLst>
          </p:cNvPr>
          <p:cNvSpPr>
            <a:spLocks noGrp="1"/>
          </p:cNvSpPr>
          <p:nvPr>
            <p:ph idx="1"/>
          </p:nvPr>
        </p:nvSpPr>
        <p:spPr>
          <a:xfrm>
            <a:off x="628650" y="1491258"/>
            <a:ext cx="7307943" cy="3875484"/>
          </a:xfrm>
        </p:spPr>
        <p:txBody>
          <a:bodyPr>
            <a:noAutofit/>
          </a:bodyPr>
          <a:lstStyle/>
          <a:p>
            <a:pPr marL="2057400" lvl="6" indent="-1844279" algn="just">
              <a:buNone/>
            </a:pPr>
            <a:r>
              <a:rPr lang="es-EC" sz="1800" b="1" dirty="0"/>
              <a:t>a) Constitución Política de la República</a:t>
            </a:r>
          </a:p>
          <a:p>
            <a:pPr marL="2057400" lvl="6" indent="-1844279" algn="just">
              <a:buNone/>
            </a:pPr>
            <a:endParaRPr lang="es-CL" sz="1200" b="1" dirty="0"/>
          </a:p>
          <a:p>
            <a:pPr marL="0" indent="0" algn="just">
              <a:buNone/>
            </a:pPr>
            <a:r>
              <a:rPr lang="es-EC" sz="1200" dirty="0"/>
              <a:t>La Constitución Política de Chile hace referencia en varios artículos al Presupuesto de la Nación. </a:t>
            </a:r>
          </a:p>
          <a:p>
            <a:pPr algn="just"/>
            <a:r>
              <a:rPr lang="es-EC" sz="1200" b="1" dirty="0"/>
              <a:t>“Artículo 3°.- </a:t>
            </a:r>
            <a:r>
              <a:rPr lang="es-EC" sz="1200" dirty="0"/>
              <a:t>El Estado Chileno es unitario. La administración del Estado será funcional y territorialmente descentralizada……”.</a:t>
            </a:r>
          </a:p>
          <a:p>
            <a:pPr algn="just"/>
            <a:r>
              <a:rPr lang="es-CL" sz="1200" b="1" dirty="0"/>
              <a:t>“Artículo 63.- </a:t>
            </a:r>
            <a:r>
              <a:rPr lang="es-CL" sz="1200" dirty="0"/>
              <a:t>Solo son materias de ley:…..18)Las que fijen las bases de la administración pública;…”</a:t>
            </a:r>
          </a:p>
          <a:p>
            <a:pPr lvl="0" algn="just"/>
            <a:r>
              <a:rPr lang="es-EC" sz="1200" dirty="0"/>
              <a:t>“</a:t>
            </a:r>
            <a:r>
              <a:rPr lang="es-EC" sz="1200" b="1" dirty="0"/>
              <a:t>Artículo 65.-</a:t>
            </a:r>
            <a:r>
              <a:rPr lang="es-EC" sz="1200" dirty="0"/>
              <a:t> Las leyes pueden tener origen en la Cámara de Diputados o en el Senado, por mensaje que dirija el Presidente de la República o por moción de cualquiera de sus miembros. Las mociones no pueden ser firmadas por más de diez diputados ni por más de cinco senadores.</a:t>
            </a:r>
            <a:endParaRPr lang="es-CL" sz="1200" dirty="0"/>
          </a:p>
          <a:p>
            <a:pPr algn="just"/>
            <a:r>
              <a:rPr lang="es-EC" sz="1200" b="1" dirty="0"/>
              <a:t>Las leyes sobre tributos de cualquiera naturaleza que sean, sobre los presupuestos de la Administración Pública</a:t>
            </a:r>
            <a:r>
              <a:rPr lang="es-EC" sz="1200" dirty="0"/>
              <a:t> y sobre reclutamiento, sólo pueden tener origen en la Cámara de Diputados. Las leyes sobre amnistía y sobre indultos generales sólo pueden tener origen en el Senado.</a:t>
            </a:r>
          </a:p>
          <a:p>
            <a:pPr algn="just"/>
            <a:r>
              <a:rPr lang="es-EC" sz="1200" b="1" dirty="0"/>
              <a:t>Corresponderá al Presidente de la República la iniciativa exclusiva de los proyectos de ley que tengan relación con la alteración de la división política o administrativa del país, o con la administración financiera o presupuestaria del Estado, incluyendo las modificaciones de la Ley de Presupuestos</a:t>
            </a:r>
            <a:r>
              <a:rPr lang="es-EC" sz="1200" dirty="0"/>
              <a:t>, y con las materias señaladas en los números 10 y 13 del artículo 63….”.</a:t>
            </a:r>
            <a:endParaRPr lang="es-CL" sz="1200" dirty="0"/>
          </a:p>
          <a:p>
            <a:pPr marL="0" indent="0">
              <a:buNone/>
            </a:pPr>
            <a:endParaRPr lang="es-CL" dirty="0"/>
          </a:p>
        </p:txBody>
      </p:sp>
    </p:spTree>
    <p:extLst>
      <p:ext uri="{BB962C8B-B14F-4D97-AF65-F5344CB8AC3E}">
        <p14:creationId xmlns:p14="http://schemas.microsoft.com/office/powerpoint/2010/main" val="3569521907"/>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758425C-2E68-4560-8AEE-BECDDD4554D8}"/>
              </a:ext>
            </a:extLst>
          </p:cNvPr>
          <p:cNvSpPr>
            <a:spLocks noGrp="1"/>
          </p:cNvSpPr>
          <p:nvPr>
            <p:ph idx="1"/>
          </p:nvPr>
        </p:nvSpPr>
        <p:spPr>
          <a:xfrm>
            <a:off x="1485900" y="534274"/>
            <a:ext cx="6172200" cy="4453142"/>
          </a:xfrm>
        </p:spPr>
        <p:txBody>
          <a:bodyPr>
            <a:noAutofit/>
          </a:bodyPr>
          <a:lstStyle/>
          <a:p>
            <a:pPr lvl="0"/>
            <a:r>
              <a:rPr lang="es-EC" sz="1400" b="1" dirty="0"/>
              <a:t>“Artículo 67.-</a:t>
            </a:r>
            <a:r>
              <a:rPr lang="es-EC" sz="1400" dirty="0"/>
              <a:t> </a:t>
            </a:r>
            <a:r>
              <a:rPr lang="es-EC" sz="1400" b="1" dirty="0"/>
              <a:t>El proyecto de Ley de Presupuestos deberá ser presentado por el Presidente de la República al Congreso Nacional, a lo menos con tres meses de anterioridad a la fecha en que debe empezar a regir; y si el Congreso no lo despachare dentro de los sesenta días contados desde su presentación, regirá el proyecto presentado por el Presidente de la República.</a:t>
            </a:r>
            <a:br>
              <a:rPr lang="es-EC" sz="1400" dirty="0"/>
            </a:br>
            <a:r>
              <a:rPr lang="es-EC" sz="1400" dirty="0"/>
              <a:t>El Congreso Nacional no podrá aumentar ni disminuir la estimación de los ingresos; sólo podrá reducir los gastos contenidos en el proyecto de Ley de Presupuestos, salvo los que estén establecidos por ley permanente.</a:t>
            </a:r>
            <a:br>
              <a:rPr lang="es-EC" sz="1400" dirty="0"/>
            </a:br>
            <a:r>
              <a:rPr lang="es-EC" sz="1400" dirty="0"/>
              <a:t>La estimación del rendimiento de los recursos que consulta la Ley de Presupuestos y de los nuevos que establezca cualquiera otra iniciativa de ley, corresponderá exclusivamente al Presidente, previo informe de los organismos técnicos respectivos.</a:t>
            </a:r>
            <a:endParaRPr lang="es-CL" sz="1400" dirty="0"/>
          </a:p>
          <a:p>
            <a:pPr algn="just"/>
            <a:r>
              <a:rPr lang="es-EC" sz="1400" dirty="0"/>
              <a:t>No podrá el Congreso aprobar ningún nuevo gasto con cargo a los fondos de la Nación sin que se indiquen, al mismo tiempo, las fuentes de recursos necesarios para atender dicho gasto.</a:t>
            </a:r>
            <a:endParaRPr lang="es-CL" sz="1400" dirty="0"/>
          </a:p>
          <a:p>
            <a:pPr algn="just"/>
            <a:r>
              <a:rPr lang="es-EC" sz="1400" dirty="0"/>
              <a:t>Si la fuente de recursos otorgada por el Congreso fuere insuficiente para financiar cualquier nuevo gasto que se apruebe, el Presidente de la República, al promulgar la ley, previo informe favorable del servicio o institución a través del cual se recaude el nuevo ingreso, refrendado por la Contraloría General de la República, deberá reducir proporcionalmente todos los gastos, cualquiera que sea su naturaleza.”.</a:t>
            </a:r>
            <a:endParaRPr lang="es-CL" sz="1400" dirty="0"/>
          </a:p>
          <a:p>
            <a:pPr algn="just"/>
            <a:endParaRPr lang="es-CL" dirty="0"/>
          </a:p>
          <a:p>
            <a:endParaRPr lang="es-CL" dirty="0"/>
          </a:p>
        </p:txBody>
      </p:sp>
    </p:spTree>
    <p:extLst>
      <p:ext uri="{BB962C8B-B14F-4D97-AF65-F5344CB8AC3E}">
        <p14:creationId xmlns:p14="http://schemas.microsoft.com/office/powerpoint/2010/main" val="1108404406"/>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36F6571-CB4C-4668-A7C2-0840B5B29D44}"/>
              </a:ext>
            </a:extLst>
          </p:cNvPr>
          <p:cNvSpPr>
            <a:spLocks noGrp="1"/>
          </p:cNvSpPr>
          <p:nvPr>
            <p:ph idx="1"/>
          </p:nvPr>
        </p:nvSpPr>
        <p:spPr>
          <a:xfrm>
            <a:off x="628650" y="1268731"/>
            <a:ext cx="7886700" cy="4221242"/>
          </a:xfrm>
        </p:spPr>
        <p:txBody>
          <a:bodyPr>
            <a:normAutofit/>
          </a:bodyPr>
          <a:lstStyle/>
          <a:p>
            <a:pPr lvl="0"/>
            <a:r>
              <a:rPr lang="es-EC" b="1" dirty="0"/>
              <a:t>“Artículo 69.-</a:t>
            </a:r>
            <a:r>
              <a:rPr lang="es-EC" dirty="0"/>
              <a:t> Todo proyecto puede ser objeto de adiciones o correcciones en los trámites que corresponda, tanto en la Cámara de Diputados como en el Senado; pero en ningún caso se admitirán las que no tengan relación directa con las ideas matrices o fundamentales del proyecto….”</a:t>
            </a:r>
            <a:br>
              <a:rPr lang="es-EC" dirty="0"/>
            </a:br>
            <a:endParaRPr lang="es-CL" dirty="0"/>
          </a:p>
        </p:txBody>
      </p:sp>
    </p:spTree>
    <p:extLst>
      <p:ext uri="{BB962C8B-B14F-4D97-AF65-F5344CB8AC3E}">
        <p14:creationId xmlns:p14="http://schemas.microsoft.com/office/powerpoint/2010/main" val="1793051101"/>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395115-6A8D-4CA9-91AC-88F15AB0F7D9}"/>
              </a:ext>
            </a:extLst>
          </p:cNvPr>
          <p:cNvSpPr>
            <a:spLocks noGrp="1"/>
          </p:cNvSpPr>
          <p:nvPr>
            <p:ph type="title"/>
          </p:nvPr>
        </p:nvSpPr>
        <p:spPr>
          <a:xfrm>
            <a:off x="860879" y="390866"/>
            <a:ext cx="7886700" cy="316999"/>
          </a:xfrm>
        </p:spPr>
        <p:txBody>
          <a:bodyPr>
            <a:noAutofit/>
          </a:bodyPr>
          <a:lstStyle/>
          <a:p>
            <a:r>
              <a:rPr lang="es-US" sz="2800" b="1" dirty="0">
                <a:effectLst>
                  <a:outerShdw blurRad="38100" dist="38100" dir="2700000" algn="tl">
                    <a:srgbClr val="000000">
                      <a:alpha val="43137"/>
                    </a:srgbClr>
                  </a:outerShdw>
                </a:effectLst>
              </a:rPr>
              <a:t>Ejemplos</a:t>
            </a:r>
            <a:endParaRPr lang="es-CL" sz="2800" b="1" dirty="0">
              <a:effectLst>
                <a:outerShdw blurRad="38100" dist="38100" dir="2700000" algn="tl">
                  <a:srgbClr val="000000">
                    <a:alpha val="43137"/>
                  </a:srgbClr>
                </a:outerShdw>
              </a:effectLst>
            </a:endParaRPr>
          </a:p>
        </p:txBody>
      </p:sp>
      <p:pic>
        <p:nvPicPr>
          <p:cNvPr id="4" name="Marcador de contenido 3">
            <a:extLst>
              <a:ext uri="{FF2B5EF4-FFF2-40B4-BE49-F238E27FC236}">
                <a16:creationId xmlns:a16="http://schemas.microsoft.com/office/drawing/2014/main" id="{901F39CF-CB9C-4E11-ABD1-313954003AFD}"/>
              </a:ext>
            </a:extLst>
          </p:cNvPr>
          <p:cNvPicPr>
            <a:picLocks noGrp="1"/>
          </p:cNvPicPr>
          <p:nvPr>
            <p:ph idx="1"/>
          </p:nvPr>
        </p:nvPicPr>
        <p:blipFill rotWithShape="1">
          <a:blip r:embed="rId4"/>
          <a:srcRect l="17481" t="10866" r="46708" b="8232"/>
          <a:stretch/>
        </p:blipFill>
        <p:spPr bwMode="auto">
          <a:xfrm>
            <a:off x="1399593" y="811763"/>
            <a:ext cx="6368270" cy="479593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3" name="Triángulo rectángulo 2">
            <a:extLst>
              <a:ext uri="{FF2B5EF4-FFF2-40B4-BE49-F238E27FC236}">
                <a16:creationId xmlns:a16="http://schemas.microsoft.com/office/drawing/2014/main" id="{DF6F85BB-E995-45B6-A01A-306C25332BAD}"/>
              </a:ext>
            </a:extLst>
          </p:cNvPr>
          <p:cNvSpPr/>
          <p:nvPr/>
        </p:nvSpPr>
        <p:spPr>
          <a:xfrm rot="10800000">
            <a:off x="7767863" y="0"/>
            <a:ext cx="1698171" cy="7525657"/>
          </a:xfrm>
          <a:prstGeom prst="rtTriangle">
            <a:avLst/>
          </a:prstGeom>
          <a:solidFill>
            <a:srgbClr val="007AC3"/>
          </a:solidFill>
          <a:ln>
            <a:solidFill>
              <a:srgbClr val="007AC3"/>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642288591"/>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73617B38-2687-42CA-8D72-40024BC9E767}"/>
              </a:ext>
            </a:extLst>
          </p:cNvPr>
          <p:cNvPicPr>
            <a:picLocks noGrp="1"/>
          </p:cNvPicPr>
          <p:nvPr>
            <p:ph idx="1"/>
          </p:nvPr>
        </p:nvPicPr>
        <p:blipFill rotWithShape="1">
          <a:blip r:embed="rId4"/>
          <a:srcRect l="17651" t="11471" r="47047" b="8231"/>
          <a:stretch/>
        </p:blipFill>
        <p:spPr bwMode="auto">
          <a:xfrm>
            <a:off x="513184" y="186611"/>
            <a:ext cx="7343192" cy="574765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2" name="Triángulo rectángulo 1">
            <a:extLst>
              <a:ext uri="{FF2B5EF4-FFF2-40B4-BE49-F238E27FC236}">
                <a16:creationId xmlns:a16="http://schemas.microsoft.com/office/drawing/2014/main" id="{36E22E75-6CF4-4177-8C4E-342B6A59B41A}"/>
              </a:ext>
            </a:extLst>
          </p:cNvPr>
          <p:cNvSpPr/>
          <p:nvPr/>
        </p:nvSpPr>
        <p:spPr>
          <a:xfrm rot="10800000">
            <a:off x="7767863" y="0"/>
            <a:ext cx="1698171" cy="7525657"/>
          </a:xfrm>
          <a:prstGeom prst="rtTriangle">
            <a:avLst/>
          </a:prstGeom>
          <a:solidFill>
            <a:srgbClr val="007AC3"/>
          </a:solidFill>
          <a:ln>
            <a:solidFill>
              <a:srgbClr val="007AC3"/>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029856295"/>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672949-8AC3-4E52-8C7B-CBFD05F7570B}"/>
              </a:ext>
            </a:extLst>
          </p:cNvPr>
          <p:cNvSpPr>
            <a:spLocks noGrp="1"/>
          </p:cNvSpPr>
          <p:nvPr>
            <p:ph type="title"/>
          </p:nvPr>
        </p:nvSpPr>
        <p:spPr/>
        <p:txBody>
          <a:bodyPr>
            <a:normAutofit/>
          </a:bodyPr>
          <a:lstStyle/>
          <a:p>
            <a:pPr algn="l"/>
            <a:r>
              <a:rPr lang="es-US" b="1" dirty="0"/>
              <a:t>1.- ANTECEDENTES</a:t>
            </a:r>
            <a:endParaRPr lang="es-CL" b="1" dirty="0"/>
          </a:p>
        </p:txBody>
      </p:sp>
      <p:sp>
        <p:nvSpPr>
          <p:cNvPr id="3" name="Marcador de contenido 2">
            <a:extLst>
              <a:ext uri="{FF2B5EF4-FFF2-40B4-BE49-F238E27FC236}">
                <a16:creationId xmlns:a16="http://schemas.microsoft.com/office/drawing/2014/main" id="{9D4EDA70-0B28-41E0-A2D7-E7EEF0B53BC0}"/>
              </a:ext>
            </a:extLst>
          </p:cNvPr>
          <p:cNvSpPr>
            <a:spLocks noGrp="1"/>
          </p:cNvSpPr>
          <p:nvPr>
            <p:ph idx="1"/>
          </p:nvPr>
        </p:nvSpPr>
        <p:spPr>
          <a:xfrm>
            <a:off x="750094" y="2068116"/>
            <a:ext cx="7643812" cy="2721769"/>
          </a:xfrm>
        </p:spPr>
        <p:txBody>
          <a:bodyPr>
            <a:normAutofit lnSpcReduction="10000"/>
          </a:bodyPr>
          <a:lstStyle/>
          <a:p>
            <a:pPr algn="just"/>
            <a:r>
              <a:rPr lang="es-US" sz="1800" b="1" dirty="0"/>
              <a:t>Sistema Presidencialista: </a:t>
            </a:r>
            <a:r>
              <a:rPr lang="es-US" sz="1800" dirty="0"/>
              <a:t>El Gobierno y la Administración del Estado corresponden al Presidente de la República, quien es el Jefe de Estado. En términos presupuestarios las atribuciones del Parlamento son limitadas. Además según el art. 3° El Estado de Chile es Unitario.</a:t>
            </a:r>
          </a:p>
          <a:p>
            <a:pPr algn="just"/>
            <a:r>
              <a:rPr lang="es-US" sz="1800" b="1" dirty="0"/>
              <a:t>Banco Central Autónomo: </a:t>
            </a:r>
            <a:r>
              <a:rPr lang="es-US" sz="1800" dirty="0"/>
              <a:t>El Banco Central es autónomo desde el año 1989. Su principal función es velar por la estabilidad de la moneda, es decir, mantener la inflación baja y estable en el tiempo. También debe promover la estabilidad y eficacia del sistema financiero, velando por el normal funcionamiento de los pagos internos y externos.</a:t>
            </a:r>
          </a:p>
        </p:txBody>
      </p:sp>
      <p:sp>
        <p:nvSpPr>
          <p:cNvPr id="4" name="Flecha: hacia abajo 3">
            <a:extLst>
              <a:ext uri="{FF2B5EF4-FFF2-40B4-BE49-F238E27FC236}">
                <a16:creationId xmlns:a16="http://schemas.microsoft.com/office/drawing/2014/main" id="{D1E89A59-7BFC-4375-85FE-3DBB0A86A5D4}"/>
              </a:ext>
            </a:extLst>
          </p:cNvPr>
          <p:cNvSpPr/>
          <p:nvPr/>
        </p:nvSpPr>
        <p:spPr>
          <a:xfrm>
            <a:off x="4026408" y="4464646"/>
            <a:ext cx="484632" cy="6504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Título 1">
            <a:extLst>
              <a:ext uri="{FF2B5EF4-FFF2-40B4-BE49-F238E27FC236}">
                <a16:creationId xmlns:a16="http://schemas.microsoft.com/office/drawing/2014/main" id="{B71ABCB5-F9E3-487F-BC75-C17897B386D8}"/>
              </a:ext>
            </a:extLst>
          </p:cNvPr>
          <p:cNvSpPr txBox="1">
            <a:spLocks/>
          </p:cNvSpPr>
          <p:nvPr/>
        </p:nvSpPr>
        <p:spPr bwMode="auto">
          <a:xfrm>
            <a:off x="1447800" y="5227003"/>
            <a:ext cx="6126480" cy="6504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rmAutofit/>
          </a:bodyPr>
          <a:lstStyle>
            <a:lvl1pPr algn="l" rtl="0" fontAlgn="base">
              <a:spcBef>
                <a:spcPct val="0"/>
              </a:spcBef>
              <a:spcAft>
                <a:spcPct val="0"/>
              </a:spcAft>
              <a:defRPr sz="3300">
                <a:solidFill>
                  <a:schemeClr val="tx2"/>
                </a:solidFill>
                <a:latin typeface="+mj-lt"/>
                <a:ea typeface="+mj-ea"/>
                <a:cs typeface="+mj-cs"/>
              </a:defRPr>
            </a:lvl1pPr>
            <a:lvl2pPr algn="l" rtl="0" fontAlgn="base">
              <a:spcBef>
                <a:spcPct val="0"/>
              </a:spcBef>
              <a:spcAft>
                <a:spcPct val="0"/>
              </a:spcAft>
              <a:defRPr sz="3300">
                <a:solidFill>
                  <a:schemeClr val="tx2"/>
                </a:solidFill>
                <a:latin typeface="Arial" charset="0"/>
              </a:defRPr>
            </a:lvl2pPr>
            <a:lvl3pPr algn="l" rtl="0" fontAlgn="base">
              <a:spcBef>
                <a:spcPct val="0"/>
              </a:spcBef>
              <a:spcAft>
                <a:spcPct val="0"/>
              </a:spcAft>
              <a:defRPr sz="3300">
                <a:solidFill>
                  <a:schemeClr val="tx2"/>
                </a:solidFill>
                <a:latin typeface="Arial" charset="0"/>
              </a:defRPr>
            </a:lvl3pPr>
            <a:lvl4pPr algn="l" rtl="0" fontAlgn="base">
              <a:spcBef>
                <a:spcPct val="0"/>
              </a:spcBef>
              <a:spcAft>
                <a:spcPct val="0"/>
              </a:spcAft>
              <a:defRPr sz="3300">
                <a:solidFill>
                  <a:schemeClr val="tx2"/>
                </a:solidFill>
                <a:latin typeface="Arial" charset="0"/>
              </a:defRPr>
            </a:lvl4pPr>
            <a:lvl5pPr algn="l" rtl="0" fontAlgn="base">
              <a:spcBef>
                <a:spcPct val="0"/>
              </a:spcBef>
              <a:spcAft>
                <a:spcPct val="0"/>
              </a:spcAft>
              <a:defRPr sz="3300">
                <a:solidFill>
                  <a:schemeClr val="tx2"/>
                </a:solidFill>
                <a:latin typeface="Arial" charset="0"/>
              </a:defRPr>
            </a:lvl5pPr>
            <a:lvl6pPr marL="342900" algn="l" rtl="0" fontAlgn="base">
              <a:spcBef>
                <a:spcPct val="0"/>
              </a:spcBef>
              <a:spcAft>
                <a:spcPct val="0"/>
              </a:spcAft>
              <a:defRPr sz="3300">
                <a:solidFill>
                  <a:schemeClr val="tx2"/>
                </a:solidFill>
                <a:latin typeface="Arial" charset="0"/>
              </a:defRPr>
            </a:lvl6pPr>
            <a:lvl7pPr marL="685800" algn="l" rtl="0" fontAlgn="base">
              <a:spcBef>
                <a:spcPct val="0"/>
              </a:spcBef>
              <a:spcAft>
                <a:spcPct val="0"/>
              </a:spcAft>
              <a:defRPr sz="3300">
                <a:solidFill>
                  <a:schemeClr val="tx2"/>
                </a:solidFill>
                <a:latin typeface="Arial" charset="0"/>
              </a:defRPr>
            </a:lvl7pPr>
            <a:lvl8pPr marL="1028700" algn="l" rtl="0" fontAlgn="base">
              <a:spcBef>
                <a:spcPct val="0"/>
              </a:spcBef>
              <a:spcAft>
                <a:spcPct val="0"/>
              </a:spcAft>
              <a:defRPr sz="3300">
                <a:solidFill>
                  <a:schemeClr val="tx2"/>
                </a:solidFill>
                <a:latin typeface="Arial" charset="0"/>
              </a:defRPr>
            </a:lvl8pPr>
            <a:lvl9pPr marL="1371600" algn="l" rtl="0" fontAlgn="base">
              <a:spcBef>
                <a:spcPct val="0"/>
              </a:spcBef>
              <a:spcAft>
                <a:spcPct val="0"/>
              </a:spcAft>
              <a:defRPr sz="3300">
                <a:solidFill>
                  <a:schemeClr val="tx2"/>
                </a:solidFill>
                <a:latin typeface="Arial" charset="0"/>
              </a:defRPr>
            </a:lvl9pPr>
          </a:lstStyle>
          <a:p>
            <a:pPr algn="ctr"/>
            <a:r>
              <a:rPr lang="es-US" b="1" kern="0" dirty="0"/>
              <a:t>NUEVA CONSTITUCION??</a:t>
            </a:r>
            <a:endParaRPr lang="es-CL" b="1" kern="0" dirty="0"/>
          </a:p>
        </p:txBody>
      </p:sp>
    </p:spTree>
    <p:extLst>
      <p:ext uri="{BB962C8B-B14F-4D97-AF65-F5344CB8AC3E}">
        <p14:creationId xmlns:p14="http://schemas.microsoft.com/office/powerpoint/2010/main" val="1944961878"/>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D6BAB165-AEF8-4A24-B6EE-EAE085542A7E}"/>
              </a:ext>
            </a:extLst>
          </p:cNvPr>
          <p:cNvPicPr>
            <a:picLocks noGrp="1"/>
          </p:cNvPicPr>
          <p:nvPr>
            <p:ph idx="1"/>
          </p:nvPr>
        </p:nvPicPr>
        <p:blipFill rotWithShape="1">
          <a:blip r:embed="rId4"/>
          <a:srcRect l="17481" t="18769" r="47047" b="8438"/>
          <a:stretch/>
        </p:blipFill>
        <p:spPr bwMode="auto">
          <a:xfrm>
            <a:off x="587830" y="660313"/>
            <a:ext cx="6895322" cy="475635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2" name="Triángulo rectángulo 1">
            <a:extLst>
              <a:ext uri="{FF2B5EF4-FFF2-40B4-BE49-F238E27FC236}">
                <a16:creationId xmlns:a16="http://schemas.microsoft.com/office/drawing/2014/main" id="{844EB015-3BAA-4943-8841-235AA16DA38E}"/>
              </a:ext>
            </a:extLst>
          </p:cNvPr>
          <p:cNvSpPr/>
          <p:nvPr/>
        </p:nvSpPr>
        <p:spPr>
          <a:xfrm rot="10800000">
            <a:off x="7767863" y="0"/>
            <a:ext cx="1698171" cy="7525657"/>
          </a:xfrm>
          <a:prstGeom prst="rtTriangle">
            <a:avLst/>
          </a:prstGeom>
          <a:solidFill>
            <a:srgbClr val="007AC3"/>
          </a:solidFill>
          <a:ln>
            <a:solidFill>
              <a:srgbClr val="007AC3"/>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885481330"/>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96D1E0-DE39-4E7E-BB27-425046A7B121}"/>
              </a:ext>
            </a:extLst>
          </p:cNvPr>
          <p:cNvSpPr>
            <a:spLocks noGrp="1"/>
          </p:cNvSpPr>
          <p:nvPr>
            <p:ph type="title"/>
          </p:nvPr>
        </p:nvSpPr>
        <p:spPr/>
        <p:txBody>
          <a:bodyPr>
            <a:normAutofit/>
          </a:bodyPr>
          <a:lstStyle/>
          <a:p>
            <a:r>
              <a:rPr lang="es-US" b="1" dirty="0"/>
              <a:t>B) FONDO MONETARIO INTERNACIONAL-MEF</a:t>
            </a:r>
            <a:endParaRPr lang="es-CL" b="1" dirty="0"/>
          </a:p>
        </p:txBody>
      </p:sp>
      <p:sp>
        <p:nvSpPr>
          <p:cNvPr id="3" name="Marcador de contenido 2">
            <a:extLst>
              <a:ext uri="{FF2B5EF4-FFF2-40B4-BE49-F238E27FC236}">
                <a16:creationId xmlns:a16="http://schemas.microsoft.com/office/drawing/2014/main" id="{16B5F0B0-1100-444A-91BC-86D0EEDBC4E4}"/>
              </a:ext>
            </a:extLst>
          </p:cNvPr>
          <p:cNvSpPr>
            <a:spLocks noGrp="1"/>
          </p:cNvSpPr>
          <p:nvPr>
            <p:ph idx="1"/>
          </p:nvPr>
        </p:nvSpPr>
        <p:spPr>
          <a:xfrm>
            <a:off x="750094" y="1787300"/>
            <a:ext cx="7643812" cy="3629025"/>
          </a:xfrm>
        </p:spPr>
        <p:txBody>
          <a:bodyPr>
            <a:normAutofit fontScale="92500" lnSpcReduction="10000"/>
          </a:bodyPr>
          <a:lstStyle/>
          <a:p>
            <a:pPr algn="just"/>
            <a:r>
              <a:rPr lang="es-EC" dirty="0"/>
              <a:t>El Manual de Estadísticas de Finanzas Públicas describe un sistema estadístico macroeconómico especializado, el marco de las estadísticas de finanzas públicas (EFP), formulado para respaldar el análisis fiscal. El Manual i) proporciona los principios económicos y de presentación de información que deben usarse para compilar las estadísticas; ii) describe las directrices para la presentación de estadísticas fiscales dentro de un marco analítico que incluye partidas de resultado adecuadas; y iii) se encuentra armonizado con las directrices de otros sistemas estadísticos macroeconómicos. </a:t>
            </a:r>
            <a:endParaRPr lang="es-CL" dirty="0"/>
          </a:p>
        </p:txBody>
      </p:sp>
    </p:spTree>
    <p:extLst>
      <p:ext uri="{BB962C8B-B14F-4D97-AF65-F5344CB8AC3E}">
        <p14:creationId xmlns:p14="http://schemas.microsoft.com/office/powerpoint/2010/main" val="1878515490"/>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2D5488-6C0D-4D7A-968F-B988A8D2634E}"/>
              </a:ext>
            </a:extLst>
          </p:cNvPr>
          <p:cNvSpPr>
            <a:spLocks noGrp="1"/>
          </p:cNvSpPr>
          <p:nvPr>
            <p:ph type="title"/>
          </p:nvPr>
        </p:nvSpPr>
        <p:spPr/>
        <p:txBody>
          <a:bodyPr/>
          <a:lstStyle/>
          <a:p>
            <a:pPr algn="l"/>
            <a:r>
              <a:rPr lang="es-US" b="1" dirty="0"/>
              <a:t>c)  Decreto N° 1.263 de 1.975</a:t>
            </a:r>
            <a:endParaRPr lang="es-CL" b="1" dirty="0"/>
          </a:p>
        </p:txBody>
      </p:sp>
      <p:sp>
        <p:nvSpPr>
          <p:cNvPr id="3" name="Marcador de contenido 2">
            <a:extLst>
              <a:ext uri="{FF2B5EF4-FFF2-40B4-BE49-F238E27FC236}">
                <a16:creationId xmlns:a16="http://schemas.microsoft.com/office/drawing/2014/main" id="{49EB1030-9C0A-471F-93AA-10EF0E9B18A4}"/>
              </a:ext>
            </a:extLst>
          </p:cNvPr>
          <p:cNvSpPr>
            <a:spLocks noGrp="1"/>
          </p:cNvSpPr>
          <p:nvPr>
            <p:ph idx="1"/>
          </p:nvPr>
        </p:nvSpPr>
        <p:spPr>
          <a:xfrm>
            <a:off x="1111017" y="1560314"/>
            <a:ext cx="6921966" cy="3737372"/>
          </a:xfrm>
        </p:spPr>
        <p:txBody>
          <a:bodyPr>
            <a:normAutofit fontScale="62500" lnSpcReduction="20000"/>
          </a:bodyPr>
          <a:lstStyle/>
          <a:p>
            <a:pPr algn="just"/>
            <a:r>
              <a:rPr lang="es-EC" dirty="0"/>
              <a:t>La administración financiera del Estado, está regulada por el Decreto Ley N°1.263 del año 1975. En este cuerpo legal se define la Administración Financiera del Estado como el conjunto de procesos administrativos que permiten la obtención de recursos y su aplicación a la concreción de los logros de los objetivos del Estado. La administración financiera incluye, fundamentalmente, los procesos presupuestarios, de </a:t>
            </a:r>
            <a:r>
              <a:rPr lang="es-EC" dirty="0">
                <a:hlinkClick r:id="rId4"/>
              </a:rPr>
              <a:t>contabilidad</a:t>
            </a:r>
            <a:r>
              <a:rPr lang="es-EC" dirty="0"/>
              <a:t> y de administración de fondos.</a:t>
            </a:r>
            <a:endParaRPr lang="es-CL" dirty="0"/>
          </a:p>
          <a:p>
            <a:pPr algn="just"/>
            <a:r>
              <a:rPr lang="es-EC" dirty="0"/>
              <a:t>El Sistema de Administración Financiera del Estado es el conjunto de procesos administrativos que permiten la obtención de recursos y su aplicación al logro de los objetivos del Estado (art 1°). Este sistema, genera interacciones que son reguladas por normas,  principios y procedimientos, en función de los objetivos determinados por cada Institución, en armonía con el Gobierno Central.</a:t>
            </a:r>
            <a:endParaRPr lang="es-CL" dirty="0"/>
          </a:p>
          <a:p>
            <a:pPr algn="just"/>
            <a:r>
              <a:rPr lang="es-CL" dirty="0"/>
              <a:t>El Sistema  de Administración Financiera, está conformado por Servicios o Instituciones que para estos efectos, en la Ley son mencionados en su conjunto como  “Sector Público”, y que van desde la Presidencia de la República, hasta Congreso Nacional, Poder Judicial, Contraloría General de la República, Gobiernos Regionales, Municipalidades y Ministerios.</a:t>
            </a:r>
          </a:p>
          <a:p>
            <a:endParaRPr lang="es-CL" dirty="0"/>
          </a:p>
        </p:txBody>
      </p:sp>
    </p:spTree>
    <p:extLst>
      <p:ext uri="{BB962C8B-B14F-4D97-AF65-F5344CB8AC3E}">
        <p14:creationId xmlns:p14="http://schemas.microsoft.com/office/powerpoint/2010/main" val="386756111"/>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descr="Pergamino"/>
          <p:cNvSpPr>
            <a:spLocks noGrp="1" noChangeArrowheads="1"/>
          </p:cNvSpPr>
          <p:nvPr>
            <p:ph type="title"/>
          </p:nvPr>
        </p:nvSpPr>
        <p:spPr>
          <a:xfrm>
            <a:off x="457200" y="274638"/>
            <a:ext cx="8229600" cy="1143000"/>
          </a:xfrm>
        </p:spPr>
        <p:txBody>
          <a:bodyPr vert="horz" wrap="square" lIns="91440" tIns="45720" rIns="91440" bIns="45720" numCol="1" rtlCol="0" anchor="ctr" anchorCtr="0" compatLnSpc="1">
            <a:prstTxWarp prst="textNoShape">
              <a:avLst/>
            </a:prstTxWarp>
            <a:normAutofit/>
          </a:bodyPr>
          <a:lstStyle/>
          <a:p>
            <a:pPr>
              <a:defRPr/>
            </a:pPr>
            <a:r>
              <a:rPr lang="es-ES_tradnl" b="1"/>
              <a:t>Decreto Ley N° 1.263</a:t>
            </a:r>
          </a:p>
        </p:txBody>
      </p:sp>
      <p:sp>
        <p:nvSpPr>
          <p:cNvPr id="4" name="Rectangle 3" descr="Pergamino"/>
          <p:cNvSpPr>
            <a:spLocks noChangeArrowheads="1"/>
          </p:cNvSpPr>
          <p:nvPr/>
        </p:nvSpPr>
        <p:spPr bwMode="auto">
          <a:xfrm>
            <a:off x="767216" y="1417638"/>
            <a:ext cx="4993821" cy="3629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lnSpcReduction="10000"/>
          </a:bodyPr>
          <a:lstStyle/>
          <a:p>
            <a:pPr marL="342900" indent="-342900" eaLnBrk="0" fontAlgn="base" hangingPunct="0">
              <a:lnSpc>
                <a:spcPct val="90000"/>
              </a:lnSpc>
              <a:spcBef>
                <a:spcPct val="20000"/>
              </a:spcBef>
              <a:spcAft>
                <a:spcPct val="0"/>
              </a:spcAft>
              <a:buFontTx/>
              <a:buAutoNum type="alphaUcParenR"/>
              <a:defRPr/>
            </a:pPr>
            <a:endParaRPr lang="es-ES_tradnl" sz="1200" u="sng" dirty="0"/>
          </a:p>
          <a:p>
            <a:pPr eaLnBrk="0" fontAlgn="base" hangingPunct="0">
              <a:lnSpc>
                <a:spcPct val="90000"/>
              </a:lnSpc>
              <a:spcBef>
                <a:spcPct val="20000"/>
              </a:spcBef>
              <a:spcAft>
                <a:spcPct val="0"/>
              </a:spcAft>
              <a:buFontTx/>
              <a:buAutoNum type="alphaUcParenR"/>
              <a:defRPr/>
            </a:pPr>
            <a:r>
              <a:rPr lang="es-ES_tradnl" sz="1400" b="1" dirty="0"/>
              <a:t>  </a:t>
            </a:r>
            <a:r>
              <a:rPr lang="es-ES_tradnl" sz="1400" b="1" u="sng" dirty="0"/>
              <a:t>Características</a:t>
            </a:r>
            <a:r>
              <a:rPr lang="es-ES_tradnl" sz="1400" b="1" dirty="0"/>
              <a:t>: Ley marco, genérica.</a:t>
            </a:r>
          </a:p>
          <a:p>
            <a:pPr marL="342900" indent="-342900" eaLnBrk="0" fontAlgn="base" hangingPunct="0">
              <a:lnSpc>
                <a:spcPct val="90000"/>
              </a:lnSpc>
              <a:spcBef>
                <a:spcPct val="20000"/>
              </a:spcBef>
              <a:spcAft>
                <a:spcPct val="0"/>
              </a:spcAft>
              <a:defRPr/>
            </a:pPr>
            <a:endParaRPr lang="es-ES_tradnl" sz="1400" dirty="0"/>
          </a:p>
          <a:p>
            <a:pPr marL="261938" indent="-261938" eaLnBrk="0" fontAlgn="base" hangingPunct="0">
              <a:lnSpc>
                <a:spcPct val="90000"/>
              </a:lnSpc>
              <a:spcBef>
                <a:spcPct val="20000"/>
              </a:spcBef>
              <a:spcAft>
                <a:spcPct val="0"/>
              </a:spcAft>
              <a:buFontTx/>
              <a:buAutoNum type="alphaUcParenR" startAt="2"/>
              <a:defRPr/>
            </a:pPr>
            <a:r>
              <a:rPr lang="es-ES_tradnl" sz="1400" b="1" u="sng" dirty="0"/>
              <a:t>Sistemas</a:t>
            </a:r>
            <a:r>
              <a:rPr lang="es-ES_tradnl" sz="1400" b="1" dirty="0"/>
              <a:t>:</a:t>
            </a:r>
          </a:p>
          <a:p>
            <a:pPr marL="385763" indent="-22225" eaLnBrk="0" fontAlgn="base" hangingPunct="0">
              <a:lnSpc>
                <a:spcPct val="90000"/>
              </a:lnSpc>
              <a:spcBef>
                <a:spcPct val="20000"/>
              </a:spcBef>
              <a:spcAft>
                <a:spcPct val="0"/>
              </a:spcAft>
              <a:buFont typeface="Wingdings" pitchFamily="2" charset="2"/>
              <a:buChar char="Ø"/>
              <a:defRPr/>
            </a:pPr>
            <a:r>
              <a:rPr lang="es-ES_tradnl" sz="1400" b="1" dirty="0"/>
              <a:t>Presupuestario,</a:t>
            </a:r>
          </a:p>
          <a:p>
            <a:pPr marL="385763" indent="-22225" eaLnBrk="0" fontAlgn="base" hangingPunct="0">
              <a:lnSpc>
                <a:spcPct val="90000"/>
              </a:lnSpc>
              <a:spcBef>
                <a:spcPct val="20000"/>
              </a:spcBef>
              <a:spcAft>
                <a:spcPct val="0"/>
              </a:spcAft>
              <a:buFont typeface="Wingdings" pitchFamily="2" charset="2"/>
              <a:buChar char="Ø"/>
              <a:defRPr/>
            </a:pPr>
            <a:r>
              <a:rPr lang="es-ES_tradnl" sz="1400" b="1" dirty="0"/>
              <a:t>Contabilidad y</a:t>
            </a:r>
          </a:p>
          <a:p>
            <a:pPr marL="385763" indent="-22225" eaLnBrk="0" fontAlgn="base" hangingPunct="0">
              <a:lnSpc>
                <a:spcPct val="90000"/>
              </a:lnSpc>
              <a:spcBef>
                <a:spcPct val="20000"/>
              </a:spcBef>
              <a:spcAft>
                <a:spcPct val="0"/>
              </a:spcAft>
              <a:buFont typeface="Wingdings" pitchFamily="2" charset="2"/>
              <a:buChar char="Ø"/>
              <a:defRPr/>
            </a:pPr>
            <a:r>
              <a:rPr lang="es-ES_tradnl" sz="1400" b="1" dirty="0"/>
              <a:t> </a:t>
            </a:r>
            <a:r>
              <a:rPr lang="es-ES_tradnl" sz="1400" b="1" dirty="0" err="1"/>
              <a:t>Adm</a:t>
            </a:r>
            <a:r>
              <a:rPr lang="es-ES_tradnl" sz="1400" b="1" dirty="0"/>
              <a:t>. Fondos</a:t>
            </a:r>
            <a:r>
              <a:rPr lang="es-ES_tradnl" sz="1400" dirty="0"/>
              <a:t>.</a:t>
            </a:r>
          </a:p>
          <a:p>
            <a:pPr marL="342900" indent="-342900" eaLnBrk="0" fontAlgn="base" hangingPunct="0">
              <a:lnSpc>
                <a:spcPct val="90000"/>
              </a:lnSpc>
              <a:spcBef>
                <a:spcPct val="20000"/>
              </a:spcBef>
              <a:spcAft>
                <a:spcPct val="0"/>
              </a:spcAft>
              <a:defRPr/>
            </a:pPr>
            <a:endParaRPr lang="es-ES_tradnl" sz="1400" dirty="0"/>
          </a:p>
          <a:p>
            <a:pPr marL="342900" indent="-342900" eaLnBrk="0" fontAlgn="base" hangingPunct="0">
              <a:lnSpc>
                <a:spcPct val="90000"/>
              </a:lnSpc>
              <a:spcBef>
                <a:spcPct val="20000"/>
              </a:spcBef>
              <a:spcAft>
                <a:spcPct val="0"/>
              </a:spcAft>
              <a:defRPr/>
            </a:pPr>
            <a:r>
              <a:rPr lang="es-ES_tradnl" sz="1400" b="1" dirty="0"/>
              <a:t>C) </a:t>
            </a:r>
            <a:r>
              <a:rPr lang="es-ES_tradnl" sz="1400" b="1" u="sng" dirty="0"/>
              <a:t>Sistema Presupuestario</a:t>
            </a:r>
            <a:r>
              <a:rPr lang="es-ES_tradnl" sz="1400" b="1" dirty="0"/>
              <a:t>: </a:t>
            </a:r>
          </a:p>
          <a:p>
            <a:pPr marL="342900" indent="20638" eaLnBrk="0" fontAlgn="base" hangingPunct="0">
              <a:lnSpc>
                <a:spcPct val="90000"/>
              </a:lnSpc>
              <a:spcBef>
                <a:spcPct val="20000"/>
              </a:spcBef>
              <a:spcAft>
                <a:spcPct val="0"/>
              </a:spcAft>
              <a:buFont typeface="Wingdings" pitchFamily="2" charset="2"/>
              <a:buChar char="Ø"/>
              <a:defRPr/>
            </a:pPr>
            <a:r>
              <a:rPr lang="es-ES_tradnl" sz="1400" dirty="0"/>
              <a:t>Programa Financiero de  Mediano Plazo y </a:t>
            </a:r>
          </a:p>
          <a:p>
            <a:pPr marL="342900" indent="20638" eaLnBrk="0" fontAlgn="base" hangingPunct="0">
              <a:lnSpc>
                <a:spcPct val="90000"/>
              </a:lnSpc>
              <a:spcBef>
                <a:spcPct val="20000"/>
              </a:spcBef>
              <a:spcAft>
                <a:spcPct val="0"/>
              </a:spcAft>
              <a:buFont typeface="Wingdings" pitchFamily="2" charset="2"/>
              <a:buChar char="Ø"/>
              <a:defRPr/>
            </a:pPr>
            <a:r>
              <a:rPr lang="es-ES_tradnl" sz="1400" dirty="0"/>
              <a:t>Presupuestos Anuales.</a:t>
            </a:r>
          </a:p>
          <a:p>
            <a:pPr marL="342900" indent="-342900" eaLnBrk="0" fontAlgn="base" hangingPunct="0">
              <a:lnSpc>
                <a:spcPct val="90000"/>
              </a:lnSpc>
              <a:spcBef>
                <a:spcPct val="20000"/>
              </a:spcBef>
              <a:spcAft>
                <a:spcPct val="0"/>
              </a:spcAft>
              <a:defRPr/>
            </a:pPr>
            <a:endParaRPr lang="es-ES_tradnl" sz="1400" dirty="0"/>
          </a:p>
          <a:p>
            <a:pPr marL="342900" indent="-342900" eaLnBrk="0" fontAlgn="base" hangingPunct="0">
              <a:lnSpc>
                <a:spcPct val="90000"/>
              </a:lnSpc>
              <a:spcBef>
                <a:spcPct val="20000"/>
              </a:spcBef>
              <a:spcAft>
                <a:spcPct val="0"/>
              </a:spcAft>
              <a:defRPr/>
            </a:pPr>
            <a:r>
              <a:rPr lang="es-ES_tradnl" sz="1400" b="1" dirty="0"/>
              <a:t>D) </a:t>
            </a:r>
            <a:r>
              <a:rPr lang="es-ES_tradnl" sz="1400" b="1" u="sng" dirty="0"/>
              <a:t>Cobertura</a:t>
            </a:r>
            <a:r>
              <a:rPr lang="es-ES_tradnl" sz="1400" b="1" dirty="0"/>
              <a:t>: </a:t>
            </a:r>
          </a:p>
          <a:p>
            <a:pPr marL="342900" indent="20638" eaLnBrk="0" fontAlgn="base" hangingPunct="0">
              <a:lnSpc>
                <a:spcPct val="90000"/>
              </a:lnSpc>
              <a:spcBef>
                <a:spcPct val="20000"/>
              </a:spcBef>
              <a:spcAft>
                <a:spcPct val="0"/>
              </a:spcAft>
              <a:buFont typeface="Wingdings" pitchFamily="2" charset="2"/>
              <a:buChar char="Ø"/>
              <a:defRPr/>
            </a:pPr>
            <a:r>
              <a:rPr lang="es-ES_tradnl" sz="1400" b="1" dirty="0"/>
              <a:t>Servicios Centralizados y Descentralizados,</a:t>
            </a:r>
          </a:p>
          <a:p>
            <a:pPr marL="342900" indent="20638" eaLnBrk="0" fontAlgn="base" hangingPunct="0">
              <a:lnSpc>
                <a:spcPct val="90000"/>
              </a:lnSpc>
              <a:spcBef>
                <a:spcPct val="20000"/>
              </a:spcBef>
              <a:spcAft>
                <a:spcPct val="0"/>
              </a:spcAft>
              <a:buFont typeface="Wingdings" pitchFamily="2" charset="2"/>
              <a:buChar char="Ø"/>
              <a:defRPr/>
            </a:pPr>
            <a:r>
              <a:rPr lang="es-ES_tradnl" sz="1400" b="1" dirty="0"/>
              <a:t>Congreso y Poder Judicial</a:t>
            </a:r>
          </a:p>
          <a:p>
            <a:pPr marL="342900" indent="20638" eaLnBrk="0" fontAlgn="base" hangingPunct="0">
              <a:lnSpc>
                <a:spcPct val="90000"/>
              </a:lnSpc>
              <a:spcBef>
                <a:spcPct val="20000"/>
              </a:spcBef>
              <a:spcAft>
                <a:spcPct val="0"/>
              </a:spcAft>
              <a:buFont typeface="Wingdings" pitchFamily="2" charset="2"/>
              <a:buChar char="Ø"/>
              <a:defRPr/>
            </a:pPr>
            <a:r>
              <a:rPr lang="es-ES_tradnl" sz="1400" b="1" dirty="0"/>
              <a:t>(excluye: Municipios, empresas y </a:t>
            </a:r>
            <a:r>
              <a:rPr lang="es-ES_tradnl" sz="1400" b="1" dirty="0" err="1"/>
              <a:t>Ues</a:t>
            </a:r>
            <a:r>
              <a:rPr lang="es-ES_tradnl" sz="1400" b="1" dirty="0"/>
              <a:t>).</a:t>
            </a:r>
          </a:p>
        </p:txBody>
      </p:sp>
      <p:pic>
        <p:nvPicPr>
          <p:cNvPr id="3" name="Gráfico 2" descr="Contrato">
            <a:extLst>
              <a:ext uri="{FF2B5EF4-FFF2-40B4-BE49-F238E27FC236}">
                <a16:creationId xmlns:a16="http://schemas.microsoft.com/office/drawing/2014/main" id="{9364260E-210D-4F86-9027-6776A2F94A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36809" y="1887316"/>
            <a:ext cx="2234741" cy="2234741"/>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128FBA8-B5FD-4303-BFB7-793A3538CDCA}"/>
              </a:ext>
            </a:extLst>
          </p:cNvPr>
          <p:cNvSpPr>
            <a:spLocks noGrp="1"/>
          </p:cNvSpPr>
          <p:nvPr>
            <p:ph idx="1"/>
          </p:nvPr>
        </p:nvSpPr>
        <p:spPr>
          <a:xfrm>
            <a:off x="1485900" y="1322767"/>
            <a:ext cx="6172200" cy="4129106"/>
          </a:xfrm>
        </p:spPr>
        <p:txBody>
          <a:bodyPr>
            <a:normAutofit fontScale="92500" lnSpcReduction="10000"/>
          </a:bodyPr>
          <a:lstStyle/>
          <a:p>
            <a:r>
              <a:rPr lang="es-CL" dirty="0"/>
              <a:t>Los títulos de este Decreto Ley son los siguientes:</a:t>
            </a:r>
          </a:p>
          <a:p>
            <a:pPr marL="0" lvl="0" indent="0" fontAlgn="base">
              <a:buNone/>
            </a:pPr>
            <a:r>
              <a:rPr lang="es-CL" b="1" dirty="0"/>
              <a:t>TITULO I.- </a:t>
            </a:r>
            <a:r>
              <a:rPr lang="es-CL" dirty="0"/>
              <a:t>Disposiciones Generales</a:t>
            </a:r>
          </a:p>
          <a:p>
            <a:pPr marL="0" lvl="0" indent="0" fontAlgn="base">
              <a:buNone/>
            </a:pPr>
            <a:r>
              <a:rPr lang="es-CL" b="1" dirty="0"/>
              <a:t>TITULO II.- </a:t>
            </a:r>
            <a:r>
              <a:rPr lang="es-CL" dirty="0"/>
              <a:t>Del Sistema Presupuestario</a:t>
            </a:r>
          </a:p>
          <a:p>
            <a:pPr marL="0" lvl="0" indent="0" fontAlgn="base">
              <a:buNone/>
            </a:pPr>
            <a:r>
              <a:rPr lang="es-CL" b="1" dirty="0"/>
              <a:t>TITULO III.- </a:t>
            </a:r>
            <a:r>
              <a:rPr lang="es-CL" dirty="0"/>
              <a:t>Del Régimen de Recaudación, Pago y Reintegro</a:t>
            </a:r>
          </a:p>
          <a:p>
            <a:pPr marL="0" lvl="0" indent="0" fontAlgn="base">
              <a:buNone/>
            </a:pPr>
            <a:r>
              <a:rPr lang="es-CL" b="1" dirty="0"/>
              <a:t>TITULO IV.- </a:t>
            </a:r>
            <a:r>
              <a:rPr lang="es-CL" dirty="0"/>
              <a:t>Del Crédito Público</a:t>
            </a:r>
          </a:p>
          <a:p>
            <a:pPr marL="0" lvl="0" indent="0" fontAlgn="base">
              <a:buNone/>
            </a:pPr>
            <a:r>
              <a:rPr lang="es-CL" b="1" dirty="0"/>
              <a:t>TITULO V.- </a:t>
            </a:r>
            <a:r>
              <a:rPr lang="es-CL" dirty="0"/>
              <a:t>Del Sistema de Control Financiero</a:t>
            </a:r>
          </a:p>
          <a:p>
            <a:pPr marL="0" lvl="0" indent="0" fontAlgn="base">
              <a:buNone/>
            </a:pPr>
            <a:r>
              <a:rPr lang="es-CL" b="1" dirty="0"/>
              <a:t>TITULO VI.- </a:t>
            </a:r>
            <a:r>
              <a:rPr lang="es-CL" dirty="0"/>
              <a:t>Del Sistema de Contabilidad Gubernamental</a:t>
            </a:r>
          </a:p>
          <a:p>
            <a:pPr marL="0" lvl="0" indent="0" fontAlgn="base">
              <a:buNone/>
            </a:pPr>
            <a:r>
              <a:rPr lang="es-CL" b="1" dirty="0"/>
              <a:t>TITULO VII.- </a:t>
            </a:r>
            <a:r>
              <a:rPr lang="es-CL" dirty="0"/>
              <a:t>Disposiciones Varias</a:t>
            </a:r>
          </a:p>
          <a:p>
            <a:endParaRPr lang="es-CL" dirty="0"/>
          </a:p>
        </p:txBody>
      </p:sp>
      <p:sp>
        <p:nvSpPr>
          <p:cNvPr id="2" name="Medio marco 1">
            <a:extLst>
              <a:ext uri="{FF2B5EF4-FFF2-40B4-BE49-F238E27FC236}">
                <a16:creationId xmlns:a16="http://schemas.microsoft.com/office/drawing/2014/main" id="{85750F46-C5E5-4AAA-BB91-DBDDC677F874}"/>
              </a:ext>
            </a:extLst>
          </p:cNvPr>
          <p:cNvSpPr/>
          <p:nvPr/>
        </p:nvSpPr>
        <p:spPr>
          <a:xfrm>
            <a:off x="0" y="0"/>
            <a:ext cx="1901371" cy="1712686"/>
          </a:xfrm>
          <a:prstGeom prst="halfFrame">
            <a:avLst/>
          </a:prstGeom>
          <a:solidFill>
            <a:srgbClr val="005489"/>
          </a:solidFill>
          <a:ln>
            <a:solidFill>
              <a:schemeClr val="tx2"/>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5" name="Medio marco 4">
            <a:extLst>
              <a:ext uri="{FF2B5EF4-FFF2-40B4-BE49-F238E27FC236}">
                <a16:creationId xmlns:a16="http://schemas.microsoft.com/office/drawing/2014/main" id="{83389C8B-3973-4373-AD4D-7C7B2252DAF0}"/>
              </a:ext>
            </a:extLst>
          </p:cNvPr>
          <p:cNvSpPr/>
          <p:nvPr/>
        </p:nvSpPr>
        <p:spPr>
          <a:xfrm rot="10800000">
            <a:off x="7242629" y="4303487"/>
            <a:ext cx="1901371" cy="1712686"/>
          </a:xfrm>
          <a:prstGeom prst="halfFrame">
            <a:avLst/>
          </a:prstGeom>
          <a:solidFill>
            <a:srgbClr val="005489"/>
          </a:solidFill>
          <a:ln>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Tree>
    <p:extLst>
      <p:ext uri="{BB962C8B-B14F-4D97-AF65-F5344CB8AC3E}">
        <p14:creationId xmlns:p14="http://schemas.microsoft.com/office/powerpoint/2010/main" val="1272787222"/>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B0F992-FDD0-4439-B5C2-155DFA67FFF4}"/>
              </a:ext>
            </a:extLst>
          </p:cNvPr>
          <p:cNvSpPr>
            <a:spLocks noGrp="1"/>
          </p:cNvSpPr>
          <p:nvPr>
            <p:ph type="title"/>
          </p:nvPr>
        </p:nvSpPr>
        <p:spPr/>
        <p:txBody>
          <a:bodyPr/>
          <a:lstStyle/>
          <a:p>
            <a:pPr algn="l"/>
            <a:r>
              <a:rPr lang="es-US" b="1" dirty="0"/>
              <a:t>d) Decreto N° 854 de 2004</a:t>
            </a:r>
            <a:endParaRPr lang="es-CL" b="1" dirty="0"/>
          </a:p>
        </p:txBody>
      </p:sp>
      <p:sp>
        <p:nvSpPr>
          <p:cNvPr id="3" name="Marcador de contenido 2">
            <a:extLst>
              <a:ext uri="{FF2B5EF4-FFF2-40B4-BE49-F238E27FC236}">
                <a16:creationId xmlns:a16="http://schemas.microsoft.com/office/drawing/2014/main" id="{62A43676-17D6-429F-96DD-71EB15AAC841}"/>
              </a:ext>
            </a:extLst>
          </p:cNvPr>
          <p:cNvSpPr>
            <a:spLocks noGrp="1"/>
          </p:cNvSpPr>
          <p:nvPr>
            <p:ph idx="1"/>
          </p:nvPr>
        </p:nvSpPr>
        <p:spPr>
          <a:xfrm>
            <a:off x="1277634" y="1619543"/>
            <a:ext cx="6588732" cy="3618914"/>
          </a:xfrm>
        </p:spPr>
        <p:txBody>
          <a:bodyPr>
            <a:normAutofit/>
          </a:bodyPr>
          <a:lstStyle/>
          <a:p>
            <a:pPr algn="just"/>
            <a:r>
              <a:rPr lang="es-EC" dirty="0"/>
              <a:t>El Decreto N° 854 del año 2004 del Ministerio de Hacienda determina las clasificaciones presupuestarias de ingresos y gastos en el país. Incluye en primer lugar la clasificación Institucional, que corresponde a la agrupación presupuestaria de los organismos que se incluyen en la Ley de Presupuestos del Sector.</a:t>
            </a:r>
            <a:endParaRPr lang="es-CL" dirty="0"/>
          </a:p>
          <a:p>
            <a:endParaRPr lang="es-CL" dirty="0"/>
          </a:p>
        </p:txBody>
      </p:sp>
    </p:spTree>
    <p:extLst>
      <p:ext uri="{BB962C8B-B14F-4D97-AF65-F5344CB8AC3E}">
        <p14:creationId xmlns:p14="http://schemas.microsoft.com/office/powerpoint/2010/main" val="1110656963"/>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424B80-CD85-4D37-8E35-96C1BD4E9A14}"/>
              </a:ext>
            </a:extLst>
          </p:cNvPr>
          <p:cNvSpPr>
            <a:spLocks noGrp="1"/>
          </p:cNvSpPr>
          <p:nvPr>
            <p:ph type="title"/>
          </p:nvPr>
        </p:nvSpPr>
        <p:spPr/>
        <p:txBody>
          <a:bodyPr/>
          <a:lstStyle/>
          <a:p>
            <a:r>
              <a:rPr lang="es-US" b="1" dirty="0"/>
              <a:t>e) Ley de Responsabilidad Fiscal-Ley </a:t>
            </a:r>
            <a:r>
              <a:rPr lang="es-US" b="1" dirty="0" err="1"/>
              <a:t>N°</a:t>
            </a:r>
            <a:r>
              <a:rPr lang="es-US" b="1" dirty="0"/>
              <a:t> 20.128 de 2006</a:t>
            </a:r>
            <a:endParaRPr lang="es-CL" b="1" dirty="0"/>
          </a:p>
        </p:txBody>
      </p:sp>
      <p:sp>
        <p:nvSpPr>
          <p:cNvPr id="3" name="Marcador de contenido 2">
            <a:extLst>
              <a:ext uri="{FF2B5EF4-FFF2-40B4-BE49-F238E27FC236}">
                <a16:creationId xmlns:a16="http://schemas.microsoft.com/office/drawing/2014/main" id="{89722A0E-9846-46C1-ADC4-ED43423BF610}"/>
              </a:ext>
            </a:extLst>
          </p:cNvPr>
          <p:cNvSpPr>
            <a:spLocks noGrp="1"/>
          </p:cNvSpPr>
          <p:nvPr>
            <p:ph idx="1"/>
          </p:nvPr>
        </p:nvSpPr>
        <p:spPr/>
        <p:txBody>
          <a:bodyPr>
            <a:normAutofit fontScale="85000" lnSpcReduction="20000"/>
          </a:bodyPr>
          <a:lstStyle/>
          <a:p>
            <a:pPr marL="0" indent="0" algn="just">
              <a:buNone/>
            </a:pPr>
            <a:r>
              <a:rPr lang="es-CL" dirty="0"/>
              <a:t>Art. 1°: El Presidente de la República, dentro de los 90 días siguientes a la fecha en que asuma sus funciones, mediante decreto supremo expedido por intermedio del Ministerio de Hacienda, establecerá las bases de la política fiscal que se aplicará durante su administración, que deberá incluir un pronunciamiento  explícito acerca de las implicancias y efectos que tendrá su política sobre el Balance Estructural correspondiente al período de su administración. Copia de este decreto, así como de las modificaciones que se le introduzcan durante su vigencia, deberán ser remitidas a las Comisiones de Hacienda del Senado y de la Cámara de Diputados, y a la Comisión Especial de Presupuestos a que se refiere el artículo 19 de la ley </a:t>
            </a:r>
            <a:r>
              <a:rPr lang="es-CL" dirty="0" err="1"/>
              <a:t>N°</a:t>
            </a:r>
            <a:r>
              <a:rPr lang="es-CL" dirty="0"/>
              <a:t> 18.918, Orgánica Constitucional del Congreso Nacional.</a:t>
            </a:r>
          </a:p>
        </p:txBody>
      </p:sp>
    </p:spTree>
    <p:extLst>
      <p:ext uri="{BB962C8B-B14F-4D97-AF65-F5344CB8AC3E}">
        <p14:creationId xmlns:p14="http://schemas.microsoft.com/office/powerpoint/2010/main" val="648889448"/>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342817B-9059-4E7E-9379-F26360266E20}"/>
              </a:ext>
            </a:extLst>
          </p:cNvPr>
          <p:cNvPicPr>
            <a:picLocks noChangeAspect="1"/>
          </p:cNvPicPr>
          <p:nvPr/>
        </p:nvPicPr>
        <p:blipFill rotWithShape="1">
          <a:blip r:embed="rId4"/>
          <a:srcRect l="43119" t="25413" r="26606" b="6249"/>
          <a:stretch/>
        </p:blipFill>
        <p:spPr>
          <a:xfrm>
            <a:off x="562062" y="587230"/>
            <a:ext cx="7818540" cy="5377342"/>
          </a:xfrm>
          <a:prstGeom prst="rect">
            <a:avLst/>
          </a:prstGeom>
          <a:ln>
            <a:solidFill>
              <a:schemeClr val="tx1"/>
            </a:solidFill>
          </a:ln>
        </p:spPr>
      </p:pic>
      <p:sp>
        <p:nvSpPr>
          <p:cNvPr id="5" name="Elipse 4">
            <a:extLst>
              <a:ext uri="{FF2B5EF4-FFF2-40B4-BE49-F238E27FC236}">
                <a16:creationId xmlns:a16="http://schemas.microsoft.com/office/drawing/2014/main" id="{BEF17CE6-252A-4497-A00A-B00E082B0906}"/>
              </a:ext>
            </a:extLst>
          </p:cNvPr>
          <p:cNvSpPr/>
          <p:nvPr/>
        </p:nvSpPr>
        <p:spPr>
          <a:xfrm>
            <a:off x="755009" y="4068661"/>
            <a:ext cx="7273255" cy="15855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079402935"/>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93F77B-8631-4341-951A-8322AEC051ED}"/>
              </a:ext>
            </a:extLst>
          </p:cNvPr>
          <p:cNvSpPr>
            <a:spLocks noGrp="1"/>
          </p:cNvSpPr>
          <p:nvPr>
            <p:ph type="title"/>
          </p:nvPr>
        </p:nvSpPr>
        <p:spPr/>
        <p:txBody>
          <a:bodyPr/>
          <a:lstStyle/>
          <a:p>
            <a:pPr algn="l"/>
            <a:r>
              <a:rPr lang="es-US" b="1" dirty="0">
                <a:solidFill>
                  <a:schemeClr val="tx2">
                    <a:lumMod val="75000"/>
                  </a:schemeClr>
                </a:solidFill>
              </a:rPr>
              <a:t>4.- COBERTURA</a:t>
            </a:r>
            <a:endParaRPr lang="es-CL" b="1" dirty="0">
              <a:solidFill>
                <a:schemeClr val="tx2">
                  <a:lumMod val="75000"/>
                </a:schemeClr>
              </a:solidFill>
            </a:endParaRPr>
          </a:p>
        </p:txBody>
      </p:sp>
      <p:sp>
        <p:nvSpPr>
          <p:cNvPr id="4" name="2 Marcador de contenido">
            <a:extLst>
              <a:ext uri="{FF2B5EF4-FFF2-40B4-BE49-F238E27FC236}">
                <a16:creationId xmlns:a16="http://schemas.microsoft.com/office/drawing/2014/main" id="{60A1B5A1-DBA5-4CFA-BE94-8A2FE50A12A0}"/>
              </a:ext>
            </a:extLst>
          </p:cNvPr>
          <p:cNvSpPr>
            <a:spLocks noGrp="1"/>
          </p:cNvSpPr>
          <p:nvPr>
            <p:ph idx="1"/>
          </p:nvPr>
        </p:nvSpPr>
        <p:spPr>
          <a:xfrm>
            <a:off x="1381767" y="1409021"/>
            <a:ext cx="6380466" cy="4039958"/>
          </a:xfrm>
        </p:spPr>
        <p:txBody>
          <a:bodyPr rtlCol="0">
            <a:noAutofit/>
          </a:bodyPr>
          <a:lstStyle/>
          <a:p>
            <a:pPr>
              <a:defRPr/>
            </a:pPr>
            <a:r>
              <a:rPr lang="es-CL" sz="1500" b="1" dirty="0">
                <a:solidFill>
                  <a:schemeClr val="bg1">
                    <a:lumMod val="10000"/>
                  </a:schemeClr>
                </a:solidFill>
                <a:latin typeface="Times New Roman" pitchFamily="18" charset="0"/>
                <a:cs typeface="Times New Roman" pitchFamily="18" charset="0"/>
              </a:rPr>
              <a:t>Desagregación</a:t>
            </a:r>
          </a:p>
          <a:p>
            <a:pPr algn="just">
              <a:defRPr/>
            </a:pPr>
            <a:r>
              <a:rPr lang="es-CL" sz="1500" dirty="0">
                <a:solidFill>
                  <a:schemeClr val="bg1">
                    <a:lumMod val="10000"/>
                  </a:schemeClr>
                </a:solidFill>
                <a:latin typeface="Times New Roman" pitchFamily="18" charset="0"/>
                <a:cs typeface="Times New Roman" pitchFamily="18" charset="0"/>
              </a:rPr>
              <a:t>El Gobierno General se encuentra estructurado en diferentes niveles dependiendo de la cobertura territorial que tienen las unidades que cumplen funciones de gobierno en un determinado país. Asimismo, la naturaleza de las instituciones que componen el Sector Público depende de 3 factores fundamentales: su dependencia administrativa, las relaciones de propiedad y la sujeción a normas comunes de administración y control financiero.</a:t>
            </a:r>
          </a:p>
          <a:p>
            <a:pPr>
              <a:defRPr/>
            </a:pPr>
            <a:endParaRPr lang="es-CL" sz="1500" dirty="0">
              <a:solidFill>
                <a:schemeClr val="bg1">
                  <a:lumMod val="10000"/>
                </a:schemeClr>
              </a:solidFill>
              <a:latin typeface="Times New Roman" pitchFamily="18" charset="0"/>
              <a:cs typeface="Times New Roman" pitchFamily="18" charset="0"/>
            </a:endParaRPr>
          </a:p>
          <a:p>
            <a:pPr>
              <a:defRPr/>
            </a:pPr>
            <a:r>
              <a:rPr lang="es-CL" sz="1500" b="1" dirty="0">
                <a:solidFill>
                  <a:schemeClr val="bg1">
                    <a:lumMod val="10000"/>
                  </a:schemeClr>
                </a:solidFill>
                <a:latin typeface="Times New Roman" pitchFamily="18" charset="0"/>
                <a:cs typeface="Times New Roman" pitchFamily="18" charset="0"/>
              </a:rPr>
              <a:t>En el caso chileno, las normas institucionales permiten distinguir 7 categorías:</a:t>
            </a:r>
          </a:p>
          <a:p>
            <a:pPr>
              <a:buFont typeface="+mj-lt"/>
              <a:buAutoNum type="arabicPeriod"/>
              <a:defRPr/>
            </a:pPr>
            <a:r>
              <a:rPr lang="es-CL" sz="1500" dirty="0">
                <a:solidFill>
                  <a:schemeClr val="bg1">
                    <a:lumMod val="10000"/>
                  </a:schemeClr>
                </a:solidFill>
                <a:latin typeface="Times New Roman" pitchFamily="18" charset="0"/>
                <a:cs typeface="Times New Roman" pitchFamily="18" charset="0"/>
              </a:rPr>
              <a:t>Instituciones Centralizadas</a:t>
            </a:r>
          </a:p>
          <a:p>
            <a:pPr>
              <a:buFont typeface="+mj-lt"/>
              <a:buAutoNum type="arabicPeriod"/>
              <a:defRPr/>
            </a:pPr>
            <a:r>
              <a:rPr lang="es-CL" sz="1500" dirty="0">
                <a:solidFill>
                  <a:schemeClr val="bg1">
                    <a:lumMod val="10000"/>
                  </a:schemeClr>
                </a:solidFill>
                <a:latin typeface="Times New Roman" pitchFamily="18" charset="0"/>
                <a:cs typeface="Times New Roman" pitchFamily="18" charset="0"/>
              </a:rPr>
              <a:t>Entidades Autónomas o regidas por normas especiales</a:t>
            </a:r>
          </a:p>
          <a:p>
            <a:pPr>
              <a:buFont typeface="+mj-lt"/>
              <a:buAutoNum type="arabicPeriod"/>
              <a:defRPr/>
            </a:pPr>
            <a:r>
              <a:rPr lang="es-CL" sz="1500" dirty="0">
                <a:solidFill>
                  <a:schemeClr val="bg1">
                    <a:lumMod val="10000"/>
                  </a:schemeClr>
                </a:solidFill>
                <a:latin typeface="Times New Roman" pitchFamily="18" charset="0"/>
                <a:cs typeface="Times New Roman" pitchFamily="18" charset="0"/>
              </a:rPr>
              <a:t>Instituciones Descentralizadas</a:t>
            </a:r>
          </a:p>
          <a:p>
            <a:pPr>
              <a:buFont typeface="+mj-lt"/>
              <a:buAutoNum type="arabicPeriod"/>
              <a:defRPr/>
            </a:pPr>
            <a:r>
              <a:rPr lang="es-CL" sz="1500" dirty="0">
                <a:solidFill>
                  <a:schemeClr val="bg1">
                    <a:lumMod val="10000"/>
                  </a:schemeClr>
                </a:solidFill>
                <a:latin typeface="Times New Roman" pitchFamily="18" charset="0"/>
                <a:cs typeface="Times New Roman" pitchFamily="18" charset="0"/>
              </a:rPr>
              <a:t>Instituciones Públicas sin fines de lucro</a:t>
            </a:r>
          </a:p>
          <a:p>
            <a:pPr>
              <a:buFont typeface="+mj-lt"/>
              <a:buAutoNum type="arabicPeriod"/>
              <a:defRPr/>
            </a:pPr>
            <a:r>
              <a:rPr lang="es-CL" sz="1500" dirty="0">
                <a:solidFill>
                  <a:schemeClr val="bg1">
                    <a:lumMod val="10000"/>
                  </a:schemeClr>
                </a:solidFill>
                <a:latin typeface="Times New Roman" pitchFamily="18" charset="0"/>
                <a:cs typeface="Times New Roman" pitchFamily="18" charset="0"/>
              </a:rPr>
              <a:t>Municipalidades</a:t>
            </a:r>
          </a:p>
          <a:p>
            <a:pPr>
              <a:buFont typeface="+mj-lt"/>
              <a:buAutoNum type="arabicPeriod"/>
              <a:defRPr/>
            </a:pPr>
            <a:r>
              <a:rPr lang="es-CL" sz="1500" dirty="0">
                <a:solidFill>
                  <a:schemeClr val="bg1">
                    <a:lumMod val="10000"/>
                  </a:schemeClr>
                </a:solidFill>
                <a:latin typeface="Times New Roman" pitchFamily="18" charset="0"/>
                <a:cs typeface="Times New Roman" pitchFamily="18" charset="0"/>
              </a:rPr>
              <a:t>Empresas Públicas</a:t>
            </a:r>
          </a:p>
          <a:p>
            <a:pPr>
              <a:buFont typeface="+mj-lt"/>
              <a:buAutoNum type="arabicPeriod"/>
              <a:defRPr/>
            </a:pPr>
            <a:r>
              <a:rPr lang="es-CL" sz="1500" dirty="0">
                <a:solidFill>
                  <a:schemeClr val="bg1">
                    <a:lumMod val="10000"/>
                  </a:schemeClr>
                </a:solidFill>
                <a:latin typeface="Times New Roman" pitchFamily="18" charset="0"/>
                <a:cs typeface="Times New Roman" pitchFamily="18" charset="0"/>
              </a:rPr>
              <a:t>Banco Central</a:t>
            </a:r>
            <a:endParaRPr lang="es-ES" sz="1500" dirty="0">
              <a:solidFill>
                <a:schemeClr val="bg1">
                  <a:lumMod val="10000"/>
                </a:schemeClr>
              </a:solidFill>
              <a:latin typeface="Times New Roman" pitchFamily="18" charset="0"/>
              <a:cs typeface="Times New Roman" pitchFamily="18" charset="0"/>
            </a:endParaRPr>
          </a:p>
        </p:txBody>
      </p:sp>
      <p:sp>
        <p:nvSpPr>
          <p:cNvPr id="3" name="Flecha: pentágono 2">
            <a:extLst>
              <a:ext uri="{FF2B5EF4-FFF2-40B4-BE49-F238E27FC236}">
                <a16:creationId xmlns:a16="http://schemas.microsoft.com/office/drawing/2014/main" id="{63FE742C-28E6-4863-940B-415420753E86}"/>
              </a:ext>
            </a:extLst>
          </p:cNvPr>
          <p:cNvSpPr/>
          <p:nvPr/>
        </p:nvSpPr>
        <p:spPr>
          <a:xfrm rot="5400000">
            <a:off x="7910287" y="174172"/>
            <a:ext cx="1219200" cy="870857"/>
          </a:xfrm>
          <a:prstGeom prst="homePlate">
            <a:avLst/>
          </a:prstGeom>
          <a:solidFill>
            <a:srgbClr val="002060"/>
          </a:solidFill>
          <a:ln>
            <a:solidFill>
              <a:srgbClr val="00206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286499042"/>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2 Marcador de contenido">
            <a:extLst>
              <a:ext uri="{FF2B5EF4-FFF2-40B4-BE49-F238E27FC236}">
                <a16:creationId xmlns:a16="http://schemas.microsoft.com/office/drawing/2014/main" id="{69A7A7F1-771F-490C-B4C6-8270BD0D8D41}"/>
              </a:ext>
            </a:extLst>
          </p:cNvPr>
          <p:cNvSpPr txBox="1">
            <a:spLocks/>
          </p:cNvSpPr>
          <p:nvPr/>
        </p:nvSpPr>
        <p:spPr>
          <a:xfrm>
            <a:off x="1311728" y="843366"/>
            <a:ext cx="6172200" cy="4644516"/>
          </a:xfrm>
          <a:prstGeom prst="rect">
            <a:avLst/>
          </a:prstGeom>
        </p:spPr>
        <p:txBody>
          <a:bodyPr vert="horz" lIns="68580" tIns="34290" rIns="68580" bIns="3429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buFont typeface="Wingdings" pitchFamily="2" charset="2"/>
              <a:buNone/>
              <a:defRPr/>
            </a:pPr>
            <a:r>
              <a:rPr lang="es-ES_tradnl" sz="1300" b="1" i="1" dirty="0">
                <a:solidFill>
                  <a:schemeClr val="bg1">
                    <a:lumMod val="10000"/>
                  </a:schemeClr>
                </a:solidFill>
                <a:effectLst>
                  <a:outerShdw blurRad="38100" dist="38100" dir="2700000" algn="tl">
                    <a:srgbClr val="C0C0C0"/>
                  </a:outerShdw>
                </a:effectLst>
              </a:rPr>
              <a:t>1.- Instituciones Centralizadas</a:t>
            </a:r>
          </a:p>
          <a:p>
            <a:pPr algn="just">
              <a:buFont typeface="Wingdings" pitchFamily="2" charset="2"/>
              <a:buNone/>
              <a:defRPr/>
            </a:pPr>
            <a:r>
              <a:rPr lang="es-ES_tradnl" sz="1300" i="1" dirty="0">
                <a:solidFill>
                  <a:schemeClr val="bg1">
                    <a:lumMod val="10000"/>
                  </a:schemeClr>
                </a:solidFill>
                <a:effectLst>
                  <a:outerShdw blurRad="38100" dist="38100" dir="2700000" algn="tl">
                    <a:srgbClr val="C0C0C0"/>
                  </a:outerShdw>
                </a:effectLst>
              </a:rPr>
              <a:t>	Corresponden a los organismos que colaboran directamente con el Presidente de la República en la administración del Estado y aquellos que actúan con personalidad jurídica y los bienes y recursos del Estado. Incluyen a los Ministerios, Intendencias y Gobernaciones y los servicios centralizados sometidos a la supervigilancia del Presidente a través del Ministerio respectivo.</a:t>
            </a:r>
          </a:p>
          <a:p>
            <a:pPr algn="just">
              <a:buFont typeface="Wingdings" pitchFamily="2" charset="2"/>
              <a:buNone/>
              <a:defRPr/>
            </a:pPr>
            <a:endParaRPr lang="es-ES_tradnl" sz="1300" i="1" dirty="0">
              <a:solidFill>
                <a:schemeClr val="bg1">
                  <a:lumMod val="10000"/>
                </a:schemeClr>
              </a:solidFill>
              <a:effectLst>
                <a:outerShdw blurRad="38100" dist="38100" dir="2700000" algn="tl">
                  <a:srgbClr val="C0C0C0"/>
                </a:outerShdw>
              </a:effectLst>
            </a:endParaRPr>
          </a:p>
          <a:p>
            <a:pPr algn="just">
              <a:buFont typeface="Wingdings" pitchFamily="2" charset="2"/>
              <a:buNone/>
              <a:defRPr/>
            </a:pPr>
            <a:r>
              <a:rPr lang="es-ES_tradnl" sz="1300" b="1" i="1" dirty="0">
                <a:solidFill>
                  <a:schemeClr val="bg1">
                    <a:lumMod val="10000"/>
                  </a:schemeClr>
                </a:solidFill>
                <a:effectLst>
                  <a:outerShdw blurRad="38100" dist="38100" dir="2700000" algn="tl">
                    <a:srgbClr val="C0C0C0"/>
                  </a:outerShdw>
                </a:effectLst>
              </a:rPr>
              <a:t>2.- Entidades Autónomas</a:t>
            </a:r>
          </a:p>
          <a:p>
            <a:pPr algn="just">
              <a:buFont typeface="Wingdings" pitchFamily="2" charset="2"/>
              <a:buNone/>
              <a:defRPr/>
            </a:pPr>
            <a:r>
              <a:rPr lang="es-ES_tradnl" sz="1300" i="1" dirty="0">
                <a:solidFill>
                  <a:schemeClr val="bg1">
                    <a:lumMod val="10000"/>
                  </a:schemeClr>
                </a:solidFill>
                <a:effectLst>
                  <a:outerShdw blurRad="38100" dist="38100" dir="2700000" algn="tl">
                    <a:srgbClr val="C0C0C0"/>
                  </a:outerShdw>
                </a:effectLst>
              </a:rPr>
              <a:t>	Corresponden a aquellos poderes del Estado y de la administración que cuentan con normas constitucionales especiales, incluyendo al Congreso Nacional,  Poder Judicial, Contraloría General de la República, Tribunal Constitucional, Tribunal Calificador de Elecciones, Tribunales Regionales Electorales y las Fuerzas Armadas y de Orden.</a:t>
            </a:r>
          </a:p>
          <a:p>
            <a:pPr algn="just">
              <a:buFont typeface="Wingdings" pitchFamily="2" charset="2"/>
              <a:buNone/>
              <a:defRPr/>
            </a:pPr>
            <a:endParaRPr lang="es-ES_tradnl" sz="1300" i="1" dirty="0">
              <a:solidFill>
                <a:schemeClr val="bg1">
                  <a:lumMod val="10000"/>
                </a:schemeClr>
              </a:solidFill>
              <a:effectLst>
                <a:outerShdw blurRad="38100" dist="38100" dir="2700000" algn="tl">
                  <a:srgbClr val="C0C0C0"/>
                </a:outerShdw>
              </a:effectLst>
            </a:endParaRPr>
          </a:p>
          <a:p>
            <a:pPr algn="just">
              <a:buFont typeface="Wingdings" pitchFamily="2" charset="2"/>
              <a:buNone/>
              <a:defRPr/>
            </a:pPr>
            <a:r>
              <a:rPr lang="es-ES_tradnl" sz="1300" b="1" i="1" dirty="0">
                <a:solidFill>
                  <a:schemeClr val="bg1">
                    <a:lumMod val="10000"/>
                  </a:schemeClr>
                </a:solidFill>
                <a:effectLst>
                  <a:outerShdw blurRad="38100" dist="38100" dir="2700000" algn="tl">
                    <a:srgbClr val="C0C0C0"/>
                  </a:outerShdw>
                </a:effectLst>
              </a:rPr>
              <a:t>3.- Instituciones Descentralizadas</a:t>
            </a:r>
          </a:p>
          <a:p>
            <a:pPr algn="just">
              <a:defRPr/>
            </a:pPr>
            <a:r>
              <a:rPr lang="es-CL" sz="1300" dirty="0">
                <a:solidFill>
                  <a:schemeClr val="bg1">
                    <a:lumMod val="10000"/>
                  </a:schemeClr>
                </a:solidFill>
              </a:rPr>
              <a:t>Incluye a los servicios de derecho público con personalidad jurídica y patrimonio propios, que se relacionan con el Presidente de la República a través de un Ministerio.</a:t>
            </a:r>
          </a:p>
          <a:p>
            <a:pPr algn="just">
              <a:defRPr/>
            </a:pPr>
            <a:endParaRPr lang="es-CL" sz="1300" dirty="0">
              <a:solidFill>
                <a:schemeClr val="bg1">
                  <a:lumMod val="10000"/>
                </a:schemeClr>
              </a:solidFill>
            </a:endParaRPr>
          </a:p>
          <a:p>
            <a:pPr algn="just">
              <a:buFont typeface="Arial" panose="020B0604020202020204" pitchFamily="34" charset="0"/>
              <a:buNone/>
              <a:defRPr/>
            </a:pPr>
            <a:r>
              <a:rPr lang="es-CL" sz="1300" b="1" i="1" dirty="0">
                <a:solidFill>
                  <a:schemeClr val="bg1">
                    <a:lumMod val="10000"/>
                  </a:schemeClr>
                </a:solidFill>
              </a:rPr>
              <a:t>4.- Instituciones Públicas Autónomas sin Fines de Lucro</a:t>
            </a:r>
          </a:p>
          <a:p>
            <a:pPr algn="just">
              <a:defRPr/>
            </a:pPr>
            <a:r>
              <a:rPr lang="es-CL" sz="1300" i="1" dirty="0">
                <a:solidFill>
                  <a:schemeClr val="bg1">
                    <a:lumMod val="10000"/>
                  </a:schemeClr>
                </a:solidFill>
              </a:rPr>
              <a:t>Corresponden a corporaciones de derecho público cuya administración es ejercida autónomamente en virtud de leyes especiales. Abarcan fundamentalmente a  entidades de educación superior.</a:t>
            </a:r>
          </a:p>
          <a:p>
            <a:pPr algn="just">
              <a:defRPr/>
            </a:pPr>
            <a:endParaRPr lang="es-CL" sz="1300" i="1" dirty="0">
              <a:solidFill>
                <a:schemeClr val="bg1">
                  <a:lumMod val="10000"/>
                </a:schemeClr>
              </a:solidFill>
            </a:endParaRPr>
          </a:p>
          <a:p>
            <a:pPr algn="just">
              <a:buFont typeface="Arial" panose="020B0604020202020204" pitchFamily="34" charset="0"/>
              <a:buNone/>
              <a:defRPr/>
            </a:pPr>
            <a:r>
              <a:rPr lang="es-CL" sz="1300" b="1" i="1" dirty="0">
                <a:solidFill>
                  <a:schemeClr val="bg1">
                    <a:lumMod val="10000"/>
                  </a:schemeClr>
                </a:solidFill>
              </a:rPr>
              <a:t>5.- Municipalidades</a:t>
            </a:r>
          </a:p>
          <a:p>
            <a:pPr algn="just">
              <a:defRPr/>
            </a:pPr>
            <a:r>
              <a:rPr lang="es-CL" sz="1300" i="1" dirty="0">
                <a:solidFill>
                  <a:schemeClr val="bg1">
                    <a:lumMod val="10000"/>
                  </a:schemeClr>
                </a:solidFill>
              </a:rPr>
              <a:t>Son corporaciones de derecho público, con personalidad jurídica y patrimonio propios, encargadas de la administración local de cada comuna.</a:t>
            </a:r>
          </a:p>
          <a:p>
            <a:pPr algn="just">
              <a:buFont typeface="Wingdings" pitchFamily="2" charset="2"/>
              <a:buNone/>
              <a:defRPr/>
            </a:pPr>
            <a:endParaRPr lang="es-ES_tradnl" sz="1050" i="1" dirty="0">
              <a:solidFill>
                <a:schemeClr val="bg1">
                  <a:lumMod val="10000"/>
                </a:schemeClr>
              </a:solidFill>
              <a:effectLst>
                <a:outerShdw blurRad="38100" dist="38100" dir="2700000" algn="tl">
                  <a:srgbClr val="C0C0C0"/>
                </a:outerShdw>
              </a:effectLst>
            </a:endParaRPr>
          </a:p>
          <a:p>
            <a:pPr>
              <a:defRPr/>
            </a:pPr>
            <a:endParaRPr lang="es-ES" sz="2400" dirty="0"/>
          </a:p>
        </p:txBody>
      </p:sp>
      <p:sp>
        <p:nvSpPr>
          <p:cNvPr id="2" name="Flecha: pentágono 1">
            <a:extLst>
              <a:ext uri="{FF2B5EF4-FFF2-40B4-BE49-F238E27FC236}">
                <a16:creationId xmlns:a16="http://schemas.microsoft.com/office/drawing/2014/main" id="{A3A738B4-E4FE-480A-B15E-019D1F36F223}"/>
              </a:ext>
            </a:extLst>
          </p:cNvPr>
          <p:cNvSpPr/>
          <p:nvPr/>
        </p:nvSpPr>
        <p:spPr>
          <a:xfrm rot="5400000">
            <a:off x="7924801" y="174171"/>
            <a:ext cx="1219200" cy="870857"/>
          </a:xfrm>
          <a:prstGeom prst="homePlate">
            <a:avLst/>
          </a:prstGeom>
          <a:solidFill>
            <a:srgbClr val="002060"/>
          </a:solidFill>
          <a:ln>
            <a:solidFill>
              <a:srgbClr val="00206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Tree>
    <p:extLst>
      <p:ext uri="{BB962C8B-B14F-4D97-AF65-F5344CB8AC3E}">
        <p14:creationId xmlns:p14="http://schemas.microsoft.com/office/powerpoint/2010/main" val="155620333"/>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338" name="1 Título"/>
          <p:cNvSpPr>
            <a:spLocks noGrp="1"/>
          </p:cNvSpPr>
          <p:nvPr>
            <p:ph type="title"/>
          </p:nvPr>
        </p:nvSpPr>
        <p:spPr/>
        <p:txBody>
          <a:bodyPr>
            <a:normAutofit/>
          </a:bodyPr>
          <a:lstStyle/>
          <a:p>
            <a:r>
              <a:rPr lang="es-US" sz="2400" b="1" dirty="0"/>
              <a:t>2.- ESTADO Y MACROECONOMIA</a:t>
            </a:r>
            <a:endParaRPr lang="es-ES" altLang="en-US" sz="2400" b="1" dirty="0"/>
          </a:p>
        </p:txBody>
      </p:sp>
      <p:sp>
        <p:nvSpPr>
          <p:cNvPr id="3" name="2 Marcador de contenido"/>
          <p:cNvSpPr>
            <a:spLocks noGrp="1"/>
          </p:cNvSpPr>
          <p:nvPr>
            <p:ph idx="1"/>
          </p:nvPr>
        </p:nvSpPr>
        <p:spPr/>
        <p:txBody>
          <a:bodyPr rtlCol="0">
            <a:normAutofit/>
          </a:bodyPr>
          <a:lstStyle/>
          <a:p>
            <a:pPr>
              <a:defRPr/>
            </a:pPr>
            <a:endParaRPr lang="es-CL" sz="1200" dirty="0">
              <a:solidFill>
                <a:schemeClr val="bg1">
                  <a:lumMod val="10000"/>
                </a:schemeClr>
              </a:solidFill>
            </a:endParaRPr>
          </a:p>
          <a:p>
            <a:pPr algn="ctr">
              <a:buNone/>
              <a:defRPr/>
            </a:pPr>
            <a:endParaRPr lang="es-ES" sz="1200" b="1" kern="1500" spc="143" dirty="0">
              <a:solidFill>
                <a:schemeClr val="tx2">
                  <a:lumMod val="75000"/>
                </a:schemeClr>
              </a:solidFill>
              <a:effectLst>
                <a:outerShdw blurRad="38100" dist="38100" dir="2700000" algn="tl">
                  <a:srgbClr val="000000"/>
                </a:outerShdw>
              </a:effectLst>
              <a:latin typeface="Garamond" pitchFamily="18" charset="0"/>
            </a:endParaRPr>
          </a:p>
          <a:p>
            <a:pPr marL="332185" indent="75010">
              <a:buNone/>
              <a:defRPr/>
            </a:pPr>
            <a:endParaRPr lang="es-CL" sz="1200" i="1" dirty="0">
              <a:solidFill>
                <a:schemeClr val="bg1">
                  <a:lumMod val="10000"/>
                </a:schemeClr>
              </a:solidFill>
            </a:endParaRPr>
          </a:p>
          <a:p>
            <a:pPr marL="332185" indent="75010">
              <a:buNone/>
              <a:defRPr/>
            </a:pPr>
            <a:r>
              <a:rPr lang="es-CL" sz="1600" i="1" dirty="0">
                <a:solidFill>
                  <a:schemeClr val="bg1">
                    <a:lumMod val="10000"/>
                  </a:schemeClr>
                </a:solidFill>
              </a:rPr>
              <a:t>Donde:</a:t>
            </a:r>
          </a:p>
          <a:p>
            <a:pPr marL="332185" indent="75010">
              <a:buNone/>
              <a:defRPr/>
            </a:pPr>
            <a:r>
              <a:rPr lang="es-CL" sz="1600" i="1" dirty="0">
                <a:solidFill>
                  <a:schemeClr val="bg1">
                    <a:lumMod val="10000"/>
                  </a:schemeClr>
                </a:solidFill>
              </a:rPr>
              <a:t>a) consumo</a:t>
            </a:r>
          </a:p>
          <a:p>
            <a:pPr marL="332185" indent="75010">
              <a:buNone/>
              <a:defRPr/>
            </a:pPr>
            <a:r>
              <a:rPr lang="es-CL" sz="1600" i="1" dirty="0">
                <a:solidFill>
                  <a:schemeClr val="bg1">
                    <a:lumMod val="10000"/>
                  </a:schemeClr>
                </a:solidFill>
              </a:rPr>
              <a:t>b) inversión</a:t>
            </a:r>
          </a:p>
          <a:p>
            <a:pPr marL="332185" indent="75010">
              <a:buNone/>
              <a:defRPr/>
            </a:pPr>
            <a:r>
              <a:rPr lang="es-CL" sz="1600" i="1" dirty="0">
                <a:solidFill>
                  <a:schemeClr val="bg1">
                    <a:lumMod val="10000"/>
                  </a:schemeClr>
                </a:solidFill>
              </a:rPr>
              <a:t>c) Gasto del Gobierno</a:t>
            </a:r>
          </a:p>
          <a:p>
            <a:pPr marL="332185" indent="75010">
              <a:buNone/>
              <a:defRPr/>
            </a:pPr>
            <a:r>
              <a:rPr lang="es-CL" sz="1600" i="1" dirty="0">
                <a:solidFill>
                  <a:schemeClr val="bg1">
                    <a:lumMod val="10000"/>
                  </a:schemeClr>
                </a:solidFill>
              </a:rPr>
              <a:t>d) Balanza Comercial </a:t>
            </a:r>
          </a:p>
          <a:p>
            <a:pPr indent="150019">
              <a:buNone/>
              <a:defRPr/>
            </a:pPr>
            <a:endParaRPr lang="es-CL" sz="1600" i="1" dirty="0">
              <a:solidFill>
                <a:schemeClr val="bg1">
                  <a:lumMod val="10000"/>
                </a:schemeClr>
              </a:solidFill>
            </a:endParaRPr>
          </a:p>
          <a:p>
            <a:pPr indent="150019">
              <a:buNone/>
              <a:defRPr/>
            </a:pPr>
            <a:r>
              <a:rPr lang="es-CL" sz="1600" i="1" dirty="0">
                <a:solidFill>
                  <a:schemeClr val="bg1">
                    <a:lumMod val="10000"/>
                  </a:schemeClr>
                </a:solidFill>
              </a:rPr>
              <a:t>Asimismo influencia sobre la macroeconomía se materializa a través de:</a:t>
            </a:r>
          </a:p>
          <a:p>
            <a:pPr indent="150019">
              <a:buNone/>
              <a:defRPr/>
            </a:pPr>
            <a:r>
              <a:rPr lang="es-CL" sz="1600" i="1" dirty="0">
                <a:solidFill>
                  <a:schemeClr val="bg1">
                    <a:lumMod val="10000"/>
                  </a:schemeClr>
                </a:solidFill>
              </a:rPr>
              <a:t>a)Política Monetaria</a:t>
            </a:r>
          </a:p>
          <a:p>
            <a:pPr indent="150019">
              <a:buNone/>
              <a:defRPr/>
            </a:pPr>
            <a:r>
              <a:rPr lang="es-CL" sz="1600" i="1" dirty="0">
                <a:solidFill>
                  <a:schemeClr val="bg1">
                    <a:lumMod val="10000"/>
                  </a:schemeClr>
                </a:solidFill>
              </a:rPr>
              <a:t>b)Banco Central</a:t>
            </a:r>
          </a:p>
          <a:p>
            <a:pPr>
              <a:buNone/>
              <a:defRPr/>
            </a:pPr>
            <a:endParaRPr lang="es-CL" sz="1200" i="1" dirty="0">
              <a:solidFill>
                <a:schemeClr val="bg1">
                  <a:lumMod val="10000"/>
                </a:schemeClr>
              </a:solidFill>
            </a:endParaRPr>
          </a:p>
          <a:p>
            <a:pPr marL="0" indent="0">
              <a:buNone/>
              <a:defRPr/>
            </a:pPr>
            <a:endParaRPr lang="es-CL" sz="3600" i="1" dirty="0">
              <a:effectLst>
                <a:outerShdw blurRad="38100" dist="38100" dir="2700000" algn="tl">
                  <a:srgbClr val="C0C0C0"/>
                </a:outerShdw>
              </a:effectLst>
            </a:endParaRPr>
          </a:p>
          <a:p>
            <a:pPr>
              <a:defRPr/>
            </a:pPr>
            <a:endParaRPr lang="es-ES" dirty="0"/>
          </a:p>
        </p:txBody>
      </p:sp>
      <p:graphicFrame>
        <p:nvGraphicFramePr>
          <p:cNvPr id="2" name="Tabla 1"/>
          <p:cNvGraphicFramePr>
            <a:graphicFrameLocks noGrp="1"/>
          </p:cNvGraphicFramePr>
          <p:nvPr/>
        </p:nvGraphicFramePr>
        <p:xfrm>
          <a:off x="2951820" y="1714500"/>
          <a:ext cx="2916324" cy="647700"/>
        </p:xfrm>
        <a:graphic>
          <a:graphicData uri="http://schemas.openxmlformats.org/drawingml/2006/table">
            <a:tbl>
              <a:tblPr firstRow="1" bandRow="1">
                <a:tableStyleId>{5C22544A-7EE6-4342-B048-85BDC9FD1C3A}</a:tableStyleId>
              </a:tblPr>
              <a:tblGrid>
                <a:gridCol w="2916324">
                  <a:extLst>
                    <a:ext uri="{9D8B030D-6E8A-4147-A177-3AD203B41FA5}">
                      <a16:colId xmlns:a16="http://schemas.microsoft.com/office/drawing/2014/main" val="20000"/>
                    </a:ext>
                  </a:extLst>
                </a:gridCol>
              </a:tblGrid>
              <a:tr h="63436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 sz="1400" b="1" kern="1500" spc="190" dirty="0">
                        <a:ln>
                          <a:solidFill>
                            <a:sysClr val="windowText" lastClr="000000"/>
                          </a:solidFill>
                        </a:ln>
                        <a:solidFill>
                          <a:sysClr val="windowText" lastClr="000000"/>
                        </a:solidFill>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s-ES" sz="1400" b="1" kern="1500" spc="190" dirty="0">
                          <a:ln>
                            <a:solidFill>
                              <a:sysClr val="windowText" lastClr="000000"/>
                            </a:solidFill>
                          </a:ln>
                          <a:solidFill>
                            <a:sysClr val="windowText" lastClr="000000"/>
                          </a:solidFill>
                          <a:latin typeface="+mn-lt"/>
                          <a:ea typeface="+mn-ea"/>
                          <a:cs typeface="+mn-cs"/>
                        </a:rPr>
                        <a:t>PIB= C + I + G + X-M</a:t>
                      </a:r>
                      <a:endParaRPr lang="es-CL" sz="1400" b="1" i="1" kern="1200" dirty="0">
                        <a:ln>
                          <a:solidFill>
                            <a:sysClr val="windowText" lastClr="000000"/>
                          </a:solidFill>
                        </a:ln>
                        <a:solidFill>
                          <a:sysClr val="windowText" lastClr="000000"/>
                        </a:solidFill>
                        <a:latin typeface="+mn-lt"/>
                        <a:ea typeface="+mn-ea"/>
                        <a:cs typeface="+mn-cs"/>
                      </a:endParaRPr>
                    </a:p>
                    <a:p>
                      <a:endParaRPr lang="en-GB" sz="1000" dirty="0"/>
                    </a:p>
                  </a:txBody>
                  <a:tcPr marL="68580" marR="68580" marT="34290" marB="34290">
                    <a:solidFill>
                      <a:schemeClr val="bg1">
                        <a:lumMod val="85000"/>
                      </a:schemeClr>
                    </a:solidFill>
                  </a:tcPr>
                </a:tc>
                <a:extLst>
                  <a:ext uri="{0D108BD9-81ED-4DB2-BD59-A6C34878D82A}">
                    <a16:rowId xmlns:a16="http://schemas.microsoft.com/office/drawing/2014/main" val="10000"/>
                  </a:ext>
                </a:extLst>
              </a:tr>
            </a:tbl>
          </a:graphicData>
        </a:graphic>
      </p:graphicFrame>
      <mc:AlternateContent xmlns:mc="http://schemas.openxmlformats.org/markup-compatibility/2006" xmlns:p14="http://schemas.microsoft.com/office/powerpoint/2010/main">
        <mc:Choice Requires="p14">
          <p:contentPart p14:bwMode="auto" r:id="rId4">
            <p14:nvContentPartPr>
              <p14:cNvPr id="5" name="Entrada de lápiz 4">
                <a:extLst>
                  <a:ext uri="{FF2B5EF4-FFF2-40B4-BE49-F238E27FC236}">
                    <a16:creationId xmlns:a16="http://schemas.microsoft.com/office/drawing/2014/main" id="{FE08B486-910F-4731-BB5A-6DAC66E5A1BC}"/>
                  </a:ext>
                </a:extLst>
              </p14:cNvPr>
              <p14:cNvContentPartPr/>
              <p14:nvPr/>
            </p14:nvContentPartPr>
            <p14:xfrm>
              <a:off x="4653880" y="1793730"/>
              <a:ext cx="193050" cy="489240"/>
            </p14:xfrm>
          </p:contentPart>
        </mc:Choice>
        <mc:Fallback xmlns="">
          <p:pic>
            <p:nvPicPr>
              <p:cNvPr id="5" name="Entrada de lápiz 4">
                <a:extLst>
                  <a:ext uri="{FF2B5EF4-FFF2-40B4-BE49-F238E27FC236}">
                    <a16:creationId xmlns:a16="http://schemas.microsoft.com/office/drawing/2014/main" id="{FE08B486-910F-4731-BB5A-6DAC66E5A1BC}"/>
                  </a:ext>
                </a:extLst>
              </p:cNvPr>
              <p:cNvPicPr/>
              <p:nvPr/>
            </p:nvPicPr>
            <p:blipFill>
              <a:blip r:embed="rId5"/>
              <a:stretch>
                <a:fillRect/>
              </a:stretch>
            </p:blipFill>
            <p:spPr>
              <a:xfrm>
                <a:off x="4644893" y="1784723"/>
                <a:ext cx="210665" cy="506893"/>
              </a:xfrm>
              <a:prstGeom prst="rect">
                <a:avLst/>
              </a:prstGeom>
            </p:spPr>
          </p:pic>
        </mc:Fallback>
      </mc:AlternateContent>
    </p:spTree>
  </p:cSld>
  <p:clrMapOvr>
    <a:overrideClrMapping bg1="lt1" tx1="dk1" bg2="lt2" tx2="dk2" accent1="accent1" accent2="accent2" accent3="accent3" accent4="accent4" accent5="accent5" accent6="accent6" hlink="hlink" folHlink="folHlink"/>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2 Marcador de contenido">
            <a:extLst>
              <a:ext uri="{FF2B5EF4-FFF2-40B4-BE49-F238E27FC236}">
                <a16:creationId xmlns:a16="http://schemas.microsoft.com/office/drawing/2014/main" id="{1368C1AC-4C37-4895-93CA-63D3259DF560}"/>
              </a:ext>
            </a:extLst>
          </p:cNvPr>
          <p:cNvSpPr txBox="1">
            <a:spLocks/>
          </p:cNvSpPr>
          <p:nvPr/>
        </p:nvSpPr>
        <p:spPr>
          <a:xfrm>
            <a:off x="1600200" y="1106743"/>
            <a:ext cx="6172200" cy="4459430"/>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buFont typeface="Wingdings" pitchFamily="2" charset="2"/>
              <a:buNone/>
            </a:pPr>
            <a:r>
              <a:rPr lang="es-CL" sz="1200" b="1" dirty="0">
                <a:cs typeface="Times New Roman" pitchFamily="18" charset="0"/>
              </a:rPr>
              <a:t>6.- Empresas Públicas</a:t>
            </a:r>
          </a:p>
          <a:p>
            <a:pPr algn="just">
              <a:buFont typeface="Wingdings" pitchFamily="2" charset="2"/>
              <a:buNone/>
            </a:pPr>
            <a:r>
              <a:rPr lang="es-CL" sz="1200" dirty="0">
                <a:cs typeface="Times New Roman" pitchFamily="18" charset="0"/>
              </a:rPr>
              <a:t>Corresponden a las empresas de propiedad estatal o mixta regidas por las normas aplicables al sector privado. Esta categoría incluye a CODELCO, Banco del Estado y otras empresas creadas por ley, de propiedad del FISCO y las sociedades anónimas con participación estatal.</a:t>
            </a:r>
          </a:p>
          <a:p>
            <a:pPr algn="just">
              <a:buFont typeface="Wingdings" pitchFamily="2" charset="2"/>
              <a:buNone/>
            </a:pPr>
            <a:endParaRPr lang="es-CL" sz="1200" dirty="0">
              <a:cs typeface="Times New Roman" pitchFamily="18" charset="0"/>
            </a:endParaRPr>
          </a:p>
          <a:p>
            <a:pPr algn="just">
              <a:buFont typeface="Wingdings" pitchFamily="2" charset="2"/>
              <a:buNone/>
            </a:pPr>
            <a:r>
              <a:rPr lang="es-CL" sz="1200" b="1" dirty="0">
                <a:cs typeface="Times New Roman" pitchFamily="18" charset="0"/>
              </a:rPr>
              <a:t>7.- Banco Centra</a:t>
            </a:r>
            <a:r>
              <a:rPr lang="es-CL" sz="1200" dirty="0">
                <a:cs typeface="Times New Roman" pitchFamily="18" charset="0"/>
              </a:rPr>
              <a:t>l</a:t>
            </a:r>
          </a:p>
          <a:p>
            <a:pPr algn="just">
              <a:buFont typeface="Wingdings" pitchFamily="2" charset="2"/>
              <a:buNone/>
            </a:pPr>
            <a:r>
              <a:rPr lang="es-CL" sz="1200" dirty="0">
                <a:cs typeface="Times New Roman" pitchFamily="18" charset="0"/>
              </a:rPr>
              <a:t>Organismo autónomo de rango constitucional con personalidad jurídica y patrimonio propios.</a:t>
            </a:r>
          </a:p>
          <a:p>
            <a:pPr algn="just">
              <a:buFont typeface="Wingdings" pitchFamily="2" charset="2"/>
              <a:buNone/>
            </a:pPr>
            <a:endParaRPr lang="es-CL" sz="2400" i="1" dirty="0">
              <a:cs typeface="Times New Roman" pitchFamily="18" charset="0"/>
            </a:endParaRPr>
          </a:p>
          <a:p>
            <a:pPr>
              <a:buFont typeface="Wingdings" pitchFamily="2" charset="2"/>
              <a:buNone/>
            </a:pPr>
            <a:endParaRPr lang="es-CL" sz="2400" i="1" dirty="0">
              <a:cs typeface="Times New Roman" pitchFamily="18" charset="0"/>
            </a:endParaRPr>
          </a:p>
          <a:p>
            <a:pPr>
              <a:buFont typeface="Wingdings" pitchFamily="2" charset="2"/>
              <a:buNone/>
            </a:pPr>
            <a:endParaRPr lang="es-CL" sz="2400" i="1" dirty="0">
              <a:cs typeface="Times New Roman" pitchFamily="18" charset="0"/>
            </a:endParaRPr>
          </a:p>
          <a:p>
            <a:pPr>
              <a:buFont typeface="Wingdings" pitchFamily="2" charset="2"/>
              <a:buNone/>
            </a:pPr>
            <a:endParaRPr lang="es-CL" sz="2400" i="1" dirty="0">
              <a:cs typeface="Times New Roman" pitchFamily="18" charset="0"/>
            </a:endParaRPr>
          </a:p>
          <a:p>
            <a:endParaRPr lang="es-ES" sz="2400" dirty="0"/>
          </a:p>
        </p:txBody>
      </p:sp>
      <p:sp>
        <p:nvSpPr>
          <p:cNvPr id="5" name="3 Rectángulo">
            <a:extLst>
              <a:ext uri="{FF2B5EF4-FFF2-40B4-BE49-F238E27FC236}">
                <a16:creationId xmlns:a16="http://schemas.microsoft.com/office/drawing/2014/main" id="{A8A28650-BD56-4A94-B4C1-B1683ECC6976}"/>
              </a:ext>
            </a:extLst>
          </p:cNvPr>
          <p:cNvSpPr/>
          <p:nvPr/>
        </p:nvSpPr>
        <p:spPr>
          <a:xfrm>
            <a:off x="1818086" y="4023123"/>
            <a:ext cx="5507831" cy="1026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L" sz="1050" b="1" dirty="0">
                <a:solidFill>
                  <a:schemeClr val="tx2">
                    <a:lumMod val="50000"/>
                  </a:schemeClr>
                </a:solidFill>
                <a:effectLst>
                  <a:outerShdw blurRad="38100" dist="38100" dir="2700000" algn="tl">
                    <a:srgbClr val="000000">
                      <a:alpha val="43137"/>
                    </a:srgbClr>
                  </a:outerShdw>
                </a:effectLst>
              </a:rPr>
              <a:t>Las categorías 1 a 4 corresponden al concepto de Gobierno Central en la nomenclatura del FMI y sumadas a las Municipalidades conforman el Gobierno General. </a:t>
            </a:r>
          </a:p>
        </p:txBody>
      </p:sp>
      <p:sp>
        <p:nvSpPr>
          <p:cNvPr id="2" name="Flecha: pentágono 1">
            <a:extLst>
              <a:ext uri="{FF2B5EF4-FFF2-40B4-BE49-F238E27FC236}">
                <a16:creationId xmlns:a16="http://schemas.microsoft.com/office/drawing/2014/main" id="{40AD09C0-56C4-4176-A5E7-3CD7EF5C0889}"/>
              </a:ext>
            </a:extLst>
          </p:cNvPr>
          <p:cNvSpPr/>
          <p:nvPr/>
        </p:nvSpPr>
        <p:spPr>
          <a:xfrm rot="5400000">
            <a:off x="7910287" y="174172"/>
            <a:ext cx="1219200" cy="870857"/>
          </a:xfrm>
          <a:prstGeom prst="homePlate">
            <a:avLst/>
          </a:prstGeom>
          <a:solidFill>
            <a:srgbClr val="002060"/>
          </a:solidFill>
          <a:ln>
            <a:solidFill>
              <a:srgbClr val="00206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229154268"/>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4578" name="Rectangle 4"/>
          <p:cNvSpPr>
            <a:spLocks noChangeArrowheads="1"/>
          </p:cNvSpPr>
          <p:nvPr/>
        </p:nvSpPr>
        <p:spPr bwMode="auto">
          <a:xfrm>
            <a:off x="1555980" y="779477"/>
            <a:ext cx="5130570" cy="461665"/>
          </a:xfrm>
          <a:prstGeom prst="rect">
            <a:avLst/>
          </a:prstGeom>
          <a:noFill/>
          <a:ln w="9525">
            <a:noFill/>
            <a:miter lim="800000"/>
            <a:headEnd/>
            <a:tailEnd/>
          </a:ln>
        </p:spPr>
        <p:txBody>
          <a:bodyPr wrap="square">
            <a:spAutoFit/>
          </a:bodyPr>
          <a:lstStyle/>
          <a:p>
            <a:r>
              <a:rPr lang="es-CL" sz="2400" b="1" dirty="0">
                <a:solidFill>
                  <a:srgbClr val="005489"/>
                </a:solidFill>
              </a:rPr>
              <a:t>5.-EL CICLO PRESUPUESTARIO</a:t>
            </a:r>
            <a:endParaRPr lang="es-ES" sz="2400" b="1" dirty="0">
              <a:solidFill>
                <a:srgbClr val="005489"/>
              </a:solidFill>
            </a:endParaRPr>
          </a:p>
        </p:txBody>
      </p:sp>
      <p:sp>
        <p:nvSpPr>
          <p:cNvPr id="24579" name="Oval 5"/>
          <p:cNvSpPr>
            <a:spLocks noChangeArrowheads="1"/>
          </p:cNvSpPr>
          <p:nvPr/>
        </p:nvSpPr>
        <p:spPr bwMode="auto">
          <a:xfrm>
            <a:off x="2171699" y="3244062"/>
            <a:ext cx="1257300" cy="800100"/>
          </a:xfrm>
          <a:prstGeom prst="ellipse">
            <a:avLst/>
          </a:prstGeom>
          <a:solidFill>
            <a:srgbClr val="0070C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a:r>
              <a:rPr lang="es-CL" sz="900" b="1" dirty="0">
                <a:effectLst>
                  <a:outerShdw blurRad="38100" dist="38100" dir="2700000" algn="tl">
                    <a:srgbClr val="000000">
                      <a:alpha val="43137"/>
                    </a:srgbClr>
                  </a:outerShdw>
                </a:effectLst>
                <a:latin typeface="Times New Roman" pitchFamily="18" charset="0"/>
              </a:rPr>
              <a:t>FORMULACIÓN</a:t>
            </a:r>
            <a:endParaRPr lang="es-ES" sz="900" b="1" dirty="0">
              <a:effectLst>
                <a:outerShdw blurRad="38100" dist="38100" dir="2700000" algn="tl">
                  <a:srgbClr val="000000">
                    <a:alpha val="43137"/>
                  </a:srgbClr>
                </a:outerShdw>
              </a:effectLst>
              <a:latin typeface="Times New Roman" pitchFamily="18" charset="0"/>
            </a:endParaRPr>
          </a:p>
        </p:txBody>
      </p:sp>
      <p:sp>
        <p:nvSpPr>
          <p:cNvPr id="24580" name="AutoShape 6"/>
          <p:cNvSpPr>
            <a:spLocks noChangeArrowheads="1"/>
          </p:cNvSpPr>
          <p:nvPr/>
        </p:nvSpPr>
        <p:spPr bwMode="auto">
          <a:xfrm>
            <a:off x="2800349" y="2020746"/>
            <a:ext cx="914400" cy="1085850"/>
          </a:xfrm>
          <a:custGeom>
            <a:avLst/>
            <a:gdLst>
              <a:gd name="T0" fmla="*/ 2147483647 w 21600"/>
              <a:gd name="T1" fmla="*/ 0 h 21600"/>
              <a:gd name="T2" fmla="*/ 2147483647 w 21600"/>
              <a:gd name="T3" fmla="*/ 2147483647 h 21600"/>
              <a:gd name="T4" fmla="*/ 582112474 w 21600"/>
              <a:gd name="T5" fmla="*/ 2147483647 h 21600"/>
              <a:gd name="T6" fmla="*/ 2147483647 w 21600"/>
              <a:gd name="T7" fmla="*/ 1830613208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FF00"/>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endParaRPr lang="es-ES" sz="1350" dirty="0"/>
          </a:p>
        </p:txBody>
      </p:sp>
      <p:sp>
        <p:nvSpPr>
          <p:cNvPr id="24581" name="Oval 7"/>
          <p:cNvSpPr>
            <a:spLocks noChangeArrowheads="1"/>
          </p:cNvSpPr>
          <p:nvPr/>
        </p:nvSpPr>
        <p:spPr bwMode="auto">
          <a:xfrm>
            <a:off x="3820445" y="1563546"/>
            <a:ext cx="1200150" cy="800100"/>
          </a:xfrm>
          <a:prstGeom prst="ellipse">
            <a:avLst/>
          </a:prstGeom>
          <a:solidFill>
            <a:srgbClr val="0070C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a:r>
              <a:rPr lang="es-CL" sz="900" b="1" dirty="0">
                <a:effectLst>
                  <a:outerShdw blurRad="38100" dist="38100" dir="2700000" algn="tl">
                    <a:srgbClr val="000000">
                      <a:alpha val="43137"/>
                    </a:srgbClr>
                  </a:outerShdw>
                </a:effectLst>
                <a:latin typeface="Times New Roman" pitchFamily="18" charset="0"/>
              </a:rPr>
              <a:t>APROBACIÓN</a:t>
            </a:r>
            <a:endParaRPr lang="es-ES" sz="900" b="1" dirty="0">
              <a:effectLst>
                <a:outerShdw blurRad="38100" dist="38100" dir="2700000" algn="tl">
                  <a:srgbClr val="000000">
                    <a:alpha val="43137"/>
                  </a:srgbClr>
                </a:outerShdw>
              </a:effectLst>
              <a:latin typeface="Times New Roman" pitchFamily="18" charset="0"/>
            </a:endParaRPr>
          </a:p>
        </p:txBody>
      </p:sp>
      <p:sp>
        <p:nvSpPr>
          <p:cNvPr id="24582" name="AutoShape 8"/>
          <p:cNvSpPr>
            <a:spLocks noChangeArrowheads="1"/>
          </p:cNvSpPr>
          <p:nvPr/>
        </p:nvSpPr>
        <p:spPr bwMode="auto">
          <a:xfrm rot="5524462">
            <a:off x="5229225" y="2022396"/>
            <a:ext cx="971550" cy="1143000"/>
          </a:xfrm>
          <a:custGeom>
            <a:avLst/>
            <a:gdLst>
              <a:gd name="T0" fmla="*/ 2147483647 w 21600"/>
              <a:gd name="T1" fmla="*/ 0 h 21600"/>
              <a:gd name="T2" fmla="*/ 2147483647 w 21600"/>
              <a:gd name="T3" fmla="*/ 2147483647 h 21600"/>
              <a:gd name="T4" fmla="*/ 698220587 w 21600"/>
              <a:gd name="T5" fmla="*/ 2147483647 h 21600"/>
              <a:gd name="T6" fmla="*/ 2147483647 w 21600"/>
              <a:gd name="T7" fmla="*/ 2135135081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FF00"/>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endParaRPr lang="es-ES" sz="1350" dirty="0"/>
          </a:p>
        </p:txBody>
      </p:sp>
      <p:sp>
        <p:nvSpPr>
          <p:cNvPr id="24583" name="Oval 9"/>
          <p:cNvSpPr>
            <a:spLocks noChangeArrowheads="1"/>
          </p:cNvSpPr>
          <p:nvPr/>
        </p:nvSpPr>
        <p:spPr bwMode="auto">
          <a:xfrm>
            <a:off x="5429250" y="3244063"/>
            <a:ext cx="1257300" cy="742950"/>
          </a:xfrm>
          <a:prstGeom prst="ellipse">
            <a:avLst/>
          </a:prstGeom>
          <a:solidFill>
            <a:srgbClr val="0070C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a:r>
              <a:rPr lang="es-CL" sz="900" b="1" dirty="0">
                <a:effectLst>
                  <a:outerShdw blurRad="38100" dist="38100" dir="2700000" algn="tl">
                    <a:srgbClr val="000000">
                      <a:alpha val="43137"/>
                    </a:srgbClr>
                  </a:outerShdw>
                </a:effectLst>
                <a:latin typeface="Times New Roman" pitchFamily="18" charset="0"/>
              </a:rPr>
              <a:t>EJECUCIÓN</a:t>
            </a:r>
            <a:endParaRPr lang="es-ES" sz="900" b="1" dirty="0">
              <a:effectLst>
                <a:outerShdw blurRad="38100" dist="38100" dir="2700000" algn="tl">
                  <a:srgbClr val="000000">
                    <a:alpha val="43137"/>
                  </a:srgbClr>
                </a:outerShdw>
              </a:effectLst>
              <a:latin typeface="Times New Roman" pitchFamily="18" charset="0"/>
            </a:endParaRPr>
          </a:p>
        </p:txBody>
      </p:sp>
      <p:sp>
        <p:nvSpPr>
          <p:cNvPr id="24584" name="AutoShape 10"/>
          <p:cNvSpPr>
            <a:spLocks noChangeArrowheads="1"/>
          </p:cNvSpPr>
          <p:nvPr/>
        </p:nvSpPr>
        <p:spPr bwMode="auto">
          <a:xfrm rot="-10787454">
            <a:off x="5229225" y="4238498"/>
            <a:ext cx="971550" cy="914400"/>
          </a:xfrm>
          <a:custGeom>
            <a:avLst/>
            <a:gdLst>
              <a:gd name="T0" fmla="*/ 2147483647 w 21600"/>
              <a:gd name="T1" fmla="*/ 0 h 21600"/>
              <a:gd name="T2" fmla="*/ 2147483647 w 21600"/>
              <a:gd name="T3" fmla="*/ 2147483647 h 21600"/>
              <a:gd name="T4" fmla="*/ 698220587 w 21600"/>
              <a:gd name="T5" fmla="*/ 2147483647 h 21600"/>
              <a:gd name="T6" fmla="*/ 2147483647 w 21600"/>
              <a:gd name="T7" fmla="*/ 1093190769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FF00"/>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endParaRPr lang="es-ES" sz="1350" dirty="0"/>
          </a:p>
        </p:txBody>
      </p:sp>
      <p:sp>
        <p:nvSpPr>
          <p:cNvPr id="24585" name="Oval 11"/>
          <p:cNvSpPr>
            <a:spLocks noChangeArrowheads="1"/>
          </p:cNvSpPr>
          <p:nvPr/>
        </p:nvSpPr>
        <p:spPr bwMode="auto">
          <a:xfrm>
            <a:off x="3767845" y="4494354"/>
            <a:ext cx="1314450" cy="800100"/>
          </a:xfrm>
          <a:prstGeom prst="ellipse">
            <a:avLst/>
          </a:prstGeom>
          <a:solidFill>
            <a:srgbClr val="0070C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a:r>
              <a:rPr lang="es-CL" sz="900" b="1" dirty="0">
                <a:effectLst>
                  <a:outerShdw blurRad="38100" dist="38100" dir="2700000" algn="tl">
                    <a:srgbClr val="000000">
                      <a:alpha val="43137"/>
                    </a:srgbClr>
                  </a:outerShdw>
                </a:effectLst>
                <a:latin typeface="Times New Roman" pitchFamily="18" charset="0"/>
              </a:rPr>
              <a:t>EVALUACIÓN</a:t>
            </a:r>
            <a:endParaRPr lang="es-ES" sz="900" b="1" dirty="0">
              <a:effectLst>
                <a:outerShdw blurRad="38100" dist="38100" dir="2700000" algn="tl">
                  <a:srgbClr val="000000">
                    <a:alpha val="43137"/>
                  </a:srgbClr>
                </a:outerShdw>
              </a:effectLst>
              <a:latin typeface="Times New Roman" pitchFamily="18" charset="0"/>
            </a:endParaRPr>
          </a:p>
        </p:txBody>
      </p:sp>
      <p:sp>
        <p:nvSpPr>
          <p:cNvPr id="24586" name="AutoShape 12"/>
          <p:cNvSpPr>
            <a:spLocks noChangeArrowheads="1"/>
          </p:cNvSpPr>
          <p:nvPr/>
        </p:nvSpPr>
        <p:spPr bwMode="auto">
          <a:xfrm rot="-5446608">
            <a:off x="2673843" y="4102838"/>
            <a:ext cx="857250" cy="1028700"/>
          </a:xfrm>
          <a:custGeom>
            <a:avLst/>
            <a:gdLst>
              <a:gd name="T0" fmla="*/ 2147483647 w 21600"/>
              <a:gd name="T1" fmla="*/ 0 h 21600"/>
              <a:gd name="T2" fmla="*/ 2147483647 w 21600"/>
              <a:gd name="T3" fmla="*/ 2147483647 h 21600"/>
              <a:gd name="T4" fmla="*/ 479644325 w 21600"/>
              <a:gd name="T5" fmla="*/ 2147483647 h 21600"/>
              <a:gd name="T6" fmla="*/ 2147483647 w 21600"/>
              <a:gd name="T7" fmla="*/ 1556511945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FF00"/>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endParaRPr lang="es-ES" sz="1350" dirty="0"/>
          </a:p>
        </p:txBody>
      </p:sp>
    </p:spTree>
    <p:extLst>
      <p:ext uri="{BB962C8B-B14F-4D97-AF65-F5344CB8AC3E}">
        <p14:creationId xmlns:p14="http://schemas.microsoft.com/office/powerpoint/2010/main" val="811212386"/>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contenido 5">
            <a:extLst>
              <a:ext uri="{FF2B5EF4-FFF2-40B4-BE49-F238E27FC236}">
                <a16:creationId xmlns:a16="http://schemas.microsoft.com/office/drawing/2014/main" id="{1500266B-66FB-4E15-9C8C-307A2E26445B}"/>
              </a:ext>
            </a:extLst>
          </p:cNvPr>
          <p:cNvPicPr>
            <a:picLocks/>
          </p:cNvPicPr>
          <p:nvPr/>
        </p:nvPicPr>
        <p:blipFill rotWithShape="1">
          <a:blip r:embed="rId2"/>
          <a:srcRect l="5118" t="19581" r="3577" b="10909"/>
          <a:stretch/>
        </p:blipFill>
        <p:spPr bwMode="auto">
          <a:xfrm>
            <a:off x="1045028" y="959643"/>
            <a:ext cx="7053943" cy="422195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3" name="Rectangle 4">
            <a:extLst>
              <a:ext uri="{FF2B5EF4-FFF2-40B4-BE49-F238E27FC236}">
                <a16:creationId xmlns:a16="http://schemas.microsoft.com/office/drawing/2014/main" id="{472F3B88-A098-4D5E-A8DC-46ED11992D2B}"/>
              </a:ext>
            </a:extLst>
          </p:cNvPr>
          <p:cNvSpPr>
            <a:spLocks noChangeArrowheads="1"/>
          </p:cNvSpPr>
          <p:nvPr/>
        </p:nvSpPr>
        <p:spPr bwMode="auto">
          <a:xfrm>
            <a:off x="675136" y="267749"/>
            <a:ext cx="5130570" cy="461665"/>
          </a:xfrm>
          <a:prstGeom prst="rect">
            <a:avLst/>
          </a:prstGeom>
          <a:noFill/>
          <a:ln w="9525">
            <a:noFill/>
            <a:miter lim="800000"/>
            <a:headEnd/>
            <a:tailEnd/>
          </a:ln>
        </p:spPr>
        <p:txBody>
          <a:bodyPr wrap="square">
            <a:spAutoFit/>
          </a:bodyPr>
          <a:lstStyle/>
          <a:p>
            <a:r>
              <a:rPr lang="es-CL" sz="2400" b="1" dirty="0">
                <a:solidFill>
                  <a:srgbClr val="005489"/>
                </a:solidFill>
              </a:rPr>
              <a:t>5.-EL CICLO PRESUPUESTARIO</a:t>
            </a:r>
            <a:endParaRPr lang="es-ES" sz="2400" b="1" dirty="0">
              <a:solidFill>
                <a:srgbClr val="005489"/>
              </a:solidFill>
            </a:endParaRPr>
          </a:p>
        </p:txBody>
      </p:sp>
    </p:spTree>
    <p:extLst>
      <p:ext uri="{BB962C8B-B14F-4D97-AF65-F5344CB8AC3E}">
        <p14:creationId xmlns:p14="http://schemas.microsoft.com/office/powerpoint/2010/main" val="26550580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5CD914-F188-4611-9AC2-314AA5F2D38A}"/>
              </a:ext>
            </a:extLst>
          </p:cNvPr>
          <p:cNvSpPr>
            <a:spLocks noGrp="1"/>
          </p:cNvSpPr>
          <p:nvPr>
            <p:ph type="title"/>
          </p:nvPr>
        </p:nvSpPr>
        <p:spPr>
          <a:xfrm>
            <a:off x="1213758" y="810698"/>
            <a:ext cx="4502831" cy="324036"/>
          </a:xfrm>
        </p:spPr>
        <p:txBody>
          <a:bodyPr>
            <a:normAutofit fontScale="90000"/>
          </a:bodyPr>
          <a:lstStyle/>
          <a:p>
            <a:r>
              <a:rPr lang="es-US" b="1" dirty="0"/>
              <a:t>5.1 Etapa de Formulación</a:t>
            </a:r>
            <a:endParaRPr lang="es-CL" b="1" dirty="0"/>
          </a:p>
        </p:txBody>
      </p:sp>
      <p:sp>
        <p:nvSpPr>
          <p:cNvPr id="4" name="Marcador de contenido 3">
            <a:extLst>
              <a:ext uri="{FF2B5EF4-FFF2-40B4-BE49-F238E27FC236}">
                <a16:creationId xmlns:a16="http://schemas.microsoft.com/office/drawing/2014/main" id="{FED424D4-907A-49A5-8677-872E18C961F7}"/>
              </a:ext>
            </a:extLst>
          </p:cNvPr>
          <p:cNvSpPr>
            <a:spLocks noGrp="1"/>
          </p:cNvSpPr>
          <p:nvPr>
            <p:ph idx="1"/>
          </p:nvPr>
        </p:nvSpPr>
        <p:spPr>
          <a:xfrm>
            <a:off x="1137414" y="1661486"/>
            <a:ext cx="6132910" cy="4385816"/>
          </a:xfrm>
          <a:prstGeom prst="rect">
            <a:avLst/>
          </a:prstGeom>
        </p:spPr>
        <p:txBody>
          <a:bodyPr wrap="square">
            <a:spAutoFit/>
          </a:bodyPr>
          <a:lstStyle/>
          <a:p>
            <a:pPr algn="just"/>
            <a:r>
              <a:rPr lang="es-ES_tradnl" sz="1500" dirty="0"/>
              <a:t>Esta etapa que tiene lugar al interior del Ejecutivo, donde se producen las principales negociaciones </a:t>
            </a:r>
            <a:r>
              <a:rPr lang="es-ES_tradnl" sz="1500" b="1" dirty="0">
                <a:solidFill>
                  <a:srgbClr val="006CB7"/>
                </a:solidFill>
              </a:rPr>
              <a:t>entre los ministerios sectoriales y la autoridad central</a:t>
            </a:r>
            <a:r>
              <a:rPr lang="es-ES_tradnl" sz="1500" dirty="0"/>
              <a:t>, Ministerio de Hacienda, con participación de diferentes actores, hasta generar una propuesta de presupuesto. </a:t>
            </a:r>
          </a:p>
          <a:p>
            <a:pPr algn="just"/>
            <a:r>
              <a:rPr lang="es-CL" sz="1500" dirty="0"/>
              <a:t>En la etapa de formulación (año t-1), las instituciones presentan (generalmente en el mes de julio) sus </a:t>
            </a:r>
            <a:r>
              <a:rPr lang="es-CL" sz="1500" b="1" dirty="0">
                <a:solidFill>
                  <a:srgbClr val="006CB7"/>
                </a:solidFill>
              </a:rPr>
              <a:t>requerimientos de recursos </a:t>
            </a:r>
            <a:r>
              <a:rPr lang="es-CL" sz="1500" dirty="0"/>
              <a:t>para el año siguiente, ello de acuerdo con los lineamientos macroeconómicos y de política fiscal definidos por la autoridad económica, cuya principal restricción para presupuestar consiste en la definición ex-ante de un marco financiero anual (marco comunicado y límite de gasto). </a:t>
            </a:r>
          </a:p>
          <a:p>
            <a:pPr marL="0" indent="0" algn="just">
              <a:buNone/>
            </a:pPr>
            <a:endParaRPr lang="es-CL" sz="1500" dirty="0"/>
          </a:p>
          <a:p>
            <a:pPr algn="just"/>
            <a:r>
              <a:rPr lang="es-US" sz="1500" dirty="0"/>
              <a:t>L</a:t>
            </a:r>
            <a:r>
              <a:rPr lang="es-CL" sz="1500" dirty="0"/>
              <a:t>o anterior se materializa mediante un oficio que se remite desde el Ministerio de Hacienda a los Ministerios, con los lineamientos generales y específicos para la formulación del presupuesto, lo cual incluye el </a:t>
            </a:r>
            <a:r>
              <a:rPr lang="es-CL" sz="1500" b="1" dirty="0">
                <a:solidFill>
                  <a:srgbClr val="006CB7"/>
                </a:solidFill>
              </a:rPr>
              <a:t>límite de gasto y de aporte fiscal</a:t>
            </a:r>
            <a:r>
              <a:rPr lang="es-CL" sz="1500" dirty="0"/>
              <a:t> para cada Servicio Público. </a:t>
            </a:r>
          </a:p>
        </p:txBody>
      </p:sp>
      <p:pic>
        <p:nvPicPr>
          <p:cNvPr id="5" name="Imagen 4"/>
          <p:cNvPicPr>
            <a:picLocks noChangeAspect="1"/>
          </p:cNvPicPr>
          <p:nvPr/>
        </p:nvPicPr>
        <p:blipFill>
          <a:blip r:embed="rId4" cstate="hqprint">
            <a:lum bright="70000" contrast="-70000"/>
            <a:extLst>
              <a:ext uri="{28A0092B-C50C-407E-A947-70E740481C1C}">
                <a14:useLocalDpi xmlns:a14="http://schemas.microsoft.com/office/drawing/2010/main" val="0"/>
              </a:ext>
            </a:extLst>
          </a:blip>
          <a:stretch>
            <a:fillRect/>
          </a:stretch>
        </p:blipFill>
        <p:spPr>
          <a:xfrm>
            <a:off x="6892282" y="810698"/>
            <a:ext cx="378042" cy="378042"/>
          </a:xfrm>
          <a:prstGeom prst="rect">
            <a:avLst/>
          </a:prstGeom>
          <a:ln>
            <a:solidFill>
              <a:schemeClr val="bg1"/>
            </a:solidFill>
          </a:ln>
        </p:spPr>
      </p:pic>
      <p:pic>
        <p:nvPicPr>
          <p:cNvPr id="6" name="Gráfico 5" descr="Lista de comprobación">
            <a:extLst>
              <a:ext uri="{FF2B5EF4-FFF2-40B4-BE49-F238E27FC236}">
                <a16:creationId xmlns:a16="http://schemas.microsoft.com/office/drawing/2014/main" id="{0906547B-6FC4-4811-B21F-D645D3D3A5C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03869" y="664606"/>
            <a:ext cx="669697" cy="616219"/>
          </a:xfrm>
          <a:prstGeom prst="rect">
            <a:avLst/>
          </a:prstGeom>
        </p:spPr>
      </p:pic>
    </p:spTree>
    <p:extLst>
      <p:ext uri="{BB962C8B-B14F-4D97-AF65-F5344CB8AC3E}">
        <p14:creationId xmlns:p14="http://schemas.microsoft.com/office/powerpoint/2010/main" val="34103932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7E5CD914-F188-4611-9AC2-314AA5F2D38A}"/>
              </a:ext>
            </a:extLst>
          </p:cNvPr>
          <p:cNvSpPr>
            <a:spLocks noGrp="1"/>
          </p:cNvSpPr>
          <p:nvPr>
            <p:ph type="title"/>
          </p:nvPr>
        </p:nvSpPr>
        <p:spPr>
          <a:xfrm>
            <a:off x="278583" y="576291"/>
            <a:ext cx="4718855" cy="324036"/>
          </a:xfrm>
        </p:spPr>
        <p:txBody>
          <a:bodyPr>
            <a:normAutofit fontScale="90000"/>
          </a:bodyPr>
          <a:lstStyle/>
          <a:p>
            <a:r>
              <a:rPr lang="es-US" b="1" dirty="0"/>
              <a:t>Durante la Etapa de Formulación</a:t>
            </a:r>
            <a:endParaRPr lang="es-CL" b="1" dirty="0"/>
          </a:p>
        </p:txBody>
      </p:sp>
      <p:sp>
        <p:nvSpPr>
          <p:cNvPr id="4" name="Marcador de contenido 3">
            <a:extLst>
              <a:ext uri="{FF2B5EF4-FFF2-40B4-BE49-F238E27FC236}">
                <a16:creationId xmlns:a16="http://schemas.microsoft.com/office/drawing/2014/main" id="{FED424D4-907A-49A5-8677-872E18C961F7}"/>
              </a:ext>
            </a:extLst>
          </p:cNvPr>
          <p:cNvSpPr>
            <a:spLocks noGrp="1"/>
          </p:cNvSpPr>
          <p:nvPr>
            <p:ph idx="1"/>
          </p:nvPr>
        </p:nvSpPr>
        <p:spPr>
          <a:xfrm>
            <a:off x="157200" y="1429611"/>
            <a:ext cx="4414800" cy="4852098"/>
          </a:xfrm>
          <a:prstGeom prst="rect">
            <a:avLst/>
          </a:prstGeom>
        </p:spPr>
        <p:txBody>
          <a:bodyPr wrap="square">
            <a:spAutoFit/>
          </a:bodyPr>
          <a:lstStyle/>
          <a:p>
            <a:pPr algn="just"/>
            <a:r>
              <a:rPr lang="es-ES" sz="1650" dirty="0"/>
              <a:t>En términos macroeconómicos (regla fiscal), para la definición de ese límite de gasto, se recurre a las </a:t>
            </a:r>
            <a:r>
              <a:rPr lang="es-ES" sz="1650" b="1" dirty="0">
                <a:solidFill>
                  <a:srgbClr val="006CB7"/>
                </a:solidFill>
              </a:rPr>
              <a:t>proyecciones de expertos en materia de Producto Interno Bruto y de precio futuro del cobre, así como a la opinión técnica del Consejo Fiscal Asesor</a:t>
            </a:r>
            <a:r>
              <a:rPr lang="es-ES" sz="1650" dirty="0"/>
              <a:t>. Cabe aquí también precisar que el presupuesto público se caracteriza por estar condicionado por un porcentaje de gastos fijos y de arrastre, es decir, por compromisos previos asumidos por causa de leyes permanentes (como el gasto en personal de planta), por la continuidad de proyectos o programas de larga ejecución o por el pago de deudas asumidas con anterioridad. </a:t>
            </a:r>
            <a:endParaRPr lang="es-CL" dirty="0"/>
          </a:p>
          <a:p>
            <a:pPr algn="just"/>
            <a:endParaRPr lang="es-CL" dirty="0"/>
          </a:p>
        </p:txBody>
      </p:sp>
      <p:pic>
        <p:nvPicPr>
          <p:cNvPr id="5" name="Imagen 4"/>
          <p:cNvPicPr>
            <a:picLocks noChangeAspect="1"/>
          </p:cNvPicPr>
          <p:nvPr/>
        </p:nvPicPr>
        <p:blipFill rotWithShape="1">
          <a:blip r:embed="rId4" cstate="print">
            <a:extLst>
              <a:ext uri="{28A0092B-C50C-407E-A947-70E740481C1C}">
                <a14:useLocalDpi xmlns:a14="http://schemas.microsoft.com/office/drawing/2010/main" val="0"/>
              </a:ext>
            </a:extLst>
          </a:blip>
          <a:srcRect l="14902" r="13816"/>
          <a:stretch/>
        </p:blipFill>
        <p:spPr>
          <a:xfrm>
            <a:off x="4847771" y="1179285"/>
            <a:ext cx="4306813" cy="4499429"/>
          </a:xfrm>
          <a:prstGeom prst="rect">
            <a:avLst/>
          </a:prstGeom>
        </p:spPr>
      </p:pic>
    </p:spTree>
    <p:extLst>
      <p:ext uri="{BB962C8B-B14F-4D97-AF65-F5344CB8AC3E}">
        <p14:creationId xmlns:p14="http://schemas.microsoft.com/office/powerpoint/2010/main" val="18810645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4C9B19-38B2-4986-98E5-A1DF25E18534}"/>
              </a:ext>
            </a:extLst>
          </p:cNvPr>
          <p:cNvSpPr>
            <a:spLocks noGrp="1"/>
          </p:cNvSpPr>
          <p:nvPr>
            <p:ph type="title"/>
          </p:nvPr>
        </p:nvSpPr>
        <p:spPr>
          <a:xfrm>
            <a:off x="504750" y="584682"/>
            <a:ext cx="6400800" cy="857250"/>
          </a:xfrm>
        </p:spPr>
        <p:txBody>
          <a:bodyPr>
            <a:normAutofit fontScale="90000"/>
          </a:bodyPr>
          <a:lstStyle/>
          <a:p>
            <a:r>
              <a:rPr lang="es-US" sz="2700" b="1" dirty="0"/>
              <a:t>Posteriormente entre Agosto-Septiembre </a:t>
            </a:r>
            <a:br>
              <a:rPr lang="es-US" sz="2700" b="1" dirty="0"/>
            </a:br>
            <a:r>
              <a:rPr lang="es-US" sz="2700" b="1" dirty="0"/>
              <a:t>   se analiza dentro del Ejecutivo </a:t>
            </a:r>
            <a:br>
              <a:rPr lang="es-US" dirty="0"/>
            </a:br>
            <a:endParaRPr lang="es-CL" dirty="0"/>
          </a:p>
        </p:txBody>
      </p:sp>
      <p:sp>
        <p:nvSpPr>
          <p:cNvPr id="3" name="Marcador de contenido 2">
            <a:extLst>
              <a:ext uri="{FF2B5EF4-FFF2-40B4-BE49-F238E27FC236}">
                <a16:creationId xmlns:a16="http://schemas.microsoft.com/office/drawing/2014/main" id="{FCC83781-F458-42F2-8CEC-09BBEB06758F}"/>
              </a:ext>
            </a:extLst>
          </p:cNvPr>
          <p:cNvSpPr>
            <a:spLocks noGrp="1"/>
          </p:cNvSpPr>
          <p:nvPr>
            <p:ph idx="1"/>
          </p:nvPr>
        </p:nvSpPr>
        <p:spPr>
          <a:xfrm>
            <a:off x="1257301" y="1820635"/>
            <a:ext cx="6132910" cy="3787379"/>
          </a:xfrm>
        </p:spPr>
        <p:txBody>
          <a:bodyPr>
            <a:normAutofit fontScale="62500" lnSpcReduction="20000"/>
          </a:bodyPr>
          <a:lstStyle/>
          <a:p>
            <a:r>
              <a:rPr lang="es-US" dirty="0"/>
              <a:t>Análisis y Propuesta DIPRES</a:t>
            </a:r>
          </a:p>
          <a:p>
            <a:r>
              <a:rPr lang="es-US" dirty="0"/>
              <a:t>Análisis y Propuesta Hacienda</a:t>
            </a:r>
          </a:p>
          <a:p>
            <a:r>
              <a:rPr lang="es-US" dirty="0"/>
              <a:t>Presentación al Presidente de la República</a:t>
            </a:r>
          </a:p>
          <a:p>
            <a:r>
              <a:rPr lang="es-US" dirty="0"/>
              <a:t>Informe a los Ministros</a:t>
            </a:r>
          </a:p>
          <a:p>
            <a:endParaRPr lang="es-US" dirty="0"/>
          </a:p>
          <a:p>
            <a:pPr marL="0" indent="0">
              <a:buNone/>
            </a:pPr>
            <a:r>
              <a:rPr lang="es-US" dirty="0"/>
              <a:t>Una vez resuelto el Proyecto de Presupuesto, se debe </a:t>
            </a:r>
            <a:r>
              <a:rPr lang="es-US" b="1" dirty="0">
                <a:solidFill>
                  <a:srgbClr val="006CB7"/>
                </a:solidFill>
              </a:rPr>
              <a:t>actualizar de acuerdo con los supuestos económicos vigentes</a:t>
            </a:r>
            <a:r>
              <a:rPr lang="es-US" dirty="0"/>
              <a:t>: inflación proyectada y precio del cobre.</a:t>
            </a:r>
          </a:p>
          <a:p>
            <a:pPr marL="0" indent="0">
              <a:buNone/>
            </a:pPr>
            <a:r>
              <a:rPr lang="es-US" dirty="0"/>
              <a:t>Se elaboran información anexa para entregar al Parlamento:</a:t>
            </a:r>
          </a:p>
          <a:p>
            <a:pPr>
              <a:buFont typeface="Courier New" panose="02070309020205020404" pitchFamily="49" charset="0"/>
              <a:buChar char="o"/>
            </a:pPr>
            <a:r>
              <a:rPr lang="es-US" dirty="0"/>
              <a:t>Informe Líneas Programáticas</a:t>
            </a:r>
          </a:p>
          <a:p>
            <a:pPr>
              <a:buFont typeface="Courier New" panose="02070309020205020404" pitchFamily="49" charset="0"/>
              <a:buChar char="o"/>
            </a:pPr>
            <a:r>
              <a:rPr lang="es-US" dirty="0"/>
              <a:t>Variación </a:t>
            </a:r>
            <a:r>
              <a:rPr lang="es-US" dirty="0" err="1"/>
              <a:t>añot</a:t>
            </a:r>
            <a:r>
              <a:rPr lang="es-US" dirty="0"/>
              <a:t>/t-1</a:t>
            </a:r>
          </a:p>
          <a:p>
            <a:pPr>
              <a:buFont typeface="Courier New" panose="02070309020205020404" pitchFamily="49" charset="0"/>
              <a:buChar char="o"/>
            </a:pPr>
            <a:r>
              <a:rPr lang="es-US" dirty="0"/>
              <a:t>Gastos Permanentes</a:t>
            </a:r>
          </a:p>
          <a:p>
            <a:pPr>
              <a:buFont typeface="Courier New" panose="02070309020205020404" pitchFamily="49" charset="0"/>
              <a:buChar char="o"/>
            </a:pPr>
            <a:r>
              <a:rPr lang="es-US" dirty="0"/>
              <a:t>Informe Ejecución Histórica</a:t>
            </a:r>
          </a:p>
          <a:p>
            <a:pPr marL="0" indent="0">
              <a:buNone/>
            </a:pPr>
            <a:endParaRPr lang="es-US" dirty="0"/>
          </a:p>
          <a:p>
            <a:pPr>
              <a:buFont typeface="Wingdings" panose="05000000000000000000" pitchFamily="2" charset="2"/>
              <a:buChar char="ü"/>
            </a:pPr>
            <a:r>
              <a:rPr lang="es-US" dirty="0"/>
              <a:t>F</a:t>
            </a:r>
            <a:r>
              <a:rPr lang="es-CL" dirty="0" err="1"/>
              <a:t>inalmente</a:t>
            </a:r>
            <a:r>
              <a:rPr lang="es-CL" dirty="0"/>
              <a:t> se envía anteproyecto al Parlamento</a:t>
            </a:r>
          </a:p>
        </p:txBody>
      </p:sp>
      <p:pic>
        <p:nvPicPr>
          <p:cNvPr id="7" name="Imagen 6">
            <a:extLst>
              <a:ext uri="{FF2B5EF4-FFF2-40B4-BE49-F238E27FC236}">
                <a16:creationId xmlns:a16="http://schemas.microsoft.com/office/drawing/2014/main" id="{257DC3F7-12ED-4B38-8766-58CCFCB54A2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905550" y="475118"/>
            <a:ext cx="816059" cy="816059"/>
          </a:xfrm>
          <a:prstGeom prst="rect">
            <a:avLst/>
          </a:prstGeom>
          <a:noFill/>
        </p:spPr>
      </p:pic>
    </p:spTree>
    <p:extLst>
      <p:ext uri="{BB962C8B-B14F-4D97-AF65-F5344CB8AC3E}">
        <p14:creationId xmlns:p14="http://schemas.microsoft.com/office/powerpoint/2010/main" val="39839073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FB5454-2445-42D0-BF91-91F692543926}"/>
              </a:ext>
            </a:extLst>
          </p:cNvPr>
          <p:cNvSpPr>
            <a:spLocks noGrp="1"/>
          </p:cNvSpPr>
          <p:nvPr>
            <p:ph type="title"/>
          </p:nvPr>
        </p:nvSpPr>
        <p:spPr>
          <a:xfrm>
            <a:off x="1213757" y="830565"/>
            <a:ext cx="5162567" cy="738650"/>
          </a:xfrm>
        </p:spPr>
        <p:txBody>
          <a:bodyPr>
            <a:normAutofit fontScale="90000"/>
          </a:bodyPr>
          <a:lstStyle/>
          <a:p>
            <a:pPr algn="l"/>
            <a:r>
              <a:rPr lang="es-US" b="1" dirty="0"/>
              <a:t>5.2 Etapa de Discusión y Aprobación</a:t>
            </a:r>
            <a:endParaRPr lang="es-CL" b="1" dirty="0"/>
          </a:p>
        </p:txBody>
      </p:sp>
      <p:sp>
        <p:nvSpPr>
          <p:cNvPr id="3" name="Marcador de contenido 2">
            <a:extLst>
              <a:ext uri="{FF2B5EF4-FFF2-40B4-BE49-F238E27FC236}">
                <a16:creationId xmlns:a16="http://schemas.microsoft.com/office/drawing/2014/main" id="{0F4A2666-8F07-46F1-ACC1-988C65E84E2B}"/>
              </a:ext>
            </a:extLst>
          </p:cNvPr>
          <p:cNvSpPr>
            <a:spLocks noGrp="1"/>
          </p:cNvSpPr>
          <p:nvPr>
            <p:ph idx="1"/>
          </p:nvPr>
        </p:nvSpPr>
        <p:spPr>
          <a:xfrm>
            <a:off x="726413" y="1994037"/>
            <a:ext cx="6996419" cy="3767398"/>
          </a:xfrm>
        </p:spPr>
        <p:txBody>
          <a:bodyPr>
            <a:normAutofit fontScale="77500" lnSpcReduction="20000"/>
          </a:bodyPr>
          <a:lstStyle/>
          <a:p>
            <a:pPr algn="just"/>
            <a:r>
              <a:rPr lang="es-US" dirty="0"/>
              <a:t>El Proyecto de Presupuestos ingresa al Parlamento por la Cámara de Diputados, durante el mes de </a:t>
            </a:r>
            <a:r>
              <a:rPr lang="es-US" b="1" dirty="0">
                <a:solidFill>
                  <a:srgbClr val="006CB7"/>
                </a:solidFill>
              </a:rPr>
              <a:t>septiembre</a:t>
            </a:r>
            <a:r>
              <a:rPr lang="es-US" dirty="0"/>
              <a:t> de cada año.</a:t>
            </a:r>
          </a:p>
          <a:p>
            <a:pPr marL="0" indent="0" algn="just">
              <a:buNone/>
            </a:pPr>
            <a:endParaRPr lang="es-US" dirty="0"/>
          </a:p>
          <a:p>
            <a:pPr lvl="1" algn="just">
              <a:buFont typeface="Arial" panose="020B0604020202020204" pitchFamily="34" charset="0"/>
              <a:buChar char="•"/>
            </a:pPr>
            <a:r>
              <a:rPr lang="es-CL" dirty="0"/>
              <a:t>Su tramitación está expresamente definida en la Constitución Política del Estado, en la Ley Orgánica del Congreso Nacional y en los Reglamentos del Senado y de la Cámara de Diputados. </a:t>
            </a:r>
          </a:p>
          <a:p>
            <a:pPr lvl="1" algn="just">
              <a:buFont typeface="Arial" panose="020B0604020202020204" pitchFamily="34" charset="0"/>
              <a:buChar char="•"/>
            </a:pPr>
            <a:endParaRPr lang="es-CL" dirty="0"/>
          </a:p>
          <a:p>
            <a:pPr lvl="1" algn="just">
              <a:buFont typeface="Arial" panose="020B0604020202020204" pitchFamily="34" charset="0"/>
              <a:buChar char="•"/>
            </a:pPr>
            <a:r>
              <a:rPr lang="es-CL" dirty="0"/>
              <a:t>Es una ley periódica, pues su vigencia es anual y debe tramitarse antes del comienzo de un nuevo ejercicio. </a:t>
            </a:r>
          </a:p>
          <a:p>
            <a:pPr algn="just"/>
            <a:endParaRPr lang="es-CL" dirty="0"/>
          </a:p>
          <a:p>
            <a:pPr lvl="1" algn="just">
              <a:tabLst>
                <a:tab pos="167879" algn="l"/>
              </a:tabLst>
            </a:pPr>
            <a:r>
              <a:rPr lang="es-CL" dirty="0"/>
              <a:t>Para su tratamiento se constituye una comisión bicameral (comisión 	mixta), cuya principal función es discutir el proyecto de presupuesto. </a:t>
            </a:r>
            <a:endParaRPr lang="es-US" dirty="0"/>
          </a:p>
          <a:p>
            <a:pPr marL="0" indent="0" algn="just">
              <a:buNone/>
            </a:pPr>
            <a:endParaRPr lang="es-CL" dirty="0"/>
          </a:p>
        </p:txBody>
      </p:sp>
      <p:pic>
        <p:nvPicPr>
          <p:cNvPr id="9" name="Imagen 8">
            <a:extLst>
              <a:ext uri="{FF2B5EF4-FFF2-40B4-BE49-F238E27FC236}">
                <a16:creationId xmlns:a16="http://schemas.microsoft.com/office/drawing/2014/main" id="{2F686AC5-CFB2-4C60-B0B7-BBB4E4006A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6216" y="937042"/>
            <a:ext cx="821399" cy="525696"/>
          </a:xfrm>
          <a:prstGeom prst="rect">
            <a:avLst/>
          </a:prstGeom>
          <a:noFill/>
        </p:spPr>
      </p:pic>
    </p:spTree>
    <p:extLst>
      <p:ext uri="{BB962C8B-B14F-4D97-AF65-F5344CB8AC3E}">
        <p14:creationId xmlns:p14="http://schemas.microsoft.com/office/powerpoint/2010/main" val="30527565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FB5454-2445-42D0-BF91-91F692543926}"/>
              </a:ext>
            </a:extLst>
          </p:cNvPr>
          <p:cNvSpPr>
            <a:spLocks noGrp="1"/>
          </p:cNvSpPr>
          <p:nvPr>
            <p:ph type="title"/>
          </p:nvPr>
        </p:nvSpPr>
        <p:spPr>
          <a:xfrm>
            <a:off x="1257300" y="971550"/>
            <a:ext cx="4988886" cy="696966"/>
          </a:xfrm>
        </p:spPr>
        <p:txBody>
          <a:bodyPr>
            <a:normAutofit fontScale="90000"/>
          </a:bodyPr>
          <a:lstStyle/>
          <a:p>
            <a:r>
              <a:rPr lang="es-US" b="1" dirty="0"/>
              <a:t>En Etapa de Discusión y Aprobación</a:t>
            </a:r>
            <a:endParaRPr lang="es-CL" b="1" dirty="0"/>
          </a:p>
        </p:txBody>
      </p:sp>
      <p:sp>
        <p:nvSpPr>
          <p:cNvPr id="3" name="Marcador de contenido 2">
            <a:extLst>
              <a:ext uri="{FF2B5EF4-FFF2-40B4-BE49-F238E27FC236}">
                <a16:creationId xmlns:a16="http://schemas.microsoft.com/office/drawing/2014/main" id="{0F4A2666-8F07-46F1-ACC1-988C65E84E2B}"/>
              </a:ext>
            </a:extLst>
          </p:cNvPr>
          <p:cNvSpPr>
            <a:spLocks noGrp="1"/>
          </p:cNvSpPr>
          <p:nvPr>
            <p:ph idx="1"/>
          </p:nvPr>
        </p:nvSpPr>
        <p:spPr>
          <a:xfrm>
            <a:off x="792760" y="1899738"/>
            <a:ext cx="6430161" cy="3767398"/>
          </a:xfrm>
        </p:spPr>
        <p:txBody>
          <a:bodyPr>
            <a:normAutofit fontScale="77500" lnSpcReduction="20000"/>
          </a:bodyPr>
          <a:lstStyle/>
          <a:p>
            <a:pPr marL="0" indent="0" algn="just" defTabSz="167879">
              <a:buNone/>
            </a:pPr>
            <a:r>
              <a:rPr lang="es-CL" dirty="0"/>
              <a:t>• Experimenta modificaciones durante su aplicación, tanto por causa de la aprobación de nuevas leyes, como por las atribuciones de gestión 	financiera propias del Ministerio de Hacienda. </a:t>
            </a:r>
          </a:p>
          <a:p>
            <a:pPr marL="0" indent="0" algn="just" defTabSz="167879">
              <a:buNone/>
            </a:pPr>
            <a:endParaRPr lang="es-CL" dirty="0"/>
          </a:p>
          <a:p>
            <a:pPr lvl="1" algn="just" defTabSz="167879"/>
            <a:r>
              <a:rPr lang="es-ES" dirty="0"/>
              <a:t>De acuerdo con el artículo 65 de la Constitución Política “Corresponderá al Presidente de la República la iniciativa exclusiva de los proyectos de ley que tengan relación (…) con la administración financiera o presupuestaria del Estado, incluyendo las modificaciones de la Ley de Presupuestos.” Debe observarse que en el cálculo del gasto público es de especial relevancia la aplicación de la regla del Balance Estructural, pues </a:t>
            </a:r>
            <a:r>
              <a:rPr lang="es-ES" b="1" dirty="0">
                <a:solidFill>
                  <a:srgbClr val="006CB7"/>
                </a:solidFill>
              </a:rPr>
              <a:t>la estimación de los ingresos fiscales estructurales o de tendencia orienta sobre el límite del gasto sustentable proyectado para el año siguiente</a:t>
            </a:r>
            <a:r>
              <a:rPr lang="es-ES" dirty="0"/>
              <a:t>. </a:t>
            </a:r>
          </a:p>
          <a:p>
            <a:pPr marL="0" indent="0" algn="just" defTabSz="167879">
              <a:buNone/>
            </a:pPr>
            <a:endParaRPr lang="es-CL" dirty="0"/>
          </a:p>
          <a:p>
            <a:endParaRPr lang="es-US" dirty="0"/>
          </a:p>
          <a:p>
            <a:pPr marL="0" indent="0">
              <a:buNone/>
            </a:pPr>
            <a:endParaRPr lang="es-CL" dirty="0"/>
          </a:p>
        </p:txBody>
      </p:sp>
      <p:pic>
        <p:nvPicPr>
          <p:cNvPr id="5" name="Imagen 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6516216" y="937043"/>
            <a:ext cx="821399" cy="525695"/>
          </a:xfrm>
          <a:prstGeom prst="rect">
            <a:avLst/>
          </a:prstGeom>
        </p:spPr>
      </p:pic>
      <p:pic>
        <p:nvPicPr>
          <p:cNvPr id="7" name="Imagen 6">
            <a:extLst>
              <a:ext uri="{FF2B5EF4-FFF2-40B4-BE49-F238E27FC236}">
                <a16:creationId xmlns:a16="http://schemas.microsoft.com/office/drawing/2014/main" id="{3448B8F9-59D0-4041-A4E6-DCD5EBBFCE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6216" y="937042"/>
            <a:ext cx="821399" cy="525696"/>
          </a:xfrm>
          <a:prstGeom prst="rect">
            <a:avLst/>
          </a:prstGeom>
          <a:noFill/>
        </p:spPr>
      </p:pic>
    </p:spTree>
    <p:extLst>
      <p:ext uri="{BB962C8B-B14F-4D97-AF65-F5344CB8AC3E}">
        <p14:creationId xmlns:p14="http://schemas.microsoft.com/office/powerpoint/2010/main" val="40016095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FED424D4-907A-49A5-8677-872E18C961F7}"/>
              </a:ext>
            </a:extLst>
          </p:cNvPr>
          <p:cNvSpPr>
            <a:spLocks noGrp="1"/>
          </p:cNvSpPr>
          <p:nvPr>
            <p:ph sz="half" idx="1"/>
          </p:nvPr>
        </p:nvSpPr>
        <p:spPr>
          <a:xfrm>
            <a:off x="709160" y="1100367"/>
            <a:ext cx="3744912" cy="3629025"/>
          </a:xfrm>
        </p:spPr>
        <p:txBody>
          <a:bodyPr wrap="square" anchor="t">
            <a:normAutofit lnSpcReduction="10000"/>
          </a:bodyPr>
          <a:lstStyle/>
          <a:p>
            <a:pPr>
              <a:lnSpc>
                <a:spcPct val="90000"/>
              </a:lnSpc>
            </a:pPr>
            <a:r>
              <a:rPr lang="es-ES" sz="1800" dirty="0"/>
              <a:t>En término sintéticos, la regla permite gastar como si el producto evolucionara de acuerdo a su tendencia y el precio del cobre fuera el de mediano plazo. Se busca con ello </a:t>
            </a:r>
            <a:r>
              <a:rPr lang="es-ES" sz="1800" b="1" dirty="0"/>
              <a:t>mantener el equilibrio fiscal</a:t>
            </a:r>
            <a:r>
              <a:rPr lang="es-ES" sz="1800" dirty="0"/>
              <a:t>, ahorrando cuando la economía produce más ingresos que los estructurales, para usarlos solo cuando la economía esté en periodos de recesión, manteniendo así una continuidad del gasto público sin dependencia de los ciclos económicos. </a:t>
            </a:r>
            <a:endParaRPr lang="es-CL" sz="1800" dirty="0"/>
          </a:p>
          <a:p>
            <a:pPr>
              <a:lnSpc>
                <a:spcPct val="90000"/>
              </a:lnSpc>
            </a:pPr>
            <a:endParaRPr lang="es-CL" sz="1600" dirty="0"/>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7775" y="1100366"/>
            <a:ext cx="3629025" cy="3629025"/>
          </a:xfrm>
          <a:prstGeom prst="rect">
            <a:avLst/>
          </a:prstGeom>
          <a:noFill/>
        </p:spPr>
      </p:pic>
    </p:spTree>
    <p:extLst>
      <p:ext uri="{BB962C8B-B14F-4D97-AF65-F5344CB8AC3E}">
        <p14:creationId xmlns:p14="http://schemas.microsoft.com/office/powerpoint/2010/main" val="221071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 name="Título 1">
            <a:extLst>
              <a:ext uri="{FF2B5EF4-FFF2-40B4-BE49-F238E27FC236}">
                <a16:creationId xmlns:a16="http://schemas.microsoft.com/office/drawing/2014/main" id="{BAFB5454-2445-42D0-BF91-91F692543926}"/>
              </a:ext>
            </a:extLst>
          </p:cNvPr>
          <p:cNvSpPr>
            <a:spLocks noGrp="1"/>
          </p:cNvSpPr>
          <p:nvPr>
            <p:ph type="title"/>
          </p:nvPr>
        </p:nvSpPr>
        <p:spPr>
          <a:xfrm>
            <a:off x="1257301" y="651645"/>
            <a:ext cx="4809670" cy="405222"/>
          </a:xfrm>
        </p:spPr>
        <p:txBody>
          <a:bodyPr>
            <a:normAutofit fontScale="90000"/>
          </a:bodyPr>
          <a:lstStyle/>
          <a:p>
            <a:r>
              <a:rPr lang="es-US" b="1" dirty="0"/>
              <a:t>Debate del Presupuesto</a:t>
            </a:r>
            <a:endParaRPr lang="es-CL" b="1" dirty="0"/>
          </a:p>
        </p:txBody>
      </p:sp>
      <p:sp>
        <p:nvSpPr>
          <p:cNvPr id="3" name="Marcador de contenido 2">
            <a:extLst>
              <a:ext uri="{FF2B5EF4-FFF2-40B4-BE49-F238E27FC236}">
                <a16:creationId xmlns:a16="http://schemas.microsoft.com/office/drawing/2014/main" id="{0F4A2666-8F07-46F1-ACC1-988C65E84E2B}"/>
              </a:ext>
            </a:extLst>
          </p:cNvPr>
          <p:cNvSpPr>
            <a:spLocks noGrp="1"/>
          </p:cNvSpPr>
          <p:nvPr>
            <p:ph idx="1"/>
          </p:nvPr>
        </p:nvSpPr>
        <p:spPr>
          <a:xfrm>
            <a:off x="1257301" y="1411126"/>
            <a:ext cx="6132910" cy="4031717"/>
          </a:xfrm>
        </p:spPr>
        <p:txBody>
          <a:bodyPr/>
          <a:lstStyle/>
          <a:p>
            <a:r>
              <a:rPr lang="es-US" sz="1800" dirty="0"/>
              <a:t>El Anteproyecto de Presupuestos ingresa al Parlamento por la Cámara de Diputados, siguiendo la siguiente secuencia:</a:t>
            </a:r>
          </a:p>
          <a:p>
            <a:pPr marL="0" indent="0">
              <a:buNone/>
            </a:pPr>
            <a:endParaRPr lang="es-CL" dirty="0"/>
          </a:p>
        </p:txBody>
      </p:sp>
      <p:sp>
        <p:nvSpPr>
          <p:cNvPr id="5" name="Rectángulo 4">
            <a:extLst>
              <a:ext uri="{FF2B5EF4-FFF2-40B4-BE49-F238E27FC236}">
                <a16:creationId xmlns:a16="http://schemas.microsoft.com/office/drawing/2014/main" id="{34FF8FDA-02F9-459E-AEEF-B552D3CBECFC}"/>
              </a:ext>
            </a:extLst>
          </p:cNvPr>
          <p:cNvSpPr/>
          <p:nvPr/>
        </p:nvSpPr>
        <p:spPr>
          <a:xfrm>
            <a:off x="3384898" y="2259432"/>
            <a:ext cx="1966702" cy="594066"/>
          </a:xfrm>
          <a:prstGeom prst="rect">
            <a:avLst/>
          </a:prstGeom>
          <a:solidFill>
            <a:srgbClr val="007AC3"/>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s-US" sz="1350" dirty="0"/>
              <a:t>Discusión/Aprobación del Ppto.</a:t>
            </a:r>
            <a:endParaRPr lang="es-CL" sz="1350" dirty="0"/>
          </a:p>
        </p:txBody>
      </p:sp>
      <p:cxnSp>
        <p:nvCxnSpPr>
          <p:cNvPr id="7" name="Conector recto de flecha 6">
            <a:extLst>
              <a:ext uri="{FF2B5EF4-FFF2-40B4-BE49-F238E27FC236}">
                <a16:creationId xmlns:a16="http://schemas.microsoft.com/office/drawing/2014/main" id="{D04ABA3F-F698-40A6-BD4B-2CA6E37EF130}"/>
              </a:ext>
            </a:extLst>
          </p:cNvPr>
          <p:cNvCxnSpPr/>
          <p:nvPr/>
        </p:nvCxnSpPr>
        <p:spPr>
          <a:xfrm>
            <a:off x="4305566" y="2895786"/>
            <a:ext cx="0" cy="27003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 name="Rectángulo 7">
            <a:extLst>
              <a:ext uri="{FF2B5EF4-FFF2-40B4-BE49-F238E27FC236}">
                <a16:creationId xmlns:a16="http://schemas.microsoft.com/office/drawing/2014/main" id="{BCCFDA29-3144-44BB-8EFC-933DD1AC09F5}"/>
              </a:ext>
            </a:extLst>
          </p:cNvPr>
          <p:cNvSpPr/>
          <p:nvPr/>
        </p:nvSpPr>
        <p:spPr>
          <a:xfrm>
            <a:off x="2997852" y="3178180"/>
            <a:ext cx="2615425" cy="510964"/>
          </a:xfrm>
          <a:prstGeom prst="rect">
            <a:avLst/>
          </a:prstGeom>
          <a:solidFill>
            <a:srgbClr val="006CB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US" sz="1350" dirty="0"/>
              <a:t>Subcomisiones: SUBDERE-DIPRES</a:t>
            </a:r>
            <a:endParaRPr lang="es-CL" sz="1350" dirty="0"/>
          </a:p>
        </p:txBody>
      </p:sp>
      <p:cxnSp>
        <p:nvCxnSpPr>
          <p:cNvPr id="9" name="Conector recto de flecha 8">
            <a:extLst>
              <a:ext uri="{FF2B5EF4-FFF2-40B4-BE49-F238E27FC236}">
                <a16:creationId xmlns:a16="http://schemas.microsoft.com/office/drawing/2014/main" id="{A0D23C50-61B3-4383-ADE2-621DAB7C33E2}"/>
              </a:ext>
            </a:extLst>
          </p:cNvPr>
          <p:cNvCxnSpPr>
            <a:cxnSpLocks/>
          </p:cNvCxnSpPr>
          <p:nvPr/>
        </p:nvCxnSpPr>
        <p:spPr>
          <a:xfrm>
            <a:off x="4305565" y="3743797"/>
            <a:ext cx="0" cy="27003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Rectángulo 9">
            <a:extLst>
              <a:ext uri="{FF2B5EF4-FFF2-40B4-BE49-F238E27FC236}">
                <a16:creationId xmlns:a16="http://schemas.microsoft.com/office/drawing/2014/main" id="{E2AC9AED-B599-4B9E-9D86-AFC929497265}"/>
              </a:ext>
            </a:extLst>
          </p:cNvPr>
          <p:cNvSpPr/>
          <p:nvPr/>
        </p:nvSpPr>
        <p:spPr>
          <a:xfrm>
            <a:off x="3603488" y="4013827"/>
            <a:ext cx="1404155" cy="270030"/>
          </a:xfrm>
          <a:prstGeom prst="rect">
            <a:avLst/>
          </a:prstGeom>
          <a:solidFill>
            <a:srgbClr val="006CB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US" sz="1350" dirty="0"/>
              <a:t>Comisión Mixta</a:t>
            </a:r>
            <a:endParaRPr lang="es-CL" sz="1350" dirty="0"/>
          </a:p>
        </p:txBody>
      </p:sp>
      <p:cxnSp>
        <p:nvCxnSpPr>
          <p:cNvPr id="15" name="Conector recto de flecha 14">
            <a:extLst>
              <a:ext uri="{FF2B5EF4-FFF2-40B4-BE49-F238E27FC236}">
                <a16:creationId xmlns:a16="http://schemas.microsoft.com/office/drawing/2014/main" id="{A62AD378-1A99-4FD1-9EE6-C5CECDC5C7FA}"/>
              </a:ext>
            </a:extLst>
          </p:cNvPr>
          <p:cNvCxnSpPr>
            <a:cxnSpLocks/>
          </p:cNvCxnSpPr>
          <p:nvPr/>
        </p:nvCxnSpPr>
        <p:spPr>
          <a:xfrm>
            <a:off x="4323756" y="4355473"/>
            <a:ext cx="0" cy="27003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Rectángulo 15">
            <a:extLst>
              <a:ext uri="{FF2B5EF4-FFF2-40B4-BE49-F238E27FC236}">
                <a16:creationId xmlns:a16="http://schemas.microsoft.com/office/drawing/2014/main" id="{B43A7AFC-1070-4CA1-8CE3-59D5A3853812}"/>
              </a:ext>
            </a:extLst>
          </p:cNvPr>
          <p:cNvSpPr/>
          <p:nvPr/>
        </p:nvSpPr>
        <p:spPr>
          <a:xfrm>
            <a:off x="3603488" y="4625503"/>
            <a:ext cx="1404155" cy="425392"/>
          </a:xfrm>
          <a:prstGeom prst="rect">
            <a:avLst/>
          </a:prstGeom>
          <a:solidFill>
            <a:srgbClr val="006CB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US" sz="1350" dirty="0"/>
              <a:t>Cámara de Diputados</a:t>
            </a:r>
            <a:endParaRPr lang="es-CL" sz="1350" dirty="0"/>
          </a:p>
        </p:txBody>
      </p:sp>
      <p:cxnSp>
        <p:nvCxnSpPr>
          <p:cNvPr id="17" name="Conector recto de flecha 16">
            <a:extLst>
              <a:ext uri="{FF2B5EF4-FFF2-40B4-BE49-F238E27FC236}">
                <a16:creationId xmlns:a16="http://schemas.microsoft.com/office/drawing/2014/main" id="{BD1EF628-CE03-4643-99BC-FDCA2DFC1613}"/>
              </a:ext>
            </a:extLst>
          </p:cNvPr>
          <p:cNvCxnSpPr>
            <a:cxnSpLocks/>
          </p:cNvCxnSpPr>
          <p:nvPr/>
        </p:nvCxnSpPr>
        <p:spPr>
          <a:xfrm>
            <a:off x="4305566" y="5146150"/>
            <a:ext cx="0" cy="27003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8" name="Rectángulo 17">
            <a:extLst>
              <a:ext uri="{FF2B5EF4-FFF2-40B4-BE49-F238E27FC236}">
                <a16:creationId xmlns:a16="http://schemas.microsoft.com/office/drawing/2014/main" id="{61796891-A40B-40FE-9E30-2CCC3F494733}"/>
              </a:ext>
            </a:extLst>
          </p:cNvPr>
          <p:cNvSpPr/>
          <p:nvPr/>
        </p:nvSpPr>
        <p:spPr>
          <a:xfrm>
            <a:off x="3715791" y="5416180"/>
            <a:ext cx="1304918" cy="287578"/>
          </a:xfrm>
          <a:prstGeom prst="rect">
            <a:avLst/>
          </a:prstGeom>
          <a:solidFill>
            <a:srgbClr val="006CB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US" sz="1350" dirty="0"/>
              <a:t>Senado</a:t>
            </a:r>
            <a:endParaRPr lang="es-CL" sz="1350" dirty="0"/>
          </a:p>
        </p:txBody>
      </p:sp>
    </p:spTree>
    <p:extLst>
      <p:ext uri="{BB962C8B-B14F-4D97-AF65-F5344CB8AC3E}">
        <p14:creationId xmlns:p14="http://schemas.microsoft.com/office/powerpoint/2010/main" val="1979029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B5589C-3728-4B0B-9E23-658F04A98912}"/>
              </a:ext>
            </a:extLst>
          </p:cNvPr>
          <p:cNvSpPr>
            <a:spLocks noGrp="1"/>
          </p:cNvSpPr>
          <p:nvPr>
            <p:ph type="title"/>
          </p:nvPr>
        </p:nvSpPr>
        <p:spPr>
          <a:xfrm>
            <a:off x="457200" y="274638"/>
            <a:ext cx="8229600" cy="1143000"/>
          </a:xfrm>
        </p:spPr>
        <p:txBody>
          <a:bodyPr wrap="square" anchor="ctr">
            <a:normAutofit/>
          </a:bodyPr>
          <a:lstStyle/>
          <a:p>
            <a:r>
              <a:rPr lang="es-CL" altLang="es-CL" b="1" dirty="0"/>
              <a:t>2.1Variables Macroeconómicas</a:t>
            </a:r>
            <a:endParaRPr lang="es-CL" dirty="0"/>
          </a:p>
        </p:txBody>
      </p:sp>
      <p:pic>
        <p:nvPicPr>
          <p:cNvPr id="5" name="Marcador de contenido 4" descr="Interfaz de usuario gráfica&#10;&#10;Descripción generada automáticamente">
            <a:extLst>
              <a:ext uri="{FF2B5EF4-FFF2-40B4-BE49-F238E27FC236}">
                <a16:creationId xmlns:a16="http://schemas.microsoft.com/office/drawing/2014/main" id="{593156EF-0735-4576-AA0D-16DAFFC63CDF}"/>
              </a:ext>
            </a:extLst>
          </p:cNvPr>
          <p:cNvPicPr>
            <a:picLocks noGrp="1" noChangeAspect="1"/>
          </p:cNvPicPr>
          <p:nvPr>
            <p:ph idx="1"/>
          </p:nvPr>
        </p:nvPicPr>
        <p:blipFill rotWithShape="1">
          <a:blip r:embed="rId3"/>
          <a:srcRect t="18944" r="1324" b="35873"/>
          <a:stretch/>
        </p:blipFill>
        <p:spPr>
          <a:xfrm>
            <a:off x="233266" y="1268964"/>
            <a:ext cx="8668138" cy="4226768"/>
          </a:xfrm>
        </p:spPr>
      </p:pic>
    </p:spTree>
    <p:extLst>
      <p:ext uri="{BB962C8B-B14F-4D97-AF65-F5344CB8AC3E}">
        <p14:creationId xmlns:p14="http://schemas.microsoft.com/office/powerpoint/2010/main" val="32434333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7A0817B8-1DF7-4452-BB38-D297968E7580}"/>
              </a:ext>
            </a:extLst>
          </p:cNvPr>
          <p:cNvPicPr>
            <a:picLocks noGrp="1" noChangeAspect="1"/>
          </p:cNvPicPr>
          <p:nvPr>
            <p:ph idx="1"/>
          </p:nvPr>
        </p:nvPicPr>
        <p:blipFill rotWithShape="1">
          <a:blip r:embed="rId4"/>
          <a:srcRect l="1401" t="11860" r="33497" b="10048"/>
          <a:stretch/>
        </p:blipFill>
        <p:spPr>
          <a:xfrm>
            <a:off x="259080" y="457200"/>
            <a:ext cx="8488679" cy="52730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7277170"/>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BAFB5454-2445-42D0-BF91-91F692543926}"/>
              </a:ext>
            </a:extLst>
          </p:cNvPr>
          <p:cNvSpPr>
            <a:spLocks noGrp="1"/>
          </p:cNvSpPr>
          <p:nvPr>
            <p:ph type="title"/>
          </p:nvPr>
        </p:nvSpPr>
        <p:spPr>
          <a:xfrm>
            <a:off x="2406239" y="500318"/>
            <a:ext cx="4546104" cy="405222"/>
          </a:xfrm>
        </p:spPr>
        <p:txBody>
          <a:bodyPr>
            <a:normAutofit fontScale="90000"/>
          </a:bodyPr>
          <a:lstStyle/>
          <a:p>
            <a:r>
              <a:rPr lang="es-US" b="1" dirty="0"/>
              <a:t>Debate del Presupuesto</a:t>
            </a:r>
            <a:endParaRPr lang="es-CL" b="1" dirty="0"/>
          </a:p>
        </p:txBody>
      </p:sp>
      <p:sp>
        <p:nvSpPr>
          <p:cNvPr id="3" name="Marcador de contenido 2">
            <a:extLst>
              <a:ext uri="{FF2B5EF4-FFF2-40B4-BE49-F238E27FC236}">
                <a16:creationId xmlns:a16="http://schemas.microsoft.com/office/drawing/2014/main" id="{C88924FE-5C43-4D5F-8FDC-6DA6C9957CB4}"/>
              </a:ext>
            </a:extLst>
          </p:cNvPr>
          <p:cNvSpPr>
            <a:spLocks noGrp="1"/>
          </p:cNvSpPr>
          <p:nvPr>
            <p:ph idx="1"/>
          </p:nvPr>
        </p:nvSpPr>
        <p:spPr>
          <a:xfrm>
            <a:off x="1012158" y="1803311"/>
            <a:ext cx="3186354" cy="3000925"/>
          </a:xfrm>
        </p:spPr>
        <p:txBody>
          <a:bodyPr>
            <a:normAutofit fontScale="70000" lnSpcReduction="20000"/>
          </a:bodyPr>
          <a:lstStyle/>
          <a:p>
            <a:pPr algn="just"/>
            <a:r>
              <a:rPr lang="es-US" dirty="0"/>
              <a:t>Los primeros días de octubre asisten al Parlamento el Sr. Ministro de Hacienda quien presenta el </a:t>
            </a:r>
            <a:r>
              <a:rPr lang="es-US" b="1" dirty="0">
                <a:solidFill>
                  <a:srgbClr val="006CB7"/>
                </a:solidFill>
              </a:rPr>
              <a:t>Estado de Hacienda Pública </a:t>
            </a:r>
            <a:r>
              <a:rPr lang="es-US" dirty="0"/>
              <a:t>y el Sr. Director de  Presupuestos que expone el </a:t>
            </a:r>
            <a:r>
              <a:rPr lang="es-US" b="1" dirty="0">
                <a:solidFill>
                  <a:srgbClr val="006CB7"/>
                </a:solidFill>
              </a:rPr>
              <a:t>Informe de las Finanzas Públicas.</a:t>
            </a:r>
            <a:r>
              <a:rPr lang="es-US" dirty="0">
                <a:solidFill>
                  <a:srgbClr val="006CB7"/>
                </a:solidFill>
              </a:rPr>
              <a:t> </a:t>
            </a:r>
            <a:r>
              <a:rPr lang="es-US" dirty="0"/>
              <a:t>Se presenta junto con el presupuesto del año siguiente, una proyección financiera de mediano plazo.</a:t>
            </a:r>
            <a:endParaRPr lang="es-CL" dirty="0"/>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5489" y="1803311"/>
            <a:ext cx="3748568" cy="3000925"/>
          </a:xfrm>
          <a:prstGeom prst="rect">
            <a:avLst/>
          </a:prstGeom>
        </p:spPr>
      </p:pic>
    </p:spTree>
    <p:extLst>
      <p:ext uri="{BB962C8B-B14F-4D97-AF65-F5344CB8AC3E}">
        <p14:creationId xmlns:p14="http://schemas.microsoft.com/office/powerpoint/2010/main" val="36778225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BAFB5454-2445-42D0-BF91-91F692543926}"/>
              </a:ext>
            </a:extLst>
          </p:cNvPr>
          <p:cNvSpPr>
            <a:spLocks noGrp="1"/>
          </p:cNvSpPr>
          <p:nvPr>
            <p:ph type="title"/>
          </p:nvPr>
        </p:nvSpPr>
        <p:spPr>
          <a:xfrm>
            <a:off x="1186279" y="519007"/>
            <a:ext cx="4826868" cy="405222"/>
          </a:xfrm>
        </p:spPr>
        <p:txBody>
          <a:bodyPr>
            <a:normAutofit fontScale="90000"/>
          </a:bodyPr>
          <a:lstStyle/>
          <a:p>
            <a:r>
              <a:rPr lang="es-US" b="1" dirty="0"/>
              <a:t>Elaboración del Presupuesto</a:t>
            </a:r>
            <a:endParaRPr lang="es-CL" b="1" dirty="0"/>
          </a:p>
        </p:txBody>
      </p:sp>
      <p:pic>
        <p:nvPicPr>
          <p:cNvPr id="7" name="Picture 134">
            <a:extLst>
              <a:ext uri="{FF2B5EF4-FFF2-40B4-BE49-F238E27FC236}">
                <a16:creationId xmlns:a16="http://schemas.microsoft.com/office/drawing/2014/main" id="{D92FBBBB-9673-4A5A-8EE0-8320A1F5402B}"/>
              </a:ext>
            </a:extLst>
          </p:cNvPr>
          <p:cNvPicPr>
            <a:picLocks noChangeAspect="1" noChangeArrowheads="1"/>
          </p:cNvPicPr>
          <p:nvPr/>
        </p:nvPicPr>
        <p:blipFill>
          <a:blip r:embed="rId4"/>
          <a:srcRect/>
          <a:stretch>
            <a:fillRect/>
          </a:stretch>
        </p:blipFill>
        <p:spPr bwMode="auto">
          <a:xfrm>
            <a:off x="1267467" y="1484784"/>
            <a:ext cx="6609066" cy="3888431"/>
          </a:xfrm>
          <a:prstGeom prst="rect">
            <a:avLst/>
          </a:prstGeom>
          <a:noFill/>
          <a:ln w="9525">
            <a:noFill/>
            <a:miter lim="800000"/>
            <a:headEnd/>
            <a:tailEnd/>
          </a:ln>
          <a:effectLst/>
        </p:spPr>
      </p:pic>
      <p:pic>
        <p:nvPicPr>
          <p:cNvPr id="6" name="Imagen 5"/>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4572000" y="519007"/>
            <a:ext cx="821399" cy="52569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BAFB5454-2445-42D0-BF91-91F692543926}"/>
              </a:ext>
            </a:extLst>
          </p:cNvPr>
          <p:cNvSpPr>
            <a:spLocks noGrp="1"/>
          </p:cNvSpPr>
          <p:nvPr>
            <p:ph type="title"/>
          </p:nvPr>
        </p:nvSpPr>
        <p:spPr>
          <a:xfrm>
            <a:off x="457200" y="274638"/>
            <a:ext cx="8229600" cy="1143000"/>
          </a:xfrm>
        </p:spPr>
        <p:txBody>
          <a:bodyPr wrap="square" anchor="ctr">
            <a:normAutofit/>
          </a:bodyPr>
          <a:lstStyle/>
          <a:p>
            <a:r>
              <a:rPr lang="es-US" b="1" dirty="0"/>
              <a:t>Debate del Presupuesto</a:t>
            </a:r>
            <a:endParaRPr lang="es-CL" b="1" dirty="0"/>
          </a:p>
        </p:txBody>
      </p:sp>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t="13838" r="2" b="15038"/>
          <a:stretch/>
        </p:blipFill>
        <p:spPr>
          <a:xfrm>
            <a:off x="636589" y="1479324"/>
            <a:ext cx="7643812" cy="36290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7639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73B4824-EC27-43C1-983A-65605BCCD6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28608"/>
          <a:stretch/>
        </p:blipFill>
        <p:spPr bwMode="auto">
          <a:xfrm>
            <a:off x="750094" y="1417638"/>
            <a:ext cx="7643812" cy="3629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ítulo 1">
            <a:extLst>
              <a:ext uri="{FF2B5EF4-FFF2-40B4-BE49-F238E27FC236}">
                <a16:creationId xmlns:a16="http://schemas.microsoft.com/office/drawing/2014/main" id="{A808E801-CC95-4D24-A3CC-873E8BD3077C}"/>
              </a:ext>
            </a:extLst>
          </p:cNvPr>
          <p:cNvSpPr>
            <a:spLocks noGrp="1"/>
          </p:cNvSpPr>
          <p:nvPr>
            <p:ph type="title"/>
          </p:nvPr>
        </p:nvSpPr>
        <p:spPr>
          <a:xfrm>
            <a:off x="457200" y="274638"/>
            <a:ext cx="8229600" cy="723652"/>
          </a:xfrm>
        </p:spPr>
        <p:txBody>
          <a:bodyPr wrap="square" anchor="ctr">
            <a:normAutofit/>
          </a:bodyPr>
          <a:lstStyle/>
          <a:p>
            <a:r>
              <a:rPr lang="es-US" b="1" dirty="0"/>
              <a:t>Debate del Presupuesto</a:t>
            </a:r>
            <a:endParaRPr lang="es-CL" b="1" dirty="0"/>
          </a:p>
        </p:txBody>
      </p:sp>
    </p:spTree>
    <p:extLst>
      <p:ext uri="{BB962C8B-B14F-4D97-AF65-F5344CB8AC3E}">
        <p14:creationId xmlns:p14="http://schemas.microsoft.com/office/powerpoint/2010/main" val="3298875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8325F4DD-5483-4788-8647-FAE602C5C6F1}"/>
              </a:ext>
            </a:extLst>
          </p:cNvPr>
          <p:cNvPicPr>
            <a:picLocks noGrp="1"/>
          </p:cNvPicPr>
          <p:nvPr>
            <p:ph idx="1"/>
          </p:nvPr>
        </p:nvPicPr>
        <p:blipFill rotWithShape="1">
          <a:blip r:embed="rId4"/>
          <a:srcRect l="18330" t="23546" r="19891" b="18495"/>
          <a:stretch/>
        </p:blipFill>
        <p:spPr bwMode="auto">
          <a:xfrm>
            <a:off x="573343" y="793048"/>
            <a:ext cx="7997313" cy="441345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3" name="Título 1">
            <a:extLst>
              <a:ext uri="{FF2B5EF4-FFF2-40B4-BE49-F238E27FC236}">
                <a16:creationId xmlns:a16="http://schemas.microsoft.com/office/drawing/2014/main" id="{F4403BAA-CB46-4B41-95CB-6133113C0ECD}"/>
              </a:ext>
            </a:extLst>
          </p:cNvPr>
          <p:cNvSpPr>
            <a:spLocks noGrp="1"/>
          </p:cNvSpPr>
          <p:nvPr>
            <p:ph type="title"/>
          </p:nvPr>
        </p:nvSpPr>
        <p:spPr>
          <a:xfrm>
            <a:off x="457200" y="274638"/>
            <a:ext cx="8229600" cy="379703"/>
          </a:xfrm>
        </p:spPr>
        <p:txBody>
          <a:bodyPr wrap="square" anchor="ctr">
            <a:normAutofit fontScale="90000"/>
          </a:bodyPr>
          <a:lstStyle/>
          <a:p>
            <a:r>
              <a:rPr lang="es-US" b="1" dirty="0"/>
              <a:t>Debate del Presupuesto</a:t>
            </a:r>
            <a:endParaRPr lang="es-CL" b="1" dirty="0"/>
          </a:p>
        </p:txBody>
      </p:sp>
    </p:spTree>
    <p:extLst>
      <p:ext uri="{BB962C8B-B14F-4D97-AF65-F5344CB8AC3E}">
        <p14:creationId xmlns:p14="http://schemas.microsoft.com/office/powerpoint/2010/main" val="3624370421"/>
      </p:ext>
    </p:extLst>
  </p:cSld>
  <p:clrMapOvr>
    <a:overrideClrMapping bg1="lt1" tx1="dk1" bg2="lt2" tx2="dk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520D76-F4DA-4BE4-876C-7020430DFE9F}"/>
              </a:ext>
            </a:extLst>
          </p:cNvPr>
          <p:cNvSpPr>
            <a:spLocks noGrp="1"/>
          </p:cNvSpPr>
          <p:nvPr>
            <p:ph type="title"/>
          </p:nvPr>
        </p:nvSpPr>
        <p:spPr/>
        <p:txBody>
          <a:bodyPr>
            <a:normAutofit/>
          </a:bodyPr>
          <a:lstStyle/>
          <a:p>
            <a:pPr algn="l"/>
            <a:r>
              <a:rPr lang="es-US" b="1" dirty="0"/>
              <a:t>5.3 Etapa de Ejecución del Presupuesto</a:t>
            </a:r>
            <a:endParaRPr lang="es-CL" b="1" dirty="0"/>
          </a:p>
        </p:txBody>
      </p:sp>
      <p:sp>
        <p:nvSpPr>
          <p:cNvPr id="3" name="Marcador de contenido 2">
            <a:extLst>
              <a:ext uri="{FF2B5EF4-FFF2-40B4-BE49-F238E27FC236}">
                <a16:creationId xmlns:a16="http://schemas.microsoft.com/office/drawing/2014/main" id="{76F9F15A-1DC4-4913-8F4B-AA8523F6F0F2}"/>
              </a:ext>
            </a:extLst>
          </p:cNvPr>
          <p:cNvSpPr>
            <a:spLocks noGrp="1"/>
          </p:cNvSpPr>
          <p:nvPr>
            <p:ph idx="1"/>
          </p:nvPr>
        </p:nvSpPr>
        <p:spPr>
          <a:xfrm>
            <a:off x="750094" y="1614487"/>
            <a:ext cx="7643812" cy="3629025"/>
          </a:xfrm>
        </p:spPr>
        <p:txBody>
          <a:bodyPr>
            <a:normAutofit fontScale="70000" lnSpcReduction="20000"/>
          </a:bodyPr>
          <a:lstStyle/>
          <a:p>
            <a:pPr algn="just"/>
            <a:r>
              <a:rPr lang="es-US" dirty="0"/>
              <a:t>Generalmente, durante el mes de diciembre de cada año se publica en el Diario Oficial la Ley de Presupuestos del año siguiente.</a:t>
            </a:r>
          </a:p>
          <a:p>
            <a:pPr marL="0" indent="0" algn="just">
              <a:buNone/>
            </a:pPr>
            <a:endParaRPr lang="es-US" dirty="0"/>
          </a:p>
          <a:p>
            <a:pPr algn="just"/>
            <a:r>
              <a:rPr lang="es-US" dirty="0"/>
              <a:t>En dicho mes se remite a Dipres una </a:t>
            </a:r>
            <a:r>
              <a:rPr lang="es-US" b="1" dirty="0">
                <a:solidFill>
                  <a:srgbClr val="006CB7"/>
                </a:solidFill>
              </a:rPr>
              <a:t>calendarización mensual del presupuesto aprobado </a:t>
            </a:r>
            <a:r>
              <a:rPr lang="es-US" dirty="0"/>
              <a:t>para el año siguiente, la cual es analizada por los Sectores respectivos en Dipres.</a:t>
            </a:r>
          </a:p>
          <a:p>
            <a:pPr algn="just"/>
            <a:endParaRPr lang="es-US" dirty="0"/>
          </a:p>
          <a:p>
            <a:pPr algn="just"/>
            <a:r>
              <a:rPr lang="es-US" dirty="0"/>
              <a:t>Lo anterior corresponde a una calendarización de todos los ingresos y gastos de los organismos públicos.</a:t>
            </a:r>
          </a:p>
          <a:p>
            <a:pPr algn="just"/>
            <a:endParaRPr lang="es-US" dirty="0"/>
          </a:p>
          <a:p>
            <a:pPr algn="just"/>
            <a:r>
              <a:rPr lang="es-US" dirty="0"/>
              <a:t>De lo anterior, se generarán los programas de caja mensuales.</a:t>
            </a:r>
          </a:p>
          <a:p>
            <a:pPr algn="just"/>
            <a:endParaRPr lang="es-US" dirty="0"/>
          </a:p>
          <a:p>
            <a:pPr algn="just"/>
            <a:r>
              <a:rPr lang="es-US" dirty="0"/>
              <a:t>A partir de </a:t>
            </a:r>
            <a:r>
              <a:rPr lang="es-US" b="1" dirty="0">
                <a:solidFill>
                  <a:srgbClr val="006CB7"/>
                </a:solidFill>
              </a:rPr>
              <a:t>enero</a:t>
            </a:r>
            <a:r>
              <a:rPr lang="es-US" dirty="0"/>
              <a:t> comienza la ejecución del presupuesto.</a:t>
            </a:r>
          </a:p>
          <a:p>
            <a:endParaRPr lang="es-CL" dirty="0"/>
          </a:p>
        </p:txBody>
      </p:sp>
    </p:spTree>
    <p:extLst>
      <p:ext uri="{BB962C8B-B14F-4D97-AF65-F5344CB8AC3E}">
        <p14:creationId xmlns:p14="http://schemas.microsoft.com/office/powerpoint/2010/main" val="19138994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 name="Título 1">
            <a:extLst>
              <a:ext uri="{FF2B5EF4-FFF2-40B4-BE49-F238E27FC236}">
                <a16:creationId xmlns:a16="http://schemas.microsoft.com/office/drawing/2014/main" id="{BC520D76-F4DA-4BE4-876C-7020430DFE9F}"/>
              </a:ext>
            </a:extLst>
          </p:cNvPr>
          <p:cNvSpPr>
            <a:spLocks noGrp="1"/>
          </p:cNvSpPr>
          <p:nvPr>
            <p:ph type="title"/>
          </p:nvPr>
        </p:nvSpPr>
        <p:spPr>
          <a:xfrm>
            <a:off x="1263215" y="842283"/>
            <a:ext cx="6123385" cy="857250"/>
          </a:xfrm>
        </p:spPr>
        <p:txBody>
          <a:bodyPr>
            <a:normAutofit fontScale="90000"/>
          </a:bodyPr>
          <a:lstStyle/>
          <a:p>
            <a:pPr algn="l"/>
            <a:r>
              <a:rPr lang="es-US" b="1" dirty="0"/>
              <a:t>5.3.1 Programación anual </a:t>
            </a:r>
            <a:r>
              <a:rPr lang="es-US" b="1"/>
              <a:t>del Presupuesto</a:t>
            </a:r>
            <a:endParaRPr lang="es-CL" b="1" dirty="0"/>
          </a:p>
        </p:txBody>
      </p:sp>
      <p:sp>
        <p:nvSpPr>
          <p:cNvPr id="3" name="Marcador de contenido 2"/>
          <p:cNvSpPr>
            <a:spLocks noGrp="1"/>
          </p:cNvSpPr>
          <p:nvPr>
            <p:ph idx="1"/>
          </p:nvPr>
        </p:nvSpPr>
        <p:spPr>
          <a:xfrm>
            <a:off x="1169449" y="2200425"/>
            <a:ext cx="7643812" cy="953012"/>
          </a:xfrm>
        </p:spPr>
        <p:txBody>
          <a:bodyPr/>
          <a:lstStyle/>
          <a:p>
            <a:pPr marL="0" indent="0">
              <a:buNone/>
            </a:pPr>
            <a:r>
              <a:rPr lang="es-CL" dirty="0"/>
              <a:t>                                                                               </a:t>
            </a:r>
          </a:p>
          <a:p>
            <a:pPr marL="0" indent="0">
              <a:buNone/>
            </a:pPr>
            <a:r>
              <a:rPr lang="es-CL" sz="900" dirty="0"/>
              <a:t>            enero     febrero        marzo         abril     mayo      junio     julio  agosto  septiembre   octubre        noviembre       diciembre</a:t>
            </a:r>
            <a:endParaRPr lang="en-GB" sz="900" dirty="0"/>
          </a:p>
        </p:txBody>
      </p:sp>
      <p:cxnSp>
        <p:nvCxnSpPr>
          <p:cNvPr id="6" name="Conector recto de flecha 5"/>
          <p:cNvCxnSpPr/>
          <p:nvPr/>
        </p:nvCxnSpPr>
        <p:spPr>
          <a:xfrm>
            <a:off x="1931994" y="3915054"/>
            <a:ext cx="5454606"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Cerrar llave 6"/>
          <p:cNvSpPr/>
          <p:nvPr/>
        </p:nvSpPr>
        <p:spPr>
          <a:xfrm rot="16200000">
            <a:off x="4382979" y="306574"/>
            <a:ext cx="378042" cy="3701748"/>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dirty="0"/>
          </a:p>
        </p:txBody>
      </p:sp>
      <p:sp>
        <p:nvSpPr>
          <p:cNvPr id="8" name="Título 1"/>
          <p:cNvSpPr txBox="1">
            <a:spLocks/>
          </p:cNvSpPr>
          <p:nvPr/>
        </p:nvSpPr>
        <p:spPr>
          <a:xfrm>
            <a:off x="1503840" y="2897386"/>
            <a:ext cx="6172200"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L" sz="1500" b="1" dirty="0"/>
              <a:t>Programación Mensual del Presupuesto</a:t>
            </a:r>
          </a:p>
          <a:p>
            <a:endParaRPr lang="en-GB" sz="1500" dirty="0"/>
          </a:p>
        </p:txBody>
      </p:sp>
      <p:sp>
        <p:nvSpPr>
          <p:cNvPr id="9" name="Cerrar llave 8"/>
          <p:cNvSpPr/>
          <p:nvPr/>
        </p:nvSpPr>
        <p:spPr>
          <a:xfrm rot="16200000">
            <a:off x="4449693" y="1759228"/>
            <a:ext cx="289068" cy="3701748"/>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dirty="0"/>
          </a:p>
        </p:txBody>
      </p:sp>
      <p:sp>
        <p:nvSpPr>
          <p:cNvPr id="10" name="Título 1"/>
          <p:cNvSpPr txBox="1">
            <a:spLocks/>
          </p:cNvSpPr>
          <p:nvPr/>
        </p:nvSpPr>
        <p:spPr>
          <a:xfrm>
            <a:off x="1539425" y="3610102"/>
            <a:ext cx="6172200"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1500" dirty="0"/>
          </a:p>
        </p:txBody>
      </p:sp>
      <p:cxnSp>
        <p:nvCxnSpPr>
          <p:cNvPr id="11" name="Conector recto de flecha 10"/>
          <p:cNvCxnSpPr/>
          <p:nvPr/>
        </p:nvCxnSpPr>
        <p:spPr>
          <a:xfrm>
            <a:off x="1931994" y="2463180"/>
            <a:ext cx="5454606"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ítulo 1"/>
          <p:cNvSpPr txBox="1">
            <a:spLocks/>
          </p:cNvSpPr>
          <p:nvPr/>
        </p:nvSpPr>
        <p:spPr>
          <a:xfrm>
            <a:off x="1500188" y="4096365"/>
            <a:ext cx="7643812" cy="363008"/>
          </a:xfrm>
          <a:prstGeom prst="rect">
            <a:avLst/>
          </a:prstGeom>
        </p:spPr>
        <p:txBody>
          <a:bodyPr vert="horz" lIns="68580" tIns="34290" rIns="68580" bIns="3429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CL" sz="1500" dirty="0"/>
              <a:t>       1  2  3  4  5  6…………………………..19  21………………………………….29 30 31</a:t>
            </a:r>
          </a:p>
          <a:p>
            <a:pPr algn="l"/>
            <a:r>
              <a:rPr lang="es-CL" sz="1500" dirty="0"/>
              <a:t>       </a:t>
            </a:r>
            <a:r>
              <a:rPr lang="es-CL" sz="1050" dirty="0"/>
              <a:t>Pagos</a:t>
            </a:r>
            <a:r>
              <a:rPr lang="es-CL" sz="1500" dirty="0"/>
              <a:t> </a:t>
            </a:r>
            <a:r>
              <a:rPr lang="es-CL" sz="1050" dirty="0"/>
              <a:t>Previsionales                                              Pago de remuneraciones</a:t>
            </a:r>
            <a:endParaRPr lang="en-GB" sz="1050" dirty="0"/>
          </a:p>
        </p:txBody>
      </p:sp>
    </p:spTree>
    <p:extLst>
      <p:ext uri="{BB962C8B-B14F-4D97-AF65-F5344CB8AC3E}">
        <p14:creationId xmlns:p14="http://schemas.microsoft.com/office/powerpoint/2010/main" val="28717497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D9F88B8-0A58-43E5-A0DF-64B67A5694D3}"/>
              </a:ext>
            </a:extLst>
          </p:cNvPr>
          <p:cNvSpPr>
            <a:spLocks noGrp="1"/>
          </p:cNvSpPr>
          <p:nvPr>
            <p:ph idx="1"/>
          </p:nvPr>
        </p:nvSpPr>
        <p:spPr>
          <a:xfrm>
            <a:off x="1268313" y="1322767"/>
            <a:ext cx="5949982" cy="3834427"/>
          </a:xfrm>
        </p:spPr>
        <p:txBody>
          <a:bodyPr>
            <a:normAutofit/>
          </a:bodyPr>
          <a:lstStyle/>
          <a:p>
            <a:pPr algn="just"/>
            <a:r>
              <a:rPr lang="es-US" dirty="0"/>
              <a:t>Una adecuada proyección de la ejecución tiene gran relevancia en el gasto público, ya que si el servicio no ejecuta los recursos asignados a través de los programas de caja, se genera ineficiencia en la asignación de recursos, que se asocia con saldos de caja de recursos públicos que tienen un alto costo alternativo.</a:t>
            </a:r>
          </a:p>
          <a:p>
            <a:pPr marL="0" indent="0" algn="just">
              <a:buNone/>
            </a:pPr>
            <a:endParaRPr lang="es-US" dirty="0"/>
          </a:p>
        </p:txBody>
      </p:sp>
    </p:spTree>
    <p:extLst>
      <p:ext uri="{BB962C8B-B14F-4D97-AF65-F5344CB8AC3E}">
        <p14:creationId xmlns:p14="http://schemas.microsoft.com/office/powerpoint/2010/main" val="19195713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BC520D76-F4DA-4BE4-876C-7020430DFE9F}"/>
              </a:ext>
            </a:extLst>
          </p:cNvPr>
          <p:cNvSpPr>
            <a:spLocks noGrp="1"/>
          </p:cNvSpPr>
          <p:nvPr>
            <p:ph type="title"/>
          </p:nvPr>
        </p:nvSpPr>
        <p:spPr>
          <a:xfrm>
            <a:off x="1257301" y="971550"/>
            <a:ext cx="6123385" cy="857250"/>
          </a:xfrm>
        </p:spPr>
        <p:txBody>
          <a:bodyPr>
            <a:noAutofit/>
          </a:bodyPr>
          <a:lstStyle/>
          <a:p>
            <a:pPr algn="l"/>
            <a:r>
              <a:rPr lang="es-US" sz="2700" b="1" dirty="0"/>
              <a:t>5.3.2 ¿Cómo se programa la ejecución del Presupuesto?</a:t>
            </a:r>
            <a:endParaRPr lang="es-CL" sz="2700" b="1" dirty="0"/>
          </a:p>
        </p:txBody>
      </p:sp>
      <p:sp>
        <p:nvSpPr>
          <p:cNvPr id="3" name="Marcador de contenido 2"/>
          <p:cNvSpPr>
            <a:spLocks noGrp="1"/>
          </p:cNvSpPr>
          <p:nvPr>
            <p:ph idx="1"/>
          </p:nvPr>
        </p:nvSpPr>
        <p:spPr>
          <a:xfrm>
            <a:off x="1257300" y="1970839"/>
            <a:ext cx="6172200" cy="3394472"/>
          </a:xfrm>
        </p:spPr>
        <p:txBody>
          <a:bodyPr>
            <a:normAutofit lnSpcReduction="10000"/>
          </a:bodyPr>
          <a:lstStyle/>
          <a:p>
            <a:pPr algn="just"/>
            <a:r>
              <a:rPr lang="es-CL" altLang="en-US" sz="1500" dirty="0"/>
              <a:t>Todos los servicios tienen características propias que hacen que la ejecución no sea homogénea durante todos los meses de año.</a:t>
            </a:r>
          </a:p>
          <a:p>
            <a:pPr marL="0" indent="0" algn="just">
              <a:buNone/>
            </a:pPr>
            <a:endParaRPr lang="es-ES" altLang="en-US" sz="1500" dirty="0"/>
          </a:p>
          <a:p>
            <a:pPr algn="just"/>
            <a:r>
              <a:rPr lang="es-CL" altLang="en-US" sz="1500" dirty="0"/>
              <a:t>Por ejemplo las instituciones que importan combustible, lo compran de una o 2 veces en el año. Si, por ejemplo, lo compran en marzo, la ejecución acumulada al primer trimestre será alta.</a:t>
            </a:r>
          </a:p>
          <a:p>
            <a:pPr marL="0" indent="0" algn="just">
              <a:buNone/>
            </a:pPr>
            <a:endParaRPr lang="es-CL" altLang="en-US" sz="1500" dirty="0"/>
          </a:p>
          <a:p>
            <a:pPr algn="just"/>
            <a:r>
              <a:rPr lang="es-CL" altLang="en-US" sz="1500" dirty="0"/>
              <a:t>También existe estacionalidad durante el mes.</a:t>
            </a:r>
          </a:p>
          <a:p>
            <a:pPr algn="just"/>
            <a:endParaRPr lang="es-CL" altLang="en-US" sz="1500" dirty="0"/>
          </a:p>
          <a:p>
            <a:pPr algn="just"/>
            <a:r>
              <a:rPr lang="es-CL" altLang="en-US" sz="1500" dirty="0"/>
              <a:t>Las remuneraciones se distribuyen mas o menos homogéneamente durante el año.</a:t>
            </a:r>
          </a:p>
          <a:p>
            <a:pPr marL="0" indent="0" algn="just">
              <a:buNone/>
            </a:pPr>
            <a:endParaRPr lang="es-CL" altLang="en-US" sz="1500" dirty="0"/>
          </a:p>
          <a:p>
            <a:pPr algn="just"/>
            <a:r>
              <a:rPr lang="es-CL" altLang="en-US" sz="1500" dirty="0"/>
              <a:t>Debe existir un calendario de adquisiciones de las inversiones.</a:t>
            </a:r>
          </a:p>
          <a:p>
            <a:endParaRPr lang="es-ES" altLang="en-US" sz="1500" dirty="0"/>
          </a:p>
          <a:p>
            <a:endParaRPr lang="en-GB" dirty="0"/>
          </a:p>
        </p:txBody>
      </p:sp>
    </p:spTree>
    <p:extLst>
      <p:ext uri="{BB962C8B-B14F-4D97-AF65-F5344CB8AC3E}">
        <p14:creationId xmlns:p14="http://schemas.microsoft.com/office/powerpoint/2010/main" val="40175566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33CCA6-1D65-4B77-8996-58372795CBBF}"/>
              </a:ext>
            </a:extLst>
          </p:cNvPr>
          <p:cNvSpPr>
            <a:spLocks noGrp="1"/>
          </p:cNvSpPr>
          <p:nvPr>
            <p:ph type="title"/>
          </p:nvPr>
        </p:nvSpPr>
        <p:spPr/>
        <p:txBody>
          <a:bodyPr/>
          <a:lstStyle/>
          <a:p>
            <a:r>
              <a:rPr lang="es-CL" altLang="es-CL" b="1" dirty="0"/>
              <a:t>2.1Variables Macroeconómicas</a:t>
            </a:r>
            <a:endParaRPr lang="es-CL" dirty="0"/>
          </a:p>
        </p:txBody>
      </p:sp>
      <p:pic>
        <p:nvPicPr>
          <p:cNvPr id="4" name="Marcador de contenido 7">
            <a:extLst>
              <a:ext uri="{FF2B5EF4-FFF2-40B4-BE49-F238E27FC236}">
                <a16:creationId xmlns:a16="http://schemas.microsoft.com/office/drawing/2014/main" id="{96475D31-FCC1-402B-A85A-CD05EB83ED3F}"/>
              </a:ext>
            </a:extLst>
          </p:cNvPr>
          <p:cNvPicPr>
            <a:picLocks noGrp="1" noChangeAspect="1"/>
          </p:cNvPicPr>
          <p:nvPr>
            <p:ph idx="1"/>
          </p:nvPr>
        </p:nvPicPr>
        <p:blipFill rotWithShape="1">
          <a:blip r:embed="rId2"/>
          <a:srcRect l="21518" t="30093" r="2493" b="10466"/>
          <a:stretch/>
        </p:blipFill>
        <p:spPr>
          <a:xfrm>
            <a:off x="457200" y="1417638"/>
            <a:ext cx="8229600" cy="4119096"/>
          </a:xfrm>
          <a:ln>
            <a:solidFill>
              <a:schemeClr val="tx1">
                <a:alpha val="89000"/>
              </a:schemeClr>
            </a:solidFill>
          </a:ln>
        </p:spPr>
      </p:pic>
      <p:sp>
        <p:nvSpPr>
          <p:cNvPr id="5" name="Rectángulo 4">
            <a:extLst>
              <a:ext uri="{FF2B5EF4-FFF2-40B4-BE49-F238E27FC236}">
                <a16:creationId xmlns:a16="http://schemas.microsoft.com/office/drawing/2014/main" id="{67BAFA71-D9BA-4574-9C26-21745B97BF14}"/>
              </a:ext>
            </a:extLst>
          </p:cNvPr>
          <p:cNvSpPr/>
          <p:nvPr/>
        </p:nvSpPr>
        <p:spPr>
          <a:xfrm>
            <a:off x="457200" y="5536734"/>
            <a:ext cx="5658375" cy="369332"/>
          </a:xfrm>
          <a:prstGeom prst="rect">
            <a:avLst/>
          </a:prstGeom>
        </p:spPr>
        <p:txBody>
          <a:bodyPr wrap="square">
            <a:spAutoFit/>
          </a:bodyPr>
          <a:lstStyle/>
          <a:p>
            <a:r>
              <a:rPr lang="es-US" b="1" dirty="0">
                <a:solidFill>
                  <a:schemeClr val="accent1"/>
                </a:solidFill>
                <a:highlight>
                  <a:srgbClr val="000080"/>
                </a:highlight>
              </a:rPr>
              <a:t>Fuente: Presentación Ministro de Hacienda</a:t>
            </a:r>
            <a:endParaRPr lang="es-CL" dirty="0">
              <a:highlight>
                <a:srgbClr val="000080"/>
              </a:highlight>
            </a:endParaRPr>
          </a:p>
        </p:txBody>
      </p:sp>
    </p:spTree>
    <p:extLst>
      <p:ext uri="{BB962C8B-B14F-4D97-AF65-F5344CB8AC3E}">
        <p14:creationId xmlns:p14="http://schemas.microsoft.com/office/powerpoint/2010/main" val="7154807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076C1582-42F6-44CE-B50B-259D54BBAAFD}"/>
              </a:ext>
            </a:extLst>
          </p:cNvPr>
          <p:cNvSpPr>
            <a:spLocks noGrp="1"/>
          </p:cNvSpPr>
          <p:nvPr>
            <p:ph type="title"/>
          </p:nvPr>
        </p:nvSpPr>
        <p:spPr>
          <a:xfrm>
            <a:off x="457200" y="527857"/>
            <a:ext cx="8229600" cy="1143000"/>
          </a:xfrm>
        </p:spPr>
        <p:txBody>
          <a:bodyPr>
            <a:normAutofit fontScale="90000"/>
          </a:bodyPr>
          <a:lstStyle/>
          <a:p>
            <a:pPr algn="just"/>
            <a:r>
              <a:rPr lang="es-US" dirty="0">
                <a:effectLst>
                  <a:outerShdw blurRad="38100" dist="38100" dir="2700000" algn="tl">
                    <a:srgbClr val="000000">
                      <a:alpha val="43137"/>
                    </a:srgbClr>
                  </a:outerShdw>
                </a:effectLst>
              </a:rPr>
              <a:t>Durante el año se pueden modificar los presupuestos, de acuerdo con las normas de flexibilidad presupuestaria</a:t>
            </a:r>
            <a:endParaRPr lang="es-CL" dirty="0">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id="{44EA3193-9CA0-49B4-9123-AE1FCBC5CFAE}"/>
              </a:ext>
            </a:extLst>
          </p:cNvPr>
          <p:cNvSpPr>
            <a:spLocks noGrp="1"/>
          </p:cNvSpPr>
          <p:nvPr>
            <p:ph idx="1"/>
          </p:nvPr>
        </p:nvSpPr>
        <p:spPr>
          <a:xfrm>
            <a:off x="1262625" y="2240868"/>
            <a:ext cx="6132910" cy="3394472"/>
          </a:xfrm>
        </p:spPr>
        <p:txBody>
          <a:bodyPr>
            <a:normAutofit/>
          </a:bodyPr>
          <a:lstStyle/>
          <a:p>
            <a:r>
              <a:rPr lang="es-US" dirty="0"/>
              <a:t>Decretos</a:t>
            </a:r>
          </a:p>
          <a:p>
            <a:r>
              <a:rPr lang="es-US" dirty="0"/>
              <a:t>Resoluciones</a:t>
            </a:r>
          </a:p>
          <a:p>
            <a:r>
              <a:rPr lang="es-US" dirty="0"/>
              <a:t>Oficios</a:t>
            </a:r>
          </a:p>
          <a:p>
            <a:endParaRPr lang="es-US" dirty="0"/>
          </a:p>
          <a:p>
            <a:pPr marL="0" indent="0">
              <a:buNone/>
            </a:pPr>
            <a:endParaRPr lang="es-US" dirty="0"/>
          </a:p>
          <a:p>
            <a:pPr marL="0" indent="0" algn="ctr">
              <a:buNone/>
            </a:pPr>
            <a:r>
              <a:rPr lang="es-US" b="1" u="sng" dirty="0">
                <a:solidFill>
                  <a:srgbClr val="002060"/>
                </a:solidFill>
              </a:rPr>
              <a:t>Todas las modificaciones están sujetas a las metas fiscales que debe cumplir el Ministerio de Hacienda.</a:t>
            </a:r>
            <a:endParaRPr lang="es-CL" b="1" u="sng" dirty="0">
              <a:solidFill>
                <a:srgbClr val="002060"/>
              </a:solidFill>
            </a:endParaRPr>
          </a:p>
        </p:txBody>
      </p:sp>
    </p:spTree>
    <p:extLst>
      <p:ext uri="{BB962C8B-B14F-4D97-AF65-F5344CB8AC3E}">
        <p14:creationId xmlns:p14="http://schemas.microsoft.com/office/powerpoint/2010/main" val="35240683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18DBDB-16BA-4FE9-9535-838EA98C8E3F}"/>
              </a:ext>
            </a:extLst>
          </p:cNvPr>
          <p:cNvSpPr>
            <a:spLocks noGrp="1"/>
          </p:cNvSpPr>
          <p:nvPr>
            <p:ph type="title"/>
          </p:nvPr>
        </p:nvSpPr>
        <p:spPr>
          <a:xfrm>
            <a:off x="724486" y="295862"/>
            <a:ext cx="7695027" cy="857250"/>
          </a:xfrm>
        </p:spPr>
        <p:txBody>
          <a:bodyPr>
            <a:normAutofit fontScale="90000"/>
          </a:bodyPr>
          <a:lstStyle/>
          <a:p>
            <a:pPr algn="l"/>
            <a:r>
              <a:rPr lang="es-US" sz="2700" b="1" dirty="0"/>
              <a:t>5.4.-ETAPA DE EVALUACIÓN (PRESUPUESTARIA)</a:t>
            </a:r>
            <a:endParaRPr lang="es-CL" sz="2700" b="1" dirty="0"/>
          </a:p>
        </p:txBody>
      </p:sp>
      <p:sp>
        <p:nvSpPr>
          <p:cNvPr id="3" name="Marcador de contenido 2">
            <a:extLst>
              <a:ext uri="{FF2B5EF4-FFF2-40B4-BE49-F238E27FC236}">
                <a16:creationId xmlns:a16="http://schemas.microsoft.com/office/drawing/2014/main" id="{06E7E909-F2D0-429B-9DA5-A83E68FC9D8E}"/>
              </a:ext>
            </a:extLst>
          </p:cNvPr>
          <p:cNvSpPr>
            <a:spLocks noGrp="1"/>
          </p:cNvSpPr>
          <p:nvPr>
            <p:ph idx="1"/>
          </p:nvPr>
        </p:nvSpPr>
        <p:spPr>
          <a:xfrm>
            <a:off x="1698171" y="1731764"/>
            <a:ext cx="6132910" cy="3394472"/>
          </a:xfrm>
        </p:spPr>
        <p:txBody>
          <a:bodyPr/>
          <a:lstStyle/>
          <a:p>
            <a:pPr algn="just"/>
            <a:r>
              <a:rPr lang="es-US" sz="1800" dirty="0"/>
              <a:t>Esta etapa se desarrolla normalmente durante los meses de </a:t>
            </a:r>
            <a:r>
              <a:rPr lang="es-US" sz="1800" b="1" dirty="0">
                <a:solidFill>
                  <a:srgbClr val="006CB7"/>
                </a:solidFill>
              </a:rPr>
              <a:t>marzo y abril de cada año</a:t>
            </a:r>
            <a:r>
              <a:rPr lang="es-US" sz="1800" dirty="0"/>
              <a:t>. Principalmente corresponde a una evaluación presupuestaria, revisando además si se llevaron a cabo las actividades planificadas para el año anterior.</a:t>
            </a:r>
            <a:endParaRPr lang="es-CL" sz="1800" dirty="0"/>
          </a:p>
        </p:txBody>
      </p:sp>
      <p:sp>
        <p:nvSpPr>
          <p:cNvPr id="6" name="Triángulo rectángulo 5">
            <a:extLst>
              <a:ext uri="{FF2B5EF4-FFF2-40B4-BE49-F238E27FC236}">
                <a16:creationId xmlns:a16="http://schemas.microsoft.com/office/drawing/2014/main" id="{0876E6EC-400E-4247-8918-81CE6217372C}"/>
              </a:ext>
            </a:extLst>
          </p:cNvPr>
          <p:cNvSpPr/>
          <p:nvPr/>
        </p:nvSpPr>
        <p:spPr>
          <a:xfrm>
            <a:off x="0" y="-112542"/>
            <a:ext cx="1698171" cy="6246055"/>
          </a:xfrm>
          <a:prstGeom prst="rtTriangle">
            <a:avLst/>
          </a:prstGeom>
          <a:solidFill>
            <a:srgbClr val="005489"/>
          </a:solidFill>
          <a:ln>
            <a:solidFill>
              <a:srgbClr val="007AC3"/>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Triángulo rectángulo 7">
            <a:extLst>
              <a:ext uri="{FF2B5EF4-FFF2-40B4-BE49-F238E27FC236}">
                <a16:creationId xmlns:a16="http://schemas.microsoft.com/office/drawing/2014/main" id="{F0CA585D-4F09-4951-8FC0-5B17F38AA766}"/>
              </a:ext>
            </a:extLst>
          </p:cNvPr>
          <p:cNvSpPr/>
          <p:nvPr/>
        </p:nvSpPr>
        <p:spPr>
          <a:xfrm flipH="1">
            <a:off x="7445827" y="0"/>
            <a:ext cx="1698171" cy="6006905"/>
          </a:xfrm>
          <a:prstGeom prst="rtTriangle">
            <a:avLst/>
          </a:prstGeom>
          <a:solidFill>
            <a:srgbClr val="005489"/>
          </a:solidFill>
          <a:ln>
            <a:solidFill>
              <a:srgbClr val="007AC3"/>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5135127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999990BF-4A1B-4B4A-A4D9-05C088622123}"/>
              </a:ext>
            </a:extLst>
          </p:cNvPr>
          <p:cNvGraphicFramePr>
            <a:graphicFrameLocks noGrp="1"/>
          </p:cNvGraphicFramePr>
          <p:nvPr>
            <p:ph idx="1"/>
            <p:extLst>
              <p:ext uri="{D42A27DB-BD31-4B8C-83A1-F6EECF244321}">
                <p14:modId xmlns:p14="http://schemas.microsoft.com/office/powerpoint/2010/main" val="3789090752"/>
              </p:ext>
            </p:extLst>
          </p:nvPr>
        </p:nvGraphicFramePr>
        <p:xfrm>
          <a:off x="1466655" y="644773"/>
          <a:ext cx="6210689" cy="4700536"/>
        </p:xfrm>
        <a:graphic>
          <a:graphicData uri="http://schemas.openxmlformats.org/drawingml/2006/table">
            <a:tbl>
              <a:tblPr/>
              <a:tblGrid>
                <a:gridCol w="374403">
                  <a:extLst>
                    <a:ext uri="{9D8B030D-6E8A-4147-A177-3AD203B41FA5}">
                      <a16:colId xmlns:a16="http://schemas.microsoft.com/office/drawing/2014/main" val="1586265364"/>
                    </a:ext>
                  </a:extLst>
                </a:gridCol>
                <a:gridCol w="374403">
                  <a:extLst>
                    <a:ext uri="{9D8B030D-6E8A-4147-A177-3AD203B41FA5}">
                      <a16:colId xmlns:a16="http://schemas.microsoft.com/office/drawing/2014/main" val="556630039"/>
                    </a:ext>
                  </a:extLst>
                </a:gridCol>
                <a:gridCol w="374403">
                  <a:extLst>
                    <a:ext uri="{9D8B030D-6E8A-4147-A177-3AD203B41FA5}">
                      <a16:colId xmlns:a16="http://schemas.microsoft.com/office/drawing/2014/main" val="1998070995"/>
                    </a:ext>
                  </a:extLst>
                </a:gridCol>
                <a:gridCol w="3120029">
                  <a:extLst>
                    <a:ext uri="{9D8B030D-6E8A-4147-A177-3AD203B41FA5}">
                      <a16:colId xmlns:a16="http://schemas.microsoft.com/office/drawing/2014/main" val="4045657701"/>
                    </a:ext>
                  </a:extLst>
                </a:gridCol>
                <a:gridCol w="655817">
                  <a:extLst>
                    <a:ext uri="{9D8B030D-6E8A-4147-A177-3AD203B41FA5}">
                      <a16:colId xmlns:a16="http://schemas.microsoft.com/office/drawing/2014/main" val="3637605363"/>
                    </a:ext>
                  </a:extLst>
                </a:gridCol>
                <a:gridCol w="655817">
                  <a:extLst>
                    <a:ext uri="{9D8B030D-6E8A-4147-A177-3AD203B41FA5}">
                      <a16:colId xmlns:a16="http://schemas.microsoft.com/office/drawing/2014/main" val="4222875523"/>
                    </a:ext>
                  </a:extLst>
                </a:gridCol>
                <a:gridCol w="655817">
                  <a:extLst>
                    <a:ext uri="{9D8B030D-6E8A-4147-A177-3AD203B41FA5}">
                      <a16:colId xmlns:a16="http://schemas.microsoft.com/office/drawing/2014/main" val="2098196229"/>
                    </a:ext>
                  </a:extLst>
                </a:gridCol>
              </a:tblGrid>
              <a:tr h="225452">
                <a:tc gridSpan="3">
                  <a:txBody>
                    <a:bodyPr/>
                    <a:lstStyle/>
                    <a:p>
                      <a:pPr algn="ctr" fontAlgn="b"/>
                      <a:r>
                        <a:rPr lang="es-CL" sz="700" b="0" i="0" u="none" strike="noStrike" dirty="0">
                          <a:solidFill>
                            <a:srgbClr val="000000"/>
                          </a:solidFill>
                          <a:effectLst/>
                          <a:latin typeface="Calibri" panose="020F0502020204030204" pitchFamily="34" charset="0"/>
                        </a:rPr>
                        <a:t>MINISTERIO DE HACIENDA</a:t>
                      </a:r>
                    </a:p>
                  </a:txBody>
                  <a:tcPr marL="6441" marR="6441" marT="6441"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hMerge="1">
                  <a:txBody>
                    <a:bodyPr/>
                    <a:lstStyle/>
                    <a:p>
                      <a:endParaRPr lang="es-CL"/>
                    </a:p>
                  </a:txBody>
                  <a:tcPr/>
                </a:tc>
                <a:tc hMerge="1">
                  <a:txBody>
                    <a:bodyPr/>
                    <a:lstStyle/>
                    <a:p>
                      <a:endParaRPr lang="es-CL"/>
                    </a:p>
                  </a:txBody>
                  <a:tcPr/>
                </a:tc>
                <a:tc gridSpan="4">
                  <a:txBody>
                    <a:bodyPr/>
                    <a:lstStyle/>
                    <a:p>
                      <a:pPr algn="ctr" fontAlgn="b"/>
                      <a:r>
                        <a:rPr lang="es-CL" sz="1000" b="1" i="0" u="sng" strike="noStrike" dirty="0">
                          <a:solidFill>
                            <a:srgbClr val="000000"/>
                          </a:solidFill>
                          <a:effectLst/>
                          <a:latin typeface="Calibri" panose="020F0502020204030204" pitchFamily="34" charset="0"/>
                        </a:rPr>
                        <a:t>INFORME DE EJECUCION TRIMESTRAL PERIODO 2018</a:t>
                      </a:r>
                    </a:p>
                  </a:txBody>
                  <a:tcPr marL="6441" marR="6441" marT="6441"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3134105323"/>
                  </a:ext>
                </a:extLst>
              </a:tr>
              <a:tr h="0">
                <a:tc gridSpan="3">
                  <a:txBody>
                    <a:bodyPr/>
                    <a:lstStyle/>
                    <a:p>
                      <a:pPr algn="ctr" fontAlgn="b"/>
                      <a:r>
                        <a:rPr lang="es-CL" sz="700" b="0" i="0" u="none" strike="noStrike" dirty="0">
                          <a:solidFill>
                            <a:srgbClr val="000000"/>
                          </a:solidFill>
                          <a:effectLst/>
                          <a:latin typeface="Calibri" panose="020F0502020204030204" pitchFamily="34" charset="0"/>
                        </a:rPr>
                        <a:t>Dirección de Presupuestos</a:t>
                      </a:r>
                    </a:p>
                  </a:txBody>
                  <a:tcPr marL="6441" marR="6441" marT="6441"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s-CL"/>
                    </a:p>
                  </a:txBody>
                  <a:tcPr/>
                </a:tc>
                <a:tc hMerge="1">
                  <a:txBody>
                    <a:bodyPr/>
                    <a:lstStyle/>
                    <a:p>
                      <a:endParaRPr lang="es-CL"/>
                    </a:p>
                  </a:txBody>
                  <a:tcPr/>
                </a:tc>
                <a:tc gridSpan="4">
                  <a:txBody>
                    <a:bodyPr/>
                    <a:lstStyle/>
                    <a:p>
                      <a:pPr algn="ctr" fontAlgn="b"/>
                      <a:r>
                        <a:rPr lang="es-CL" sz="800" b="0" i="0" u="none" strike="noStrike" dirty="0">
                          <a:solidFill>
                            <a:srgbClr val="000000"/>
                          </a:solidFill>
                          <a:effectLst/>
                          <a:latin typeface="Calibri" panose="020F0502020204030204" pitchFamily="34" charset="0"/>
                        </a:rPr>
                        <a:t>Versión : Ejecución DIPRES                        </a:t>
                      </a:r>
                    </a:p>
                  </a:txBody>
                  <a:tcPr marL="6441" marR="6441" marT="6441" marB="0" anchor="b">
                    <a:lnL>
                      <a:noFill/>
                    </a:lnL>
                    <a:lnR w="6350" cap="flat" cmpd="sng" algn="ctr">
                      <a:solidFill>
                        <a:srgbClr val="000000"/>
                      </a:solidFill>
                      <a:prstDash val="solid"/>
                      <a:round/>
                      <a:headEnd type="none" w="med" len="med"/>
                      <a:tailEnd type="none" w="med" len="med"/>
                    </a:lnR>
                    <a:lnT>
                      <a:noFill/>
                    </a:lnT>
                    <a:lnB>
                      <a:noFill/>
                    </a:lnB>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553552549"/>
                  </a:ext>
                </a:extLst>
              </a:tr>
              <a:tr h="180362">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s-CL" sz="800" b="0" i="0" u="none" strike="noStrike" dirty="0">
                        <a:solidFill>
                          <a:srgbClr val="000000"/>
                        </a:solidFill>
                        <a:effectLst/>
                        <a:latin typeface="Calibri" panose="020F0502020204030204" pitchFamily="34" charset="0"/>
                      </a:endParaRPr>
                    </a:p>
                  </a:txBody>
                  <a:tcPr marL="6441" marR="6441" marT="6441" marB="0" anchor="b">
                    <a:lnL>
                      <a:noFill/>
                    </a:lnL>
                    <a:lnR>
                      <a:noFill/>
                    </a:lnR>
                    <a:lnT>
                      <a:noFill/>
                    </a:lnT>
                    <a:lnB>
                      <a:noFill/>
                    </a:lnB>
                  </a:tcPr>
                </a:tc>
                <a:tc>
                  <a:txBody>
                    <a:bodyPr/>
                    <a:lstStyle/>
                    <a:p>
                      <a:pPr algn="ctr" fontAlgn="b"/>
                      <a:endParaRPr lang="es-CL" sz="800" b="0" i="0" u="none" strike="noStrike" dirty="0">
                        <a:solidFill>
                          <a:srgbClr val="000000"/>
                        </a:solidFill>
                        <a:effectLst/>
                        <a:latin typeface="Calibri" panose="020F0502020204030204" pitchFamily="34" charset="0"/>
                      </a:endParaRPr>
                    </a:p>
                  </a:txBody>
                  <a:tcPr marL="6441" marR="6441" marT="6441" marB="0" anchor="b">
                    <a:lnL>
                      <a:noFill/>
                    </a:lnL>
                    <a:lnR>
                      <a:noFill/>
                    </a:lnR>
                    <a:lnT>
                      <a:noFill/>
                    </a:lnT>
                    <a:lnB>
                      <a:noFill/>
                    </a:lnB>
                  </a:tcPr>
                </a:tc>
                <a:tc gridSpan="4">
                  <a:txBody>
                    <a:bodyPr/>
                    <a:lstStyle/>
                    <a:p>
                      <a:pPr algn="ctr" fontAlgn="b"/>
                      <a:r>
                        <a:rPr lang="es-CL" sz="800" b="1" i="0" u="none" strike="noStrike" dirty="0">
                          <a:solidFill>
                            <a:srgbClr val="000000"/>
                          </a:solidFill>
                          <a:effectLst/>
                          <a:latin typeface="Calibri" panose="020F0502020204030204" pitchFamily="34" charset="0"/>
                        </a:rPr>
                        <a:t>Moneda Nacional - Miles de Pesos - Monto Devengado</a:t>
                      </a:r>
                    </a:p>
                  </a:txBody>
                  <a:tcPr marL="6441" marR="6441" marT="6441" marB="0" anchor="b">
                    <a:lnL>
                      <a:noFill/>
                    </a:lnL>
                    <a:lnR w="6350" cap="flat" cmpd="sng" algn="ctr">
                      <a:solidFill>
                        <a:srgbClr val="000000"/>
                      </a:solidFill>
                      <a:prstDash val="solid"/>
                      <a:round/>
                      <a:headEnd type="none" w="med" len="med"/>
                      <a:tailEnd type="none" w="med" len="med"/>
                    </a:lnR>
                    <a:lnT>
                      <a:noFill/>
                    </a:lnT>
                    <a:lnB>
                      <a:noFill/>
                    </a:lnB>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4285603748"/>
                  </a:ext>
                </a:extLst>
              </a:tr>
              <a:tr h="180362">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s-CL" sz="800" b="0" i="0" u="none" strike="noStrike" dirty="0">
                        <a:solidFill>
                          <a:srgbClr val="000000"/>
                        </a:solidFill>
                        <a:effectLst/>
                        <a:latin typeface="Calibri" panose="020F0502020204030204" pitchFamily="34" charset="0"/>
                      </a:endParaRPr>
                    </a:p>
                  </a:txBody>
                  <a:tcPr marL="6441" marR="6441" marT="644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s-CL" sz="800" b="0" i="0" u="none" strike="noStrike" dirty="0">
                        <a:solidFill>
                          <a:srgbClr val="000000"/>
                        </a:solidFill>
                        <a:effectLst/>
                        <a:latin typeface="Calibri" panose="020F0502020204030204" pitchFamily="34" charset="0"/>
                      </a:endParaRPr>
                    </a:p>
                  </a:txBody>
                  <a:tcPr marL="6441" marR="6441" marT="6441" marB="0" anchor="b">
                    <a:lnL>
                      <a:noFill/>
                    </a:lnL>
                    <a:lnR>
                      <a:noFill/>
                    </a:lnR>
                    <a:lnT>
                      <a:noFill/>
                    </a:lnT>
                    <a:lnB w="6350" cap="flat" cmpd="sng" algn="ctr">
                      <a:solidFill>
                        <a:srgbClr val="000000"/>
                      </a:solidFill>
                      <a:prstDash val="solid"/>
                      <a:round/>
                      <a:headEnd type="none" w="med" len="med"/>
                      <a:tailEnd type="none" w="med" len="med"/>
                    </a:lnB>
                  </a:tcPr>
                </a:tc>
                <a:tc gridSpan="4">
                  <a:txBody>
                    <a:bodyPr/>
                    <a:lstStyle/>
                    <a:p>
                      <a:pPr algn="ctr" fontAlgn="b"/>
                      <a:r>
                        <a:rPr lang="es-CL" sz="800" b="1" i="0" u="none" strike="noStrike" dirty="0">
                          <a:solidFill>
                            <a:srgbClr val="000000"/>
                          </a:solidFill>
                          <a:effectLst/>
                          <a:latin typeface="Calibri" panose="020F0502020204030204" pitchFamily="34" charset="0"/>
                        </a:rPr>
                        <a:t>050201  PROGRAMA : SERVICIO DE GOBIERNO INTERIOR                                                   </a:t>
                      </a:r>
                    </a:p>
                  </a:txBody>
                  <a:tcPr marL="6441" marR="6441" marT="6441"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3003687588"/>
                  </a:ext>
                </a:extLst>
              </a:tr>
              <a:tr h="721447">
                <a:tc>
                  <a:txBody>
                    <a:bodyPr/>
                    <a:lstStyle/>
                    <a:p>
                      <a:pPr algn="ctr" fontAlgn="b"/>
                      <a:r>
                        <a:rPr lang="es-CL" sz="800" b="0" i="0" u="none" strike="noStrike" dirty="0">
                          <a:solidFill>
                            <a:srgbClr val="000000"/>
                          </a:solidFill>
                          <a:effectLst/>
                          <a:latin typeface="Calibri" panose="020F0502020204030204" pitchFamily="34" charset="0"/>
                        </a:rPr>
                        <a:t>Subt.</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800" b="0" i="0" u="none" strike="noStrike" dirty="0">
                          <a:solidFill>
                            <a:srgbClr val="000000"/>
                          </a:solidFill>
                          <a:effectLst/>
                          <a:latin typeface="Calibri" panose="020F0502020204030204" pitchFamily="34" charset="0"/>
                        </a:rPr>
                        <a:t>Ítem</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800" b="0" i="0" u="none" strike="noStrike" dirty="0">
                          <a:solidFill>
                            <a:srgbClr val="000000"/>
                          </a:solidFill>
                          <a:effectLst/>
                          <a:latin typeface="Calibri" panose="020F0502020204030204" pitchFamily="34" charset="0"/>
                        </a:rPr>
                        <a:t>Asig.</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L" sz="800" b="0" i="0" u="none" strike="noStrike" dirty="0">
                          <a:solidFill>
                            <a:srgbClr val="000000"/>
                          </a:solidFill>
                          <a:effectLst/>
                          <a:latin typeface="Calibri" panose="020F0502020204030204" pitchFamily="34" charset="0"/>
                        </a:rPr>
                        <a:t>Clasificación Económica</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800" b="0" i="0" u="none" strike="noStrike" dirty="0">
                          <a:solidFill>
                            <a:srgbClr val="000000"/>
                          </a:solidFill>
                          <a:effectLst/>
                          <a:latin typeface="Calibri" panose="020F0502020204030204" pitchFamily="34" charset="0"/>
                        </a:rPr>
                        <a:t>Presupuesto Inicial</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800" b="0" i="0" u="none" strike="noStrike" dirty="0">
                          <a:solidFill>
                            <a:srgbClr val="000000"/>
                          </a:solidFill>
                          <a:effectLst/>
                          <a:latin typeface="Calibri" panose="020F0502020204030204" pitchFamily="34" charset="0"/>
                        </a:rPr>
                        <a:t>Presupuesto Vigente</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800" b="0" i="0" u="none" strike="noStrike" dirty="0">
                          <a:solidFill>
                            <a:srgbClr val="000000"/>
                          </a:solidFill>
                          <a:effectLst/>
                          <a:latin typeface="Calibri" panose="020F0502020204030204" pitchFamily="34" charset="0"/>
                        </a:rPr>
                        <a:t>Ejecución acumulada al Cuarto Trimestre</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1956458"/>
                  </a:ext>
                </a:extLst>
              </a:tr>
              <a:tr h="180362">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L" sz="800" b="0" i="0" u="none" strike="noStrike" dirty="0">
                          <a:solidFill>
                            <a:srgbClr val="000000"/>
                          </a:solidFill>
                          <a:effectLst/>
                          <a:latin typeface="Calibri" panose="020F0502020204030204" pitchFamily="34" charset="0"/>
                        </a:rPr>
                        <a:t>INGRESOS</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L" sz="800" b="0" i="0" u="none" strike="noStrike" dirty="0">
                          <a:solidFill>
                            <a:srgbClr val="000000"/>
                          </a:solidFill>
                          <a:effectLst/>
                          <a:latin typeface="Calibri" panose="020F0502020204030204" pitchFamily="34" charset="0"/>
                        </a:rPr>
                        <a:t>69,599,700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L" sz="800" b="0" i="0" u="none" strike="noStrike" dirty="0">
                          <a:solidFill>
                            <a:srgbClr val="000000"/>
                          </a:solidFill>
                          <a:effectLst/>
                          <a:latin typeface="Calibri" panose="020F0502020204030204" pitchFamily="34" charset="0"/>
                        </a:rPr>
                        <a:t>77,374,837</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L" sz="800" b="0" i="0" u="none" strike="noStrike" dirty="0">
                          <a:solidFill>
                            <a:srgbClr val="000000"/>
                          </a:solidFill>
                          <a:effectLst/>
                          <a:latin typeface="Calibri" panose="020F0502020204030204" pitchFamily="34" charset="0"/>
                        </a:rPr>
                        <a:t>75,055,426</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4268567"/>
                  </a:ext>
                </a:extLst>
              </a:tr>
              <a:tr h="180362">
                <a:tc>
                  <a:txBody>
                    <a:bodyPr/>
                    <a:lstStyle/>
                    <a:p>
                      <a:pPr algn="ctr" fontAlgn="b"/>
                      <a:r>
                        <a:rPr lang="es-CL" sz="800" b="0" i="0" u="none" strike="noStrike" dirty="0">
                          <a:solidFill>
                            <a:srgbClr val="000000"/>
                          </a:solidFill>
                          <a:effectLst/>
                          <a:latin typeface="Calibri" panose="020F0502020204030204" pitchFamily="34" charset="0"/>
                        </a:rPr>
                        <a:t>05</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s-CL" sz="800" b="0" i="0" u="none" strike="noStrike" dirty="0">
                          <a:solidFill>
                            <a:srgbClr val="000000"/>
                          </a:solidFill>
                          <a:effectLst/>
                          <a:latin typeface="Calibri" panose="020F0502020204030204" pitchFamily="34" charset="0"/>
                        </a:rPr>
                        <a:t>TRANSFERENCIAS CORRIENTES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s-CL" sz="800" b="0" i="0" u="none" strike="noStrike" dirty="0">
                          <a:solidFill>
                            <a:srgbClr val="000000"/>
                          </a:solidFill>
                          <a:effectLst/>
                          <a:latin typeface="Calibri" panose="020F0502020204030204" pitchFamily="34" charset="0"/>
                        </a:rPr>
                        <a:t>10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s-CL" sz="800" b="0" i="0" u="none" strike="noStrike" dirty="0">
                          <a:solidFill>
                            <a:srgbClr val="000000"/>
                          </a:solidFill>
                          <a:effectLst/>
                          <a:latin typeface="Calibri" panose="020F0502020204030204" pitchFamily="34" charset="0"/>
                        </a:rPr>
                        <a:t>224,772</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s-CL" sz="800" b="0" i="0" u="none" strike="noStrike" dirty="0">
                          <a:solidFill>
                            <a:srgbClr val="000000"/>
                          </a:solidFill>
                          <a:effectLst/>
                          <a:latin typeface="Calibri" panose="020F0502020204030204" pitchFamily="34" charset="0"/>
                        </a:rPr>
                        <a:t>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218112664"/>
                  </a:ext>
                </a:extLst>
              </a:tr>
              <a:tr h="180362">
                <a:tc>
                  <a:txBody>
                    <a:bodyPr/>
                    <a:lstStyle/>
                    <a:p>
                      <a:pPr algn="ctr" fontAlgn="b"/>
                      <a:r>
                        <a:rPr lang="es-CL" sz="800" b="0" i="0" u="none" strike="noStrike" dirty="0">
                          <a:solidFill>
                            <a:srgbClr val="000000"/>
                          </a:solidFill>
                          <a:effectLst/>
                          <a:latin typeface="Calibri" panose="020F0502020204030204" pitchFamily="34" charset="0"/>
                        </a:rPr>
                        <a:t>08</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800" b="0" i="0" u="none" strike="noStrike" dirty="0">
                          <a:solidFill>
                            <a:srgbClr val="000000"/>
                          </a:solidFill>
                          <a:effectLst/>
                          <a:latin typeface="Calibri" panose="020F0502020204030204" pitchFamily="34" charset="0"/>
                        </a:rPr>
                        <a:t>OTROS INGRESOS CORRIENTES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187,477</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187,477</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1,719,737</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695124653"/>
                  </a:ext>
                </a:extLst>
              </a:tr>
              <a:tr h="180362">
                <a:tc>
                  <a:txBody>
                    <a:bodyPr/>
                    <a:lstStyle/>
                    <a:p>
                      <a:pPr algn="ctr" fontAlgn="b"/>
                      <a:r>
                        <a:rPr lang="es-CL" sz="800" b="0" i="0" u="none" strike="noStrike" dirty="0">
                          <a:solidFill>
                            <a:srgbClr val="000000"/>
                          </a:solidFill>
                          <a:effectLst/>
                          <a:latin typeface="Calibri" panose="020F0502020204030204" pitchFamily="34" charset="0"/>
                        </a:rPr>
                        <a:t>09</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800" b="0" i="0" u="none" strike="noStrike" dirty="0">
                          <a:solidFill>
                            <a:srgbClr val="000000"/>
                          </a:solidFill>
                          <a:effectLst/>
                          <a:latin typeface="Calibri" panose="020F0502020204030204" pitchFamily="34" charset="0"/>
                        </a:rPr>
                        <a:t>APORTE FISCAL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69,350,961</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73,076,236</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72,655,376</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637993178"/>
                  </a:ext>
                </a:extLst>
              </a:tr>
              <a:tr h="180362">
                <a:tc>
                  <a:txBody>
                    <a:bodyPr/>
                    <a:lstStyle/>
                    <a:p>
                      <a:pPr algn="ctr" fontAlgn="b"/>
                      <a:r>
                        <a:rPr lang="es-CL" sz="800" b="0" i="0" u="none" strike="noStrike" dirty="0">
                          <a:solidFill>
                            <a:srgbClr val="000000"/>
                          </a:solidFill>
                          <a:effectLst/>
                          <a:latin typeface="Calibri" panose="020F0502020204030204" pitchFamily="34" charset="0"/>
                        </a:rPr>
                        <a:t>10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800" b="0" i="0" u="none" strike="noStrike" dirty="0">
                          <a:solidFill>
                            <a:srgbClr val="000000"/>
                          </a:solidFill>
                          <a:effectLst/>
                          <a:latin typeface="Calibri" panose="020F0502020204030204" pitchFamily="34" charset="0"/>
                        </a:rPr>
                        <a:t>VENTA DE ACTIVOS NO FINANCIEROS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61,252</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61,252</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52,480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285571988"/>
                  </a:ext>
                </a:extLst>
              </a:tr>
              <a:tr h="180362">
                <a:tc>
                  <a:txBody>
                    <a:bodyPr/>
                    <a:lstStyle/>
                    <a:p>
                      <a:pPr algn="ctr" fontAlgn="b"/>
                      <a:r>
                        <a:rPr lang="es-CL" sz="800" b="0" i="0" u="none" strike="noStrike" dirty="0">
                          <a:solidFill>
                            <a:srgbClr val="000000"/>
                          </a:solidFill>
                          <a:effectLst/>
                          <a:latin typeface="Calibri" panose="020F0502020204030204" pitchFamily="34" charset="0"/>
                        </a:rPr>
                        <a:t>12</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800" b="0" i="0" u="none" strike="noStrike" dirty="0">
                          <a:solidFill>
                            <a:srgbClr val="000000"/>
                          </a:solidFill>
                          <a:effectLst/>
                          <a:latin typeface="Calibri" panose="020F0502020204030204" pitchFamily="34" charset="0"/>
                        </a:rPr>
                        <a:t>RECUPERACIÓN DE PRÉSTAMOS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627,833</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41378206"/>
                  </a:ext>
                </a:extLst>
              </a:tr>
              <a:tr h="180362">
                <a:tc>
                  <a:txBody>
                    <a:bodyPr/>
                    <a:lstStyle/>
                    <a:p>
                      <a:pPr algn="ctr" fontAlgn="b"/>
                      <a:r>
                        <a:rPr lang="es-CL" sz="800" b="0" i="0" u="none" strike="noStrike" dirty="0">
                          <a:solidFill>
                            <a:srgbClr val="000000"/>
                          </a:solidFill>
                          <a:effectLst/>
                          <a:latin typeface="Calibri" panose="020F0502020204030204" pitchFamily="34" charset="0"/>
                        </a:rPr>
                        <a:t>15</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s-CL" sz="800" b="0" i="0" u="none" strike="noStrike" dirty="0">
                          <a:solidFill>
                            <a:srgbClr val="000000"/>
                          </a:solidFill>
                          <a:effectLst/>
                          <a:latin typeface="Calibri" panose="020F0502020204030204" pitchFamily="34" charset="0"/>
                        </a:rPr>
                        <a:t>SALDO INICIAL DE CAJA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s-CL" sz="800" b="0" i="0" u="none" strike="noStrike" dirty="0">
                          <a:solidFill>
                            <a:srgbClr val="000000"/>
                          </a:solidFill>
                          <a:effectLst/>
                          <a:latin typeface="Calibri" panose="020F0502020204030204" pitchFamily="34" charset="0"/>
                        </a:rPr>
                        <a:t>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s-CL" sz="800" b="0" i="0" u="none" strike="noStrike" dirty="0">
                          <a:solidFill>
                            <a:srgbClr val="000000"/>
                          </a:solidFill>
                          <a:effectLst/>
                          <a:latin typeface="Calibri" panose="020F0502020204030204" pitchFamily="34" charset="0"/>
                        </a:rPr>
                        <a:t>3,825,100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s-CL" sz="800" b="0" i="0" u="none" strike="noStrike" dirty="0">
                          <a:solidFill>
                            <a:srgbClr val="000000"/>
                          </a:solidFill>
                          <a:effectLst/>
                          <a:latin typeface="Calibri" panose="020F0502020204030204" pitchFamily="34" charset="0"/>
                        </a:rPr>
                        <a:t>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2396397"/>
                  </a:ext>
                </a:extLst>
              </a:tr>
              <a:tr h="180362">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L" sz="800" b="0" i="0" u="none" strike="noStrike" dirty="0">
                          <a:solidFill>
                            <a:srgbClr val="000000"/>
                          </a:solidFill>
                          <a:effectLst/>
                          <a:latin typeface="Calibri" panose="020F0502020204030204" pitchFamily="34" charset="0"/>
                        </a:rPr>
                        <a:t>GASTOS</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L" sz="800" b="0" i="0" u="none" strike="noStrike" dirty="0">
                          <a:solidFill>
                            <a:srgbClr val="000000"/>
                          </a:solidFill>
                          <a:effectLst/>
                          <a:latin typeface="Calibri" panose="020F0502020204030204" pitchFamily="34" charset="0"/>
                        </a:rPr>
                        <a:t>69,599,700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L" sz="800" b="0" i="0" u="none" strike="noStrike" dirty="0">
                          <a:solidFill>
                            <a:srgbClr val="000000"/>
                          </a:solidFill>
                          <a:effectLst/>
                          <a:latin typeface="Calibri" panose="020F0502020204030204" pitchFamily="34" charset="0"/>
                        </a:rPr>
                        <a:t>77,374,837</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L" sz="800" b="0" i="0" u="none" strike="noStrike" dirty="0">
                          <a:solidFill>
                            <a:srgbClr val="000000"/>
                          </a:solidFill>
                          <a:effectLst/>
                          <a:latin typeface="Calibri" panose="020F0502020204030204" pitchFamily="34" charset="0"/>
                        </a:rPr>
                        <a:t>76,003,797</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4377458"/>
                  </a:ext>
                </a:extLst>
              </a:tr>
              <a:tr h="180362">
                <a:tc>
                  <a:txBody>
                    <a:bodyPr/>
                    <a:lstStyle/>
                    <a:p>
                      <a:pPr algn="ctr" fontAlgn="b"/>
                      <a:r>
                        <a:rPr lang="es-CL" sz="800" b="0" i="0" u="none" strike="noStrike" dirty="0">
                          <a:solidFill>
                            <a:srgbClr val="000000"/>
                          </a:solidFill>
                          <a:effectLst/>
                          <a:latin typeface="Calibri" panose="020F0502020204030204" pitchFamily="34" charset="0"/>
                        </a:rPr>
                        <a:t>21</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s-CL" sz="800" b="0" i="0" u="none" strike="noStrike" dirty="0">
                          <a:solidFill>
                            <a:srgbClr val="000000"/>
                          </a:solidFill>
                          <a:effectLst/>
                          <a:latin typeface="Calibri" panose="020F0502020204030204" pitchFamily="34" charset="0"/>
                        </a:rPr>
                        <a:t>GASTOS EN PERSONAL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s-CL" sz="800" b="0" i="0" u="none" strike="noStrike" dirty="0">
                          <a:solidFill>
                            <a:srgbClr val="000000"/>
                          </a:solidFill>
                          <a:effectLst/>
                          <a:latin typeface="Calibri" panose="020F0502020204030204" pitchFamily="34" charset="0"/>
                        </a:rPr>
                        <a:t>32,806,012</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s-CL" sz="800" b="0" i="0" u="none" strike="noStrike" dirty="0">
                          <a:solidFill>
                            <a:srgbClr val="000000"/>
                          </a:solidFill>
                          <a:effectLst/>
                          <a:latin typeface="Calibri" panose="020F0502020204030204" pitchFamily="34" charset="0"/>
                        </a:rPr>
                        <a:t>35,045,346</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s-CL" sz="800" b="0" i="0" u="none" strike="noStrike" dirty="0">
                          <a:solidFill>
                            <a:srgbClr val="000000"/>
                          </a:solidFill>
                          <a:effectLst/>
                          <a:latin typeface="Calibri" panose="020F0502020204030204" pitchFamily="34" charset="0"/>
                        </a:rPr>
                        <a:t>34,526,024</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074622594"/>
                  </a:ext>
                </a:extLst>
              </a:tr>
              <a:tr h="180362">
                <a:tc>
                  <a:txBody>
                    <a:bodyPr/>
                    <a:lstStyle/>
                    <a:p>
                      <a:pPr algn="ctr" fontAlgn="b"/>
                      <a:r>
                        <a:rPr lang="es-CL" sz="800" b="0" i="0" u="none" strike="noStrike" dirty="0">
                          <a:solidFill>
                            <a:srgbClr val="000000"/>
                          </a:solidFill>
                          <a:effectLst/>
                          <a:latin typeface="Calibri" panose="020F0502020204030204" pitchFamily="34" charset="0"/>
                        </a:rPr>
                        <a:t>22</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800" b="0" i="0" u="none" strike="noStrike" dirty="0">
                          <a:solidFill>
                            <a:srgbClr val="000000"/>
                          </a:solidFill>
                          <a:effectLst/>
                          <a:latin typeface="Calibri" panose="020F0502020204030204" pitchFamily="34" charset="0"/>
                        </a:rPr>
                        <a:t>BIENES Y SERVICIOS DE CONSUMO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6,576,256</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6,489,557</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6,382,178</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209953193"/>
                  </a:ext>
                </a:extLst>
              </a:tr>
              <a:tr h="198398">
                <a:tc>
                  <a:txBody>
                    <a:bodyPr/>
                    <a:lstStyle/>
                    <a:p>
                      <a:pPr algn="ctr" fontAlgn="b"/>
                      <a:r>
                        <a:rPr lang="es-CL" sz="800" b="0" i="0" u="none" strike="noStrike" dirty="0">
                          <a:solidFill>
                            <a:srgbClr val="000000"/>
                          </a:solidFill>
                          <a:effectLst/>
                          <a:latin typeface="Calibri" panose="020F0502020204030204" pitchFamily="34" charset="0"/>
                        </a:rPr>
                        <a:t>23</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800" b="0" i="0" u="none" strike="noStrike" dirty="0">
                          <a:solidFill>
                            <a:srgbClr val="000000"/>
                          </a:solidFill>
                          <a:effectLst/>
                          <a:latin typeface="Calibri" panose="020F0502020204030204" pitchFamily="34" charset="0"/>
                        </a:rPr>
                        <a:t>PRESTACIONES DE SEGURIDAD SOCIAL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10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1,107,789</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1,106,822</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360155471"/>
                  </a:ext>
                </a:extLst>
              </a:tr>
              <a:tr h="180362">
                <a:tc>
                  <a:txBody>
                    <a:bodyPr/>
                    <a:lstStyle/>
                    <a:p>
                      <a:pPr algn="ctr" fontAlgn="b"/>
                      <a:r>
                        <a:rPr lang="es-CL" sz="800" b="0" i="0" u="none" strike="noStrike" dirty="0">
                          <a:solidFill>
                            <a:srgbClr val="000000"/>
                          </a:solidFill>
                          <a:effectLst/>
                          <a:latin typeface="Calibri" panose="020F0502020204030204" pitchFamily="34" charset="0"/>
                        </a:rPr>
                        <a:t>24</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800" b="0" i="0" u="none" strike="noStrike" dirty="0">
                          <a:solidFill>
                            <a:srgbClr val="000000"/>
                          </a:solidFill>
                          <a:effectLst/>
                          <a:latin typeface="Calibri" panose="020F0502020204030204" pitchFamily="34" charset="0"/>
                        </a:rPr>
                        <a:t>TRANSFERENCIAS CORRIENTES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10,881,383</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10,519,267</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10,364,367</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690395013"/>
                  </a:ext>
                </a:extLst>
              </a:tr>
              <a:tr h="180362">
                <a:tc>
                  <a:txBody>
                    <a:bodyPr/>
                    <a:lstStyle/>
                    <a:p>
                      <a:pPr algn="ctr" fontAlgn="b"/>
                      <a:r>
                        <a:rPr lang="es-CL" sz="800" b="0" i="0" u="none" strike="noStrike" dirty="0">
                          <a:solidFill>
                            <a:srgbClr val="000000"/>
                          </a:solidFill>
                          <a:effectLst/>
                          <a:latin typeface="Calibri" panose="020F0502020204030204" pitchFamily="34" charset="0"/>
                        </a:rPr>
                        <a:t>29</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800" b="0" i="0" u="none" strike="noStrike" dirty="0">
                          <a:solidFill>
                            <a:srgbClr val="000000"/>
                          </a:solidFill>
                          <a:effectLst/>
                          <a:latin typeface="Calibri" panose="020F0502020204030204" pitchFamily="34" charset="0"/>
                        </a:rPr>
                        <a:t>ADQUISICIÓN DE ACTIVOS NO FINANCIEROS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383,110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944,958</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813,852</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114422151"/>
                  </a:ext>
                </a:extLst>
              </a:tr>
              <a:tr h="180362">
                <a:tc>
                  <a:txBody>
                    <a:bodyPr/>
                    <a:lstStyle/>
                    <a:p>
                      <a:pPr algn="ctr" fontAlgn="b"/>
                      <a:r>
                        <a:rPr lang="es-CL" sz="800" b="0" i="0" u="none" strike="noStrike" dirty="0">
                          <a:solidFill>
                            <a:srgbClr val="000000"/>
                          </a:solidFill>
                          <a:effectLst/>
                          <a:latin typeface="Calibri" panose="020F0502020204030204" pitchFamily="34" charset="0"/>
                        </a:rPr>
                        <a:t>31</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800" b="0" i="0" u="none" strike="noStrike" dirty="0">
                          <a:solidFill>
                            <a:srgbClr val="000000"/>
                          </a:solidFill>
                          <a:effectLst/>
                          <a:latin typeface="Calibri" panose="020F0502020204030204" pitchFamily="34" charset="0"/>
                        </a:rPr>
                        <a:t>INICIATIVAS DE INVERSIÓN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4,479,032</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1,331,177</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699,826</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532819021"/>
                  </a:ext>
                </a:extLst>
              </a:tr>
              <a:tr h="180362">
                <a:tc>
                  <a:txBody>
                    <a:bodyPr/>
                    <a:lstStyle/>
                    <a:p>
                      <a:pPr algn="ctr" fontAlgn="b"/>
                      <a:r>
                        <a:rPr lang="es-CL" sz="800" b="0" i="0" u="none" strike="noStrike" dirty="0">
                          <a:solidFill>
                            <a:srgbClr val="000000"/>
                          </a:solidFill>
                          <a:effectLst/>
                          <a:latin typeface="Calibri" panose="020F0502020204030204" pitchFamily="34" charset="0"/>
                        </a:rPr>
                        <a:t>32</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800" b="0" i="0" u="none" strike="noStrike" dirty="0">
                          <a:solidFill>
                            <a:srgbClr val="000000"/>
                          </a:solidFill>
                          <a:effectLst/>
                          <a:latin typeface="Calibri" panose="020F0502020204030204" pitchFamily="34" charset="0"/>
                        </a:rPr>
                        <a:t>PRÉSTAMOS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10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10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606759332"/>
                  </a:ext>
                </a:extLst>
              </a:tr>
              <a:tr h="180362">
                <a:tc>
                  <a:txBody>
                    <a:bodyPr/>
                    <a:lstStyle/>
                    <a:p>
                      <a:pPr algn="ctr" fontAlgn="b"/>
                      <a:r>
                        <a:rPr lang="es-CL" sz="800" b="0" i="0" u="none" strike="noStrike" dirty="0">
                          <a:solidFill>
                            <a:srgbClr val="000000"/>
                          </a:solidFill>
                          <a:effectLst/>
                          <a:latin typeface="Calibri" panose="020F0502020204030204" pitchFamily="34" charset="0"/>
                        </a:rPr>
                        <a:t>33</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800" b="0" i="0" u="none" strike="noStrike" dirty="0">
                          <a:solidFill>
                            <a:srgbClr val="000000"/>
                          </a:solidFill>
                          <a:effectLst/>
                          <a:latin typeface="Calibri" panose="020F0502020204030204" pitchFamily="34" charset="0"/>
                        </a:rPr>
                        <a:t>TRANSFERENCIAS DE CAPITAL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14,473,887</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19,664,611</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19,563,799</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801601413"/>
                  </a:ext>
                </a:extLst>
              </a:tr>
              <a:tr h="180362">
                <a:tc>
                  <a:txBody>
                    <a:bodyPr/>
                    <a:lstStyle/>
                    <a:p>
                      <a:pPr algn="ctr" fontAlgn="b"/>
                      <a:r>
                        <a:rPr lang="es-CL" sz="800" b="0" i="0" u="none" strike="noStrike" dirty="0">
                          <a:solidFill>
                            <a:srgbClr val="000000"/>
                          </a:solidFill>
                          <a:effectLst/>
                          <a:latin typeface="Calibri" panose="020F0502020204030204" pitchFamily="34" charset="0"/>
                        </a:rPr>
                        <a:t>34</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800" b="0" i="0" u="none" strike="noStrike" dirty="0">
                          <a:solidFill>
                            <a:srgbClr val="000000"/>
                          </a:solidFill>
                          <a:effectLst/>
                          <a:latin typeface="Calibri" panose="020F0502020204030204" pitchFamily="34" charset="0"/>
                        </a:rPr>
                        <a:t>SERVICIO DE LA DEUDA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2,172,122</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2,546,929</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940792813"/>
                  </a:ext>
                </a:extLst>
              </a:tr>
              <a:tr h="180362">
                <a:tc>
                  <a:txBody>
                    <a:bodyPr/>
                    <a:lstStyle/>
                    <a:p>
                      <a:pPr algn="ctr" fontAlgn="b"/>
                      <a:r>
                        <a:rPr lang="es-CL" sz="800" b="0" i="0" u="none" strike="noStrike" dirty="0">
                          <a:solidFill>
                            <a:srgbClr val="000000"/>
                          </a:solidFill>
                          <a:effectLst/>
                          <a:latin typeface="Calibri" panose="020F0502020204030204" pitchFamily="34" charset="0"/>
                        </a:rPr>
                        <a:t>35</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800" b="0" i="0" u="none" strike="noStrike" dirty="0">
                          <a:solidFill>
                            <a:srgbClr val="000000"/>
                          </a:solidFill>
                          <a:effectLst/>
                          <a:latin typeface="Calibri" panose="020F0502020204030204" pitchFamily="34" charset="0"/>
                        </a:rPr>
                        <a:t>SALDO FINAL DE CAJA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100,000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598443126"/>
                  </a:ext>
                </a:extLst>
              </a:tr>
            </a:tbl>
          </a:graphicData>
        </a:graphic>
      </p:graphicFrame>
    </p:spTree>
    <p:extLst>
      <p:ext uri="{BB962C8B-B14F-4D97-AF65-F5344CB8AC3E}">
        <p14:creationId xmlns:p14="http://schemas.microsoft.com/office/powerpoint/2010/main" val="4247613586"/>
      </p:ext>
    </p:extLst>
  </p:cSld>
  <p:clrMapOvr>
    <a:overrideClrMapping bg1="lt1" tx1="dk1" bg2="lt2" tx2="dk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BAFB5454-2445-42D0-BF91-91F692543926}"/>
              </a:ext>
            </a:extLst>
          </p:cNvPr>
          <p:cNvSpPr>
            <a:spLocks noGrp="1"/>
          </p:cNvSpPr>
          <p:nvPr>
            <p:ph type="title"/>
          </p:nvPr>
        </p:nvSpPr>
        <p:spPr>
          <a:xfrm>
            <a:off x="1170247" y="757032"/>
            <a:ext cx="5824787" cy="405222"/>
          </a:xfrm>
        </p:spPr>
        <p:txBody>
          <a:bodyPr>
            <a:noAutofit/>
          </a:bodyPr>
          <a:lstStyle/>
          <a:p>
            <a:pPr algn="l"/>
            <a:r>
              <a:rPr lang="es-US" sz="2400" b="1" dirty="0">
                <a:solidFill>
                  <a:srgbClr val="005489"/>
                </a:solidFill>
              </a:rPr>
              <a:t>6.- ESTRUCTURA DEL PRESUPUESTO</a:t>
            </a:r>
            <a:endParaRPr lang="es-CL" sz="2400" b="1" dirty="0">
              <a:solidFill>
                <a:srgbClr val="005489"/>
              </a:solidFill>
            </a:endParaRPr>
          </a:p>
        </p:txBody>
      </p:sp>
      <p:sp>
        <p:nvSpPr>
          <p:cNvPr id="5" name="Marcador de contenido 3">
            <a:extLst>
              <a:ext uri="{FF2B5EF4-FFF2-40B4-BE49-F238E27FC236}">
                <a16:creationId xmlns:a16="http://schemas.microsoft.com/office/drawing/2014/main" id="{8F8D7506-7FF8-4EAC-BE33-7937C7A15A48}"/>
              </a:ext>
            </a:extLst>
          </p:cNvPr>
          <p:cNvSpPr>
            <a:spLocks noGrp="1"/>
          </p:cNvSpPr>
          <p:nvPr>
            <p:ph idx="1"/>
          </p:nvPr>
        </p:nvSpPr>
        <p:spPr>
          <a:xfrm>
            <a:off x="1328335" y="2254539"/>
            <a:ext cx="2754305" cy="1890209"/>
          </a:xfrm>
        </p:spPr>
        <p:txBody>
          <a:bodyPr>
            <a:noAutofit/>
          </a:bodyPr>
          <a:lstStyle/>
          <a:p>
            <a:pPr algn="just"/>
            <a:r>
              <a:rPr lang="es-CL" sz="1400" dirty="0">
                <a:latin typeface="Calibri" panose="020F0502020204030204" pitchFamily="34" charset="0"/>
              </a:rPr>
              <a:t>El proyecto de ley de Presupuesto se estructura básicamente en un </a:t>
            </a:r>
            <a:r>
              <a:rPr lang="es-CL" sz="1400" b="1" dirty="0">
                <a:latin typeface="Calibri" panose="020F0502020204030204" pitchFamily="34" charset="0"/>
              </a:rPr>
              <a:t>Articulado y en Partidas</a:t>
            </a:r>
            <a:r>
              <a:rPr lang="es-CL" sz="1400" dirty="0">
                <a:latin typeface="Calibri" panose="020F0502020204030204" pitchFamily="34" charset="0"/>
              </a:rPr>
              <a:t>. El Articulado contiene en sus numerales disposiciones presupuestarias de carácter general, mientras que las Partidas detallan contablemente la asignación particular de los recursos a cada sector del Estado. </a:t>
            </a:r>
          </a:p>
          <a:p>
            <a:pPr marL="0" indent="0" algn="just">
              <a:buNone/>
            </a:pPr>
            <a:endParaRPr lang="es-CL" dirty="0">
              <a:solidFill>
                <a:schemeClr val="tx1">
                  <a:lumMod val="65000"/>
                  <a:lumOff val="35000"/>
                </a:schemeClr>
              </a:solidFill>
              <a:latin typeface="Calibri" panose="020F0502020204030204" pitchFamily="34" charset="0"/>
            </a:endParaRPr>
          </a:p>
          <a:p>
            <a:endParaRPr lang="en-US" dirty="0"/>
          </a:p>
        </p:txBody>
      </p:sp>
      <p:pic>
        <p:nvPicPr>
          <p:cNvPr id="7" name="Imagen 6"/>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7276280" y="636559"/>
            <a:ext cx="821399" cy="525695"/>
          </a:xfrm>
          <a:prstGeom prst="rect">
            <a:avLst/>
          </a:prstGeom>
        </p:spPr>
      </p:pic>
      <p:pic>
        <p:nvPicPr>
          <p:cNvPr id="2" name="Imagen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2885" y="1521809"/>
            <a:ext cx="3303607" cy="3355670"/>
          </a:xfrm>
          <a:prstGeom prst="rect">
            <a:avLst/>
          </a:prstGeom>
        </p:spPr>
      </p:pic>
      <p:cxnSp>
        <p:nvCxnSpPr>
          <p:cNvPr id="8" name="Conector recto 7">
            <a:extLst>
              <a:ext uri="{FF2B5EF4-FFF2-40B4-BE49-F238E27FC236}">
                <a16:creationId xmlns:a16="http://schemas.microsoft.com/office/drawing/2014/main" id="{29AB12DF-1F8A-47D5-863C-2A4E80DBFEEC}"/>
              </a:ext>
            </a:extLst>
          </p:cNvPr>
          <p:cNvCxnSpPr>
            <a:cxnSpLocks/>
          </p:cNvCxnSpPr>
          <p:nvPr/>
        </p:nvCxnSpPr>
        <p:spPr>
          <a:xfrm>
            <a:off x="4452421" y="2619386"/>
            <a:ext cx="0" cy="1619228"/>
          </a:xfrm>
          <a:prstGeom prst="line">
            <a:avLst/>
          </a:prstGeom>
          <a:ln>
            <a:solidFill>
              <a:srgbClr val="005489"/>
            </a:solidFill>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 name="Marcador de contenido 3">
            <a:extLst>
              <a:ext uri="{FF2B5EF4-FFF2-40B4-BE49-F238E27FC236}">
                <a16:creationId xmlns:a16="http://schemas.microsoft.com/office/drawing/2014/main" id="{8F8D7506-7FF8-4EAC-BE33-7937C7A15A48}"/>
              </a:ext>
            </a:extLst>
          </p:cNvPr>
          <p:cNvSpPr>
            <a:spLocks noGrp="1"/>
          </p:cNvSpPr>
          <p:nvPr>
            <p:ph idx="1"/>
          </p:nvPr>
        </p:nvSpPr>
        <p:spPr>
          <a:xfrm>
            <a:off x="1353428" y="1511787"/>
            <a:ext cx="6319075" cy="3834425"/>
          </a:xfrm>
        </p:spPr>
        <p:txBody>
          <a:bodyPr>
            <a:normAutofit fontScale="85000" lnSpcReduction="10000"/>
          </a:bodyPr>
          <a:lstStyle/>
          <a:p>
            <a:pPr algn="just"/>
            <a:r>
              <a:rPr lang="es-CL" dirty="0">
                <a:latin typeface="Calibri" panose="020F0502020204030204" pitchFamily="34" charset="0"/>
              </a:rPr>
              <a:t>De acuerdo con lo dispuesto en el Decreto N°854 (Hacienda) de 2004, el presupuesto del sector público se dispone </a:t>
            </a:r>
            <a:r>
              <a:rPr lang="es-CL" b="1" dirty="0">
                <a:latin typeface="Calibri" panose="020F0502020204030204" pitchFamily="34" charset="0"/>
              </a:rPr>
              <a:t>según niveles de clasificación</a:t>
            </a:r>
            <a:r>
              <a:rPr lang="es-CL" dirty="0">
                <a:latin typeface="Calibri" panose="020F0502020204030204" pitchFamily="34" charset="0"/>
              </a:rPr>
              <a:t>, precisándose cinco distintos criterios para identificar los ingresos y gastos fiscales. Las clasificaciones de mayor utilización en el proyecto de ley de Presupuesto es la de carácter institucional y la por objeto o naturaleza. </a:t>
            </a:r>
          </a:p>
          <a:p>
            <a:pPr marL="0" indent="0" algn="just">
              <a:buNone/>
            </a:pPr>
            <a:endParaRPr lang="es-CL" dirty="0">
              <a:latin typeface="Calibri" panose="020F0502020204030204" pitchFamily="34" charset="0"/>
            </a:endParaRPr>
          </a:p>
          <a:p>
            <a:pPr algn="just"/>
            <a:r>
              <a:rPr lang="es-CL" dirty="0">
                <a:latin typeface="Calibri" panose="020F0502020204030204" pitchFamily="34" charset="0"/>
              </a:rPr>
              <a:t>Según la clasificación Institucional, que corresponde a la agrupación presupuestaria de los organismos que se incluyen en la ley de presupuesto, se dispone de tres niveles de agregación.</a:t>
            </a:r>
          </a:p>
          <a:p>
            <a:endParaRPr lang="en-US" dirty="0"/>
          </a:p>
        </p:txBody>
      </p:sp>
      <p:pic>
        <p:nvPicPr>
          <p:cNvPr id="7" name="Imagen 6"/>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7261804" y="543147"/>
            <a:ext cx="821399" cy="525695"/>
          </a:xfrm>
          <a:prstGeom prst="rect">
            <a:avLst/>
          </a:prstGeom>
        </p:spPr>
      </p:pic>
    </p:spTree>
    <p:extLst>
      <p:ext uri="{BB962C8B-B14F-4D97-AF65-F5344CB8AC3E}">
        <p14:creationId xmlns:p14="http://schemas.microsoft.com/office/powerpoint/2010/main" val="34925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750817C-6203-44DB-9567-5D37C3C5C47C}"/>
              </a:ext>
            </a:extLst>
          </p:cNvPr>
          <p:cNvSpPr>
            <a:spLocks noGrp="1"/>
          </p:cNvSpPr>
          <p:nvPr>
            <p:ph idx="1"/>
          </p:nvPr>
        </p:nvSpPr>
        <p:spPr>
          <a:xfrm>
            <a:off x="1485900" y="1214754"/>
            <a:ext cx="6172200" cy="4590510"/>
          </a:xfrm>
        </p:spPr>
        <p:txBody>
          <a:bodyPr>
            <a:normAutofit fontScale="70000" lnSpcReduction="20000"/>
          </a:bodyPr>
          <a:lstStyle/>
          <a:p>
            <a:pPr lvl="0" algn="just"/>
            <a:r>
              <a:rPr lang="es-EC" b="1" dirty="0"/>
              <a:t>Partida:</a:t>
            </a:r>
            <a:r>
              <a:rPr lang="es-EC" dirty="0"/>
              <a:t> Nivel superior de agrupación asignada a la Presidencia de la República, al Congreso Nacional, al Poder Judicial, a la Contraloría General de la República, Ministerio Público, a cada uno de los diversos Ministerios y a la Partida “Tesoro Público” que contiene la estimación de ingresos del Fisco y de los gastos y aportes de cargo fiscal. </a:t>
            </a:r>
            <a:endParaRPr lang="es-CL" dirty="0"/>
          </a:p>
          <a:p>
            <a:pPr lvl="0" algn="just"/>
            <a:r>
              <a:rPr lang="es-EC" b="1" dirty="0"/>
              <a:t>Capítulo:</a:t>
            </a:r>
            <a:r>
              <a:rPr lang="es-EC" dirty="0"/>
              <a:t> Subdivisión de la Partida, que corresponde a cada uno de los organismos que se identifican con presupuestos aprobados en forma directa en la Ley de Presupuestos. </a:t>
            </a:r>
            <a:endParaRPr lang="es-CL" dirty="0"/>
          </a:p>
          <a:p>
            <a:pPr lvl="0" algn="just"/>
            <a:r>
              <a:rPr lang="es-EC" b="1" dirty="0"/>
              <a:t>Programa:</a:t>
            </a:r>
            <a:r>
              <a:rPr lang="es-EC" dirty="0"/>
              <a:t> División presupuestaria de los Capítulos, en relación a funciones u objetivos específicos identificados dentro de los presupuestos de los organismos públicos.</a:t>
            </a:r>
            <a:endParaRPr lang="es-CL" dirty="0"/>
          </a:p>
          <a:p>
            <a:pPr algn="just"/>
            <a:r>
              <a:rPr lang="es-EC" dirty="0"/>
              <a:t>Posteriormente se detalla la clasificación por objeto o naturaleza, que corresponde al ordenamiento de las transacciones presupuestarias de acuerdo con su origen, en lo referente a los ingresos, y a los motivos a que se destinen los recursos, en lo que respecta a los gastos. Contiene las siguientes divisiones:</a:t>
            </a:r>
            <a:endParaRPr lang="es-CL" dirty="0"/>
          </a:p>
          <a:p>
            <a:endParaRPr lang="es-CL" dirty="0"/>
          </a:p>
        </p:txBody>
      </p:sp>
    </p:spTree>
    <p:extLst>
      <p:ext uri="{BB962C8B-B14F-4D97-AF65-F5344CB8AC3E}">
        <p14:creationId xmlns:p14="http://schemas.microsoft.com/office/powerpoint/2010/main" val="1636806941"/>
      </p:ext>
    </p:extLst>
  </p:cSld>
  <p:clrMapOvr>
    <a:overrideClrMapping bg1="lt1" tx1="dk1" bg2="lt2" tx2="dk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F394B92-3121-4178-9350-164E66495BD5}"/>
              </a:ext>
            </a:extLst>
          </p:cNvPr>
          <p:cNvSpPr>
            <a:spLocks noGrp="1"/>
          </p:cNvSpPr>
          <p:nvPr>
            <p:ph idx="1"/>
          </p:nvPr>
        </p:nvSpPr>
        <p:spPr>
          <a:xfrm>
            <a:off x="1485900" y="1322767"/>
            <a:ext cx="6172200" cy="4129106"/>
          </a:xfrm>
        </p:spPr>
        <p:txBody>
          <a:bodyPr>
            <a:normAutofit lnSpcReduction="10000"/>
          </a:bodyPr>
          <a:lstStyle/>
          <a:p>
            <a:pPr lvl="0" algn="just"/>
            <a:r>
              <a:rPr lang="es-EC" b="1" dirty="0"/>
              <a:t>Subtítulo:</a:t>
            </a:r>
            <a:r>
              <a:rPr lang="es-EC" dirty="0"/>
              <a:t> Agrupación de operaciones presupuestarias de características o naturaleza homogénea, que comprende un conjunto de ítem. </a:t>
            </a:r>
            <a:endParaRPr lang="es-CL" dirty="0"/>
          </a:p>
          <a:p>
            <a:pPr lvl="0" algn="just"/>
            <a:r>
              <a:rPr lang="es-EC" b="1" dirty="0"/>
              <a:t>Ítem:</a:t>
            </a:r>
            <a:r>
              <a:rPr lang="es-EC" dirty="0"/>
              <a:t> Representa un “motivo significativo” de ingreso o gasto. </a:t>
            </a:r>
          </a:p>
          <a:p>
            <a:pPr lvl="0" algn="just"/>
            <a:r>
              <a:rPr lang="es-EC" b="1" dirty="0"/>
              <a:t>Asignación:</a:t>
            </a:r>
            <a:r>
              <a:rPr lang="es-EC" dirty="0"/>
              <a:t> Corresponde a un “motivo específico” del ingreso o gasto. </a:t>
            </a:r>
            <a:endParaRPr lang="es-CL" dirty="0"/>
          </a:p>
          <a:p>
            <a:pPr lvl="0" algn="just"/>
            <a:r>
              <a:rPr lang="es-EC" b="1" dirty="0"/>
              <a:t>Sub-Asignación:</a:t>
            </a:r>
            <a:r>
              <a:rPr lang="es-EC" dirty="0"/>
              <a:t> Subdivisión de la asignación en conceptos de “naturaleza más particularizada”. </a:t>
            </a:r>
            <a:endParaRPr lang="es-CL" dirty="0"/>
          </a:p>
          <a:p>
            <a:endParaRPr lang="es-CL" dirty="0"/>
          </a:p>
        </p:txBody>
      </p:sp>
    </p:spTree>
    <p:extLst>
      <p:ext uri="{BB962C8B-B14F-4D97-AF65-F5344CB8AC3E}">
        <p14:creationId xmlns:p14="http://schemas.microsoft.com/office/powerpoint/2010/main" val="987003510"/>
      </p:ext>
    </p:extLst>
  </p:cSld>
  <p:clrMapOvr>
    <a:overrideClrMapping bg1="lt1" tx1="dk1" bg2="lt2" tx2="dk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F928DDF3-8AAF-4417-959D-5A9ECDE84AEE}"/>
              </a:ext>
            </a:extLst>
          </p:cNvPr>
          <p:cNvGraphicFramePr>
            <a:graphicFrameLocks noGrp="1"/>
          </p:cNvGraphicFramePr>
          <p:nvPr>
            <p:ph idx="1"/>
            <p:extLst>
              <p:ext uri="{D42A27DB-BD31-4B8C-83A1-F6EECF244321}">
                <p14:modId xmlns:p14="http://schemas.microsoft.com/office/powerpoint/2010/main" val="4191690899"/>
              </p:ext>
            </p:extLst>
          </p:nvPr>
        </p:nvGraphicFramePr>
        <p:xfrm>
          <a:off x="1814733" y="238271"/>
          <a:ext cx="5230090" cy="5374745"/>
        </p:xfrm>
        <a:graphic>
          <a:graphicData uri="http://schemas.openxmlformats.org/drawingml/2006/table">
            <a:tbl>
              <a:tblPr/>
              <a:tblGrid>
                <a:gridCol w="257709">
                  <a:extLst>
                    <a:ext uri="{9D8B030D-6E8A-4147-A177-3AD203B41FA5}">
                      <a16:colId xmlns:a16="http://schemas.microsoft.com/office/drawing/2014/main" val="3136886521"/>
                    </a:ext>
                  </a:extLst>
                </a:gridCol>
                <a:gridCol w="257709">
                  <a:extLst>
                    <a:ext uri="{9D8B030D-6E8A-4147-A177-3AD203B41FA5}">
                      <a16:colId xmlns:a16="http://schemas.microsoft.com/office/drawing/2014/main" val="932670465"/>
                    </a:ext>
                  </a:extLst>
                </a:gridCol>
                <a:gridCol w="257709">
                  <a:extLst>
                    <a:ext uri="{9D8B030D-6E8A-4147-A177-3AD203B41FA5}">
                      <a16:colId xmlns:a16="http://schemas.microsoft.com/office/drawing/2014/main" val="4067535107"/>
                    </a:ext>
                  </a:extLst>
                </a:gridCol>
                <a:gridCol w="3175328">
                  <a:extLst>
                    <a:ext uri="{9D8B030D-6E8A-4147-A177-3AD203B41FA5}">
                      <a16:colId xmlns:a16="http://schemas.microsoft.com/office/drawing/2014/main" val="227850142"/>
                    </a:ext>
                  </a:extLst>
                </a:gridCol>
                <a:gridCol w="517716">
                  <a:extLst>
                    <a:ext uri="{9D8B030D-6E8A-4147-A177-3AD203B41FA5}">
                      <a16:colId xmlns:a16="http://schemas.microsoft.com/office/drawing/2014/main" val="1056084356"/>
                    </a:ext>
                  </a:extLst>
                </a:gridCol>
                <a:gridCol w="763919">
                  <a:extLst>
                    <a:ext uri="{9D8B030D-6E8A-4147-A177-3AD203B41FA5}">
                      <a16:colId xmlns:a16="http://schemas.microsoft.com/office/drawing/2014/main" val="1249962176"/>
                    </a:ext>
                  </a:extLst>
                </a:gridCol>
              </a:tblGrid>
              <a:tr h="173196">
                <a:tc gridSpan="5">
                  <a:txBody>
                    <a:bodyPr/>
                    <a:lstStyle/>
                    <a:p>
                      <a:pPr algn="ctr" fontAlgn="b"/>
                      <a:r>
                        <a:rPr lang="es-CL" sz="700" b="1" i="0" u="none" strike="noStrike" dirty="0">
                          <a:solidFill>
                            <a:srgbClr val="000000"/>
                          </a:solidFill>
                          <a:effectLst/>
                          <a:latin typeface="Calibri" panose="020F0502020204030204" pitchFamily="34" charset="0"/>
                        </a:rPr>
                        <a:t> LEY DE PRESUPUESTOS AÑO 2019</a:t>
                      </a:r>
                    </a:p>
                  </a:txBody>
                  <a:tcPr marL="3911" marR="3911" marT="3911" marB="0" anchor="b">
                    <a:lnL>
                      <a:noFill/>
                    </a:lnL>
                    <a:lnR>
                      <a:noFill/>
                    </a:lnR>
                    <a:lnT>
                      <a:noFill/>
                    </a:lnT>
                    <a:lnB>
                      <a:noFill/>
                    </a:lnB>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a:txBody>
                    <a:bodyPr/>
                    <a:lstStyle/>
                    <a:p>
                      <a:pPr algn="l" fontAlgn="b"/>
                      <a:endParaRPr lang="es-CL" sz="500" b="0" i="0" u="none" strike="noStrike" dirty="0">
                        <a:solidFill>
                          <a:srgbClr val="000000"/>
                        </a:solidFill>
                        <a:effectLst/>
                        <a:latin typeface="Calibri" panose="020F0502020204030204" pitchFamily="34" charset="0"/>
                      </a:endParaRPr>
                    </a:p>
                  </a:txBody>
                  <a:tcPr marL="3911" marR="3911" marT="3911"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9308115"/>
                  </a:ext>
                </a:extLst>
              </a:tr>
              <a:tr h="154640">
                <a:tc gridSpan="5">
                  <a:txBody>
                    <a:bodyPr/>
                    <a:lstStyle/>
                    <a:p>
                      <a:pPr algn="ctr" fontAlgn="b"/>
                      <a:r>
                        <a:rPr lang="es-CL" sz="600" b="1" i="0" u="none" strike="noStrike" dirty="0">
                          <a:solidFill>
                            <a:srgbClr val="000000"/>
                          </a:solidFill>
                          <a:effectLst/>
                          <a:latin typeface="Calibri" panose="020F0502020204030204" pitchFamily="34" charset="0"/>
                        </a:rPr>
                        <a:t>MINISTERIO DEL INTERIOR Y SEGURIDAD PÚBLICA                                     </a:t>
                      </a:r>
                    </a:p>
                  </a:txBody>
                  <a:tcPr marL="3911" marR="3911" marT="3911" marB="0" anchor="b">
                    <a:lnL>
                      <a:noFill/>
                    </a:lnL>
                    <a:lnR w="6350" cap="flat" cmpd="sng" algn="ctr">
                      <a:solidFill>
                        <a:srgbClr val="000000"/>
                      </a:solidFill>
                      <a:prstDash val="solid"/>
                      <a:round/>
                      <a:headEnd type="none" w="med" len="med"/>
                      <a:tailEnd type="none" w="med" len="med"/>
                    </a:lnR>
                    <a:lnT>
                      <a:noFill/>
                    </a:lnT>
                    <a:lnB>
                      <a:noFill/>
                    </a:lnB>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a:txBody>
                    <a:bodyPr/>
                    <a:lstStyle/>
                    <a:p>
                      <a:pPr algn="l" fontAlgn="b"/>
                      <a:r>
                        <a:rPr lang="es-CL" sz="500" b="0" i="0" u="none" strike="noStrike" dirty="0">
                          <a:solidFill>
                            <a:srgbClr val="000000"/>
                          </a:solidFill>
                          <a:effectLst/>
                          <a:latin typeface="Calibri" panose="020F0502020204030204" pitchFamily="34" charset="0"/>
                        </a:rPr>
                        <a:t>Partida       : 05</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114919928"/>
                  </a:ext>
                </a:extLst>
              </a:tr>
              <a:tr h="132738">
                <a:tc gridSpan="5">
                  <a:txBody>
                    <a:bodyPr/>
                    <a:lstStyle/>
                    <a:p>
                      <a:pPr algn="ctr" fontAlgn="b"/>
                      <a:r>
                        <a:rPr lang="es-CL" sz="500" b="0" i="0" u="none" strike="noStrike" dirty="0">
                          <a:solidFill>
                            <a:srgbClr val="000000"/>
                          </a:solidFill>
                          <a:effectLst/>
                          <a:latin typeface="Calibri" panose="020F0502020204030204" pitchFamily="34" charset="0"/>
                        </a:rPr>
                        <a:t>OFICINA NACIONAL DE EMERGENCIA                                                  </a:t>
                      </a:r>
                    </a:p>
                  </a:txBody>
                  <a:tcPr marL="3911" marR="3911" marT="3911" marB="0" anchor="b">
                    <a:lnL>
                      <a:noFill/>
                    </a:lnL>
                    <a:lnR w="6350" cap="flat" cmpd="sng" algn="ctr">
                      <a:solidFill>
                        <a:srgbClr val="000000"/>
                      </a:solidFill>
                      <a:prstDash val="solid"/>
                      <a:round/>
                      <a:headEnd type="none" w="med" len="med"/>
                      <a:tailEnd type="none" w="med" len="med"/>
                    </a:lnR>
                    <a:lnT>
                      <a:noFill/>
                    </a:lnT>
                    <a:lnB>
                      <a:noFill/>
                    </a:lnB>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a:txBody>
                    <a:bodyPr/>
                    <a:lstStyle/>
                    <a:p>
                      <a:pPr algn="l" fontAlgn="b"/>
                      <a:r>
                        <a:rPr lang="es-CL" sz="500" b="0" i="0" u="none" strike="noStrike" dirty="0">
                          <a:solidFill>
                            <a:srgbClr val="000000"/>
                          </a:solidFill>
                          <a:effectLst/>
                          <a:latin typeface="Calibri" panose="020F0502020204030204" pitchFamily="34" charset="0"/>
                        </a:rPr>
                        <a:t>Capítulo     : 04</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853430772"/>
                  </a:ext>
                </a:extLst>
              </a:tr>
              <a:tr h="132738">
                <a:tc gridSpan="5">
                  <a:txBody>
                    <a:bodyPr/>
                    <a:lstStyle/>
                    <a:p>
                      <a:pPr algn="ctr" fontAlgn="b"/>
                      <a:r>
                        <a:rPr lang="es-CL" sz="500" b="0" i="0" u="none" strike="noStrike" dirty="0">
                          <a:solidFill>
                            <a:srgbClr val="000000"/>
                          </a:solidFill>
                          <a:effectLst/>
                          <a:latin typeface="Calibri" panose="020F0502020204030204" pitchFamily="34" charset="0"/>
                        </a:rPr>
                        <a:t>OFICINA NACIONAL DE EMERGENCIA  (01)</a:t>
                      </a:r>
                    </a:p>
                  </a:txBody>
                  <a:tcPr marL="3911" marR="3911" marT="3911" marB="0" anchor="b">
                    <a:lnL>
                      <a:noFill/>
                    </a:lnL>
                    <a:lnR w="6350" cap="flat" cmpd="sng" algn="ctr">
                      <a:solidFill>
                        <a:srgbClr val="000000"/>
                      </a:solidFill>
                      <a:prstDash val="solid"/>
                      <a:round/>
                      <a:headEnd type="none" w="med" len="med"/>
                      <a:tailEnd type="none" w="med" len="med"/>
                    </a:lnR>
                    <a:lnT>
                      <a:noFill/>
                    </a:lnT>
                    <a:lnB>
                      <a:noFill/>
                    </a:lnB>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a:txBody>
                    <a:bodyPr/>
                    <a:lstStyle/>
                    <a:p>
                      <a:pPr algn="l" fontAlgn="b"/>
                      <a:r>
                        <a:rPr lang="es-CL" sz="500" b="0" i="0" u="none" strike="noStrike" dirty="0">
                          <a:solidFill>
                            <a:srgbClr val="000000"/>
                          </a:solidFill>
                          <a:effectLst/>
                          <a:latin typeface="Calibri" panose="020F0502020204030204" pitchFamily="34" charset="0"/>
                        </a:rPr>
                        <a:t>Programa  : 01</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7710749"/>
                  </a:ext>
                </a:extLst>
              </a:tr>
              <a:tr h="123711">
                <a:tc>
                  <a:txBody>
                    <a:bodyPr/>
                    <a:lstStyle/>
                    <a:p>
                      <a:pPr algn="l" fontAlgn="b"/>
                      <a:endParaRPr lang="es-CL" sz="500" b="0" i="0" u="none" strike="noStrike" dirty="0">
                        <a:solidFill>
                          <a:srgbClr val="000000"/>
                        </a:solidFill>
                        <a:effectLst/>
                        <a:latin typeface="Calibri" panose="020F0502020204030204" pitchFamily="34" charset="0"/>
                      </a:endParaRPr>
                    </a:p>
                  </a:txBody>
                  <a:tcPr marL="3911" marR="3911" marT="391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CL" sz="500" b="0" i="0" u="none" strike="noStrike" dirty="0">
                        <a:solidFill>
                          <a:srgbClr val="000000"/>
                        </a:solidFill>
                        <a:effectLst/>
                        <a:latin typeface="Calibri" panose="020F0502020204030204" pitchFamily="34" charset="0"/>
                      </a:endParaRPr>
                    </a:p>
                  </a:txBody>
                  <a:tcPr marL="3911" marR="3911" marT="391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CL" sz="500" b="0" i="0" u="none" strike="noStrike" dirty="0">
                        <a:solidFill>
                          <a:srgbClr val="000000"/>
                        </a:solidFill>
                        <a:effectLst/>
                        <a:latin typeface="Calibri" panose="020F0502020204030204" pitchFamily="34" charset="0"/>
                      </a:endParaRPr>
                    </a:p>
                  </a:txBody>
                  <a:tcPr marL="3911" marR="3911" marT="391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CL" sz="500" b="0" i="0" u="none" strike="noStrike" dirty="0">
                        <a:solidFill>
                          <a:srgbClr val="000000"/>
                        </a:solidFill>
                        <a:effectLst/>
                        <a:latin typeface="Calibri" panose="020F0502020204030204" pitchFamily="34" charset="0"/>
                      </a:endParaRPr>
                    </a:p>
                  </a:txBody>
                  <a:tcPr marL="3911" marR="3911" marT="391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CL" sz="500" b="0" i="0" u="none" strike="noStrike" dirty="0">
                        <a:solidFill>
                          <a:srgbClr val="000000"/>
                        </a:solidFill>
                        <a:effectLst/>
                        <a:latin typeface="Calibri" panose="020F0502020204030204" pitchFamily="34" charset="0"/>
                      </a:endParaRPr>
                    </a:p>
                  </a:txBody>
                  <a:tcPr marL="3911" marR="3911" marT="391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CL" sz="500" b="0" i="0" u="none" strike="noStrike" dirty="0">
                        <a:solidFill>
                          <a:srgbClr val="000000"/>
                        </a:solidFill>
                        <a:effectLst/>
                        <a:latin typeface="Calibri" panose="020F0502020204030204" pitchFamily="34" charset="0"/>
                      </a:endParaRPr>
                    </a:p>
                  </a:txBody>
                  <a:tcPr marL="3911" marR="3911" marT="391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517051"/>
                  </a:ext>
                </a:extLst>
              </a:tr>
              <a:tr h="371135">
                <a:tc>
                  <a:txBody>
                    <a:bodyPr/>
                    <a:lstStyle/>
                    <a:p>
                      <a:pPr algn="ctr" fontAlgn="b"/>
                      <a:r>
                        <a:rPr lang="es-CL" sz="500" b="0" i="0" u="none" strike="noStrike" dirty="0">
                          <a:solidFill>
                            <a:srgbClr val="000000"/>
                          </a:solidFill>
                          <a:effectLst/>
                          <a:latin typeface="Calibri" panose="020F0502020204030204" pitchFamily="34" charset="0"/>
                        </a:rPr>
                        <a:t>Subt.</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500" b="0" i="0" u="none" strike="noStrike" dirty="0">
                          <a:solidFill>
                            <a:srgbClr val="000000"/>
                          </a:solidFill>
                          <a:effectLst/>
                          <a:latin typeface="Calibri" panose="020F0502020204030204" pitchFamily="34" charset="0"/>
                        </a:rPr>
                        <a:t>Item</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500" b="0" i="0" u="none" strike="noStrike" dirty="0">
                          <a:solidFill>
                            <a:srgbClr val="000000"/>
                          </a:solidFill>
                          <a:effectLst/>
                          <a:latin typeface="Calibri" panose="020F0502020204030204" pitchFamily="34" charset="0"/>
                        </a:rPr>
                        <a:t>Asig.</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500" b="0" i="0" u="none" strike="noStrike" dirty="0">
                          <a:solidFill>
                            <a:srgbClr val="000000"/>
                          </a:solidFill>
                          <a:effectLst/>
                          <a:latin typeface="Calibri" panose="020F0502020204030204" pitchFamily="34" charset="0"/>
                        </a:rPr>
                        <a:t>Descripción</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500" b="0" i="0" u="none" strike="noStrike" dirty="0">
                          <a:solidFill>
                            <a:srgbClr val="000000"/>
                          </a:solidFill>
                          <a:effectLst/>
                          <a:latin typeface="Calibri" panose="020F0502020204030204" pitchFamily="34" charset="0"/>
                        </a:rPr>
                        <a:t>Glosa</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500" b="0" i="0" u="none" strike="noStrike" dirty="0">
                          <a:solidFill>
                            <a:srgbClr val="000000"/>
                          </a:solidFill>
                          <a:effectLst/>
                          <a:latin typeface="Calibri" panose="020F0502020204030204" pitchFamily="34" charset="0"/>
                        </a:rPr>
                        <a:t>Moneda Nacional Miles de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8269788"/>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INGRESOS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15,872,229</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641091513"/>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08</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OTROS INGRESOS CORRIENTES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23,586</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69293571"/>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01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Recuperaciones y Reembolsos por Licencias Médicas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13,014</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884880286"/>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99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Otros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10,572</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15665311"/>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09</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APORTE FISCAL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15,848,643</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078690537"/>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01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Libre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15,848,643</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880597686"/>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GASTOS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15,872,229</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077948609"/>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21</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GASTOS EN PERSONAL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02,08</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7,270,007</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66909685"/>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22</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BIENES Y SERVICIOS DE CONSUMO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03</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4,277,882</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964022028"/>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24</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TRANSFERENCIAS CORRIENTES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3,898,747</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165654419"/>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01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Al Sector Privado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309,271</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481926321"/>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041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Al Sector Privado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04</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309,271</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687738730"/>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02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Al Gobierno Central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272,161</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002757118"/>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001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Red de Respaldo de Telecomunicaciones - Ejército de Chile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272,161</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8175357"/>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03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A Otras Entidades Públicas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3,317,315</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32364296"/>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017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Capacitación en Protección Civil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05</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412,511</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545703231"/>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018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Universidad de Chile - Red Sismológica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06</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2,799,126</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604125297"/>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019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Observatorio de Riesgos Socionaturales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07</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105,678</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688389131"/>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29</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ADQUISICIÓN DE ACTIVOS NO FINANCIEROS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425,593</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511514235"/>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03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Vehículos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51,500</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098989978"/>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04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Mobiliario y Otros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10,300</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282699999"/>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05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Máquinas y Equipos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198,169</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978639797"/>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06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Equipos Informáticos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84,460</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70622091"/>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s-CL" sz="400" b="0" i="0" u="none" strike="noStrike" dirty="0">
                          <a:solidFill>
                            <a:srgbClr val="000000"/>
                          </a:solidFill>
                          <a:effectLst/>
                          <a:latin typeface="Times New Roman" panose="02020603050405020304" pitchFamily="18" charset="0"/>
                        </a:rPr>
                        <a:t>07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s-CL" sz="400" b="1" i="0" u="none" strike="noStrike" dirty="0">
                          <a:solidFill>
                            <a:srgbClr val="000000"/>
                          </a:solidFill>
                          <a:effectLst/>
                          <a:latin typeface="Times New Roman" panose="02020603050405020304" pitchFamily="18" charset="0"/>
                        </a:rPr>
                        <a:t>Programas Informáticos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s-CL" sz="400" b="0" i="0" u="none" strike="noStrike" dirty="0">
                          <a:solidFill>
                            <a:srgbClr val="000000"/>
                          </a:solidFill>
                          <a:effectLst/>
                          <a:latin typeface="Times New Roman" panose="02020603050405020304" pitchFamily="18" charset="0"/>
                        </a:rPr>
                        <a:t>81,164</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7754011"/>
                  </a:ext>
                </a:extLst>
              </a:tr>
              <a:tr h="123711">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CL" sz="400" b="0" i="0" u="none" strike="noStrike" dirty="0">
                        <a:solidFill>
                          <a:srgbClr val="000000"/>
                        </a:solidFill>
                        <a:effectLst/>
                        <a:latin typeface="Courier New" panose="02070309020205020404" pitchFamily="49" charset="0"/>
                      </a:endParaRPr>
                    </a:p>
                  </a:txBody>
                  <a:tcPr marL="3911" marR="3911" marT="3911"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CL" sz="400" b="1" i="0" u="none" strike="noStrike" dirty="0">
                        <a:solidFill>
                          <a:srgbClr val="000000"/>
                        </a:solidFill>
                        <a:effectLst/>
                        <a:latin typeface="Times New Roman" panose="02020603050405020304" pitchFamily="18" charset="0"/>
                      </a:endParaRPr>
                    </a:p>
                  </a:txBody>
                  <a:tcPr marL="3911" marR="3911" marT="3911"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295633297"/>
                  </a:ext>
                </a:extLst>
              </a:tr>
              <a:tr h="204124">
                <a:tc>
                  <a:txBody>
                    <a:bodyPr/>
                    <a:lstStyle/>
                    <a:p>
                      <a:pPr algn="ctr" fontAlgn="b"/>
                      <a:r>
                        <a:rPr lang="es-CL" sz="400" b="0" i="0" u="none" strike="noStrike" dirty="0">
                          <a:solidFill>
                            <a:srgbClr val="000000"/>
                          </a:solidFill>
                          <a:effectLst/>
                          <a:latin typeface="Times New Roman" panose="02020603050405020304" pitchFamily="18" charset="0"/>
                        </a:rPr>
                        <a:t>Glosas</a:t>
                      </a:r>
                    </a:p>
                  </a:txBody>
                  <a:tcPr marL="3911" marR="3911" marT="3911" marB="0" anchor="b">
                    <a:lnL>
                      <a:noFill/>
                    </a:lnL>
                    <a:lnR>
                      <a:noFill/>
                    </a:lnR>
                    <a:lnT>
                      <a:noFill/>
                    </a:lnT>
                    <a:lnB>
                      <a:noFill/>
                    </a:lnB>
                  </a:tcPr>
                </a:tc>
                <a:tc>
                  <a:txBody>
                    <a:bodyPr/>
                    <a:lstStyle/>
                    <a:p>
                      <a:pPr algn="l" fontAlgn="b"/>
                      <a:endParaRPr lang="es-CL" sz="400" b="0" i="0" u="none" strike="noStrike" dirty="0">
                        <a:solidFill>
                          <a:srgbClr val="000000"/>
                        </a:solidFill>
                        <a:effectLst/>
                        <a:latin typeface="Courier New" panose="02070309020205020404" pitchFamily="49" charset="0"/>
                      </a:endParaRPr>
                    </a:p>
                  </a:txBody>
                  <a:tcPr marL="3911" marR="3911" marT="3911" marB="0" anchor="b">
                    <a:lnL>
                      <a:noFill/>
                    </a:lnL>
                    <a:lnR>
                      <a:noFill/>
                    </a:lnR>
                    <a:lnT>
                      <a:noFill/>
                    </a:lnT>
                    <a:lnB>
                      <a:noFill/>
                    </a:lnB>
                  </a:tcPr>
                </a:tc>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a:noFill/>
                    </a:lnT>
                    <a:lnB>
                      <a:noFill/>
                    </a:lnB>
                  </a:tcPr>
                </a:tc>
                <a:tc>
                  <a:txBody>
                    <a:bodyPr/>
                    <a:lstStyle/>
                    <a:p>
                      <a:pPr algn="l" fontAlgn="b"/>
                      <a:endParaRPr lang="es-CL" sz="400" b="1" i="0" u="none" strike="noStrike" dirty="0">
                        <a:solidFill>
                          <a:srgbClr val="000000"/>
                        </a:solidFill>
                        <a:effectLst/>
                        <a:latin typeface="Times New Roman" panose="02020603050405020304" pitchFamily="18" charset="0"/>
                      </a:endParaRPr>
                    </a:p>
                  </a:txBody>
                  <a:tcPr marL="3911" marR="3911" marT="3911" marB="0" anchor="b">
                    <a:lnL>
                      <a:noFill/>
                    </a:lnL>
                    <a:lnR>
                      <a:noFill/>
                    </a:lnR>
                    <a:lnT>
                      <a:noFill/>
                    </a:lnT>
                    <a:lnB>
                      <a:noFill/>
                    </a:lnB>
                  </a:tcPr>
                </a:tc>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a:noFill/>
                    </a:lnT>
                    <a:lnB>
                      <a:noFill/>
                    </a:lnB>
                  </a:tcPr>
                </a:tc>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a:noFill/>
                    </a:lnT>
                    <a:lnB>
                      <a:noFill/>
                    </a:lnB>
                  </a:tcPr>
                </a:tc>
                <a:extLst>
                  <a:ext uri="{0D108BD9-81ED-4DB2-BD59-A6C34878D82A}">
                    <a16:rowId xmlns:a16="http://schemas.microsoft.com/office/drawing/2014/main" val="2619961325"/>
                  </a:ext>
                </a:extLst>
              </a:tr>
              <a:tr h="123711">
                <a:tc>
                  <a:txBody>
                    <a:bodyPr/>
                    <a:lstStyle/>
                    <a:p>
                      <a:pPr algn="r" fontAlgn="b"/>
                      <a:r>
                        <a:rPr lang="es-CL" sz="400" b="0" i="0" u="none" strike="noStrike" dirty="0">
                          <a:solidFill>
                            <a:srgbClr val="000000"/>
                          </a:solidFill>
                          <a:effectLst/>
                          <a:latin typeface="Times New Roman" panose="02020603050405020304" pitchFamily="18" charset="0"/>
                        </a:rPr>
                        <a:t>1</a:t>
                      </a:r>
                    </a:p>
                  </a:txBody>
                  <a:tcPr marL="3911" marR="3911" marT="3911" marB="0" anchor="b">
                    <a:lnL>
                      <a:noFill/>
                    </a:lnL>
                    <a:lnR>
                      <a:noFill/>
                    </a:lnR>
                    <a:lnT>
                      <a:noFill/>
                    </a:lnT>
                    <a:lnB>
                      <a:noFill/>
                    </a:lnB>
                  </a:tcPr>
                </a:tc>
                <a:tc gridSpan="5">
                  <a:txBody>
                    <a:bodyPr/>
                    <a:lstStyle/>
                    <a:p>
                      <a:pPr algn="l" fontAlgn="b"/>
                      <a:r>
                        <a:rPr lang="es-CL" sz="400" b="1" i="0" u="none" strike="noStrike" dirty="0">
                          <a:solidFill>
                            <a:srgbClr val="000000"/>
                          </a:solidFill>
                          <a:effectLst/>
                          <a:latin typeface="Courier New" panose="02070309020205020404" pitchFamily="49" charset="0"/>
                        </a:rPr>
                        <a:t>Dotación máxima de vehículos                                                        56</a:t>
                      </a:r>
                    </a:p>
                  </a:txBody>
                  <a:tcPr marL="3911" marR="3911" marT="3911" marB="0" anchor="b">
                    <a:lnL>
                      <a:noFill/>
                    </a:lnL>
                    <a:lnR>
                      <a:noFill/>
                    </a:lnR>
                    <a:lnT>
                      <a:noFill/>
                    </a:lnT>
                    <a:lnB>
                      <a:noFill/>
                    </a:lnB>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34414158"/>
                  </a:ext>
                </a:extLst>
              </a:tr>
              <a:tr h="123711">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a:noFill/>
                    </a:lnT>
                    <a:lnB>
                      <a:noFill/>
                    </a:lnB>
                  </a:tcPr>
                </a:tc>
                <a:tc>
                  <a:txBody>
                    <a:bodyPr/>
                    <a:lstStyle/>
                    <a:p>
                      <a:pPr algn="l" fontAlgn="b"/>
                      <a:endParaRPr lang="es-CL" sz="400" b="0" i="0" u="none" strike="noStrike" dirty="0">
                        <a:solidFill>
                          <a:srgbClr val="000000"/>
                        </a:solidFill>
                        <a:effectLst/>
                        <a:latin typeface="Courier New" panose="02070309020205020404" pitchFamily="49" charset="0"/>
                      </a:endParaRPr>
                    </a:p>
                  </a:txBody>
                  <a:tcPr marL="3911" marR="3911" marT="3911" marB="0" anchor="b">
                    <a:lnL>
                      <a:noFill/>
                    </a:lnL>
                    <a:lnR>
                      <a:noFill/>
                    </a:lnR>
                    <a:lnT>
                      <a:noFill/>
                    </a:lnT>
                    <a:lnB>
                      <a:noFill/>
                    </a:lnB>
                  </a:tcPr>
                </a:tc>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a:noFill/>
                    </a:lnT>
                    <a:lnB>
                      <a:noFill/>
                    </a:lnB>
                  </a:tcPr>
                </a:tc>
                <a:tc>
                  <a:txBody>
                    <a:bodyPr/>
                    <a:lstStyle/>
                    <a:p>
                      <a:pPr algn="l" fontAlgn="b"/>
                      <a:endParaRPr lang="es-CL" sz="400" b="1" i="0" u="none" strike="noStrike" dirty="0">
                        <a:solidFill>
                          <a:srgbClr val="000000"/>
                        </a:solidFill>
                        <a:effectLst/>
                        <a:latin typeface="Times New Roman" panose="02020603050405020304" pitchFamily="18" charset="0"/>
                      </a:endParaRPr>
                    </a:p>
                  </a:txBody>
                  <a:tcPr marL="3911" marR="3911" marT="3911" marB="0" anchor="b">
                    <a:lnL>
                      <a:noFill/>
                    </a:lnL>
                    <a:lnR>
                      <a:noFill/>
                    </a:lnR>
                    <a:lnT>
                      <a:noFill/>
                    </a:lnT>
                    <a:lnB>
                      <a:noFill/>
                    </a:lnB>
                  </a:tcPr>
                </a:tc>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a:noFill/>
                    </a:lnT>
                    <a:lnB>
                      <a:noFill/>
                    </a:lnB>
                  </a:tcPr>
                </a:tc>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a:noFill/>
                    </a:lnT>
                    <a:lnB>
                      <a:noFill/>
                    </a:lnB>
                  </a:tcPr>
                </a:tc>
                <a:extLst>
                  <a:ext uri="{0D108BD9-81ED-4DB2-BD59-A6C34878D82A}">
                    <a16:rowId xmlns:a16="http://schemas.microsoft.com/office/drawing/2014/main" val="3544775766"/>
                  </a:ext>
                </a:extLst>
              </a:tr>
              <a:tr h="123711">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a:noFill/>
                    </a:lnT>
                    <a:lnB>
                      <a:noFill/>
                    </a:lnB>
                  </a:tcPr>
                </a:tc>
                <a:tc>
                  <a:txBody>
                    <a:bodyPr/>
                    <a:lstStyle/>
                    <a:p>
                      <a:pPr algn="l" fontAlgn="b"/>
                      <a:endParaRPr lang="es-CL" sz="400" b="0" i="0" u="none" strike="noStrike" dirty="0">
                        <a:solidFill>
                          <a:srgbClr val="000000"/>
                        </a:solidFill>
                        <a:effectLst/>
                        <a:latin typeface="Courier New" panose="02070309020205020404" pitchFamily="49" charset="0"/>
                      </a:endParaRPr>
                    </a:p>
                  </a:txBody>
                  <a:tcPr marL="3911" marR="3911" marT="3911" marB="0" anchor="b">
                    <a:lnL>
                      <a:noFill/>
                    </a:lnL>
                    <a:lnR>
                      <a:noFill/>
                    </a:lnR>
                    <a:lnT>
                      <a:noFill/>
                    </a:lnT>
                    <a:lnB>
                      <a:noFill/>
                    </a:lnB>
                  </a:tcPr>
                </a:tc>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a:noFill/>
                    </a:lnT>
                    <a:lnB>
                      <a:noFill/>
                    </a:lnB>
                  </a:tcPr>
                </a:tc>
                <a:tc>
                  <a:txBody>
                    <a:bodyPr/>
                    <a:lstStyle/>
                    <a:p>
                      <a:pPr algn="l" fontAlgn="b"/>
                      <a:endParaRPr lang="es-CL" sz="400" b="1" i="0" u="none" strike="noStrike" dirty="0">
                        <a:solidFill>
                          <a:srgbClr val="000000"/>
                        </a:solidFill>
                        <a:effectLst/>
                        <a:latin typeface="Times New Roman" panose="02020603050405020304" pitchFamily="18" charset="0"/>
                      </a:endParaRPr>
                    </a:p>
                  </a:txBody>
                  <a:tcPr marL="3911" marR="3911" marT="3911" marB="0" anchor="b">
                    <a:lnL>
                      <a:noFill/>
                    </a:lnL>
                    <a:lnR>
                      <a:noFill/>
                    </a:lnR>
                    <a:lnT>
                      <a:noFill/>
                    </a:lnT>
                    <a:lnB>
                      <a:noFill/>
                    </a:lnB>
                  </a:tcPr>
                </a:tc>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a:noFill/>
                    </a:lnT>
                    <a:lnB>
                      <a:noFill/>
                    </a:lnB>
                  </a:tcPr>
                </a:tc>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a:noFill/>
                    </a:lnT>
                    <a:lnB>
                      <a:noFill/>
                    </a:lnB>
                  </a:tcPr>
                </a:tc>
                <a:extLst>
                  <a:ext uri="{0D108BD9-81ED-4DB2-BD59-A6C34878D82A}">
                    <a16:rowId xmlns:a16="http://schemas.microsoft.com/office/drawing/2014/main" val="4193523477"/>
                  </a:ext>
                </a:extLst>
              </a:tr>
              <a:tr h="123711">
                <a:tc>
                  <a:txBody>
                    <a:bodyPr/>
                    <a:lstStyle/>
                    <a:p>
                      <a:pPr algn="ctr" fontAlgn="b"/>
                      <a:r>
                        <a:rPr lang="es-CL" sz="400" b="0" i="0" u="none" strike="noStrike" dirty="0">
                          <a:solidFill>
                            <a:srgbClr val="000000"/>
                          </a:solidFill>
                          <a:effectLst/>
                          <a:latin typeface="Times New Roman" panose="02020603050405020304" pitchFamily="18" charset="0"/>
                        </a:rPr>
                        <a:t>02 </a:t>
                      </a:r>
                    </a:p>
                  </a:txBody>
                  <a:tcPr marL="3911" marR="3911" marT="3911" marB="0" anchor="b">
                    <a:lnL>
                      <a:noFill/>
                    </a:lnL>
                    <a:lnR>
                      <a:noFill/>
                    </a:lnR>
                    <a:lnT>
                      <a:noFill/>
                    </a:lnT>
                    <a:lnB>
                      <a:noFill/>
                    </a:lnB>
                  </a:tcPr>
                </a:tc>
                <a:tc gridSpan="5">
                  <a:txBody>
                    <a:bodyPr/>
                    <a:lstStyle/>
                    <a:p>
                      <a:pPr algn="l" fontAlgn="b"/>
                      <a:r>
                        <a:rPr lang="es-CL" sz="400" b="1" i="0" u="none" strike="noStrike" dirty="0">
                          <a:solidFill>
                            <a:srgbClr val="000000"/>
                          </a:solidFill>
                          <a:effectLst/>
                          <a:latin typeface="Courier New" panose="02070309020205020404" pitchFamily="49" charset="0"/>
                        </a:rPr>
                        <a:t>Incluye:                                                                              </a:t>
                      </a:r>
                    </a:p>
                  </a:txBody>
                  <a:tcPr marL="3911" marR="3911" marT="3911" marB="0" anchor="b">
                    <a:lnL>
                      <a:noFill/>
                    </a:lnL>
                    <a:lnR>
                      <a:noFill/>
                    </a:lnR>
                    <a:lnT>
                      <a:noFill/>
                    </a:lnT>
                    <a:lnB>
                      <a:noFill/>
                    </a:lnB>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825944038"/>
                  </a:ext>
                </a:extLst>
              </a:tr>
              <a:tr h="123711">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a:noFill/>
                    </a:lnT>
                    <a:lnB>
                      <a:noFill/>
                    </a:lnB>
                  </a:tcPr>
                </a:tc>
                <a:tc gridSpan="5">
                  <a:txBody>
                    <a:bodyPr/>
                    <a:lstStyle/>
                    <a:p>
                      <a:pPr algn="l" fontAlgn="b"/>
                      <a:r>
                        <a:rPr lang="es-CL" sz="400" b="1" i="0" u="none" strike="noStrike" dirty="0">
                          <a:solidFill>
                            <a:srgbClr val="000000"/>
                          </a:solidFill>
                          <a:effectLst/>
                          <a:latin typeface="Courier New" panose="02070309020205020404" pitchFamily="49" charset="0"/>
                        </a:rPr>
                        <a:t>a) Dotación máxima de personal                                                     388</a:t>
                      </a:r>
                    </a:p>
                  </a:txBody>
                  <a:tcPr marL="3911" marR="3911" marT="3911" marB="0" anchor="b">
                    <a:lnL>
                      <a:noFill/>
                    </a:lnL>
                    <a:lnR>
                      <a:noFill/>
                    </a:lnR>
                    <a:lnT>
                      <a:noFill/>
                    </a:lnT>
                    <a:lnB>
                      <a:noFill/>
                    </a:lnB>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2881590439"/>
                  </a:ext>
                </a:extLst>
              </a:tr>
              <a:tr h="123711">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a:noFill/>
                    </a:lnT>
                    <a:lnB>
                      <a:noFill/>
                    </a:lnB>
                  </a:tcPr>
                </a:tc>
                <a:tc gridSpan="5">
                  <a:txBody>
                    <a:bodyPr/>
                    <a:lstStyle/>
                    <a:p>
                      <a:pPr algn="l" fontAlgn="b"/>
                      <a:r>
                        <a:rPr lang="es-CL" sz="400" b="1" i="0" u="none" strike="noStrike" dirty="0">
                          <a:solidFill>
                            <a:srgbClr val="000000"/>
                          </a:solidFill>
                          <a:effectLst/>
                          <a:latin typeface="Courier New" panose="02070309020205020404" pitchFamily="49" charset="0"/>
                        </a:rPr>
                        <a:t>   No regirá la  limitación establecida en el inciso segundo del artículo 10 del D.F.L</a:t>
                      </a:r>
                    </a:p>
                  </a:txBody>
                  <a:tcPr marL="3911" marR="3911" marT="3911" marB="0" anchor="b">
                    <a:lnL>
                      <a:noFill/>
                    </a:lnL>
                    <a:lnR>
                      <a:noFill/>
                    </a:lnR>
                    <a:lnT>
                      <a:noFill/>
                    </a:lnT>
                    <a:lnB>
                      <a:noFill/>
                    </a:lnB>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46018486"/>
                  </a:ext>
                </a:extLst>
              </a:tr>
              <a:tr h="123711">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a:noFill/>
                    </a:lnT>
                    <a:lnB>
                      <a:noFill/>
                    </a:lnB>
                  </a:tcPr>
                </a:tc>
                <a:tc gridSpan="5">
                  <a:txBody>
                    <a:bodyPr/>
                    <a:lstStyle/>
                    <a:p>
                      <a:pPr algn="l" fontAlgn="b"/>
                      <a:r>
                        <a:rPr lang="es-CL" sz="400" b="1" i="0" u="none" strike="noStrike" dirty="0">
                          <a:solidFill>
                            <a:srgbClr val="000000"/>
                          </a:solidFill>
                          <a:effectLst/>
                          <a:latin typeface="Courier New" panose="02070309020205020404" pitchFamily="49" charset="0"/>
                        </a:rPr>
                        <a:t>   N°29, de 2005, Ministerio de Hacienda, respecto de los empleos a contrata incluidos</a:t>
                      </a:r>
                    </a:p>
                  </a:txBody>
                  <a:tcPr marL="3911" marR="3911" marT="3911" marB="0" anchor="b">
                    <a:lnL>
                      <a:noFill/>
                    </a:lnL>
                    <a:lnR>
                      <a:noFill/>
                    </a:lnR>
                    <a:lnT>
                      <a:noFill/>
                    </a:lnT>
                    <a:lnB>
                      <a:noFill/>
                    </a:lnB>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2308123984"/>
                  </a:ext>
                </a:extLst>
              </a:tr>
              <a:tr h="123711">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a:noFill/>
                    </a:lnT>
                    <a:lnB>
                      <a:noFill/>
                    </a:lnB>
                  </a:tcPr>
                </a:tc>
                <a:tc gridSpan="5">
                  <a:txBody>
                    <a:bodyPr/>
                    <a:lstStyle/>
                    <a:p>
                      <a:pPr algn="l" fontAlgn="b"/>
                      <a:r>
                        <a:rPr lang="es-CL" sz="400" b="1" i="0" u="none" strike="noStrike" dirty="0">
                          <a:solidFill>
                            <a:srgbClr val="000000"/>
                          </a:solidFill>
                          <a:effectLst/>
                          <a:latin typeface="Courier New" panose="02070309020205020404" pitchFamily="49" charset="0"/>
                        </a:rPr>
                        <a:t>   en la dotación.                                                                    </a:t>
                      </a:r>
                    </a:p>
                  </a:txBody>
                  <a:tcPr marL="3911" marR="3911" marT="3911" marB="0" anchor="b">
                    <a:lnL>
                      <a:noFill/>
                    </a:lnL>
                    <a:lnR>
                      <a:noFill/>
                    </a:lnR>
                    <a:lnT>
                      <a:noFill/>
                    </a:lnT>
                    <a:lnB>
                      <a:noFill/>
                    </a:lnB>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831522455"/>
                  </a:ext>
                </a:extLst>
              </a:tr>
            </a:tbl>
          </a:graphicData>
        </a:graphic>
      </p:graphicFrame>
      <p:pic>
        <p:nvPicPr>
          <p:cNvPr id="6" name="Gráfico 5" descr="Lupa">
            <a:extLst>
              <a:ext uri="{FF2B5EF4-FFF2-40B4-BE49-F238E27FC236}">
                <a16:creationId xmlns:a16="http://schemas.microsoft.com/office/drawing/2014/main" id="{F68F6234-D9B0-474A-9244-D0DC5D315C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94989" y="463355"/>
            <a:ext cx="1296143" cy="1167594"/>
          </a:xfrm>
          <a:prstGeom prst="rect">
            <a:avLst/>
          </a:prstGeom>
        </p:spPr>
      </p:pic>
    </p:spTree>
    <p:extLst>
      <p:ext uri="{BB962C8B-B14F-4D97-AF65-F5344CB8AC3E}">
        <p14:creationId xmlns:p14="http://schemas.microsoft.com/office/powerpoint/2010/main" val="3773581149"/>
      </p:ext>
    </p:extLst>
  </p:cSld>
  <p:clrMapOvr>
    <a:overrideClrMapping bg1="lt1" tx1="dk1" bg2="lt2" tx2="dk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73DAE5-8E07-4850-B2E0-3B427F1B396E}"/>
              </a:ext>
            </a:extLst>
          </p:cNvPr>
          <p:cNvSpPr>
            <a:spLocks noGrp="1"/>
          </p:cNvSpPr>
          <p:nvPr>
            <p:ph type="title"/>
          </p:nvPr>
        </p:nvSpPr>
        <p:spPr>
          <a:xfrm>
            <a:off x="229966" y="470292"/>
            <a:ext cx="8527001" cy="994172"/>
          </a:xfrm>
        </p:spPr>
        <p:txBody>
          <a:bodyPr>
            <a:normAutofit/>
          </a:bodyPr>
          <a:lstStyle/>
          <a:p>
            <a:r>
              <a:rPr lang="es-US" sz="1800" b="1" dirty="0">
                <a:solidFill>
                  <a:srgbClr val="005489"/>
                </a:solidFill>
              </a:rPr>
              <a:t>7.-Presupuesto 2021 - Presupuesto Base Cero (Ajustado) </a:t>
            </a:r>
            <a:endParaRPr lang="es-CL" sz="1800" b="1" dirty="0">
              <a:solidFill>
                <a:srgbClr val="005489"/>
              </a:solidFill>
            </a:endParaRPr>
          </a:p>
        </p:txBody>
      </p:sp>
      <p:sp>
        <p:nvSpPr>
          <p:cNvPr id="3" name="Marcador de contenido 2">
            <a:extLst>
              <a:ext uri="{FF2B5EF4-FFF2-40B4-BE49-F238E27FC236}">
                <a16:creationId xmlns:a16="http://schemas.microsoft.com/office/drawing/2014/main" id="{D5394D5A-9BC7-4661-B741-DA9E031AE26A}"/>
              </a:ext>
            </a:extLst>
          </p:cNvPr>
          <p:cNvSpPr>
            <a:spLocks noGrp="1"/>
          </p:cNvSpPr>
          <p:nvPr>
            <p:ph idx="1"/>
          </p:nvPr>
        </p:nvSpPr>
        <p:spPr/>
        <p:txBody>
          <a:bodyPr>
            <a:normAutofit/>
          </a:bodyPr>
          <a:lstStyle/>
          <a:p>
            <a:pPr marL="0" indent="0">
              <a:buNone/>
            </a:pPr>
            <a:r>
              <a:rPr lang="es-US" b="1" dirty="0"/>
              <a:t>                Metodología Tradicional utilizada en 			Latinoamérica</a:t>
            </a:r>
          </a:p>
          <a:p>
            <a:endParaRPr lang="es-US" dirty="0"/>
          </a:p>
          <a:p>
            <a:pPr marL="0" indent="0">
              <a:buNone/>
            </a:pPr>
            <a:r>
              <a:rPr lang="es-US" b="1" dirty="0"/>
              <a:t>                   Incrementalismo </a:t>
            </a:r>
          </a:p>
          <a:p>
            <a:pPr marL="0" indent="0">
              <a:buNone/>
            </a:pPr>
            <a:endParaRPr lang="es-US" dirty="0"/>
          </a:p>
          <a:p>
            <a:pPr marL="0" indent="0">
              <a:buNone/>
            </a:pPr>
            <a:r>
              <a:rPr lang="es-US" sz="1200" dirty="0"/>
              <a:t>                                     </a:t>
            </a:r>
          </a:p>
          <a:p>
            <a:pPr marL="0" indent="0">
              <a:buNone/>
            </a:pPr>
            <a:r>
              <a:rPr lang="es-US" sz="1200" dirty="0"/>
              <a:t>                                     -Énfasis en la variación respecto del año anterior</a:t>
            </a:r>
          </a:p>
          <a:p>
            <a:pPr marL="0" indent="0">
              <a:buNone/>
            </a:pPr>
            <a:r>
              <a:rPr lang="es-US" sz="1200" dirty="0"/>
              <a:t>                                     -Apropiación del presupuesto de continuidad</a:t>
            </a:r>
          </a:p>
          <a:p>
            <a:pPr marL="0" indent="0">
              <a:buNone/>
            </a:pPr>
            <a:r>
              <a:rPr lang="es-US" sz="1200" dirty="0"/>
              <a:t>                                    -Rigidización del presupuesto</a:t>
            </a:r>
          </a:p>
          <a:p>
            <a:pPr marL="0" indent="0">
              <a:buNone/>
            </a:pPr>
            <a:r>
              <a:rPr lang="es-US" sz="1200" dirty="0"/>
              <a:t>                         -Financiamiento de programas que no necesariamente tienen rentabilidad social</a:t>
            </a:r>
          </a:p>
          <a:p>
            <a:pPr marL="0" indent="0">
              <a:buNone/>
            </a:pPr>
            <a:endParaRPr lang="es-US" dirty="0"/>
          </a:p>
          <a:p>
            <a:pPr marL="0" indent="0">
              <a:buNone/>
            </a:pPr>
            <a:endParaRPr lang="es-US" dirty="0"/>
          </a:p>
          <a:p>
            <a:pPr marL="0" indent="0">
              <a:buNone/>
            </a:pPr>
            <a:endParaRPr lang="es-CL" dirty="0"/>
          </a:p>
        </p:txBody>
      </p:sp>
      <p:sp>
        <p:nvSpPr>
          <p:cNvPr id="4" name="Marcador de número de diapositiva 3">
            <a:extLst>
              <a:ext uri="{FF2B5EF4-FFF2-40B4-BE49-F238E27FC236}">
                <a16:creationId xmlns:a16="http://schemas.microsoft.com/office/drawing/2014/main" id="{A2D43FBA-78CD-4BA1-BAA0-3ABF925A05A2}"/>
              </a:ext>
            </a:extLst>
          </p:cNvPr>
          <p:cNvSpPr>
            <a:spLocks noGrp="1"/>
          </p:cNvSpPr>
          <p:nvPr>
            <p:ph type="sldNum" sz="quarter" idx="11"/>
          </p:nvPr>
        </p:nvSpPr>
        <p:spPr>
          <a:xfrm>
            <a:off x="4038600" y="6356350"/>
            <a:ext cx="4114800" cy="365125"/>
          </a:xfrm>
          <a:prstGeom prst="rect">
            <a:avLst/>
          </a:prstGeom>
        </p:spPr>
        <p:txBody>
          <a:bodyPr vert="horz" lIns="91440" tIns="45720" rIns="91440" bIns="45720" rtlCol="0" anchor="ctr"/>
          <a:lstStyle>
            <a:defPPr>
              <a:defRPr lang="es-C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p>
        </p:txBody>
      </p:sp>
      <p:cxnSp>
        <p:nvCxnSpPr>
          <p:cNvPr id="6" name="Conector recto de flecha 5">
            <a:extLst>
              <a:ext uri="{FF2B5EF4-FFF2-40B4-BE49-F238E27FC236}">
                <a16:creationId xmlns:a16="http://schemas.microsoft.com/office/drawing/2014/main" id="{D77326E5-E07C-439D-9E61-C786DC1DE35F}"/>
              </a:ext>
            </a:extLst>
          </p:cNvPr>
          <p:cNvCxnSpPr/>
          <p:nvPr/>
        </p:nvCxnSpPr>
        <p:spPr>
          <a:xfrm>
            <a:off x="3896134" y="2525548"/>
            <a:ext cx="0" cy="48605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 name="Conector recto de flecha 6">
            <a:extLst>
              <a:ext uri="{FF2B5EF4-FFF2-40B4-BE49-F238E27FC236}">
                <a16:creationId xmlns:a16="http://schemas.microsoft.com/office/drawing/2014/main" id="{74D3C477-A5D8-443A-924E-D84B30B6611C}"/>
              </a:ext>
            </a:extLst>
          </p:cNvPr>
          <p:cNvCxnSpPr/>
          <p:nvPr/>
        </p:nvCxnSpPr>
        <p:spPr>
          <a:xfrm>
            <a:off x="3896134" y="3344718"/>
            <a:ext cx="0" cy="48605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Rectángulo: esquinas redondeadas 7">
            <a:extLst>
              <a:ext uri="{FF2B5EF4-FFF2-40B4-BE49-F238E27FC236}">
                <a16:creationId xmlns:a16="http://schemas.microsoft.com/office/drawing/2014/main" id="{2EBD5E0D-E625-4BF7-911A-6A5D61555734}"/>
              </a:ext>
            </a:extLst>
          </p:cNvPr>
          <p:cNvSpPr/>
          <p:nvPr/>
        </p:nvSpPr>
        <p:spPr>
          <a:xfrm>
            <a:off x="1766823" y="3941520"/>
            <a:ext cx="6152384" cy="1296144"/>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sz="1350" dirty="0"/>
          </a:p>
        </p:txBody>
      </p:sp>
    </p:spTree>
    <p:extLst>
      <p:ext uri="{BB962C8B-B14F-4D97-AF65-F5344CB8AC3E}">
        <p14:creationId xmlns:p14="http://schemas.microsoft.com/office/powerpoint/2010/main" val="36686172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73DAE5-8E07-4850-B2E0-3B427F1B396E}"/>
              </a:ext>
            </a:extLst>
          </p:cNvPr>
          <p:cNvSpPr>
            <a:spLocks noGrp="1"/>
          </p:cNvSpPr>
          <p:nvPr>
            <p:ph type="title"/>
          </p:nvPr>
        </p:nvSpPr>
        <p:spPr/>
        <p:txBody>
          <a:bodyPr>
            <a:normAutofit/>
          </a:bodyPr>
          <a:lstStyle/>
          <a:p>
            <a:r>
              <a:rPr lang="es-US" sz="2800" b="1" dirty="0">
                <a:solidFill>
                  <a:srgbClr val="005489"/>
                </a:solidFill>
              </a:rPr>
              <a:t>7.-Presupuesto 2021 - Presupuesto Base Cero (Ajustado) </a:t>
            </a:r>
            <a:r>
              <a:rPr lang="es-US" sz="2700" b="1" dirty="0">
                <a:solidFill>
                  <a:schemeClr val="accent1"/>
                </a:solidFill>
              </a:rPr>
              <a:t> </a:t>
            </a:r>
            <a:endParaRPr lang="es-CL" sz="2700" b="1" dirty="0">
              <a:solidFill>
                <a:schemeClr val="accent1"/>
              </a:solidFill>
            </a:endParaRPr>
          </a:p>
        </p:txBody>
      </p:sp>
      <p:sp>
        <p:nvSpPr>
          <p:cNvPr id="3" name="Marcador de contenido 2">
            <a:extLst>
              <a:ext uri="{FF2B5EF4-FFF2-40B4-BE49-F238E27FC236}">
                <a16:creationId xmlns:a16="http://schemas.microsoft.com/office/drawing/2014/main" id="{D5394D5A-9BC7-4661-B741-DA9E031AE26A}"/>
              </a:ext>
            </a:extLst>
          </p:cNvPr>
          <p:cNvSpPr>
            <a:spLocks noGrp="1"/>
          </p:cNvSpPr>
          <p:nvPr>
            <p:ph idx="1"/>
          </p:nvPr>
        </p:nvSpPr>
        <p:spPr>
          <a:xfrm>
            <a:off x="1257301" y="1965723"/>
            <a:ext cx="6132910" cy="4035028"/>
          </a:xfrm>
        </p:spPr>
        <p:txBody>
          <a:bodyPr>
            <a:normAutofit/>
          </a:bodyPr>
          <a:lstStyle/>
          <a:p>
            <a:pPr marL="0" indent="0">
              <a:buNone/>
            </a:pPr>
            <a:r>
              <a:rPr lang="es-US" b="1" dirty="0"/>
              <a:t>      	Presupuesto Base Cero Ajustado</a:t>
            </a:r>
          </a:p>
          <a:p>
            <a:endParaRPr lang="es-US" dirty="0"/>
          </a:p>
          <a:p>
            <a:pPr marL="0" indent="0">
              <a:buNone/>
            </a:pPr>
            <a:r>
              <a:rPr lang="es-US" sz="1200" dirty="0"/>
              <a:t>                 Se debe justificar todo el presupuesto, se entiende que hay:</a:t>
            </a:r>
          </a:p>
          <a:p>
            <a:pPr marL="0" indent="0">
              <a:buNone/>
            </a:pPr>
            <a:r>
              <a:rPr lang="es-US" sz="1200" dirty="0"/>
              <a:t>                                                -Obligaciones legales</a:t>
            </a:r>
          </a:p>
          <a:p>
            <a:pPr marL="0" indent="0">
              <a:buNone/>
            </a:pPr>
            <a:r>
              <a:rPr lang="es-US" sz="1200" dirty="0"/>
              <a:t>                                                -Contratos y convenios vigentes</a:t>
            </a:r>
          </a:p>
          <a:p>
            <a:pPr marL="0" indent="0">
              <a:buNone/>
            </a:pPr>
            <a:r>
              <a:rPr lang="es-US" sz="1200" dirty="0"/>
              <a:t>                                                -Dotaciones vigentes al 31/12/2019</a:t>
            </a:r>
          </a:p>
          <a:p>
            <a:pPr marL="0" indent="0">
              <a:buNone/>
            </a:pPr>
            <a:r>
              <a:rPr lang="es-US" sz="1200" dirty="0"/>
              <a:t>                                                -todo lo que tenga sustento legal</a:t>
            </a:r>
          </a:p>
          <a:p>
            <a:pPr marL="0" indent="0">
              <a:buNone/>
            </a:pPr>
            <a:r>
              <a:rPr lang="es-US" sz="1200" dirty="0"/>
              <a:t>                                                </a:t>
            </a:r>
          </a:p>
          <a:p>
            <a:pPr marL="0" indent="0">
              <a:buNone/>
            </a:pPr>
            <a:r>
              <a:rPr lang="es-US" sz="1200" dirty="0"/>
              <a:t>                                    </a:t>
            </a:r>
          </a:p>
          <a:p>
            <a:pPr marL="0" indent="0">
              <a:buNone/>
            </a:pPr>
            <a:endParaRPr lang="es-US" sz="1200" dirty="0"/>
          </a:p>
          <a:p>
            <a:pPr marL="0" indent="0">
              <a:buNone/>
            </a:pPr>
            <a:r>
              <a:rPr lang="es-US" sz="1200" dirty="0"/>
              <a:t>                                  </a:t>
            </a:r>
            <a:r>
              <a:rPr lang="es-CL" sz="1200" dirty="0"/>
              <a:t>Se debe justificar todo lo demás:</a:t>
            </a:r>
          </a:p>
          <a:p>
            <a:pPr marL="0" indent="0">
              <a:buNone/>
            </a:pPr>
            <a:r>
              <a:rPr lang="es-CL" sz="1200" dirty="0"/>
              <a:t>                                    - Programas, especialmente los mal evaluados</a:t>
            </a:r>
          </a:p>
          <a:p>
            <a:pPr marL="0" indent="0">
              <a:buNone/>
            </a:pPr>
            <a:r>
              <a:rPr lang="es-CL" sz="1200" dirty="0"/>
              <a:t>                                    - revisión de gastos en bienes y servicios de consumo, de                               		 adquisición de activos, de flujos de proyectos.</a:t>
            </a:r>
          </a:p>
          <a:p>
            <a:pPr marL="0" indent="0">
              <a:buNone/>
            </a:pPr>
            <a:endParaRPr lang="es-CL" dirty="0"/>
          </a:p>
        </p:txBody>
      </p:sp>
      <p:sp>
        <p:nvSpPr>
          <p:cNvPr id="4" name="Marcador de número de diapositiva 3">
            <a:extLst>
              <a:ext uri="{FF2B5EF4-FFF2-40B4-BE49-F238E27FC236}">
                <a16:creationId xmlns:a16="http://schemas.microsoft.com/office/drawing/2014/main" id="{A2D43FBA-78CD-4BA1-BAA0-3ABF925A05A2}"/>
              </a:ext>
            </a:extLst>
          </p:cNvPr>
          <p:cNvSpPr>
            <a:spLocks noGrp="1"/>
          </p:cNvSpPr>
          <p:nvPr>
            <p:ph type="sldNum" sz="quarter" idx="11"/>
          </p:nvPr>
        </p:nvSpPr>
        <p:spPr>
          <a:xfrm>
            <a:off x="4038600" y="6356350"/>
            <a:ext cx="4114800" cy="365125"/>
          </a:xfrm>
          <a:prstGeom prst="rect">
            <a:avLst/>
          </a:prstGeom>
        </p:spPr>
        <p:txBody>
          <a:bodyPr vert="horz" lIns="91440" tIns="45720" rIns="91440" bIns="45720" rtlCol="0" anchor="ctr"/>
          <a:lstStyle>
            <a:defPPr>
              <a:defRPr lang="es-C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p>
        </p:txBody>
      </p:sp>
      <p:cxnSp>
        <p:nvCxnSpPr>
          <p:cNvPr id="6" name="Conector recto de flecha 5">
            <a:extLst>
              <a:ext uri="{FF2B5EF4-FFF2-40B4-BE49-F238E27FC236}">
                <a16:creationId xmlns:a16="http://schemas.microsoft.com/office/drawing/2014/main" id="{D77326E5-E07C-439D-9E61-C786DC1DE35F}"/>
              </a:ext>
            </a:extLst>
          </p:cNvPr>
          <p:cNvCxnSpPr>
            <a:cxnSpLocks/>
          </p:cNvCxnSpPr>
          <p:nvPr/>
        </p:nvCxnSpPr>
        <p:spPr>
          <a:xfrm>
            <a:off x="3977934" y="2336563"/>
            <a:ext cx="0" cy="3240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Rectángulo: esquinas redondeadas 7">
            <a:extLst>
              <a:ext uri="{FF2B5EF4-FFF2-40B4-BE49-F238E27FC236}">
                <a16:creationId xmlns:a16="http://schemas.microsoft.com/office/drawing/2014/main" id="{2EBD5E0D-E625-4BF7-911A-6A5D61555734}"/>
              </a:ext>
            </a:extLst>
          </p:cNvPr>
          <p:cNvSpPr/>
          <p:nvPr/>
        </p:nvSpPr>
        <p:spPr>
          <a:xfrm>
            <a:off x="1566092" y="4444379"/>
            <a:ext cx="5258895" cy="1296144"/>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sz="1350" dirty="0"/>
          </a:p>
        </p:txBody>
      </p:sp>
      <p:sp>
        <p:nvSpPr>
          <p:cNvPr id="9" name="Rectángulo: esquinas redondeadas 8">
            <a:extLst>
              <a:ext uri="{FF2B5EF4-FFF2-40B4-BE49-F238E27FC236}">
                <a16:creationId xmlns:a16="http://schemas.microsoft.com/office/drawing/2014/main" id="{A5EAFCA5-9208-40E8-AB62-DF2C9EDB62DF}"/>
              </a:ext>
            </a:extLst>
          </p:cNvPr>
          <p:cNvSpPr/>
          <p:nvPr/>
        </p:nvSpPr>
        <p:spPr>
          <a:xfrm>
            <a:off x="1566092" y="2792636"/>
            <a:ext cx="5258895" cy="1296144"/>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sz="1350" dirty="0"/>
          </a:p>
        </p:txBody>
      </p:sp>
      <p:cxnSp>
        <p:nvCxnSpPr>
          <p:cNvPr id="10" name="Conector recto de flecha 9">
            <a:extLst>
              <a:ext uri="{FF2B5EF4-FFF2-40B4-BE49-F238E27FC236}">
                <a16:creationId xmlns:a16="http://schemas.microsoft.com/office/drawing/2014/main" id="{EA4854E8-4D25-4BD6-862F-21228CF56505}"/>
              </a:ext>
            </a:extLst>
          </p:cNvPr>
          <p:cNvCxnSpPr>
            <a:cxnSpLocks/>
          </p:cNvCxnSpPr>
          <p:nvPr/>
        </p:nvCxnSpPr>
        <p:spPr>
          <a:xfrm>
            <a:off x="3977934" y="4120343"/>
            <a:ext cx="0" cy="3240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8015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DA2103-2362-4352-A8DB-0281042C4322}"/>
              </a:ext>
            </a:extLst>
          </p:cNvPr>
          <p:cNvSpPr>
            <a:spLocks noGrp="1"/>
          </p:cNvSpPr>
          <p:nvPr>
            <p:ph type="title"/>
          </p:nvPr>
        </p:nvSpPr>
        <p:spPr/>
        <p:txBody>
          <a:bodyPr/>
          <a:lstStyle/>
          <a:p>
            <a:r>
              <a:rPr lang="es-CL" altLang="es-CL" b="1" dirty="0"/>
              <a:t>2.1Variables Macroeconómicas</a:t>
            </a:r>
            <a:endParaRPr lang="es-CL" dirty="0"/>
          </a:p>
        </p:txBody>
      </p:sp>
      <p:graphicFrame>
        <p:nvGraphicFramePr>
          <p:cNvPr id="4" name="Marcador de contenido 5">
            <a:extLst>
              <a:ext uri="{FF2B5EF4-FFF2-40B4-BE49-F238E27FC236}">
                <a16:creationId xmlns:a16="http://schemas.microsoft.com/office/drawing/2014/main" id="{4DB7F2E9-4629-4042-9ACC-8E2CA88EE53D}"/>
              </a:ext>
            </a:extLst>
          </p:cNvPr>
          <p:cNvGraphicFramePr>
            <a:graphicFrameLocks noGrp="1"/>
          </p:cNvGraphicFramePr>
          <p:nvPr>
            <p:ph idx="1"/>
            <p:extLst>
              <p:ext uri="{D42A27DB-BD31-4B8C-83A1-F6EECF244321}">
                <p14:modId xmlns:p14="http://schemas.microsoft.com/office/powerpoint/2010/main" val="1369822068"/>
              </p:ext>
            </p:extLst>
          </p:nvPr>
        </p:nvGraphicFramePr>
        <p:xfrm>
          <a:off x="327171" y="1700213"/>
          <a:ext cx="8456102" cy="393718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20861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73DAE5-8E07-4850-B2E0-3B427F1B396E}"/>
              </a:ext>
            </a:extLst>
          </p:cNvPr>
          <p:cNvSpPr>
            <a:spLocks noGrp="1"/>
          </p:cNvSpPr>
          <p:nvPr>
            <p:ph type="title"/>
          </p:nvPr>
        </p:nvSpPr>
        <p:spPr/>
        <p:txBody>
          <a:bodyPr>
            <a:normAutofit/>
          </a:bodyPr>
          <a:lstStyle/>
          <a:p>
            <a:r>
              <a:rPr lang="es-US" sz="2400" b="1" dirty="0">
                <a:solidFill>
                  <a:srgbClr val="005489"/>
                </a:solidFill>
              </a:rPr>
              <a:t>7.-Presupuesto 2021 - Presupuesto Base Cero (Ajustado) </a:t>
            </a:r>
            <a:endParaRPr lang="es-CL" sz="2700" b="1" dirty="0">
              <a:solidFill>
                <a:schemeClr val="accent1"/>
              </a:solidFill>
            </a:endParaRPr>
          </a:p>
        </p:txBody>
      </p:sp>
      <p:sp>
        <p:nvSpPr>
          <p:cNvPr id="3" name="Marcador de contenido 2">
            <a:extLst>
              <a:ext uri="{FF2B5EF4-FFF2-40B4-BE49-F238E27FC236}">
                <a16:creationId xmlns:a16="http://schemas.microsoft.com/office/drawing/2014/main" id="{D5394D5A-9BC7-4661-B741-DA9E031AE26A}"/>
              </a:ext>
            </a:extLst>
          </p:cNvPr>
          <p:cNvSpPr>
            <a:spLocks noGrp="1"/>
          </p:cNvSpPr>
          <p:nvPr>
            <p:ph idx="1"/>
          </p:nvPr>
        </p:nvSpPr>
        <p:spPr>
          <a:xfrm>
            <a:off x="1042989" y="1700215"/>
            <a:ext cx="7643812" cy="3970743"/>
          </a:xfrm>
        </p:spPr>
        <p:txBody>
          <a:bodyPr>
            <a:normAutofit fontScale="40000" lnSpcReduction="20000"/>
          </a:bodyPr>
          <a:lstStyle/>
          <a:p>
            <a:pPr marL="0" indent="0">
              <a:buNone/>
            </a:pPr>
            <a:r>
              <a:rPr lang="es-US" b="1" dirty="0"/>
              <a:t>                            	             Presupuesto de Base Cero Ajustado</a:t>
            </a:r>
          </a:p>
          <a:p>
            <a:endParaRPr lang="es-US" dirty="0"/>
          </a:p>
          <a:p>
            <a:endParaRPr lang="es-US" dirty="0"/>
          </a:p>
          <a:p>
            <a:pPr marL="0" indent="0">
              <a:buNone/>
            </a:pPr>
            <a:r>
              <a:rPr lang="es-US" dirty="0"/>
              <a:t>			  </a:t>
            </a:r>
          </a:p>
          <a:p>
            <a:pPr marL="0" indent="0">
              <a:buNone/>
            </a:pPr>
            <a:r>
              <a:rPr lang="es-US" dirty="0"/>
              <a:t>			Revisión del Gasto </a:t>
            </a:r>
          </a:p>
          <a:p>
            <a:pPr marL="0" indent="0">
              <a:buNone/>
            </a:pPr>
            <a:r>
              <a:rPr lang="es-US" dirty="0"/>
              <a:t>           		</a:t>
            </a:r>
          </a:p>
          <a:p>
            <a:pPr marL="0" indent="0">
              <a:buNone/>
            </a:pPr>
            <a:endParaRPr lang="es-US" dirty="0"/>
          </a:p>
          <a:p>
            <a:pPr marL="0" indent="0">
              <a:buNone/>
            </a:pPr>
            <a:endParaRPr lang="es-US" dirty="0"/>
          </a:p>
          <a:p>
            <a:pPr marL="0" indent="0">
              <a:buNone/>
            </a:pPr>
            <a:r>
              <a:rPr lang="es-US" dirty="0"/>
              <a:t>		</a:t>
            </a:r>
          </a:p>
          <a:p>
            <a:pPr marL="0" indent="0">
              <a:buNone/>
            </a:pPr>
            <a:r>
              <a:rPr lang="es-US" dirty="0"/>
              <a:t>		Obliga a los Servicios Públicos a Justificar su presupuesto</a:t>
            </a:r>
          </a:p>
          <a:p>
            <a:pPr marL="0" indent="0">
              <a:buNone/>
            </a:pPr>
            <a:r>
              <a:rPr lang="es-US" dirty="0"/>
              <a:t>			Escenarios</a:t>
            </a:r>
          </a:p>
          <a:p>
            <a:pPr marL="0" indent="0">
              <a:buNone/>
            </a:pPr>
            <a:endParaRPr lang="es-US" dirty="0"/>
          </a:p>
          <a:p>
            <a:pPr marL="0" indent="0">
              <a:buNone/>
            </a:pPr>
            <a:endParaRPr lang="es-US" dirty="0"/>
          </a:p>
          <a:p>
            <a:pPr marL="0" indent="0">
              <a:buNone/>
            </a:pPr>
            <a:r>
              <a:rPr lang="es-US" sz="1425" dirty="0"/>
              <a:t>                                                               	</a:t>
            </a:r>
          </a:p>
          <a:p>
            <a:pPr marL="0" indent="0">
              <a:buNone/>
            </a:pPr>
            <a:endParaRPr lang="es-US" sz="1425" dirty="0"/>
          </a:p>
          <a:p>
            <a:pPr marL="0" indent="0">
              <a:buNone/>
            </a:pPr>
            <a:r>
              <a:rPr lang="es-US" sz="1425" dirty="0"/>
              <a:t>			</a:t>
            </a:r>
          </a:p>
          <a:p>
            <a:pPr marL="0" indent="0">
              <a:buNone/>
            </a:pPr>
            <a:endParaRPr lang="es-US" sz="1425" dirty="0"/>
          </a:p>
          <a:p>
            <a:pPr marL="0" indent="0">
              <a:buNone/>
            </a:pPr>
            <a:r>
              <a:rPr lang="es-US" sz="1425" dirty="0"/>
              <a:t>			</a:t>
            </a:r>
            <a:r>
              <a:rPr lang="es-US" sz="2175" dirty="0"/>
              <a:t>Asignación de Recursos Eficiente</a:t>
            </a:r>
          </a:p>
          <a:p>
            <a:pPr marL="0" indent="0">
              <a:buNone/>
            </a:pPr>
            <a:endParaRPr lang="es-US" sz="1200" dirty="0"/>
          </a:p>
          <a:p>
            <a:pPr marL="0" indent="0">
              <a:buNone/>
            </a:pPr>
            <a:endParaRPr lang="es-US" sz="1200" dirty="0"/>
          </a:p>
          <a:p>
            <a:pPr marL="0" indent="0">
              <a:buNone/>
            </a:pPr>
            <a:endParaRPr lang="es-US" sz="1200" dirty="0"/>
          </a:p>
          <a:p>
            <a:pPr marL="0" indent="0">
              <a:buNone/>
            </a:pPr>
            <a:r>
              <a:rPr lang="es-US" sz="1425" dirty="0"/>
              <a:t>                                  	</a:t>
            </a:r>
            <a:r>
              <a:rPr lang="es-US" sz="2175" dirty="0"/>
              <a:t>  </a:t>
            </a:r>
          </a:p>
          <a:p>
            <a:pPr marL="0" indent="0">
              <a:buNone/>
            </a:pPr>
            <a:endParaRPr lang="es-US" sz="2175" dirty="0"/>
          </a:p>
          <a:p>
            <a:pPr marL="0" indent="0">
              <a:buNone/>
            </a:pPr>
            <a:endParaRPr lang="es-US" sz="2175" dirty="0"/>
          </a:p>
          <a:p>
            <a:pPr marL="0" indent="0">
              <a:buNone/>
            </a:pPr>
            <a:endParaRPr lang="es-US" sz="2175" dirty="0"/>
          </a:p>
          <a:p>
            <a:pPr marL="0" indent="0">
              <a:buNone/>
            </a:pPr>
            <a:r>
              <a:rPr lang="es-US" sz="2175" dirty="0"/>
              <a:t> </a:t>
            </a:r>
          </a:p>
          <a:p>
            <a:pPr marL="0" indent="0">
              <a:buNone/>
            </a:pPr>
            <a:r>
              <a:rPr lang="es-US" sz="2175" dirty="0"/>
              <a:t>		Genera espacio para financiar prioridades Gubernamentales          </a:t>
            </a:r>
          </a:p>
          <a:p>
            <a:pPr marL="0" indent="0">
              <a:buNone/>
            </a:pPr>
            <a:r>
              <a:rPr lang="es-US" sz="1200" dirty="0"/>
              <a:t>          </a:t>
            </a:r>
            <a:endParaRPr lang="es-US" dirty="0"/>
          </a:p>
          <a:p>
            <a:pPr marL="0" indent="0">
              <a:buNone/>
            </a:pPr>
            <a:endParaRPr lang="es-US" dirty="0"/>
          </a:p>
          <a:p>
            <a:pPr marL="0" indent="0">
              <a:buNone/>
            </a:pPr>
            <a:endParaRPr lang="es-CL" dirty="0"/>
          </a:p>
        </p:txBody>
      </p:sp>
      <p:sp>
        <p:nvSpPr>
          <p:cNvPr id="4" name="Marcador de número de diapositiva 3">
            <a:extLst>
              <a:ext uri="{FF2B5EF4-FFF2-40B4-BE49-F238E27FC236}">
                <a16:creationId xmlns:a16="http://schemas.microsoft.com/office/drawing/2014/main" id="{A2D43FBA-78CD-4BA1-BAA0-3ABF925A05A2}"/>
              </a:ext>
            </a:extLst>
          </p:cNvPr>
          <p:cNvSpPr>
            <a:spLocks noGrp="1"/>
          </p:cNvSpPr>
          <p:nvPr>
            <p:ph type="sldNum" sz="quarter" idx="11"/>
          </p:nvPr>
        </p:nvSpPr>
        <p:spPr>
          <a:xfrm>
            <a:off x="4038600" y="6356350"/>
            <a:ext cx="4114800" cy="365125"/>
          </a:xfrm>
          <a:prstGeom prst="rect">
            <a:avLst/>
          </a:prstGeom>
        </p:spPr>
        <p:txBody>
          <a:bodyPr vert="horz" lIns="91440" tIns="45720" rIns="91440" bIns="45720" rtlCol="0" anchor="ctr"/>
          <a:lstStyle>
            <a:defPPr>
              <a:defRPr lang="es-C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p>
        </p:txBody>
      </p:sp>
      <p:cxnSp>
        <p:nvCxnSpPr>
          <p:cNvPr id="6" name="Conector recto de flecha 5">
            <a:extLst>
              <a:ext uri="{FF2B5EF4-FFF2-40B4-BE49-F238E27FC236}">
                <a16:creationId xmlns:a16="http://schemas.microsoft.com/office/drawing/2014/main" id="{D77326E5-E07C-439D-9E61-C786DC1DE35F}"/>
              </a:ext>
            </a:extLst>
          </p:cNvPr>
          <p:cNvCxnSpPr/>
          <p:nvPr/>
        </p:nvCxnSpPr>
        <p:spPr>
          <a:xfrm>
            <a:off x="4584417" y="1840349"/>
            <a:ext cx="0" cy="48605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 name="Conector recto de flecha 6">
            <a:extLst>
              <a:ext uri="{FF2B5EF4-FFF2-40B4-BE49-F238E27FC236}">
                <a16:creationId xmlns:a16="http://schemas.microsoft.com/office/drawing/2014/main" id="{74D3C477-A5D8-443A-924E-D84B30B6611C}"/>
              </a:ext>
            </a:extLst>
          </p:cNvPr>
          <p:cNvCxnSpPr>
            <a:cxnSpLocks/>
          </p:cNvCxnSpPr>
          <p:nvPr/>
        </p:nvCxnSpPr>
        <p:spPr>
          <a:xfrm>
            <a:off x="4584417" y="2574125"/>
            <a:ext cx="0" cy="4159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Conector recto de flecha 8">
            <a:extLst>
              <a:ext uri="{FF2B5EF4-FFF2-40B4-BE49-F238E27FC236}">
                <a16:creationId xmlns:a16="http://schemas.microsoft.com/office/drawing/2014/main" id="{E85D3938-79A3-4133-83FE-4E30508251BD}"/>
              </a:ext>
            </a:extLst>
          </p:cNvPr>
          <p:cNvCxnSpPr/>
          <p:nvPr/>
        </p:nvCxnSpPr>
        <p:spPr>
          <a:xfrm>
            <a:off x="4566241" y="3522104"/>
            <a:ext cx="0" cy="48605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Conector recto de flecha 7">
            <a:extLst>
              <a:ext uri="{FF2B5EF4-FFF2-40B4-BE49-F238E27FC236}">
                <a16:creationId xmlns:a16="http://schemas.microsoft.com/office/drawing/2014/main" id="{6045D9B2-3580-46C0-A64A-726AA6BFB8AB}"/>
              </a:ext>
            </a:extLst>
          </p:cNvPr>
          <p:cNvCxnSpPr/>
          <p:nvPr/>
        </p:nvCxnSpPr>
        <p:spPr>
          <a:xfrm>
            <a:off x="4584417" y="4412735"/>
            <a:ext cx="0" cy="48605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44536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8465D6-5BB0-4B0E-9D0A-3E5F5806867A}"/>
              </a:ext>
            </a:extLst>
          </p:cNvPr>
          <p:cNvSpPr>
            <a:spLocks noGrp="1"/>
          </p:cNvSpPr>
          <p:nvPr>
            <p:ph type="title"/>
          </p:nvPr>
        </p:nvSpPr>
        <p:spPr>
          <a:xfrm>
            <a:off x="457200" y="249471"/>
            <a:ext cx="8229600" cy="1143000"/>
          </a:xfrm>
        </p:spPr>
        <p:txBody>
          <a:bodyPr>
            <a:normAutofit/>
          </a:bodyPr>
          <a:lstStyle/>
          <a:p>
            <a:r>
              <a:rPr lang="es-US" sz="2400" b="1" dirty="0">
                <a:solidFill>
                  <a:srgbClr val="005489"/>
                </a:solidFill>
              </a:rPr>
              <a:t>8.-FONDO DE EMERGENCIA TRANSITORIO - FET</a:t>
            </a:r>
            <a:endParaRPr lang="es-CL" sz="2400" b="1" dirty="0">
              <a:solidFill>
                <a:srgbClr val="005489"/>
              </a:solidFill>
            </a:endParaRPr>
          </a:p>
        </p:txBody>
      </p:sp>
      <p:pic>
        <p:nvPicPr>
          <p:cNvPr id="4" name="Marcador de contenido 3">
            <a:extLst>
              <a:ext uri="{FF2B5EF4-FFF2-40B4-BE49-F238E27FC236}">
                <a16:creationId xmlns:a16="http://schemas.microsoft.com/office/drawing/2014/main" id="{0FF114AD-81C0-45A6-B753-B09758A112CF}"/>
              </a:ext>
            </a:extLst>
          </p:cNvPr>
          <p:cNvPicPr>
            <a:picLocks noGrp="1" noChangeAspect="1"/>
          </p:cNvPicPr>
          <p:nvPr>
            <p:ph idx="1"/>
          </p:nvPr>
        </p:nvPicPr>
        <p:blipFill>
          <a:blip r:embed="rId2"/>
          <a:stretch>
            <a:fillRect/>
          </a:stretch>
        </p:blipFill>
        <p:spPr>
          <a:xfrm>
            <a:off x="566530" y="2226469"/>
            <a:ext cx="7948820" cy="3500438"/>
          </a:xfrm>
          <a:prstGeom prst="rect">
            <a:avLst/>
          </a:prstGeom>
        </p:spPr>
      </p:pic>
    </p:spTree>
    <p:extLst>
      <p:ext uri="{BB962C8B-B14F-4D97-AF65-F5344CB8AC3E}">
        <p14:creationId xmlns:p14="http://schemas.microsoft.com/office/powerpoint/2010/main" val="19779523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29DAD2-5815-400D-9153-3606AB6E9794}"/>
              </a:ext>
            </a:extLst>
          </p:cNvPr>
          <p:cNvSpPr>
            <a:spLocks noGrp="1"/>
          </p:cNvSpPr>
          <p:nvPr>
            <p:ph type="title"/>
          </p:nvPr>
        </p:nvSpPr>
        <p:spPr/>
        <p:txBody>
          <a:bodyPr>
            <a:normAutofit/>
          </a:bodyPr>
          <a:lstStyle/>
          <a:p>
            <a:r>
              <a:rPr lang="es-US" sz="2400" b="1" dirty="0">
                <a:solidFill>
                  <a:srgbClr val="005489"/>
                </a:solidFill>
              </a:rPr>
              <a:t>8.-FONDO DE EMERGENCIA TRANSITORIO - FET</a:t>
            </a:r>
            <a:endParaRPr lang="es-CL" sz="2400" dirty="0"/>
          </a:p>
        </p:txBody>
      </p:sp>
      <p:pic>
        <p:nvPicPr>
          <p:cNvPr id="5" name="Marcador de contenido 4">
            <a:extLst>
              <a:ext uri="{FF2B5EF4-FFF2-40B4-BE49-F238E27FC236}">
                <a16:creationId xmlns:a16="http://schemas.microsoft.com/office/drawing/2014/main" id="{5CAE5EC9-3CDE-457B-8FF8-8AEE7E7F0CC4}"/>
              </a:ext>
            </a:extLst>
          </p:cNvPr>
          <p:cNvPicPr>
            <a:picLocks noGrp="1" noChangeAspect="1"/>
          </p:cNvPicPr>
          <p:nvPr>
            <p:ph idx="1"/>
          </p:nvPr>
        </p:nvPicPr>
        <p:blipFill rotWithShape="1">
          <a:blip r:embed="rId2"/>
          <a:srcRect l="18093" t="9210" r="18307" b="10160"/>
          <a:stretch/>
        </p:blipFill>
        <p:spPr>
          <a:xfrm>
            <a:off x="573985" y="1982857"/>
            <a:ext cx="7648161" cy="3570632"/>
          </a:xfrm>
          <a:ln>
            <a:solidFill>
              <a:schemeClr val="tx1">
                <a:alpha val="87000"/>
              </a:schemeClr>
            </a:solidFill>
          </a:ln>
        </p:spPr>
      </p:pic>
    </p:spTree>
    <p:extLst>
      <p:ext uri="{BB962C8B-B14F-4D97-AF65-F5344CB8AC3E}">
        <p14:creationId xmlns:p14="http://schemas.microsoft.com/office/powerpoint/2010/main" val="10874016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6B533A-BB83-4749-B188-A08830A136D3}"/>
              </a:ext>
            </a:extLst>
          </p:cNvPr>
          <p:cNvSpPr>
            <a:spLocks noGrp="1"/>
          </p:cNvSpPr>
          <p:nvPr>
            <p:ph type="title"/>
          </p:nvPr>
        </p:nvSpPr>
        <p:spPr/>
        <p:txBody>
          <a:bodyPr>
            <a:normAutofit/>
          </a:bodyPr>
          <a:lstStyle/>
          <a:p>
            <a:r>
              <a:rPr lang="es-US" sz="2800" b="1" dirty="0">
                <a:solidFill>
                  <a:srgbClr val="005489"/>
                </a:solidFill>
              </a:rPr>
              <a:t>8.-FONDO DE EMERGENCIA TRANSITORIO - FET</a:t>
            </a:r>
            <a:endParaRPr lang="es-CL" sz="2700" dirty="0"/>
          </a:p>
        </p:txBody>
      </p:sp>
      <p:sp>
        <p:nvSpPr>
          <p:cNvPr id="3" name="Marcador de contenido 2">
            <a:extLst>
              <a:ext uri="{FF2B5EF4-FFF2-40B4-BE49-F238E27FC236}">
                <a16:creationId xmlns:a16="http://schemas.microsoft.com/office/drawing/2014/main" id="{BE50C01B-EAF8-4F27-9EDA-BA62CD655404}"/>
              </a:ext>
            </a:extLst>
          </p:cNvPr>
          <p:cNvSpPr>
            <a:spLocks noGrp="1"/>
          </p:cNvSpPr>
          <p:nvPr>
            <p:ph idx="1"/>
          </p:nvPr>
        </p:nvSpPr>
        <p:spPr>
          <a:xfrm>
            <a:off x="628650" y="2226468"/>
            <a:ext cx="7886700" cy="3587923"/>
          </a:xfrm>
        </p:spPr>
        <p:txBody>
          <a:bodyPr>
            <a:normAutofit fontScale="77500" lnSpcReduction="20000"/>
          </a:bodyPr>
          <a:lstStyle/>
          <a:p>
            <a:r>
              <a:rPr lang="es-ES" sz="1575" dirty="0"/>
              <a:t>Con fecha 14 de junio de 2020 se suscribió entre el Gobierno, representado por el Ministerio de Hacienda, y la Comisión de Hacienda ampliada integrada por Senadores y Diputados de oposición y oficialismo, un marco de entendimiento para construir un “Plan de Emergencia por la Protección de los Ingresos de las familias y la Reactivación económica y del Empleo, al alero de un marco de convergencia fiscal de mediano plazo”, con el fin de implementar medidas ante la Pandemia del Covid-19. Dicho Plan consta de tres ejes:</a:t>
            </a:r>
          </a:p>
          <a:p>
            <a:pPr marL="0" indent="0">
              <a:buNone/>
            </a:pPr>
            <a:r>
              <a:rPr lang="es-ES" sz="1575" dirty="0"/>
              <a:t>I. Marco Fiscal por 24 meses y consolidación fiscal a posteriori</a:t>
            </a:r>
          </a:p>
          <a:p>
            <a:pPr marL="0" indent="0">
              <a:buNone/>
            </a:pPr>
            <a:r>
              <a:rPr lang="es-ES" sz="1575" dirty="0"/>
              <a:t>II. Protección de los ingresos de las familias</a:t>
            </a:r>
          </a:p>
          <a:p>
            <a:pPr marL="0" indent="0">
              <a:buNone/>
            </a:pPr>
            <a:r>
              <a:rPr lang="es-ES" sz="1575" dirty="0"/>
              <a:t>III. Plan de reactivación económica y del empleo </a:t>
            </a:r>
          </a:p>
          <a:p>
            <a:pPr marL="0" indent="0" algn="just">
              <a:buNone/>
            </a:pPr>
            <a:r>
              <a:rPr lang="es-ES" sz="1575" dirty="0"/>
              <a:t>Así, en base al primer eje, se acordó crear una nueva estructura legal transitoria, que permita implementar, de forma transitoria y flexible, un programa fiscal adicional, de hasta un máximo de US$12.000 millones en los próximos 24 meses, dependiendo de los efectos económicos y sociales de la pandemia. </a:t>
            </a:r>
          </a:p>
          <a:p>
            <a:pPr marL="0" indent="0" algn="just">
              <a:buNone/>
            </a:pPr>
            <a:r>
              <a:rPr lang="es-ES" sz="1575" dirty="0"/>
              <a:t>Adicionalmente, el Marco de Entendimiento establece una senda de impulso fiscal dada por la mantención del gasto primario para 2021 en los niveles de 2020. Es relevante destacar que el mayor gasto ejecutado durante 2020 es transitorio, lo que permite poder retomar una senda de gasto que sea sostenible hacia los años futuros. </a:t>
            </a:r>
          </a:p>
          <a:p>
            <a:pPr marL="0" indent="0" algn="just">
              <a:buNone/>
            </a:pPr>
            <a:endParaRPr lang="es-ES" sz="1575" dirty="0"/>
          </a:p>
          <a:p>
            <a:pPr marL="0" indent="0" algn="just">
              <a:buNone/>
            </a:pPr>
            <a:r>
              <a:rPr lang="es-ES" sz="1575" dirty="0"/>
              <a:t>Con fecha 20 de diciembre de 2020 fue publicada en el Diario Oficial la Ley </a:t>
            </a:r>
            <a:r>
              <a:rPr lang="es-ES" sz="1575" dirty="0" err="1"/>
              <a:t>N°</a:t>
            </a:r>
            <a:r>
              <a:rPr lang="es-ES" sz="1575" dirty="0"/>
              <a:t> 21.288 que creó el “Fondo de Emergencia Transitorio COVID-19” que se extenderá por el período junio 2020-junio 2022 .</a:t>
            </a:r>
          </a:p>
          <a:p>
            <a:pPr marL="0" indent="0" algn="just">
              <a:buNone/>
            </a:pPr>
            <a:endParaRPr lang="es-ES" sz="1575" dirty="0"/>
          </a:p>
          <a:p>
            <a:pPr marL="0" indent="0" algn="just">
              <a:buNone/>
            </a:pPr>
            <a:endParaRPr lang="es-ES" sz="1575" dirty="0"/>
          </a:p>
          <a:p>
            <a:pPr marL="0" indent="0" algn="just">
              <a:buNone/>
            </a:pPr>
            <a:r>
              <a:rPr lang="es-ES" sz="1575" dirty="0"/>
              <a:t>En marzo de 2021, este fondo fue incrementado en US$ 6.000 millones, totalizando US$ 18.000.</a:t>
            </a:r>
          </a:p>
          <a:p>
            <a:pPr marL="0" indent="0" algn="just">
              <a:buNone/>
            </a:pPr>
            <a:endParaRPr lang="es-ES" dirty="0"/>
          </a:p>
          <a:p>
            <a:pPr marL="0" indent="0" algn="just">
              <a:buNone/>
            </a:pPr>
            <a:endParaRPr lang="es-CL" dirty="0"/>
          </a:p>
        </p:txBody>
      </p:sp>
      <p:sp>
        <p:nvSpPr>
          <p:cNvPr id="4" name="Rectángulo 3">
            <a:extLst>
              <a:ext uri="{FF2B5EF4-FFF2-40B4-BE49-F238E27FC236}">
                <a16:creationId xmlns:a16="http://schemas.microsoft.com/office/drawing/2014/main" id="{A79DFEA7-F009-4C42-A7A1-D942F97ED182}"/>
              </a:ext>
            </a:extLst>
          </p:cNvPr>
          <p:cNvSpPr/>
          <p:nvPr/>
        </p:nvSpPr>
        <p:spPr>
          <a:xfrm>
            <a:off x="628650" y="4718602"/>
            <a:ext cx="7886700" cy="529259"/>
          </a:xfrm>
          <a:prstGeom prst="rect">
            <a:avLst/>
          </a:prstGeom>
          <a:noFill/>
          <a:ln>
            <a:solidFill>
              <a:schemeClr val="accent1">
                <a:shade val="50000"/>
                <a:alpha val="8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50"/>
          </a:p>
        </p:txBody>
      </p:sp>
      <p:sp>
        <p:nvSpPr>
          <p:cNvPr id="5" name="Rectángulo 4">
            <a:extLst>
              <a:ext uri="{FF2B5EF4-FFF2-40B4-BE49-F238E27FC236}">
                <a16:creationId xmlns:a16="http://schemas.microsoft.com/office/drawing/2014/main" id="{57163C78-B777-4A71-81C5-5EBDE5A33C50}"/>
              </a:ext>
            </a:extLst>
          </p:cNvPr>
          <p:cNvSpPr/>
          <p:nvPr/>
        </p:nvSpPr>
        <p:spPr>
          <a:xfrm>
            <a:off x="628650" y="5344768"/>
            <a:ext cx="7886700" cy="327991"/>
          </a:xfrm>
          <a:prstGeom prst="rect">
            <a:avLst/>
          </a:prstGeom>
          <a:noFill/>
          <a:ln>
            <a:solidFill>
              <a:schemeClr val="accent1">
                <a:shade val="50000"/>
                <a:alpha val="8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50"/>
          </a:p>
        </p:txBody>
      </p:sp>
    </p:spTree>
    <p:extLst>
      <p:ext uri="{BB962C8B-B14F-4D97-AF65-F5344CB8AC3E}">
        <p14:creationId xmlns:p14="http://schemas.microsoft.com/office/powerpoint/2010/main" val="18777800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0FFCE5-D123-4127-B85B-685BD325B325}"/>
              </a:ext>
            </a:extLst>
          </p:cNvPr>
          <p:cNvSpPr>
            <a:spLocks noGrp="1"/>
          </p:cNvSpPr>
          <p:nvPr>
            <p:ph type="title"/>
          </p:nvPr>
        </p:nvSpPr>
        <p:spPr>
          <a:xfrm>
            <a:off x="526182" y="457070"/>
            <a:ext cx="7886700" cy="994172"/>
          </a:xfrm>
        </p:spPr>
        <p:txBody>
          <a:bodyPr>
            <a:normAutofit/>
          </a:bodyPr>
          <a:lstStyle/>
          <a:p>
            <a:r>
              <a:rPr lang="es-US" sz="2400" b="1" dirty="0">
                <a:solidFill>
                  <a:srgbClr val="005489"/>
                </a:solidFill>
              </a:rPr>
              <a:t>8.-FONDO DE EMERGENCIA TRANSITORIO – FET</a:t>
            </a:r>
            <a:endParaRPr lang="es-CL" sz="2700" dirty="0"/>
          </a:p>
        </p:txBody>
      </p:sp>
      <p:pic>
        <p:nvPicPr>
          <p:cNvPr id="5" name="Marcador de contenido 4">
            <a:extLst>
              <a:ext uri="{FF2B5EF4-FFF2-40B4-BE49-F238E27FC236}">
                <a16:creationId xmlns:a16="http://schemas.microsoft.com/office/drawing/2014/main" id="{0B1299D1-2DFC-4A85-B8A3-436355A49C67}"/>
              </a:ext>
            </a:extLst>
          </p:cNvPr>
          <p:cNvPicPr>
            <a:picLocks noGrp="1" noChangeAspect="1"/>
          </p:cNvPicPr>
          <p:nvPr>
            <p:ph idx="1"/>
          </p:nvPr>
        </p:nvPicPr>
        <p:blipFill rotWithShape="1">
          <a:blip r:embed="rId2"/>
          <a:srcRect l="35696" t="32051" r="18564" b="24322"/>
          <a:stretch/>
        </p:blipFill>
        <p:spPr>
          <a:xfrm>
            <a:off x="1915768" y="1848678"/>
            <a:ext cx="6246743" cy="3592996"/>
          </a:xfrm>
          <a:ln>
            <a:solidFill>
              <a:schemeClr val="tx1">
                <a:alpha val="88000"/>
              </a:schemeClr>
            </a:solidFill>
          </a:ln>
        </p:spPr>
      </p:pic>
      <p:sp>
        <p:nvSpPr>
          <p:cNvPr id="4" name="Título 1">
            <a:extLst>
              <a:ext uri="{FF2B5EF4-FFF2-40B4-BE49-F238E27FC236}">
                <a16:creationId xmlns:a16="http://schemas.microsoft.com/office/drawing/2014/main" id="{F5792C04-F8CE-415B-83DC-C7FF86C31896}"/>
              </a:ext>
            </a:extLst>
          </p:cNvPr>
          <p:cNvSpPr txBox="1">
            <a:spLocks/>
          </p:cNvSpPr>
          <p:nvPr/>
        </p:nvSpPr>
        <p:spPr>
          <a:xfrm>
            <a:off x="1915769" y="5508763"/>
            <a:ext cx="3727173" cy="39508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US" sz="1050" b="1" dirty="0"/>
              <a:t>Fuente: DIPRES</a:t>
            </a:r>
            <a:endParaRPr lang="es-CL" sz="1050" dirty="0"/>
          </a:p>
        </p:txBody>
      </p:sp>
    </p:spTree>
    <p:extLst>
      <p:ext uri="{BB962C8B-B14F-4D97-AF65-F5344CB8AC3E}">
        <p14:creationId xmlns:p14="http://schemas.microsoft.com/office/powerpoint/2010/main" val="30047928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AA7A9F-1DC7-41E0-9861-48B7CF3047E4}"/>
              </a:ext>
            </a:extLst>
          </p:cNvPr>
          <p:cNvSpPr>
            <a:spLocks noGrp="1"/>
          </p:cNvSpPr>
          <p:nvPr>
            <p:ph type="title"/>
          </p:nvPr>
        </p:nvSpPr>
        <p:spPr/>
        <p:txBody>
          <a:bodyPr>
            <a:normAutofit/>
          </a:bodyPr>
          <a:lstStyle/>
          <a:p>
            <a:r>
              <a:rPr lang="es-US" sz="2400" b="1" dirty="0">
                <a:solidFill>
                  <a:srgbClr val="005489"/>
                </a:solidFill>
              </a:rPr>
              <a:t>8.-FONDO DE EMERGENCIA TRANSITORIO – FET</a:t>
            </a:r>
            <a:endParaRPr lang="es-CL" sz="2400" dirty="0"/>
          </a:p>
        </p:txBody>
      </p:sp>
      <p:sp>
        <p:nvSpPr>
          <p:cNvPr id="3" name="Marcador de contenido 2">
            <a:extLst>
              <a:ext uri="{FF2B5EF4-FFF2-40B4-BE49-F238E27FC236}">
                <a16:creationId xmlns:a16="http://schemas.microsoft.com/office/drawing/2014/main" id="{22C42CC3-7C9A-43E6-BE30-6EA0C0CC61A9}"/>
              </a:ext>
            </a:extLst>
          </p:cNvPr>
          <p:cNvSpPr>
            <a:spLocks noGrp="1"/>
          </p:cNvSpPr>
          <p:nvPr>
            <p:ph idx="1"/>
          </p:nvPr>
        </p:nvSpPr>
        <p:spPr/>
        <p:txBody>
          <a:bodyPr>
            <a:normAutofit fontScale="62500" lnSpcReduction="20000"/>
          </a:bodyPr>
          <a:lstStyle/>
          <a:p>
            <a:r>
              <a:rPr lang="es-ES" dirty="0"/>
              <a:t>Ley de Presupuestos 2021:</a:t>
            </a:r>
          </a:p>
          <a:p>
            <a:pPr algn="just"/>
            <a:r>
              <a:rPr lang="es-ES" sz="2100" dirty="0"/>
              <a:t>Art. 2°: “</a:t>
            </a:r>
            <a:r>
              <a:rPr lang="es-ES" sz="2100" dirty="0" err="1"/>
              <a:t>Apruébanse</a:t>
            </a:r>
            <a:r>
              <a:rPr lang="es-ES" sz="2100" dirty="0"/>
              <a:t> los gastos en moneda nacional para el año 2021 a las Partidas que se indican, a efectos de financiar acciones para enfrentar la emergencia sanitaria y económica derivada de la pandemia, entre los que se encuentran la protección de los ingresos de las familias y de los trabajadores; recursos para municipalidades; aportes a organizaciones sociales de la sociedad civil; gastos en salud; mejoras a la ley </a:t>
            </a:r>
            <a:r>
              <a:rPr lang="es-ES" sz="2100" dirty="0" err="1"/>
              <a:t>N°</a:t>
            </a:r>
            <a:r>
              <a:rPr lang="es-ES" sz="2100" dirty="0"/>
              <a:t> 21.227, que faculta el acceso a prestaciones del seguro de desempleo de la ley </a:t>
            </a:r>
            <a:r>
              <a:rPr lang="es-ES" sz="2100" dirty="0" err="1"/>
              <a:t>Nº</a:t>
            </a:r>
            <a:r>
              <a:rPr lang="es-ES" sz="2100" dirty="0"/>
              <a:t> 19.728, en circunstancias excepcionales, y otras medidas de protección del empleo; apoyo a los trabajadores independientes; protección para padres, madres y cuidadores trabajadores dependientes formales de niños en edad prescolar; además de medidas para impulsar la reactivación, a través de inversión pública, incentivos a la contratación de 24 trabajadores, financiamiento a Pymes, el </a:t>
            </a:r>
            <a:r>
              <a:rPr lang="es-ES" sz="2100" dirty="0" err="1"/>
              <a:t>re-emprendimiento</a:t>
            </a:r>
            <a:r>
              <a:rPr lang="es-ES" sz="2100" dirty="0"/>
              <a:t> y recapitalización de Pymes y fomento de la inversión privada, acelerar concesiones, fondos de reconversión y capacitación, cumplimiento de condiciones sanitarias para el empleo, facilitación de acceso al crédito y transparencia; y </a:t>
            </a:r>
            <a:r>
              <a:rPr lang="es-ES" sz="2100" dirty="0" err="1"/>
              <a:t>autorízase</a:t>
            </a:r>
            <a:r>
              <a:rPr lang="es-ES" sz="2100" dirty="0"/>
              <a:t> a efectuar reasignaciones de estos recursos y regular la aplicación del gasto indicando las condiciones de su uso y destino, por decreto del Ministro de Hacienda, </a:t>
            </a:r>
            <a:r>
              <a:rPr lang="es-ES" sz="2100" b="1" dirty="0"/>
              <a:t>sin que les resulten aplicables a dichas reasignaciones el artículo 4° de la presente ley y el inciso segundo del artículo 26 del decreto ley N°1.263, de 1975</a:t>
            </a:r>
            <a:endParaRPr lang="es-CL" dirty="0"/>
          </a:p>
        </p:txBody>
      </p:sp>
    </p:spTree>
    <p:extLst>
      <p:ext uri="{BB962C8B-B14F-4D97-AF65-F5344CB8AC3E}">
        <p14:creationId xmlns:p14="http://schemas.microsoft.com/office/powerpoint/2010/main" val="891245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773BF9-C3CF-4FB0-A88A-ADC3492A1B79}"/>
              </a:ext>
            </a:extLst>
          </p:cNvPr>
          <p:cNvSpPr>
            <a:spLocks noGrp="1"/>
          </p:cNvSpPr>
          <p:nvPr>
            <p:ph type="title"/>
          </p:nvPr>
        </p:nvSpPr>
        <p:spPr>
          <a:xfrm>
            <a:off x="457200" y="119795"/>
            <a:ext cx="8229600" cy="1143000"/>
          </a:xfrm>
        </p:spPr>
        <p:txBody>
          <a:bodyPr>
            <a:normAutofit/>
          </a:bodyPr>
          <a:lstStyle/>
          <a:p>
            <a:r>
              <a:rPr lang="es-US" sz="2700" b="1" dirty="0">
                <a:solidFill>
                  <a:srgbClr val="005489"/>
                </a:solidFill>
              </a:rPr>
              <a:t>9.- PARTICIPACIÓN CIUDADANA EN EL PRESUPUESTO DE LA NACIÓN</a:t>
            </a:r>
            <a:endParaRPr lang="es-CL" sz="2700" dirty="0">
              <a:solidFill>
                <a:srgbClr val="005489"/>
              </a:solidFill>
            </a:endParaRPr>
          </a:p>
        </p:txBody>
      </p:sp>
      <p:sp>
        <p:nvSpPr>
          <p:cNvPr id="3" name="Marcador de contenido 2">
            <a:extLst>
              <a:ext uri="{FF2B5EF4-FFF2-40B4-BE49-F238E27FC236}">
                <a16:creationId xmlns:a16="http://schemas.microsoft.com/office/drawing/2014/main" id="{B170B9A0-8D04-4B77-BE46-AD3CAAB48544}"/>
              </a:ext>
            </a:extLst>
          </p:cNvPr>
          <p:cNvSpPr>
            <a:spLocks noGrp="1"/>
          </p:cNvSpPr>
          <p:nvPr>
            <p:ph idx="1"/>
          </p:nvPr>
        </p:nvSpPr>
        <p:spPr>
          <a:xfrm>
            <a:off x="457200" y="1150253"/>
            <a:ext cx="7643812" cy="3629025"/>
          </a:xfrm>
        </p:spPr>
        <p:txBody>
          <a:bodyPr>
            <a:noAutofit/>
          </a:bodyPr>
          <a:lstStyle/>
          <a:p>
            <a:pPr marL="0" indent="0">
              <a:buNone/>
            </a:pPr>
            <a:r>
              <a:rPr lang="es-CL" sz="1400" b="1" dirty="0"/>
              <a:t>Formulación del Presupuesto</a:t>
            </a:r>
          </a:p>
          <a:p>
            <a:pPr algn="just"/>
            <a:r>
              <a:rPr lang="es-CL" sz="1400" dirty="0"/>
              <a:t>La etapa de formulación del presupuesto del año siguiente comienza con el envío del Marco Comunicado a los Ministerios. Con esta información se elaboran las solicitudes de recursos para el año siguiente. En términos generales, esta actividad la desarrollan las áreas de finanzas y presupuestos de las instituciones públicas, quienes deben presentar y convencer a los respectivos Jefes de Servicios, Subsecretarios y Ministros, los que liderarán la justificación de las solicitudes ante la Dirección de Presupuestos en las denominadas reuniones de Comisiones Técnicas. Una excepción corresponde a los Gobiernos Regionales, en donde los Intendentes deben presentar para la aprobación del Consejo Regional la propuesta de presupuesto, cuyos integrantes representan a la comunidad. </a:t>
            </a:r>
          </a:p>
          <a:p>
            <a:pPr algn="just"/>
            <a:r>
              <a:rPr lang="es-CL" sz="1400" dirty="0"/>
              <a:t>Posteriormente, en las denominadas reuniones de Comisiones Técnicas, participan representantes de los Ministerios y de la Dirección de Presupuestos, pero nuevamente la excepción corresponde a los Gobiernos Regionales, en que, además de los Intendentes, participan los representantes de los Consejos Regionales, a lo que se agrega una importante cobertura de los medios de prensa regional.</a:t>
            </a:r>
          </a:p>
          <a:p>
            <a:pPr algn="just"/>
            <a:r>
              <a:rPr lang="es-CL" sz="1400" dirty="0"/>
              <a:t>En las restantes actividades de la etapa de formulación del presupuesto, internas dentro del Poder Ejecutivo, participan la Dirección de Presupuestos, Ministerio de Hacienda, Ministerios Sectoriales y Presidencia, que corresponde al período de decisiones técnicas y políticas de la asignación de recursos compatibles con las metas fiscales y los programas de gobierno. Por lo anterior, no participan de estas actividades ninguna organización ni representantes de la ciudadanía.</a:t>
            </a:r>
          </a:p>
          <a:p>
            <a:endParaRPr lang="es-CL" dirty="0"/>
          </a:p>
        </p:txBody>
      </p:sp>
    </p:spTree>
    <p:extLst>
      <p:ext uri="{BB962C8B-B14F-4D97-AF65-F5344CB8AC3E}">
        <p14:creationId xmlns:p14="http://schemas.microsoft.com/office/powerpoint/2010/main" val="1284665652"/>
      </p:ext>
    </p:extLst>
  </p:cSld>
  <p:clrMapOvr>
    <a:overrideClrMapping bg1="lt1" tx1="dk1" bg2="lt2" tx2="dk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07E8933-E1B1-4412-A3DF-DD5D65305DDE}"/>
              </a:ext>
            </a:extLst>
          </p:cNvPr>
          <p:cNvSpPr>
            <a:spLocks noGrp="1"/>
          </p:cNvSpPr>
          <p:nvPr>
            <p:ph idx="1"/>
          </p:nvPr>
        </p:nvSpPr>
        <p:spPr>
          <a:xfrm>
            <a:off x="628650" y="1448093"/>
            <a:ext cx="7886700" cy="4041879"/>
          </a:xfrm>
        </p:spPr>
        <p:txBody>
          <a:bodyPr>
            <a:normAutofit fontScale="62500" lnSpcReduction="20000"/>
          </a:bodyPr>
          <a:lstStyle/>
          <a:p>
            <a:pPr marL="0" indent="0">
              <a:buNone/>
            </a:pPr>
            <a:r>
              <a:rPr lang="es-US" b="1" dirty="0"/>
              <a:t>Discusión/Aprobación del Presupuesto</a:t>
            </a:r>
          </a:p>
          <a:p>
            <a:pPr algn="just"/>
            <a:r>
              <a:rPr lang="es-CL" dirty="0"/>
              <a:t>En la etapa de Discusión/Aprobación del Presupuesto, que se lleva a cabo en el Parlamento, pueden participar representantes de la ciudadanía. Es así como en las reuniones de las Subcomisiones de Presupuesto en que participan Parlamentarios y representantes del Poder Ejecutivo, las organizaciones pueden solicitar participar de la reunión y plantear sus inquietudes. Más aún, en las discusiones en la Cámara de Diputados y en el Senado, cualquier ciudadano puede ingresar y ser espectador de las sesiones del presupuesto.</a:t>
            </a:r>
          </a:p>
          <a:p>
            <a:pPr algn="just"/>
            <a:r>
              <a:rPr lang="es-CL" dirty="0"/>
              <a:t>Durante la etapa de Discusión/Aprobación del Presupuesto de la Nación, en general las sesiones son públicas, pudiendo acceder cualquier ciudadano. En las discusiones en la Cámara de Diputados y en el Senado participan en las gradas grupos interesados en la discusión de algunas partidas. Por ejemplo, cuando se discute el presupuesto de Educación, es común que participen gremios de profesores o en la discusión del presupuesto de los Gobiernos Regionales, que participen los Consejeros Regionales, representantes de gremios de las regiones, entre otros.</a:t>
            </a:r>
          </a:p>
          <a:p>
            <a:pPr algn="just"/>
            <a:r>
              <a:rPr lang="es-CL" dirty="0"/>
              <a:t>Además, es importante destacar la existencia de canales de televisión del Senado y de la Cámara de Diputados, donde se transmiten no solamente estas sesiones, sino que otras de interés, como por ejemplo las de las Comisiones de Hacienda, durante todo el año.</a:t>
            </a:r>
          </a:p>
          <a:p>
            <a:endParaRPr lang="es-CL" dirty="0"/>
          </a:p>
        </p:txBody>
      </p:sp>
    </p:spTree>
    <p:extLst>
      <p:ext uri="{BB962C8B-B14F-4D97-AF65-F5344CB8AC3E}">
        <p14:creationId xmlns:p14="http://schemas.microsoft.com/office/powerpoint/2010/main" val="3261887554"/>
      </p:ext>
    </p:extLst>
  </p:cSld>
  <p:clrMapOvr>
    <a:overrideClrMapping bg1="lt1" tx1="dk1" bg2="lt2" tx2="dk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0409CB-8F75-4D22-BA05-AE009019E0C1}"/>
              </a:ext>
            </a:extLst>
          </p:cNvPr>
          <p:cNvSpPr>
            <a:spLocks noGrp="1"/>
          </p:cNvSpPr>
          <p:nvPr>
            <p:ph type="title"/>
          </p:nvPr>
        </p:nvSpPr>
        <p:spPr>
          <a:xfrm>
            <a:off x="457200" y="557215"/>
            <a:ext cx="8229600" cy="1143000"/>
          </a:xfrm>
        </p:spPr>
        <p:txBody>
          <a:bodyPr/>
          <a:lstStyle/>
          <a:p>
            <a:r>
              <a:rPr lang="es-US" sz="3600" b="1" dirty="0">
                <a:effectLst>
                  <a:outerShdw blurRad="38100" dist="38100" dir="2700000" algn="tl">
                    <a:srgbClr val="000000">
                      <a:alpha val="43137"/>
                    </a:srgbClr>
                  </a:outerShdw>
                </a:effectLst>
              </a:rPr>
              <a:t>Ejecución/Evaluación</a:t>
            </a:r>
            <a:br>
              <a:rPr lang="es-US" sz="3600" b="1" dirty="0">
                <a:effectLst>
                  <a:outerShdw blurRad="38100" dist="38100" dir="2700000" algn="tl">
                    <a:srgbClr val="000000">
                      <a:alpha val="43137"/>
                    </a:srgbClr>
                  </a:outerShdw>
                </a:effectLst>
              </a:rPr>
            </a:br>
            <a:endParaRPr lang="en-US" dirty="0"/>
          </a:p>
        </p:txBody>
      </p:sp>
      <p:sp>
        <p:nvSpPr>
          <p:cNvPr id="3" name="Marcador de contenido 2">
            <a:extLst>
              <a:ext uri="{FF2B5EF4-FFF2-40B4-BE49-F238E27FC236}">
                <a16:creationId xmlns:a16="http://schemas.microsoft.com/office/drawing/2014/main" id="{E9905B78-B3AB-4A78-BA76-8831F0298617}"/>
              </a:ext>
            </a:extLst>
          </p:cNvPr>
          <p:cNvSpPr>
            <a:spLocks noGrp="1"/>
          </p:cNvSpPr>
          <p:nvPr>
            <p:ph sz="half" idx="1"/>
          </p:nvPr>
        </p:nvSpPr>
        <p:spPr>
          <a:xfrm>
            <a:off x="1042988" y="1700215"/>
            <a:ext cx="3744912" cy="3629025"/>
          </a:xfrm>
        </p:spPr>
        <p:txBody>
          <a:bodyPr wrap="square" anchor="t">
            <a:normAutofit/>
          </a:bodyPr>
          <a:lstStyle/>
          <a:p>
            <a:pPr marL="0" indent="0">
              <a:lnSpc>
                <a:spcPct val="90000"/>
              </a:lnSpc>
              <a:buNone/>
            </a:pPr>
            <a:endParaRPr lang="es-US" sz="1900" b="1" dirty="0">
              <a:effectLst>
                <a:outerShdw blurRad="38100" dist="38100" dir="2700000" algn="tl">
                  <a:srgbClr val="000000">
                    <a:alpha val="43137"/>
                  </a:srgbClr>
                </a:outerShdw>
              </a:effectLst>
            </a:endParaRPr>
          </a:p>
          <a:p>
            <a:pPr>
              <a:lnSpc>
                <a:spcPct val="90000"/>
              </a:lnSpc>
            </a:pPr>
            <a:r>
              <a:rPr lang="es-CL" sz="1900" dirty="0"/>
              <a:t>Ley </a:t>
            </a:r>
            <a:r>
              <a:rPr lang="es-CL" sz="1900" dirty="0" err="1"/>
              <a:t>N°</a:t>
            </a:r>
            <a:r>
              <a:rPr lang="es-CL" sz="1900" dirty="0"/>
              <a:t> 20285, Ley de Transparencia: solicitud de información, publicación periódica de información.</a:t>
            </a:r>
          </a:p>
          <a:p>
            <a:pPr>
              <a:lnSpc>
                <a:spcPct val="90000"/>
              </a:lnSpc>
            </a:pPr>
            <a:r>
              <a:rPr lang="es-CL" sz="1900" dirty="0"/>
              <a:t>Ley </a:t>
            </a:r>
            <a:r>
              <a:rPr lang="es-CL" sz="1900" dirty="0" err="1"/>
              <a:t>N°</a:t>
            </a:r>
            <a:r>
              <a:rPr lang="es-CL" sz="1900" dirty="0"/>
              <a:t> 20.500 sobre participación ciudadana en la gestión pública: Cuentas Públicas Participativas, COSOC.</a:t>
            </a:r>
          </a:p>
          <a:p>
            <a:pPr>
              <a:lnSpc>
                <a:spcPct val="90000"/>
              </a:lnSpc>
            </a:pPr>
            <a:r>
              <a:rPr lang="es-CL" sz="1900" dirty="0"/>
              <a:t>A nivel comunal plebiscitos.</a:t>
            </a:r>
          </a:p>
        </p:txBody>
      </p:sp>
      <p:pic>
        <p:nvPicPr>
          <p:cNvPr id="6" name="Gráfico 5" descr="Marca de insignia1">
            <a:extLst>
              <a:ext uri="{FF2B5EF4-FFF2-40B4-BE49-F238E27FC236}">
                <a16:creationId xmlns:a16="http://schemas.microsoft.com/office/drawing/2014/main" id="{176D75E0-EDEE-46D7-96DE-20D61F8A64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99038" y="1700215"/>
            <a:ext cx="3629025" cy="3629025"/>
          </a:xfrm>
          <a:prstGeom prst="rect">
            <a:avLst/>
          </a:prstGeom>
        </p:spPr>
      </p:pic>
    </p:spTree>
    <p:extLst>
      <p:ext uri="{BB962C8B-B14F-4D97-AF65-F5344CB8AC3E}">
        <p14:creationId xmlns:p14="http://schemas.microsoft.com/office/powerpoint/2010/main" val="1079125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654930A-64B2-46C9-923E-72AE75CB7066}"/>
              </a:ext>
            </a:extLst>
          </p:cNvPr>
          <p:cNvPicPr>
            <a:picLocks noChangeAspect="1"/>
          </p:cNvPicPr>
          <p:nvPr/>
        </p:nvPicPr>
        <p:blipFill rotWithShape="1">
          <a:blip r:embed="rId2"/>
          <a:srcRect l="33303" t="13055" r="34862" b="9022"/>
          <a:stretch/>
        </p:blipFill>
        <p:spPr>
          <a:xfrm>
            <a:off x="1543574" y="327171"/>
            <a:ext cx="5989740" cy="5343787"/>
          </a:xfrm>
          <a:prstGeom prst="rect">
            <a:avLst/>
          </a:prstGeom>
        </p:spPr>
      </p:pic>
      <p:sp>
        <p:nvSpPr>
          <p:cNvPr id="6" name="Elipse 5">
            <a:extLst>
              <a:ext uri="{FF2B5EF4-FFF2-40B4-BE49-F238E27FC236}">
                <a16:creationId xmlns:a16="http://schemas.microsoft.com/office/drawing/2014/main" id="{AC75B6C3-C67E-45A1-A291-49D7E12B8506}"/>
              </a:ext>
            </a:extLst>
          </p:cNvPr>
          <p:cNvSpPr/>
          <p:nvPr/>
        </p:nvSpPr>
        <p:spPr>
          <a:xfrm>
            <a:off x="1367406" y="2231472"/>
            <a:ext cx="5729680" cy="4613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Elipse 6">
            <a:extLst>
              <a:ext uri="{FF2B5EF4-FFF2-40B4-BE49-F238E27FC236}">
                <a16:creationId xmlns:a16="http://schemas.microsoft.com/office/drawing/2014/main" id="{BF274F6D-75A5-4761-808F-699A3DC74CE8}"/>
              </a:ext>
            </a:extLst>
          </p:cNvPr>
          <p:cNvSpPr/>
          <p:nvPr/>
        </p:nvSpPr>
        <p:spPr>
          <a:xfrm>
            <a:off x="260059" y="159391"/>
            <a:ext cx="8531603" cy="146807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850140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A073AF-F95D-42F6-9166-B96E3CEF6D7E}"/>
              </a:ext>
            </a:extLst>
          </p:cNvPr>
          <p:cNvSpPr>
            <a:spLocks noGrp="1"/>
          </p:cNvSpPr>
          <p:nvPr>
            <p:ph type="title"/>
          </p:nvPr>
        </p:nvSpPr>
        <p:spPr>
          <a:xfrm>
            <a:off x="599813" y="16677"/>
            <a:ext cx="8229600" cy="1143000"/>
          </a:xfrm>
        </p:spPr>
        <p:txBody>
          <a:bodyPr/>
          <a:lstStyle/>
          <a:p>
            <a:r>
              <a:rPr lang="es-CL" altLang="es-CL" b="1" dirty="0"/>
              <a:t>2.1Variables Macroeconómicas</a:t>
            </a:r>
            <a:endParaRPr lang="es-CL" dirty="0"/>
          </a:p>
        </p:txBody>
      </p:sp>
      <p:pic>
        <p:nvPicPr>
          <p:cNvPr id="4" name="Marcador de contenido 4">
            <a:extLst>
              <a:ext uri="{FF2B5EF4-FFF2-40B4-BE49-F238E27FC236}">
                <a16:creationId xmlns:a16="http://schemas.microsoft.com/office/drawing/2014/main" id="{750D964E-EEB7-4AF4-A373-173131E9FEF8}"/>
              </a:ext>
            </a:extLst>
          </p:cNvPr>
          <p:cNvPicPr>
            <a:picLocks noGrp="1" noChangeAspect="1"/>
          </p:cNvPicPr>
          <p:nvPr>
            <p:ph idx="1"/>
          </p:nvPr>
        </p:nvPicPr>
        <p:blipFill rotWithShape="1">
          <a:blip r:embed="rId2"/>
          <a:srcRect l="21048" t="28853" r="3146" b="11531"/>
          <a:stretch/>
        </p:blipFill>
        <p:spPr>
          <a:xfrm>
            <a:off x="1042988" y="1824044"/>
            <a:ext cx="7643812" cy="3381362"/>
          </a:xfrm>
          <a:ln>
            <a:solidFill>
              <a:schemeClr val="tx1">
                <a:alpha val="88000"/>
              </a:schemeClr>
            </a:solidFill>
          </a:ln>
        </p:spPr>
      </p:pic>
      <p:sp>
        <p:nvSpPr>
          <p:cNvPr id="5" name="Rectángulo 4">
            <a:extLst>
              <a:ext uri="{FF2B5EF4-FFF2-40B4-BE49-F238E27FC236}">
                <a16:creationId xmlns:a16="http://schemas.microsoft.com/office/drawing/2014/main" id="{8F7A9C04-CD29-4031-8C08-960D5E5FB184}"/>
              </a:ext>
            </a:extLst>
          </p:cNvPr>
          <p:cNvSpPr/>
          <p:nvPr/>
        </p:nvSpPr>
        <p:spPr>
          <a:xfrm>
            <a:off x="968927" y="5205406"/>
            <a:ext cx="5658375" cy="369332"/>
          </a:xfrm>
          <a:prstGeom prst="rect">
            <a:avLst/>
          </a:prstGeom>
        </p:spPr>
        <p:txBody>
          <a:bodyPr wrap="square">
            <a:spAutoFit/>
          </a:bodyPr>
          <a:lstStyle/>
          <a:p>
            <a:r>
              <a:rPr lang="es-US" b="1" dirty="0">
                <a:solidFill>
                  <a:schemeClr val="accent1"/>
                </a:solidFill>
                <a:highlight>
                  <a:srgbClr val="000080"/>
                </a:highlight>
              </a:rPr>
              <a:t>Fuente: Presentación Ministro de Hacienda</a:t>
            </a:r>
            <a:endParaRPr lang="es-CL" dirty="0">
              <a:highlight>
                <a:srgbClr val="000080"/>
              </a:highlight>
            </a:endParaRPr>
          </a:p>
        </p:txBody>
      </p:sp>
      <p:sp>
        <p:nvSpPr>
          <p:cNvPr id="3" name="Rectángulo 2">
            <a:extLst>
              <a:ext uri="{FF2B5EF4-FFF2-40B4-BE49-F238E27FC236}">
                <a16:creationId xmlns:a16="http://schemas.microsoft.com/office/drawing/2014/main" id="{E8051F0D-0EB0-453E-8837-88B982801366}"/>
              </a:ext>
            </a:extLst>
          </p:cNvPr>
          <p:cNvSpPr/>
          <p:nvPr/>
        </p:nvSpPr>
        <p:spPr>
          <a:xfrm>
            <a:off x="599813" y="854548"/>
            <a:ext cx="4886274" cy="600164"/>
          </a:xfrm>
          <a:prstGeom prst="rect">
            <a:avLst/>
          </a:prstGeom>
        </p:spPr>
        <p:txBody>
          <a:bodyPr wrap="none">
            <a:spAutoFit/>
          </a:bodyPr>
          <a:lstStyle/>
          <a:p>
            <a:r>
              <a:rPr lang="es-US" sz="3300" b="1" dirty="0">
                <a:solidFill>
                  <a:schemeClr val="tx2"/>
                </a:solidFill>
                <a:latin typeface="+mj-lt"/>
                <a:ea typeface="+mj-ea"/>
                <a:cs typeface="+mj-cs"/>
              </a:rPr>
              <a:t>Esfuerzo Fiscal (% PIB)</a:t>
            </a:r>
            <a:endParaRPr lang="es-CL" sz="3300" b="1" dirty="0">
              <a:solidFill>
                <a:schemeClr val="tx2"/>
              </a:solidFill>
              <a:latin typeface="+mj-lt"/>
              <a:ea typeface="+mj-ea"/>
              <a:cs typeface="+mj-cs"/>
            </a:endParaRPr>
          </a:p>
        </p:txBody>
      </p:sp>
    </p:spTree>
    <p:extLst>
      <p:ext uri="{BB962C8B-B14F-4D97-AF65-F5344CB8AC3E}">
        <p14:creationId xmlns:p14="http://schemas.microsoft.com/office/powerpoint/2010/main" val="18262735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880C51-9125-420E-B3EA-1EB6F31EA9A4}"/>
              </a:ext>
            </a:extLst>
          </p:cNvPr>
          <p:cNvSpPr>
            <a:spLocks noGrp="1"/>
          </p:cNvSpPr>
          <p:nvPr>
            <p:ph type="title"/>
          </p:nvPr>
        </p:nvSpPr>
        <p:spPr/>
        <p:txBody>
          <a:bodyPr>
            <a:normAutofit/>
          </a:bodyPr>
          <a:lstStyle/>
          <a:p>
            <a:r>
              <a:rPr lang="es-US" sz="2400" b="1" dirty="0">
                <a:solidFill>
                  <a:srgbClr val="005489"/>
                </a:solidFill>
              </a:rPr>
              <a:t>10.- FINANCIAMIENTO DE LAS MUNICIPALIDADES EN CHILE</a:t>
            </a:r>
            <a:endParaRPr lang="es-CL" sz="2400" dirty="0">
              <a:solidFill>
                <a:srgbClr val="005489"/>
              </a:solidFill>
            </a:endParaRPr>
          </a:p>
        </p:txBody>
      </p:sp>
      <p:pic>
        <p:nvPicPr>
          <p:cNvPr id="4" name="Marcador de contenido 3">
            <a:extLst>
              <a:ext uri="{FF2B5EF4-FFF2-40B4-BE49-F238E27FC236}">
                <a16:creationId xmlns:a16="http://schemas.microsoft.com/office/drawing/2014/main" id="{F3EAAE9E-357A-4524-B657-93C44FB3AD80}"/>
              </a:ext>
            </a:extLst>
          </p:cNvPr>
          <p:cNvPicPr>
            <a:picLocks noGrp="1"/>
          </p:cNvPicPr>
          <p:nvPr>
            <p:ph idx="1"/>
          </p:nvPr>
        </p:nvPicPr>
        <p:blipFill rotWithShape="1">
          <a:blip r:embed="rId4"/>
          <a:srcRect l="43004" t="50206" r="10015" b="10537"/>
          <a:stretch/>
        </p:blipFill>
        <p:spPr bwMode="auto">
          <a:xfrm>
            <a:off x="1451610" y="1823085"/>
            <a:ext cx="6240780" cy="3211830"/>
          </a:xfrm>
          <a:prstGeom prst="rect">
            <a:avLst/>
          </a:prstGeom>
          <a:ln w="19050">
            <a:solidFill>
              <a:schemeClr val="tx1">
                <a:lumMod val="95000"/>
                <a:lumOff val="5000"/>
                <a:alpha val="91000"/>
              </a:schemeClr>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05247649"/>
      </p:ext>
    </p:extLst>
  </p:cSld>
  <p:clrMapOvr>
    <a:overrideClrMapping bg1="lt1" tx1="dk1" bg2="lt2" tx2="dk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A4D9BC-E9BD-4364-87EE-E1E6282819CE}"/>
              </a:ext>
            </a:extLst>
          </p:cNvPr>
          <p:cNvSpPr>
            <a:spLocks noGrp="1"/>
          </p:cNvSpPr>
          <p:nvPr>
            <p:ph type="title"/>
          </p:nvPr>
        </p:nvSpPr>
        <p:spPr/>
        <p:txBody>
          <a:bodyPr>
            <a:normAutofit/>
          </a:bodyPr>
          <a:lstStyle/>
          <a:p>
            <a:pPr algn="l"/>
            <a:r>
              <a:rPr lang="es-US" sz="2400" b="1" dirty="0">
                <a:solidFill>
                  <a:srgbClr val="005489"/>
                </a:solidFill>
              </a:rPr>
              <a:t>10.- FINANCIAMIENTO DE LAS MUNICIPALIDADES EN CHILE</a:t>
            </a:r>
            <a:endParaRPr lang="es-CL" sz="2400" b="1" dirty="0">
              <a:solidFill>
                <a:srgbClr val="005489"/>
              </a:solidFill>
            </a:endParaRPr>
          </a:p>
        </p:txBody>
      </p:sp>
      <p:sp>
        <p:nvSpPr>
          <p:cNvPr id="3" name="Marcador de contenido 2">
            <a:extLst>
              <a:ext uri="{FF2B5EF4-FFF2-40B4-BE49-F238E27FC236}">
                <a16:creationId xmlns:a16="http://schemas.microsoft.com/office/drawing/2014/main" id="{76D2DCCB-A005-407C-93AF-000D099F4AC3}"/>
              </a:ext>
            </a:extLst>
          </p:cNvPr>
          <p:cNvSpPr>
            <a:spLocks noGrp="1"/>
          </p:cNvSpPr>
          <p:nvPr>
            <p:ph idx="1"/>
          </p:nvPr>
        </p:nvSpPr>
        <p:spPr>
          <a:xfrm>
            <a:off x="750094" y="1417638"/>
            <a:ext cx="7643812" cy="3629025"/>
          </a:xfrm>
        </p:spPr>
        <p:txBody>
          <a:bodyPr>
            <a:noAutofit/>
          </a:bodyPr>
          <a:lstStyle/>
          <a:p>
            <a:pPr marL="0" indent="0" algn="just">
              <a:buNone/>
            </a:pPr>
            <a:r>
              <a:rPr lang="es-CL" sz="1300" b="1" dirty="0"/>
              <a:t>1) Las transferencias recibidas desde el resto del sector público</a:t>
            </a:r>
          </a:p>
          <a:p>
            <a:pPr marL="0" indent="0" algn="just">
              <a:buNone/>
            </a:pPr>
            <a:r>
              <a:rPr lang="es-CL" sz="1300" dirty="0"/>
              <a:t>Son recursos provenientes del gobierno central para financiar directamente programas sectoriales y políticas públicas, tales como educación pública y salud primaria, además de vivienda, protección social, seguridad, urbanismo y otros proyectos de inversión (obtenidos a través del Fondo Nacional de Desarrollo Regional).</a:t>
            </a:r>
          </a:p>
          <a:p>
            <a:pPr marL="0" indent="0" algn="just">
              <a:buNone/>
            </a:pPr>
            <a:endParaRPr lang="es-CL" sz="1300" dirty="0"/>
          </a:p>
          <a:p>
            <a:pPr marL="0" indent="0" algn="just">
              <a:buNone/>
            </a:pPr>
            <a:r>
              <a:rPr lang="es-CL" sz="1300" b="1" dirty="0"/>
              <a:t>2) Los ingresos propios municipales.</a:t>
            </a:r>
            <a:r>
              <a:rPr lang="es-CL" sz="1300" dirty="0"/>
              <a:t> </a:t>
            </a:r>
          </a:p>
          <a:p>
            <a:pPr marL="0" indent="0" algn="just">
              <a:buNone/>
            </a:pPr>
            <a:r>
              <a:rPr lang="es-CL" sz="1300" dirty="0"/>
              <a:t>Se componen de impuestos, patentes, derechos y permisos para actividades empresariales, uso de bienes públicos y entrega de servicios municipales.</a:t>
            </a:r>
          </a:p>
          <a:p>
            <a:pPr marL="0" indent="0" algn="just">
              <a:buNone/>
            </a:pPr>
            <a:r>
              <a:rPr lang="es-CL" sz="1300" dirty="0"/>
              <a:t>Se encuentra el impuesto territorial, conocido también como contribuciones, que es administrado por el gobierno central, ya que el cobro y fiscalización es gestión del Servicio de Impuestos Internos (SII) y cuya recaudación se encuentra a cargo la Tesorería General de la República (TGR), también las exenciones a este tributo son definidas por ley. En el caso de las patentes comerciales, los municipios pueden fijar una tasa dentro de un rango fijado por ley, dependiendo del capital propio de las personas y/o empresas declarado, pero su recaudación depende exclusivamente de los municipios y no de la TGR. En cuanto a permisos de circulación es SII define el avalúo fiscal de los vehículos y las tasas están fijadas también por ley, pero dicho permiso se puede obtener en cualquier municipalidad del país, asimismo, la recaudación también depende exclusivamente de cada municipio.  Parte de estas fuentes constituyen los recursos del Fondo Común Municipal (FCM), que luego son redistribuidos a los municipios. El FCM está definido por la Constitución Política de la República (Artículo 122) como un “mecanismo de redistribución solidaria de los ingresos propios entre las municipalidades del país”. </a:t>
            </a:r>
          </a:p>
        </p:txBody>
      </p:sp>
    </p:spTree>
    <p:extLst>
      <p:ext uri="{BB962C8B-B14F-4D97-AF65-F5344CB8AC3E}">
        <p14:creationId xmlns:p14="http://schemas.microsoft.com/office/powerpoint/2010/main" val="1605230608"/>
      </p:ext>
    </p:extLst>
  </p:cSld>
  <p:clrMapOvr>
    <a:overrideClrMapping bg1="lt1" tx1="dk1" bg2="lt2" tx2="dk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9F7958-2261-4AEB-A1E0-2CD4013B2733}"/>
              </a:ext>
            </a:extLst>
          </p:cNvPr>
          <p:cNvSpPr>
            <a:spLocks noGrp="1"/>
          </p:cNvSpPr>
          <p:nvPr>
            <p:ph type="title"/>
          </p:nvPr>
        </p:nvSpPr>
        <p:spPr/>
        <p:txBody>
          <a:bodyPr>
            <a:normAutofit/>
          </a:bodyPr>
          <a:lstStyle/>
          <a:p>
            <a:r>
              <a:rPr lang="es-US" sz="2400" b="1" dirty="0">
                <a:solidFill>
                  <a:srgbClr val="005489"/>
                </a:solidFill>
              </a:rPr>
              <a:t>10.- FINANCIAMIENTO DE LAS MUNICIPALIDADES EN CHILE</a:t>
            </a:r>
            <a:endParaRPr lang="es-CL" sz="2400" dirty="0">
              <a:solidFill>
                <a:srgbClr val="005489"/>
              </a:solidFill>
            </a:endParaRPr>
          </a:p>
        </p:txBody>
      </p:sp>
      <p:pic>
        <p:nvPicPr>
          <p:cNvPr id="4" name="Marcador de contenido 3">
            <a:extLst>
              <a:ext uri="{FF2B5EF4-FFF2-40B4-BE49-F238E27FC236}">
                <a16:creationId xmlns:a16="http://schemas.microsoft.com/office/drawing/2014/main" id="{F3E4EC6E-DEFC-4A4C-B245-D0B21BB306BC}"/>
              </a:ext>
            </a:extLst>
          </p:cNvPr>
          <p:cNvPicPr>
            <a:picLocks noGrp="1" noChangeAspect="1"/>
          </p:cNvPicPr>
          <p:nvPr>
            <p:ph idx="1"/>
          </p:nvPr>
        </p:nvPicPr>
        <p:blipFill rotWithShape="1">
          <a:blip r:embed="rId4"/>
          <a:srcRect l="26173" t="22138" r="22236" b="50894"/>
          <a:stretch/>
        </p:blipFill>
        <p:spPr>
          <a:xfrm>
            <a:off x="1354455" y="1765935"/>
            <a:ext cx="6435090" cy="3326130"/>
          </a:xfrm>
          <a:prstGeom prst="rect">
            <a:avLst/>
          </a:prstGeom>
        </p:spPr>
      </p:pic>
    </p:spTree>
    <p:extLst>
      <p:ext uri="{BB962C8B-B14F-4D97-AF65-F5344CB8AC3E}">
        <p14:creationId xmlns:p14="http://schemas.microsoft.com/office/powerpoint/2010/main" val="3698755183"/>
      </p:ext>
    </p:extLst>
  </p:cSld>
  <p:clrMapOvr>
    <a:overrideClrMapping bg1="lt1" tx1="dk1" bg2="lt2" tx2="dk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b="1" dirty="0"/>
              <a:t>10.1 Aportes del Gobierno Central </a:t>
            </a:r>
          </a:p>
        </p:txBody>
      </p:sp>
      <p:sp>
        <p:nvSpPr>
          <p:cNvPr id="3" name="Marcador de contenido 2"/>
          <p:cNvSpPr>
            <a:spLocks noGrp="1"/>
          </p:cNvSpPr>
          <p:nvPr>
            <p:ph idx="1"/>
          </p:nvPr>
        </p:nvSpPr>
        <p:spPr/>
        <p:txBody>
          <a:bodyPr/>
          <a:lstStyle/>
          <a:p>
            <a:r>
              <a:rPr lang="es-CL" dirty="0"/>
              <a:t>La Partida Tesoro Público incluye (2019) un aporte al Fondo Común Municipal de $52 mil millones.</a:t>
            </a:r>
          </a:p>
          <a:p>
            <a:r>
              <a:rPr lang="es-CL" dirty="0"/>
              <a:t>El presupuesto de la SUBDERE (2019) incluye $ 242 mil millones para compensar a las municipalidades que tienen predios exentos y apoyar en el pago de un bono al personal de la basura.</a:t>
            </a:r>
          </a:p>
          <a:p>
            <a:r>
              <a:rPr lang="es-CL" dirty="0"/>
              <a:t>Los Gobiernos Regionales a través de sus programas transfieren aproximadamente $ 127 mil millones.</a:t>
            </a:r>
          </a:p>
        </p:txBody>
      </p:sp>
    </p:spTree>
    <p:extLst>
      <p:ext uri="{BB962C8B-B14F-4D97-AF65-F5344CB8AC3E}">
        <p14:creationId xmlns:p14="http://schemas.microsoft.com/office/powerpoint/2010/main" val="3485937418"/>
      </p:ext>
    </p:extLst>
  </p:cSld>
  <p:clrMapOvr>
    <a:overrideClrMapping bg1="lt1" tx1="dk1" bg2="lt2" tx2="dk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A5433E-97E5-4FAC-B7A7-8EC35849BE40}"/>
              </a:ext>
            </a:extLst>
          </p:cNvPr>
          <p:cNvSpPr>
            <a:spLocks noGrp="1"/>
          </p:cNvSpPr>
          <p:nvPr>
            <p:ph type="title"/>
          </p:nvPr>
        </p:nvSpPr>
        <p:spPr/>
        <p:txBody>
          <a:bodyPr/>
          <a:lstStyle/>
          <a:p>
            <a:r>
              <a:rPr lang="es-CL" b="1" dirty="0"/>
              <a:t>10.2 Distribución del Fondo Común Municipal </a:t>
            </a:r>
          </a:p>
        </p:txBody>
      </p:sp>
      <p:sp>
        <p:nvSpPr>
          <p:cNvPr id="3" name="Marcador de contenido 2">
            <a:extLst>
              <a:ext uri="{FF2B5EF4-FFF2-40B4-BE49-F238E27FC236}">
                <a16:creationId xmlns:a16="http://schemas.microsoft.com/office/drawing/2014/main" id="{7173E3FD-8D35-4A1A-8FCA-17AEB0C9F04F}"/>
              </a:ext>
            </a:extLst>
          </p:cNvPr>
          <p:cNvSpPr>
            <a:spLocks noGrp="1"/>
          </p:cNvSpPr>
          <p:nvPr>
            <p:ph idx="1"/>
          </p:nvPr>
        </p:nvSpPr>
        <p:spPr>
          <a:xfrm>
            <a:off x="750094" y="1812757"/>
            <a:ext cx="7643812" cy="3629025"/>
          </a:xfrm>
        </p:spPr>
        <p:txBody>
          <a:bodyPr/>
          <a:lstStyle/>
          <a:p>
            <a:pPr marL="0" algn="just">
              <a:lnSpc>
                <a:spcPct val="107000"/>
              </a:lnSpc>
              <a:spcBef>
                <a:spcPts val="0"/>
              </a:spcBef>
              <a:spcAft>
                <a:spcPts val="600"/>
              </a:spcAft>
            </a:pPr>
            <a:r>
              <a:rPr lang="es-CL" sz="1400" dirty="0">
                <a:latin typeface="Arial" panose="020B0604020202020204" pitchFamily="34" charset="0"/>
                <a:ea typeface="MS Mincho" panose="02020609040205080304" pitchFamily="49" charset="-128"/>
                <a:cs typeface="Times New Roman" panose="02020603050405020304" pitchFamily="18" charset="0"/>
              </a:rPr>
              <a:t>Según el artículo 122 de la Constitución Política de Chile, el Fondo Común Municipal (FCM) corresponde a “…mecanismo de redistribución solidaria de los ingresos propios entre las municipalidades del país con la denominación de fondo común municipal. Las normas de distribución de este fondo serán materia de ley”.</a:t>
            </a:r>
            <a:endParaRPr lang="es-CL" sz="1400" dirty="0">
              <a:latin typeface="Calibri" panose="020F0502020204030204" pitchFamily="34" charset="0"/>
              <a:ea typeface="MS Mincho" panose="02020609040205080304" pitchFamily="49" charset="-128"/>
              <a:cs typeface="Times New Roman" panose="02020603050405020304" pitchFamily="18" charset="0"/>
            </a:endParaRPr>
          </a:p>
          <a:p>
            <a:pPr marL="0" algn="just">
              <a:lnSpc>
                <a:spcPct val="107000"/>
              </a:lnSpc>
              <a:spcBef>
                <a:spcPts val="0"/>
              </a:spcBef>
              <a:spcAft>
                <a:spcPts val="600"/>
              </a:spcAft>
            </a:pPr>
            <a:r>
              <a:rPr lang="es-CL" sz="1400" dirty="0">
                <a:latin typeface="Arial" panose="020B0604020202020204" pitchFamily="34" charset="0"/>
                <a:ea typeface="MS Mincho" panose="02020609040205080304" pitchFamily="49" charset="-128"/>
                <a:cs typeface="Times New Roman" panose="02020603050405020304" pitchFamily="18" charset="0"/>
              </a:rPr>
              <a:t>Adicionalmente, el artículo 60 del Decreto Ley N°3.063 de Rentas Municipales, señala que los recursos del FCM serán recaudados por la Tesorería General de la República. Se entregarán en dos remesas mensuales</a:t>
            </a:r>
            <a:endParaRPr lang="es-CL" sz="1400" dirty="0">
              <a:latin typeface="Calibri" panose="020F0502020204030204" pitchFamily="34" charset="0"/>
              <a:ea typeface="MS Mincho" panose="02020609040205080304" pitchFamily="49" charset="-128"/>
              <a:cs typeface="Times New Roman" panose="02020603050405020304" pitchFamily="18" charset="0"/>
            </a:endParaRPr>
          </a:p>
          <a:p>
            <a:pPr algn="just">
              <a:lnSpc>
                <a:spcPct val="107000"/>
              </a:lnSpc>
              <a:spcBef>
                <a:spcPts val="0"/>
              </a:spcBef>
              <a:spcAft>
                <a:spcPts val="0"/>
              </a:spcAft>
              <a:buFont typeface="+mj-lt"/>
              <a:buAutoNum type="alphaLcParenR"/>
            </a:pPr>
            <a:r>
              <a:rPr lang="es-CL" sz="1400" dirty="0">
                <a:latin typeface="Arial" panose="020B0604020202020204" pitchFamily="34" charset="0"/>
                <a:ea typeface="MS Mincho" panose="02020609040205080304" pitchFamily="49" charset="-128"/>
                <a:cs typeface="Times New Roman" panose="02020603050405020304" pitchFamily="18" charset="0"/>
              </a:rPr>
              <a:t>A principio cada mes anticipo de 80% del equivalente a lo recaudado igual mes del año anterior</a:t>
            </a:r>
            <a:endParaRPr lang="es-CL" sz="1400" dirty="0">
              <a:latin typeface="Calibri" panose="020F0502020204030204" pitchFamily="34" charset="0"/>
              <a:ea typeface="MS Mincho" panose="02020609040205080304" pitchFamily="49" charset="-128"/>
              <a:cs typeface="Times New Roman" panose="02020603050405020304" pitchFamily="18" charset="0"/>
            </a:endParaRPr>
          </a:p>
          <a:p>
            <a:pPr algn="just">
              <a:lnSpc>
                <a:spcPct val="107000"/>
              </a:lnSpc>
              <a:spcBef>
                <a:spcPts val="0"/>
              </a:spcBef>
              <a:spcAft>
                <a:spcPts val="600"/>
              </a:spcAft>
              <a:buFont typeface="+mj-lt"/>
              <a:buAutoNum type="alphaLcParenR"/>
            </a:pPr>
            <a:r>
              <a:rPr lang="es-CL" sz="1400" dirty="0">
                <a:latin typeface="Arial" panose="020B0604020202020204" pitchFamily="34" charset="0"/>
                <a:ea typeface="MS Mincho" panose="02020609040205080304" pitchFamily="49" charset="-128"/>
                <a:cs typeface="Times New Roman" panose="02020603050405020304" pitchFamily="18" charset="0"/>
              </a:rPr>
              <a:t>Saldo a fin de mes con la diferencia por recaudación efectiva</a:t>
            </a:r>
            <a:endParaRPr lang="es-CL" sz="1400" dirty="0">
              <a:latin typeface="Calibri" panose="020F0502020204030204" pitchFamily="34" charset="0"/>
              <a:ea typeface="MS Mincho" panose="02020609040205080304" pitchFamily="49" charset="-128"/>
              <a:cs typeface="Times New Roman" panose="02020603050405020304" pitchFamily="18" charset="0"/>
            </a:endParaRPr>
          </a:p>
          <a:p>
            <a:pPr marL="0" algn="just">
              <a:lnSpc>
                <a:spcPct val="107000"/>
              </a:lnSpc>
              <a:spcBef>
                <a:spcPts val="0"/>
              </a:spcBef>
              <a:spcAft>
                <a:spcPts val="600"/>
              </a:spcAft>
            </a:pPr>
            <a:r>
              <a:rPr lang="es-CL" sz="1400" dirty="0">
                <a:latin typeface="Arial" panose="020B0604020202020204" pitchFamily="34" charset="0"/>
                <a:ea typeface="MS Mincho" panose="02020609040205080304" pitchFamily="49" charset="-128"/>
                <a:cs typeface="Times New Roman" panose="02020603050405020304" pitchFamily="18" charset="0"/>
              </a:rPr>
              <a:t> En diciembre del año anterior, SUBDERE y TGR determinan, según la norma señalada, los montos y fechas de los anticipos. Por último, el FCM se reparte en su totalidad, mes a mes</a:t>
            </a:r>
            <a:r>
              <a:rPr lang="es-CL" sz="1350" dirty="0">
                <a:latin typeface="Arial" panose="020B0604020202020204" pitchFamily="34" charset="0"/>
                <a:ea typeface="MS Mincho" panose="02020609040205080304" pitchFamily="49" charset="-128"/>
                <a:cs typeface="Times New Roman" panose="02020603050405020304" pitchFamily="18" charset="0"/>
              </a:rPr>
              <a:t>.</a:t>
            </a:r>
            <a:endParaRPr lang="es-CL" sz="1350" dirty="0">
              <a:latin typeface="Calibri" panose="020F0502020204030204" pitchFamily="34" charset="0"/>
              <a:ea typeface="MS Mincho" panose="02020609040205080304" pitchFamily="49" charset="-128"/>
              <a:cs typeface="Times New Roman" panose="02020603050405020304" pitchFamily="18" charset="0"/>
            </a:endParaRPr>
          </a:p>
          <a:p>
            <a:pPr marL="0" indent="0">
              <a:buNone/>
            </a:pPr>
            <a:endParaRPr lang="es-CL" dirty="0"/>
          </a:p>
        </p:txBody>
      </p:sp>
    </p:spTree>
    <p:extLst>
      <p:ext uri="{BB962C8B-B14F-4D97-AF65-F5344CB8AC3E}">
        <p14:creationId xmlns:p14="http://schemas.microsoft.com/office/powerpoint/2010/main" val="3021302014"/>
      </p:ext>
    </p:extLst>
  </p:cSld>
  <p:clrMapOvr>
    <a:overrideClrMapping bg1="lt1" tx1="dk1" bg2="lt2" tx2="dk2" accent1="accent1" accent2="accent2" accent3="accent3" accent4="accent4" accent5="accent5" accent6="accent6" hlink="hlink" folHlink="folHlink"/>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id="{E90B34EB-C9BA-4D91-A77D-483CC3596C71}"/>
              </a:ext>
            </a:extLst>
          </p:cNvPr>
          <p:cNvGraphicFramePr>
            <a:graphicFrameLocks noGrp="1"/>
          </p:cNvGraphicFramePr>
          <p:nvPr>
            <p:extLst>
              <p:ext uri="{D42A27DB-BD31-4B8C-83A1-F6EECF244321}">
                <p14:modId xmlns:p14="http://schemas.microsoft.com/office/powerpoint/2010/main" val="3452597567"/>
              </p:ext>
            </p:extLst>
          </p:nvPr>
        </p:nvGraphicFramePr>
        <p:xfrm>
          <a:off x="348139" y="168935"/>
          <a:ext cx="7610873" cy="6454140"/>
        </p:xfrm>
        <a:graphic>
          <a:graphicData uri="http://schemas.openxmlformats.org/drawingml/2006/table">
            <a:tbl>
              <a:tblPr>
                <a:tableStyleId>{5C22544A-7EE6-4342-B048-85BDC9FD1C3A}</a:tableStyleId>
              </a:tblPr>
              <a:tblGrid>
                <a:gridCol w="2969257">
                  <a:extLst>
                    <a:ext uri="{9D8B030D-6E8A-4147-A177-3AD203B41FA5}">
                      <a16:colId xmlns:a16="http://schemas.microsoft.com/office/drawing/2014/main" val="2344286556"/>
                    </a:ext>
                  </a:extLst>
                </a:gridCol>
                <a:gridCol w="1836689">
                  <a:extLst>
                    <a:ext uri="{9D8B030D-6E8A-4147-A177-3AD203B41FA5}">
                      <a16:colId xmlns:a16="http://schemas.microsoft.com/office/drawing/2014/main" val="3840665245"/>
                    </a:ext>
                  </a:extLst>
                </a:gridCol>
                <a:gridCol w="1334207">
                  <a:extLst>
                    <a:ext uri="{9D8B030D-6E8A-4147-A177-3AD203B41FA5}">
                      <a16:colId xmlns:a16="http://schemas.microsoft.com/office/drawing/2014/main" val="3143519379"/>
                    </a:ext>
                  </a:extLst>
                </a:gridCol>
                <a:gridCol w="1470720">
                  <a:extLst>
                    <a:ext uri="{9D8B030D-6E8A-4147-A177-3AD203B41FA5}">
                      <a16:colId xmlns:a16="http://schemas.microsoft.com/office/drawing/2014/main" val="55715417"/>
                    </a:ext>
                  </a:extLst>
                </a:gridCol>
              </a:tblGrid>
              <a:tr h="798617">
                <a:tc>
                  <a:txBody>
                    <a:bodyPr/>
                    <a:lstStyle/>
                    <a:p>
                      <a:pPr marL="85725" indent="0" algn="l" fontAlgn="ctr"/>
                      <a:r>
                        <a:rPr lang="es-CL" sz="16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COMPONENTES</a:t>
                      </a:r>
                      <a:endParaRPr lang="es-CL" sz="16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4E81BD"/>
                    </a:solidFill>
                  </a:tcPr>
                </a:tc>
                <a:tc>
                  <a:txBody>
                    <a:bodyPr/>
                    <a:lstStyle/>
                    <a:p>
                      <a:pPr marL="85725" indent="0" algn="ctr" fontAlgn="ctr"/>
                      <a:r>
                        <a:rPr lang="es-ES" sz="16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Santiago,</a:t>
                      </a:r>
                      <a:r>
                        <a:rPr lang="es-ES" sz="1600" b="0" u="none" strike="noStrike" baseline="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Vitacura, Las Condes y Providencia</a:t>
                      </a:r>
                      <a:endParaRPr lang="es-CL" sz="16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4E81BD"/>
                    </a:solidFill>
                  </a:tcPr>
                </a:tc>
                <a:tc>
                  <a:txBody>
                    <a:bodyPr/>
                    <a:lstStyle/>
                    <a:p>
                      <a:pPr marL="85725" indent="0" algn="ctr" fontAlgn="ctr"/>
                      <a:r>
                        <a:rPr lang="es-CL" sz="16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COMUNAS RESTANTES</a:t>
                      </a:r>
                      <a:endParaRPr lang="es-CL" sz="16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4E81BD"/>
                    </a:solidFill>
                  </a:tcPr>
                </a:tc>
                <a:tc>
                  <a:txBody>
                    <a:bodyPr/>
                    <a:lstStyle/>
                    <a:p>
                      <a:pPr marL="85725" indent="0" algn="ctr" fontAlgn="ctr"/>
                      <a:r>
                        <a:rPr lang="es-CL" sz="16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Incidencia</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2060"/>
                    </a:solidFill>
                  </a:tcPr>
                </a:tc>
                <a:extLst>
                  <a:ext uri="{0D108BD9-81ED-4DB2-BD59-A6C34878D82A}">
                    <a16:rowId xmlns:a16="http://schemas.microsoft.com/office/drawing/2014/main" val="2946900389"/>
                  </a:ext>
                </a:extLst>
              </a:tr>
              <a:tr h="205447">
                <a:tc>
                  <a:txBody>
                    <a:bodyPr/>
                    <a:lstStyle/>
                    <a:p>
                      <a:pPr algn="l" fontAlgn="ctr"/>
                      <a:r>
                        <a:rPr lang="es-CL" sz="16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Impuesto Territorial</a:t>
                      </a:r>
                      <a:endParaRPr lang="es-CL" sz="16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4E81BD"/>
                    </a:solidFill>
                  </a:tcPr>
                </a:tc>
                <a:tc>
                  <a:txBody>
                    <a:bodyPr/>
                    <a:lstStyle/>
                    <a:p>
                      <a:pPr marL="85725" indent="0" algn="ctr" fontAlgn="ctr"/>
                      <a:r>
                        <a:rPr lang="es-CL" sz="160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65%</a:t>
                      </a:r>
                      <a:endParaRPr lang="es-CL" sz="1600" b="1"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marL="85725" indent="0" algn="ctr" fontAlgn="ctr"/>
                      <a:r>
                        <a:rPr lang="es-CL" sz="160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60%</a:t>
                      </a:r>
                      <a:endParaRPr lang="es-CL" sz="1600" b="1"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marL="85725" indent="0" algn="ctr" fontAlgn="ctr"/>
                      <a:r>
                        <a:rPr lang="es-CL" sz="1600" b="0"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57,51%</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617974643"/>
                  </a:ext>
                </a:extLst>
              </a:tr>
              <a:tr h="205447">
                <a:tc>
                  <a:txBody>
                    <a:bodyPr/>
                    <a:lstStyle/>
                    <a:p>
                      <a:pPr algn="l" fontAlgn="ctr"/>
                      <a:r>
                        <a:rPr lang="es-CL" sz="16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Permisos de Circulación</a:t>
                      </a:r>
                      <a:endParaRPr lang="es-CL" sz="16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4E81BD"/>
                    </a:solidFill>
                  </a:tcPr>
                </a:tc>
                <a:tc gridSpan="2">
                  <a:txBody>
                    <a:bodyPr/>
                    <a:lstStyle/>
                    <a:p>
                      <a:pPr marL="85725" indent="0" algn="ctr" fontAlgn="ctr"/>
                      <a:r>
                        <a:rPr lang="es-CL" sz="160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62,50%</a:t>
                      </a:r>
                      <a:endParaRPr lang="es-CL" sz="1600" b="1"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hMerge="1">
                  <a:txBody>
                    <a:bodyPr/>
                    <a:lstStyle/>
                    <a:p>
                      <a:endParaRPr lang="es-CL"/>
                    </a:p>
                  </a:txBody>
                  <a:tcPr/>
                </a:tc>
                <a:tc>
                  <a:txBody>
                    <a:bodyPr/>
                    <a:lstStyle/>
                    <a:p>
                      <a:pPr marL="85725" indent="0" algn="ctr" fontAlgn="ctr"/>
                      <a:r>
                        <a:rPr lang="es-CL" sz="1600" b="0"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23,14%</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3711902189"/>
                  </a:ext>
                </a:extLst>
              </a:tr>
              <a:tr h="205447">
                <a:tc rowSpan="2">
                  <a:txBody>
                    <a:bodyPr/>
                    <a:lstStyle/>
                    <a:p>
                      <a:pPr algn="l" fontAlgn="ctr"/>
                      <a:r>
                        <a:rPr lang="es-CL" sz="16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Patentes Comerciales</a:t>
                      </a:r>
                      <a:endParaRPr lang="es-CL" sz="16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4E81BD"/>
                    </a:solidFill>
                  </a:tcPr>
                </a:tc>
                <a:tc>
                  <a:txBody>
                    <a:bodyPr/>
                    <a:lstStyle/>
                    <a:p>
                      <a:pPr marL="85725" indent="0" algn="ctr" fontAlgn="ctr"/>
                      <a:r>
                        <a:rPr lang="es-CL" sz="160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55% Santiago</a:t>
                      </a:r>
                      <a:endParaRPr lang="es-CL" sz="1600" b="1"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rowSpan="2">
                  <a:txBody>
                    <a:bodyPr/>
                    <a:lstStyle/>
                    <a:p>
                      <a:pPr marL="85725" indent="0" algn="ctr" fontAlgn="ctr"/>
                      <a:r>
                        <a:rPr lang="es-CL" sz="160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0%</a:t>
                      </a:r>
                      <a:endParaRPr lang="es-CL" sz="1600" b="1"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rowSpan="2">
                  <a:txBody>
                    <a:bodyPr/>
                    <a:lstStyle/>
                    <a:p>
                      <a:pPr marL="85725" indent="0" algn="ctr" fontAlgn="ctr"/>
                      <a:r>
                        <a:rPr lang="es-CL" sz="1600" b="0"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11,71%</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3466347732"/>
                  </a:ext>
                </a:extLst>
              </a:tr>
              <a:tr h="798617">
                <a:tc vMerge="1">
                  <a:txBody>
                    <a:bodyPr/>
                    <a:lstStyle/>
                    <a:p>
                      <a:endParaRPr lang="es-CL"/>
                    </a:p>
                  </a:txBody>
                  <a:tcPr/>
                </a:tc>
                <a:tc>
                  <a:txBody>
                    <a:bodyPr/>
                    <a:lstStyle/>
                    <a:p>
                      <a:pPr marL="85725" indent="0" algn="ctr" fontAlgn="ctr"/>
                      <a:r>
                        <a:rPr lang="es-CL" sz="160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65% Providencia, Vitacura y Las Condes </a:t>
                      </a:r>
                      <a:endParaRPr lang="es-CL" sz="1600" b="1"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vMerge="1">
                  <a:txBody>
                    <a:bodyPr/>
                    <a:lstStyle/>
                    <a:p>
                      <a:endParaRPr lang="es-CL"/>
                    </a:p>
                  </a:txBody>
                  <a:tcPr/>
                </a:tc>
                <a:tc vMerge="1">
                  <a:txBody>
                    <a:bodyPr/>
                    <a:lstStyle/>
                    <a:p>
                      <a:endParaRPr lang="es-CL"/>
                    </a:p>
                  </a:txBody>
                  <a:tcPr/>
                </a:tc>
                <a:extLst>
                  <a:ext uri="{0D108BD9-81ED-4DB2-BD59-A6C34878D82A}">
                    <a16:rowId xmlns:a16="http://schemas.microsoft.com/office/drawing/2014/main" val="1991926206"/>
                  </a:ext>
                </a:extLst>
              </a:tr>
              <a:tr h="403170">
                <a:tc>
                  <a:txBody>
                    <a:bodyPr/>
                    <a:lstStyle/>
                    <a:p>
                      <a:pPr marL="85725" indent="0" algn="l" fontAlgn="ctr"/>
                      <a:r>
                        <a:rPr lang="es-ES" sz="16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Transferencias de Vehículos  (1,5% impuesto) </a:t>
                      </a:r>
                      <a:endParaRPr lang="es-CL" sz="16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rgbClr val="4E81BD"/>
                    </a:solidFill>
                  </a:tcPr>
                </a:tc>
                <a:tc gridSpan="2">
                  <a:txBody>
                    <a:bodyPr/>
                    <a:lstStyle/>
                    <a:p>
                      <a:pPr marL="85725" indent="0" algn="ctr" fontAlgn="ctr"/>
                      <a:r>
                        <a:rPr lang="es-CL" sz="160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50%</a:t>
                      </a:r>
                      <a:endParaRPr lang="es-CL" sz="1600" b="1"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hMerge="1">
                  <a:txBody>
                    <a:bodyPr/>
                    <a:lstStyle/>
                    <a:p>
                      <a:endParaRPr lang="es-CL"/>
                    </a:p>
                  </a:txBody>
                  <a:tcPr/>
                </a:tc>
                <a:tc>
                  <a:txBody>
                    <a:bodyPr/>
                    <a:lstStyle/>
                    <a:p>
                      <a:pPr marL="85725" indent="0" algn="ctr" fontAlgn="ctr"/>
                      <a:r>
                        <a:rPr lang="es-CL" sz="1600" b="0"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3,10%</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358086934"/>
                  </a:ext>
                </a:extLst>
              </a:tr>
              <a:tr h="403170">
                <a:tc>
                  <a:txBody>
                    <a:bodyPr/>
                    <a:lstStyle/>
                    <a:p>
                      <a:pPr marL="85725" indent="0" algn="l" fontAlgn="ctr"/>
                      <a:r>
                        <a:rPr lang="es-ES" sz="16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Recaudación multas de tránsito :</a:t>
                      </a:r>
                      <a:endParaRPr lang="es-CL" sz="16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4E81BD"/>
                    </a:solidFill>
                  </a:tcPr>
                </a:tc>
                <a:tc gridSpan="2">
                  <a:txBody>
                    <a:bodyPr/>
                    <a:lstStyle/>
                    <a:p>
                      <a:pPr algn="ctr" fontAlgn="ctr"/>
                      <a:r>
                        <a:rPr lang="es-CL" sz="160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 </a:t>
                      </a:r>
                      <a:endParaRPr lang="es-CL" sz="1600" b="1"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hMerge="1">
                  <a:txBody>
                    <a:bodyPr/>
                    <a:lstStyle/>
                    <a:p>
                      <a:endParaRPr lang="es-CL"/>
                    </a:p>
                  </a:txBody>
                  <a:tcPr/>
                </a:tc>
                <a:tc>
                  <a:txBody>
                    <a:bodyPr/>
                    <a:lstStyle/>
                    <a:p>
                      <a:pPr algn="ctr" fontAlgn="ctr"/>
                      <a:r>
                        <a:rPr lang="es-CL" sz="1600" b="0"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0,97%</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extLst>
                  <a:ext uri="{0D108BD9-81ED-4DB2-BD59-A6C34878D82A}">
                    <a16:rowId xmlns:a16="http://schemas.microsoft.com/office/drawing/2014/main" val="1335663883"/>
                  </a:ext>
                </a:extLst>
              </a:tr>
              <a:tr h="403170">
                <a:tc>
                  <a:txBody>
                    <a:bodyPr/>
                    <a:lstStyle/>
                    <a:p>
                      <a:pPr marL="85725" indent="0" algn="l" fontAlgn="ctr"/>
                      <a:r>
                        <a:rPr lang="es-ES" sz="16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t>
                      </a:r>
                      <a:r>
                        <a:rPr lang="es-ES" sz="1600" b="0" u="none" strike="noStrike" baseline="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es-ES" sz="16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Detectadas por equipos de registros de infracciones </a:t>
                      </a:r>
                      <a:endParaRPr lang="es-CL" sz="16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4E81BD"/>
                    </a:solidFill>
                  </a:tcPr>
                </a:tc>
                <a:tc gridSpan="2">
                  <a:txBody>
                    <a:bodyPr/>
                    <a:lstStyle/>
                    <a:p>
                      <a:pPr marL="85725" indent="0" algn="ctr" fontAlgn="ctr"/>
                      <a:r>
                        <a:rPr lang="es-CL" sz="1600" u="none" strike="noStrike" dirty="0" err="1">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Fotorradares</a:t>
                      </a:r>
                      <a:r>
                        <a:rPr lang="es-CL" sz="160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 : 100%</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hMerge="1">
                  <a:txBody>
                    <a:bodyPr/>
                    <a:lstStyle/>
                    <a:p>
                      <a:endParaRPr lang="es-CL"/>
                    </a:p>
                  </a:txBody>
                  <a:tcPr/>
                </a:tc>
                <a:tc>
                  <a:txBody>
                    <a:bodyPr/>
                    <a:lstStyle/>
                    <a:p>
                      <a:pPr marL="85725" indent="0" algn="ctr" fontAlgn="ctr"/>
                      <a:endParaRPr lang="es-CL" sz="1600" b="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extLst>
                  <a:ext uri="{0D108BD9-81ED-4DB2-BD59-A6C34878D82A}">
                    <a16:rowId xmlns:a16="http://schemas.microsoft.com/office/drawing/2014/main" val="1128320231"/>
                  </a:ext>
                </a:extLst>
              </a:tr>
              <a:tr h="403170">
                <a:tc>
                  <a:txBody>
                    <a:bodyPr/>
                    <a:lstStyle/>
                    <a:p>
                      <a:pPr marL="85725" indent="0" algn="l" fontAlgn="ctr"/>
                      <a:r>
                        <a:rPr lang="es-ES" sz="16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t>
                      </a:r>
                      <a:r>
                        <a:rPr lang="es-ES" sz="1600" b="0" u="none" strike="noStrike" baseline="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es-ES" sz="16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Infracciones en carreteras concesionadas</a:t>
                      </a:r>
                      <a:endParaRPr lang="es-CL" sz="16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4E81BD"/>
                    </a:solidFill>
                  </a:tcPr>
                </a:tc>
                <a:tc gridSpan="2">
                  <a:txBody>
                    <a:bodyPr/>
                    <a:lstStyle/>
                    <a:p>
                      <a:pPr marL="85725" indent="0" algn="ctr" fontAlgn="t"/>
                      <a:r>
                        <a:rPr lang="es-CL" sz="160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TAG: 50%</a:t>
                      </a:r>
                      <a:endParaRPr lang="es-CL" sz="1600" b="1"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hMerge="1">
                  <a:txBody>
                    <a:bodyPr/>
                    <a:lstStyle/>
                    <a:p>
                      <a:endParaRPr lang="es-CL"/>
                    </a:p>
                  </a:txBody>
                  <a:tcPr/>
                </a:tc>
                <a:tc>
                  <a:txBody>
                    <a:bodyPr/>
                    <a:lstStyle/>
                    <a:p>
                      <a:pPr marL="85725" indent="0" algn="ctr" fontAlgn="t"/>
                      <a:endParaRPr lang="es-CL" sz="1600" b="0"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361003509"/>
                  </a:ext>
                </a:extLst>
              </a:tr>
              <a:tr h="798617">
                <a:tc>
                  <a:txBody>
                    <a:bodyPr/>
                    <a:lstStyle/>
                    <a:p>
                      <a:pPr marL="85725" indent="0" algn="l" fontAlgn="ctr"/>
                      <a:r>
                        <a:rPr lang="es-ES" sz="16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Impuesto Territorial de inmuebles fiscales identificadas en Decreto 1187/2005</a:t>
                      </a:r>
                      <a:endParaRPr lang="es-CL" sz="16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4E81BD"/>
                    </a:solidFill>
                  </a:tcPr>
                </a:tc>
                <a:tc gridSpan="2">
                  <a:txBody>
                    <a:bodyPr/>
                    <a:lstStyle/>
                    <a:p>
                      <a:pPr algn="ctr" fontAlgn="b"/>
                      <a:r>
                        <a:rPr lang="es-CL" sz="160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  100%</a:t>
                      </a:r>
                      <a:endParaRPr lang="es-CL" sz="1600" b="0"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hMerge="1">
                  <a:txBody>
                    <a:bodyPr/>
                    <a:lstStyle/>
                    <a:p>
                      <a:endParaRPr lang="es-CL"/>
                    </a:p>
                  </a:txBody>
                  <a:tcPr/>
                </a:tc>
                <a:tc>
                  <a:txBody>
                    <a:bodyPr/>
                    <a:lstStyle/>
                    <a:p>
                      <a:pPr algn="ctr" fontAlgn="b"/>
                      <a:r>
                        <a:rPr lang="es-CL" sz="1600" b="0"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0,11%</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915003010"/>
                  </a:ext>
                </a:extLst>
              </a:tr>
              <a:tr h="403170">
                <a:tc>
                  <a:txBody>
                    <a:bodyPr/>
                    <a:lstStyle/>
                    <a:p>
                      <a:pPr marL="85725" indent="0" algn="l" fontAlgn="ctr"/>
                      <a:r>
                        <a:rPr lang="es-CL" sz="16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Aporte Fiscal Permanente </a:t>
                      </a:r>
                    </a:p>
                    <a:p>
                      <a:pPr marL="85725" indent="0" algn="l" fontAlgn="ctr"/>
                      <a:r>
                        <a:rPr lang="es-CL" sz="16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1.052.000 UTM</a:t>
                      </a:r>
                      <a:endParaRPr lang="es-CL" sz="16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4E81BD"/>
                    </a:solidFill>
                  </a:tcPr>
                </a:tc>
                <a:tc gridSpan="2">
                  <a:txBody>
                    <a:bodyPr/>
                    <a:lstStyle/>
                    <a:p>
                      <a:pPr algn="ctr" fontAlgn="b"/>
                      <a:r>
                        <a:rPr lang="es-CL" sz="160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 </a:t>
                      </a:r>
                      <a:endParaRPr lang="es-CL" sz="1600" b="0"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p>
                      <a:pPr algn="ctr" fontAlgn="b"/>
                      <a:r>
                        <a:rPr lang="es-CL" sz="160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 </a:t>
                      </a:r>
                      <a:endParaRPr lang="es-CL" sz="1600" b="0"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hMerge="1">
                  <a:txBody>
                    <a:bodyPr/>
                    <a:lstStyle/>
                    <a:p>
                      <a:endParaRPr lang="es-CL"/>
                    </a:p>
                  </a:txBody>
                  <a:tcPr/>
                </a:tc>
                <a:tc>
                  <a:txBody>
                    <a:bodyPr/>
                    <a:lstStyle/>
                    <a:p>
                      <a:pPr algn="ctr" fontAlgn="b"/>
                      <a:r>
                        <a:rPr lang="es-CL" sz="1600" b="0"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3,47%</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291665421"/>
                  </a:ext>
                </a:extLst>
              </a:tr>
              <a:tr h="205447">
                <a:tc gridSpan="3">
                  <a:txBody>
                    <a:bodyPr/>
                    <a:lstStyle/>
                    <a:p>
                      <a:pPr marL="85725" indent="0" algn="l" fontAlgn="ctr"/>
                      <a:endParaRPr lang="es-CL" sz="1600" b="0"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T w="12700" cap="flat" cmpd="sng" algn="ctr">
                      <a:solidFill>
                        <a:schemeClr val="bg1">
                          <a:lumMod val="75000"/>
                        </a:schemeClr>
                      </a:solidFill>
                      <a:prstDash val="solid"/>
                      <a:round/>
                      <a:headEnd type="none" w="med" len="med"/>
                      <a:tailEnd type="none" w="med" len="med"/>
                    </a:lnT>
                    <a:solidFill>
                      <a:srgbClr val="FFFFFF"/>
                    </a:solidFill>
                  </a:tcPr>
                </a:tc>
                <a:tc hMerge="1">
                  <a:txBody>
                    <a:bodyPr/>
                    <a:lstStyle/>
                    <a:p>
                      <a:endParaRPr lang="es-CL"/>
                    </a:p>
                  </a:txBody>
                  <a:tcPr/>
                </a:tc>
                <a:tc hMerge="1">
                  <a:txBody>
                    <a:bodyPr/>
                    <a:lstStyle/>
                    <a:p>
                      <a:endParaRPr lang="es-CL"/>
                    </a:p>
                  </a:txBody>
                  <a:tcPr/>
                </a:tc>
                <a:tc>
                  <a:txBody>
                    <a:bodyPr/>
                    <a:lstStyle/>
                    <a:p>
                      <a:pPr marL="85725" indent="0" algn="l" fontAlgn="ctr"/>
                      <a:endParaRPr lang="es-CL" sz="1600" b="0"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T w="12700" cap="flat" cmpd="sng" algn="ctr">
                      <a:solidFill>
                        <a:schemeClr val="bg1">
                          <a:lumMod val="75000"/>
                        </a:schemeClr>
                      </a:solidFill>
                      <a:prstDash val="solid"/>
                      <a:round/>
                      <a:headEnd type="none" w="med" len="med"/>
                      <a:tailEnd type="none" w="med" len="med"/>
                    </a:lnT>
                    <a:solidFill>
                      <a:srgbClr val="FFFFFF"/>
                    </a:solidFill>
                  </a:tcPr>
                </a:tc>
                <a:extLst>
                  <a:ext uri="{0D108BD9-81ED-4DB2-BD59-A6C34878D82A}">
                    <a16:rowId xmlns:a16="http://schemas.microsoft.com/office/drawing/2014/main" val="233401543"/>
                  </a:ext>
                </a:extLst>
              </a:tr>
            </a:tbl>
          </a:graphicData>
        </a:graphic>
      </p:graphicFrame>
    </p:spTree>
    <p:extLst>
      <p:ext uri="{BB962C8B-B14F-4D97-AF65-F5344CB8AC3E}">
        <p14:creationId xmlns:p14="http://schemas.microsoft.com/office/powerpoint/2010/main" val="4121625352"/>
      </p:ext>
    </p:extLst>
  </p:cSld>
  <p:clrMapOvr>
    <a:overrideClrMapping bg1="lt1" tx1="dk1" bg2="lt2" tx2="dk2" accent1="accent1" accent2="accent2" accent3="accent3" accent4="accent4" accent5="accent5" accent6="accent6" hlink="hlink" folHlink="folHlink"/>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b="1" dirty="0"/>
              <a:t>10.2 Distribución del Fondo Común Municipal </a:t>
            </a:r>
          </a:p>
        </p:txBody>
      </p:sp>
      <p:sp>
        <p:nvSpPr>
          <p:cNvPr id="5" name="Content Placeholder 8"/>
          <p:cNvSpPr txBox="1">
            <a:spLocks noGrp="1"/>
          </p:cNvSpPr>
          <p:nvPr>
            <p:ph idx="1"/>
          </p:nvPr>
        </p:nvSpPr>
        <p:spPr>
          <a:prstGeom prst="rect">
            <a:avLst/>
          </a:prstGeom>
        </p:spPr>
        <p:txBody>
          <a:bodyPr vert="horz" wrap="square" lIns="68580" tIns="34290" rIns="68580" bIns="34290" numCol="1" rtlCol="0" anchor="t" anchorCtr="0" compatLnSpc="1">
            <a:prstTxWarp prst="textNoShape">
              <a:avLst/>
            </a:prstTxWarp>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Clr>
                <a:srgbClr val="006CB7"/>
              </a:buClr>
            </a:pPr>
            <a:endParaRPr lang="es-ES_tradnl" altLang="es-CL" sz="1050" dirty="0">
              <a:solidFill>
                <a:srgbClr val="0063AF"/>
              </a:solidFill>
              <a:latin typeface="Verdana"/>
              <a:cs typeface="Verdana"/>
            </a:endParaRPr>
          </a:p>
          <a:p>
            <a:pPr algn="l">
              <a:buClr>
                <a:srgbClr val="006CB7"/>
              </a:buClr>
            </a:pPr>
            <a:endParaRPr lang="es-ES_tradnl" altLang="es-CL" sz="1050" dirty="0">
              <a:solidFill>
                <a:srgbClr val="0063AF"/>
              </a:solidFill>
              <a:latin typeface="Verdana"/>
              <a:cs typeface="Verdana"/>
            </a:endParaRPr>
          </a:p>
          <a:p>
            <a:pPr algn="l">
              <a:buClr>
                <a:srgbClr val="006CB7"/>
              </a:buClr>
            </a:pPr>
            <a:endParaRPr lang="es-ES_tradnl" altLang="es-CL" sz="1050" dirty="0">
              <a:solidFill>
                <a:srgbClr val="0063AF"/>
              </a:solidFill>
              <a:latin typeface="Verdana"/>
              <a:cs typeface="Verdana"/>
            </a:endParaRPr>
          </a:p>
          <a:p>
            <a:pPr algn="l">
              <a:buClr>
                <a:srgbClr val="006CB7"/>
              </a:buClr>
            </a:pPr>
            <a:endParaRPr lang="es-ES_tradnl" altLang="es-CL" sz="1050" dirty="0">
              <a:solidFill>
                <a:srgbClr val="0063AF"/>
              </a:solidFill>
              <a:latin typeface="Verdana"/>
              <a:cs typeface="Verdana"/>
            </a:endParaRPr>
          </a:p>
          <a:p>
            <a:pPr algn="l">
              <a:buClr>
                <a:srgbClr val="006CB7"/>
              </a:buClr>
            </a:pPr>
            <a:endParaRPr lang="es-ES_tradnl" altLang="es-CL" sz="1050" dirty="0">
              <a:solidFill>
                <a:srgbClr val="0063AF"/>
              </a:solidFill>
              <a:latin typeface="Verdana"/>
              <a:cs typeface="Verdana"/>
            </a:endParaRPr>
          </a:p>
        </p:txBody>
      </p:sp>
      <p:pic>
        <p:nvPicPr>
          <p:cNvPr id="6" name="Imagen 5"/>
          <p:cNvPicPr>
            <a:picLocks noChangeAspect="1"/>
          </p:cNvPicPr>
          <p:nvPr/>
        </p:nvPicPr>
        <p:blipFill>
          <a:blip r:embed="rId4"/>
          <a:stretch>
            <a:fillRect/>
          </a:stretch>
        </p:blipFill>
        <p:spPr>
          <a:xfrm>
            <a:off x="1947445" y="2484800"/>
            <a:ext cx="5249111" cy="1888400"/>
          </a:xfrm>
          <a:prstGeom prst="rect">
            <a:avLst/>
          </a:prstGeom>
          <a:ln>
            <a:solidFill>
              <a:schemeClr val="tx1">
                <a:lumMod val="95000"/>
                <a:lumOff val="5000"/>
              </a:schemeClr>
            </a:solidFill>
          </a:ln>
        </p:spPr>
      </p:pic>
    </p:spTree>
    <p:extLst>
      <p:ext uri="{BB962C8B-B14F-4D97-AF65-F5344CB8AC3E}">
        <p14:creationId xmlns:p14="http://schemas.microsoft.com/office/powerpoint/2010/main" val="1839462748"/>
      </p:ext>
    </p:extLst>
  </p:cSld>
  <p:clrMapOvr>
    <a:overrideClrMapping bg1="lt1" tx1="dk1" bg2="lt2" tx2="dk2" accent1="accent1" accent2="accent2" accent3="accent3" accent4="accent4" accent5="accent5" accent6="accent6" hlink="hlink" folHlink="folHlink"/>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b="1" dirty="0"/>
              <a:t>10.3 Dependencia del Fondo Común Municipal</a:t>
            </a:r>
          </a:p>
        </p:txBody>
      </p:sp>
      <p:pic>
        <p:nvPicPr>
          <p:cNvPr id="4" name="Marcador de contenido 3"/>
          <p:cNvPicPr>
            <a:picLocks noGrp="1" noChangeAspect="1"/>
          </p:cNvPicPr>
          <p:nvPr>
            <p:ph idx="1"/>
          </p:nvPr>
        </p:nvPicPr>
        <p:blipFill>
          <a:blip r:embed="rId4"/>
          <a:stretch>
            <a:fillRect/>
          </a:stretch>
        </p:blipFill>
        <p:spPr>
          <a:xfrm>
            <a:off x="2106630" y="2068115"/>
            <a:ext cx="4930739" cy="2721769"/>
          </a:xfrm>
          <a:prstGeom prst="rect">
            <a:avLst/>
          </a:prstGeom>
        </p:spPr>
      </p:pic>
    </p:spTree>
    <p:extLst>
      <p:ext uri="{BB962C8B-B14F-4D97-AF65-F5344CB8AC3E}">
        <p14:creationId xmlns:p14="http://schemas.microsoft.com/office/powerpoint/2010/main" val="749621001"/>
      </p:ext>
    </p:extLst>
  </p:cSld>
  <p:clrMapOvr>
    <a:overrideClrMapping bg1="lt1" tx1="dk1" bg2="lt2" tx2="dk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b="1" dirty="0"/>
              <a:t>10.4 Mayores Aportantes al Fondo Común Municipal</a:t>
            </a:r>
          </a:p>
        </p:txBody>
      </p:sp>
      <p:pic>
        <p:nvPicPr>
          <p:cNvPr id="4" name="Marcador de contenido 3"/>
          <p:cNvPicPr>
            <a:picLocks noGrp="1" noChangeAspect="1"/>
          </p:cNvPicPr>
          <p:nvPr>
            <p:ph idx="1"/>
          </p:nvPr>
        </p:nvPicPr>
        <p:blipFill>
          <a:blip r:embed="rId4"/>
          <a:stretch>
            <a:fillRect/>
          </a:stretch>
        </p:blipFill>
        <p:spPr>
          <a:xfrm>
            <a:off x="2311957" y="2132410"/>
            <a:ext cx="5105874" cy="2721769"/>
          </a:xfrm>
          <a:prstGeom prst="rect">
            <a:avLst/>
          </a:prstGeom>
        </p:spPr>
      </p:pic>
    </p:spTree>
    <p:extLst>
      <p:ext uri="{BB962C8B-B14F-4D97-AF65-F5344CB8AC3E}">
        <p14:creationId xmlns:p14="http://schemas.microsoft.com/office/powerpoint/2010/main" val="2288311343"/>
      </p:ext>
    </p:extLst>
  </p:cSld>
  <p:clrMapOvr>
    <a:overrideClrMapping bg1="lt1" tx1="dk1" bg2="lt2" tx2="dk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b="1" dirty="0"/>
              <a:t>10.5 Autorizaciones </a:t>
            </a:r>
          </a:p>
        </p:txBody>
      </p:sp>
      <p:sp>
        <p:nvSpPr>
          <p:cNvPr id="3" name="Marcador de contenido 2"/>
          <p:cNvSpPr>
            <a:spLocks noGrp="1"/>
          </p:cNvSpPr>
          <p:nvPr>
            <p:ph idx="1"/>
          </p:nvPr>
        </p:nvSpPr>
        <p:spPr>
          <a:xfrm>
            <a:off x="609417" y="1614487"/>
            <a:ext cx="7643812" cy="3629025"/>
          </a:xfrm>
        </p:spPr>
        <p:txBody>
          <a:bodyPr>
            <a:normAutofit fontScale="70000" lnSpcReduction="20000"/>
          </a:bodyPr>
          <a:lstStyle/>
          <a:p>
            <a:r>
              <a:rPr lang="es-CL" dirty="0"/>
              <a:t>Las municipalidades requieren de autorización del Ministerio de Hacienda para endeudares (operaciones de leasing/</a:t>
            </a:r>
            <a:r>
              <a:rPr lang="es-CL" dirty="0" err="1"/>
              <a:t>leaseback</a:t>
            </a:r>
            <a:r>
              <a:rPr lang="es-CL" dirty="0"/>
              <a:t>):</a:t>
            </a:r>
          </a:p>
          <a:p>
            <a:endParaRPr lang="es-CL" dirty="0"/>
          </a:p>
          <a:p>
            <a:pPr algn="just"/>
            <a:r>
              <a:rPr lang="es-CL" dirty="0"/>
              <a:t>Art. 14 Ley 20.128: “Los órganos y servicios públicos regidos presupuestariamente por el decreto ley N° 1.263, de 1975, necesitarán autorización previa del Ministerio de Hacienda para comprometerse mediante contratos de arrendamiento de bienes con opción de compra o adquisición a otro título del bien arrendado y para celebrar cualquier tipo de contratos o convenios que originen obligaciones de pago a futuro por la obtención de la propiedad o el uso y goce de ciertos bienes, y de determinados servicios. Un reglamento emanado de dicho Ministerio, establecerá las operaciones que quedarán sujetas a la referida autorización previa, los procedimientos y exigencias para acceder a ésta y las demás normas necesarias para la aplicación de este artículo.</a:t>
            </a:r>
          </a:p>
        </p:txBody>
      </p:sp>
      <p:pic>
        <p:nvPicPr>
          <p:cNvPr id="5" name="Gráfico 4" descr="Señal de pulgar hacia arriba ">
            <a:extLst>
              <a:ext uri="{FF2B5EF4-FFF2-40B4-BE49-F238E27FC236}">
                <a16:creationId xmlns:a16="http://schemas.microsoft.com/office/drawing/2014/main" id="{A8BE1CEC-FF27-455F-A425-2F76D00B788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31323" y="436833"/>
            <a:ext cx="661182" cy="693175"/>
          </a:xfrm>
          <a:prstGeom prst="rect">
            <a:avLst/>
          </a:prstGeom>
        </p:spPr>
      </p:pic>
    </p:spTree>
    <p:extLst>
      <p:ext uri="{BB962C8B-B14F-4D97-AF65-F5344CB8AC3E}">
        <p14:creationId xmlns:p14="http://schemas.microsoft.com/office/powerpoint/2010/main" val="2208768137"/>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FBCC27-8694-4E03-978D-FF4335A57410}"/>
              </a:ext>
            </a:extLst>
          </p:cNvPr>
          <p:cNvSpPr>
            <a:spLocks noGrp="1"/>
          </p:cNvSpPr>
          <p:nvPr>
            <p:ph type="title"/>
          </p:nvPr>
        </p:nvSpPr>
        <p:spPr/>
        <p:txBody>
          <a:bodyPr/>
          <a:lstStyle/>
          <a:p>
            <a:r>
              <a:rPr lang="es-CL" altLang="es-CL" b="1" dirty="0"/>
              <a:t>2.1Variables Macroeconómicas</a:t>
            </a:r>
            <a:endParaRPr lang="es-CL" dirty="0"/>
          </a:p>
        </p:txBody>
      </p:sp>
      <p:sp>
        <p:nvSpPr>
          <p:cNvPr id="5" name="Rectángulo 4">
            <a:extLst>
              <a:ext uri="{FF2B5EF4-FFF2-40B4-BE49-F238E27FC236}">
                <a16:creationId xmlns:a16="http://schemas.microsoft.com/office/drawing/2014/main" id="{5D047509-0878-44B2-8482-D099D2256976}"/>
              </a:ext>
            </a:extLst>
          </p:cNvPr>
          <p:cNvSpPr/>
          <p:nvPr/>
        </p:nvSpPr>
        <p:spPr>
          <a:xfrm>
            <a:off x="968927" y="5205406"/>
            <a:ext cx="5658375" cy="369332"/>
          </a:xfrm>
          <a:prstGeom prst="rect">
            <a:avLst/>
          </a:prstGeom>
        </p:spPr>
        <p:txBody>
          <a:bodyPr wrap="square">
            <a:spAutoFit/>
          </a:bodyPr>
          <a:lstStyle/>
          <a:p>
            <a:r>
              <a:rPr lang="es-US" sz="1400" b="1" dirty="0">
                <a:solidFill>
                  <a:schemeClr val="accent1"/>
                </a:solidFill>
                <a:highlight>
                  <a:srgbClr val="000080"/>
                </a:highlight>
              </a:rPr>
              <a:t>Fuente</a:t>
            </a:r>
            <a:r>
              <a:rPr lang="es-US" b="1" dirty="0">
                <a:solidFill>
                  <a:schemeClr val="accent1"/>
                </a:solidFill>
                <a:highlight>
                  <a:srgbClr val="000080"/>
                </a:highlight>
              </a:rPr>
              <a:t>: </a:t>
            </a:r>
            <a:r>
              <a:rPr lang="es-US" b="1" dirty="0" err="1">
                <a:solidFill>
                  <a:schemeClr val="accent1"/>
                </a:solidFill>
                <a:highlight>
                  <a:srgbClr val="000080"/>
                </a:highlight>
              </a:rPr>
              <a:t>Dipres</a:t>
            </a:r>
            <a:endParaRPr lang="es-CL" dirty="0">
              <a:highlight>
                <a:srgbClr val="000080"/>
              </a:highlight>
            </a:endParaRPr>
          </a:p>
        </p:txBody>
      </p:sp>
      <p:pic>
        <p:nvPicPr>
          <p:cNvPr id="8" name="Marcador de contenido 7" descr="Interfaz de usuario gráfica, Texto, Aplicación, Word&#10;&#10;Descripción generada automáticamente">
            <a:extLst>
              <a:ext uri="{FF2B5EF4-FFF2-40B4-BE49-F238E27FC236}">
                <a16:creationId xmlns:a16="http://schemas.microsoft.com/office/drawing/2014/main" id="{F649EE1C-BB7E-446B-AA08-A6DEEE1373BF}"/>
              </a:ext>
            </a:extLst>
          </p:cNvPr>
          <p:cNvPicPr>
            <a:picLocks noGrp="1" noChangeAspect="1"/>
          </p:cNvPicPr>
          <p:nvPr>
            <p:ph idx="1"/>
          </p:nvPr>
        </p:nvPicPr>
        <p:blipFill rotWithShape="1">
          <a:blip r:embed="rId2"/>
          <a:srcRect l="56741" t="35939" r="16937" b="37835"/>
          <a:stretch/>
        </p:blipFill>
        <p:spPr>
          <a:xfrm>
            <a:off x="615820" y="1417638"/>
            <a:ext cx="7893698" cy="3704867"/>
          </a:xfrm>
          <a:ln>
            <a:solidFill>
              <a:schemeClr val="tx1"/>
            </a:solidFill>
          </a:ln>
        </p:spPr>
      </p:pic>
    </p:spTree>
    <p:extLst>
      <p:ext uri="{BB962C8B-B14F-4D97-AF65-F5344CB8AC3E}">
        <p14:creationId xmlns:p14="http://schemas.microsoft.com/office/powerpoint/2010/main" val="68193130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Marcador de contenido 3"/>
          <p:cNvPicPr>
            <a:picLocks noGrp="1"/>
          </p:cNvPicPr>
          <p:nvPr>
            <p:ph idx="1"/>
          </p:nvPr>
        </p:nvPicPr>
        <p:blipFill rotWithShape="1">
          <a:blip r:embed="rId4"/>
          <a:srcRect l="35003" t="12416" r="34015" b="4308"/>
          <a:stretch/>
        </p:blipFill>
        <p:spPr bwMode="auto">
          <a:xfrm>
            <a:off x="2470958" y="723443"/>
            <a:ext cx="4202083" cy="468870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581220478"/>
      </p:ext>
    </p:extLst>
  </p:cSld>
  <p:clrMapOvr>
    <a:overrideClrMapping bg1="lt1" tx1="dk1" bg2="lt2" tx2="dk2" accent1="accent1" accent2="accent2" accent3="accent3" accent4="accent4" accent5="accent5" accent6="accent6" hlink="hlink" folHlink="folHlink"/>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4A88ACF-62E6-4BF9-BA03-A0EC739212C6}"/>
              </a:ext>
            </a:extLst>
          </p:cNvPr>
          <p:cNvPicPr>
            <a:picLocks noChangeAspect="1"/>
          </p:cNvPicPr>
          <p:nvPr/>
        </p:nvPicPr>
        <p:blipFill rotWithShape="1">
          <a:blip r:embed="rId2"/>
          <a:srcRect l="25714" t="16389" r="40204" b="7097"/>
          <a:stretch/>
        </p:blipFill>
        <p:spPr>
          <a:xfrm>
            <a:off x="998376" y="167951"/>
            <a:ext cx="6764693" cy="5467739"/>
          </a:xfrm>
          <a:prstGeom prst="rect">
            <a:avLst/>
          </a:prstGeom>
          <a:ln>
            <a:solidFill>
              <a:schemeClr val="tx1">
                <a:alpha val="88000"/>
              </a:schemeClr>
            </a:solidFill>
          </a:ln>
        </p:spPr>
      </p:pic>
    </p:spTree>
    <p:extLst>
      <p:ext uri="{BB962C8B-B14F-4D97-AF65-F5344CB8AC3E}">
        <p14:creationId xmlns:p14="http://schemas.microsoft.com/office/powerpoint/2010/main" val="1718533557"/>
      </p:ext>
    </p:extLst>
  </p:cSld>
  <p:clrMapOvr>
    <a:masterClrMapping/>
  </p:clrMapOvr>
</p:sld>
</file>

<file path=ppt/theme/theme1.xml><?xml version="1.0" encoding="utf-8"?>
<a:theme xmlns:a="http://schemas.openxmlformats.org/drawingml/2006/main" name="plantilla-INAP">
  <a:themeElements>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fontScheme name="plantilla-INA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lantilla-INA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INA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INA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INA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INA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INA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INA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INA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INA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INA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INA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INA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lantilla-INAP 13">
        <a:dk1>
          <a:srgbClr val="000000"/>
        </a:dk1>
        <a:lt1>
          <a:srgbClr val="E8E3B2"/>
        </a:lt1>
        <a:dk2>
          <a:srgbClr val="000000"/>
        </a:dk2>
        <a:lt2>
          <a:srgbClr val="808080"/>
        </a:lt2>
        <a:accent1>
          <a:srgbClr val="BBE0E3"/>
        </a:accent1>
        <a:accent2>
          <a:srgbClr val="333399"/>
        </a:accent2>
        <a:accent3>
          <a:srgbClr val="F2EFD5"/>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INAP 14">
        <a:dk1>
          <a:srgbClr val="000000"/>
        </a:dk1>
        <a:lt1>
          <a:srgbClr val="FFFFFF"/>
        </a:lt1>
        <a:dk2>
          <a:srgbClr val="1A669C"/>
        </a:dk2>
        <a:lt2>
          <a:srgbClr val="808080"/>
        </a:lt2>
        <a:accent1>
          <a:srgbClr val="E3DDA4"/>
        </a:accent1>
        <a:accent2>
          <a:srgbClr val="BF835C"/>
        </a:accent2>
        <a:accent3>
          <a:srgbClr val="FFFFFF"/>
        </a:accent3>
        <a:accent4>
          <a:srgbClr val="000000"/>
        </a:accent4>
        <a:accent5>
          <a:srgbClr val="EFEBCF"/>
        </a:accent5>
        <a:accent6>
          <a:srgbClr val="AD7653"/>
        </a:accent6>
        <a:hlink>
          <a:srgbClr val="9EAC80"/>
        </a:hlink>
        <a:folHlink>
          <a:srgbClr val="A5D3A6"/>
        </a:folHlink>
      </a:clrScheme>
      <a:clrMap bg1="lt1" tx1="dk1" bg2="lt2" tx2="dk2" accent1="accent1" accent2="accent2" accent3="accent3" accent4="accent4" accent5="accent5" accent6="accent6" hlink="hlink" folHlink="folHlink"/>
    </a:extraClrScheme>
    <a:extraClrScheme>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10.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11.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12.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13.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14.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15.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16.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17.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18.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19.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2.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20.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21.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22.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23.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24.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25.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26.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27.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28.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29.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3.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30.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31.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32.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33.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34.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35.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36.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37.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38.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39.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4.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40.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41.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42.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43.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44.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45.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46.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47.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48.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49.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5.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50.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51.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52.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53.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54.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55.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56.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57.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58.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59.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6.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60.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61.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62.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63.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64.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65.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66.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67.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68.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69.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7.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8.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9.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E61D8654CF0244E9DBABA260B19F506" ma:contentTypeVersion="7" ma:contentTypeDescription="Create a new document." ma:contentTypeScope="" ma:versionID="590758c837eb4d8164cbb88927ed45a0">
  <xsd:schema xmlns:xsd="http://www.w3.org/2001/XMLSchema" xmlns:xs="http://www.w3.org/2001/XMLSchema" xmlns:p="http://schemas.microsoft.com/office/2006/metadata/properties" xmlns:ns3="e1fea98f-ff5e-461f-9a02-c18c6dc2e36e" xmlns:ns4="e7cbdc2c-c133-4423-b6fd-3d7d8748cd63" targetNamespace="http://schemas.microsoft.com/office/2006/metadata/properties" ma:root="true" ma:fieldsID="aca01ed661d7d6e4f0eed9b04df05e44" ns3:_="" ns4:_="">
    <xsd:import namespace="e1fea98f-ff5e-461f-9a02-c18c6dc2e36e"/>
    <xsd:import namespace="e7cbdc2c-c133-4423-b6fd-3d7d8748cd6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fea98f-ff5e-461f-9a02-c18c6dc2e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7cbdc2c-c133-4423-b6fd-3d7d8748cd6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04DDA8-C389-4EAC-9470-C7ED36ED2126}">
  <ds:schemaRefs>
    <ds:schemaRef ds:uri="http://purl.org/dc/dcmitype/"/>
    <ds:schemaRef ds:uri="e7cbdc2c-c133-4423-b6fd-3d7d8748cd63"/>
    <ds:schemaRef ds:uri="http://schemas.openxmlformats.org/package/2006/metadata/core-properties"/>
    <ds:schemaRef ds:uri="e1fea98f-ff5e-461f-9a02-c18c6dc2e36e"/>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terms/"/>
  </ds:schemaRefs>
</ds:datastoreItem>
</file>

<file path=customXml/itemProps2.xml><?xml version="1.0" encoding="utf-8"?>
<ds:datastoreItem xmlns:ds="http://schemas.openxmlformats.org/officeDocument/2006/customXml" ds:itemID="{40562FBD-B387-49BA-90B8-4D5B3129ED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fea98f-ff5e-461f-9a02-c18c6dc2e36e"/>
    <ds:schemaRef ds:uri="e7cbdc2c-c133-4423-b6fd-3d7d8748cd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945EF0A-CB9B-47C9-BBD5-D806FEDE02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1536</TotalTime>
  <Words>6986</Words>
  <Application>Microsoft Office PowerPoint</Application>
  <PresentationFormat>Presentación en pantalla (4:3)</PresentationFormat>
  <Paragraphs>767</Paragraphs>
  <Slides>91</Slides>
  <Notes>2</Notes>
  <HiddenSlides>0</HiddenSlides>
  <MMClips>0</MMClips>
  <ScaleCrop>false</ScaleCrop>
  <HeadingPairs>
    <vt:vector size="8" baseType="variant">
      <vt:variant>
        <vt:lpstr>Fuentes usadas</vt:lpstr>
      </vt:variant>
      <vt:variant>
        <vt:i4>8</vt:i4>
      </vt:variant>
      <vt:variant>
        <vt:lpstr>Tema</vt:lpstr>
      </vt:variant>
      <vt:variant>
        <vt:i4>1</vt:i4>
      </vt:variant>
      <vt:variant>
        <vt:lpstr>Servidores OLE incrustados</vt:lpstr>
      </vt:variant>
      <vt:variant>
        <vt:i4>1</vt:i4>
      </vt:variant>
      <vt:variant>
        <vt:lpstr>Títulos de diapositiva</vt:lpstr>
      </vt:variant>
      <vt:variant>
        <vt:i4>91</vt:i4>
      </vt:variant>
    </vt:vector>
  </HeadingPairs>
  <TitlesOfParts>
    <vt:vector size="101" baseType="lpstr">
      <vt:lpstr>Arial</vt:lpstr>
      <vt:lpstr>Arial Narrow</vt:lpstr>
      <vt:lpstr>Calibri</vt:lpstr>
      <vt:lpstr>Courier New</vt:lpstr>
      <vt:lpstr>Garamond</vt:lpstr>
      <vt:lpstr>Times New Roman</vt:lpstr>
      <vt:lpstr>Verdana</vt:lpstr>
      <vt:lpstr>Wingdings</vt:lpstr>
      <vt:lpstr>plantilla-INAP</vt:lpstr>
      <vt:lpstr>Slide</vt:lpstr>
      <vt:lpstr>      Diploma de Postítulo  Elementos para la Gerencia Pública Estratégica  Módulo  Administración Financiera del Estado e Instrumentos de Control de Gestión  Luis Riquelme C.  </vt:lpstr>
      <vt:lpstr>TEMARIO</vt:lpstr>
      <vt:lpstr>1.- ANTECEDENTES</vt:lpstr>
      <vt:lpstr>2.- ESTADO Y MACROECONOMIA</vt:lpstr>
      <vt:lpstr>2.1Variables Macroeconómicas</vt:lpstr>
      <vt:lpstr>2.1Variables Macroeconómicas</vt:lpstr>
      <vt:lpstr>2.1Variables Macroeconómicas</vt:lpstr>
      <vt:lpstr>2.1Variables Macroeconómicas</vt:lpstr>
      <vt:lpstr>2.1Variables Macroeconómicas</vt:lpstr>
      <vt:lpstr>2.1Variables Macroeconómicas</vt:lpstr>
      <vt:lpstr>2.1Variables Macroeconómicas</vt:lpstr>
      <vt:lpstr>2.1Variables Macroeconómicas - Ahorros Fiscales</vt:lpstr>
      <vt:lpstr>2.1Variables Macroeconómicas</vt:lpstr>
      <vt:lpstr>2.1Variables Macroeconómicas</vt:lpstr>
      <vt:lpstr>2.1Variables Macroeconómicas</vt:lpstr>
      <vt:lpstr>2.2 Resultado Global (Balance Fiscal)</vt:lpstr>
      <vt:lpstr>Presentación de PowerPoint</vt:lpstr>
      <vt:lpstr>2.3 ¿Da lo mismo cualquier gasto? Sobre todo en Pandemia</vt:lpstr>
      <vt:lpstr>2.4 Política Económica</vt:lpstr>
      <vt:lpstr>3.- PRESUPUESTO - OFICINA DE PRESUPUESTOS: DIPRES</vt:lpstr>
      <vt:lpstr>Presentación de PowerPoint</vt:lpstr>
      <vt:lpstr>3.1 Funciones del Presupuesto</vt:lpstr>
      <vt:lpstr> Al respecto, el trabajo de Tanzi (2008), que analizó la relación entre el tamaño del Estado  (gasto público como % del PIB) y el Índice de Desarrollo Humano (ONU) para países desarrollados, entregó los siguientes resultados: </vt:lpstr>
      <vt:lpstr>3.2 ¿Quiénes Participan en el Ciclo Presupuestario?</vt:lpstr>
      <vt:lpstr>3.3 Normas Legales Relevantes</vt:lpstr>
      <vt:lpstr>Presentación de PowerPoint</vt:lpstr>
      <vt:lpstr>Presentación de PowerPoint</vt:lpstr>
      <vt:lpstr>Ejemplos</vt:lpstr>
      <vt:lpstr>Presentación de PowerPoint</vt:lpstr>
      <vt:lpstr>Presentación de PowerPoint</vt:lpstr>
      <vt:lpstr>B) FONDO MONETARIO INTERNACIONAL-MEF</vt:lpstr>
      <vt:lpstr>c)  Decreto N° 1.263 de 1.975</vt:lpstr>
      <vt:lpstr>Decreto Ley N° 1.263</vt:lpstr>
      <vt:lpstr>Presentación de PowerPoint</vt:lpstr>
      <vt:lpstr>d) Decreto N° 854 de 2004</vt:lpstr>
      <vt:lpstr>e) Ley de Responsabilidad Fiscal-Ley N° 20.128 de 2006</vt:lpstr>
      <vt:lpstr>Presentación de PowerPoint</vt:lpstr>
      <vt:lpstr>4.- COBERTURA</vt:lpstr>
      <vt:lpstr>Presentación de PowerPoint</vt:lpstr>
      <vt:lpstr>Presentación de PowerPoint</vt:lpstr>
      <vt:lpstr>Presentación de PowerPoint</vt:lpstr>
      <vt:lpstr>Presentación de PowerPoint</vt:lpstr>
      <vt:lpstr>5.1 Etapa de Formulación</vt:lpstr>
      <vt:lpstr>Durante la Etapa de Formulación</vt:lpstr>
      <vt:lpstr>Posteriormente entre Agosto-Septiembre     se analiza dentro del Ejecutivo  </vt:lpstr>
      <vt:lpstr>5.2 Etapa de Discusión y Aprobación</vt:lpstr>
      <vt:lpstr>En Etapa de Discusión y Aprobación</vt:lpstr>
      <vt:lpstr>Presentación de PowerPoint</vt:lpstr>
      <vt:lpstr>Debate del Presupuesto</vt:lpstr>
      <vt:lpstr>Presentación de PowerPoint</vt:lpstr>
      <vt:lpstr>Debate del Presupuesto</vt:lpstr>
      <vt:lpstr>Elaboración del Presupuesto</vt:lpstr>
      <vt:lpstr>Debate del Presupuesto</vt:lpstr>
      <vt:lpstr>Debate del Presupuesto</vt:lpstr>
      <vt:lpstr>Debate del Presupuesto</vt:lpstr>
      <vt:lpstr>5.3 Etapa de Ejecución del Presupuesto</vt:lpstr>
      <vt:lpstr>5.3.1 Programación anual del Presupuesto</vt:lpstr>
      <vt:lpstr>Presentación de PowerPoint</vt:lpstr>
      <vt:lpstr>5.3.2 ¿Cómo se programa la ejecución del Presupuesto?</vt:lpstr>
      <vt:lpstr>Durante el año se pueden modificar los presupuestos, de acuerdo con las normas de flexibilidad presupuestaria</vt:lpstr>
      <vt:lpstr>5.4.-ETAPA DE EVALUACIÓN (PRESUPUESTARIA)</vt:lpstr>
      <vt:lpstr>Presentación de PowerPoint</vt:lpstr>
      <vt:lpstr>6.- ESTRUCTURA DEL PRESUPUESTO</vt:lpstr>
      <vt:lpstr>Presentación de PowerPoint</vt:lpstr>
      <vt:lpstr>Presentación de PowerPoint</vt:lpstr>
      <vt:lpstr>Presentación de PowerPoint</vt:lpstr>
      <vt:lpstr>Presentación de PowerPoint</vt:lpstr>
      <vt:lpstr>7.-Presupuesto 2021 - Presupuesto Base Cero (Ajustado) </vt:lpstr>
      <vt:lpstr>7.-Presupuesto 2021 - Presupuesto Base Cero (Ajustado)  </vt:lpstr>
      <vt:lpstr>7.-Presupuesto 2021 - Presupuesto Base Cero (Ajustado) </vt:lpstr>
      <vt:lpstr>8.-FONDO DE EMERGENCIA TRANSITORIO - FET</vt:lpstr>
      <vt:lpstr>8.-FONDO DE EMERGENCIA TRANSITORIO - FET</vt:lpstr>
      <vt:lpstr>8.-FONDO DE EMERGENCIA TRANSITORIO - FET</vt:lpstr>
      <vt:lpstr>8.-FONDO DE EMERGENCIA TRANSITORIO – FET</vt:lpstr>
      <vt:lpstr>8.-FONDO DE EMERGENCIA TRANSITORIO – FET</vt:lpstr>
      <vt:lpstr>9.- PARTICIPACIÓN CIUDADANA EN EL PRESUPUESTO DE LA NACIÓN</vt:lpstr>
      <vt:lpstr>Presentación de PowerPoint</vt:lpstr>
      <vt:lpstr>Ejecución/Evaluación </vt:lpstr>
      <vt:lpstr>Presentación de PowerPoint</vt:lpstr>
      <vt:lpstr>10.- FINANCIAMIENTO DE LAS MUNICIPALIDADES EN CHILE</vt:lpstr>
      <vt:lpstr>10.- FINANCIAMIENTO DE LAS MUNICIPALIDADES EN CHILE</vt:lpstr>
      <vt:lpstr>10.- FINANCIAMIENTO DE LAS MUNICIPALIDADES EN CHILE</vt:lpstr>
      <vt:lpstr>10.1 Aportes del Gobierno Central </vt:lpstr>
      <vt:lpstr>10.2 Distribución del Fondo Común Municipal </vt:lpstr>
      <vt:lpstr>Presentación de PowerPoint</vt:lpstr>
      <vt:lpstr>10.2 Distribución del Fondo Común Municipal </vt:lpstr>
      <vt:lpstr>10.3 Dependencia del Fondo Común Municipal</vt:lpstr>
      <vt:lpstr>10.4 Mayores Aportantes al Fondo Común Municipal</vt:lpstr>
      <vt:lpstr>10.5 Autorizaciones </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Diploma de Postítulo  Elementos para la Gerencia Pública Estratégica  Módulo  Administración Financiera del Estado e Instrumentos de Control de Gestión  Profesores Marco A. Márquez y Luis Riquelme C.</dc:title>
  <dc:creator>Josefa Riquelme</dc:creator>
  <cp:lastModifiedBy>Josefa Riquelme</cp:lastModifiedBy>
  <cp:revision>25</cp:revision>
  <cp:lastPrinted>2021-08-27T23:48:35Z</cp:lastPrinted>
  <dcterms:created xsi:type="dcterms:W3CDTF">2020-10-19T19:14:42Z</dcterms:created>
  <dcterms:modified xsi:type="dcterms:W3CDTF">2021-08-28T17:03:37Z</dcterms:modified>
</cp:coreProperties>
</file>