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  <p:sldMasterId id="2147483683" r:id="rId3"/>
    <p:sldMasterId id="2147483695" r:id="rId4"/>
  </p:sldMasterIdLst>
  <p:notesMasterIdLst>
    <p:notesMasterId r:id="rId22"/>
  </p:notesMasterIdLst>
  <p:sldIdLst>
    <p:sldId id="256" r:id="rId5"/>
    <p:sldId id="264" r:id="rId6"/>
    <p:sldId id="285" r:id="rId7"/>
    <p:sldId id="270" r:id="rId8"/>
    <p:sldId id="319" r:id="rId9"/>
    <p:sldId id="269" r:id="rId10"/>
    <p:sldId id="321" r:id="rId11"/>
    <p:sldId id="320" r:id="rId12"/>
    <p:sldId id="322" r:id="rId13"/>
    <p:sldId id="290" r:id="rId14"/>
    <p:sldId id="268" r:id="rId15"/>
    <p:sldId id="323" r:id="rId16"/>
    <p:sldId id="324" r:id="rId17"/>
    <p:sldId id="266" r:id="rId18"/>
    <p:sldId id="325" r:id="rId19"/>
    <p:sldId id="267" r:id="rId20"/>
    <p:sldId id="26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4660"/>
  </p:normalViewPr>
  <p:slideViewPr>
    <p:cSldViewPr snapToGrid="0">
      <p:cViewPr varScale="1">
        <p:scale>
          <a:sx n="48" d="100"/>
          <a:sy n="48" d="100"/>
        </p:scale>
        <p:origin x="8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4856E-688F-4C3F-B719-59AC7FFFE8B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DE24A0-8DE0-49D5-A4E3-AEB8A967A77C}">
      <dgm:prSet/>
      <dgm:spPr/>
      <dgm:t>
        <a:bodyPr/>
        <a:lstStyle/>
        <a:p>
          <a:r>
            <a:rPr lang="es-MX" b="1" dirty="0"/>
            <a:t>Masculino                                                            femenino</a:t>
          </a:r>
          <a:endParaRPr lang="en-US" dirty="0"/>
        </a:p>
      </dgm:t>
    </dgm:pt>
    <dgm:pt modelId="{2C2029C7-DCAB-4548-A68A-32B4A53EF455}" type="parTrans" cxnId="{33C01D62-AA1D-471B-8D06-47BB0EAEF266}">
      <dgm:prSet/>
      <dgm:spPr/>
      <dgm:t>
        <a:bodyPr/>
        <a:lstStyle/>
        <a:p>
          <a:endParaRPr lang="en-US"/>
        </a:p>
      </dgm:t>
    </dgm:pt>
    <dgm:pt modelId="{C804D03C-EDCB-4689-AF79-F9D4BBEB0EB3}" type="sibTrans" cxnId="{33C01D62-AA1D-471B-8D06-47BB0EAEF266}">
      <dgm:prSet/>
      <dgm:spPr/>
      <dgm:t>
        <a:bodyPr/>
        <a:lstStyle/>
        <a:p>
          <a:endParaRPr lang="en-US"/>
        </a:p>
      </dgm:t>
    </dgm:pt>
    <dgm:pt modelId="{526090BA-876F-4815-BE92-1DFB4B9ECF3B}">
      <dgm:prSet/>
      <dgm:spPr/>
      <dgm:t>
        <a:bodyPr/>
        <a:lstStyle/>
        <a:p>
          <a:r>
            <a:rPr lang="es-CL" b="1"/>
            <a:t>racional                                                             irracional, </a:t>
          </a:r>
          <a:endParaRPr lang="en-US"/>
        </a:p>
      </dgm:t>
    </dgm:pt>
    <dgm:pt modelId="{A2477FF4-D15B-4135-BAB0-3E8C29B7F161}" type="parTrans" cxnId="{491C517E-2933-4CFF-A79F-61BD40B45891}">
      <dgm:prSet/>
      <dgm:spPr/>
      <dgm:t>
        <a:bodyPr/>
        <a:lstStyle/>
        <a:p>
          <a:endParaRPr lang="en-US"/>
        </a:p>
      </dgm:t>
    </dgm:pt>
    <dgm:pt modelId="{A53ACC3C-6216-4FD4-B50A-3098FF31E134}" type="sibTrans" cxnId="{491C517E-2933-4CFF-A79F-61BD40B45891}">
      <dgm:prSet/>
      <dgm:spPr/>
      <dgm:t>
        <a:bodyPr/>
        <a:lstStyle/>
        <a:p>
          <a:endParaRPr lang="en-US"/>
        </a:p>
      </dgm:t>
    </dgm:pt>
    <dgm:pt modelId="{5EF058DC-212B-48D8-B469-EF9B1E6738A8}">
      <dgm:prSet/>
      <dgm:spPr/>
      <dgm:t>
        <a:bodyPr/>
        <a:lstStyle/>
        <a:p>
          <a:r>
            <a:rPr lang="es-CL" b="1"/>
            <a:t>activo                                                                pasivo, </a:t>
          </a:r>
          <a:endParaRPr lang="en-US"/>
        </a:p>
      </dgm:t>
    </dgm:pt>
    <dgm:pt modelId="{CC0633EE-C624-47C6-BCD0-95EABD52655D}" type="parTrans" cxnId="{C27C27B2-FBC4-481C-9152-E543C725B8E0}">
      <dgm:prSet/>
      <dgm:spPr/>
      <dgm:t>
        <a:bodyPr/>
        <a:lstStyle/>
        <a:p>
          <a:endParaRPr lang="en-US"/>
        </a:p>
      </dgm:t>
    </dgm:pt>
    <dgm:pt modelId="{CAA704BC-25D7-4C49-9ED5-EFCF979E63F9}" type="sibTrans" cxnId="{C27C27B2-FBC4-481C-9152-E543C725B8E0}">
      <dgm:prSet/>
      <dgm:spPr/>
      <dgm:t>
        <a:bodyPr/>
        <a:lstStyle/>
        <a:p>
          <a:endParaRPr lang="en-US"/>
        </a:p>
      </dgm:t>
    </dgm:pt>
    <dgm:pt modelId="{BD6668E3-ABD0-4B05-B084-15662C3AE5F1}">
      <dgm:prSet/>
      <dgm:spPr/>
      <dgm:t>
        <a:bodyPr/>
        <a:lstStyle/>
        <a:p>
          <a:r>
            <a:rPr lang="es-CL" b="1"/>
            <a:t>pensamiento                                                     sentimiento,</a:t>
          </a:r>
          <a:endParaRPr lang="en-US"/>
        </a:p>
      </dgm:t>
    </dgm:pt>
    <dgm:pt modelId="{F38A040D-DC64-43A5-AF20-24D5C1E63608}" type="parTrans" cxnId="{3A7035D1-EB6B-4801-8FAE-AC6B8029AFEC}">
      <dgm:prSet/>
      <dgm:spPr/>
      <dgm:t>
        <a:bodyPr/>
        <a:lstStyle/>
        <a:p>
          <a:endParaRPr lang="en-US"/>
        </a:p>
      </dgm:t>
    </dgm:pt>
    <dgm:pt modelId="{D255884D-7C59-43B4-AB5B-3F42DF31F553}" type="sibTrans" cxnId="{3A7035D1-EB6B-4801-8FAE-AC6B8029AFEC}">
      <dgm:prSet/>
      <dgm:spPr/>
      <dgm:t>
        <a:bodyPr/>
        <a:lstStyle/>
        <a:p>
          <a:endParaRPr lang="en-US"/>
        </a:p>
      </dgm:t>
    </dgm:pt>
    <dgm:pt modelId="{D90ABEDB-C21B-4849-84F7-3FD961098A51}">
      <dgm:prSet/>
      <dgm:spPr/>
      <dgm:t>
        <a:bodyPr/>
        <a:lstStyle/>
        <a:p>
          <a:r>
            <a:rPr lang="es-CL" b="1"/>
            <a:t>razón                                                                    emoción, </a:t>
          </a:r>
          <a:endParaRPr lang="en-US"/>
        </a:p>
      </dgm:t>
    </dgm:pt>
    <dgm:pt modelId="{80C6F25F-6425-4C75-B470-3918BC96F517}" type="parTrans" cxnId="{4B74CCBD-23F4-45D9-98C7-C618EA1C8051}">
      <dgm:prSet/>
      <dgm:spPr/>
      <dgm:t>
        <a:bodyPr/>
        <a:lstStyle/>
        <a:p>
          <a:endParaRPr lang="en-US"/>
        </a:p>
      </dgm:t>
    </dgm:pt>
    <dgm:pt modelId="{685705D7-9965-4B7A-8A4D-75D93D24DA45}" type="sibTrans" cxnId="{4B74CCBD-23F4-45D9-98C7-C618EA1C8051}">
      <dgm:prSet/>
      <dgm:spPr/>
      <dgm:t>
        <a:bodyPr/>
        <a:lstStyle/>
        <a:p>
          <a:endParaRPr lang="en-US"/>
        </a:p>
      </dgm:t>
    </dgm:pt>
    <dgm:pt modelId="{68B8D391-F80C-489E-A4C1-2DA07EF27839}">
      <dgm:prSet/>
      <dgm:spPr/>
      <dgm:t>
        <a:bodyPr/>
        <a:lstStyle/>
        <a:p>
          <a:r>
            <a:rPr lang="es-CL" b="1"/>
            <a:t>objetivo                                                                subjetivo,</a:t>
          </a:r>
          <a:endParaRPr lang="en-US"/>
        </a:p>
      </dgm:t>
    </dgm:pt>
    <dgm:pt modelId="{DFDE4227-D98D-4308-BFD9-D3EE900617A8}" type="parTrans" cxnId="{D9D4F620-B8AD-4EEC-AF7B-22F85316A0F4}">
      <dgm:prSet/>
      <dgm:spPr/>
      <dgm:t>
        <a:bodyPr/>
        <a:lstStyle/>
        <a:p>
          <a:endParaRPr lang="en-US"/>
        </a:p>
      </dgm:t>
    </dgm:pt>
    <dgm:pt modelId="{B51CE3AC-8674-4286-8416-64492B879C9E}" type="sibTrans" cxnId="{D9D4F620-B8AD-4EEC-AF7B-22F85316A0F4}">
      <dgm:prSet/>
      <dgm:spPr/>
      <dgm:t>
        <a:bodyPr/>
        <a:lstStyle/>
        <a:p>
          <a:endParaRPr lang="en-US"/>
        </a:p>
      </dgm:t>
    </dgm:pt>
    <dgm:pt modelId="{3DB2320C-A64B-4F5A-844C-B31256D7236C}">
      <dgm:prSet/>
      <dgm:spPr/>
      <dgm:t>
        <a:bodyPr/>
        <a:lstStyle/>
        <a:p>
          <a:r>
            <a:rPr lang="es-CL" b="1"/>
            <a:t>abstracto                                                               concreto, </a:t>
          </a:r>
          <a:endParaRPr lang="en-US"/>
        </a:p>
      </dgm:t>
    </dgm:pt>
    <dgm:pt modelId="{5E4C8270-D546-4996-816E-ECB64C9303C3}" type="parTrans" cxnId="{C4EFEF01-552F-4205-9C4C-9CF07AF3C223}">
      <dgm:prSet/>
      <dgm:spPr/>
      <dgm:t>
        <a:bodyPr/>
        <a:lstStyle/>
        <a:p>
          <a:endParaRPr lang="en-US"/>
        </a:p>
      </dgm:t>
    </dgm:pt>
    <dgm:pt modelId="{F290E7D0-766A-4935-A64E-1C2C548CBBB7}" type="sibTrans" cxnId="{C4EFEF01-552F-4205-9C4C-9CF07AF3C223}">
      <dgm:prSet/>
      <dgm:spPr/>
      <dgm:t>
        <a:bodyPr/>
        <a:lstStyle/>
        <a:p>
          <a:endParaRPr lang="en-US"/>
        </a:p>
      </dgm:t>
    </dgm:pt>
    <dgm:pt modelId="{E1999900-8DE4-41B2-94AF-7187D69AB03F}">
      <dgm:prSet/>
      <dgm:spPr/>
      <dgm:t>
        <a:bodyPr/>
        <a:lstStyle/>
        <a:p>
          <a:r>
            <a:rPr lang="es-CL" b="1"/>
            <a:t>universal                                                                particular. </a:t>
          </a:r>
          <a:endParaRPr lang="en-US"/>
        </a:p>
      </dgm:t>
    </dgm:pt>
    <dgm:pt modelId="{FBC092CB-8FE9-4D45-AB42-4CFA1B1CC4EA}" type="parTrans" cxnId="{92928190-71C8-49DB-BE7E-E1B0CA7032BC}">
      <dgm:prSet/>
      <dgm:spPr/>
      <dgm:t>
        <a:bodyPr/>
        <a:lstStyle/>
        <a:p>
          <a:endParaRPr lang="en-US"/>
        </a:p>
      </dgm:t>
    </dgm:pt>
    <dgm:pt modelId="{5B0F0BD4-1045-4474-B1C8-BB1396ABFC35}" type="sibTrans" cxnId="{92928190-71C8-49DB-BE7E-E1B0CA7032BC}">
      <dgm:prSet/>
      <dgm:spPr/>
      <dgm:t>
        <a:bodyPr/>
        <a:lstStyle/>
        <a:p>
          <a:endParaRPr lang="en-US"/>
        </a:p>
      </dgm:t>
    </dgm:pt>
    <dgm:pt modelId="{C3EDEE76-A16E-4599-BA2F-AF455A9F1D5F}" type="pres">
      <dgm:prSet presAssocID="{EA44856E-688F-4C3F-B719-59AC7FFFE8B3}" presName="Name0" presStyleCnt="0">
        <dgm:presLayoutVars>
          <dgm:dir/>
          <dgm:resizeHandles val="exact"/>
        </dgm:presLayoutVars>
      </dgm:prSet>
      <dgm:spPr/>
    </dgm:pt>
    <dgm:pt modelId="{8FE51950-0E24-4F3D-94BD-2EEF132966F0}" type="pres">
      <dgm:prSet presAssocID="{04DE24A0-8DE0-49D5-A4E3-AEB8A967A77C}" presName="node" presStyleLbl="node1" presStyleIdx="0" presStyleCnt="8">
        <dgm:presLayoutVars>
          <dgm:bulletEnabled val="1"/>
        </dgm:presLayoutVars>
      </dgm:prSet>
      <dgm:spPr/>
    </dgm:pt>
    <dgm:pt modelId="{6A459D6B-BF0D-491F-AD0C-26009E9A45DC}" type="pres">
      <dgm:prSet presAssocID="{C804D03C-EDCB-4689-AF79-F9D4BBEB0EB3}" presName="sibTrans" presStyleLbl="sibTrans1D1" presStyleIdx="0" presStyleCnt="7"/>
      <dgm:spPr/>
    </dgm:pt>
    <dgm:pt modelId="{0A97ADAB-7130-4366-8EA9-690B165F4D1B}" type="pres">
      <dgm:prSet presAssocID="{C804D03C-EDCB-4689-AF79-F9D4BBEB0EB3}" presName="connectorText" presStyleLbl="sibTrans1D1" presStyleIdx="0" presStyleCnt="7"/>
      <dgm:spPr/>
    </dgm:pt>
    <dgm:pt modelId="{6925F73C-5385-4B52-AD75-DBEC06B6FF5F}" type="pres">
      <dgm:prSet presAssocID="{526090BA-876F-4815-BE92-1DFB4B9ECF3B}" presName="node" presStyleLbl="node1" presStyleIdx="1" presStyleCnt="8">
        <dgm:presLayoutVars>
          <dgm:bulletEnabled val="1"/>
        </dgm:presLayoutVars>
      </dgm:prSet>
      <dgm:spPr/>
    </dgm:pt>
    <dgm:pt modelId="{FCA9D1FB-35B4-42BD-8391-E66BC527C76A}" type="pres">
      <dgm:prSet presAssocID="{A53ACC3C-6216-4FD4-B50A-3098FF31E134}" presName="sibTrans" presStyleLbl="sibTrans1D1" presStyleIdx="1" presStyleCnt="7"/>
      <dgm:spPr/>
    </dgm:pt>
    <dgm:pt modelId="{76AFB54D-35FB-4620-9D46-2B6E8F26BB1C}" type="pres">
      <dgm:prSet presAssocID="{A53ACC3C-6216-4FD4-B50A-3098FF31E134}" presName="connectorText" presStyleLbl="sibTrans1D1" presStyleIdx="1" presStyleCnt="7"/>
      <dgm:spPr/>
    </dgm:pt>
    <dgm:pt modelId="{882F97DB-7C2D-46E7-870A-3E2B6DE68E10}" type="pres">
      <dgm:prSet presAssocID="{5EF058DC-212B-48D8-B469-EF9B1E6738A8}" presName="node" presStyleLbl="node1" presStyleIdx="2" presStyleCnt="8">
        <dgm:presLayoutVars>
          <dgm:bulletEnabled val="1"/>
        </dgm:presLayoutVars>
      </dgm:prSet>
      <dgm:spPr/>
    </dgm:pt>
    <dgm:pt modelId="{7CDAB018-EAE0-4875-BDA7-61440FFCCE8C}" type="pres">
      <dgm:prSet presAssocID="{CAA704BC-25D7-4C49-9ED5-EFCF979E63F9}" presName="sibTrans" presStyleLbl="sibTrans1D1" presStyleIdx="2" presStyleCnt="7"/>
      <dgm:spPr/>
    </dgm:pt>
    <dgm:pt modelId="{62EBDA4B-552B-44C8-953F-F6781F28696F}" type="pres">
      <dgm:prSet presAssocID="{CAA704BC-25D7-4C49-9ED5-EFCF979E63F9}" presName="connectorText" presStyleLbl="sibTrans1D1" presStyleIdx="2" presStyleCnt="7"/>
      <dgm:spPr/>
    </dgm:pt>
    <dgm:pt modelId="{709D2185-7622-4EF8-86C8-B4FDEEE9CCE3}" type="pres">
      <dgm:prSet presAssocID="{BD6668E3-ABD0-4B05-B084-15662C3AE5F1}" presName="node" presStyleLbl="node1" presStyleIdx="3" presStyleCnt="8">
        <dgm:presLayoutVars>
          <dgm:bulletEnabled val="1"/>
        </dgm:presLayoutVars>
      </dgm:prSet>
      <dgm:spPr/>
    </dgm:pt>
    <dgm:pt modelId="{5E355D72-D1C1-4C9A-8188-1091B6E427CD}" type="pres">
      <dgm:prSet presAssocID="{D255884D-7C59-43B4-AB5B-3F42DF31F553}" presName="sibTrans" presStyleLbl="sibTrans1D1" presStyleIdx="3" presStyleCnt="7"/>
      <dgm:spPr/>
    </dgm:pt>
    <dgm:pt modelId="{29313820-8302-4FCF-96EE-D6359A2046BF}" type="pres">
      <dgm:prSet presAssocID="{D255884D-7C59-43B4-AB5B-3F42DF31F553}" presName="connectorText" presStyleLbl="sibTrans1D1" presStyleIdx="3" presStyleCnt="7"/>
      <dgm:spPr/>
    </dgm:pt>
    <dgm:pt modelId="{B156021C-7B6B-4FCC-BCC5-723FF20FE14A}" type="pres">
      <dgm:prSet presAssocID="{D90ABEDB-C21B-4849-84F7-3FD961098A51}" presName="node" presStyleLbl="node1" presStyleIdx="4" presStyleCnt="8">
        <dgm:presLayoutVars>
          <dgm:bulletEnabled val="1"/>
        </dgm:presLayoutVars>
      </dgm:prSet>
      <dgm:spPr/>
    </dgm:pt>
    <dgm:pt modelId="{008FB94C-B523-474F-86CE-9AA708A6B9EF}" type="pres">
      <dgm:prSet presAssocID="{685705D7-9965-4B7A-8A4D-75D93D24DA45}" presName="sibTrans" presStyleLbl="sibTrans1D1" presStyleIdx="4" presStyleCnt="7"/>
      <dgm:spPr/>
    </dgm:pt>
    <dgm:pt modelId="{579D24D4-53FD-4F70-B2E5-FF73EA813FB9}" type="pres">
      <dgm:prSet presAssocID="{685705D7-9965-4B7A-8A4D-75D93D24DA45}" presName="connectorText" presStyleLbl="sibTrans1D1" presStyleIdx="4" presStyleCnt="7"/>
      <dgm:spPr/>
    </dgm:pt>
    <dgm:pt modelId="{9BD665B1-C882-44C1-AFDF-C1695BC7E3C9}" type="pres">
      <dgm:prSet presAssocID="{68B8D391-F80C-489E-A4C1-2DA07EF27839}" presName="node" presStyleLbl="node1" presStyleIdx="5" presStyleCnt="8">
        <dgm:presLayoutVars>
          <dgm:bulletEnabled val="1"/>
        </dgm:presLayoutVars>
      </dgm:prSet>
      <dgm:spPr/>
    </dgm:pt>
    <dgm:pt modelId="{71F0A4B9-65D7-4A53-BFEA-9582CBE7227F}" type="pres">
      <dgm:prSet presAssocID="{B51CE3AC-8674-4286-8416-64492B879C9E}" presName="sibTrans" presStyleLbl="sibTrans1D1" presStyleIdx="5" presStyleCnt="7"/>
      <dgm:spPr/>
    </dgm:pt>
    <dgm:pt modelId="{3C9CD50C-FA67-4BC4-A8B5-EF48345BFFE3}" type="pres">
      <dgm:prSet presAssocID="{B51CE3AC-8674-4286-8416-64492B879C9E}" presName="connectorText" presStyleLbl="sibTrans1D1" presStyleIdx="5" presStyleCnt="7"/>
      <dgm:spPr/>
    </dgm:pt>
    <dgm:pt modelId="{2A822FED-7F3F-4411-9256-59F89FF982DF}" type="pres">
      <dgm:prSet presAssocID="{3DB2320C-A64B-4F5A-844C-B31256D7236C}" presName="node" presStyleLbl="node1" presStyleIdx="6" presStyleCnt="8">
        <dgm:presLayoutVars>
          <dgm:bulletEnabled val="1"/>
        </dgm:presLayoutVars>
      </dgm:prSet>
      <dgm:spPr/>
    </dgm:pt>
    <dgm:pt modelId="{E0CBBC8F-8EE9-40AA-939C-6FD1119EDDC6}" type="pres">
      <dgm:prSet presAssocID="{F290E7D0-766A-4935-A64E-1C2C548CBBB7}" presName="sibTrans" presStyleLbl="sibTrans1D1" presStyleIdx="6" presStyleCnt="7"/>
      <dgm:spPr/>
    </dgm:pt>
    <dgm:pt modelId="{A987BEA6-C03E-45A7-83E5-C44BACF12BEA}" type="pres">
      <dgm:prSet presAssocID="{F290E7D0-766A-4935-A64E-1C2C548CBBB7}" presName="connectorText" presStyleLbl="sibTrans1D1" presStyleIdx="6" presStyleCnt="7"/>
      <dgm:spPr/>
    </dgm:pt>
    <dgm:pt modelId="{347FFDF4-247F-4296-826D-EDFC602EA8E7}" type="pres">
      <dgm:prSet presAssocID="{E1999900-8DE4-41B2-94AF-7187D69AB03F}" presName="node" presStyleLbl="node1" presStyleIdx="7" presStyleCnt="8">
        <dgm:presLayoutVars>
          <dgm:bulletEnabled val="1"/>
        </dgm:presLayoutVars>
      </dgm:prSet>
      <dgm:spPr/>
    </dgm:pt>
  </dgm:ptLst>
  <dgm:cxnLst>
    <dgm:cxn modelId="{C4EFEF01-552F-4205-9C4C-9CF07AF3C223}" srcId="{EA44856E-688F-4C3F-B719-59AC7FFFE8B3}" destId="{3DB2320C-A64B-4F5A-844C-B31256D7236C}" srcOrd="6" destOrd="0" parTransId="{5E4C8270-D546-4996-816E-ECB64C9303C3}" sibTransId="{F290E7D0-766A-4935-A64E-1C2C548CBBB7}"/>
    <dgm:cxn modelId="{FD2BD60C-C043-4306-9955-5B1B2BEAA7E7}" type="presOf" srcId="{CAA704BC-25D7-4C49-9ED5-EFCF979E63F9}" destId="{62EBDA4B-552B-44C8-953F-F6781F28696F}" srcOrd="1" destOrd="0" presId="urn:microsoft.com/office/officeart/2016/7/layout/RepeatingBendingProcessNew"/>
    <dgm:cxn modelId="{D6EBBC1A-A9E8-472A-BDA1-C06EBCA62096}" type="presOf" srcId="{EA44856E-688F-4C3F-B719-59AC7FFFE8B3}" destId="{C3EDEE76-A16E-4599-BA2F-AF455A9F1D5F}" srcOrd="0" destOrd="0" presId="urn:microsoft.com/office/officeart/2016/7/layout/RepeatingBendingProcessNew"/>
    <dgm:cxn modelId="{D9D4F620-B8AD-4EEC-AF7B-22F85316A0F4}" srcId="{EA44856E-688F-4C3F-B719-59AC7FFFE8B3}" destId="{68B8D391-F80C-489E-A4C1-2DA07EF27839}" srcOrd="5" destOrd="0" parTransId="{DFDE4227-D98D-4308-BFD9-D3EE900617A8}" sibTransId="{B51CE3AC-8674-4286-8416-64492B879C9E}"/>
    <dgm:cxn modelId="{D8547A2A-0361-4292-9BCF-F0D91501B5C3}" type="presOf" srcId="{685705D7-9965-4B7A-8A4D-75D93D24DA45}" destId="{579D24D4-53FD-4F70-B2E5-FF73EA813FB9}" srcOrd="1" destOrd="0" presId="urn:microsoft.com/office/officeart/2016/7/layout/RepeatingBendingProcessNew"/>
    <dgm:cxn modelId="{3D3CF62A-60A9-4D8E-997C-BB2A4C786EAB}" type="presOf" srcId="{C804D03C-EDCB-4689-AF79-F9D4BBEB0EB3}" destId="{6A459D6B-BF0D-491F-AD0C-26009E9A45DC}" srcOrd="0" destOrd="0" presId="urn:microsoft.com/office/officeart/2016/7/layout/RepeatingBendingProcessNew"/>
    <dgm:cxn modelId="{B50FF839-A965-4291-B0C5-A6E28C3512D8}" type="presOf" srcId="{D255884D-7C59-43B4-AB5B-3F42DF31F553}" destId="{5E355D72-D1C1-4C9A-8188-1091B6E427CD}" srcOrd="0" destOrd="0" presId="urn:microsoft.com/office/officeart/2016/7/layout/RepeatingBendingProcessNew"/>
    <dgm:cxn modelId="{5C186640-62E9-42F0-AC85-71C1B2639698}" type="presOf" srcId="{D90ABEDB-C21B-4849-84F7-3FD961098A51}" destId="{B156021C-7B6B-4FCC-BCC5-723FF20FE14A}" srcOrd="0" destOrd="0" presId="urn:microsoft.com/office/officeart/2016/7/layout/RepeatingBendingProcessNew"/>
    <dgm:cxn modelId="{F1EE245B-BE28-4C32-9AAF-425FD4741F6E}" type="presOf" srcId="{68B8D391-F80C-489E-A4C1-2DA07EF27839}" destId="{9BD665B1-C882-44C1-AFDF-C1695BC7E3C9}" srcOrd="0" destOrd="0" presId="urn:microsoft.com/office/officeart/2016/7/layout/RepeatingBendingProcessNew"/>
    <dgm:cxn modelId="{3C1ED05F-AE23-471A-85D1-A81658A42851}" type="presOf" srcId="{BD6668E3-ABD0-4B05-B084-15662C3AE5F1}" destId="{709D2185-7622-4EF8-86C8-B4FDEEE9CCE3}" srcOrd="0" destOrd="0" presId="urn:microsoft.com/office/officeart/2016/7/layout/RepeatingBendingProcessNew"/>
    <dgm:cxn modelId="{33C01D62-AA1D-471B-8D06-47BB0EAEF266}" srcId="{EA44856E-688F-4C3F-B719-59AC7FFFE8B3}" destId="{04DE24A0-8DE0-49D5-A4E3-AEB8A967A77C}" srcOrd="0" destOrd="0" parTransId="{2C2029C7-DCAB-4548-A68A-32B4A53EF455}" sibTransId="{C804D03C-EDCB-4689-AF79-F9D4BBEB0EB3}"/>
    <dgm:cxn modelId="{A99C7C62-FB34-4088-A501-D81392ECD568}" type="presOf" srcId="{F290E7D0-766A-4935-A64E-1C2C548CBBB7}" destId="{E0CBBC8F-8EE9-40AA-939C-6FD1119EDDC6}" srcOrd="0" destOrd="0" presId="urn:microsoft.com/office/officeart/2016/7/layout/RepeatingBendingProcessNew"/>
    <dgm:cxn modelId="{2C79F16E-7511-4464-BDBC-4B31DC519E3A}" type="presOf" srcId="{D255884D-7C59-43B4-AB5B-3F42DF31F553}" destId="{29313820-8302-4FCF-96EE-D6359A2046BF}" srcOrd="1" destOrd="0" presId="urn:microsoft.com/office/officeart/2016/7/layout/RepeatingBendingProcessNew"/>
    <dgm:cxn modelId="{19C17650-19C0-419E-9F8C-2237817AD29C}" type="presOf" srcId="{CAA704BC-25D7-4C49-9ED5-EFCF979E63F9}" destId="{7CDAB018-EAE0-4875-BDA7-61440FFCCE8C}" srcOrd="0" destOrd="0" presId="urn:microsoft.com/office/officeart/2016/7/layout/RepeatingBendingProcessNew"/>
    <dgm:cxn modelId="{5FF88255-BA47-40F8-AA62-E8F13A37CD27}" type="presOf" srcId="{685705D7-9965-4B7A-8A4D-75D93D24DA45}" destId="{008FB94C-B523-474F-86CE-9AA708A6B9EF}" srcOrd="0" destOrd="0" presId="urn:microsoft.com/office/officeart/2016/7/layout/RepeatingBendingProcessNew"/>
    <dgm:cxn modelId="{491C517E-2933-4CFF-A79F-61BD40B45891}" srcId="{EA44856E-688F-4C3F-B719-59AC7FFFE8B3}" destId="{526090BA-876F-4815-BE92-1DFB4B9ECF3B}" srcOrd="1" destOrd="0" parTransId="{A2477FF4-D15B-4135-BAB0-3E8C29B7F161}" sibTransId="{A53ACC3C-6216-4FD4-B50A-3098FF31E134}"/>
    <dgm:cxn modelId="{92928190-71C8-49DB-BE7E-E1B0CA7032BC}" srcId="{EA44856E-688F-4C3F-B719-59AC7FFFE8B3}" destId="{E1999900-8DE4-41B2-94AF-7187D69AB03F}" srcOrd="7" destOrd="0" parTransId="{FBC092CB-8FE9-4D45-AB42-4CFA1B1CC4EA}" sibTransId="{5B0F0BD4-1045-4474-B1C8-BB1396ABFC35}"/>
    <dgm:cxn modelId="{11F70191-D9F1-4E99-93E9-70EAE4FB99FD}" type="presOf" srcId="{3DB2320C-A64B-4F5A-844C-B31256D7236C}" destId="{2A822FED-7F3F-4411-9256-59F89FF982DF}" srcOrd="0" destOrd="0" presId="urn:microsoft.com/office/officeart/2016/7/layout/RepeatingBendingProcessNew"/>
    <dgm:cxn modelId="{5064EEA0-8AC3-44CA-A353-6B27F6F4018D}" type="presOf" srcId="{B51CE3AC-8674-4286-8416-64492B879C9E}" destId="{71F0A4B9-65D7-4A53-BFEA-9582CBE7227F}" srcOrd="0" destOrd="0" presId="urn:microsoft.com/office/officeart/2016/7/layout/RepeatingBendingProcessNew"/>
    <dgm:cxn modelId="{E70EE2A2-0DBD-4596-BE46-90EC73FA5251}" type="presOf" srcId="{526090BA-876F-4815-BE92-1DFB4B9ECF3B}" destId="{6925F73C-5385-4B52-AD75-DBEC06B6FF5F}" srcOrd="0" destOrd="0" presId="urn:microsoft.com/office/officeart/2016/7/layout/RepeatingBendingProcessNew"/>
    <dgm:cxn modelId="{6CA84EAC-8F23-4058-BD16-8CDE372E53EC}" type="presOf" srcId="{C804D03C-EDCB-4689-AF79-F9D4BBEB0EB3}" destId="{0A97ADAB-7130-4366-8EA9-690B165F4D1B}" srcOrd="1" destOrd="0" presId="urn:microsoft.com/office/officeart/2016/7/layout/RepeatingBendingProcessNew"/>
    <dgm:cxn modelId="{C27C27B2-FBC4-481C-9152-E543C725B8E0}" srcId="{EA44856E-688F-4C3F-B719-59AC7FFFE8B3}" destId="{5EF058DC-212B-48D8-B469-EF9B1E6738A8}" srcOrd="2" destOrd="0" parTransId="{CC0633EE-C624-47C6-BCD0-95EABD52655D}" sibTransId="{CAA704BC-25D7-4C49-9ED5-EFCF979E63F9}"/>
    <dgm:cxn modelId="{9B3EA1BC-A8EE-4872-B9F4-1C917C4DB7CE}" type="presOf" srcId="{04DE24A0-8DE0-49D5-A4E3-AEB8A967A77C}" destId="{8FE51950-0E24-4F3D-94BD-2EEF132966F0}" srcOrd="0" destOrd="0" presId="urn:microsoft.com/office/officeart/2016/7/layout/RepeatingBendingProcessNew"/>
    <dgm:cxn modelId="{4B74CCBD-23F4-45D9-98C7-C618EA1C8051}" srcId="{EA44856E-688F-4C3F-B719-59AC7FFFE8B3}" destId="{D90ABEDB-C21B-4849-84F7-3FD961098A51}" srcOrd="4" destOrd="0" parTransId="{80C6F25F-6425-4C75-B470-3918BC96F517}" sibTransId="{685705D7-9965-4B7A-8A4D-75D93D24DA45}"/>
    <dgm:cxn modelId="{00CB6EC1-C178-4E00-98EC-ECB5EAF97911}" type="presOf" srcId="{E1999900-8DE4-41B2-94AF-7187D69AB03F}" destId="{347FFDF4-247F-4296-826D-EDFC602EA8E7}" srcOrd="0" destOrd="0" presId="urn:microsoft.com/office/officeart/2016/7/layout/RepeatingBendingProcessNew"/>
    <dgm:cxn modelId="{3A7035D1-EB6B-4801-8FAE-AC6B8029AFEC}" srcId="{EA44856E-688F-4C3F-B719-59AC7FFFE8B3}" destId="{BD6668E3-ABD0-4B05-B084-15662C3AE5F1}" srcOrd="3" destOrd="0" parTransId="{F38A040D-DC64-43A5-AF20-24D5C1E63608}" sibTransId="{D255884D-7C59-43B4-AB5B-3F42DF31F553}"/>
    <dgm:cxn modelId="{EEBB1DD8-E8E5-41B7-8E8A-B144A59945B8}" type="presOf" srcId="{F290E7D0-766A-4935-A64E-1C2C548CBBB7}" destId="{A987BEA6-C03E-45A7-83E5-C44BACF12BEA}" srcOrd="1" destOrd="0" presId="urn:microsoft.com/office/officeart/2016/7/layout/RepeatingBendingProcessNew"/>
    <dgm:cxn modelId="{42C3B6EC-EFB7-4CFE-95B2-F0426239C410}" type="presOf" srcId="{A53ACC3C-6216-4FD4-B50A-3098FF31E134}" destId="{FCA9D1FB-35B4-42BD-8391-E66BC527C76A}" srcOrd="0" destOrd="0" presId="urn:microsoft.com/office/officeart/2016/7/layout/RepeatingBendingProcessNew"/>
    <dgm:cxn modelId="{296222F2-E303-46DE-AB65-276EABF1F4B8}" type="presOf" srcId="{A53ACC3C-6216-4FD4-B50A-3098FF31E134}" destId="{76AFB54D-35FB-4620-9D46-2B6E8F26BB1C}" srcOrd="1" destOrd="0" presId="urn:microsoft.com/office/officeart/2016/7/layout/RepeatingBendingProcessNew"/>
    <dgm:cxn modelId="{338D97F3-B303-4B31-99FF-6D09874E4CD8}" type="presOf" srcId="{B51CE3AC-8674-4286-8416-64492B879C9E}" destId="{3C9CD50C-FA67-4BC4-A8B5-EF48345BFFE3}" srcOrd="1" destOrd="0" presId="urn:microsoft.com/office/officeart/2016/7/layout/RepeatingBendingProcessNew"/>
    <dgm:cxn modelId="{C109B3F4-2F3A-4A01-94E6-5D94855EA84A}" type="presOf" srcId="{5EF058DC-212B-48D8-B469-EF9B1E6738A8}" destId="{882F97DB-7C2D-46E7-870A-3E2B6DE68E10}" srcOrd="0" destOrd="0" presId="urn:microsoft.com/office/officeart/2016/7/layout/RepeatingBendingProcessNew"/>
    <dgm:cxn modelId="{0B1FF9D3-E112-4F82-882D-CF0BD7BEADF7}" type="presParOf" srcId="{C3EDEE76-A16E-4599-BA2F-AF455A9F1D5F}" destId="{8FE51950-0E24-4F3D-94BD-2EEF132966F0}" srcOrd="0" destOrd="0" presId="urn:microsoft.com/office/officeart/2016/7/layout/RepeatingBendingProcessNew"/>
    <dgm:cxn modelId="{A69A0F51-676E-416F-B66C-0505B0C538E1}" type="presParOf" srcId="{C3EDEE76-A16E-4599-BA2F-AF455A9F1D5F}" destId="{6A459D6B-BF0D-491F-AD0C-26009E9A45DC}" srcOrd="1" destOrd="0" presId="urn:microsoft.com/office/officeart/2016/7/layout/RepeatingBendingProcessNew"/>
    <dgm:cxn modelId="{18FFA1F7-1410-4804-8E34-AC522B9D1049}" type="presParOf" srcId="{6A459D6B-BF0D-491F-AD0C-26009E9A45DC}" destId="{0A97ADAB-7130-4366-8EA9-690B165F4D1B}" srcOrd="0" destOrd="0" presId="urn:microsoft.com/office/officeart/2016/7/layout/RepeatingBendingProcessNew"/>
    <dgm:cxn modelId="{4B37EFA3-A0DD-437E-88B8-9AB6661AC066}" type="presParOf" srcId="{C3EDEE76-A16E-4599-BA2F-AF455A9F1D5F}" destId="{6925F73C-5385-4B52-AD75-DBEC06B6FF5F}" srcOrd="2" destOrd="0" presId="urn:microsoft.com/office/officeart/2016/7/layout/RepeatingBendingProcessNew"/>
    <dgm:cxn modelId="{AACC7543-EAEA-4627-9CE7-5A3BDCA168C7}" type="presParOf" srcId="{C3EDEE76-A16E-4599-BA2F-AF455A9F1D5F}" destId="{FCA9D1FB-35B4-42BD-8391-E66BC527C76A}" srcOrd="3" destOrd="0" presId="urn:microsoft.com/office/officeart/2016/7/layout/RepeatingBendingProcessNew"/>
    <dgm:cxn modelId="{2C9739DD-5656-4832-BEA1-1FC69641F29C}" type="presParOf" srcId="{FCA9D1FB-35B4-42BD-8391-E66BC527C76A}" destId="{76AFB54D-35FB-4620-9D46-2B6E8F26BB1C}" srcOrd="0" destOrd="0" presId="urn:microsoft.com/office/officeart/2016/7/layout/RepeatingBendingProcessNew"/>
    <dgm:cxn modelId="{2307D5F6-A0A6-418C-89FE-2906B81493FB}" type="presParOf" srcId="{C3EDEE76-A16E-4599-BA2F-AF455A9F1D5F}" destId="{882F97DB-7C2D-46E7-870A-3E2B6DE68E10}" srcOrd="4" destOrd="0" presId="urn:microsoft.com/office/officeart/2016/7/layout/RepeatingBendingProcessNew"/>
    <dgm:cxn modelId="{23D2CF76-5242-40C8-B7CC-FF8FB8AD0E51}" type="presParOf" srcId="{C3EDEE76-A16E-4599-BA2F-AF455A9F1D5F}" destId="{7CDAB018-EAE0-4875-BDA7-61440FFCCE8C}" srcOrd="5" destOrd="0" presId="urn:microsoft.com/office/officeart/2016/7/layout/RepeatingBendingProcessNew"/>
    <dgm:cxn modelId="{B0BA9DC7-37E5-4040-B174-111AD64F5A99}" type="presParOf" srcId="{7CDAB018-EAE0-4875-BDA7-61440FFCCE8C}" destId="{62EBDA4B-552B-44C8-953F-F6781F28696F}" srcOrd="0" destOrd="0" presId="urn:microsoft.com/office/officeart/2016/7/layout/RepeatingBendingProcessNew"/>
    <dgm:cxn modelId="{D2E52E07-4251-4572-9D74-684B8A38E310}" type="presParOf" srcId="{C3EDEE76-A16E-4599-BA2F-AF455A9F1D5F}" destId="{709D2185-7622-4EF8-86C8-B4FDEEE9CCE3}" srcOrd="6" destOrd="0" presId="urn:microsoft.com/office/officeart/2016/7/layout/RepeatingBendingProcessNew"/>
    <dgm:cxn modelId="{83E880FD-7FA8-4B86-B629-9671DEF035C6}" type="presParOf" srcId="{C3EDEE76-A16E-4599-BA2F-AF455A9F1D5F}" destId="{5E355D72-D1C1-4C9A-8188-1091B6E427CD}" srcOrd="7" destOrd="0" presId="urn:microsoft.com/office/officeart/2016/7/layout/RepeatingBendingProcessNew"/>
    <dgm:cxn modelId="{3F226FBC-3B36-4CFC-952A-2EC6CA07B5B5}" type="presParOf" srcId="{5E355D72-D1C1-4C9A-8188-1091B6E427CD}" destId="{29313820-8302-4FCF-96EE-D6359A2046BF}" srcOrd="0" destOrd="0" presId="urn:microsoft.com/office/officeart/2016/7/layout/RepeatingBendingProcessNew"/>
    <dgm:cxn modelId="{6C4BD5BD-FDF7-4D27-B7EB-69B91C28E46F}" type="presParOf" srcId="{C3EDEE76-A16E-4599-BA2F-AF455A9F1D5F}" destId="{B156021C-7B6B-4FCC-BCC5-723FF20FE14A}" srcOrd="8" destOrd="0" presId="urn:microsoft.com/office/officeart/2016/7/layout/RepeatingBendingProcessNew"/>
    <dgm:cxn modelId="{4129F29D-E6C0-4C11-97E8-C11D2A663990}" type="presParOf" srcId="{C3EDEE76-A16E-4599-BA2F-AF455A9F1D5F}" destId="{008FB94C-B523-474F-86CE-9AA708A6B9EF}" srcOrd="9" destOrd="0" presId="urn:microsoft.com/office/officeart/2016/7/layout/RepeatingBendingProcessNew"/>
    <dgm:cxn modelId="{3FC12AEB-AC77-43E2-AEFC-D2483EA93ED7}" type="presParOf" srcId="{008FB94C-B523-474F-86CE-9AA708A6B9EF}" destId="{579D24D4-53FD-4F70-B2E5-FF73EA813FB9}" srcOrd="0" destOrd="0" presId="urn:microsoft.com/office/officeart/2016/7/layout/RepeatingBendingProcessNew"/>
    <dgm:cxn modelId="{56840996-8AC1-4E08-AA56-137779222C45}" type="presParOf" srcId="{C3EDEE76-A16E-4599-BA2F-AF455A9F1D5F}" destId="{9BD665B1-C882-44C1-AFDF-C1695BC7E3C9}" srcOrd="10" destOrd="0" presId="urn:microsoft.com/office/officeart/2016/7/layout/RepeatingBendingProcessNew"/>
    <dgm:cxn modelId="{ECCEFAD3-893B-4908-8431-31751D1715CC}" type="presParOf" srcId="{C3EDEE76-A16E-4599-BA2F-AF455A9F1D5F}" destId="{71F0A4B9-65D7-4A53-BFEA-9582CBE7227F}" srcOrd="11" destOrd="0" presId="urn:microsoft.com/office/officeart/2016/7/layout/RepeatingBendingProcessNew"/>
    <dgm:cxn modelId="{374ACB99-D829-4AF1-AC6F-8C894CA5E790}" type="presParOf" srcId="{71F0A4B9-65D7-4A53-BFEA-9582CBE7227F}" destId="{3C9CD50C-FA67-4BC4-A8B5-EF48345BFFE3}" srcOrd="0" destOrd="0" presId="urn:microsoft.com/office/officeart/2016/7/layout/RepeatingBendingProcessNew"/>
    <dgm:cxn modelId="{15F1054E-3799-49D1-BFD3-C29ECAEA7758}" type="presParOf" srcId="{C3EDEE76-A16E-4599-BA2F-AF455A9F1D5F}" destId="{2A822FED-7F3F-4411-9256-59F89FF982DF}" srcOrd="12" destOrd="0" presId="urn:microsoft.com/office/officeart/2016/7/layout/RepeatingBendingProcessNew"/>
    <dgm:cxn modelId="{842843DB-B31F-4979-AD3B-5AEA3D4BEC5D}" type="presParOf" srcId="{C3EDEE76-A16E-4599-BA2F-AF455A9F1D5F}" destId="{E0CBBC8F-8EE9-40AA-939C-6FD1119EDDC6}" srcOrd="13" destOrd="0" presId="urn:microsoft.com/office/officeart/2016/7/layout/RepeatingBendingProcessNew"/>
    <dgm:cxn modelId="{4FDF8CF7-104D-4714-BD75-C49D0CDDACD0}" type="presParOf" srcId="{E0CBBC8F-8EE9-40AA-939C-6FD1119EDDC6}" destId="{A987BEA6-C03E-45A7-83E5-C44BACF12BEA}" srcOrd="0" destOrd="0" presId="urn:microsoft.com/office/officeart/2016/7/layout/RepeatingBendingProcessNew"/>
    <dgm:cxn modelId="{689BFB9C-C492-4FE2-AB19-1DF8EDBA2992}" type="presParOf" srcId="{C3EDEE76-A16E-4599-BA2F-AF455A9F1D5F}" destId="{347FFDF4-247F-4296-826D-EDFC602EA8E7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00FFC6-305E-4756-AF41-E6CE12B94209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1E4368F7-D74B-496B-AE31-E63772D8BA9D}">
      <dgm:prSet phldrT="[Texto]" custT="1"/>
      <dgm:spPr/>
      <dgm:t>
        <a:bodyPr/>
        <a:lstStyle/>
        <a:p>
          <a:pPr algn="ctr">
            <a:lnSpc>
              <a:spcPct val="100000"/>
            </a:lnSpc>
            <a:defRPr cap="all"/>
          </a:pPr>
          <a:r>
            <a:rPr lang="en-US" sz="2000" b="0" i="0" u="none" strike="noStrike" cap="none" baseline="0" dirty="0">
              <a:latin typeface="Tahoma"/>
              <a:ea typeface="Tahoma"/>
              <a:cs typeface="Tahoma"/>
              <a:sym typeface="Tahoma"/>
            </a:rPr>
            <a:t>Se </a:t>
          </a:r>
          <a:r>
            <a:rPr lang="en-US" sz="2000" b="0" i="0" u="none" strike="noStrike" cap="none" baseline="0" dirty="0" err="1">
              <a:latin typeface="Tahoma"/>
              <a:ea typeface="Tahoma"/>
              <a:cs typeface="Tahoma"/>
              <a:sym typeface="Tahoma"/>
            </a:rPr>
            <a:t>asocia</a:t>
          </a:r>
          <a:r>
            <a:rPr lang="en-US" sz="2000" b="0" i="0" u="none" strike="noStrike" cap="none" baseline="0" dirty="0"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2000" b="0" i="0" u="none" strike="noStrike" cap="none" baseline="0" dirty="0" err="1">
              <a:latin typeface="Tahoma"/>
              <a:ea typeface="Tahoma"/>
              <a:cs typeface="Tahoma"/>
              <a:sym typeface="Tahoma"/>
            </a:rPr>
            <a:t>naturalmente</a:t>
          </a:r>
          <a:r>
            <a:rPr lang="en-US" sz="2000" b="0" i="0" u="none" strike="noStrike" cap="none" baseline="0" dirty="0">
              <a:latin typeface="Tahoma"/>
              <a:ea typeface="Tahoma"/>
              <a:cs typeface="Tahoma"/>
              <a:sym typeface="Tahoma"/>
            </a:rPr>
            <a:t> el </a:t>
          </a:r>
          <a:r>
            <a:rPr lang="en-US" sz="2000" b="0" i="0" u="none" strike="noStrike" cap="none" baseline="0" dirty="0" err="1">
              <a:latin typeface="Tahoma"/>
              <a:ea typeface="Tahoma"/>
              <a:cs typeface="Tahoma"/>
              <a:sym typeface="Tahoma"/>
            </a:rPr>
            <a:t>hecho</a:t>
          </a:r>
          <a:r>
            <a:rPr lang="en-US" sz="2000" b="0" i="0" u="none" strike="noStrike" cap="none" baseline="0" dirty="0">
              <a:latin typeface="Tahoma"/>
              <a:ea typeface="Tahoma"/>
              <a:cs typeface="Tahoma"/>
              <a:sym typeface="Tahoma"/>
            </a:rPr>
            <a:t> de ser hombre o </a:t>
          </a:r>
          <a:r>
            <a:rPr lang="en-US" sz="2000" b="0" i="0" u="none" strike="noStrike" cap="none" baseline="0" dirty="0" err="1">
              <a:latin typeface="Tahoma"/>
              <a:ea typeface="Tahoma"/>
              <a:cs typeface="Tahoma"/>
              <a:sym typeface="Tahoma"/>
            </a:rPr>
            <a:t>mujer</a:t>
          </a:r>
          <a:r>
            <a:rPr lang="en-US" sz="2000" b="0" i="0" u="none" strike="noStrike" cap="none" baseline="0" dirty="0">
              <a:latin typeface="Tahoma"/>
              <a:ea typeface="Tahoma"/>
              <a:cs typeface="Tahoma"/>
              <a:sym typeface="Tahoma"/>
            </a:rPr>
            <a:t> con </a:t>
          </a:r>
          <a:r>
            <a:rPr lang="en-US" sz="2000" b="0" i="0" u="none" strike="noStrike" cap="none" baseline="0" dirty="0" err="1">
              <a:latin typeface="Tahoma"/>
              <a:ea typeface="Tahoma"/>
              <a:cs typeface="Tahoma"/>
              <a:sym typeface="Tahoma"/>
            </a:rPr>
            <a:t>algunas</a:t>
          </a:r>
          <a:r>
            <a:rPr lang="en-US" sz="2000" b="0" i="0" u="none" strike="noStrike" cap="none" baseline="0" dirty="0"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2000" b="0" i="0" u="none" strike="noStrike" cap="none" baseline="0" dirty="0" err="1">
              <a:latin typeface="Tahoma"/>
              <a:ea typeface="Tahoma"/>
              <a:cs typeface="Tahoma"/>
              <a:sym typeface="Tahoma"/>
            </a:rPr>
            <a:t>actividades</a:t>
          </a:r>
          <a:r>
            <a:rPr lang="en-US" sz="2000" b="0" i="0" u="none" strike="noStrike" cap="none" baseline="0" dirty="0">
              <a:latin typeface="Tahoma"/>
              <a:ea typeface="Tahoma"/>
              <a:cs typeface="Tahoma"/>
              <a:sym typeface="Tahoma"/>
            </a:rPr>
            <a:t>, </a:t>
          </a:r>
          <a:r>
            <a:rPr lang="en-US" sz="2000" b="0" i="0" u="none" strike="noStrike" cap="none" baseline="0" dirty="0" err="1">
              <a:latin typeface="Tahoma"/>
              <a:ea typeface="Tahoma"/>
              <a:cs typeface="Tahoma"/>
              <a:sym typeface="Tahoma"/>
            </a:rPr>
            <a:t>potencialidades</a:t>
          </a:r>
          <a:r>
            <a:rPr lang="en-US" sz="2000" b="0" i="0" u="none" strike="noStrike" cap="none" baseline="0" dirty="0">
              <a:latin typeface="Tahoma"/>
              <a:ea typeface="Tahoma"/>
              <a:cs typeface="Tahoma"/>
              <a:sym typeface="Tahoma"/>
            </a:rPr>
            <a:t>, </a:t>
          </a:r>
          <a:r>
            <a:rPr lang="en-US" sz="2000" b="0" i="0" u="none" strike="noStrike" cap="none" baseline="0" dirty="0" err="1">
              <a:latin typeface="Tahoma"/>
              <a:ea typeface="Tahoma"/>
              <a:cs typeface="Tahoma"/>
              <a:sym typeface="Tahoma"/>
            </a:rPr>
            <a:t>limitaciones</a:t>
          </a:r>
          <a:r>
            <a:rPr lang="en-US" sz="2000" b="0" i="0" u="none" strike="noStrike" cap="none" baseline="0" dirty="0">
              <a:latin typeface="Tahoma"/>
              <a:ea typeface="Tahoma"/>
              <a:cs typeface="Tahoma"/>
              <a:sym typeface="Tahoma"/>
            </a:rPr>
            <a:t> y </a:t>
          </a:r>
          <a:r>
            <a:rPr lang="en-US" sz="2000" b="0" i="0" u="none" strike="noStrike" cap="none" baseline="0" dirty="0" err="1">
              <a:latin typeface="Tahoma"/>
              <a:ea typeface="Tahoma"/>
              <a:cs typeface="Tahoma"/>
              <a:sym typeface="Tahoma"/>
            </a:rPr>
            <a:t>actitudes</a:t>
          </a:r>
          <a:r>
            <a:rPr lang="en-US" sz="1500" dirty="0">
              <a:latin typeface="Tahoma"/>
              <a:ea typeface="Tahoma"/>
              <a:cs typeface="Tahoma"/>
              <a:sym typeface="Tahoma"/>
            </a:rPr>
            <a:t>.</a:t>
          </a:r>
          <a:endParaRPr lang="es-MX" sz="1500" dirty="0"/>
        </a:p>
      </dgm:t>
    </dgm:pt>
    <dgm:pt modelId="{234E7BB9-FAB0-4178-8D79-3622F1AB2141}" type="parTrans" cxnId="{3BC2773D-810C-47D3-9F8C-EFCE9EB2FBA1}">
      <dgm:prSet/>
      <dgm:spPr/>
      <dgm:t>
        <a:bodyPr/>
        <a:lstStyle/>
        <a:p>
          <a:endParaRPr lang="es-MX"/>
        </a:p>
      </dgm:t>
    </dgm:pt>
    <dgm:pt modelId="{BC4458F2-F000-4E91-88A9-94708ADEE581}" type="sibTrans" cxnId="{3BC2773D-810C-47D3-9F8C-EFCE9EB2FBA1}">
      <dgm:prSet/>
      <dgm:spPr/>
      <dgm:t>
        <a:bodyPr/>
        <a:lstStyle/>
        <a:p>
          <a:endParaRPr lang="es-MX"/>
        </a:p>
      </dgm:t>
    </dgm:pt>
    <dgm:pt modelId="{FBB87FA2-547E-4859-A575-CBE587EAE857}">
      <dgm:prSet phldrT="[Texto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Se </a:t>
          </a:r>
          <a:r>
            <a:rPr lang="en-US" sz="20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valora</a:t>
          </a:r>
          <a:r>
            <a:rPr lang="en-US" sz="20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20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en</a:t>
          </a:r>
          <a:r>
            <a:rPr lang="en-US" sz="20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forma </a:t>
          </a:r>
          <a:r>
            <a:rPr lang="en-US" sz="20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distinta</a:t>
          </a:r>
          <a:r>
            <a:rPr lang="en-US" sz="20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la </a:t>
          </a:r>
          <a:r>
            <a:rPr lang="en-US" sz="20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misma</a:t>
          </a:r>
          <a:r>
            <a:rPr lang="en-US" sz="20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20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actividad</a:t>
          </a:r>
          <a:r>
            <a:rPr lang="en-US" sz="20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, </a:t>
          </a:r>
          <a:r>
            <a:rPr lang="en-US" sz="20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dependiendo</a:t>
          </a:r>
          <a:r>
            <a:rPr lang="en-US" sz="20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20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si</a:t>
          </a:r>
          <a:r>
            <a:rPr lang="en-US" sz="20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es </a:t>
          </a:r>
          <a:r>
            <a:rPr lang="en-US" sz="20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realizada</a:t>
          </a:r>
          <a:r>
            <a:rPr lang="en-US" sz="20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por un hombre o una </a:t>
          </a:r>
          <a:r>
            <a:rPr lang="en-US" sz="20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mujer</a:t>
          </a:r>
          <a:r>
            <a:rPr lang="en-US" sz="20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.</a:t>
          </a:r>
        </a:p>
        <a:p>
          <a:pPr rtl="0"/>
          <a:endParaRPr lang="es-MX" sz="1600" dirty="0">
            <a:solidFill>
              <a:schemeClr val="tx1"/>
            </a:solidFill>
          </a:endParaRPr>
        </a:p>
      </dgm:t>
    </dgm:pt>
    <dgm:pt modelId="{A20D8C68-7FD5-4EA3-B5AB-B29D895DFB2F}" type="parTrans" cxnId="{B61CE95A-89D8-4032-A9CB-60EC4B3AAE4D}">
      <dgm:prSet/>
      <dgm:spPr/>
      <dgm:t>
        <a:bodyPr/>
        <a:lstStyle/>
        <a:p>
          <a:endParaRPr lang="es-MX"/>
        </a:p>
      </dgm:t>
    </dgm:pt>
    <dgm:pt modelId="{FF1E2757-BBE7-4A77-90AA-E8167528B46A}" type="sibTrans" cxnId="{B61CE95A-89D8-4032-A9CB-60EC4B3AAE4D}">
      <dgm:prSet/>
      <dgm:spPr/>
      <dgm:t>
        <a:bodyPr/>
        <a:lstStyle/>
        <a:p>
          <a:endParaRPr lang="es-MX"/>
        </a:p>
      </dgm:t>
    </dgm:pt>
    <dgm:pt modelId="{D8AE0212-D278-4B19-BC39-393EDFB72D8B}">
      <dgm:prSet phldrT="[Texto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Se </a:t>
          </a:r>
          <a:r>
            <a:rPr lang="en-US" sz="20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valoran</a:t>
          </a:r>
          <a:r>
            <a:rPr lang="en-US" sz="20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de </a:t>
          </a:r>
          <a:r>
            <a:rPr lang="en-US" sz="20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manera</a:t>
          </a:r>
          <a:r>
            <a:rPr lang="en-US" sz="20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20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diferente</a:t>
          </a:r>
          <a:r>
            <a:rPr lang="en-US" sz="20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las </a:t>
          </a:r>
          <a:r>
            <a:rPr lang="en-US" sz="20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actividades</a:t>
          </a:r>
          <a:r>
            <a:rPr lang="en-US" sz="20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20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identificadas</a:t>
          </a:r>
          <a:r>
            <a:rPr lang="en-US" sz="20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20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como</a:t>
          </a:r>
          <a:r>
            <a:rPr lang="en-US" sz="20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20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masculinas</a:t>
          </a:r>
          <a:r>
            <a:rPr lang="en-US" sz="20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o </a:t>
          </a:r>
          <a:r>
            <a:rPr lang="en-US" sz="20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como</a:t>
          </a:r>
          <a:r>
            <a:rPr lang="en-US" sz="20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20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femeninas</a:t>
          </a:r>
          <a:r>
            <a:rPr lang="en-US" sz="1900" dirty="0">
              <a:solidFill>
                <a:schemeClr val="tx1">
                  <a:lumMod val="65000"/>
                </a:schemeClr>
              </a:solidFill>
              <a:latin typeface="Tahoma"/>
              <a:ea typeface="Tahoma"/>
              <a:cs typeface="Tahoma"/>
              <a:sym typeface="Tahoma"/>
            </a:rPr>
            <a:t>. </a:t>
          </a:r>
          <a:endParaRPr lang="es-MX" sz="1900" dirty="0"/>
        </a:p>
      </dgm:t>
    </dgm:pt>
    <dgm:pt modelId="{3ED8B7F1-5BC3-466F-A299-067FE0ED9FBB}" type="parTrans" cxnId="{F543E348-0DFF-4501-AB72-15A90ED0B8C1}">
      <dgm:prSet/>
      <dgm:spPr/>
      <dgm:t>
        <a:bodyPr/>
        <a:lstStyle/>
        <a:p>
          <a:endParaRPr lang="es-MX"/>
        </a:p>
      </dgm:t>
    </dgm:pt>
    <dgm:pt modelId="{DDE4FAC9-86EB-4900-9E27-0E27A0292A5B}" type="sibTrans" cxnId="{F543E348-0DFF-4501-AB72-15A90ED0B8C1}">
      <dgm:prSet/>
      <dgm:spPr/>
      <dgm:t>
        <a:bodyPr/>
        <a:lstStyle/>
        <a:p>
          <a:endParaRPr lang="es-MX"/>
        </a:p>
      </dgm:t>
    </dgm:pt>
    <dgm:pt modelId="{24F29A5A-8069-4491-AB86-D810AAC584D4}" type="pres">
      <dgm:prSet presAssocID="{F900FFC6-305E-4756-AF41-E6CE12B94209}" presName="Name0" presStyleCnt="0">
        <dgm:presLayoutVars>
          <dgm:dir/>
          <dgm:resizeHandles val="exact"/>
        </dgm:presLayoutVars>
      </dgm:prSet>
      <dgm:spPr/>
    </dgm:pt>
    <dgm:pt modelId="{3F647704-E72E-4742-A9AF-5EDE6B86F517}" type="pres">
      <dgm:prSet presAssocID="{1E4368F7-D74B-496B-AE31-E63772D8BA9D}" presName="node" presStyleLbl="node1" presStyleIdx="0" presStyleCnt="5">
        <dgm:presLayoutVars>
          <dgm:bulletEnabled val="1"/>
        </dgm:presLayoutVars>
      </dgm:prSet>
      <dgm:spPr/>
    </dgm:pt>
    <dgm:pt modelId="{7FEE5B63-7CF1-4E15-98A9-ABBB55B575B5}" type="pres">
      <dgm:prSet presAssocID="{BC4458F2-F000-4E91-88A9-94708ADEE581}" presName="sibTransSpacerBeforeConnector" presStyleCnt="0"/>
      <dgm:spPr/>
    </dgm:pt>
    <dgm:pt modelId="{CD015764-FEED-428F-8269-C49EA01A115E}" type="pres">
      <dgm:prSet presAssocID="{BC4458F2-F000-4E91-88A9-94708ADEE581}" presName="sibTrans" presStyleLbl="node1" presStyleIdx="1" presStyleCnt="5"/>
      <dgm:spPr/>
    </dgm:pt>
    <dgm:pt modelId="{0FD2F01C-311C-4C61-A8F6-59D6272AB2BC}" type="pres">
      <dgm:prSet presAssocID="{BC4458F2-F000-4E91-88A9-94708ADEE581}" presName="sibTransSpacerAfterConnector" presStyleCnt="0"/>
      <dgm:spPr/>
    </dgm:pt>
    <dgm:pt modelId="{E0A146FE-172D-4EA8-AD44-AB1E77396A72}" type="pres">
      <dgm:prSet presAssocID="{FBB87FA2-547E-4859-A575-CBE587EAE857}" presName="node" presStyleLbl="node1" presStyleIdx="2" presStyleCnt="5">
        <dgm:presLayoutVars>
          <dgm:bulletEnabled val="1"/>
        </dgm:presLayoutVars>
      </dgm:prSet>
      <dgm:spPr/>
    </dgm:pt>
    <dgm:pt modelId="{55965538-8462-48B4-8429-79241CED9A6E}" type="pres">
      <dgm:prSet presAssocID="{FF1E2757-BBE7-4A77-90AA-E8167528B46A}" presName="sibTransSpacerBeforeConnector" presStyleCnt="0"/>
      <dgm:spPr/>
    </dgm:pt>
    <dgm:pt modelId="{4EFD6494-6D5F-4458-824E-277226D78FD2}" type="pres">
      <dgm:prSet presAssocID="{FF1E2757-BBE7-4A77-90AA-E8167528B46A}" presName="sibTrans" presStyleLbl="node1" presStyleIdx="3" presStyleCnt="5"/>
      <dgm:spPr/>
    </dgm:pt>
    <dgm:pt modelId="{6D232185-BA40-41A6-B21E-977C3B056914}" type="pres">
      <dgm:prSet presAssocID="{FF1E2757-BBE7-4A77-90AA-E8167528B46A}" presName="sibTransSpacerAfterConnector" presStyleCnt="0"/>
      <dgm:spPr/>
    </dgm:pt>
    <dgm:pt modelId="{BCBC76B2-1916-40AA-8C22-33C0382ECE0D}" type="pres">
      <dgm:prSet presAssocID="{D8AE0212-D278-4B19-BC39-393EDFB72D8B}" presName="node" presStyleLbl="node1" presStyleIdx="4" presStyleCnt="5">
        <dgm:presLayoutVars>
          <dgm:bulletEnabled val="1"/>
        </dgm:presLayoutVars>
      </dgm:prSet>
      <dgm:spPr/>
    </dgm:pt>
  </dgm:ptLst>
  <dgm:cxnLst>
    <dgm:cxn modelId="{17549312-BE9C-4519-8D88-E5E50F23901F}" type="presOf" srcId="{FF1E2757-BBE7-4A77-90AA-E8167528B46A}" destId="{4EFD6494-6D5F-4458-824E-277226D78FD2}" srcOrd="0" destOrd="0" presId="urn:microsoft.com/office/officeart/2016/7/layout/BasicProcessNew"/>
    <dgm:cxn modelId="{27A88416-0536-40F9-9C4B-CA14441B59BB}" type="presOf" srcId="{FBB87FA2-547E-4859-A575-CBE587EAE857}" destId="{E0A146FE-172D-4EA8-AD44-AB1E77396A72}" srcOrd="0" destOrd="0" presId="urn:microsoft.com/office/officeart/2016/7/layout/BasicProcessNew"/>
    <dgm:cxn modelId="{3BC2773D-810C-47D3-9F8C-EFCE9EB2FBA1}" srcId="{F900FFC6-305E-4756-AF41-E6CE12B94209}" destId="{1E4368F7-D74B-496B-AE31-E63772D8BA9D}" srcOrd="0" destOrd="0" parTransId="{234E7BB9-FAB0-4178-8D79-3622F1AB2141}" sibTransId="{BC4458F2-F000-4E91-88A9-94708ADEE581}"/>
    <dgm:cxn modelId="{F543E348-0DFF-4501-AB72-15A90ED0B8C1}" srcId="{F900FFC6-305E-4756-AF41-E6CE12B94209}" destId="{D8AE0212-D278-4B19-BC39-393EDFB72D8B}" srcOrd="2" destOrd="0" parTransId="{3ED8B7F1-5BC3-466F-A299-067FE0ED9FBB}" sibTransId="{DDE4FAC9-86EB-4900-9E27-0E27A0292A5B}"/>
    <dgm:cxn modelId="{B61CE95A-89D8-4032-A9CB-60EC4B3AAE4D}" srcId="{F900FFC6-305E-4756-AF41-E6CE12B94209}" destId="{FBB87FA2-547E-4859-A575-CBE587EAE857}" srcOrd="1" destOrd="0" parTransId="{A20D8C68-7FD5-4EA3-B5AB-B29D895DFB2F}" sibTransId="{FF1E2757-BBE7-4A77-90AA-E8167528B46A}"/>
    <dgm:cxn modelId="{418279A9-864C-4287-BDD9-05E8381586EE}" type="presOf" srcId="{1E4368F7-D74B-496B-AE31-E63772D8BA9D}" destId="{3F647704-E72E-4742-A9AF-5EDE6B86F517}" srcOrd="0" destOrd="0" presId="urn:microsoft.com/office/officeart/2016/7/layout/BasicProcessNew"/>
    <dgm:cxn modelId="{F21985BD-BF9E-4897-8500-F3B07A4643E4}" type="presOf" srcId="{BC4458F2-F000-4E91-88A9-94708ADEE581}" destId="{CD015764-FEED-428F-8269-C49EA01A115E}" srcOrd="0" destOrd="0" presId="urn:microsoft.com/office/officeart/2016/7/layout/BasicProcessNew"/>
    <dgm:cxn modelId="{76BE5CC9-023A-45EA-8C3D-278E9F059EA7}" type="presOf" srcId="{D8AE0212-D278-4B19-BC39-393EDFB72D8B}" destId="{BCBC76B2-1916-40AA-8C22-33C0382ECE0D}" srcOrd="0" destOrd="0" presId="urn:microsoft.com/office/officeart/2016/7/layout/BasicProcessNew"/>
    <dgm:cxn modelId="{75A6F2D8-C732-450D-9732-A1D99F71E138}" type="presOf" srcId="{F900FFC6-305E-4756-AF41-E6CE12B94209}" destId="{24F29A5A-8069-4491-AB86-D810AAC584D4}" srcOrd="0" destOrd="0" presId="urn:microsoft.com/office/officeart/2016/7/layout/BasicProcessNew"/>
    <dgm:cxn modelId="{200E6F11-F27F-4C73-8289-373F94F57856}" type="presParOf" srcId="{24F29A5A-8069-4491-AB86-D810AAC584D4}" destId="{3F647704-E72E-4742-A9AF-5EDE6B86F517}" srcOrd="0" destOrd="0" presId="urn:microsoft.com/office/officeart/2016/7/layout/BasicProcessNew"/>
    <dgm:cxn modelId="{7CC2AB8E-828F-4591-A048-5EFFD8D98AA0}" type="presParOf" srcId="{24F29A5A-8069-4491-AB86-D810AAC584D4}" destId="{7FEE5B63-7CF1-4E15-98A9-ABBB55B575B5}" srcOrd="1" destOrd="0" presId="urn:microsoft.com/office/officeart/2016/7/layout/BasicProcessNew"/>
    <dgm:cxn modelId="{A0DE422C-579B-4228-AA43-F6E55A843E97}" type="presParOf" srcId="{24F29A5A-8069-4491-AB86-D810AAC584D4}" destId="{CD015764-FEED-428F-8269-C49EA01A115E}" srcOrd="2" destOrd="0" presId="urn:microsoft.com/office/officeart/2016/7/layout/BasicProcessNew"/>
    <dgm:cxn modelId="{5AA6BD4A-690F-4A0B-A702-0DF67C31351A}" type="presParOf" srcId="{24F29A5A-8069-4491-AB86-D810AAC584D4}" destId="{0FD2F01C-311C-4C61-A8F6-59D6272AB2BC}" srcOrd="3" destOrd="0" presId="urn:microsoft.com/office/officeart/2016/7/layout/BasicProcessNew"/>
    <dgm:cxn modelId="{3F7D9C22-8B2F-4529-9E93-87CAFB4DA588}" type="presParOf" srcId="{24F29A5A-8069-4491-AB86-D810AAC584D4}" destId="{E0A146FE-172D-4EA8-AD44-AB1E77396A72}" srcOrd="4" destOrd="0" presId="urn:microsoft.com/office/officeart/2016/7/layout/BasicProcessNew"/>
    <dgm:cxn modelId="{81A632C4-70FF-403A-9FBB-8237B11983CC}" type="presParOf" srcId="{24F29A5A-8069-4491-AB86-D810AAC584D4}" destId="{55965538-8462-48B4-8429-79241CED9A6E}" srcOrd="5" destOrd="0" presId="urn:microsoft.com/office/officeart/2016/7/layout/BasicProcessNew"/>
    <dgm:cxn modelId="{89AD3589-CECA-4426-8168-60F610DD9144}" type="presParOf" srcId="{24F29A5A-8069-4491-AB86-D810AAC584D4}" destId="{4EFD6494-6D5F-4458-824E-277226D78FD2}" srcOrd="6" destOrd="0" presId="urn:microsoft.com/office/officeart/2016/7/layout/BasicProcessNew"/>
    <dgm:cxn modelId="{1C2170A8-06E7-497F-ADCF-10E893919772}" type="presParOf" srcId="{24F29A5A-8069-4491-AB86-D810AAC584D4}" destId="{6D232185-BA40-41A6-B21E-977C3B056914}" srcOrd="7" destOrd="0" presId="urn:microsoft.com/office/officeart/2016/7/layout/BasicProcessNew"/>
    <dgm:cxn modelId="{943ED35D-F5CC-4D1D-A333-896D0DF3D1E0}" type="presParOf" srcId="{24F29A5A-8069-4491-AB86-D810AAC584D4}" destId="{BCBC76B2-1916-40AA-8C22-33C0382ECE0D}" srcOrd="8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59D6B-BF0D-491F-AD0C-26009E9A45DC}">
      <dsp:nvSpPr>
        <dsp:cNvPr id="0" name=""/>
        <dsp:cNvSpPr/>
      </dsp:nvSpPr>
      <dsp:spPr>
        <a:xfrm>
          <a:off x="2096903" y="558051"/>
          <a:ext cx="4314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434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01069" y="601460"/>
        <a:ext cx="23101" cy="4620"/>
      </dsp:txXfrm>
    </dsp:sp>
    <dsp:sp modelId="{8FE51950-0E24-4F3D-94BD-2EEF132966F0}">
      <dsp:nvSpPr>
        <dsp:cNvPr id="0" name=""/>
        <dsp:cNvSpPr/>
      </dsp:nvSpPr>
      <dsp:spPr>
        <a:xfrm>
          <a:off x="89858" y="1117"/>
          <a:ext cx="2008844" cy="12053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35" tIns="103325" rIns="98435" bIns="103325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b="1" kern="1200" dirty="0"/>
            <a:t>Masculino                                                            femenino</a:t>
          </a:r>
          <a:endParaRPr lang="en-US" sz="2600" kern="1200" dirty="0"/>
        </a:p>
      </dsp:txBody>
      <dsp:txXfrm>
        <a:off x="89858" y="1117"/>
        <a:ext cx="2008844" cy="1205306"/>
      </dsp:txXfrm>
    </dsp:sp>
    <dsp:sp modelId="{FCA9D1FB-35B4-42BD-8391-E66BC527C76A}">
      <dsp:nvSpPr>
        <dsp:cNvPr id="0" name=""/>
        <dsp:cNvSpPr/>
      </dsp:nvSpPr>
      <dsp:spPr>
        <a:xfrm>
          <a:off x="4567781" y="558051"/>
          <a:ext cx="4314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434" y="45720"/>
              </a:lnTo>
            </a:path>
          </a:pathLst>
        </a:custGeom>
        <a:noFill/>
        <a:ln w="9525" cap="flat" cmpd="sng" algn="ctr">
          <a:solidFill>
            <a:schemeClr val="accent5">
              <a:hueOff val="165528"/>
              <a:satOff val="96"/>
              <a:lumOff val="94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71947" y="601460"/>
        <a:ext cx="23101" cy="4620"/>
      </dsp:txXfrm>
    </dsp:sp>
    <dsp:sp modelId="{6925F73C-5385-4B52-AD75-DBEC06B6FF5F}">
      <dsp:nvSpPr>
        <dsp:cNvPr id="0" name=""/>
        <dsp:cNvSpPr/>
      </dsp:nvSpPr>
      <dsp:spPr>
        <a:xfrm>
          <a:off x="2560737" y="1117"/>
          <a:ext cx="2008844" cy="1205306"/>
        </a:xfrm>
        <a:prstGeom prst="rect">
          <a:avLst/>
        </a:prstGeom>
        <a:solidFill>
          <a:schemeClr val="accent5">
            <a:hueOff val="141881"/>
            <a:satOff val="82"/>
            <a:lumOff val="8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35" tIns="103325" rIns="98435" bIns="103325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b="1" kern="1200"/>
            <a:t>racional                                                             irracional, </a:t>
          </a:r>
          <a:endParaRPr lang="en-US" sz="2600" kern="1200"/>
        </a:p>
      </dsp:txBody>
      <dsp:txXfrm>
        <a:off x="2560737" y="1117"/>
        <a:ext cx="2008844" cy="1205306"/>
      </dsp:txXfrm>
    </dsp:sp>
    <dsp:sp modelId="{7CDAB018-EAE0-4875-BDA7-61440FFCCE8C}">
      <dsp:nvSpPr>
        <dsp:cNvPr id="0" name=""/>
        <dsp:cNvSpPr/>
      </dsp:nvSpPr>
      <dsp:spPr>
        <a:xfrm>
          <a:off x="7038659" y="558051"/>
          <a:ext cx="4314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434" y="45720"/>
              </a:lnTo>
            </a:path>
          </a:pathLst>
        </a:custGeom>
        <a:noFill/>
        <a:ln w="9525" cap="flat" cmpd="sng" algn="ctr">
          <a:solidFill>
            <a:schemeClr val="accent5">
              <a:hueOff val="331055"/>
              <a:satOff val="192"/>
              <a:lumOff val="189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42826" y="601460"/>
        <a:ext cx="23101" cy="4620"/>
      </dsp:txXfrm>
    </dsp:sp>
    <dsp:sp modelId="{882F97DB-7C2D-46E7-870A-3E2B6DE68E10}">
      <dsp:nvSpPr>
        <dsp:cNvPr id="0" name=""/>
        <dsp:cNvSpPr/>
      </dsp:nvSpPr>
      <dsp:spPr>
        <a:xfrm>
          <a:off x="5031615" y="1117"/>
          <a:ext cx="2008844" cy="1205306"/>
        </a:xfrm>
        <a:prstGeom prst="rect">
          <a:avLst/>
        </a:prstGeom>
        <a:solidFill>
          <a:schemeClr val="accent5">
            <a:hueOff val="283761"/>
            <a:satOff val="165"/>
            <a:lumOff val="16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35" tIns="103325" rIns="98435" bIns="103325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b="1" kern="1200"/>
            <a:t>activo                                                                pasivo, </a:t>
          </a:r>
          <a:endParaRPr lang="en-US" sz="2600" kern="1200"/>
        </a:p>
      </dsp:txBody>
      <dsp:txXfrm>
        <a:off x="5031615" y="1117"/>
        <a:ext cx="2008844" cy="1205306"/>
      </dsp:txXfrm>
    </dsp:sp>
    <dsp:sp modelId="{5E355D72-D1C1-4C9A-8188-1091B6E427CD}">
      <dsp:nvSpPr>
        <dsp:cNvPr id="0" name=""/>
        <dsp:cNvSpPr/>
      </dsp:nvSpPr>
      <dsp:spPr>
        <a:xfrm>
          <a:off x="1094280" y="1204624"/>
          <a:ext cx="7412635" cy="431434"/>
        </a:xfrm>
        <a:custGeom>
          <a:avLst/>
          <a:gdLst/>
          <a:ahLst/>
          <a:cxnLst/>
          <a:rect l="0" t="0" r="0" b="0"/>
          <a:pathLst>
            <a:path>
              <a:moveTo>
                <a:pt x="7412635" y="0"/>
              </a:moveTo>
              <a:lnTo>
                <a:pt x="7412635" y="232817"/>
              </a:lnTo>
              <a:lnTo>
                <a:pt x="0" y="232817"/>
              </a:lnTo>
              <a:lnTo>
                <a:pt x="0" y="431434"/>
              </a:lnTo>
            </a:path>
          </a:pathLst>
        </a:custGeom>
        <a:noFill/>
        <a:ln w="9525" cap="flat" cmpd="sng" algn="ctr">
          <a:solidFill>
            <a:schemeClr val="accent5">
              <a:hueOff val="496582"/>
              <a:satOff val="288"/>
              <a:lumOff val="284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14922" y="1418031"/>
        <a:ext cx="371351" cy="4620"/>
      </dsp:txXfrm>
    </dsp:sp>
    <dsp:sp modelId="{709D2185-7622-4EF8-86C8-B4FDEEE9CCE3}">
      <dsp:nvSpPr>
        <dsp:cNvPr id="0" name=""/>
        <dsp:cNvSpPr/>
      </dsp:nvSpPr>
      <dsp:spPr>
        <a:xfrm>
          <a:off x="7502493" y="1117"/>
          <a:ext cx="2008844" cy="1205306"/>
        </a:xfrm>
        <a:prstGeom prst="rect">
          <a:avLst/>
        </a:prstGeom>
        <a:solidFill>
          <a:schemeClr val="accent5">
            <a:hueOff val="425642"/>
            <a:satOff val="247"/>
            <a:lumOff val="24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35" tIns="103325" rIns="98435" bIns="103325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b="1" kern="1200"/>
            <a:t>pensamiento                                                     sentimiento,</a:t>
          </a:r>
          <a:endParaRPr lang="en-US" sz="2600" kern="1200"/>
        </a:p>
      </dsp:txBody>
      <dsp:txXfrm>
        <a:off x="7502493" y="1117"/>
        <a:ext cx="2008844" cy="1205306"/>
      </dsp:txXfrm>
    </dsp:sp>
    <dsp:sp modelId="{008FB94C-B523-474F-86CE-9AA708A6B9EF}">
      <dsp:nvSpPr>
        <dsp:cNvPr id="0" name=""/>
        <dsp:cNvSpPr/>
      </dsp:nvSpPr>
      <dsp:spPr>
        <a:xfrm>
          <a:off x="2096903" y="2225391"/>
          <a:ext cx="4314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434" y="45720"/>
              </a:lnTo>
            </a:path>
          </a:pathLst>
        </a:custGeom>
        <a:noFill/>
        <a:ln w="9525" cap="flat" cmpd="sng" algn="ctr">
          <a:solidFill>
            <a:schemeClr val="accent5">
              <a:hueOff val="662110"/>
              <a:satOff val="384"/>
              <a:lumOff val="379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01069" y="2268801"/>
        <a:ext cx="23101" cy="4620"/>
      </dsp:txXfrm>
    </dsp:sp>
    <dsp:sp modelId="{B156021C-7B6B-4FCC-BCC5-723FF20FE14A}">
      <dsp:nvSpPr>
        <dsp:cNvPr id="0" name=""/>
        <dsp:cNvSpPr/>
      </dsp:nvSpPr>
      <dsp:spPr>
        <a:xfrm>
          <a:off x="89858" y="1668458"/>
          <a:ext cx="2008844" cy="1205306"/>
        </a:xfrm>
        <a:prstGeom prst="rect">
          <a:avLst/>
        </a:prstGeom>
        <a:solidFill>
          <a:schemeClr val="accent5">
            <a:hueOff val="567523"/>
            <a:satOff val="329"/>
            <a:lumOff val="32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35" tIns="103325" rIns="98435" bIns="103325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b="1" kern="1200"/>
            <a:t>razón                                                                    emoción, </a:t>
          </a:r>
          <a:endParaRPr lang="en-US" sz="2600" kern="1200"/>
        </a:p>
      </dsp:txBody>
      <dsp:txXfrm>
        <a:off x="89858" y="1668458"/>
        <a:ext cx="2008844" cy="1205306"/>
      </dsp:txXfrm>
    </dsp:sp>
    <dsp:sp modelId="{71F0A4B9-65D7-4A53-BFEA-9582CBE7227F}">
      <dsp:nvSpPr>
        <dsp:cNvPr id="0" name=""/>
        <dsp:cNvSpPr/>
      </dsp:nvSpPr>
      <dsp:spPr>
        <a:xfrm>
          <a:off x="4567781" y="2225391"/>
          <a:ext cx="4314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434" y="45720"/>
              </a:lnTo>
            </a:path>
          </a:pathLst>
        </a:custGeom>
        <a:noFill/>
        <a:ln w="9525" cap="flat" cmpd="sng" algn="ctr">
          <a:solidFill>
            <a:schemeClr val="accent5">
              <a:hueOff val="827637"/>
              <a:satOff val="480"/>
              <a:lumOff val="473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71947" y="2268801"/>
        <a:ext cx="23101" cy="4620"/>
      </dsp:txXfrm>
    </dsp:sp>
    <dsp:sp modelId="{9BD665B1-C882-44C1-AFDF-C1695BC7E3C9}">
      <dsp:nvSpPr>
        <dsp:cNvPr id="0" name=""/>
        <dsp:cNvSpPr/>
      </dsp:nvSpPr>
      <dsp:spPr>
        <a:xfrm>
          <a:off x="2560737" y="1668458"/>
          <a:ext cx="2008844" cy="1205306"/>
        </a:xfrm>
        <a:prstGeom prst="rect">
          <a:avLst/>
        </a:prstGeom>
        <a:solidFill>
          <a:schemeClr val="accent5">
            <a:hueOff val="709404"/>
            <a:satOff val="411"/>
            <a:lumOff val="40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35" tIns="103325" rIns="98435" bIns="103325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b="1" kern="1200"/>
            <a:t>objetivo                                                                subjetivo,</a:t>
          </a:r>
          <a:endParaRPr lang="en-US" sz="2600" kern="1200"/>
        </a:p>
      </dsp:txBody>
      <dsp:txXfrm>
        <a:off x="2560737" y="1668458"/>
        <a:ext cx="2008844" cy="1205306"/>
      </dsp:txXfrm>
    </dsp:sp>
    <dsp:sp modelId="{E0CBBC8F-8EE9-40AA-939C-6FD1119EDDC6}">
      <dsp:nvSpPr>
        <dsp:cNvPr id="0" name=""/>
        <dsp:cNvSpPr/>
      </dsp:nvSpPr>
      <dsp:spPr>
        <a:xfrm>
          <a:off x="7038659" y="2225391"/>
          <a:ext cx="4314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1434" y="45720"/>
              </a:lnTo>
            </a:path>
          </a:pathLst>
        </a:custGeom>
        <a:noFill/>
        <a:ln w="952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42826" y="2268801"/>
        <a:ext cx="23101" cy="4620"/>
      </dsp:txXfrm>
    </dsp:sp>
    <dsp:sp modelId="{2A822FED-7F3F-4411-9256-59F89FF982DF}">
      <dsp:nvSpPr>
        <dsp:cNvPr id="0" name=""/>
        <dsp:cNvSpPr/>
      </dsp:nvSpPr>
      <dsp:spPr>
        <a:xfrm>
          <a:off x="5031615" y="1668458"/>
          <a:ext cx="2008844" cy="1205306"/>
        </a:xfrm>
        <a:prstGeom prst="rect">
          <a:avLst/>
        </a:prstGeom>
        <a:solidFill>
          <a:schemeClr val="accent5">
            <a:hueOff val="851284"/>
            <a:satOff val="494"/>
            <a:lumOff val="48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35" tIns="103325" rIns="98435" bIns="103325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b="1" kern="1200"/>
            <a:t>abstracto                                                               concreto, </a:t>
          </a:r>
          <a:endParaRPr lang="en-US" sz="2600" kern="1200"/>
        </a:p>
      </dsp:txBody>
      <dsp:txXfrm>
        <a:off x="5031615" y="1668458"/>
        <a:ext cx="2008844" cy="1205306"/>
      </dsp:txXfrm>
    </dsp:sp>
    <dsp:sp modelId="{347FFDF4-247F-4296-826D-EDFC602EA8E7}">
      <dsp:nvSpPr>
        <dsp:cNvPr id="0" name=""/>
        <dsp:cNvSpPr/>
      </dsp:nvSpPr>
      <dsp:spPr>
        <a:xfrm>
          <a:off x="7502493" y="1668458"/>
          <a:ext cx="2008844" cy="1205306"/>
        </a:xfrm>
        <a:prstGeom prst="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435" tIns="103325" rIns="98435" bIns="103325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b="1" kern="1200"/>
            <a:t>universal                                                                particular. </a:t>
          </a:r>
          <a:endParaRPr lang="en-US" sz="2600" kern="1200"/>
        </a:p>
      </dsp:txBody>
      <dsp:txXfrm>
        <a:off x="7502493" y="1668458"/>
        <a:ext cx="2008844" cy="1205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47704-E72E-4742-A9AF-5EDE6B86F517}">
      <dsp:nvSpPr>
        <dsp:cNvPr id="0" name=""/>
        <dsp:cNvSpPr/>
      </dsp:nvSpPr>
      <dsp:spPr>
        <a:xfrm>
          <a:off x="4156" y="846979"/>
          <a:ext cx="2346441" cy="31237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0" i="0" u="none" strike="noStrike" kern="1200" cap="none" baseline="0" dirty="0">
              <a:latin typeface="Tahoma"/>
              <a:ea typeface="Tahoma"/>
              <a:cs typeface="Tahoma"/>
              <a:sym typeface="Tahoma"/>
            </a:rPr>
            <a:t>Se </a:t>
          </a:r>
          <a:r>
            <a:rPr lang="en-US" sz="2000" b="0" i="0" u="none" strike="noStrike" kern="1200" cap="none" baseline="0" dirty="0" err="1">
              <a:latin typeface="Tahoma"/>
              <a:ea typeface="Tahoma"/>
              <a:cs typeface="Tahoma"/>
              <a:sym typeface="Tahoma"/>
            </a:rPr>
            <a:t>asocia</a:t>
          </a:r>
          <a:r>
            <a:rPr lang="en-US" sz="2000" b="0" i="0" u="none" strike="noStrike" kern="1200" cap="none" baseline="0" dirty="0"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2000" b="0" i="0" u="none" strike="noStrike" kern="1200" cap="none" baseline="0" dirty="0" err="1">
              <a:latin typeface="Tahoma"/>
              <a:ea typeface="Tahoma"/>
              <a:cs typeface="Tahoma"/>
              <a:sym typeface="Tahoma"/>
            </a:rPr>
            <a:t>naturalmente</a:t>
          </a:r>
          <a:r>
            <a:rPr lang="en-US" sz="2000" b="0" i="0" u="none" strike="noStrike" kern="1200" cap="none" baseline="0" dirty="0">
              <a:latin typeface="Tahoma"/>
              <a:ea typeface="Tahoma"/>
              <a:cs typeface="Tahoma"/>
              <a:sym typeface="Tahoma"/>
            </a:rPr>
            <a:t> el </a:t>
          </a:r>
          <a:r>
            <a:rPr lang="en-US" sz="2000" b="0" i="0" u="none" strike="noStrike" kern="1200" cap="none" baseline="0" dirty="0" err="1">
              <a:latin typeface="Tahoma"/>
              <a:ea typeface="Tahoma"/>
              <a:cs typeface="Tahoma"/>
              <a:sym typeface="Tahoma"/>
            </a:rPr>
            <a:t>hecho</a:t>
          </a:r>
          <a:r>
            <a:rPr lang="en-US" sz="2000" b="0" i="0" u="none" strike="noStrike" kern="1200" cap="none" baseline="0" dirty="0">
              <a:latin typeface="Tahoma"/>
              <a:ea typeface="Tahoma"/>
              <a:cs typeface="Tahoma"/>
              <a:sym typeface="Tahoma"/>
            </a:rPr>
            <a:t> de ser hombre o </a:t>
          </a:r>
          <a:r>
            <a:rPr lang="en-US" sz="2000" b="0" i="0" u="none" strike="noStrike" kern="1200" cap="none" baseline="0" dirty="0" err="1">
              <a:latin typeface="Tahoma"/>
              <a:ea typeface="Tahoma"/>
              <a:cs typeface="Tahoma"/>
              <a:sym typeface="Tahoma"/>
            </a:rPr>
            <a:t>mujer</a:t>
          </a:r>
          <a:r>
            <a:rPr lang="en-US" sz="2000" b="0" i="0" u="none" strike="noStrike" kern="1200" cap="none" baseline="0" dirty="0">
              <a:latin typeface="Tahoma"/>
              <a:ea typeface="Tahoma"/>
              <a:cs typeface="Tahoma"/>
              <a:sym typeface="Tahoma"/>
            </a:rPr>
            <a:t> con </a:t>
          </a:r>
          <a:r>
            <a:rPr lang="en-US" sz="2000" b="0" i="0" u="none" strike="noStrike" kern="1200" cap="none" baseline="0" dirty="0" err="1">
              <a:latin typeface="Tahoma"/>
              <a:ea typeface="Tahoma"/>
              <a:cs typeface="Tahoma"/>
              <a:sym typeface="Tahoma"/>
            </a:rPr>
            <a:t>algunas</a:t>
          </a:r>
          <a:r>
            <a:rPr lang="en-US" sz="2000" b="0" i="0" u="none" strike="noStrike" kern="1200" cap="none" baseline="0" dirty="0"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2000" b="0" i="0" u="none" strike="noStrike" kern="1200" cap="none" baseline="0" dirty="0" err="1">
              <a:latin typeface="Tahoma"/>
              <a:ea typeface="Tahoma"/>
              <a:cs typeface="Tahoma"/>
              <a:sym typeface="Tahoma"/>
            </a:rPr>
            <a:t>actividades</a:t>
          </a:r>
          <a:r>
            <a:rPr lang="en-US" sz="2000" b="0" i="0" u="none" strike="noStrike" kern="1200" cap="none" baseline="0" dirty="0">
              <a:latin typeface="Tahoma"/>
              <a:ea typeface="Tahoma"/>
              <a:cs typeface="Tahoma"/>
              <a:sym typeface="Tahoma"/>
            </a:rPr>
            <a:t>, </a:t>
          </a:r>
          <a:r>
            <a:rPr lang="en-US" sz="2000" b="0" i="0" u="none" strike="noStrike" kern="1200" cap="none" baseline="0" dirty="0" err="1">
              <a:latin typeface="Tahoma"/>
              <a:ea typeface="Tahoma"/>
              <a:cs typeface="Tahoma"/>
              <a:sym typeface="Tahoma"/>
            </a:rPr>
            <a:t>potencialidades</a:t>
          </a:r>
          <a:r>
            <a:rPr lang="en-US" sz="2000" b="0" i="0" u="none" strike="noStrike" kern="1200" cap="none" baseline="0" dirty="0">
              <a:latin typeface="Tahoma"/>
              <a:ea typeface="Tahoma"/>
              <a:cs typeface="Tahoma"/>
              <a:sym typeface="Tahoma"/>
            </a:rPr>
            <a:t>, </a:t>
          </a:r>
          <a:r>
            <a:rPr lang="en-US" sz="2000" b="0" i="0" u="none" strike="noStrike" kern="1200" cap="none" baseline="0" dirty="0" err="1">
              <a:latin typeface="Tahoma"/>
              <a:ea typeface="Tahoma"/>
              <a:cs typeface="Tahoma"/>
              <a:sym typeface="Tahoma"/>
            </a:rPr>
            <a:t>limitaciones</a:t>
          </a:r>
          <a:r>
            <a:rPr lang="en-US" sz="2000" b="0" i="0" u="none" strike="noStrike" kern="1200" cap="none" baseline="0" dirty="0">
              <a:latin typeface="Tahoma"/>
              <a:ea typeface="Tahoma"/>
              <a:cs typeface="Tahoma"/>
              <a:sym typeface="Tahoma"/>
            </a:rPr>
            <a:t> y </a:t>
          </a:r>
          <a:r>
            <a:rPr lang="en-US" sz="2000" b="0" i="0" u="none" strike="noStrike" kern="1200" cap="none" baseline="0" dirty="0" err="1">
              <a:latin typeface="Tahoma"/>
              <a:ea typeface="Tahoma"/>
              <a:cs typeface="Tahoma"/>
              <a:sym typeface="Tahoma"/>
            </a:rPr>
            <a:t>actitudes</a:t>
          </a:r>
          <a:r>
            <a:rPr lang="en-US" sz="1500" kern="1200" dirty="0">
              <a:latin typeface="Tahoma"/>
              <a:ea typeface="Tahoma"/>
              <a:cs typeface="Tahoma"/>
              <a:sym typeface="Tahoma"/>
            </a:rPr>
            <a:t>.</a:t>
          </a:r>
          <a:endParaRPr lang="es-MX" sz="1500" kern="1200" dirty="0"/>
        </a:p>
      </dsp:txBody>
      <dsp:txXfrm>
        <a:off x="4156" y="846979"/>
        <a:ext cx="2346441" cy="3123700"/>
      </dsp:txXfrm>
    </dsp:sp>
    <dsp:sp modelId="{CD015764-FEED-428F-8269-C49EA01A115E}">
      <dsp:nvSpPr>
        <dsp:cNvPr id="0" name=""/>
        <dsp:cNvSpPr/>
      </dsp:nvSpPr>
      <dsp:spPr>
        <a:xfrm>
          <a:off x="2398454" y="2287329"/>
          <a:ext cx="35196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1035676"/>
            <a:satOff val="-1873"/>
            <a:lumOff val="1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146FE-172D-4EA8-AD44-AB1E77396A72}">
      <dsp:nvSpPr>
        <dsp:cNvPr id="0" name=""/>
        <dsp:cNvSpPr/>
      </dsp:nvSpPr>
      <dsp:spPr>
        <a:xfrm>
          <a:off x="2798277" y="846979"/>
          <a:ext cx="2346441" cy="3123700"/>
        </a:xfrm>
        <a:prstGeom prst="rect">
          <a:avLst/>
        </a:prstGeom>
        <a:solidFill>
          <a:schemeClr val="accent3">
            <a:hueOff val="2071352"/>
            <a:satOff val="-3746"/>
            <a:lumOff val="2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Se </a:t>
          </a:r>
          <a:r>
            <a:rPr lang="en-US" sz="2000" kern="12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valora</a:t>
          </a:r>
          <a:r>
            <a:rPr lang="en-US" sz="2000" kern="12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2000" kern="12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en</a:t>
          </a:r>
          <a:r>
            <a:rPr lang="en-US" sz="2000" kern="12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forma </a:t>
          </a:r>
          <a:r>
            <a:rPr lang="en-US" sz="2000" kern="12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distinta</a:t>
          </a:r>
          <a:r>
            <a:rPr lang="en-US" sz="2000" kern="12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la </a:t>
          </a:r>
          <a:r>
            <a:rPr lang="en-US" sz="2000" kern="12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misma</a:t>
          </a:r>
          <a:r>
            <a:rPr lang="en-US" sz="2000" kern="12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2000" kern="12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actividad</a:t>
          </a:r>
          <a:r>
            <a:rPr lang="en-US" sz="2000" kern="12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, </a:t>
          </a:r>
          <a:r>
            <a:rPr lang="en-US" sz="2000" kern="12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dependiendo</a:t>
          </a:r>
          <a:r>
            <a:rPr lang="en-US" sz="2000" kern="12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2000" kern="12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si</a:t>
          </a:r>
          <a:r>
            <a:rPr lang="en-US" sz="2000" kern="12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es </a:t>
          </a:r>
          <a:r>
            <a:rPr lang="en-US" sz="2000" kern="12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realizada</a:t>
          </a:r>
          <a:r>
            <a:rPr lang="en-US" sz="2000" kern="12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por un hombre o una </a:t>
          </a:r>
          <a:r>
            <a:rPr lang="en-US" sz="2000" kern="12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mujer</a:t>
          </a:r>
          <a:r>
            <a:rPr lang="en-US" sz="2000" kern="12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.</a:t>
          </a:r>
        </a:p>
        <a:p>
          <a:pPr marL="0" lvl="0" indent="0" algn="ctr" defTabSz="889000" rtl="0">
            <a:spcBef>
              <a:spcPct val="0"/>
            </a:spcBef>
            <a:spcAft>
              <a:spcPct val="35000"/>
            </a:spcAft>
            <a:buNone/>
          </a:pPr>
          <a:endParaRPr lang="es-MX" sz="1600" kern="1200" dirty="0">
            <a:solidFill>
              <a:schemeClr val="tx1"/>
            </a:solidFill>
          </a:endParaRPr>
        </a:p>
      </dsp:txBody>
      <dsp:txXfrm>
        <a:off x="2798277" y="846979"/>
        <a:ext cx="2346441" cy="3123700"/>
      </dsp:txXfrm>
    </dsp:sp>
    <dsp:sp modelId="{4EFD6494-6D5F-4458-824E-277226D78FD2}">
      <dsp:nvSpPr>
        <dsp:cNvPr id="0" name=""/>
        <dsp:cNvSpPr/>
      </dsp:nvSpPr>
      <dsp:spPr>
        <a:xfrm>
          <a:off x="5192575" y="2287329"/>
          <a:ext cx="351966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3107028"/>
            <a:satOff val="-5618"/>
            <a:lumOff val="38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C76B2-1916-40AA-8C22-33C0382ECE0D}">
      <dsp:nvSpPr>
        <dsp:cNvPr id="0" name=""/>
        <dsp:cNvSpPr/>
      </dsp:nvSpPr>
      <dsp:spPr>
        <a:xfrm>
          <a:off x="5592397" y="846979"/>
          <a:ext cx="2346441" cy="3123700"/>
        </a:xfrm>
        <a:prstGeom prst="rect">
          <a:avLst/>
        </a:prstGeom>
        <a:solidFill>
          <a:schemeClr val="accent3">
            <a:hueOff val="4142704"/>
            <a:satOff val="-7491"/>
            <a:lumOff val="50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Se </a:t>
          </a:r>
          <a:r>
            <a:rPr lang="en-US" sz="2000" kern="12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valoran</a:t>
          </a:r>
          <a:r>
            <a:rPr lang="en-US" sz="2000" kern="12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de </a:t>
          </a:r>
          <a:r>
            <a:rPr lang="en-US" sz="2000" kern="12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manera</a:t>
          </a:r>
          <a:r>
            <a:rPr lang="en-US" sz="2000" kern="12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2000" kern="12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diferente</a:t>
          </a:r>
          <a:r>
            <a:rPr lang="en-US" sz="2000" kern="12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las </a:t>
          </a:r>
          <a:r>
            <a:rPr lang="en-US" sz="2000" kern="12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actividades</a:t>
          </a:r>
          <a:r>
            <a:rPr lang="en-US" sz="2000" kern="12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2000" kern="12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identificadas</a:t>
          </a:r>
          <a:r>
            <a:rPr lang="en-US" sz="2000" kern="12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2000" kern="12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como</a:t>
          </a:r>
          <a:r>
            <a:rPr lang="en-US" sz="2000" kern="12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2000" kern="12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masculinas</a:t>
          </a:r>
          <a:r>
            <a:rPr lang="en-US" sz="2000" kern="12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o </a:t>
          </a:r>
          <a:r>
            <a:rPr lang="en-US" sz="2000" kern="12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como</a:t>
          </a:r>
          <a:r>
            <a:rPr lang="en-US" sz="2000" kern="1200" cap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 </a:t>
          </a:r>
          <a:r>
            <a:rPr lang="en-US" sz="2000" kern="1200" cap="none" dirty="0" err="1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rPr>
            <a:t>femeninas</a:t>
          </a:r>
          <a:r>
            <a:rPr lang="en-US" sz="1900" kern="1200" dirty="0">
              <a:solidFill>
                <a:schemeClr val="tx1">
                  <a:lumMod val="65000"/>
                </a:schemeClr>
              </a:solidFill>
              <a:latin typeface="Tahoma"/>
              <a:ea typeface="Tahoma"/>
              <a:cs typeface="Tahoma"/>
              <a:sym typeface="Tahoma"/>
            </a:rPr>
            <a:t>. </a:t>
          </a:r>
          <a:endParaRPr lang="es-MX" sz="1900" kern="1200" dirty="0"/>
        </a:p>
      </dsp:txBody>
      <dsp:txXfrm>
        <a:off x="5592397" y="846979"/>
        <a:ext cx="2346441" cy="3123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9B2D6-AAEC-49C0-AE02-4C7257C99F7C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BEB25-B73B-4F58-8C8F-C1B1CC5C58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664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D3A58478-6386-4B32-A5EC-EB55455DC4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CD0C89-1F1A-4ED6-AA02-E9A03B19F180}" type="slidenum">
              <a:rPr lang="es-VE" altLang="es-CL" sz="1200"/>
              <a:pPr/>
              <a:t>5</a:t>
            </a:fld>
            <a:endParaRPr lang="es-VE" altLang="es-CL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C7A6D50-459B-48BC-A7D2-754EC6B01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78C3ACF-20B8-4606-9852-3F093B697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s-ES" altLang="es-CL"/>
              <a:t>la universalización y la abstracción que sustentan el principio de igualdad de la propuesta Ilustrada, no sea obstáculo para que el sujeto político y jurídico establecido en la modernidad, se corresponda con el parámetro patriarcal de individuo, es decir: varón, blanco, jefe de familia, con medios de subsistencia que le permitan aportar al mantenimiento de lo público, al que le corresponde la titularidad de los derechos </a:t>
            </a:r>
            <a:endParaRPr lang="es-MX" alt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6237B820-F27F-4775-8156-29FE547F0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151276-4A9C-4218-805B-13BEB3E2B549}" type="slidenum">
              <a:rPr lang="es-VE" altLang="es-CL" sz="1200"/>
              <a:pPr/>
              <a:t>8</a:t>
            </a:fld>
            <a:endParaRPr lang="es-VE" altLang="es-C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6482B77-8A61-4BD2-9BFB-656C9C927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07ECC0A-981C-4C4C-8027-73EFA0E5B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s-ES" altLang="es-CL"/>
              <a:t>La crítica feminista ha enfatizado el hecho de que la capacidad de dar sentido, asignar valor, ubicar y determinar, pertenece al “poder” que se ejerce en el ámbito público masculino, espacio valorado y reconocido por sus funciones, protagonistas y restricciones. El espacio privado es por lo tanto, asumido como desjerarquizado, sin significación o influencia en los procesos que se escenifican en lo público. A lo anterior se agrega que la valoración que de lo público y lo privado se hace y la supremacía que se establece de un espacio en detrimento del otro, se extiende a los individuos que “naturalmente” ocupan cada uno de ellos. Celia Amorós enfatiza que el poder que se establece en el espacio público se constituye a través de pactos que dan origen a jerarquías y por cuyo uso hay competencia; el espacio privado es el espacio de las “idénticas” no sujetas de poder, no individuas singularizadas con valor o reconocimiento social, no sujetas del contrato social, no partícipes de la “voluntad general”.</a:t>
            </a:r>
            <a:r>
              <a:rPr lang="es-ES" altLang="es-CL">
                <a:hlinkClick r:id="" action="ppaction://noaction"/>
              </a:rPr>
              <a:t>[1]</a:t>
            </a:r>
            <a:r>
              <a:rPr lang="es-ES" altLang="es-CL"/>
              <a:t> </a:t>
            </a:r>
          </a:p>
          <a:p>
            <a:pPr eaLnBrk="1" hangingPunct="1"/>
            <a:r>
              <a:rPr lang="es-ES" altLang="es-CL"/>
              <a:t>No menores han sido las consecuencias de la separación del individuo en “cuerpo y razón” que se concibe también como relación dicotómica en la propuesta Ilustrada, que otorga además la absoluta preeminencia a la racionalidad, identificada como cualidad masculina y requisito, para acceder a la condición de sujeto.</a:t>
            </a:r>
          </a:p>
          <a:p>
            <a:pPr eaLnBrk="1" hangingPunct="1"/>
            <a:br>
              <a:rPr lang="es-ES" altLang="es-CL"/>
            </a:br>
            <a:endParaRPr lang="es-ES" altLang="es-CL"/>
          </a:p>
          <a:p>
            <a:pPr eaLnBrk="1" hangingPunct="1"/>
            <a:r>
              <a:rPr lang="es-ES" altLang="es-CL"/>
              <a:t> 203.  </a:t>
            </a:r>
            <a:endParaRPr lang="es-MX" alt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6237B820-F27F-4775-8156-29FE547F0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151276-4A9C-4218-805B-13BEB3E2B549}" type="slidenum">
              <a:rPr lang="es-VE" altLang="es-CL" sz="1200"/>
              <a:pPr/>
              <a:t>9</a:t>
            </a:fld>
            <a:endParaRPr lang="es-VE" altLang="es-CL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6482B77-8A61-4BD2-9BFB-656C9C927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07ECC0A-981C-4C4C-8027-73EFA0E5B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s-ES" altLang="es-CL"/>
              <a:t>La crítica feminista ha enfatizado el hecho de que la capacidad de dar sentido, asignar valor, ubicar y determinar, pertenece al “poder” que se ejerce en el ámbito público masculino, espacio valorado y reconocido por sus funciones, protagonistas y restricciones. El espacio privado es por lo tanto, asumido como desjerarquizado, sin significación o influencia en los procesos que se escenifican en lo público. A lo anterior se agrega que la valoración que de lo público y lo privado se hace y la supremacía que se establece de un espacio en detrimento del otro, se extiende a los individuos que “naturalmente” ocupan cada uno de ellos. Celia Amorós enfatiza que el poder que se establece en el espacio público se constituye a través de pactos que dan origen a jerarquías y por cuyo uso hay competencia; el espacio privado es el espacio de las “idénticas” no sujetas de poder, no individuas singularizadas con valor o reconocimiento social, no sujetas del contrato social, no partícipes de la “voluntad general”.</a:t>
            </a:r>
            <a:r>
              <a:rPr lang="es-ES" altLang="es-CL">
                <a:hlinkClick r:id="" action="ppaction://noaction"/>
              </a:rPr>
              <a:t>[1]</a:t>
            </a:r>
            <a:r>
              <a:rPr lang="es-ES" altLang="es-CL"/>
              <a:t> </a:t>
            </a:r>
          </a:p>
          <a:p>
            <a:pPr eaLnBrk="1" hangingPunct="1"/>
            <a:r>
              <a:rPr lang="es-ES" altLang="es-CL"/>
              <a:t>No menores han sido las consecuencias de la separación del individuo en “cuerpo y razón” que se concibe también como relación dicotómica en la propuesta Ilustrada, que otorga además la absoluta preeminencia a la racionalidad, identificada como cualidad masculina y requisito, para acceder a la condición de sujeto.</a:t>
            </a:r>
          </a:p>
          <a:p>
            <a:pPr eaLnBrk="1" hangingPunct="1"/>
            <a:br>
              <a:rPr lang="es-ES" altLang="es-CL"/>
            </a:br>
            <a:endParaRPr lang="es-ES" altLang="es-CL"/>
          </a:p>
          <a:p>
            <a:pPr eaLnBrk="1" hangingPunct="1"/>
            <a:r>
              <a:rPr lang="es-ES" altLang="es-CL"/>
              <a:t> 203.  </a:t>
            </a:r>
            <a:endParaRPr lang="es-MX" altLang="es-CL"/>
          </a:p>
        </p:txBody>
      </p:sp>
    </p:spTree>
    <p:extLst>
      <p:ext uri="{BB962C8B-B14F-4D97-AF65-F5344CB8AC3E}">
        <p14:creationId xmlns:p14="http://schemas.microsoft.com/office/powerpoint/2010/main" val="265042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BE50B-158E-41E7-A629-0499E9510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294BD6-E2B2-4923-A98F-90D52C02C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0D822-8379-4686-B3C8-2BAD2B0B9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C29B61-B53C-4B3E-A396-588CF1269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2FC6E8-8A40-489C-8E50-25D7BEE9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62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1FB21-AF01-4CE4-B9CC-17EE2D41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42CC75-8774-45EC-B810-B3D9BE9C5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32510F-3F90-4B16-A4CF-7690AFCA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4C9497-7342-41E4-B989-21DA0DFD1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A20C49-D8ED-45E3-A3FB-271A0AB6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5B2E2-C622-4790-94D5-B12D3F0C4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6E112C-1210-4260-A59F-318CA008F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94118-211D-441A-921D-98E8A508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529379-7D26-4D82-ADEA-8BCFC784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0EC46E-E9B2-4701-9DE1-E857E18D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96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C6CA0-4CBE-42B1-9FB0-16BD13A79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B876D1-EA56-408F-AD12-333331B91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AE5EB2-DA94-4271-AD88-1F354EE8B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A128C2-8255-4267-B480-CA40D223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F5D66B-05AA-4DC6-A552-9B266ADFD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62FACB-BF1B-41B9-8281-B19F2FB2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29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C5872-695A-4313-87CE-56D99D95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4527F6-B90D-4A1A-AB1D-A3C5CC89A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6FAC3A-6008-4993-86B2-517B9219B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02F4966-CD99-4F13-B627-08BAE6DD1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FF102B-8450-49EF-A794-BD0A62B88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CCB767-9DAE-4AFF-B988-4AC3D45F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96802E-982F-4DCF-89C4-6F58148F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D26C5DC-3163-4FA0-BCBD-CFF653C5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21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30B04-C35E-42B3-8CAA-E8C479E7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BF3C56-8BE2-4320-B28B-98B35BD6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4FBADA-5440-4B65-9DD8-4FABB2F76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863DD1-EFD1-490A-9646-52166147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93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4CCB008-CA9B-46F8-9DCF-E11680F4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EC900E0-D5CC-40D8-BBAC-8A97AD6A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F8B312-41CA-45FC-BDF1-0584B219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5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5B3B5-97E1-407A-A737-0B763E2F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CBF01E-E7CA-45A3-94F4-F6ACE2C57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DDD3BB-7753-4193-9803-C7B2736A5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C85F83-0640-4962-8634-41F60B15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030114-E23C-4A0F-82E4-53A228B9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AAD8C8-F026-45CA-B1F0-82DD3C7F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89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4CB90-41C6-40D5-AEEB-AA1A9FBC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2477F8E-E4DF-4CBC-9FA1-7C8DAFF176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88D5D8-2F0D-48A6-BFB4-86103C59D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304283-7D5C-44BE-9887-555E4EB43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8467D6-74FF-481A-B3D2-A40B2E133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7776B7-74E5-4E52-8B30-F1069FEE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4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FF4B0-86F4-4DB8-B233-C42BB3D7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3CFD8C-3567-4B7B-AB14-46F0FA00C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E539D6-3030-4A5F-AFDB-08030B989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D5AEA2-DADA-4F6C-91AF-D8B36842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32120B-E512-49E7-918B-AC8E1EE7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6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5C4B8C-9122-4EDA-9A36-A59054CF6B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101FD5-DF84-4C13-97F4-3ED932E22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662FB5-DD3E-432E-B54F-4B88BEBAF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860CA8-1EEE-4DCD-A2F1-3766106FF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D25535-BEC0-4116-9467-387955A7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84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91881-1695-4D19-95BE-784F1F4D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52544-8B54-4BC8-A8D0-DA4BE62248AA}" type="datetimeFigureOut">
              <a:rPr lang="en-US"/>
              <a:pPr>
                <a:defRPr/>
              </a:pPr>
              <a:t>10/4/2020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0EC6AF-9C1B-499D-87C6-4841FCCD4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268809-3D66-48ED-AD39-D325C5D8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5C08-ABDC-4628-A382-B825B67A80D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59873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7A240F-19AA-4FF2-9F8E-852F4A66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6C6A1-8938-4DD4-A82E-0016526FDFE8}" type="datetimeFigureOut">
              <a:rPr lang="en-US"/>
              <a:pPr>
                <a:defRPr/>
              </a:pPr>
              <a:t>10/4/2020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EBC2EF-9945-4F41-A233-FE269D8B0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0D7699-ACBA-402E-B5EB-B58A42D1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2F5B-19CD-4236-A53B-BF74E7755CE0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618724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E02415-2EEB-412A-BBDB-980DCD16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B0DBE-72BD-4434-8659-3321EF5346E1}" type="datetimeFigureOut">
              <a:rPr lang="en-US"/>
              <a:pPr>
                <a:defRPr/>
              </a:pPr>
              <a:t>10/4/2020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C0ABBC-C070-466D-92F3-AE545F8EF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9DAA16-98F6-41D9-B9A1-2495A599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08C93-6574-4F97-9064-DF20995501E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41909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B0B5A18F-183B-4980-9248-463B31B0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9D7C5-DA0C-45BE-BA0E-44C5873D309E}" type="datetimeFigureOut">
              <a:rPr lang="en-US"/>
              <a:pPr>
                <a:defRPr/>
              </a:pPr>
              <a:t>10/4/2020</a:t>
            </a:fld>
            <a:endParaRPr lang="en-US" dirty="0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6F57EEA-9522-4B8E-BDC1-23799812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AF50CA85-A310-4A66-97A1-27347B14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53699-007B-4088-BA71-E4324657FC3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98225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8700866E-B1E2-45FB-8984-713E3D55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71E8-5F6C-46EF-A6CA-021D342685CC}" type="datetimeFigureOut">
              <a:rPr lang="en-US"/>
              <a:pPr>
                <a:defRPr/>
              </a:pPr>
              <a:t>10/4/2020</a:t>
            </a:fld>
            <a:endParaRPr lang="en-U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07370338-C92F-46B4-92D1-B7A14BFB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F584574A-7CFA-4AC1-9360-E661AE2D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03314-5E4A-440C-A4D4-03D6CD48D7C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70653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632FE79A-DE6E-4952-A580-771DF0E4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B385-66C5-49F4-80C8-7EB5BF070DEA}" type="datetimeFigureOut">
              <a:rPr lang="en-US"/>
              <a:pPr>
                <a:defRPr/>
              </a:pPr>
              <a:t>10/4/2020</a:t>
            </a:fld>
            <a:endParaRPr lang="en-US" dirty="0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7CACDFD1-96ED-4950-88B0-AD68F2D9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EAA4A055-1038-4C00-975A-665FB064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3CA8B-002B-4B37-8819-9D571D82FC3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9281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91843D5F-1A92-4A67-A6F2-6C6C1B537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9021-6DB0-44ED-984D-D30983F411DE}" type="datetimeFigureOut">
              <a:rPr lang="en-US"/>
              <a:pPr>
                <a:defRPr/>
              </a:pPr>
              <a:t>10/4/2020</a:t>
            </a:fld>
            <a:endParaRPr lang="en-US" dirty="0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B5E314B1-4CC9-4CEE-B87B-6EFC532A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54354215-5505-48C4-A572-CF2D57E1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A33C6-D275-44B7-A54D-325BB59B4EA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60124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859335F-4F75-4D4A-A585-4678D1B00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8ADB-B473-4574-A135-3465FB53C1CF}" type="datetimeFigureOut">
              <a:rPr lang="en-US"/>
              <a:pPr>
                <a:defRPr/>
              </a:pPr>
              <a:t>10/4/2020</a:t>
            </a:fld>
            <a:endParaRPr lang="en-US" dirty="0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28257EF-DB36-49B5-9FA9-3EE18D8C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A3CBA8C-3C77-4E14-8DB2-8EAD712B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DFCE-E598-4916-BEAC-BA851ABBA68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96923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7CDACD-3487-4A5F-B782-9F70C7200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A030-09F6-4A90-A756-9E7B63D43528}" type="datetimeFigureOut">
              <a:rPr lang="en-US"/>
              <a:pPr>
                <a:defRPr/>
              </a:pPr>
              <a:t>10/4/2020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C38B7D-14FA-4A07-8139-F98135A7C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E8234B-847F-4D52-B7F9-0B697E853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EB0A-17E4-4494-9ED5-7106567C0E2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306973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8DC3BD-ACFB-417E-9509-36A25A092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3BF6A-B47C-426C-A1EA-2D3DB6FD4CA5}" type="datetimeFigureOut">
              <a:rPr lang="en-US"/>
              <a:pPr>
                <a:defRPr/>
              </a:pPr>
              <a:t>10/4/2020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3F9D8B-A59E-4433-96AC-01062D85B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57CFC6-5F3C-45DD-803A-85179E56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ACF1-8FA6-4BAD-B471-0B11AC9482D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5134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E91ECA-3940-4DC5-977D-88939035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DA823-798F-48B2-A5DF-E5596085A87C}" type="datetimeFigureOut">
              <a:rPr lang="en-US"/>
              <a:pPr>
                <a:defRPr/>
              </a:pPr>
              <a:t>10/4/2020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9FF644-3CCB-46EF-9813-69796F74F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FFE913-17A5-4476-9BB1-10FC60781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E2951-EAA2-4FF8-A5BC-E1D41CCD8B5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1496001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796" y="1122363"/>
            <a:ext cx="10364411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796" y="3602038"/>
            <a:ext cx="1036441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19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69062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8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40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06574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21"/>
            <a:ext cx="5106004" cy="370288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21"/>
            <a:ext cx="5094155" cy="370288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7130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569" y="2088320"/>
            <a:ext cx="4800435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974" y="2088320"/>
            <a:ext cx="4788583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63998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3809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3417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5" y="609600"/>
            <a:ext cx="6189492" cy="5181600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2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2527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9" y="609600"/>
            <a:ext cx="5556804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9910" y="758881"/>
            <a:ext cx="39559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971800"/>
            <a:ext cx="5561656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20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289374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7" y="621323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6992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53143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3" y="4204821"/>
            <a:ext cx="10353763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TextBox 9"/>
          <p:cNvSpPr txBox="1"/>
          <p:nvPr/>
        </p:nvSpPr>
        <p:spPr>
          <a:xfrm>
            <a:off x="673660" y="64174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95628" y="307337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6770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2126944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84165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3" y="609602"/>
            <a:ext cx="10353763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88321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9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7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17115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6" y="3989147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092235"/>
            <a:ext cx="294005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6" y="4565409"/>
            <a:ext cx="3298955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2" y="3989147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092235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565408"/>
            <a:ext cx="330033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3989147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5" y="2092235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7" y="4565410"/>
            <a:ext cx="3294259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1084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108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1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658705" cy="518160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415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45F4FD-9F0D-4163-ACF5-5AF6C939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4D2CCE-6294-472E-A75A-91FAB31A8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21604C-69B5-4455-8F71-3B1C152C7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449E81-66BB-48A4-91CE-D79649B95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3FF64D-974A-4131-8D3F-EA27942B4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7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31A17CF3-F46F-44D6-A703-5E482B2EE2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0ACF376E-7632-483B-ACD1-7EB052240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Editar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44CEC5-BE8D-4303-B2F8-123BE958F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6E2A3C-6946-4C52-BD42-CA8A93B3B918}" type="datetimeFigureOut">
              <a:rPr lang="en-US"/>
              <a:pPr>
                <a:defRPr/>
              </a:pPr>
              <a:t>10/4/2020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4C7BE8-4276-4DB0-84A4-FBA7E24C1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C754FB-F178-4B88-AF65-15E4D0A52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5EBFE92-353B-4E1C-89F6-8AA7D34FDB0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88839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8713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hyperlink" Target="http://www.igm.cl/images/Edu_Nov_8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BABCA7-C1E0-41BA-A822-5F61251A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5D6EB5-6FDB-477A-98F5-7409CD537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B75167-5757-4E5F-869B-5A350BF43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338DAE-FFCB-472B-A9EE-77E42FDBD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B2E0A0-4D94-4C05-97C1-32B5D88A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1E75C9-3350-4F0B-993E-89D3DBD76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63D57EE-CFEA-4D53-9E53-49D57A81E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s-CL" sz="1800"/>
            </a:br>
            <a:br>
              <a:rPr lang="es-CL" sz="1800"/>
            </a:br>
            <a:br>
              <a:rPr lang="es-CL" sz="1800"/>
            </a:br>
            <a:br>
              <a:rPr lang="es-CL" sz="1800"/>
            </a:br>
            <a:r>
              <a:rPr lang="es-CL" sz="3200" b="1"/>
              <a:t>Origen y reproducción de estereotipos, discriminaciones y desigualdades de género.</a:t>
            </a:r>
            <a:endParaRPr lang="es-CL" sz="32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C7D326-D82E-4085-9E88-3FE2E76C8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s-CL" b="1" dirty="0"/>
              <a:t>Unidad I. Tema 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9FB2CC-C7A1-4A53-A088-636FB487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29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05301461"/>
              </p:ext>
            </p:extLst>
          </p:nvPr>
        </p:nvGraphicFramePr>
        <p:xfrm>
          <a:off x="2110854" y="1583141"/>
          <a:ext cx="794299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hape 315"/>
          <p:cNvSpPr txBox="1"/>
          <p:nvPr/>
        </p:nvSpPr>
        <p:spPr>
          <a:xfrm>
            <a:off x="121024" y="525331"/>
            <a:ext cx="10394575" cy="5231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algn="r" defTabSz="914400">
              <a:buClr>
                <a:prstClr val="black"/>
              </a:buClr>
              <a:buSzPct val="25000"/>
            </a:pPr>
            <a:r>
              <a:rPr lang="en-US" sz="2800" b="1" kern="0" dirty="0" err="1">
                <a:latin typeface="Tahoma"/>
                <a:ea typeface="Tahoma"/>
                <a:cs typeface="Tahoma"/>
                <a:sym typeface="Tahoma"/>
              </a:rPr>
              <a:t>Opuestos</a:t>
            </a:r>
            <a:r>
              <a:rPr lang="en-US" sz="2800" b="1" kern="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1" kern="0" dirty="0" err="1">
                <a:latin typeface="Tahoma"/>
                <a:ea typeface="Tahoma"/>
                <a:cs typeface="Tahoma"/>
                <a:sym typeface="Tahoma"/>
              </a:rPr>
              <a:t>binarios</a:t>
            </a:r>
            <a:r>
              <a:rPr lang="en-US" sz="2800" b="1" kern="0" dirty="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2800" b="1" kern="0" dirty="0" err="1">
                <a:latin typeface="Tahoma"/>
                <a:ea typeface="Tahoma"/>
                <a:cs typeface="Tahoma"/>
                <a:sym typeface="Tahoma"/>
              </a:rPr>
              <a:t>invisibilizar</a:t>
            </a:r>
            <a:r>
              <a:rPr lang="en-US" sz="2800" b="1" kern="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b="1" kern="0" dirty="0" err="1">
                <a:latin typeface="Tahoma"/>
                <a:ea typeface="Tahoma"/>
                <a:cs typeface="Tahoma"/>
                <a:sym typeface="Tahoma"/>
              </a:rPr>
              <a:t>normalizar</a:t>
            </a:r>
            <a:r>
              <a:rPr lang="en-US" sz="2800" b="1" kern="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800" b="1" kern="0" dirty="0" err="1">
                <a:latin typeface="Tahoma"/>
                <a:ea typeface="Tahoma"/>
                <a:cs typeface="Tahoma"/>
                <a:sym typeface="Tahoma"/>
              </a:rPr>
              <a:t>naturalizar</a:t>
            </a:r>
            <a:r>
              <a:rPr lang="en-US" sz="2800" b="1" kern="0" dirty="0"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2997959" y="1035632"/>
            <a:ext cx="735614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466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ítulo 17">
            <a:extLst>
              <a:ext uri="{FF2B5EF4-FFF2-40B4-BE49-F238E27FC236}">
                <a16:creationId xmlns:a16="http://schemas.microsoft.com/office/drawing/2014/main" id="{2B74CE26-6B14-4D57-9175-528539CF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Rasgos comunes de las sociedades patriarcales</a:t>
            </a:r>
          </a:p>
        </p:txBody>
      </p:sp>
      <p:sp>
        <p:nvSpPr>
          <p:cNvPr id="70" name="Rectangle 6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B4E0A34-DB5A-4CF3-A559-4A6EFC405708}"/>
              </a:ext>
            </a:extLst>
          </p:cNvPr>
          <p:cNvSpPr txBox="1"/>
          <p:nvPr/>
        </p:nvSpPr>
        <p:spPr>
          <a:xfrm>
            <a:off x="4934269" y="583616"/>
            <a:ext cx="6594189" cy="5520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1) </a:t>
            </a:r>
            <a:r>
              <a:rPr lang="en-US" dirty="0" err="1">
                <a:solidFill>
                  <a:srgbClr val="FFFFFF"/>
                </a:solidFill>
              </a:rPr>
              <a:t>ideología</a:t>
            </a:r>
            <a:r>
              <a:rPr lang="en-US" dirty="0">
                <a:solidFill>
                  <a:srgbClr val="FFFFFF"/>
                </a:solidFill>
              </a:rPr>
              <a:t> que se </a:t>
            </a:r>
            <a:r>
              <a:rPr lang="en-US" dirty="0" err="1">
                <a:solidFill>
                  <a:srgbClr val="FFFFFF"/>
                </a:solidFill>
              </a:rPr>
              <a:t>expresa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discursos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costumbres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normas</a:t>
            </a:r>
            <a:r>
              <a:rPr lang="en-US" dirty="0">
                <a:solidFill>
                  <a:srgbClr val="FFFFFF"/>
                </a:solidFill>
              </a:rPr>
              <a:t>   que </a:t>
            </a:r>
            <a:r>
              <a:rPr lang="en-US" dirty="0" err="1">
                <a:solidFill>
                  <a:srgbClr val="FFFFFF"/>
                </a:solidFill>
              </a:rPr>
              <a:t>explícitamente</a:t>
            </a:r>
            <a:r>
              <a:rPr lang="en-US" dirty="0">
                <a:solidFill>
                  <a:srgbClr val="FFFFFF"/>
                </a:solidFill>
              </a:rPr>
              <a:t> o no,  </a:t>
            </a:r>
            <a:r>
              <a:rPr lang="en-US" dirty="0" err="1">
                <a:solidFill>
                  <a:srgbClr val="FFFFFF"/>
                </a:solidFill>
              </a:rPr>
              <a:t>devalúa</a:t>
            </a:r>
            <a:r>
              <a:rPr lang="en-US" dirty="0">
                <a:solidFill>
                  <a:srgbClr val="FFFFFF"/>
                </a:solidFill>
              </a:rPr>
              <a:t> a las </a:t>
            </a:r>
            <a:r>
              <a:rPr lang="en-US" dirty="0" err="1">
                <a:solidFill>
                  <a:srgbClr val="FFFFFF"/>
                </a:solidFill>
              </a:rPr>
              <a:t>mujeres</a:t>
            </a:r>
            <a:r>
              <a:rPr lang="en-US" dirty="0">
                <a:solidFill>
                  <a:srgbClr val="FFFFFF"/>
                </a:solidFill>
              </a:rPr>
              <a:t>  y lo </a:t>
            </a:r>
            <a:r>
              <a:rPr lang="en-US" dirty="0" err="1">
                <a:solidFill>
                  <a:srgbClr val="FFFFFF"/>
                </a:solidFill>
              </a:rPr>
              <a:t>considerado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femenino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dándoles</a:t>
            </a:r>
            <a:r>
              <a:rPr lang="en-US" dirty="0">
                <a:solidFill>
                  <a:srgbClr val="FFFFFF"/>
                </a:solidFill>
              </a:rPr>
              <a:t> a sus roles, sus </a:t>
            </a:r>
            <a:r>
              <a:rPr lang="en-US" dirty="0" err="1">
                <a:solidFill>
                  <a:srgbClr val="FFFFFF"/>
                </a:solidFill>
              </a:rPr>
              <a:t>labores</a:t>
            </a:r>
            <a:r>
              <a:rPr lang="en-US" dirty="0">
                <a:solidFill>
                  <a:srgbClr val="FFFFFF"/>
                </a:solidFill>
              </a:rPr>
              <a:t>, sus </a:t>
            </a:r>
            <a:r>
              <a:rPr lang="en-US" dirty="0" err="1">
                <a:solidFill>
                  <a:srgbClr val="FFFFFF"/>
                </a:solidFill>
              </a:rPr>
              <a:t>productos</a:t>
            </a:r>
            <a:r>
              <a:rPr lang="en-US" dirty="0">
                <a:solidFill>
                  <a:srgbClr val="FFFFFF"/>
                </a:solidFill>
              </a:rPr>
              <a:t> y </a:t>
            </a:r>
            <a:r>
              <a:rPr lang="en-US" dirty="0" err="1">
                <a:solidFill>
                  <a:srgbClr val="FFFFFF"/>
                </a:solidFill>
              </a:rPr>
              <a:t>su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entorno</a:t>
            </a:r>
            <a:r>
              <a:rPr lang="en-US" dirty="0">
                <a:solidFill>
                  <a:srgbClr val="FFFFFF"/>
                </a:solidFill>
              </a:rPr>
              <a:t> social, </a:t>
            </a:r>
            <a:r>
              <a:rPr lang="en-US" dirty="0" err="1">
                <a:solidFill>
                  <a:srgbClr val="FFFFFF"/>
                </a:solidFill>
              </a:rPr>
              <a:t>menos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prestigio</a:t>
            </a:r>
            <a:r>
              <a:rPr lang="en-US" dirty="0">
                <a:solidFill>
                  <a:srgbClr val="FFFFFF"/>
                </a:solidFill>
              </a:rPr>
              <a:t> y/o </a:t>
            </a:r>
            <a:r>
              <a:rPr lang="en-US" dirty="0" err="1">
                <a:solidFill>
                  <a:srgbClr val="FFFFFF"/>
                </a:solidFill>
              </a:rPr>
              <a:t>poder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2) División sexual del </a:t>
            </a:r>
            <a:r>
              <a:rPr lang="en-US" dirty="0" err="1">
                <a:solidFill>
                  <a:srgbClr val="FFFFFF"/>
                </a:solidFill>
              </a:rPr>
              <a:t>trabajo</a:t>
            </a:r>
            <a:r>
              <a:rPr lang="en-US" dirty="0">
                <a:solidFill>
                  <a:srgbClr val="FFFFFF"/>
                </a:solidFill>
              </a:rPr>
              <a:t>; </a:t>
            </a:r>
            <a:r>
              <a:rPr lang="en-US" dirty="0" err="1">
                <a:solidFill>
                  <a:srgbClr val="FFFFFF"/>
                </a:solidFill>
              </a:rPr>
              <a:t>trabajo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productivo</a:t>
            </a:r>
            <a:r>
              <a:rPr lang="en-US" dirty="0">
                <a:solidFill>
                  <a:srgbClr val="FFFFFF"/>
                </a:solidFill>
              </a:rPr>
              <a:t> y </a:t>
            </a:r>
            <a:r>
              <a:rPr lang="en-US" dirty="0" err="1">
                <a:solidFill>
                  <a:srgbClr val="FFFFFF"/>
                </a:solidFill>
              </a:rPr>
              <a:t>trabajo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reproductivo</a:t>
            </a:r>
            <a:r>
              <a:rPr lang="en-US" dirty="0">
                <a:solidFill>
                  <a:srgbClr val="FFFFFF"/>
                </a:solidFill>
              </a:rPr>
              <a:t> 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3) </a:t>
            </a:r>
            <a:r>
              <a:rPr lang="en-US" dirty="0" err="1">
                <a:solidFill>
                  <a:srgbClr val="FFFFFF"/>
                </a:solidFill>
              </a:rPr>
              <a:t>Normas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jurídicas</a:t>
            </a:r>
            <a:r>
              <a:rPr lang="en-US" dirty="0">
                <a:solidFill>
                  <a:srgbClr val="FFFFFF"/>
                </a:solidFill>
              </a:rPr>
              <a:t> que </a:t>
            </a:r>
            <a:r>
              <a:rPr lang="en-US" dirty="0" err="1">
                <a:solidFill>
                  <a:srgbClr val="FFFFFF"/>
                </a:solidFill>
              </a:rPr>
              <a:t>formalizan</a:t>
            </a:r>
            <a:r>
              <a:rPr lang="en-US" dirty="0">
                <a:solidFill>
                  <a:srgbClr val="FFFFFF"/>
                </a:solidFill>
              </a:rPr>
              <a:t> las </a:t>
            </a:r>
            <a:r>
              <a:rPr lang="en-US" dirty="0" err="1">
                <a:solidFill>
                  <a:srgbClr val="FFFFFF"/>
                </a:solidFill>
              </a:rPr>
              <a:t>costumbres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patriarcales</a:t>
            </a:r>
            <a:r>
              <a:rPr lang="en-US" dirty="0">
                <a:solidFill>
                  <a:srgbClr val="FFFFFF"/>
                </a:solidFill>
              </a:rPr>
              <a:t>, no </a:t>
            </a:r>
            <a:r>
              <a:rPr lang="en-US" dirty="0" err="1">
                <a:solidFill>
                  <a:srgbClr val="FFFFFF"/>
                </a:solidFill>
              </a:rPr>
              <a:t>reconociendo</a:t>
            </a:r>
            <a:r>
              <a:rPr lang="en-US" dirty="0">
                <a:solidFill>
                  <a:srgbClr val="FFFFFF"/>
                </a:solidFill>
              </a:rPr>
              <a:t> la plena </a:t>
            </a:r>
            <a:r>
              <a:rPr lang="en-US" dirty="0" err="1">
                <a:solidFill>
                  <a:srgbClr val="FFFFFF"/>
                </a:solidFill>
              </a:rPr>
              <a:t>igualdad</a:t>
            </a:r>
            <a:r>
              <a:rPr lang="en-US" dirty="0">
                <a:solidFill>
                  <a:srgbClr val="FFFFFF"/>
                </a:solidFill>
              </a:rPr>
              <a:t> y </a:t>
            </a:r>
            <a:r>
              <a:rPr lang="en-US" dirty="0" err="1">
                <a:solidFill>
                  <a:srgbClr val="FFFFFF"/>
                </a:solidFill>
              </a:rPr>
              <a:t>autonomía</a:t>
            </a:r>
            <a:r>
              <a:rPr lang="en-US" dirty="0">
                <a:solidFill>
                  <a:srgbClr val="FFFFFF"/>
                </a:solidFill>
              </a:rPr>
              <a:t> de las </a:t>
            </a:r>
            <a:r>
              <a:rPr lang="en-US" dirty="0" err="1">
                <a:solidFill>
                  <a:srgbClr val="FFFFFF"/>
                </a:solidFill>
              </a:rPr>
              <a:t>mujeres</a:t>
            </a:r>
            <a:r>
              <a:rPr lang="en-US" dirty="0">
                <a:solidFill>
                  <a:srgbClr val="FFFFFF"/>
                </a:solidFill>
              </a:rPr>
              <a:t> y que </a:t>
            </a:r>
            <a:r>
              <a:rPr lang="en-US" dirty="0" err="1">
                <a:solidFill>
                  <a:srgbClr val="FFFFFF"/>
                </a:solidFill>
              </a:rPr>
              <a:t>limitan</a:t>
            </a:r>
            <a:r>
              <a:rPr lang="en-US" dirty="0">
                <a:solidFill>
                  <a:srgbClr val="FFFFFF"/>
                </a:solidFill>
              </a:rPr>
              <a:t>  el </a:t>
            </a:r>
            <a:r>
              <a:rPr lang="en-US" dirty="0" err="1">
                <a:solidFill>
                  <a:srgbClr val="FFFFFF"/>
                </a:solidFill>
              </a:rPr>
              <a:t>ejercicio</a:t>
            </a:r>
            <a:r>
              <a:rPr lang="en-US" dirty="0">
                <a:solidFill>
                  <a:srgbClr val="FFFFFF"/>
                </a:solidFill>
              </a:rPr>
              <a:t> de derechos </a:t>
            </a:r>
            <a:r>
              <a:rPr lang="en-US" dirty="0" err="1">
                <a:solidFill>
                  <a:srgbClr val="FFFFFF"/>
                </a:solidFill>
              </a:rPr>
              <a:t>ciudadanos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civiles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económicos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sexuales</a:t>
            </a:r>
            <a:r>
              <a:rPr lang="en-US" dirty="0">
                <a:solidFill>
                  <a:srgbClr val="FFFFFF"/>
                </a:solidFill>
              </a:rPr>
              <a:t> y </a:t>
            </a:r>
            <a:r>
              <a:rPr lang="en-US" dirty="0" err="1">
                <a:solidFill>
                  <a:srgbClr val="FFFFFF"/>
                </a:solidFill>
              </a:rPr>
              <a:t>reproductivos</a:t>
            </a:r>
            <a:r>
              <a:rPr lang="en-US" dirty="0">
                <a:solidFill>
                  <a:srgbClr val="FFFFFF"/>
                </a:solidFill>
              </a:rPr>
              <a:t>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4) </a:t>
            </a:r>
            <a:r>
              <a:rPr lang="en-US" dirty="0" err="1">
                <a:solidFill>
                  <a:srgbClr val="FFFFFF"/>
                </a:solidFill>
              </a:rPr>
              <a:t>estructuras</a:t>
            </a:r>
            <a:r>
              <a:rPr lang="en-US" dirty="0">
                <a:solidFill>
                  <a:srgbClr val="FFFFFF"/>
                </a:solidFill>
              </a:rPr>
              <a:t> que </a:t>
            </a:r>
            <a:r>
              <a:rPr lang="en-US" dirty="0" err="1">
                <a:solidFill>
                  <a:srgbClr val="FFFFFF"/>
                </a:solidFill>
              </a:rPr>
              <a:t>excluyen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dificultan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limitan</a:t>
            </a:r>
            <a:r>
              <a:rPr lang="en-US" dirty="0">
                <a:solidFill>
                  <a:srgbClr val="FFFFFF"/>
                </a:solidFill>
              </a:rPr>
              <a:t>  a las </a:t>
            </a:r>
            <a:r>
              <a:rPr lang="en-US" dirty="0" err="1">
                <a:solidFill>
                  <a:srgbClr val="FFFFFF"/>
                </a:solidFill>
              </a:rPr>
              <a:t>mujeres</a:t>
            </a:r>
            <a:r>
              <a:rPr lang="en-US" dirty="0">
                <a:solidFill>
                  <a:srgbClr val="FFFFFF"/>
                </a:solidFill>
              </a:rPr>
              <a:t> de la </a:t>
            </a:r>
            <a:r>
              <a:rPr lang="en-US" dirty="0" err="1">
                <a:solidFill>
                  <a:srgbClr val="FFFFFF"/>
                </a:solidFill>
              </a:rPr>
              <a:t>participación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espacios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toma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decisiones</a:t>
            </a:r>
            <a:r>
              <a:rPr lang="en-US" dirty="0">
                <a:solidFill>
                  <a:srgbClr val="FFFFFF"/>
                </a:solidFill>
              </a:rPr>
              <a:t> tanto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lo </a:t>
            </a:r>
            <a:r>
              <a:rPr lang="en-US" dirty="0" err="1">
                <a:solidFill>
                  <a:srgbClr val="FFFFFF"/>
                </a:solidFill>
              </a:rPr>
              <a:t>económico</a:t>
            </a:r>
            <a:r>
              <a:rPr lang="en-US" dirty="0">
                <a:solidFill>
                  <a:srgbClr val="FFFFFF"/>
                </a:solidFill>
              </a:rPr>
              <a:t> y lo </a:t>
            </a:r>
            <a:r>
              <a:rPr lang="en-US" dirty="0" err="1">
                <a:solidFill>
                  <a:srgbClr val="FFFFFF"/>
                </a:solidFill>
              </a:rPr>
              <a:t>político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como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lo cultural, </a:t>
            </a:r>
            <a:r>
              <a:rPr lang="en-US" dirty="0" err="1">
                <a:solidFill>
                  <a:srgbClr val="FFFFFF"/>
                </a:solidFill>
              </a:rPr>
              <a:t>así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como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presencia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otros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espacios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educativos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productivos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recreativos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considerados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propios</a:t>
            </a:r>
            <a:r>
              <a:rPr lang="en-US" dirty="0">
                <a:solidFill>
                  <a:srgbClr val="FFFFFF"/>
                </a:solidFill>
              </a:rPr>
              <a:t> de la </a:t>
            </a:r>
            <a:r>
              <a:rPr lang="en-US" dirty="0" err="1">
                <a:solidFill>
                  <a:srgbClr val="FFFFFF"/>
                </a:solidFill>
              </a:rPr>
              <a:t>masculinidad</a:t>
            </a:r>
            <a:r>
              <a:rPr lang="en-US" dirty="0">
                <a:solidFill>
                  <a:srgbClr val="FFFFFF"/>
                </a:solidFill>
              </a:rPr>
              <a:t>-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7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18418A-72B9-4298-8F9D-6FF57DC5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F"/>
                </a:solidFill>
              </a:rPr>
              <a:t>Expresiones de la dominación patriarcal en la actualidad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66FAB4-28F7-45F4-83F8-E65BF9376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CL" dirty="0"/>
              <a:t> Desigualdades e inequidades basadas en consideraciones de género.</a:t>
            </a:r>
          </a:p>
          <a:p>
            <a:r>
              <a:rPr lang="es-CL" dirty="0"/>
              <a:t>Estereotipos</a:t>
            </a:r>
          </a:p>
          <a:p>
            <a:r>
              <a:rPr lang="es-CL" dirty="0"/>
              <a:t>Acosos verbales, psicológicos, físicos y cibernéticos, </a:t>
            </a:r>
          </a:p>
          <a:p>
            <a:r>
              <a:rPr lang="es-CL" dirty="0"/>
              <a:t>Brechas económicas, políticas, sociales y culturales.</a:t>
            </a:r>
          </a:p>
          <a:p>
            <a:r>
              <a:rPr lang="es-CL" dirty="0"/>
              <a:t>Micromachismos y violencia explícita en las redes.</a:t>
            </a:r>
          </a:p>
          <a:p>
            <a:r>
              <a:rPr lang="es-CL" dirty="0"/>
              <a:t>Otras</a:t>
            </a:r>
          </a:p>
        </p:txBody>
      </p:sp>
    </p:spTree>
    <p:extLst>
      <p:ext uri="{BB962C8B-B14F-4D97-AF65-F5344CB8AC3E}">
        <p14:creationId xmlns:p14="http://schemas.microsoft.com/office/powerpoint/2010/main" val="357463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DAC14F4-D6C8-47CB-8445-87EDA9D8FCBB}"/>
              </a:ext>
            </a:extLst>
          </p:cNvPr>
          <p:cNvSpPr txBox="1"/>
          <p:nvPr/>
        </p:nvSpPr>
        <p:spPr>
          <a:xfrm>
            <a:off x="952108" y="954756"/>
            <a:ext cx="2730414" cy="4946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Modernidad</a:t>
            </a:r>
            <a:r>
              <a:rPr lang="en-US" sz="3700" b="1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3700" b="1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colonialidad</a:t>
            </a:r>
            <a:r>
              <a:rPr lang="en-US" sz="3700" b="1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3700" b="1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América Latina: un </a:t>
            </a:r>
            <a:r>
              <a:rPr lang="en-US" sz="3700" b="1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binomio</a:t>
            </a:r>
            <a:r>
              <a:rPr lang="en-US" sz="3700" b="1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indisociable</a:t>
            </a:r>
            <a:endParaRPr lang="en-US" sz="3700" b="1" dirty="0">
              <a:ln w="3175" cmpd="sng">
                <a:noFill/>
              </a:ln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74C9DE-220C-4DFA-B634-37EDA476530B}"/>
              </a:ext>
            </a:extLst>
          </p:cNvPr>
          <p:cNvSpPr txBox="1"/>
          <p:nvPr/>
        </p:nvSpPr>
        <p:spPr>
          <a:xfrm>
            <a:off x="4707986" y="607814"/>
            <a:ext cx="6883939" cy="5405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Colonialismo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Hace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referencia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los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procesos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dominación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política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militar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los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países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colonizados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Incluye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las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instituciones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que se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ponen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práctica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 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organización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trabajo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para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beneficio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las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metrópolis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Colonialidad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 un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concepto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más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complejo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es un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patrón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poder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ideológico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que opera con 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naturalización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las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jerarquías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raciales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epistémicas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culturales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que  no se termina con el fin del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colonialismo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Incluye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experiencias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perduran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hasta el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presente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127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167154-E94E-4D70-B7F3-97BB537D9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Patrón de poder colonial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D64F55-1F76-49AD-B87E-E8A5C3F10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3" y="469900"/>
            <a:ext cx="6576403" cy="59182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s-CL" sz="2000" dirty="0"/>
          </a:p>
          <a:p>
            <a:pPr marL="0" indent="0">
              <a:lnSpc>
                <a:spcPct val="90000"/>
              </a:lnSpc>
              <a:buNone/>
            </a:pPr>
            <a:r>
              <a:rPr lang="es-CL" sz="2000" dirty="0"/>
              <a:t>El concepto de Raza es fundante en la concepción del poder en la modernidad.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sz="2000" dirty="0"/>
              <a:t> Bajo la idea de raza y  supuesta superioridad fenotípica de los/las conquistadores/as  sobre los /as   conquistados/as. se impone una clasificación de la población del mundo.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sz="2000" dirty="0"/>
              <a:t> Estas supuestas diferencias fenotípicas legitiman la dominación que </a:t>
            </a:r>
            <a:r>
              <a:rPr lang="es-CL" sz="2000" dirty="0" err="1"/>
              <a:t>lxs</a:t>
            </a:r>
            <a:r>
              <a:rPr lang="es-CL" sz="2000" dirty="0"/>
              <a:t> </a:t>
            </a:r>
            <a:r>
              <a:rPr lang="es-CL" sz="2000" dirty="0" err="1"/>
              <a:t>conquistadorxs</a:t>
            </a:r>
            <a:r>
              <a:rPr lang="es-CL" sz="2000" dirty="0"/>
              <a:t> ejercieron sobre las poblaciones sometidas y dieron como resultado nuevas identidades históricas que no existían antes de la conquista.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sz="2000" dirty="0"/>
              <a:t>Es decir, no existía el negro, el indio, el mestizo, ni el europeo como identidades históricas antes de la colonia.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sz="2000" dirty="0"/>
              <a:t>Diferencias raciales entendidas  como desigualdades y naturalizadas en jerarquías, lugares y roles sociales correspondientes.</a:t>
            </a:r>
          </a:p>
        </p:txBody>
      </p:sp>
    </p:spTree>
    <p:extLst>
      <p:ext uri="{BB962C8B-B14F-4D97-AF65-F5344CB8AC3E}">
        <p14:creationId xmlns:p14="http://schemas.microsoft.com/office/powerpoint/2010/main" val="598878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7181667-9839-4E28-8ACB-B4D7015A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378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F8A81D-9A58-4AAA-92C3-0CCA2F2C3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53" y="3429000"/>
            <a:ext cx="9601196" cy="3318936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0873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167154-E94E-4D70-B7F3-97BB537D9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s-CL" sz="3700" dirty="0">
                <a:solidFill>
                  <a:srgbClr val="FFFFFF"/>
                </a:solidFill>
              </a:rPr>
              <a:t>Rasgos “sociedades neoliberales”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D64F55-1F76-49AD-B87E-E8A5C3F10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s-CL" dirty="0"/>
              <a:t>Estado minimizado y subsidiario</a:t>
            </a:r>
          </a:p>
          <a:p>
            <a:r>
              <a:rPr lang="es-CL" dirty="0"/>
              <a:t>Mercantilización de los derechos sociales.</a:t>
            </a:r>
          </a:p>
          <a:p>
            <a:r>
              <a:rPr lang="es-CL" dirty="0"/>
              <a:t>Precarización de la vida y del empleo</a:t>
            </a:r>
          </a:p>
          <a:p>
            <a:r>
              <a:rPr lang="es-CL" dirty="0"/>
              <a:t>Hiper acumulación</a:t>
            </a:r>
          </a:p>
          <a:p>
            <a:r>
              <a:rPr lang="es-CL" dirty="0"/>
              <a:t>Mercantilización de la vida cotidiana (endeudamiento)</a:t>
            </a:r>
          </a:p>
          <a:p>
            <a:r>
              <a:rPr lang="es-CL" dirty="0"/>
              <a:t>A diferencia del liberalismo clásico, el neoliberalismo ve con desconfianza la búsqueda de la igualdad social, ya que considera que las diferencias sociales son las que dinamizan la economía.</a:t>
            </a:r>
          </a:p>
        </p:txBody>
      </p:sp>
    </p:spTree>
    <p:extLst>
      <p:ext uri="{BB962C8B-B14F-4D97-AF65-F5344CB8AC3E}">
        <p14:creationId xmlns:p14="http://schemas.microsoft.com/office/powerpoint/2010/main" val="21739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679D0C7-7F94-4474-AF58-DC6274563225}"/>
              </a:ext>
            </a:extLst>
          </p:cNvPr>
          <p:cNvSpPr/>
          <p:nvPr/>
        </p:nvSpPr>
        <p:spPr>
          <a:xfrm>
            <a:off x="9047670" y="3151750"/>
            <a:ext cx="2469776" cy="30948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CL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MUJERES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C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Exclusiones y desigualdades.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C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Ideológicas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C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Estructurales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C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Diversas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C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Entrecruzadas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C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CD6CAD-99F8-4744-95AC-9D40CF093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763" y="1541010"/>
            <a:ext cx="2267696" cy="27368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>
            <a:normAutofit lnSpcReduction="10000"/>
          </a:bodyPr>
          <a:lstStyle/>
          <a:p>
            <a:pPr marL="0" indent="0">
              <a:buNone/>
            </a:pPr>
            <a:r>
              <a:rPr lang="es-CL" b="1" dirty="0">
                <a:solidFill>
                  <a:srgbClr val="FF0000"/>
                </a:solidFill>
                <a:latin typeface="Comic Sans MS" panose="030F0702030302020204" pitchFamily="66" charset="0"/>
              </a:rPr>
              <a:t>Patrón de Poder</a:t>
            </a:r>
          </a:p>
          <a:p>
            <a:r>
              <a:rPr lang="es-CL" dirty="0">
                <a:latin typeface="Comic Sans MS" panose="030F0702030302020204" pitchFamily="66" charset="0"/>
              </a:rPr>
              <a:t>Moderno</a:t>
            </a:r>
          </a:p>
          <a:p>
            <a:r>
              <a:rPr lang="es-CL" dirty="0">
                <a:latin typeface="Comic Sans MS" panose="030F0702030302020204" pitchFamily="66" charset="0"/>
              </a:rPr>
              <a:t>Capitalista</a:t>
            </a:r>
          </a:p>
          <a:p>
            <a:r>
              <a:rPr lang="es-CL" dirty="0">
                <a:latin typeface="Comic Sans MS" panose="030F0702030302020204" pitchFamily="66" charset="0"/>
              </a:rPr>
              <a:t>Colonial</a:t>
            </a:r>
          </a:p>
          <a:p>
            <a:r>
              <a:rPr lang="es-CL" dirty="0">
                <a:latin typeface="Comic Sans MS" panose="030F0702030302020204" pitchFamily="66" charset="0"/>
              </a:rPr>
              <a:t>Patriarcal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54E181-5352-4805-9957-C68B33EE4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4067" y="2587363"/>
            <a:ext cx="2145839" cy="29395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normAutofit lnSpcReduction="10000"/>
          </a:bodyPr>
          <a:lstStyle/>
          <a:p>
            <a:pPr marL="0" indent="0">
              <a:buNone/>
            </a:pPr>
            <a:r>
              <a:rPr lang="es-CL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Produce exclusiones:</a:t>
            </a:r>
          </a:p>
          <a:p>
            <a:r>
              <a:rPr lang="es-CL" dirty="0">
                <a:latin typeface="Comic Sans MS" panose="030F0702030302020204" pitchFamily="66" charset="0"/>
              </a:rPr>
              <a:t>Económicas</a:t>
            </a:r>
          </a:p>
          <a:p>
            <a:r>
              <a:rPr lang="es-CL" dirty="0">
                <a:latin typeface="Comic Sans MS" panose="030F0702030302020204" pitchFamily="66" charset="0"/>
              </a:rPr>
              <a:t>Sociales </a:t>
            </a:r>
          </a:p>
          <a:p>
            <a:r>
              <a:rPr lang="es-CL" dirty="0">
                <a:latin typeface="Comic Sans MS" panose="030F0702030302020204" pitchFamily="66" charset="0"/>
              </a:rPr>
              <a:t>Políticas</a:t>
            </a:r>
          </a:p>
          <a:p>
            <a:r>
              <a:rPr lang="es-CL" dirty="0">
                <a:latin typeface="Comic Sans MS" panose="030F0702030302020204" pitchFamily="66" charset="0"/>
              </a:rPr>
              <a:t>Culturales </a:t>
            </a:r>
          </a:p>
          <a:p>
            <a:pPr marL="0" indent="0">
              <a:buNone/>
            </a:pPr>
            <a:endParaRPr lang="es-CL" dirty="0">
              <a:latin typeface="+mj-lt"/>
            </a:endParaRPr>
          </a:p>
          <a:p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ED0A613-F8A9-4D4B-98BC-E84358D5B57A}"/>
              </a:ext>
            </a:extLst>
          </p:cNvPr>
          <p:cNvSpPr/>
          <p:nvPr/>
        </p:nvSpPr>
        <p:spPr>
          <a:xfrm>
            <a:off x="3543816" y="1392666"/>
            <a:ext cx="2464663" cy="3909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Genera </a:t>
            </a:r>
          </a:p>
          <a:p>
            <a:pPr algn="ctr"/>
            <a:r>
              <a:rPr lang="es-C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Distribución altamente desigual de recursos, de representación política, de oportunidades y de resultados. </a:t>
            </a:r>
          </a:p>
          <a:p>
            <a:pPr algn="ctr"/>
            <a:r>
              <a:rPr lang="es-CL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DAFA1E87-5CED-4E6F-B75A-376F4ED46869}"/>
              </a:ext>
            </a:extLst>
          </p:cNvPr>
          <p:cNvSpPr/>
          <p:nvPr/>
        </p:nvSpPr>
        <p:spPr>
          <a:xfrm>
            <a:off x="6008479" y="3151750"/>
            <a:ext cx="574529" cy="444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EB0F6EDC-1C65-4138-BE44-518F668ACA5F}"/>
              </a:ext>
            </a:extLst>
          </p:cNvPr>
          <p:cNvSpPr/>
          <p:nvPr/>
        </p:nvSpPr>
        <p:spPr>
          <a:xfrm>
            <a:off x="2697187" y="2667118"/>
            <a:ext cx="84663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159F6015-7202-4ADF-B248-3BFF1AB8313E}"/>
              </a:ext>
            </a:extLst>
          </p:cNvPr>
          <p:cNvSpPr/>
          <p:nvPr/>
        </p:nvSpPr>
        <p:spPr>
          <a:xfrm>
            <a:off x="8568972" y="3792839"/>
            <a:ext cx="5126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452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5553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ítulo 17">
            <a:extLst>
              <a:ext uri="{FF2B5EF4-FFF2-40B4-BE49-F238E27FC236}">
                <a16:creationId xmlns:a16="http://schemas.microsoft.com/office/drawing/2014/main" id="{2B74CE26-6B14-4D57-9175-528539CF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SOCIEDAD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BF2DED-3BFF-4672-B20F-EB6A5D67C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8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B4E0A34-DB5A-4CF3-A559-4A6EFC405708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MODERNA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PATRIARCAL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COLONIAL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CAPITALISTA</a:t>
            </a:r>
          </a:p>
        </p:txBody>
      </p:sp>
    </p:spTree>
    <p:extLst>
      <p:ext uri="{BB962C8B-B14F-4D97-AF65-F5344CB8AC3E}">
        <p14:creationId xmlns:p14="http://schemas.microsoft.com/office/powerpoint/2010/main" val="404347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ítulo 1">
            <a:extLst>
              <a:ext uri="{FF2B5EF4-FFF2-40B4-BE49-F238E27FC236}">
                <a16:creationId xmlns:a16="http://schemas.microsoft.com/office/drawing/2014/main" id="{43666D3C-B8AE-4CB0-B7D4-272E49931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8051" y="228600"/>
            <a:ext cx="4762127" cy="63965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br>
              <a:rPr lang="en-US" altLang="es-CL" sz="1400" b="1" dirty="0"/>
            </a:br>
            <a:br>
              <a:rPr lang="en-US" altLang="es-CL" sz="1400" b="1" dirty="0"/>
            </a:br>
            <a:br>
              <a:rPr lang="en-US" altLang="es-CL" sz="4000" b="1" dirty="0"/>
            </a:br>
            <a:r>
              <a:rPr lang="en-US" altLang="es-CL" sz="4000" b="1" dirty="0"/>
              <a:t>   MODERNIDAD</a:t>
            </a:r>
            <a:br>
              <a:rPr lang="en-US" altLang="es-CL" sz="4000" b="1" dirty="0"/>
            </a:br>
            <a:r>
              <a:rPr lang="en-US" altLang="es-CL" sz="4000" b="1" dirty="0"/>
              <a:t>   </a:t>
            </a:r>
            <a:r>
              <a:rPr lang="en-US" altLang="es-CL" sz="4000" b="1" dirty="0" err="1"/>
              <a:t>cambio</a:t>
            </a:r>
            <a:r>
              <a:rPr lang="en-US" altLang="es-CL" sz="4000" b="1" dirty="0"/>
              <a:t> </a:t>
            </a:r>
            <a:r>
              <a:rPr lang="en-US" altLang="es-CL" sz="4000" b="1" dirty="0" err="1"/>
              <a:t>epocal</a:t>
            </a:r>
            <a:br>
              <a:rPr lang="en-US" altLang="es-CL" sz="4000" b="1" dirty="0"/>
            </a:br>
            <a:br>
              <a:rPr lang="en-US" altLang="es-CL" sz="1400" b="1" dirty="0"/>
            </a:br>
            <a:br>
              <a:rPr lang="en-US" altLang="es-CL" sz="1400" b="1" dirty="0"/>
            </a:br>
            <a:br>
              <a:rPr lang="en-US" altLang="es-CL" sz="1400" b="1" dirty="0"/>
            </a:br>
            <a:br>
              <a:rPr lang="en-US" altLang="es-CL" sz="1400" b="1" dirty="0"/>
            </a:br>
            <a:r>
              <a:rPr lang="en-US" altLang="es-CL" sz="2000" b="1" dirty="0"/>
              <a:t>El fin del </a:t>
            </a:r>
            <a:r>
              <a:rPr lang="en-US" altLang="es-CL" sz="2000" b="1" dirty="0" err="1"/>
              <a:t>antiguo</a:t>
            </a:r>
            <a:r>
              <a:rPr lang="en-US" altLang="es-CL" sz="2000" b="1" dirty="0"/>
              <a:t> </a:t>
            </a:r>
            <a:r>
              <a:rPr lang="en-US" altLang="es-CL" sz="2000" b="1" dirty="0" err="1"/>
              <a:t>régimen</a:t>
            </a:r>
            <a:r>
              <a:rPr lang="en-US" altLang="es-CL" sz="2000" b="1" dirty="0"/>
              <a:t>, </a:t>
            </a:r>
            <a:r>
              <a:rPr lang="en-US" altLang="es-CL" sz="2000" b="1" dirty="0" err="1"/>
              <a:t>producto</a:t>
            </a:r>
            <a:r>
              <a:rPr lang="en-US" altLang="es-CL" sz="2000" b="1" dirty="0"/>
              <a:t> de las </a:t>
            </a:r>
            <a:r>
              <a:rPr lang="en-US" altLang="es-CL" sz="2000" b="1" dirty="0" err="1"/>
              <a:t>revoluciones</a:t>
            </a:r>
            <a:r>
              <a:rPr lang="en-US" altLang="es-CL" sz="2000" b="1" dirty="0"/>
              <a:t> que </a:t>
            </a:r>
            <a:r>
              <a:rPr lang="en-US" altLang="es-CL" sz="2000" b="1" dirty="0" err="1"/>
              <a:t>basadas</a:t>
            </a:r>
            <a:r>
              <a:rPr lang="en-US" altLang="es-CL" sz="2000" b="1" dirty="0"/>
              <a:t> </a:t>
            </a:r>
            <a:r>
              <a:rPr lang="en-US" altLang="es-CL" sz="2000" b="1" dirty="0" err="1"/>
              <a:t>en</a:t>
            </a:r>
            <a:r>
              <a:rPr lang="en-US" altLang="es-CL" sz="2000" b="1" dirty="0"/>
              <a:t> los </a:t>
            </a:r>
            <a:r>
              <a:rPr lang="en-US" altLang="es-CL" sz="2000" b="1" dirty="0" err="1"/>
              <a:t>ideales</a:t>
            </a:r>
            <a:r>
              <a:rPr lang="en-US" altLang="es-CL" sz="2000" b="1" dirty="0"/>
              <a:t> </a:t>
            </a:r>
            <a:r>
              <a:rPr lang="en-US" altLang="es-CL" sz="2000" b="1" dirty="0" err="1"/>
              <a:t>Ilustrados</a:t>
            </a:r>
            <a:r>
              <a:rPr lang="en-US" altLang="es-CL" sz="2000" b="1" dirty="0"/>
              <a:t> </a:t>
            </a:r>
            <a:r>
              <a:rPr lang="en-US" altLang="es-CL" sz="2000" b="1" dirty="0" err="1"/>
              <a:t>terminaron</a:t>
            </a:r>
            <a:r>
              <a:rPr lang="en-US" altLang="es-CL" sz="2000" b="1" dirty="0"/>
              <a:t> con las </a:t>
            </a:r>
            <a:r>
              <a:rPr lang="en-US" altLang="es-CL" sz="2000" b="1" dirty="0" err="1"/>
              <a:t>monarquías</a:t>
            </a:r>
            <a:r>
              <a:rPr lang="en-US" altLang="es-CL" sz="2000" b="1" dirty="0"/>
              <a:t> </a:t>
            </a:r>
            <a:r>
              <a:rPr lang="en-US" altLang="es-CL" sz="2000" b="1" dirty="0" err="1"/>
              <a:t>reinantes</a:t>
            </a:r>
            <a:r>
              <a:rPr lang="en-US" altLang="es-CL" sz="2000" b="1" dirty="0"/>
              <a:t> y </a:t>
            </a:r>
            <a:r>
              <a:rPr lang="en-US" altLang="es-CL" sz="2000" b="1" dirty="0" err="1"/>
              <a:t>condujo</a:t>
            </a:r>
            <a:r>
              <a:rPr lang="en-US" altLang="es-CL" sz="2000" b="1" dirty="0"/>
              <a:t> a la </a:t>
            </a:r>
            <a:r>
              <a:rPr lang="en-US" altLang="es-CL" sz="2000" b="1" dirty="0" err="1"/>
              <a:t>emancipación</a:t>
            </a:r>
            <a:r>
              <a:rPr lang="en-US" altLang="es-CL" sz="2000" b="1" dirty="0"/>
              <a:t> de las </a:t>
            </a:r>
            <a:r>
              <a:rPr lang="en-US" altLang="es-CL" sz="2000" b="1" dirty="0" err="1"/>
              <a:t>colonias</a:t>
            </a:r>
            <a:r>
              <a:rPr lang="en-US" altLang="es-CL" sz="2000" b="1" dirty="0"/>
              <a:t>, </a:t>
            </a:r>
            <a:br>
              <a:rPr lang="en-US" altLang="es-CL" sz="2000" b="1" dirty="0"/>
            </a:br>
            <a:r>
              <a:rPr lang="en-US" altLang="es-CL" sz="2000" b="1" dirty="0"/>
              <a:t> </a:t>
            </a:r>
            <a:br>
              <a:rPr lang="en-US" altLang="es-CL" sz="2000" b="1" dirty="0"/>
            </a:br>
            <a:r>
              <a:rPr lang="en-US" altLang="es-CL" sz="2000" b="1" dirty="0"/>
              <a:t>Era el </a:t>
            </a:r>
            <a:r>
              <a:rPr lang="en-US" altLang="es-CL" sz="2000" b="1" dirty="0" err="1"/>
              <a:t>triunfo</a:t>
            </a:r>
            <a:r>
              <a:rPr lang="en-US" altLang="es-CL" sz="2000" b="1" dirty="0"/>
              <a:t> de la “</a:t>
            </a:r>
            <a:r>
              <a:rPr lang="en-US" altLang="es-CL" sz="2000" b="1" dirty="0" err="1"/>
              <a:t>razón</a:t>
            </a:r>
            <a:r>
              <a:rPr lang="en-US" altLang="es-CL" sz="2000" b="1" dirty="0"/>
              <a:t>”, de la </a:t>
            </a:r>
            <a:r>
              <a:rPr lang="en-US" altLang="es-CL" sz="2000" b="1" dirty="0" err="1"/>
              <a:t>libertad</a:t>
            </a:r>
            <a:r>
              <a:rPr lang="en-US" altLang="es-CL" sz="2000" b="1" dirty="0"/>
              <a:t>, era </a:t>
            </a:r>
            <a:r>
              <a:rPr lang="en-US" altLang="es-CL" sz="2000" b="1" dirty="0" err="1"/>
              <a:t>dejar</a:t>
            </a:r>
            <a:r>
              <a:rPr lang="en-US" altLang="es-CL" sz="2000" b="1" dirty="0"/>
              <a:t> </a:t>
            </a:r>
            <a:r>
              <a:rPr lang="en-US" altLang="es-CL" sz="2000" b="1" dirty="0" err="1"/>
              <a:t>atrás</a:t>
            </a:r>
            <a:r>
              <a:rPr lang="en-US" altLang="es-CL" sz="2000" b="1" dirty="0"/>
              <a:t> el </a:t>
            </a:r>
            <a:r>
              <a:rPr lang="en-US" altLang="es-CL" sz="2000" b="1" dirty="0" err="1"/>
              <a:t>tutelaje</a:t>
            </a:r>
            <a:r>
              <a:rPr lang="en-US" altLang="es-CL" sz="2000" b="1" dirty="0"/>
              <a:t>, se </a:t>
            </a:r>
            <a:r>
              <a:rPr lang="en-US" altLang="es-CL" sz="2000" b="1" dirty="0" err="1"/>
              <a:t>proclamaba</a:t>
            </a:r>
            <a:r>
              <a:rPr lang="en-US" altLang="es-CL" sz="2000" b="1" dirty="0"/>
              <a:t> </a:t>
            </a:r>
            <a:r>
              <a:rPr lang="en-US" altLang="es-CL" sz="2000" b="1" dirty="0" err="1"/>
              <a:t>lalibertad</a:t>
            </a:r>
            <a:r>
              <a:rPr lang="en-US" altLang="es-CL" sz="2000" b="1" dirty="0"/>
              <a:t>, </a:t>
            </a:r>
            <a:r>
              <a:rPr lang="en-US" altLang="es-CL" sz="2000" b="1" dirty="0" err="1"/>
              <a:t>igualdad</a:t>
            </a:r>
            <a:r>
              <a:rPr lang="en-US" altLang="es-CL" sz="2000" b="1" dirty="0"/>
              <a:t>, hermandad. </a:t>
            </a:r>
            <a:br>
              <a:rPr lang="en-US" altLang="es-CL" sz="2000" b="1" dirty="0"/>
            </a:br>
            <a:br>
              <a:rPr lang="en-US" altLang="es-CL" sz="2000" b="1" dirty="0"/>
            </a:br>
            <a:r>
              <a:rPr lang="en-US" altLang="es-CL" sz="2000" b="1" dirty="0"/>
              <a:t> </a:t>
            </a:r>
            <a:br>
              <a:rPr lang="en-US" altLang="es-CL" sz="2000" b="1" dirty="0"/>
            </a:br>
            <a:endParaRPr lang="en-US" altLang="es-CL" sz="2000" b="1" dirty="0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290" name="Imagen 3">
            <a:extLst>
              <a:ext uri="{FF2B5EF4-FFF2-40B4-BE49-F238E27FC236}">
                <a16:creationId xmlns:a16="http://schemas.microsoft.com/office/drawing/2014/main" id="{DDE88BF2-5CDF-4372-95FB-09607B2AF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4" r="20397"/>
          <a:stretch/>
        </p:blipFill>
        <p:spPr bwMode="auto">
          <a:xfrm>
            <a:off x="241821" y="-2119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7DEF71-110B-4ACF-BB8B-3B60004C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s-CL" sz="4100">
                <a:solidFill>
                  <a:srgbClr val="FFFFFF"/>
                </a:solidFill>
              </a:rPr>
              <a:t>Modernidad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5F531B-FC21-4E62-A2F0-3F91DFFE9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algn="just"/>
            <a:r>
              <a:rPr lang="es-CL" dirty="0"/>
              <a:t>Paradigma histórico basado en la organización racional de la vida social y la idea de un contrato social. </a:t>
            </a:r>
          </a:p>
          <a:p>
            <a:pPr algn="just"/>
            <a:r>
              <a:rPr lang="es-CL" dirty="0"/>
              <a:t>Cambio radical en los discursos sobre los  individuos y las sociedades al afirmar la autonomía de los seres humanos y su capacidad (y obligación) de darse a sí mismos las reglas que organizan su vida.</a:t>
            </a:r>
          </a:p>
          <a:p>
            <a:pPr algn="just"/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205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BB55842-D789-4517-BF63-BDE6260B8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5902" y="1059614"/>
            <a:ext cx="9128711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MX" altLang="es-CL" sz="3600" dirty="0">
                <a:solidFill>
                  <a:schemeClr val="tx1"/>
                </a:solidFill>
                <a:latin typeface="Book Antiqua" panose="02040602050305030304" pitchFamily="18" charset="0"/>
              </a:rPr>
              <a:t>Sujeto político de la modernidad o porqué  las mujeres no llegaron a ser sujetas:</a:t>
            </a:r>
            <a:endParaRPr lang="es-ES" altLang="es-CL" sz="36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23BD2B2-1719-4B7A-82E7-A879FC8E81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93402" y="2090319"/>
            <a:ext cx="2969462" cy="227530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s-MX" altLang="es-CL" dirty="0">
              <a:latin typeface="Book Antiqua" panose="02040602050305030304" pitchFamily="18" charset="0"/>
            </a:endParaRPr>
          </a:p>
          <a:p>
            <a:pPr eaLnBrk="1" hangingPunct="1"/>
            <a:r>
              <a:rPr lang="es-MX" altLang="es-CL" dirty="0">
                <a:latin typeface="Book Antiqua" panose="02040602050305030304" pitchFamily="18" charset="0"/>
              </a:rPr>
              <a:t>Racionalidad</a:t>
            </a:r>
          </a:p>
          <a:p>
            <a:pPr eaLnBrk="1" hangingPunct="1"/>
            <a:r>
              <a:rPr lang="es-MX" altLang="es-CL" dirty="0">
                <a:latin typeface="Book Antiqua" panose="02040602050305030304" pitchFamily="18" charset="0"/>
              </a:rPr>
              <a:t>Libres</a:t>
            </a:r>
          </a:p>
          <a:p>
            <a:pPr eaLnBrk="1" hangingPunct="1"/>
            <a:r>
              <a:rPr lang="es-MX" altLang="es-CL" dirty="0">
                <a:latin typeface="Book Antiqua" panose="02040602050305030304" pitchFamily="18" charset="0"/>
              </a:rPr>
              <a:t>Autonomía de la voluntad</a:t>
            </a:r>
          </a:p>
          <a:p>
            <a:pPr eaLnBrk="1" hangingPunct="1"/>
            <a:r>
              <a:rPr lang="es-MX" altLang="es-CL" dirty="0">
                <a:latin typeface="Book Antiqua" panose="02040602050305030304" pitchFamily="18" charset="0"/>
              </a:rPr>
              <a:t>Conocimiento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MX" altLang="es-CL" dirty="0">
              <a:latin typeface="Book Antiqua" panose="02040602050305030304" pitchFamily="18" charset="0"/>
            </a:endParaRPr>
          </a:p>
          <a:p>
            <a:pPr eaLnBrk="1" hangingPunct="1"/>
            <a:endParaRPr lang="es-ES" altLang="es-CL" dirty="0">
              <a:latin typeface="Book Antiqua" panose="02040602050305030304" pitchFamily="18" charset="0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009E0A0-A8E8-4801-B085-B3AA0F6433A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594016" y="3227972"/>
            <a:ext cx="3346450" cy="24066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s-MX" altLang="es-CL" dirty="0">
                <a:latin typeface="Book Antiqua" panose="02040602050305030304" pitchFamily="18" charset="0"/>
              </a:rPr>
              <a:t>Naturaleza</a:t>
            </a:r>
          </a:p>
          <a:p>
            <a:pPr eaLnBrk="1" hangingPunct="1"/>
            <a:r>
              <a:rPr lang="es-MX" altLang="es-CL" dirty="0">
                <a:latin typeface="Book Antiqua" panose="02040602050305030304" pitchFamily="18" charset="0"/>
              </a:rPr>
              <a:t>Amarradas por el contrato sexual</a:t>
            </a:r>
          </a:p>
          <a:p>
            <a:pPr eaLnBrk="1" hangingPunct="1"/>
            <a:r>
              <a:rPr lang="es-MX" altLang="es-CL" dirty="0">
                <a:latin typeface="Book Antiqua" panose="02040602050305030304" pitchFamily="18" charset="0"/>
              </a:rPr>
              <a:t>Dependencia</a:t>
            </a:r>
          </a:p>
          <a:p>
            <a:pPr eaLnBrk="1" hangingPunct="1"/>
            <a:r>
              <a:rPr lang="es-MX" altLang="es-CL" dirty="0">
                <a:latin typeface="Book Antiqua" panose="02040602050305030304" pitchFamily="18" charset="0"/>
              </a:rPr>
              <a:t>Ignorancia</a:t>
            </a:r>
          </a:p>
          <a:p>
            <a:pPr eaLnBrk="1" hangingPunct="1"/>
            <a:endParaRPr lang="es-ES" altLang="es-CL" dirty="0">
              <a:latin typeface="Book Antiqua" panose="02040602050305030304" pitchFamily="18" charset="0"/>
            </a:endParaRPr>
          </a:p>
        </p:txBody>
      </p:sp>
      <p:pic>
        <p:nvPicPr>
          <p:cNvPr id="4101" name="Picture 6" descr="bastilla02">
            <a:extLst>
              <a:ext uri="{FF2B5EF4-FFF2-40B4-BE49-F238E27FC236}">
                <a16:creationId xmlns:a16="http://schemas.microsoft.com/office/drawing/2014/main" id="{B6024C9C-E65B-4D31-9548-DCA7A3C8A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02" y="2730167"/>
            <a:ext cx="14414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Edu_Nov_8">
            <a:hlinkClick r:id="rId4"/>
            <a:extLst>
              <a:ext uri="{FF2B5EF4-FFF2-40B4-BE49-F238E27FC236}">
                <a16:creationId xmlns:a16="http://schemas.microsoft.com/office/drawing/2014/main" id="{C231FA99-36D8-4F56-9F05-6CF591A9B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01" y="3229224"/>
            <a:ext cx="1871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6E5E839-040E-4D3E-B50A-8D803DFE4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F3F4B4-A2E6-47B5-92FB-37BEEAFA4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167154-E94E-4D70-B7F3-97BB537D9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5508"/>
            <a:ext cx="3354470" cy="5586984"/>
          </a:xfrm>
        </p:spPr>
        <p:txBody>
          <a:bodyPr>
            <a:normAutofit/>
          </a:bodyPr>
          <a:lstStyle/>
          <a:p>
            <a:r>
              <a:rPr lang="es-CL" sz="4800">
                <a:solidFill>
                  <a:schemeClr val="tx2"/>
                </a:solidFill>
              </a:rPr>
              <a:t>Modernidad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124D17-3A82-47D5-80C1-F990ABB1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D64F55-1F76-49AD-B87E-E8A5C3F10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804" y="954756"/>
            <a:ext cx="5613283" cy="4853888"/>
          </a:xfrm>
        </p:spPr>
        <p:txBody>
          <a:bodyPr anchor="ctr">
            <a:normAutofit/>
          </a:bodyPr>
          <a:lstStyle/>
          <a:p>
            <a:r>
              <a:rPr lang="es-CL" sz="2200" dirty="0">
                <a:solidFill>
                  <a:schemeClr val="bg1"/>
                </a:solidFill>
              </a:rPr>
              <a:t>Predominio de un modo de pensar dicotómico, jerarquizado y sexualizado, que divide la realidad  en elementos  o hechos de la naturaleza o de la cultura.</a:t>
            </a:r>
          </a:p>
          <a:p>
            <a:r>
              <a:rPr lang="es-CL" sz="2200" dirty="0">
                <a:solidFill>
                  <a:schemeClr val="bg1"/>
                </a:solidFill>
              </a:rPr>
              <a:t>Sitúa al hombre y lo masculino en la categoría de la cultura, lo racional y a la mujer y lo femenino bajo la idea de naturaleza lo emocional.</a:t>
            </a:r>
          </a:p>
          <a:p>
            <a:r>
              <a:rPr lang="es-CL" sz="2200" dirty="0">
                <a:solidFill>
                  <a:schemeClr val="bg1"/>
                </a:solidFill>
              </a:rPr>
              <a:t>Erige al hombre y lo considerado masculino en parámetro  de lo humano, al tiempo que justifica la subordinación de las mujeres en función de sus pretendidos “roles naturales. </a:t>
            </a:r>
          </a:p>
          <a:p>
            <a:endParaRPr lang="es-CL" sz="2200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4A78C8-C0E0-45DA-BC2C-2C8D4153B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378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C3C700-2BB0-4EEA-AA9E-6FDC49C0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PATRIARCADO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3E29F8-A243-4CE7-8C2F-482D00C968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El patriarcado es un sistema político que institucionaliza la superioridad sexista de los varones sobre las mujeres, constituyendo así una estructura que opera como mecanismo de dominación con una fundamentación biologicista.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083159-BE16-4D1F-BA26-7F3BEAE253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200" dirty="0"/>
              <a:t>Esta ideología, se construye tomando las diferencias biológicas entre hombres y mujeres como desigualdades  inherentes y naturales. </a:t>
            </a:r>
          </a:p>
          <a:p>
            <a:pPr marL="0" indent="0">
              <a:buNone/>
            </a:pPr>
            <a:r>
              <a:rPr lang="es-CL" sz="2200" dirty="0"/>
              <a:t>Y por el otro, mantiene y agudiza estas diferencias postulando una estructura dicotómica de la realidad y del pensamiento.</a:t>
            </a:r>
          </a:p>
        </p:txBody>
      </p:sp>
    </p:spTree>
    <p:extLst>
      <p:ext uri="{BB962C8B-B14F-4D97-AF65-F5344CB8AC3E}">
        <p14:creationId xmlns:p14="http://schemas.microsoft.com/office/powerpoint/2010/main" val="156766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E34EC3F2-0769-46FB-A0FC-BAA4C21D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886" y="682625"/>
            <a:ext cx="9601196" cy="1303867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VE" altLang="es-CL" sz="3600" dirty="0">
                <a:solidFill>
                  <a:schemeClr val="tx1"/>
                </a:solidFill>
                <a:latin typeface="Book Antiqua" panose="02040602050305030304" pitchFamily="18" charset="0"/>
              </a:rPr>
              <a:t>Espacios y roles determinados por el patriarcado</a:t>
            </a:r>
            <a:r>
              <a:rPr lang="es-VE" altLang="es-CL" sz="4000" dirty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142341" name="Rectangle 5">
            <a:extLst>
              <a:ext uri="{FF2B5EF4-FFF2-40B4-BE49-F238E27FC236}">
                <a16:creationId xmlns:a16="http://schemas.microsoft.com/office/drawing/2014/main" id="{4FB3E795-7E73-4139-87BE-8FA29E8A0CC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743700" y="2060575"/>
            <a:ext cx="37338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s-MX" altLang="es-CL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Privado/femenino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CL" dirty="0">
                <a:latin typeface="Book Antiqua" panose="02040602050305030304" pitchFamily="18" charset="0"/>
              </a:rPr>
              <a:t>Reproducción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CL" dirty="0">
                <a:latin typeface="Book Antiqua" panose="02040602050305030304" pitchFamily="18" charset="0"/>
              </a:rPr>
              <a:t>Espacio despolitizado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CL" dirty="0">
                <a:latin typeface="Book Antiqua" panose="02040602050305030304" pitchFamily="18" charset="0"/>
              </a:rPr>
              <a:t>Anonimato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CL" dirty="0">
                <a:latin typeface="Book Antiqua" panose="02040602050305030304" pitchFamily="18" charset="0"/>
              </a:rPr>
              <a:t>Costumbres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CL" dirty="0">
                <a:latin typeface="Book Antiqua" panose="02040602050305030304" pitchFamily="18" charset="0"/>
              </a:rPr>
              <a:t>Inmanencia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CL" dirty="0">
                <a:latin typeface="Book Antiqua" panose="02040602050305030304" pitchFamily="18" charset="0"/>
              </a:rPr>
              <a:t>Invisibles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CL" dirty="0">
                <a:latin typeface="Book Antiqua" panose="02040602050305030304" pitchFamily="18" charset="0"/>
              </a:rPr>
              <a:t>Pensable </a:t>
            </a:r>
            <a:endParaRPr lang="es-ES" altLang="es-CL" dirty="0">
              <a:latin typeface="Book Antiqua" panose="02040602050305030304" pitchFamily="18" charset="0"/>
            </a:endParaRPr>
          </a:p>
        </p:txBody>
      </p:sp>
      <p:sp>
        <p:nvSpPr>
          <p:cNvPr id="142342" name="Rectangle 6">
            <a:extLst>
              <a:ext uri="{FF2B5EF4-FFF2-40B4-BE49-F238E27FC236}">
                <a16:creationId xmlns:a16="http://schemas.microsoft.com/office/drawing/2014/main" id="{14A152CC-3076-4E28-9E9D-7A3043A4930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00375" y="2060575"/>
            <a:ext cx="37338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s-MX" altLang="es-CL" b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Público/ masculino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MX" altLang="es-CL" b="1" dirty="0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CL" dirty="0">
                <a:latin typeface="Book Antiqua" panose="02040602050305030304" pitchFamily="18" charset="0"/>
              </a:rPr>
              <a:t>Producción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CL" dirty="0">
                <a:latin typeface="Book Antiqua" panose="02040602050305030304" pitchFamily="18" charset="0"/>
              </a:rPr>
              <a:t>Poder- política</a:t>
            </a:r>
            <a:endParaRPr lang="es-ES" altLang="es-CL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CL" dirty="0">
                <a:latin typeface="Book Antiqua" panose="02040602050305030304" pitchFamily="18" charset="0"/>
              </a:rPr>
              <a:t>Reconocimiento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CL" dirty="0">
                <a:latin typeface="Book Antiqua" panose="02040602050305030304" pitchFamily="18" charset="0"/>
              </a:rPr>
              <a:t>Protagonismo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CL" dirty="0">
                <a:latin typeface="Book Antiqua" panose="02040602050305030304" pitchFamily="18" charset="0"/>
              </a:rPr>
              <a:t>Pactos y contrato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CL" dirty="0">
                <a:latin typeface="Book Antiqua" panose="02040602050305030304" pitchFamily="18" charset="0"/>
              </a:rPr>
              <a:t>Trascendencia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CL" dirty="0">
                <a:latin typeface="Book Antiqua" panose="02040602050305030304" pitchFamily="18" charset="0"/>
              </a:rPr>
              <a:t>Visibles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s-CL" dirty="0">
                <a:latin typeface="Book Antiqua" panose="02040602050305030304" pitchFamily="18" charset="0"/>
              </a:rPr>
              <a:t>Pensante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CL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6" name="Rectangle 4">
            <a:extLst>
              <a:ext uri="{FF2B5EF4-FFF2-40B4-BE49-F238E27FC236}">
                <a16:creationId xmlns:a16="http://schemas.microsoft.com/office/drawing/2014/main" id="{E34EC3F2-0769-46FB-A0FC-BAA4C21D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s-CL" sz="4100">
                <a:solidFill>
                  <a:srgbClr val="262626"/>
                </a:solidFill>
              </a:rPr>
              <a:t>dicotomía sexualizada y sus términos jerarquizados</a:t>
            </a:r>
          </a:p>
        </p:txBody>
      </p:sp>
      <p:graphicFrame>
        <p:nvGraphicFramePr>
          <p:cNvPr id="142344" name="Rectangle 6">
            <a:extLst>
              <a:ext uri="{FF2B5EF4-FFF2-40B4-BE49-F238E27FC236}">
                <a16:creationId xmlns:a16="http://schemas.microsoft.com/office/drawing/2014/main" id="{8E007A40-FEF1-45BF-BCAA-A7BC3439BB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624950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31919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1580</Words>
  <Application>Microsoft Office PowerPoint</Application>
  <PresentationFormat>Panorámica</PresentationFormat>
  <Paragraphs>129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32" baseType="lpstr">
      <vt:lpstr>Arial</vt:lpstr>
      <vt:lpstr>Book Antiqua</vt:lpstr>
      <vt:lpstr>Bookman Old Style</vt:lpstr>
      <vt:lpstr>Calibri</vt:lpstr>
      <vt:lpstr>Calibri Light</vt:lpstr>
      <vt:lpstr>Comic Sans MS</vt:lpstr>
      <vt:lpstr>Garamond</vt:lpstr>
      <vt:lpstr>Rockwell</vt:lpstr>
      <vt:lpstr>Tahoma</vt:lpstr>
      <vt:lpstr>Times New Roman</vt:lpstr>
      <vt:lpstr>Wingdings</vt:lpstr>
      <vt:lpstr>Orgánico</vt:lpstr>
      <vt:lpstr>Tema de Office</vt:lpstr>
      <vt:lpstr>1_Tema de Office</vt:lpstr>
      <vt:lpstr>Damask</vt:lpstr>
      <vt:lpstr>    Origen y reproducción de estereotipos, discriminaciones y desigualdades de género.</vt:lpstr>
      <vt:lpstr>SOCIEDAD </vt:lpstr>
      <vt:lpstr>      MODERNIDAD    cambio epocal     El fin del antiguo régimen, producto de las revoluciones que basadas en los ideales Ilustrados terminaron con las monarquías reinantes y condujo a la emancipación de las colonias,    Era el triunfo de la “razón”, de la libertad, era dejar atrás el tutelaje, se proclamaba lalibertad, igualdad, hermandad.     </vt:lpstr>
      <vt:lpstr>Modernidad</vt:lpstr>
      <vt:lpstr>Sujeto político de la modernidad o porqué  las mujeres no llegaron a ser sujetas:</vt:lpstr>
      <vt:lpstr>Modernidad</vt:lpstr>
      <vt:lpstr>PATRIARCADO</vt:lpstr>
      <vt:lpstr>Espacios y roles determinados por el patriarcado.</vt:lpstr>
      <vt:lpstr>dicotomía sexualizada y sus términos jerarquizados</vt:lpstr>
      <vt:lpstr>Presentación de PowerPoint</vt:lpstr>
      <vt:lpstr>Rasgos comunes de las sociedades patriarcales</vt:lpstr>
      <vt:lpstr>Expresiones de la dominación patriarcal en la actualidad </vt:lpstr>
      <vt:lpstr>Presentación de PowerPoint</vt:lpstr>
      <vt:lpstr>Patrón de poder colonial </vt:lpstr>
      <vt:lpstr>Presentación de PowerPoint</vt:lpstr>
      <vt:lpstr>Rasgos “sociedades neoliberales”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Origen y reproducción de estereotipos, discriminaciones y desigualdades de género.</dc:title>
  <dc:creator>magdalena valdivieso</dc:creator>
  <cp:lastModifiedBy>magdalena valdivieso</cp:lastModifiedBy>
  <cp:revision>1</cp:revision>
  <dcterms:created xsi:type="dcterms:W3CDTF">2020-10-04T16:16:11Z</dcterms:created>
  <dcterms:modified xsi:type="dcterms:W3CDTF">2020-10-04T16:18:37Z</dcterms:modified>
</cp:coreProperties>
</file>