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4/18/2022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5</a:t>
            </a:r>
            <a:endParaRPr lang="en-US" b="1" dirty="0"/>
          </a:p>
        </p:txBody>
      </p:sp>
      <p:pic>
        <p:nvPicPr>
          <p:cNvPr id="1026" name="Picture 2" descr="https://www.u-cursos.cl/inap/13040000/novedades_institucion/r/35_logo_iap_fondo_transparente.png">
            <a:extLst>
              <a:ext uri="{FF2B5EF4-FFF2-40B4-BE49-F238E27FC236}">
                <a16:creationId xmlns:a16="http://schemas.microsoft.com/office/drawing/2014/main"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
        <p:nvSpPr>
          <p:cNvPr id="6" name="Subtítulo 2">
            <a:extLst>
              <a:ext uri="{FF2B5EF4-FFF2-40B4-BE49-F238E27FC236}">
                <a16:creationId xmlns:a16="http://schemas.microsoft.com/office/drawing/2014/main" id="{F7505D0E-FF39-48F3-9B8E-95E64208686D}"/>
              </a:ext>
            </a:extLst>
          </p:cNvPr>
          <p:cNvSpPr>
            <a:spLocks noGrp="1"/>
          </p:cNvSpPr>
          <p:nvPr>
            <p:ph type="subTitle" idx="1"/>
          </p:nvPr>
        </p:nvSpPr>
        <p:spPr>
          <a:xfrm>
            <a:off x="689113" y="4050833"/>
            <a:ext cx="8584890" cy="1992158"/>
          </a:xfrm>
        </p:spPr>
        <p:txBody>
          <a:bodyPr>
            <a:normAutofit fontScale="70000" lnSpcReduction="20000"/>
          </a:bodyPr>
          <a:lstStyle/>
          <a:p>
            <a:r>
              <a:rPr lang="es-CL" sz="3200" b="1" dirty="0"/>
              <a:t>Felipe </a:t>
            </a:r>
            <a:r>
              <a:rPr lang="es-CL" sz="3200" b="1" dirty="0" err="1"/>
              <a:t>Malgüe</a:t>
            </a:r>
            <a:r>
              <a:rPr lang="es-CL" sz="3200" b="1" dirty="0"/>
              <a:t> T.</a:t>
            </a:r>
          </a:p>
          <a:p>
            <a:r>
              <a:rPr lang="es-CL" sz="2000" b="1" dirty="0"/>
              <a:t>Conta</a:t>
            </a:r>
            <a:r>
              <a:rPr lang="es-CL" sz="2000" dirty="0"/>
              <a:t>dor Público y Auditor, Universidad de Santiago de Chile</a:t>
            </a:r>
          </a:p>
          <a:p>
            <a:r>
              <a:rPr lang="es-CL" sz="2000" dirty="0"/>
              <a:t>Diplomado en Gestión de Personas, Universidad de Chile</a:t>
            </a:r>
          </a:p>
          <a:p>
            <a:r>
              <a:rPr lang="es-CL" sz="2000" dirty="0"/>
              <a:t>Diplomado en Finanzas y Seguros, Universidad Politécnica de Valencia, España</a:t>
            </a:r>
          </a:p>
          <a:p>
            <a:r>
              <a:rPr lang="es-CL" sz="2000" dirty="0"/>
              <a:t>Master in Business </a:t>
            </a:r>
            <a:r>
              <a:rPr lang="es-CL" sz="2000" dirty="0" err="1"/>
              <a:t>Administration</a:t>
            </a:r>
            <a:r>
              <a:rPr lang="es-CL" sz="2000" dirty="0"/>
              <a:t>, Universidad de Lleida – España</a:t>
            </a:r>
          </a:p>
          <a:p>
            <a:r>
              <a:rPr lang="es-CL" sz="2000" dirty="0"/>
              <a:t>Doctor © en Economía, Empresa y Derecho, Universidad Pública de Navarra - España</a:t>
            </a:r>
            <a:endParaRPr lang="en-US" sz="2000" dirty="0"/>
          </a:p>
        </p:txBody>
      </p:sp>
    </p:spTree>
    <p:extLst>
      <p:ext uri="{BB962C8B-B14F-4D97-AF65-F5344CB8AC3E}">
        <p14:creationId xmlns:p14="http://schemas.microsoft.com/office/powerpoint/2010/main" val="102389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E97A87-55A3-41A5-BBE6-2BA740D975F0}"/>
              </a:ext>
            </a:extLst>
          </p:cNvPr>
          <p:cNvSpPr>
            <a:spLocks noGrp="1"/>
          </p:cNvSpPr>
          <p:nvPr>
            <p:ph type="title"/>
          </p:nvPr>
        </p:nvSpPr>
        <p:spPr/>
        <p:txBody>
          <a:bodyPr>
            <a:normAutofit/>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CB5737BB-2F02-4843-A1ED-D67D481CEF72}"/>
              </a:ext>
            </a:extLst>
          </p:cNvPr>
          <p:cNvSpPr>
            <a:spLocks noGrp="1"/>
          </p:cNvSpPr>
          <p:nvPr>
            <p:ph idx="1"/>
          </p:nvPr>
        </p:nvSpPr>
        <p:spPr>
          <a:xfrm>
            <a:off x="677334" y="2451652"/>
            <a:ext cx="8596668" cy="3589710"/>
          </a:xfrm>
        </p:spPr>
        <p:txBody>
          <a:bodyPr/>
          <a:lstStyle/>
          <a:p>
            <a:pPr algn="just"/>
            <a:r>
              <a:rPr lang="es-CL" dirty="0"/>
              <a:t>Esta norma analiza si los costos por intereses deben sumarse al costo capitalizado de un activo. </a:t>
            </a:r>
          </a:p>
          <a:p>
            <a:pPr algn="just"/>
            <a:endParaRPr lang="es-CL" dirty="0"/>
          </a:p>
          <a:p>
            <a:pPr marL="0" indent="0" algn="just">
              <a:buNone/>
            </a:pPr>
            <a:endParaRPr lang="en-US" dirty="0"/>
          </a:p>
        </p:txBody>
      </p:sp>
    </p:spTree>
    <p:extLst>
      <p:ext uri="{BB962C8B-B14F-4D97-AF65-F5344CB8AC3E}">
        <p14:creationId xmlns:p14="http://schemas.microsoft.com/office/powerpoint/2010/main" val="328690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D46722-08E6-47D3-BD0B-05F13B920258}"/>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6" name="Marcador de contenido 5">
            <a:extLst>
              <a:ext uri="{FF2B5EF4-FFF2-40B4-BE49-F238E27FC236}">
                <a16:creationId xmlns:a16="http://schemas.microsoft.com/office/drawing/2014/main" id="{EBB96F66-78D6-4729-956A-92DE384F706A}"/>
              </a:ext>
            </a:extLst>
          </p:cNvPr>
          <p:cNvSpPr>
            <a:spLocks noGrp="1"/>
          </p:cNvSpPr>
          <p:nvPr>
            <p:ph idx="1"/>
          </p:nvPr>
        </p:nvSpPr>
        <p:spPr/>
        <p:txBody>
          <a:bodyPr/>
          <a:lstStyle/>
          <a:p>
            <a:pPr algn="just"/>
            <a:r>
              <a:rPr lang="es-CL" dirty="0"/>
              <a:t>Por ejemplo, si una empresa está construyendo su propio edificio de oficinas, ¿Cuáles son los “costos”? es evidente, en virtud de la NICSP 17 que estos costos incluirían los ladrillos, la mano de obra para colocar los ladrillos, los honorarios del Arquitecto, y así sucesivamente. Pero, ¿incluyen el costo por intereses del dinero que se toma prestado para construir el edificio?.</a:t>
            </a:r>
            <a:endParaRPr lang="en-US" dirty="0"/>
          </a:p>
          <a:p>
            <a:pPr algn="just"/>
            <a:r>
              <a:rPr lang="es-CL" dirty="0"/>
              <a:t>Los costos por intereses que sean directamente atribuibles a la adquisición, construcción o producción de activos, que cumplan las condiciones correspondientes forman parte del costo de ese activo y, por lo tanto, deben capitalizarse, mientras que los demás costos por intereses se reconocen como un gasto.</a:t>
            </a:r>
            <a:endParaRPr lang="en-US" dirty="0"/>
          </a:p>
          <a:p>
            <a:pPr algn="just"/>
            <a:endParaRPr lang="en-US" dirty="0"/>
          </a:p>
        </p:txBody>
      </p:sp>
    </p:spTree>
    <p:extLst>
      <p:ext uri="{BB962C8B-B14F-4D97-AF65-F5344CB8AC3E}">
        <p14:creationId xmlns:p14="http://schemas.microsoft.com/office/powerpoint/2010/main" val="3190183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2C3828-C3DF-484F-B182-7DFF846558E5}"/>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6E10F658-9BCF-4752-A6A9-BDDEA65AEA21}"/>
              </a:ext>
            </a:extLst>
          </p:cNvPr>
          <p:cNvSpPr>
            <a:spLocks noGrp="1"/>
          </p:cNvSpPr>
          <p:nvPr>
            <p:ph idx="1"/>
          </p:nvPr>
        </p:nvSpPr>
        <p:spPr/>
        <p:txBody>
          <a:bodyPr/>
          <a:lstStyle/>
          <a:p>
            <a:pPr algn="just"/>
            <a:r>
              <a:rPr lang="es-CL" dirty="0"/>
              <a:t>Cuando una empresa toma un préstamo para financiar un proyecto específicamente, los costos por intereses capitalizables serán los incurridos realmente. </a:t>
            </a:r>
          </a:p>
          <a:p>
            <a:pPr algn="just"/>
            <a:endParaRPr lang="es-CL" dirty="0"/>
          </a:p>
          <a:p>
            <a:pPr algn="just"/>
            <a:r>
              <a:rPr lang="es-CL" dirty="0"/>
              <a:t>Cuando una entidad toma un préstamo de fondos en forma general, el monto capitalizable con respecto a la construcción de un activo especifico debe calcularse aplicando el costo promedio ponderado de los intereses al desembolso realizado en relación con dicho activo específicamente. </a:t>
            </a:r>
            <a:endParaRPr lang="en-US" dirty="0"/>
          </a:p>
          <a:p>
            <a:pPr algn="just"/>
            <a:endParaRPr lang="en-US" dirty="0"/>
          </a:p>
        </p:txBody>
      </p:sp>
    </p:spTree>
    <p:extLst>
      <p:ext uri="{BB962C8B-B14F-4D97-AF65-F5344CB8AC3E}">
        <p14:creationId xmlns:p14="http://schemas.microsoft.com/office/powerpoint/2010/main" val="385420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89937-38DC-4BA8-89A0-A65D311DEDDF}"/>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309EE3CE-A33B-4A25-A9BA-899C24339F2A}"/>
              </a:ext>
            </a:extLst>
          </p:cNvPr>
          <p:cNvSpPr>
            <a:spLocks noGrp="1"/>
          </p:cNvSpPr>
          <p:nvPr>
            <p:ph idx="1"/>
          </p:nvPr>
        </p:nvSpPr>
        <p:spPr/>
        <p:txBody>
          <a:bodyPr/>
          <a:lstStyle/>
          <a:p>
            <a:r>
              <a:rPr lang="es-CL" dirty="0"/>
              <a:t>La NICSP 5 contiene una guía detallada acerca del momento en que una entidad debe comenzar y cesar la capitalización de los costos por intereses. </a:t>
            </a:r>
            <a:endParaRPr lang="en-US" dirty="0"/>
          </a:p>
          <a:p>
            <a:endParaRPr lang="en-US" dirty="0"/>
          </a:p>
        </p:txBody>
      </p:sp>
    </p:spTree>
    <p:extLst>
      <p:ext uri="{BB962C8B-B14F-4D97-AF65-F5344CB8AC3E}">
        <p14:creationId xmlns:p14="http://schemas.microsoft.com/office/powerpoint/2010/main" val="396731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7D3ABD-3611-4224-B6A0-B75B8174ED4D}"/>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8FD0C515-3E82-4B2D-80D4-EFAE030388ED}"/>
              </a:ext>
            </a:extLst>
          </p:cNvPr>
          <p:cNvSpPr>
            <a:spLocks noGrp="1"/>
          </p:cNvSpPr>
          <p:nvPr>
            <p:ph idx="1"/>
          </p:nvPr>
        </p:nvSpPr>
        <p:spPr/>
        <p:txBody>
          <a:bodyPr/>
          <a:lstStyle/>
          <a:p>
            <a:r>
              <a:rPr lang="es-CL" b="1" dirty="0"/>
              <a:t>Inicio de la capitalización</a:t>
            </a:r>
            <a:r>
              <a:rPr lang="es-CL" dirty="0"/>
              <a:t>: la entidad debe comenzar la capitalización de los costos por préstamos como parte de los costos de un Activo apto en la fecha de inicio. La de fecha de inicio para la capitalización es aquella en que la entidad cumple por primera vez toda y cada una de las siguientes condiciones:</a:t>
            </a:r>
            <a:endParaRPr lang="en-US" dirty="0"/>
          </a:p>
          <a:p>
            <a:pPr marL="0" indent="0">
              <a:buNone/>
            </a:pPr>
            <a:r>
              <a:rPr lang="es-CL" dirty="0"/>
              <a:t> </a:t>
            </a:r>
            <a:endParaRPr lang="en-US" dirty="0"/>
          </a:p>
          <a:p>
            <a:pPr lvl="1"/>
            <a:r>
              <a:rPr lang="es-CL" dirty="0"/>
              <a:t>A: incurren en desembolsos en relación con el activo</a:t>
            </a:r>
            <a:endParaRPr lang="en-US" dirty="0"/>
          </a:p>
          <a:p>
            <a:pPr lvl="1"/>
            <a:r>
              <a:rPr lang="es-CL" dirty="0"/>
              <a:t>B: incurren en costos por préstamos</a:t>
            </a:r>
            <a:endParaRPr lang="en-US" dirty="0"/>
          </a:p>
          <a:p>
            <a:pPr lvl="1"/>
            <a:r>
              <a:rPr lang="es-CL" dirty="0"/>
              <a:t>C: lleva a cabo las actividades necesarias para preparar al activo para el uso al que está destinado o para su venta.</a:t>
            </a:r>
            <a:endParaRPr lang="en-US" dirty="0"/>
          </a:p>
          <a:p>
            <a:endParaRPr lang="en-US" dirty="0"/>
          </a:p>
        </p:txBody>
      </p:sp>
    </p:spTree>
    <p:extLst>
      <p:ext uri="{BB962C8B-B14F-4D97-AF65-F5344CB8AC3E}">
        <p14:creationId xmlns:p14="http://schemas.microsoft.com/office/powerpoint/2010/main" val="4210717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369A38-67C9-44FC-A49C-EB03CADE126F}"/>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1392623F-1733-46F2-A695-DAE1A88B1F2C}"/>
              </a:ext>
            </a:extLst>
          </p:cNvPr>
          <p:cNvSpPr>
            <a:spLocks noGrp="1"/>
          </p:cNvSpPr>
          <p:nvPr>
            <p:ph idx="1"/>
          </p:nvPr>
        </p:nvSpPr>
        <p:spPr/>
        <p:txBody>
          <a:bodyPr/>
          <a:lstStyle/>
          <a:p>
            <a:r>
              <a:rPr lang="es-CL" b="1" dirty="0"/>
              <a:t>Suspensión de la capitalización</a:t>
            </a:r>
            <a:r>
              <a:rPr lang="es-CL" dirty="0"/>
              <a:t>: una entidad suspenderá la capitalización de los costos por préstamos, durante los periodos en que se haya suspendido el desarrollo de actividades de un activo apto, si estos periodos se extienden en el tiempo.</a:t>
            </a:r>
            <a:endParaRPr lang="en-US" dirty="0"/>
          </a:p>
          <a:p>
            <a:endParaRPr lang="en-US" dirty="0"/>
          </a:p>
        </p:txBody>
      </p:sp>
    </p:spTree>
    <p:extLst>
      <p:ext uri="{BB962C8B-B14F-4D97-AF65-F5344CB8AC3E}">
        <p14:creationId xmlns:p14="http://schemas.microsoft.com/office/powerpoint/2010/main" val="213974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46E424-6479-4688-9545-5C02FCDCD9CE}"/>
              </a:ext>
            </a:extLst>
          </p:cNvPr>
          <p:cNvSpPr>
            <a:spLocks noGrp="1"/>
          </p:cNvSpPr>
          <p:nvPr>
            <p:ph type="title"/>
          </p:nvPr>
        </p:nvSpPr>
        <p:spPr/>
        <p:txBody>
          <a:bodyPr/>
          <a:lstStyle/>
          <a:p>
            <a:r>
              <a:rPr lang="es-CL" dirty="0"/>
              <a:t>NICSP 5</a:t>
            </a:r>
            <a:br>
              <a:rPr lang="es-CL" dirty="0"/>
            </a:br>
            <a:r>
              <a:rPr lang="es-CL" dirty="0"/>
              <a:t>Costos por Préstamos</a:t>
            </a:r>
            <a:endParaRPr lang="en-US" dirty="0"/>
          </a:p>
        </p:txBody>
      </p:sp>
      <p:sp>
        <p:nvSpPr>
          <p:cNvPr id="3" name="Marcador de contenido 2">
            <a:extLst>
              <a:ext uri="{FF2B5EF4-FFF2-40B4-BE49-F238E27FC236}">
                <a16:creationId xmlns:a16="http://schemas.microsoft.com/office/drawing/2014/main" id="{F55DAEBE-384E-47C2-B1A2-FC35BAD1E5F3}"/>
              </a:ext>
            </a:extLst>
          </p:cNvPr>
          <p:cNvSpPr>
            <a:spLocks noGrp="1"/>
          </p:cNvSpPr>
          <p:nvPr>
            <p:ph idx="1"/>
          </p:nvPr>
        </p:nvSpPr>
        <p:spPr/>
        <p:txBody>
          <a:bodyPr/>
          <a:lstStyle/>
          <a:p>
            <a:r>
              <a:rPr lang="es-CL" b="1" dirty="0"/>
              <a:t>Fin de la capitalización</a:t>
            </a:r>
            <a:r>
              <a:rPr lang="es-CL" dirty="0"/>
              <a:t>: una entidad cesará la capitalización de los costos por prestamos cuando se haya completado todas y prácticamente todas las actividades necesarias para preparar al Activo apto para el uso que va destinado o para su venta.</a:t>
            </a:r>
            <a:endParaRPr lang="en-US" dirty="0"/>
          </a:p>
          <a:p>
            <a:endParaRPr lang="en-US" dirty="0"/>
          </a:p>
        </p:txBody>
      </p:sp>
    </p:spTree>
    <p:extLst>
      <p:ext uri="{BB962C8B-B14F-4D97-AF65-F5344CB8AC3E}">
        <p14:creationId xmlns:p14="http://schemas.microsoft.com/office/powerpoint/2010/main" val="2744089731"/>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792</TotalTime>
  <Words>453</Words>
  <Application>Microsoft Office PowerPoint</Application>
  <PresentationFormat>Panorámica</PresentationFormat>
  <Paragraphs>28</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Wingdings 3</vt:lpstr>
      <vt:lpstr>Faceta</vt:lpstr>
      <vt:lpstr>Contabilidad Gubernamental  NICSP 5</vt:lpstr>
      <vt:lpstr>NICSP 5 Costos por Préstamos</vt:lpstr>
      <vt:lpstr>NICSP 5 Costos por Préstamos</vt:lpstr>
      <vt:lpstr>NICSP 5 Costos por Préstamos</vt:lpstr>
      <vt:lpstr>NICSP 5 Costos por Préstamos</vt:lpstr>
      <vt:lpstr>NICSP 5 Costos por Préstamos</vt:lpstr>
      <vt:lpstr>NICSP 5 Costos por Préstamos</vt:lpstr>
      <vt:lpstr>NICSP 5 Costos por Préstamos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Docencia</cp:lastModifiedBy>
  <cp:revision>58</cp:revision>
  <dcterms:created xsi:type="dcterms:W3CDTF">2018-03-13T03:08:02Z</dcterms:created>
  <dcterms:modified xsi:type="dcterms:W3CDTF">2022-04-18T19:09:15Z</dcterms:modified>
</cp:coreProperties>
</file>