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14" r:id="rId1"/>
  </p:sldMasterIdLst>
  <p:notesMasterIdLst>
    <p:notesMasterId r:id="rId30"/>
  </p:notesMasterIdLst>
  <p:sldIdLst>
    <p:sldId id="402" r:id="rId2"/>
    <p:sldId id="292" r:id="rId3"/>
    <p:sldId id="409" r:id="rId4"/>
    <p:sldId id="399" r:id="rId5"/>
    <p:sldId id="412" r:id="rId6"/>
    <p:sldId id="413" r:id="rId7"/>
    <p:sldId id="415" r:id="rId8"/>
    <p:sldId id="416" r:id="rId9"/>
    <p:sldId id="417" r:id="rId10"/>
    <p:sldId id="421" r:id="rId11"/>
    <p:sldId id="419" r:id="rId12"/>
    <p:sldId id="420" r:id="rId13"/>
    <p:sldId id="422" r:id="rId14"/>
    <p:sldId id="424" r:id="rId15"/>
    <p:sldId id="410" r:id="rId16"/>
    <p:sldId id="432" r:id="rId17"/>
    <p:sldId id="433" r:id="rId18"/>
    <p:sldId id="436" r:id="rId19"/>
    <p:sldId id="423" r:id="rId20"/>
    <p:sldId id="427" r:id="rId21"/>
    <p:sldId id="425" r:id="rId22"/>
    <p:sldId id="426" r:id="rId23"/>
    <p:sldId id="434" r:id="rId24"/>
    <p:sldId id="438" r:id="rId25"/>
    <p:sldId id="435" r:id="rId26"/>
    <p:sldId id="437" r:id="rId27"/>
    <p:sldId id="411" r:id="rId28"/>
    <p:sldId id="40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8029" autoAdjust="0"/>
  </p:normalViewPr>
  <p:slideViewPr>
    <p:cSldViewPr snapToGrid="0">
      <p:cViewPr>
        <p:scale>
          <a:sx n="60" d="100"/>
          <a:sy n="60" d="100"/>
        </p:scale>
        <p:origin x="3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3896-EBA3-4EA1-94DC-4C559C45AF9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9F65-D998-4C5A-83A1-1FCFD41AB7F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9F65-D998-4C5A-83A1-1FCFD41AB7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0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9F65-D998-4C5A-83A1-1FCFD41AB7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9F65-D998-4C5A-83A1-1FCFD41AB7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9F65-D998-4C5A-83A1-1FCFD41AB7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9F65-D998-4C5A-83A1-1FCFD41AB7F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0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0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43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5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7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support.microsoft.com/es-es/office/especificaciones-y-l%C3%ADmites-de-excel-1672b34d-7043-467e-8e27-269d656771c3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s-es/office/m%C3%A9todos-abreviados-de-teclado-de-excel-1798d9d5-842a-42b8-9c99-9b7213f0040f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7200" b="1" dirty="0" smtClean="0">
                <a:solidFill>
                  <a:srgbClr val="00B050"/>
                </a:solidFill>
              </a:rPr>
              <a:t>T</a:t>
            </a:r>
            <a:r>
              <a:rPr lang="es-CL" sz="7200" dirty="0" smtClean="0"/>
              <a:t>ecnología y </a:t>
            </a:r>
            <a:br>
              <a:rPr lang="es-CL" sz="7200" dirty="0" smtClean="0"/>
            </a:br>
            <a:r>
              <a:rPr lang="es-CL" sz="7200" b="1" dirty="0" smtClean="0">
                <a:solidFill>
                  <a:srgbClr val="00B050"/>
                </a:solidFill>
              </a:rPr>
              <a:t>S</a:t>
            </a:r>
            <a:r>
              <a:rPr lang="es-CL" sz="7200" dirty="0" smtClean="0"/>
              <a:t>istemas de </a:t>
            </a:r>
            <a:br>
              <a:rPr lang="es-CL" sz="7200" dirty="0" smtClean="0"/>
            </a:br>
            <a:r>
              <a:rPr lang="es-CL" sz="7200" b="1" dirty="0" smtClean="0">
                <a:solidFill>
                  <a:srgbClr val="00B050"/>
                </a:solidFill>
              </a:rPr>
              <a:t>I</a:t>
            </a:r>
            <a:r>
              <a:rPr lang="es-CL" sz="7200" dirty="0" smtClean="0"/>
              <a:t>nformación</a:t>
            </a:r>
            <a:endParaRPr lang="es-CL" sz="7200" dirty="0"/>
          </a:p>
        </p:txBody>
      </p:sp>
      <p:pic>
        <p:nvPicPr>
          <p:cNvPr id="3074" name="Picture 2" descr="Facultad de Gobierno - Universidad de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0" y="1383083"/>
            <a:ext cx="4672820" cy="23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50" y="172078"/>
            <a:ext cx="14104462" cy="3382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7" y="552889"/>
            <a:ext cx="11766561" cy="35789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07" y="3676498"/>
            <a:ext cx="11766562" cy="1820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07" y="5050825"/>
            <a:ext cx="11766563" cy="16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8" y="542256"/>
            <a:ext cx="11842259" cy="8879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8" y="975613"/>
            <a:ext cx="11842260" cy="48484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0" y="157341"/>
            <a:ext cx="14104462" cy="33828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07" y="5381470"/>
            <a:ext cx="11842259" cy="13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1" y="577661"/>
            <a:ext cx="11829885" cy="8870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50" y="157341"/>
            <a:ext cx="14104462" cy="3382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91" y="1041991"/>
            <a:ext cx="11829885" cy="57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52892" y="784071"/>
            <a:ext cx="113343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Se realizarán clases </a:t>
            </a:r>
            <a:r>
              <a:rPr lang="es-ES" sz="1600" dirty="0">
                <a:solidFill>
                  <a:srgbClr val="C00000"/>
                </a:solidFill>
              </a:rPr>
              <a:t>expositivas</a:t>
            </a:r>
            <a:r>
              <a:rPr lang="es-ES" sz="1600" dirty="0"/>
              <a:t> utilizando datos que versan sobre materias que debieran ser atingentes al área del Administrador Público, por ejemplo, hacer una </a:t>
            </a:r>
            <a:r>
              <a:rPr lang="es-ES" sz="1600" dirty="0">
                <a:solidFill>
                  <a:srgbClr val="7030A0"/>
                </a:solidFill>
              </a:rPr>
              <a:t>carta Gantt </a:t>
            </a:r>
            <a:r>
              <a:rPr lang="es-ES" sz="1600" dirty="0"/>
              <a:t>en Excel y que luego puede ser enviada al </a:t>
            </a:r>
            <a:r>
              <a:rPr lang="es-ES" sz="1600" dirty="0">
                <a:solidFill>
                  <a:srgbClr val="00B050"/>
                </a:solidFill>
              </a:rPr>
              <a:t>Banco Integrado de Proyectos </a:t>
            </a:r>
            <a:r>
              <a:rPr lang="es-ES" sz="1600" dirty="0"/>
              <a:t>para efectuar una ficha de inversión, o ya sea calcular el nivel de gasto de un programa en un subtítulo determinado, resumir información de educación, vivienda, entre otros.  La clase se compone de dos momentos: </a:t>
            </a:r>
            <a:r>
              <a:rPr lang="es-ES" sz="1600" dirty="0">
                <a:solidFill>
                  <a:srgbClr val="0070C0"/>
                </a:solidFill>
              </a:rPr>
              <a:t>(1) </a:t>
            </a:r>
            <a:r>
              <a:rPr lang="es-ES" sz="1600" dirty="0"/>
              <a:t>45 minutos de enseñanza teórica de componentes de análisis, </a:t>
            </a:r>
            <a:r>
              <a:rPr lang="es-ES" sz="1600" dirty="0">
                <a:solidFill>
                  <a:srgbClr val="C00000"/>
                </a:solidFill>
              </a:rPr>
              <a:t>(2) </a:t>
            </a:r>
            <a:r>
              <a:rPr lang="es-ES" sz="1600" dirty="0"/>
              <a:t>45 minutos donde se aplica y práctica lo aprendido durante la clase. </a:t>
            </a:r>
          </a:p>
          <a:p>
            <a:endParaRPr lang="es-ES" sz="1600" dirty="0"/>
          </a:p>
          <a:p>
            <a:r>
              <a:rPr lang="es-ES" sz="1600" dirty="0"/>
              <a:t>Asimismo, cada clase tendrá una tarea semanal que tendrá que ser resuelta y enviada antes de la siguiente clase, de modo que los estudiantes vayan practicando los contenidos vistos en clases.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09" y="327028"/>
            <a:ext cx="12396607" cy="2790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3296" y="2969644"/>
            <a:ext cx="12396562" cy="2790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1" y="3248670"/>
            <a:ext cx="11239528" cy="36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3796" y="199439"/>
            <a:ext cx="12232824" cy="2753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55" y="474780"/>
            <a:ext cx="10907707" cy="60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de Hoy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800599" y="731520"/>
            <a:ext cx="7039303" cy="52578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C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Presentar el </a:t>
            </a:r>
            <a:r>
              <a:rPr lang="es-CL" sz="2400" b="1" dirty="0">
                <a:solidFill>
                  <a:schemeClr val="bg1">
                    <a:lumMod val="50000"/>
                  </a:schemeClr>
                </a:solidFill>
              </a:rPr>
              <a:t>programa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del curso.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/>
              <a:t>Introducción al </a:t>
            </a:r>
            <a:r>
              <a:rPr lang="es-CL" sz="2400" b="1" dirty="0">
                <a:solidFill>
                  <a:srgbClr val="92D050"/>
                </a:solidFill>
              </a:rPr>
              <a:t>uso </a:t>
            </a:r>
            <a:r>
              <a:rPr lang="es-CL" sz="2400" dirty="0"/>
              <a:t>de Excel.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1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6914"/>
            <a:ext cx="10058400" cy="1450757"/>
          </a:xfrm>
        </p:spPr>
        <p:txBody>
          <a:bodyPr/>
          <a:lstStyle/>
          <a:p>
            <a:r>
              <a:rPr lang="es-CL" sz="9600" b="1" dirty="0">
                <a:solidFill>
                  <a:srgbClr val="00B050"/>
                </a:solidFill>
              </a:rPr>
              <a:t>Excel</a:t>
            </a:r>
            <a:endParaRPr lang="es-CL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687180" cy="501226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s-CL" sz="3200" dirty="0" smtClean="0"/>
                  <a:t>¿Qué es Excel?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CL" sz="3200" dirty="0" smtClean="0"/>
                  <a:t>Interfaz e Ingresar datos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CL" sz="3200" dirty="0"/>
                  <a:t>Datos de </a:t>
                </a:r>
                <a:r>
                  <a:rPr lang="es-CL" sz="3200" dirty="0" smtClean="0"/>
                  <a:t>formato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CL" sz="3200" dirty="0"/>
                  <a:t>Fórmulas y funciones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CL" sz="3200" dirty="0" smtClean="0"/>
                  <a:t>Crear un libro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CL" sz="3200" dirty="0" smtClean="0"/>
                  <a:t>Co-laborando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s-CL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endParaRPr lang="es-CL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687180" cy="5012267"/>
              </a:xfrm>
              <a:blipFill rotWithShape="0">
                <a:blip r:embed="rId2"/>
                <a:stretch>
                  <a:fillRect l="-2339" t="-292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ogo de Microsoft Excel desde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28" y="2383338"/>
            <a:ext cx="3017520" cy="28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</a:t>
            </a:r>
            <a:r>
              <a:rPr lang="es-CL" b="1" dirty="0">
                <a:solidFill>
                  <a:srgbClr val="00B050"/>
                </a:solidFill>
              </a:rPr>
              <a:t>Excel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69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¿Alguien lo ha usado antes?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¿Qué ha hecho?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¿Qué saben de él?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Excel </a:t>
            </a:r>
            <a:r>
              <a:rPr lang="es-ES" dirty="0"/>
              <a:t>es un </a:t>
            </a:r>
            <a:r>
              <a:rPr lang="es-ES" dirty="0">
                <a:solidFill>
                  <a:srgbClr val="00B050"/>
                </a:solidFill>
              </a:rPr>
              <a:t>programa</a:t>
            </a:r>
            <a:r>
              <a:rPr lang="es-ES" dirty="0"/>
              <a:t> de hoja de cálculo desarrollado por Microsoft </a:t>
            </a:r>
            <a:r>
              <a:rPr lang="es-ES" dirty="0" smtClean="0"/>
              <a:t>para </a:t>
            </a:r>
            <a:r>
              <a:rPr lang="es-ES" dirty="0" smtClean="0">
                <a:solidFill>
                  <a:srgbClr val="00B050"/>
                </a:solidFill>
              </a:rPr>
              <a:t>Sistemas Operativos </a:t>
            </a:r>
            <a:r>
              <a:rPr lang="es-ES" dirty="0" smtClean="0"/>
              <a:t>como Windows, </a:t>
            </a:r>
            <a:r>
              <a:rPr lang="es-ES" dirty="0" err="1" smtClean="0"/>
              <a:t>macOS</a:t>
            </a:r>
            <a:r>
              <a:rPr lang="es-ES" dirty="0" smtClean="0"/>
              <a:t>, </a:t>
            </a:r>
            <a:r>
              <a:rPr lang="es-ES" dirty="0" err="1" smtClean="0"/>
              <a:t>Android</a:t>
            </a:r>
            <a:r>
              <a:rPr lang="es-ES" dirty="0" smtClean="0"/>
              <a:t> e </a:t>
            </a:r>
            <a:r>
              <a:rPr lang="es-ES" dirty="0" err="1" smtClean="0"/>
              <a:t>iOS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Permite a los usuarios </a:t>
            </a:r>
            <a:r>
              <a:rPr lang="es-ES" dirty="0">
                <a:solidFill>
                  <a:srgbClr val="00B050"/>
                </a:solidFill>
              </a:rPr>
              <a:t>organizar, analizar y manipular datos</a:t>
            </a:r>
            <a:r>
              <a:rPr lang="es-E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Pero, ¿qué es un </a:t>
            </a:r>
            <a:r>
              <a:rPr lang="es-ES" i="1" dirty="0" smtClean="0">
                <a:solidFill>
                  <a:srgbClr val="00B050"/>
                </a:solidFill>
              </a:rPr>
              <a:t>Sistema Operativo</a:t>
            </a:r>
            <a:r>
              <a:rPr lang="es-ES" dirty="0" smtClean="0"/>
              <a:t>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Software </a:t>
            </a:r>
            <a:r>
              <a:rPr lang="es-ES" dirty="0"/>
              <a:t>fundamental que permite a los usuarios interactuar con las máquinas, gestionando los datos, las aplicaciones y sus componentes (pantalla, </a:t>
            </a:r>
            <a:r>
              <a:rPr lang="es-ES" dirty="0" smtClean="0"/>
              <a:t>teclado, etc.).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Fue lanzado </a:t>
            </a:r>
            <a:r>
              <a:rPr lang="es-ES" dirty="0"/>
              <a:t>un 30 de Septiembre de 1985 (cumplirá 38 años!)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A la </a:t>
            </a:r>
            <a:r>
              <a:rPr lang="es-ES" dirty="0" smtClean="0"/>
              <a:t>fecha </a:t>
            </a:r>
            <a:r>
              <a:rPr lang="es-ES" dirty="0"/>
              <a:t>cuenta con 18 versiones!</a:t>
            </a:r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351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0676"/>
            <a:ext cx="100076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Interfaz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L" u="sng" dirty="0"/>
              <a:t>Área de </a:t>
            </a:r>
            <a:r>
              <a:rPr lang="es-CL" u="sng" dirty="0" smtClean="0"/>
              <a:t>Trabajo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B050"/>
                </a:solidFill>
              </a:rPr>
              <a:t>Cinta de </a:t>
            </a:r>
            <a:r>
              <a:rPr lang="es-CL" dirty="0" smtClean="0">
                <a:solidFill>
                  <a:srgbClr val="00B050"/>
                </a:solidFill>
              </a:rPr>
              <a:t>Opciones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B050"/>
                </a:solidFill>
              </a:rPr>
              <a:t>Ficha de Menú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chemeClr val="accent5"/>
                </a:solidFill>
              </a:rPr>
              <a:t>Pestañas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chemeClr val="accent5"/>
                </a:solidFill>
              </a:rPr>
              <a:t>Comandos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92D050"/>
                </a:solidFill>
              </a:rPr>
              <a:t>Celdas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92D050"/>
                </a:solidFill>
              </a:rPr>
              <a:t>Filas </a:t>
            </a:r>
            <a:r>
              <a:rPr lang="es-C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(Nºs – Hor.)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chemeClr val="accent1"/>
                </a:solidFill>
              </a:rPr>
              <a:t>Columnas </a:t>
            </a:r>
            <a:r>
              <a:rPr lang="es-C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(Letras – Ver.)…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FFC000"/>
                </a:solidFill>
              </a:rPr>
              <a:t>Barras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FF0000"/>
                </a:solidFill>
              </a:rPr>
              <a:t>Zoom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C00000"/>
                </a:solidFill>
              </a:rPr>
              <a:t>Vista de página</a:t>
            </a:r>
            <a:endParaRPr lang="es-CL" sz="1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67" y="1434859"/>
            <a:ext cx="8823434" cy="46874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7838130" y="6471746"/>
                <a:ext cx="4201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𝑨𝒃𝒓𝒆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𝒖𝒏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𝒂𝒓𝒄𝒉𝒊𝒗𝒐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𝑬𝒙𝒄𝒆𝒍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𝒊𝒏𝒔𝒑𝒆𝒄𝒄𝒊𝒐𝒏𝒂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s-CL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30" y="6471746"/>
                <a:ext cx="42014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16" t="-2222" r="-1016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redondeado 6"/>
          <p:cNvSpPr/>
          <p:nvPr/>
        </p:nvSpPr>
        <p:spPr>
          <a:xfrm>
            <a:off x="3216167" y="1567781"/>
            <a:ext cx="3908202" cy="1868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05472" y="1060567"/>
            <a:ext cx="412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400" dirty="0" smtClean="0">
                <a:solidFill>
                  <a:srgbClr val="C00000"/>
                </a:solidFill>
              </a:rPr>
              <a:t>También llamada Barra de Opciones de Acceso Rápido</a:t>
            </a:r>
            <a:endParaRPr lang="es-CL" sz="1400" dirty="0">
              <a:solidFill>
                <a:srgbClr val="C0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216167" y="1765900"/>
            <a:ext cx="544800" cy="61485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3651516" y="2226863"/>
            <a:ext cx="4090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400" dirty="0" smtClean="0">
                <a:solidFill>
                  <a:srgbClr val="00B0F0"/>
                </a:solidFill>
              </a:rPr>
              <a:t>Grupo de comandos + Indicador de cuadro de diálogo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354463" y="1447137"/>
            <a:ext cx="166977" cy="1206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7838130" y="1041187"/>
            <a:ext cx="3925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400" dirty="0" smtClean="0">
                <a:solidFill>
                  <a:srgbClr val="00B050"/>
                </a:solidFill>
              </a:rPr>
              <a:t>Opciones de presentación de la Cinta de Opciones</a:t>
            </a:r>
            <a:endParaRPr lang="es-CL" sz="1400" dirty="0">
              <a:solidFill>
                <a:srgbClr val="00B050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02419" y="2732567"/>
            <a:ext cx="8463516" cy="3051545"/>
          </a:xfrm>
          <a:prstGeom prst="roundRect">
            <a:avLst>
              <a:gd name="adj" fmla="val 3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redondeado 15"/>
          <p:cNvSpPr/>
          <p:nvPr/>
        </p:nvSpPr>
        <p:spPr>
          <a:xfrm>
            <a:off x="11868375" y="2226863"/>
            <a:ext cx="166977" cy="1206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redondeado 16"/>
          <p:cNvSpPr/>
          <p:nvPr/>
        </p:nvSpPr>
        <p:spPr>
          <a:xfrm>
            <a:off x="8506047" y="5805378"/>
            <a:ext cx="3359888" cy="170877"/>
          </a:xfrm>
          <a:prstGeom prst="roundRect">
            <a:avLst/>
          </a:prstGeom>
          <a:noFill/>
          <a:ln w="28575">
            <a:solidFill>
              <a:srgbClr val="DF9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redondeado 17"/>
          <p:cNvSpPr/>
          <p:nvPr/>
        </p:nvSpPr>
        <p:spPr>
          <a:xfrm rot="5400000">
            <a:off x="10286804" y="4149469"/>
            <a:ext cx="3359888" cy="170877"/>
          </a:xfrm>
          <a:prstGeom prst="roundRect">
            <a:avLst/>
          </a:prstGeom>
          <a:noFill/>
          <a:ln w="28575">
            <a:solidFill>
              <a:srgbClr val="DF9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redondeado 18"/>
          <p:cNvSpPr/>
          <p:nvPr/>
        </p:nvSpPr>
        <p:spPr>
          <a:xfrm>
            <a:off x="10845209" y="5957778"/>
            <a:ext cx="1173126" cy="1857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redondeado 19"/>
          <p:cNvSpPr/>
          <p:nvPr/>
        </p:nvSpPr>
        <p:spPr>
          <a:xfrm>
            <a:off x="10207255" y="5969911"/>
            <a:ext cx="616687" cy="15300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/>
              <p:cNvSpPr txBox="1"/>
              <p:nvPr/>
            </p:nvSpPr>
            <p:spPr>
              <a:xfrm>
                <a:off x="1097280" y="6503437"/>
                <a:ext cx="5815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1.048.576 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filas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por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 16.384 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columnas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! - 1.717 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10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</a:rPr>
                        <m:t>^</m:t>
                      </m:r>
                      <m:r>
                        <m:rPr>
                          <m:nor/>
                        </m:rPr>
                        <a:rPr lang="es-CL" b="1" i="1" smtClean="0">
                          <a:solidFill>
                            <a:schemeClr val="bg1"/>
                          </a:solidFill>
                        </a:rPr>
                        <m:t>´10  -  </m:t>
                      </m:r>
                      <m:r>
                        <m:rPr>
                          <m:sty m:val="p"/>
                        </m:rPr>
                        <a:rPr lang="es-CL" b="1" i="1" smtClean="0">
                          <a:solidFill>
                            <a:schemeClr val="bg1"/>
                          </a:solidFill>
                          <a:hlinkClick r:id="rId5"/>
                        </a:rPr>
                        <m:t>Link</m:t>
                      </m:r>
                    </m:oMath>
                  </m:oMathPara>
                </a14:m>
                <a:endParaRPr lang="es-CL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6503437"/>
                <a:ext cx="581569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19" r="-629" b="-3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6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de Hoy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800599" y="731520"/>
            <a:ext cx="7039303" cy="52578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C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/>
              <a:t>Presentar el </a:t>
            </a:r>
            <a:r>
              <a:rPr lang="es-CL" sz="2400" b="1" dirty="0">
                <a:solidFill>
                  <a:srgbClr val="00B050"/>
                </a:solidFill>
              </a:rPr>
              <a:t>programa </a:t>
            </a:r>
            <a:r>
              <a:rPr lang="es-CL" sz="2400" dirty="0"/>
              <a:t>del curso.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 smtClean="0"/>
              <a:t>Introducción al </a:t>
            </a:r>
            <a:r>
              <a:rPr lang="es-CL" sz="2400" b="1" dirty="0" smtClean="0">
                <a:solidFill>
                  <a:srgbClr val="92D050"/>
                </a:solidFill>
              </a:rPr>
              <a:t>uso </a:t>
            </a:r>
            <a:r>
              <a:rPr lang="es-CL" sz="2400" dirty="0" smtClean="0"/>
              <a:t>de Excel.</a:t>
            </a:r>
            <a:endParaRPr lang="es-CL" sz="2400" dirty="0"/>
          </a:p>
          <a:p>
            <a:pPr>
              <a:buFont typeface="Wingdings" panose="05000000000000000000" pitchFamily="2" charset="2"/>
              <a:buChar char="§"/>
            </a:pPr>
            <a:endParaRPr lang="es-C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53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Ingresar </a:t>
            </a:r>
            <a:br>
              <a:rPr lang="es-CL" dirty="0" smtClean="0"/>
            </a:br>
            <a:r>
              <a:rPr lang="es-CL" dirty="0" smtClean="0"/>
              <a:t>Datos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+ Formato </a:t>
            </a:r>
            <a:r>
              <a:rPr lang="es-CL" dirty="0" smtClean="0">
                <a:solidFill>
                  <a:schemeClr val="bg2">
                    <a:lumMod val="90000"/>
                  </a:schemeClr>
                </a:solidFill>
              </a:rPr>
              <a:t>+ Fórmulas y Funciones</a:t>
            </a:r>
            <a:endParaRPr lang="es-C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167" y="1845734"/>
            <a:ext cx="8823434" cy="468744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216167" y="2812249"/>
            <a:ext cx="547759" cy="15469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63926" y="3222123"/>
            <a:ext cx="1307040" cy="3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 smtClean="0">
                <a:solidFill>
                  <a:srgbClr val="C00000"/>
                </a:solidFill>
              </a:rPr>
              <a:t>Celda Actual</a:t>
            </a:r>
            <a:endParaRPr lang="es-CL" sz="1400" dirty="0">
              <a:solidFill>
                <a:srgbClr val="C00000"/>
              </a:solidFill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u="sng" dirty="0"/>
              <a:t>Área de </a:t>
            </a:r>
            <a:r>
              <a:rPr lang="es-CL" u="sng" dirty="0" smtClean="0"/>
              <a:t>Trabajo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B0F0"/>
                </a:solidFill>
              </a:rPr>
              <a:t>Tipos de Datos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B0F0"/>
                </a:solidFill>
              </a:rPr>
              <a:t>Formatos de Celda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>
                <a:solidFill>
                  <a:schemeClr val="accent1"/>
                </a:solidFill>
              </a:rPr>
              <a:t>Fecha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accent1"/>
                </a:solidFill>
              </a:rPr>
              <a:t>Número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bg2">
                    <a:lumMod val="90000"/>
                  </a:schemeClr>
                </a:solidFill>
              </a:rPr>
              <a:t>Operatoria Básica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2">
                    <a:lumMod val="90000"/>
                  </a:schemeClr>
                </a:solidFill>
              </a:rPr>
              <a:t>(+, - , *, /)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DF9207"/>
                </a:solidFill>
              </a:rPr>
              <a:t>Adelante y Atrás!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9" name="Rectángulo redondeado 8"/>
          <p:cNvSpPr/>
          <p:nvPr/>
        </p:nvSpPr>
        <p:spPr>
          <a:xfrm>
            <a:off x="3806458" y="2812249"/>
            <a:ext cx="8275675" cy="154693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4127677" y="2724790"/>
            <a:ext cx="1307040" cy="3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</a:rPr>
              <a:t>Fórmulas</a:t>
            </a:r>
            <a:endParaRPr lang="es-CL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729126" y="2186764"/>
            <a:ext cx="857655" cy="61485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130294" y="1915516"/>
            <a:ext cx="872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400" dirty="0" smtClean="0">
                <a:solidFill>
                  <a:srgbClr val="00B0F0"/>
                </a:solidFill>
              </a:rPr>
              <a:t>Formatos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601837" y="1839197"/>
            <a:ext cx="459728" cy="141959"/>
          </a:xfrm>
          <a:prstGeom prst="roundRect">
            <a:avLst/>
          </a:prstGeom>
          <a:noFill/>
          <a:ln w="38100">
            <a:solidFill>
              <a:srgbClr val="DF9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73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Atajos!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sz="2400" b="1" dirty="0" smtClean="0">
                <a:solidFill>
                  <a:srgbClr val="00B050"/>
                </a:solidFill>
              </a:rPr>
              <a:t>Navegar sin Mouse o </a:t>
            </a:r>
            <a:r>
              <a:rPr lang="es-CL" sz="2400" b="1" dirty="0" err="1" smtClean="0">
                <a:solidFill>
                  <a:srgbClr val="00B050"/>
                </a:solidFill>
              </a:rPr>
              <a:t>Pad</a:t>
            </a:r>
            <a:r>
              <a:rPr lang="es-CL" sz="2400" b="1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es-CL" dirty="0" err="1" smtClean="0"/>
              <a:t>Cntrl</a:t>
            </a:r>
            <a:r>
              <a:rPr lang="es-CL" dirty="0" smtClean="0"/>
              <a:t> + </a:t>
            </a:r>
            <a:r>
              <a:rPr lang="es-CL" dirty="0" err="1" smtClean="0"/>
              <a:t>Alt</a:t>
            </a:r>
            <a:endParaRPr lang="es-C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CL" b="1" dirty="0" smtClean="0">
                <a:solidFill>
                  <a:srgbClr val="0070C0"/>
                </a:solidFill>
              </a:rPr>
              <a:t>Ir a Bordes </a:t>
            </a:r>
            <a:r>
              <a:rPr lang="es-CL" dirty="0" smtClean="0"/>
              <a:t>(de hojas o tablas)</a:t>
            </a:r>
          </a:p>
          <a:p>
            <a:pPr marL="0" indent="0">
              <a:buNone/>
            </a:pPr>
            <a:r>
              <a:rPr lang="es-CL" dirty="0" err="1" smtClean="0"/>
              <a:t>Cntrl</a:t>
            </a:r>
            <a:r>
              <a:rPr lang="es-CL" dirty="0" smtClean="0"/>
              <a:t> + Cruceta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b="1" dirty="0" smtClean="0">
                <a:solidFill>
                  <a:srgbClr val="C00000"/>
                </a:solidFill>
              </a:rPr>
              <a:t>Ir Seleccionando </a:t>
            </a:r>
            <a:r>
              <a:rPr lang="es-CL" dirty="0" smtClean="0"/>
              <a:t>(matriz)</a:t>
            </a:r>
          </a:p>
          <a:p>
            <a:pPr marL="0" indent="0">
              <a:buNone/>
            </a:pPr>
            <a:r>
              <a:rPr lang="es-CL" dirty="0" err="1" smtClean="0"/>
              <a:t>Shift</a:t>
            </a:r>
            <a:r>
              <a:rPr lang="es-CL" dirty="0" smtClean="0"/>
              <a:t> + Cruceta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b="1" dirty="0" smtClean="0">
                <a:solidFill>
                  <a:srgbClr val="7030A0"/>
                </a:solidFill>
              </a:rPr>
              <a:t>Seleccionar hasta los Bordes</a:t>
            </a:r>
          </a:p>
          <a:p>
            <a:pPr marL="0" indent="0">
              <a:buNone/>
            </a:pPr>
            <a:r>
              <a:rPr lang="es-CL" dirty="0" err="1" smtClean="0"/>
              <a:t>Cntrl</a:t>
            </a:r>
            <a:r>
              <a:rPr lang="es-CL" dirty="0" smtClean="0"/>
              <a:t> + </a:t>
            </a:r>
            <a:r>
              <a:rPr lang="es-CL" dirty="0" err="1" smtClean="0"/>
              <a:t>Shift</a:t>
            </a:r>
            <a:r>
              <a:rPr lang="es-CL" dirty="0" smtClean="0"/>
              <a:t> + Cruceta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34" y="2478370"/>
            <a:ext cx="646458" cy="17162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522" y="3200400"/>
            <a:ext cx="755926" cy="1642651"/>
          </a:xfrm>
          <a:prstGeom prst="rect">
            <a:avLst/>
          </a:prstGeom>
        </p:spPr>
      </p:pic>
      <p:pic>
        <p:nvPicPr>
          <p:cNvPr id="4098" name="Picture 2" descr="Gotenks (DBGZ) | Dragon Ball Fanon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52" y="2291988"/>
            <a:ext cx="2552590" cy="39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ten, Trunks y más personajes estarán en Dragon Ball Super: Super Hero -  Universo Ninte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1" y="2951917"/>
            <a:ext cx="2725852" cy="124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1185530" y="6469913"/>
                <a:ext cx="3172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𝑳𝒊𝒏𝒌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𝒄𝒐𝒏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𝒎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á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𝒔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𝒑𝒐𝒔𝒊𝒃𝒊𝒍𝒊𝒅𝒂𝒅𝒆𝒔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hlinkClick r:id="rId6"/>
                        </a:rPr>
                        <m:t>!</m:t>
                      </m:r>
                    </m:oMath>
                  </m:oMathPara>
                </a14:m>
                <a:endParaRPr lang="es-CL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30" y="6469913"/>
                <a:ext cx="317234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344" t="-4348" r="-1536" b="-347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Nombrar y Guardar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u="sng" dirty="0"/>
              <a:t>Área de Trabajo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70C0"/>
                </a:solidFill>
              </a:rPr>
              <a:t>(Crear) Libro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C00000"/>
                </a:solidFill>
              </a:rPr>
              <a:t>(Crear) Hoja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7030A0"/>
                </a:solidFill>
              </a:rPr>
              <a:t>Guardar (como)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DF9207"/>
                </a:solidFill>
              </a:rPr>
              <a:t>Barra de estado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B050"/>
                </a:solidFill>
              </a:rPr>
              <a:t>Barra de título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67" y="1849987"/>
            <a:ext cx="8823434" cy="468744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165604" y="1981156"/>
            <a:ext cx="499730" cy="22328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3779874" y="2493335"/>
            <a:ext cx="21573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Nuevo, Libro en Blanco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41199" y="6240189"/>
            <a:ext cx="547759" cy="15469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61565" y="5889804"/>
            <a:ext cx="627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 smtClean="0">
                <a:solidFill>
                  <a:srgbClr val="C00000"/>
                </a:solidFill>
              </a:rPr>
              <a:t>Hojas</a:t>
            </a:r>
            <a:endParaRPr lang="es-CL" sz="1400" dirty="0">
              <a:solidFill>
                <a:srgbClr val="C0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394203" y="1825023"/>
            <a:ext cx="167704" cy="1561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redondeado 10"/>
          <p:cNvSpPr/>
          <p:nvPr/>
        </p:nvSpPr>
        <p:spPr>
          <a:xfrm>
            <a:off x="3216167" y="6387863"/>
            <a:ext cx="6969824" cy="149573"/>
          </a:xfrm>
          <a:prstGeom prst="roundRect">
            <a:avLst/>
          </a:prstGeom>
          <a:noFill/>
          <a:ln w="28575">
            <a:solidFill>
              <a:srgbClr val="DF9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/>
          <p:cNvSpPr/>
          <p:nvPr/>
        </p:nvSpPr>
        <p:spPr>
          <a:xfrm>
            <a:off x="4982323" y="1847171"/>
            <a:ext cx="5246200" cy="13398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1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Co-laborando </a:t>
            </a:r>
            <a:endParaRPr lang="es-CL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097280" y="1845734"/>
            <a:ext cx="702599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00B050"/>
                </a:solidFill>
              </a:rPr>
              <a:t>Excel</a:t>
            </a:r>
            <a:r>
              <a:rPr lang="es-ES" dirty="0"/>
              <a:t> </a:t>
            </a:r>
            <a:r>
              <a:rPr lang="es-ES" dirty="0" smtClean="0"/>
              <a:t>te </a:t>
            </a:r>
            <a:r>
              <a:rPr lang="es-ES" dirty="0"/>
              <a:t>permite colaborar con otros al compartir libros de trabajo </a:t>
            </a:r>
            <a:r>
              <a:rPr lang="es-ES" dirty="0" smtClean="0"/>
              <a:t>y </a:t>
            </a:r>
            <a:r>
              <a:rPr lang="es-ES" dirty="0"/>
              <a:t>realizar un seguimiento de los cambios realizados por varios usuarios. </a:t>
            </a: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También </a:t>
            </a:r>
            <a:r>
              <a:rPr lang="es-ES" dirty="0"/>
              <a:t>puede proteger </a:t>
            </a:r>
            <a:r>
              <a:rPr lang="es-ES" dirty="0" smtClean="0"/>
              <a:t>tu </a:t>
            </a:r>
            <a:r>
              <a:rPr lang="es-ES" dirty="0"/>
              <a:t>libro de trabajo de cambios no autorizados.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191"/>
            <a:ext cx="4465932" cy="25519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661" y="568639"/>
            <a:ext cx="3505200" cy="50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Co-laborando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2305641"/>
            <a:ext cx="7153275" cy="4029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135132" y="6509188"/>
                <a:ext cx="11809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𝑮𝒐𝒐𝒈𝒍𝒆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𝑺𝒉𝒆𝒆𝒕𝒔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𝑬𝒙𝒕𝒆𝒏𝒔𝒊𝒐𝒏𝒆𝒔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𝑪𝒐𝒎𝒑𝒍𝒆𝒎𝒆𝒏𝒕𝒐𝒔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𝑫𝒆𝒔𝒄𝒂𝒓𝒈𝒂𝒓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𝑪𝒐𝒎𝒑𝒍𝒆𝒎𝒆𝒏𝒕𝒐𝒔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𝑮𝑷𝑻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𝑺𝒉𝒆𝒆𝒕𝒔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™ 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𝑫𝒐𝒄𝒔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™ 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𝑺𝒍𝒊𝒅𝒆𝒔</m:t>
                      </m:r>
                      <m:r>
                        <a:rPr lang="es-CL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™</m:t>
                      </m:r>
                    </m:oMath>
                  </m:oMathPara>
                </a14:m>
                <a:endParaRPr lang="es-CL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2" y="6509188"/>
                <a:ext cx="118093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65" t="-6667" r="-361" b="-355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1097279" y="2327050"/>
                <a:ext cx="73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𝑻𝒂𝒓𝒆𝒂</m:t>
                      </m:r>
                    </m:oMath>
                  </m:oMathPara>
                </a14:m>
                <a:endParaRPr lang="es-CL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2327050"/>
                <a:ext cx="73257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667" r="-7500" b="-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-48903" y="2965726"/>
                <a:ext cx="22923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1.  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𝑉𝑒𝑟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𝑣𝑖𝑑𝑒𝑜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s-CL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03" y="2965726"/>
                <a:ext cx="2292363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135132" y="3376968"/>
            <a:ext cx="4776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i="1" dirty="0">
                <a:latin typeface="Cambria Math" panose="02040503050406030204" pitchFamily="18" charset="0"/>
              </a:rPr>
              <a:t>https://www.instagram.com/p/CnzrBtxuraw/</a:t>
            </a:r>
            <a:endParaRPr lang="es-CL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9"/>
              <p:cNvSpPr/>
              <p:nvPr/>
            </p:nvSpPr>
            <p:spPr>
              <a:xfrm>
                <a:off x="245761" y="4153499"/>
                <a:ext cx="47929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s-CL" dirty="0" smtClean="0"/>
                  <a:t>2.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𝐼𝑛𝑠𝑡𝑎𝑙𝑎𝑟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𝐸𝑥𝑡𝑒𝑛𝑠𝑖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𝑔𝑒𝑛𝑒𝑟𝑎𝑟</m:t>
                    </m:r>
                  </m:oMath>
                </a14:m>
                <a:endParaRPr lang="es-CL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𝑢𝑛𝑎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𝑓𝑢𝑛𝑐𝑖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𝑑𝑖𝑠𝑡𝑖𝑛𝑡𝑎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𝑎𝑝𝑎𝑟𝑒𝑐𝑒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61" y="4153499"/>
                <a:ext cx="4792964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017" t="-4717" b="-754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6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Co-laborando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80" y="1847718"/>
            <a:ext cx="8780780" cy="44741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366823" y="6474784"/>
                <a:ext cx="4691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𝑺𝒐𝒇𝒕𝒘𝒂𝒓𝒆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𝒍𝒊𝒃𝒓𝒆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s-CL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CL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s-CL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𝒏𝒆𝒄𝒆𝒔𝒊𝒅𝒂𝒅</m:t>
                          </m:r>
                          <m:r>
                            <a:rPr lang="es-CL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𝒅𝒆</m:t>
                          </m:r>
                          <m:r>
                            <a:rPr lang="es-CL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𝒍𝒊𝒄𝒆𝒏𝒄𝒊𝒂</m:t>
                          </m:r>
                          <m:r>
                            <a:rPr lang="es-CL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e>
                      </m:func>
                    </m:oMath>
                  </m:oMathPara>
                </a14:m>
                <a:endParaRPr lang="es-CL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3" y="6474784"/>
                <a:ext cx="469199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299" t="-2174" r="-909" b="-326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1845733"/>
            <a:ext cx="7228013" cy="451253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Las </a:t>
            </a:r>
            <a:r>
              <a:rPr lang="es-ES" dirty="0">
                <a:solidFill>
                  <a:schemeClr val="accent5"/>
                </a:solidFill>
              </a:rPr>
              <a:t>fórmulas y funciones </a:t>
            </a:r>
            <a:r>
              <a:rPr lang="es-ES" dirty="0"/>
              <a:t>se utilizan para realizar cálculos sobre datos en Excel. Se pueden insertar en celdas y pueden incluir operaciones matemáticas, pruebas lógicas y manipulaciones de texto</a:t>
            </a:r>
            <a:r>
              <a:rPr lang="es-ES" dirty="0" smtClean="0"/>
              <a:t>.</a:t>
            </a:r>
            <a:endParaRPr lang="es-E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Excel ofrece varias opciones de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formato</a:t>
            </a:r>
            <a:r>
              <a:rPr lang="es-ES" dirty="0"/>
              <a:t> para que sus datos sean más atractivos visualmente y más fáciles de leer. </a:t>
            </a:r>
            <a:r>
              <a:rPr lang="es-ES" dirty="0" smtClean="0"/>
              <a:t>Puedes </a:t>
            </a:r>
            <a:r>
              <a:rPr lang="es-ES" dirty="0"/>
              <a:t>cambiar los estilos de fuente, los colores, los bordes y más</a:t>
            </a:r>
            <a:r>
              <a:rPr lang="es-ES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(P) Puedes </a:t>
            </a:r>
            <a:r>
              <a:rPr lang="es-ES" dirty="0">
                <a:solidFill>
                  <a:srgbClr val="7030A0"/>
                </a:solidFill>
              </a:rPr>
              <a:t>ordenar y filtrar datos </a:t>
            </a:r>
            <a:r>
              <a:rPr lang="es-ES" dirty="0"/>
              <a:t>en Excel para organizarlos en un orden específico o para ver solo ciertos datos según criterios específicos</a:t>
            </a:r>
            <a:r>
              <a:rPr lang="es-ES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(P) Excel te </a:t>
            </a:r>
            <a:r>
              <a:rPr lang="es-ES" dirty="0"/>
              <a:t>permite crear </a:t>
            </a:r>
            <a:r>
              <a:rPr lang="es-ES" dirty="0">
                <a:solidFill>
                  <a:srgbClr val="0070C0"/>
                </a:solidFill>
              </a:rPr>
              <a:t>tablas</a:t>
            </a:r>
            <a:r>
              <a:rPr lang="es-ES" dirty="0"/>
              <a:t> y </a:t>
            </a:r>
            <a:r>
              <a:rPr lang="es-ES" dirty="0">
                <a:solidFill>
                  <a:srgbClr val="C00000"/>
                </a:solidFill>
              </a:rPr>
              <a:t>gráficos</a:t>
            </a:r>
            <a:r>
              <a:rPr lang="es-ES" dirty="0"/>
              <a:t> para representar visualmente </a:t>
            </a:r>
            <a:r>
              <a:rPr lang="es-ES" dirty="0" smtClean="0"/>
              <a:t>tus </a:t>
            </a:r>
            <a:r>
              <a:rPr lang="es-ES" dirty="0"/>
              <a:t>datos. </a:t>
            </a:r>
            <a:r>
              <a:rPr lang="es-ES" dirty="0" smtClean="0"/>
              <a:t>Puedes </a:t>
            </a:r>
            <a:r>
              <a:rPr lang="es-ES" dirty="0"/>
              <a:t>elegir entre varios tipos de gráficos y personalizarlos para que se ajusten a </a:t>
            </a:r>
            <a:r>
              <a:rPr lang="es-ES" dirty="0" smtClean="0"/>
              <a:t>tus </a:t>
            </a:r>
            <a:r>
              <a:rPr lang="es-ES" dirty="0"/>
              <a:t>necesidades.</a:t>
            </a:r>
            <a:endParaRPr lang="es-E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Excel </a:t>
            </a:r>
            <a:r>
              <a:rPr lang="es-ES" dirty="0"/>
              <a:t>es una </a:t>
            </a:r>
            <a:r>
              <a:rPr lang="es-ES" dirty="0" smtClean="0"/>
              <a:t>poderosísima </a:t>
            </a:r>
            <a:r>
              <a:rPr lang="es-ES" dirty="0">
                <a:solidFill>
                  <a:srgbClr val="00B050"/>
                </a:solidFill>
              </a:rPr>
              <a:t>herramienta</a:t>
            </a:r>
            <a:r>
              <a:rPr lang="es-ES" dirty="0"/>
              <a:t> que se puede utilizar en </a:t>
            </a:r>
            <a:r>
              <a:rPr lang="es-ES" dirty="0" smtClean="0"/>
              <a:t>infinidad de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>
                <a:solidFill>
                  <a:srgbClr val="00B050"/>
                </a:solidFill>
              </a:rPr>
              <a:t>industrias </a:t>
            </a:r>
            <a:r>
              <a:rPr lang="es-ES" dirty="0"/>
              <a:t>y para </a:t>
            </a:r>
            <a:r>
              <a:rPr lang="es-ES" dirty="0" smtClean="0"/>
              <a:t>una </a:t>
            </a:r>
            <a:r>
              <a:rPr lang="es-ES" dirty="0"/>
              <a:t>gama de </a:t>
            </a:r>
            <a:r>
              <a:rPr lang="es-ES" dirty="0" smtClean="0"/>
              <a:t>tareas inconmensurables!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Con </a:t>
            </a:r>
            <a:r>
              <a:rPr lang="es-ES" dirty="0"/>
              <a:t>sus muchas características y funciones, puede </a:t>
            </a:r>
            <a:r>
              <a:rPr lang="es-ES" dirty="0" smtClean="0"/>
              <a:t>ayudar </a:t>
            </a:r>
            <a:r>
              <a:rPr lang="es-ES" dirty="0"/>
              <a:t>a organizar, analizar y </a:t>
            </a:r>
            <a:r>
              <a:rPr lang="es-ES" dirty="0" smtClean="0"/>
              <a:t>visualizar </a:t>
            </a:r>
            <a:r>
              <a:rPr lang="es-ES" dirty="0"/>
              <a:t>datos de una manera más </a:t>
            </a:r>
            <a:r>
              <a:rPr lang="es-ES" dirty="0">
                <a:solidFill>
                  <a:srgbClr val="0070C0"/>
                </a:solidFill>
              </a:rPr>
              <a:t>eficiente</a:t>
            </a:r>
            <a:r>
              <a:rPr lang="es-ES" dirty="0"/>
              <a:t> y </a:t>
            </a:r>
            <a:r>
              <a:rPr lang="es-ES" dirty="0">
                <a:solidFill>
                  <a:srgbClr val="C00000"/>
                </a:solidFill>
              </a:rPr>
              <a:t>efectiva</a:t>
            </a:r>
            <a:r>
              <a:rPr lang="es-ES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CL" dirty="0"/>
          </a:p>
        </p:txBody>
      </p:sp>
      <p:pic>
        <p:nvPicPr>
          <p:cNvPr id="4" name="Picture 2" descr="Logo de Microsoft Excel desde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41" y="2308910"/>
            <a:ext cx="3017520" cy="28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5058007" y="6466643"/>
                <a:ext cx="701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𝑮𝒓𝒂𝒄𝒊𝒂𝒔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𝒑𝒐𝒓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𝒕𝒐𝒅𝒐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𝒆𝒍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𝒇𝒐𝒄𝒐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𝒍𝒂𝒔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𝒅𝒖𝒅𝒂𝒔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𝒄𝒐𝒎𝒑𝒂𝒓𝒕𝒊𝒅𝒂𝒔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𝒔𝒖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𝒂𝒕𝒆𝒏𝒄𝒊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CL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s-CL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7" y="6466643"/>
                <a:ext cx="701794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69" t="-6667" r="-869" b="-355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0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de Hoy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800599" y="731520"/>
            <a:ext cx="7039303" cy="52578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C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/>
              <a:t>Presentar el </a:t>
            </a:r>
            <a:r>
              <a:rPr lang="es-CL" sz="2400" b="1" dirty="0">
                <a:solidFill>
                  <a:srgbClr val="00B050"/>
                </a:solidFill>
              </a:rPr>
              <a:t>programa </a:t>
            </a:r>
            <a:r>
              <a:rPr lang="es-CL" sz="2400" dirty="0"/>
              <a:t>del curso.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/>
              <a:t>Introducción al </a:t>
            </a:r>
            <a:r>
              <a:rPr lang="es-CL" sz="2400" b="1" dirty="0">
                <a:solidFill>
                  <a:srgbClr val="92D050"/>
                </a:solidFill>
              </a:rPr>
              <a:t>uso </a:t>
            </a:r>
            <a:r>
              <a:rPr lang="es-CL" sz="2400" dirty="0"/>
              <a:t>de Excel.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7200" b="1" dirty="0" smtClean="0">
                <a:solidFill>
                  <a:srgbClr val="00B050"/>
                </a:solidFill>
              </a:rPr>
              <a:t>T</a:t>
            </a:r>
            <a:r>
              <a:rPr lang="es-CL" sz="7200" dirty="0" smtClean="0"/>
              <a:t>ecnología y </a:t>
            </a:r>
            <a:br>
              <a:rPr lang="es-CL" sz="7200" dirty="0" smtClean="0"/>
            </a:br>
            <a:r>
              <a:rPr lang="es-CL" sz="7200" b="1" dirty="0" smtClean="0">
                <a:solidFill>
                  <a:srgbClr val="00B050"/>
                </a:solidFill>
              </a:rPr>
              <a:t>S</a:t>
            </a:r>
            <a:r>
              <a:rPr lang="es-CL" sz="7200" dirty="0" smtClean="0"/>
              <a:t>istemas de </a:t>
            </a:r>
            <a:br>
              <a:rPr lang="es-CL" sz="7200" dirty="0" smtClean="0"/>
            </a:br>
            <a:r>
              <a:rPr lang="es-CL" sz="7200" b="1" dirty="0" smtClean="0">
                <a:solidFill>
                  <a:srgbClr val="00B050"/>
                </a:solidFill>
              </a:rPr>
              <a:t>I</a:t>
            </a:r>
            <a:r>
              <a:rPr lang="es-CL" sz="7200" dirty="0" smtClean="0"/>
              <a:t>nformación</a:t>
            </a:r>
            <a:endParaRPr lang="es-CL" sz="7200" dirty="0"/>
          </a:p>
        </p:txBody>
      </p:sp>
      <p:pic>
        <p:nvPicPr>
          <p:cNvPr id="3074" name="Picture 2" descr="Facultad de Gobierno - Universidad de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0" y="1383083"/>
            <a:ext cx="4672820" cy="23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de Hoy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800599" y="731520"/>
            <a:ext cx="7039303" cy="52578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C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/>
              <a:t>Presentar el </a:t>
            </a:r>
            <a:r>
              <a:rPr lang="es-CL" sz="2400" b="1" dirty="0">
                <a:solidFill>
                  <a:srgbClr val="00B050"/>
                </a:solidFill>
              </a:rPr>
              <a:t>programa </a:t>
            </a:r>
            <a:r>
              <a:rPr lang="es-CL" sz="2400" dirty="0"/>
              <a:t>del curso.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Introducción al </a:t>
            </a:r>
            <a:r>
              <a:rPr lang="es-CL" sz="2400" b="1" dirty="0">
                <a:solidFill>
                  <a:schemeClr val="bg1">
                    <a:lumMod val="50000"/>
                  </a:schemeClr>
                </a:solidFill>
              </a:rPr>
              <a:t>uso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de Excel.</a:t>
            </a:r>
          </a:p>
          <a:p>
            <a:pPr marL="0" indent="0">
              <a:buNone/>
            </a:pPr>
            <a:endParaRPr lang="es-C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0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del Curso</a:t>
            </a:r>
            <a:endParaRPr lang="es-CL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1" y="4787331"/>
            <a:ext cx="11672415" cy="141915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72" y="1913191"/>
            <a:ext cx="11386403" cy="12940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31" y="3058552"/>
            <a:ext cx="11373644" cy="117719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31" y="4053617"/>
            <a:ext cx="11373644" cy="9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del Curso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5532" y="1737360"/>
            <a:ext cx="10560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II.	Descripción del curso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Desarrollar</a:t>
            </a:r>
            <a:r>
              <a:rPr lang="es-ES" b="1" dirty="0">
                <a:solidFill>
                  <a:srgbClr val="00B050"/>
                </a:solidFill>
              </a:rPr>
              <a:t> habilidades </a:t>
            </a:r>
            <a:r>
              <a:rPr lang="es-ES" dirty="0"/>
              <a:t>(por ejemplo, mostrar información o gestionar datos) que serán aplicadas laboralmente cuando el estudiante se titule de la carrera, como también para adquirir habilidades para comprender de mejor manera el </a:t>
            </a:r>
            <a:r>
              <a:rPr lang="es-ES" b="1" dirty="0">
                <a:solidFill>
                  <a:srgbClr val="0070C0"/>
                </a:solidFill>
              </a:rPr>
              <a:t>área cuantitativa </a:t>
            </a:r>
            <a:r>
              <a:rPr lang="es-ES" dirty="0"/>
              <a:t>de la carrera, pudiendo </a:t>
            </a:r>
            <a:r>
              <a:rPr lang="es-ES" dirty="0">
                <a:solidFill>
                  <a:srgbClr val="0070C0"/>
                </a:solidFill>
              </a:rPr>
              <a:t>ver de manera más gráfica los problemas </a:t>
            </a:r>
            <a:r>
              <a:rPr lang="es-ES" dirty="0"/>
              <a:t>propios de matemáticas que se puedan vincular con situaciones posibles en el ámbito de la profesión.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95532" y="3666684"/>
            <a:ext cx="1076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III.	Competencias del Perfil de Egreso (contribución precisa al curso) </a:t>
            </a:r>
          </a:p>
          <a:p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9" y="4203000"/>
            <a:ext cx="11884550" cy="2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del Curso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9" y="2599380"/>
            <a:ext cx="11767591" cy="13200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69" y="4075078"/>
            <a:ext cx="11697845" cy="21776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5532" y="2000615"/>
            <a:ext cx="1076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III.	Competencias del Perfil de Egreso (contribución precisa al curso)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02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3284" y="192237"/>
            <a:ext cx="12046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V.	Plan (Coherencia entre Resultados de Aprendizaje, recursos asociados, evaluación y métodos de enseñanza y aprendizaje.)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2" y="637955"/>
            <a:ext cx="12146378" cy="59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5" y="888970"/>
            <a:ext cx="11972260" cy="55330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3" y="305472"/>
            <a:ext cx="11972259" cy="10554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74" y="602983"/>
            <a:ext cx="11780875" cy="7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3" y="635553"/>
            <a:ext cx="11972259" cy="67346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3" y="82192"/>
            <a:ext cx="11972259" cy="10554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74" y="379703"/>
            <a:ext cx="11780875" cy="7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6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92D050"/>
      </a:accent1>
      <a:accent2>
        <a:srgbClr val="00B050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825</Words>
  <Application>Microsoft Office PowerPoint</Application>
  <PresentationFormat>Panorámica</PresentationFormat>
  <Paragraphs>121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Retrospección</vt:lpstr>
      <vt:lpstr>Tecnología y  Sistemas de  Información</vt:lpstr>
      <vt:lpstr>Objetivos de Hoy</vt:lpstr>
      <vt:lpstr>Objetivos de Hoy</vt:lpstr>
      <vt:lpstr>Programa del Curso</vt:lpstr>
      <vt:lpstr>Programa del Curso</vt:lpstr>
      <vt:lpstr>Programa del Curso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Hoy</vt:lpstr>
      <vt:lpstr>Excel</vt:lpstr>
      <vt:lpstr>¿Qué es Excel?</vt:lpstr>
      <vt:lpstr>Presentación de PowerPoint</vt:lpstr>
      <vt:lpstr>Interfaz</vt:lpstr>
      <vt:lpstr>Ingresar  Datos + Formato + Fórmulas y Funciones</vt:lpstr>
      <vt:lpstr>Atajos!</vt:lpstr>
      <vt:lpstr>Nombrar y Guardar</vt:lpstr>
      <vt:lpstr>Co-laborando </vt:lpstr>
      <vt:lpstr>Co-laborando </vt:lpstr>
      <vt:lpstr>Co-laborando </vt:lpstr>
      <vt:lpstr>∴</vt:lpstr>
      <vt:lpstr>Objetivos de Hoy</vt:lpstr>
      <vt:lpstr>Tecnología y  Sistemas de  Información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IV medio</dc:title>
  <dc:creator>Pablo Villar Martínez</dc:creator>
  <cp:lastModifiedBy>Windows User</cp:lastModifiedBy>
  <cp:revision>284</cp:revision>
  <dcterms:created xsi:type="dcterms:W3CDTF">2015-03-13T21:13:22Z</dcterms:created>
  <dcterms:modified xsi:type="dcterms:W3CDTF">2023-03-13T18:59:30Z</dcterms:modified>
</cp:coreProperties>
</file>