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75" r:id="rId2"/>
    <p:sldId id="305" r:id="rId3"/>
    <p:sldId id="384" r:id="rId4"/>
    <p:sldId id="298" r:id="rId5"/>
    <p:sldId id="273" r:id="rId6"/>
    <p:sldId id="407" r:id="rId7"/>
    <p:sldId id="412" r:id="rId8"/>
    <p:sldId id="413" r:id="rId9"/>
    <p:sldId id="422" r:id="rId10"/>
    <p:sldId id="411" r:id="rId11"/>
    <p:sldId id="414" r:id="rId12"/>
    <p:sldId id="415" r:id="rId13"/>
    <p:sldId id="423" r:id="rId14"/>
    <p:sldId id="416" r:id="rId15"/>
    <p:sldId id="417" r:id="rId16"/>
    <p:sldId id="419" r:id="rId17"/>
    <p:sldId id="420" r:id="rId18"/>
    <p:sldId id="421" r:id="rId19"/>
    <p:sldId id="303" r:id="rId20"/>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993" autoAdjust="0"/>
  </p:normalViewPr>
  <p:slideViewPr>
    <p:cSldViewPr snapToGrid="0" snapToObjects="1">
      <p:cViewPr varScale="1">
        <p:scale>
          <a:sx n="72" d="100"/>
          <a:sy n="72" d="100"/>
        </p:scale>
        <p:origin x="660" y="66"/>
      </p:cViewPr>
      <p:guideLst/>
    </p:cSldViewPr>
  </p:slideViewPr>
  <p:outlineViewPr>
    <p:cViewPr>
      <p:scale>
        <a:sx n="33" d="100"/>
        <a:sy n="33" d="100"/>
      </p:scale>
      <p:origin x="0" y="-446"/>
    </p:cViewPr>
  </p:outlineViewPr>
  <p:notesTextViewPr>
    <p:cViewPr>
      <p:scale>
        <a:sx n="1" d="1"/>
        <a:sy n="1" d="1"/>
      </p:scale>
      <p:origin x="0" y="0"/>
    </p:cViewPr>
  </p:notesTextViewPr>
  <p:notesViewPr>
    <p:cSldViewPr snapToGrid="0" snapToObjects="1">
      <p:cViewPr varScale="1">
        <p:scale>
          <a:sx n="83" d="100"/>
          <a:sy n="83" d="100"/>
        </p:scale>
        <p:origin x="300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9187EA2-1E2C-415D-8869-17DF6A7282D3}" type="datetime1">
              <a:rPr lang="es-ES" smtClean="0"/>
              <a:t>20/11/2022</a:t>
            </a:fld>
            <a:endParaRPr lang="es-ES"/>
          </a:p>
        </p:txBody>
      </p:sp>
      <p:sp>
        <p:nvSpPr>
          <p:cNvPr id="4" name="Marcador de pie de página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B28A1AC-D174-D44D-BB31-612041F19AA1}" type="slidenum">
              <a:rPr lang="es-ES" smtClean="0"/>
              <a:t>‹Nº›</a:t>
            </a:fld>
            <a:endParaRPr lang="es-ES"/>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FD43E-1502-4DDE-BF78-C419D6C58C54}" type="datetime1">
              <a:rPr lang="es-ES" noProof="0" smtClean="0"/>
              <a:t>20/11/2022</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1A229-1AC0-4CE4-B6C0-BBFD00CF881E}" type="slidenum">
              <a:rPr lang="es-ES" noProof="0" smtClean="0"/>
              <a:t>‹Nº›</a:t>
            </a:fld>
            <a:endParaRPr lang="es-ES" noProof="0"/>
          </a:p>
        </p:txBody>
      </p:sp>
    </p:spTree>
    <p:extLst>
      <p:ext uri="{BB962C8B-B14F-4D97-AF65-F5344CB8AC3E}">
        <p14:creationId xmlns:p14="http://schemas.microsoft.com/office/powerpoint/2010/main" val="38567197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1</a:t>
            </a:fld>
            <a:endParaRPr lang="es-ES"/>
          </a:p>
        </p:txBody>
      </p:sp>
    </p:spTree>
    <p:extLst>
      <p:ext uri="{BB962C8B-B14F-4D97-AF65-F5344CB8AC3E}">
        <p14:creationId xmlns:p14="http://schemas.microsoft.com/office/powerpoint/2010/main" val="184947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13</a:t>
            </a:fld>
            <a:endParaRPr lang="es-ES"/>
          </a:p>
        </p:txBody>
      </p:sp>
    </p:spTree>
    <p:extLst>
      <p:ext uri="{BB962C8B-B14F-4D97-AF65-F5344CB8AC3E}">
        <p14:creationId xmlns:p14="http://schemas.microsoft.com/office/powerpoint/2010/main" val="3474668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16</a:t>
            </a:fld>
            <a:endParaRPr lang="es-ES"/>
          </a:p>
        </p:txBody>
      </p:sp>
    </p:spTree>
    <p:extLst>
      <p:ext uri="{BB962C8B-B14F-4D97-AF65-F5344CB8AC3E}">
        <p14:creationId xmlns:p14="http://schemas.microsoft.com/office/powerpoint/2010/main" val="247492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19</a:t>
            </a:fld>
            <a:endParaRPr lang="es-ES"/>
          </a:p>
        </p:txBody>
      </p:sp>
    </p:spTree>
    <p:extLst>
      <p:ext uri="{BB962C8B-B14F-4D97-AF65-F5344CB8AC3E}">
        <p14:creationId xmlns:p14="http://schemas.microsoft.com/office/powerpoint/2010/main" val="405242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2</a:t>
            </a:fld>
            <a:endParaRPr lang="es-ES"/>
          </a:p>
        </p:txBody>
      </p:sp>
    </p:spTree>
    <p:extLst>
      <p:ext uri="{BB962C8B-B14F-4D97-AF65-F5344CB8AC3E}">
        <p14:creationId xmlns:p14="http://schemas.microsoft.com/office/powerpoint/2010/main" val="195876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3</a:t>
            </a:fld>
            <a:endParaRPr lang="es-ES"/>
          </a:p>
        </p:txBody>
      </p:sp>
    </p:spTree>
    <p:extLst>
      <p:ext uri="{BB962C8B-B14F-4D97-AF65-F5344CB8AC3E}">
        <p14:creationId xmlns:p14="http://schemas.microsoft.com/office/powerpoint/2010/main" val="3732479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4</a:t>
            </a:fld>
            <a:endParaRPr lang="es-ES"/>
          </a:p>
        </p:txBody>
      </p:sp>
    </p:spTree>
    <p:extLst>
      <p:ext uri="{BB962C8B-B14F-4D97-AF65-F5344CB8AC3E}">
        <p14:creationId xmlns:p14="http://schemas.microsoft.com/office/powerpoint/2010/main" val="2744570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5</a:t>
            </a:fld>
            <a:endParaRPr lang="es-ES"/>
          </a:p>
        </p:txBody>
      </p:sp>
    </p:spTree>
    <p:extLst>
      <p:ext uri="{BB962C8B-B14F-4D97-AF65-F5344CB8AC3E}">
        <p14:creationId xmlns:p14="http://schemas.microsoft.com/office/powerpoint/2010/main" val="53196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6</a:t>
            </a:fld>
            <a:endParaRPr lang="es-ES"/>
          </a:p>
        </p:txBody>
      </p:sp>
    </p:spTree>
    <p:extLst>
      <p:ext uri="{BB962C8B-B14F-4D97-AF65-F5344CB8AC3E}">
        <p14:creationId xmlns:p14="http://schemas.microsoft.com/office/powerpoint/2010/main" val="1126340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7</a:t>
            </a:fld>
            <a:endParaRPr lang="es-ES"/>
          </a:p>
        </p:txBody>
      </p:sp>
    </p:spTree>
    <p:extLst>
      <p:ext uri="{BB962C8B-B14F-4D97-AF65-F5344CB8AC3E}">
        <p14:creationId xmlns:p14="http://schemas.microsoft.com/office/powerpoint/2010/main" val="136935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8</a:t>
            </a:fld>
            <a:endParaRPr lang="es-ES"/>
          </a:p>
        </p:txBody>
      </p:sp>
    </p:spTree>
    <p:extLst>
      <p:ext uri="{BB962C8B-B14F-4D97-AF65-F5344CB8AC3E}">
        <p14:creationId xmlns:p14="http://schemas.microsoft.com/office/powerpoint/2010/main" val="924769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9</a:t>
            </a:fld>
            <a:endParaRPr lang="es-ES"/>
          </a:p>
        </p:txBody>
      </p:sp>
    </p:spTree>
    <p:extLst>
      <p:ext uri="{BB962C8B-B14F-4D97-AF65-F5344CB8AC3E}">
        <p14:creationId xmlns:p14="http://schemas.microsoft.com/office/powerpoint/2010/main" val="166760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de la presentación_2">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divisora_2">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10" name="Marcador de texto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11" name="Título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2" name="Conector recto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ivisoria_3">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10" name="Marcador de texto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11" name="Título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ivisoria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Marcador de posición de imagen 21" descr="Mujer usando tableta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8" name="Conector recto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ivisoria_5">
    <p:spTree>
      <p:nvGrpSpPr>
        <p:cNvPr id="1" name=""/>
        <p:cNvGrpSpPr/>
        <p:nvPr/>
      </p:nvGrpSpPr>
      <p:grpSpPr>
        <a:xfrm>
          <a:off x="0" y="0"/>
          <a:ext cx="0" cy="0"/>
          <a:chOff x="0" y="0"/>
          <a:chExt cx="0" cy="0"/>
        </a:xfrm>
      </p:grpSpPr>
      <p:pic>
        <p:nvPicPr>
          <p:cNvPr id="7" name="Marcador de posición de imagen 21" descr="Mujer usando tableta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9" name="Conector recto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ido con leyenda_1">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1524000" y="3482977"/>
            <a:ext cx="10668000" cy="3375025"/>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6" name="Marcador de posición de texto 2">
            <a:extLst>
              <a:ext uri="{FF2B5EF4-FFF2-40B4-BE49-F238E27FC236}">
                <a16:creationId xmlns:a16="http://schemas.microsoft.com/office/drawing/2014/main" id="{5832AA92-D0AC-8247-A360-19A5932C4E36}"/>
              </a:ext>
            </a:extLst>
          </p:cNvPr>
          <p:cNvSpPr>
            <a:spLocks noGrp="1"/>
          </p:cNvSpPr>
          <p:nvPr>
            <p:ph idx="1"/>
          </p:nvPr>
        </p:nvSpPr>
        <p:spPr>
          <a:xfrm>
            <a:off x="6338806"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1524000"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0" name="Conector recto 9">
            <a:extLst>
              <a:ext uri="{FF2B5EF4-FFF2-40B4-BE49-F238E27FC236}">
                <a16:creationId xmlns:a16="http://schemas.microsoft.com/office/drawing/2014/main" id="{F2E583C8-CCA8-BB4A-B8AA-4ED85B62E67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66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ido con leyenda_2">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0668000" cy="3375025"/>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6" name="Marcador de posición de texto 2">
            <a:extLst>
              <a:ext uri="{FF2B5EF4-FFF2-40B4-BE49-F238E27FC236}">
                <a16:creationId xmlns:a16="http://schemas.microsoft.com/office/drawing/2014/main" id="{5832AA92-D0AC-8247-A360-19A5932C4E36}"/>
              </a:ext>
            </a:extLst>
          </p:cNvPr>
          <p:cNvSpPr>
            <a:spLocks noGrp="1"/>
          </p:cNvSpPr>
          <p:nvPr>
            <p:ph idx="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1" name="Conector recto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ido con leyenda_3">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rtlCol="0"/>
          <a:lstStyle/>
          <a:p>
            <a:pPr rtl="0"/>
            <a:r>
              <a:rPr lang="es-ES" noProof="0"/>
              <a:t>Haga clic en el icono para agregar una imagen</a:t>
            </a:r>
          </a:p>
        </p:txBody>
      </p:sp>
      <p:cxnSp>
        <p:nvCxnSpPr>
          <p:cNvPr id="10" name="Conector recto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Marcador de texto 2">
            <a:extLst>
              <a:ext uri="{FF2B5EF4-FFF2-40B4-BE49-F238E27FC236}">
                <a16:creationId xmlns:a16="http://schemas.microsoft.com/office/drawing/2014/main" id="{8576316B-7498-2E42-9B52-88BF1C9DF40C}"/>
              </a:ext>
            </a:extLst>
          </p:cNvPr>
          <p:cNvSpPr>
            <a:spLocks noGrp="1"/>
          </p:cNvSpPr>
          <p:nvPr>
            <p:ph idx="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3" name="Título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1496456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ido con leyenda_4">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texto 2">
            <a:extLst>
              <a:ext uri="{FF2B5EF4-FFF2-40B4-BE49-F238E27FC236}">
                <a16:creationId xmlns:a16="http://schemas.microsoft.com/office/drawing/2014/main" id="{5832AA92-D0AC-8247-A360-19A5932C4E36}"/>
              </a:ext>
            </a:extLst>
          </p:cNvPr>
          <p:cNvSpPr>
            <a:spLocks noGrp="1"/>
          </p:cNvSpPr>
          <p:nvPr>
            <p:ph idx="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780326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ido con leyenda_5">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6" name="Marcador de posición de texto 2">
            <a:extLst>
              <a:ext uri="{FF2B5EF4-FFF2-40B4-BE49-F238E27FC236}">
                <a16:creationId xmlns:a16="http://schemas.microsoft.com/office/drawing/2014/main" id="{5832AA92-D0AC-8247-A360-19A5932C4E36}"/>
              </a:ext>
            </a:extLst>
          </p:cNvPr>
          <p:cNvSpPr>
            <a:spLocks noGrp="1"/>
          </p:cNvSpPr>
          <p:nvPr>
            <p:ph idx="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5" name="Conector recto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ación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3E47072A-F0E7-4A38-8730-2A654A9E5169}"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Marcador de posición de contenido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posición de contenido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4" name="Marcador de posición de texto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5" name="Marcador de posición de texto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Tree>
    <p:extLst>
      <p:ext uri="{BB962C8B-B14F-4D97-AF65-F5344CB8AC3E}">
        <p14:creationId xmlns:p14="http://schemas.microsoft.com/office/powerpoint/2010/main" val="3420737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de la presentación_3">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3" name="Conector recto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ación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99741A16-A630-46F1-90B3-096ECFBD8F39}"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Marcador de posición de contenido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posición de contenido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4" name="Marcador de texto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5" name="Marcador de posición de texto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7" name="Conector recto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ación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5F07FC88-FF43-4D70-BAF8-FA33885CC6BE}"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6" name="Título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8" name="Marcador de posición de contenido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posición de contenido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texto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 name="Marcador de posición de texto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3" name="Conector recto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ación_5">
    <p:spTree>
      <p:nvGrpSpPr>
        <p:cNvPr id="1" name=""/>
        <p:cNvGrpSpPr/>
        <p:nvPr/>
      </p:nvGrpSpPr>
      <p:grpSpPr>
        <a:xfrm>
          <a:off x="0" y="0"/>
          <a:ext cx="0" cy="0"/>
          <a:chOff x="0" y="0"/>
          <a:chExt cx="0" cy="0"/>
        </a:xfrm>
      </p:grpSpPr>
      <p:sp>
        <p:nvSpPr>
          <p:cNvPr id="12" name="Marcador de posición de imagen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14" name="Conector recto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EABFE48F-6FC7-48BA-94A1-49C4BA9029B8}"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6" name="Título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8" name="Marcador de posición de contenido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posición de contenido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texto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 name="Marcador de posición de texto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3" name="Conector recto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n_2">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34C5937-11C0-4E5A-867C-7AB68EA5327B}"/>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2071957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n_3">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4" name="Conector recto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34E2D069-321B-434C-BB63-530EE51B64A8}"/>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912183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n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A3040D77-4CF4-4BFB-9FFB-8C9746D3906F}"/>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4249264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n_5">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7" name="Conector recto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A9C15D6B-DF62-4A31-87F3-2084A6C590AE}"/>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3647893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n y contenido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B4E796CA-6764-49B1-B14D-30A3BC8154F7}"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n y contenido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D005F0C8-2E21-4CF6-9D6F-5FC203F0380A}"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n y contenido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F992B473-0C9D-46CC-8D74-D838B938DDE2}"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de la presentación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3" name="Conector recto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13756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n y contenido_5">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D9411587-9384-4E50-B4F0-70193E4B2E3A}"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ítulo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5" name="Marcador de texto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1448996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Imagen con leyenda_1">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s-ES" noProof="0"/>
              <a:t>EL TÍTULO </a:t>
            </a:r>
            <a:br>
              <a:rPr lang="es-ES" noProof="0"/>
            </a:br>
            <a:r>
              <a:rPr lang="es-ES" noProof="0"/>
              <a:t>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8" name="Conector recto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676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n con leyenda_2">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s-ES" noProof="0"/>
              <a:t>EL TÍTULO </a:t>
            </a:r>
            <a:br>
              <a:rPr lang="es-ES" noProof="0"/>
            </a:br>
            <a:r>
              <a:rPr lang="es-ES" noProof="0"/>
              <a:t>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1" name="Conector recto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n con leyenda_3">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7" name="Conector recto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n con leyenda_4">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es-ES" noProof="0"/>
              <a:t>EL TÍTULO </a:t>
            </a:r>
            <a:br>
              <a:rPr lang="es-ES" noProof="0"/>
            </a:br>
            <a:r>
              <a:rPr lang="es-ES" noProof="0"/>
              <a:t>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8" name="Conector recto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n con leyenda_5">
    <p:spTree>
      <p:nvGrpSpPr>
        <p:cNvPr id="1" name=""/>
        <p:cNvGrpSpPr/>
        <p:nvPr/>
      </p:nvGrpSpPr>
      <p:grpSpPr>
        <a:xfrm>
          <a:off x="0" y="0"/>
          <a:ext cx="0" cy="0"/>
          <a:chOff x="0" y="0"/>
          <a:chExt cx="0" cy="0"/>
        </a:xfrm>
      </p:grpSpPr>
      <p:sp>
        <p:nvSpPr>
          <p:cNvPr id="8" name="Marcador de posición de imagen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es-ES" noProof="0"/>
              <a:t>EL TÍTULO 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1" name="Conector recto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formación general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047F5713-4823-4117-BED6-55343CC60AF4}"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2" name="Conector recto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rmación general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F191FEAA-C963-49BA-BF00-86A0FBEE8163}"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Tree>
    <p:extLst>
      <p:ext uri="{BB962C8B-B14F-4D97-AF65-F5344CB8AC3E}">
        <p14:creationId xmlns:p14="http://schemas.microsoft.com/office/powerpoint/2010/main" val="2844026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rmación general_4">
    <p:spTree>
      <p:nvGrpSpPr>
        <p:cNvPr id="1" name=""/>
        <p:cNvGrpSpPr/>
        <p:nvPr/>
      </p:nvGrpSpPr>
      <p:grpSpPr>
        <a:xfrm>
          <a:off x="0" y="0"/>
          <a:ext cx="0" cy="0"/>
          <a:chOff x="0" y="0"/>
          <a:chExt cx="0" cy="0"/>
        </a:xfrm>
      </p:grpSpPr>
      <p:sp>
        <p:nvSpPr>
          <p:cNvPr id="40" name="Marcador de posición de imagen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pPr rtl="0"/>
            <a:fld id="{E3028233-9E92-4E12-8474-A0F31EE3FCC9}"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lvl1pPr>
              <a:defRPr>
                <a:solidFill>
                  <a:schemeClr val="bg1"/>
                </a:solidFill>
              </a:defRPr>
            </a:lvl1pPr>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lvl1pPr>
              <a:defRPr>
                <a:solidFill>
                  <a:schemeClr val="bg1"/>
                </a:solidFill>
              </a:defRPr>
            </a:lvl1pPr>
          </a:lstStyle>
          <a:p>
            <a:pPr rtl="0"/>
            <a:fld id="{31FEFF75-79D2-EE46-877B-299D1510E681}" type="slidenum">
              <a:rPr lang="es-ES" noProof="0" smtClean="0"/>
              <a:pPr rtl="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1" name="Conector recto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rmación general_5">
    <p:spTree>
      <p:nvGrpSpPr>
        <p:cNvPr id="1" name=""/>
        <p:cNvGrpSpPr/>
        <p:nvPr/>
      </p:nvGrpSpPr>
      <p:grpSpPr>
        <a:xfrm>
          <a:off x="0" y="0"/>
          <a:ext cx="0" cy="0"/>
          <a:chOff x="0" y="0"/>
          <a:chExt cx="0" cy="0"/>
        </a:xfrm>
      </p:grpSpPr>
      <p:sp>
        <p:nvSpPr>
          <p:cNvPr id="40" name="Marcador de posición de imagen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pPr rtl="0"/>
            <a:fld id="{2A8B6CB3-6DDD-425F-8833-7FDB92F4C913}"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rtlCol="0"/>
          <a:lstStyle>
            <a:lvl1pPr>
              <a:defRPr>
                <a:solidFill>
                  <a:schemeClr val="bg1"/>
                </a:solidFill>
              </a:defRPr>
            </a:lvl1pPr>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rtlCol="0"/>
          <a:lstStyle>
            <a:lvl1pPr>
              <a:defRPr>
                <a:solidFill>
                  <a:schemeClr val="bg1"/>
                </a:solidFill>
              </a:defRPr>
            </a:lvl1pPr>
          </a:lstStyle>
          <a:p>
            <a:pPr rtl="0"/>
            <a:fld id="{31FEFF75-79D2-EE46-877B-299D1510E681}" type="slidenum">
              <a:rPr lang="es-ES" noProof="0" smtClean="0"/>
              <a:pPr rtl="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79" name="Conector recto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de la presentación_5">
    <p:bg>
      <p:bgPr>
        <a:solidFill>
          <a:schemeClr val="tx1"/>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ítulo y contenido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EADE1955-3B3E-4A7A-B6A7-DDCBBBE6532D}"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9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contenido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6DD6D41F-589E-4EF6-8834-9FB9D1BA6AE5}"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y contenido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1B68DDE7-810D-4CE7-8C18-312B4B907EBE}"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y contenido_4">
    <p:spTree>
      <p:nvGrpSpPr>
        <p:cNvPr id="1" name=""/>
        <p:cNvGrpSpPr/>
        <p:nvPr/>
      </p:nvGrpSpPr>
      <p:grpSpPr>
        <a:xfrm>
          <a:off x="0" y="0"/>
          <a:ext cx="0" cy="0"/>
          <a:chOff x="0" y="0"/>
          <a:chExt cx="0" cy="0"/>
        </a:xfrm>
      </p:grpSpPr>
      <p:sp>
        <p:nvSpPr>
          <p:cNvPr id="12" name="Marcador de posición de imagen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17F8647A-8EAA-474E-A1FF-1A7B0EE697D2}"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y contenido_5">
    <p:spTree>
      <p:nvGrpSpPr>
        <p:cNvPr id="1" name=""/>
        <p:cNvGrpSpPr/>
        <p:nvPr/>
      </p:nvGrpSpPr>
      <p:grpSpPr>
        <a:xfrm>
          <a:off x="0" y="0"/>
          <a:ext cx="0" cy="0"/>
          <a:chOff x="0" y="0"/>
          <a:chExt cx="0" cy="0"/>
        </a:xfrm>
      </p:grpSpPr>
      <p:sp>
        <p:nvSpPr>
          <p:cNvPr id="10" name="Marcador de posición de imagen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A991D30C-6E3D-45E4-A3C7-2ED411886B54}" type="datetime1">
              <a:rPr lang="es-ES" noProof="0" smtClean="0"/>
              <a:t>20/11/2022</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6D886FC-A0B6-4729-BC5E-945C17DCA84D}" type="datetime1">
              <a:rPr lang="es-ES" noProof="0" smtClean="0"/>
              <a:t>20/11/2022</a:t>
            </a:fld>
            <a:endParaRPr lang="es-ES" noProof="0"/>
          </a:p>
        </p:txBody>
      </p:sp>
      <p:sp>
        <p:nvSpPr>
          <p:cNvPr id="5" name="Marcador de pie de página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a:p>
        </p:txBody>
      </p:sp>
      <p:sp>
        <p:nvSpPr>
          <p:cNvPr id="6" name="Marcador de posición de número de diapositiva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2C6627B-E4D5-2947-8E88-B84039729B99}" type="slidenum">
              <a:rPr lang="es-ES" noProof="0" smtClean="0"/>
              <a:t>‹Nº›</a:t>
            </a:fld>
            <a:endParaRPr lang="es-ES" noProof="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61" r:id="rId5"/>
    <p:sldLayoutId id="2147483676" r:id="rId6"/>
    <p:sldLayoutId id="2147483675" r:id="rId7"/>
    <p:sldLayoutId id="2147483677" r:id="rId8"/>
    <p:sldLayoutId id="2147483678" r:id="rId9"/>
    <p:sldLayoutId id="2147483679" r:id="rId10"/>
    <p:sldLayoutId id="2147483681" r:id="rId11"/>
    <p:sldLayoutId id="2147483682" r:id="rId12"/>
    <p:sldLayoutId id="2147483686" r:id="rId13"/>
    <p:sldLayoutId id="2147483663" r:id="rId14"/>
    <p:sldLayoutId id="2147483683" r:id="rId15"/>
    <p:sldLayoutId id="2147483685" r:id="rId16"/>
    <p:sldLayoutId id="2147483684" r:id="rId17"/>
    <p:sldLayoutId id="2147483680" r:id="rId18"/>
    <p:sldLayoutId id="2147483691" r:id="rId19"/>
    <p:sldLayoutId id="2147483692" r:id="rId20"/>
    <p:sldLayoutId id="2147483693" r:id="rId21"/>
    <p:sldLayoutId id="2147483694" r:id="rId22"/>
    <p:sldLayoutId id="2147483688" r:id="rId23"/>
    <p:sldLayoutId id="2147483687" r:id="rId24"/>
    <p:sldLayoutId id="2147483689" r:id="rId25"/>
    <p:sldLayoutId id="2147483690" r:id="rId26"/>
    <p:sldLayoutId id="2147483695" r:id="rId27"/>
    <p:sldLayoutId id="2147483696" r:id="rId28"/>
    <p:sldLayoutId id="2147483697" r:id="rId29"/>
    <p:sldLayoutId id="2147483698" r:id="rId30"/>
    <p:sldLayoutId id="2147483667" r:id="rId31"/>
    <p:sldLayoutId id="2147483703" r:id="rId32"/>
    <p:sldLayoutId id="2147483704" r:id="rId33"/>
    <p:sldLayoutId id="2147483705" r:id="rId34"/>
    <p:sldLayoutId id="2147483706" r:id="rId35"/>
    <p:sldLayoutId id="2147483700" r:id="rId36"/>
    <p:sldLayoutId id="2147483699" r:id="rId37"/>
    <p:sldLayoutId id="2147483701" r:id="rId38"/>
    <p:sldLayoutId id="2147483702" r:id="rId3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21" descr="Mujer usando tableta ">
            <a:extLst>
              <a:ext uri="{FF2B5EF4-FFF2-40B4-BE49-F238E27FC236}">
                <a16:creationId xmlns:a16="http://schemas.microsoft.com/office/drawing/2014/main" id="{DB20DB88-CBCC-9A4A-BA0A-4807E1B8E804}"/>
              </a:ext>
            </a:extLst>
          </p:cNvPr>
          <p:cNvPicPr>
            <a:picLocks noGrp="1" noChangeAspect="1"/>
          </p:cNvPicPr>
          <p:nvPr>
            <p:ph type="pic" sz="quarter" idx="10"/>
          </p:nvPr>
        </p:nvPicPr>
        <p:blipFill rotWithShape="1">
          <a:blip r:embed="rId3" cstate="screen">
            <a:duotone>
              <a:prstClr val="black"/>
              <a:schemeClr val="accent3">
                <a:tint val="45000"/>
                <a:satMod val="400000"/>
              </a:schemeClr>
            </a:duotone>
            <a:alphaModFix amt="35000"/>
            <a:extLst>
              <a:ext uri="{28A0092B-C50C-407E-A947-70E740481C1C}">
                <a14:useLocalDpi xmlns:a14="http://schemas.microsoft.com/office/drawing/2010/main"/>
              </a:ext>
            </a:extLst>
          </a:blip>
          <a:srcRect l="4632" r="4632"/>
          <a:stretch/>
        </p:blipFill>
        <p:spPr>
          <a:xfrm>
            <a:off x="1134319" y="0"/>
            <a:ext cx="11057681" cy="6858000"/>
          </a:xfrm>
        </p:spPr>
      </p:pic>
      <p:sp>
        <p:nvSpPr>
          <p:cNvPr id="6" name="Marcador de texto 5">
            <a:extLst>
              <a:ext uri="{FF2B5EF4-FFF2-40B4-BE49-F238E27FC236}">
                <a16:creationId xmlns:a16="http://schemas.microsoft.com/office/drawing/2014/main" id="{348362CB-F41D-164B-BAC7-F91A6E68A2AC}"/>
              </a:ext>
            </a:extLst>
          </p:cNvPr>
          <p:cNvSpPr>
            <a:spLocks noGrp="1"/>
          </p:cNvSpPr>
          <p:nvPr>
            <p:ph type="body" idx="13"/>
          </p:nvPr>
        </p:nvSpPr>
        <p:spPr>
          <a:xfrm>
            <a:off x="1524000" y="5286196"/>
            <a:ext cx="4179375" cy="356462"/>
          </a:xfrm>
        </p:spPr>
        <p:txBody>
          <a:bodyPr rtlCol="0">
            <a:normAutofit/>
          </a:bodyPr>
          <a:lstStyle/>
          <a:p>
            <a:r>
              <a:rPr lang="es-ES" dirty="0"/>
              <a:t>DIRECCIÓN DE PRESUPUESTOS</a:t>
            </a:r>
          </a:p>
        </p:txBody>
      </p:sp>
      <p:sp>
        <p:nvSpPr>
          <p:cNvPr id="5" name="Título 4">
            <a:extLst>
              <a:ext uri="{FF2B5EF4-FFF2-40B4-BE49-F238E27FC236}">
                <a16:creationId xmlns:a16="http://schemas.microsoft.com/office/drawing/2014/main" id="{99516ACA-375D-1140-8EDA-CE04AAC75809}"/>
              </a:ext>
            </a:extLst>
          </p:cNvPr>
          <p:cNvSpPr>
            <a:spLocks noGrp="1"/>
          </p:cNvSpPr>
          <p:nvPr>
            <p:ph type="ctrTitle"/>
          </p:nvPr>
        </p:nvSpPr>
        <p:spPr>
          <a:xfrm>
            <a:off x="1523999" y="2715790"/>
            <a:ext cx="4664765" cy="2387600"/>
          </a:xfrm>
        </p:spPr>
        <p:txBody>
          <a:bodyPr rtlCol="0">
            <a:normAutofit/>
          </a:bodyPr>
          <a:lstStyle/>
          <a:p>
            <a:pPr rtl="0"/>
            <a:r>
              <a:rPr lang="es-ES" dirty="0"/>
              <a:t>CÓDIGO DE ÉTICA</a:t>
            </a:r>
          </a:p>
        </p:txBody>
      </p:sp>
    </p:spTree>
    <p:extLst>
      <p:ext uri="{BB962C8B-B14F-4D97-AF65-F5344CB8AC3E}">
        <p14:creationId xmlns:p14="http://schemas.microsoft.com/office/powerpoint/2010/main" val="428584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762C6B-2A13-646F-88F8-2B6BFAE25006}"/>
              </a:ext>
            </a:extLst>
          </p:cNvPr>
          <p:cNvSpPr>
            <a:spLocks noGrp="1"/>
          </p:cNvSpPr>
          <p:nvPr>
            <p:ph type="ctrTitle"/>
          </p:nvPr>
        </p:nvSpPr>
        <p:spPr>
          <a:xfrm>
            <a:off x="1351723" y="339645"/>
            <a:ext cx="10409968" cy="1002552"/>
          </a:xfrm>
        </p:spPr>
        <p:txBody>
          <a:bodyPr/>
          <a:lstStyle/>
          <a:p>
            <a:r>
              <a:rPr lang="es-ES" sz="3600" dirty="0"/>
              <a:t>II.- Compromisos de la Dirección con el Personal.</a:t>
            </a:r>
            <a:endParaRPr lang="es-MX" sz="3600" dirty="0"/>
          </a:p>
        </p:txBody>
      </p:sp>
      <p:sp>
        <p:nvSpPr>
          <p:cNvPr id="3" name="Marcador de contenido 2">
            <a:extLst>
              <a:ext uri="{FF2B5EF4-FFF2-40B4-BE49-F238E27FC236}">
                <a16:creationId xmlns:a16="http://schemas.microsoft.com/office/drawing/2014/main" id="{46069A09-0FDA-B7E2-7C9B-758C65F373AF}"/>
              </a:ext>
            </a:extLst>
          </p:cNvPr>
          <p:cNvSpPr>
            <a:spLocks noGrp="1"/>
          </p:cNvSpPr>
          <p:nvPr>
            <p:ph sz="half" idx="1"/>
          </p:nvPr>
        </p:nvSpPr>
        <p:spPr>
          <a:xfrm>
            <a:off x="1627321" y="1342198"/>
            <a:ext cx="4693727" cy="4834766"/>
          </a:xfrm>
        </p:spPr>
        <p:txBody>
          <a:bodyPr>
            <a:normAutofit/>
          </a:bodyPr>
          <a:lstStyle/>
          <a:p>
            <a:pPr marL="0" indent="0">
              <a:buNone/>
            </a:pPr>
            <a:r>
              <a:rPr lang="es-ES" sz="1800" b="1" dirty="0"/>
              <a:t>1.- Relaciones de respeto entre el personal y/o con jefaturas</a:t>
            </a:r>
            <a:r>
              <a:rPr lang="es-ES" sz="1800" dirty="0"/>
              <a:t>: “Tratamos a todos los funcionarios(as) que trabajan en la DIPRES, y a las personas que nos prestan servicios externos, con dignidad y respeto, porque es fundamental cuidar y promover un buen ambiente laboral”. </a:t>
            </a:r>
          </a:p>
          <a:p>
            <a:pPr marL="0" indent="0">
              <a:buNone/>
            </a:pPr>
            <a:r>
              <a:rPr lang="es-ES" sz="1800" b="1" dirty="0"/>
              <a:t>2.- Rechazo a la discriminación</a:t>
            </a:r>
            <a:r>
              <a:rPr lang="es-ES" sz="1800" dirty="0"/>
              <a:t>: “En nuestro Servicio valoramos la riqueza de la diversidad que existe entre los seres humanos, y reconocemos la contribución que cada funcionario hace en base a sus talentos y experiencia generando un ambiente laboral libre de cualquier tipo de discriminación arbitraria, como por ejemplo su físico, género, edad, raza, creencia religiosa, pensamiento político, orientación sexual, entre o</a:t>
            </a:r>
            <a:endParaRPr lang="es-MX" sz="1800" dirty="0"/>
          </a:p>
        </p:txBody>
      </p:sp>
      <p:sp>
        <p:nvSpPr>
          <p:cNvPr id="4" name="Marcador de contenido 3">
            <a:extLst>
              <a:ext uri="{FF2B5EF4-FFF2-40B4-BE49-F238E27FC236}">
                <a16:creationId xmlns:a16="http://schemas.microsoft.com/office/drawing/2014/main" id="{0A661EEB-55C5-418D-7D89-E43DCF210F26}"/>
              </a:ext>
            </a:extLst>
          </p:cNvPr>
          <p:cNvSpPr>
            <a:spLocks noGrp="1"/>
          </p:cNvSpPr>
          <p:nvPr>
            <p:ph sz="half" idx="2"/>
          </p:nvPr>
        </p:nvSpPr>
        <p:spPr>
          <a:xfrm>
            <a:off x="7067963" y="1342198"/>
            <a:ext cx="4693727" cy="4834766"/>
          </a:xfrm>
        </p:spPr>
        <p:txBody>
          <a:bodyPr>
            <a:normAutofit lnSpcReduction="10000"/>
          </a:bodyPr>
          <a:lstStyle/>
          <a:p>
            <a:pPr marL="0" indent="0">
              <a:buNone/>
            </a:pPr>
            <a:r>
              <a:rPr lang="es-ES" sz="1800" b="1" dirty="0"/>
              <a:t>3.- Rechazo al acoso sexual y al acoso laboral: </a:t>
            </a:r>
            <a:r>
              <a:rPr lang="es-ES" sz="1800" dirty="0"/>
              <a:t>“Rechazamos cualquier tipo de acoso sexual, entendiendo por este cualquier requerimiento de carácter sexual realizado por un hombre o mujer, no consentidos por el afectado (a). Asimismo, rechazamos cualquier conducta reiterada de agresión u hostigamiento laboral ejercida por la jefatura u otros compañeros de trabajo. Dichas conductas generan un ambiente de trabajo para los afectados(as) intimidatorio y hostil afectando gravemente el clima laboral de la DIPRES. No trepidaremos en aplicar la normativa vigente ante estos hechos”.</a:t>
            </a:r>
          </a:p>
          <a:p>
            <a:pPr marL="0" indent="0">
              <a:buNone/>
            </a:pPr>
            <a:r>
              <a:rPr lang="es-ES" sz="1800" b="1" dirty="0"/>
              <a:t>4.- Reconocimiento del buen desempeño del Personal</a:t>
            </a:r>
            <a:r>
              <a:rPr lang="es-ES" sz="1800" dirty="0"/>
              <a:t>: “Reconocemos explícitamente el esfuerzo que implica un buen trabajo”. “Reconocemos el mérito y el crecimiento profesional del personal." </a:t>
            </a:r>
            <a:endParaRPr lang="es-MX" sz="1800" dirty="0"/>
          </a:p>
        </p:txBody>
      </p:sp>
    </p:spTree>
    <p:extLst>
      <p:ext uri="{BB962C8B-B14F-4D97-AF65-F5344CB8AC3E}">
        <p14:creationId xmlns:p14="http://schemas.microsoft.com/office/powerpoint/2010/main" val="1450240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762C6B-2A13-646F-88F8-2B6BFAE25006}"/>
              </a:ext>
            </a:extLst>
          </p:cNvPr>
          <p:cNvSpPr>
            <a:spLocks noGrp="1"/>
          </p:cNvSpPr>
          <p:nvPr>
            <p:ph type="ctrTitle"/>
          </p:nvPr>
        </p:nvSpPr>
        <p:spPr>
          <a:xfrm>
            <a:off x="1351723" y="339645"/>
            <a:ext cx="10409968" cy="1002552"/>
          </a:xfrm>
        </p:spPr>
        <p:txBody>
          <a:bodyPr/>
          <a:lstStyle/>
          <a:p>
            <a:r>
              <a:rPr lang="es-ES" sz="3600" dirty="0"/>
              <a:t>II.- Compromisos de la Dirección con el Personal.</a:t>
            </a:r>
            <a:endParaRPr lang="es-MX" sz="3600" dirty="0"/>
          </a:p>
        </p:txBody>
      </p:sp>
      <p:sp>
        <p:nvSpPr>
          <p:cNvPr id="3" name="Marcador de contenido 2">
            <a:extLst>
              <a:ext uri="{FF2B5EF4-FFF2-40B4-BE49-F238E27FC236}">
                <a16:creationId xmlns:a16="http://schemas.microsoft.com/office/drawing/2014/main" id="{46069A09-0FDA-B7E2-7C9B-758C65F373AF}"/>
              </a:ext>
            </a:extLst>
          </p:cNvPr>
          <p:cNvSpPr>
            <a:spLocks noGrp="1"/>
          </p:cNvSpPr>
          <p:nvPr>
            <p:ph sz="half" idx="1"/>
          </p:nvPr>
        </p:nvSpPr>
        <p:spPr>
          <a:xfrm>
            <a:off x="1627321" y="1484244"/>
            <a:ext cx="4693727" cy="4692719"/>
          </a:xfrm>
        </p:spPr>
        <p:txBody>
          <a:bodyPr>
            <a:normAutofit/>
          </a:bodyPr>
          <a:lstStyle/>
          <a:p>
            <a:pPr marL="0" indent="0">
              <a:buNone/>
            </a:pPr>
            <a:r>
              <a:rPr lang="es-ES" sz="2000" b="1" dirty="0"/>
              <a:t>5.- Relaciones de confianza entre el personal</a:t>
            </a:r>
            <a:r>
              <a:rPr lang="es-ES" sz="2000" dirty="0"/>
              <a:t>: “Fomentamos un ambiente de trabajo asertivo, donde exista cooperación, respeto y confianza entre los integrantes de la DIPRES”. </a:t>
            </a:r>
          </a:p>
          <a:p>
            <a:pPr marL="0" indent="0">
              <a:buNone/>
            </a:pPr>
            <a:r>
              <a:rPr lang="es-ES" sz="2000" b="1" dirty="0"/>
              <a:t>6.- Desarrollo Profesional</a:t>
            </a:r>
            <a:r>
              <a:rPr lang="es-ES" sz="2000" dirty="0"/>
              <a:t>: “Valoramos y facilitamos el perfeccionamiento profesional y laboral de nuestro personal, gestionando políticas de capacitación y de intercambio de experiencias laborales”. </a:t>
            </a:r>
          </a:p>
        </p:txBody>
      </p:sp>
      <p:sp>
        <p:nvSpPr>
          <p:cNvPr id="4" name="Marcador de contenido 3">
            <a:extLst>
              <a:ext uri="{FF2B5EF4-FFF2-40B4-BE49-F238E27FC236}">
                <a16:creationId xmlns:a16="http://schemas.microsoft.com/office/drawing/2014/main" id="{0A661EEB-55C5-418D-7D89-E43DCF210F26}"/>
              </a:ext>
            </a:extLst>
          </p:cNvPr>
          <p:cNvSpPr>
            <a:spLocks noGrp="1"/>
          </p:cNvSpPr>
          <p:nvPr>
            <p:ph sz="half" idx="2"/>
          </p:nvPr>
        </p:nvSpPr>
        <p:spPr>
          <a:xfrm>
            <a:off x="7067963" y="1484244"/>
            <a:ext cx="4693727" cy="4692720"/>
          </a:xfrm>
        </p:spPr>
        <p:txBody>
          <a:bodyPr>
            <a:normAutofit/>
          </a:bodyPr>
          <a:lstStyle/>
          <a:p>
            <a:pPr marL="0" indent="0">
              <a:buNone/>
            </a:pPr>
            <a:r>
              <a:rPr lang="es-ES" sz="2000" b="1" dirty="0"/>
              <a:t>7.- Preocupación por las condiciones laborales del Personal</a:t>
            </a:r>
            <a:r>
              <a:rPr lang="es-ES" sz="2000" dirty="0"/>
              <a:t>: “Resguardamos que nuestro personal desarrolle sus funciones en condiciones seguras, inclusivas y confortables”.</a:t>
            </a:r>
          </a:p>
          <a:p>
            <a:pPr marL="0" indent="0">
              <a:buNone/>
            </a:pPr>
            <a:r>
              <a:rPr lang="es-ES" sz="2000" b="1" dirty="0"/>
              <a:t>8.- Derecho de asociación</a:t>
            </a:r>
            <a:r>
              <a:rPr lang="es-ES" sz="2000" dirty="0"/>
              <a:t>: “En la DIPRES se respetan y se promueven los derechos de los y las funcionarias a participar en la Asociación de Funcionarios”. </a:t>
            </a:r>
          </a:p>
        </p:txBody>
      </p:sp>
    </p:spTree>
    <p:extLst>
      <p:ext uri="{BB962C8B-B14F-4D97-AF65-F5344CB8AC3E}">
        <p14:creationId xmlns:p14="http://schemas.microsoft.com/office/powerpoint/2010/main" val="2413146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762C6B-2A13-646F-88F8-2B6BFAE25006}"/>
              </a:ext>
            </a:extLst>
          </p:cNvPr>
          <p:cNvSpPr>
            <a:spLocks noGrp="1"/>
          </p:cNvSpPr>
          <p:nvPr>
            <p:ph type="ctrTitle"/>
          </p:nvPr>
        </p:nvSpPr>
        <p:spPr>
          <a:xfrm>
            <a:off x="1351723" y="339645"/>
            <a:ext cx="10409968" cy="1002552"/>
          </a:xfrm>
        </p:spPr>
        <p:txBody>
          <a:bodyPr/>
          <a:lstStyle/>
          <a:p>
            <a:r>
              <a:rPr lang="es-ES" sz="3600" dirty="0"/>
              <a:t>II.- Compromisos de la Dirección con el Personal.</a:t>
            </a:r>
            <a:endParaRPr lang="es-MX" sz="3600" dirty="0"/>
          </a:p>
        </p:txBody>
      </p:sp>
      <p:sp>
        <p:nvSpPr>
          <p:cNvPr id="3" name="Marcador de contenido 2">
            <a:extLst>
              <a:ext uri="{FF2B5EF4-FFF2-40B4-BE49-F238E27FC236}">
                <a16:creationId xmlns:a16="http://schemas.microsoft.com/office/drawing/2014/main" id="{46069A09-0FDA-B7E2-7C9B-758C65F373AF}"/>
              </a:ext>
            </a:extLst>
          </p:cNvPr>
          <p:cNvSpPr>
            <a:spLocks noGrp="1"/>
          </p:cNvSpPr>
          <p:nvPr>
            <p:ph sz="half" idx="1"/>
          </p:nvPr>
        </p:nvSpPr>
        <p:spPr>
          <a:xfrm>
            <a:off x="1627321" y="1342198"/>
            <a:ext cx="4693727" cy="4834766"/>
          </a:xfrm>
        </p:spPr>
        <p:txBody>
          <a:bodyPr>
            <a:normAutofit/>
          </a:bodyPr>
          <a:lstStyle/>
          <a:p>
            <a:pPr marL="0" indent="0">
              <a:buNone/>
            </a:pPr>
            <a:r>
              <a:rPr lang="es-ES" sz="2000" b="1" dirty="0"/>
              <a:t>9.- Trato igualitario: </a:t>
            </a:r>
            <a:r>
              <a:rPr lang="es-ES" sz="2000" dirty="0"/>
              <a:t>“En la DIPRES todos los funcionarios (as) tienen igual trato, con equivalentes exigencias, deberes y derechos en todo su ciclo laboral. Los trabajos se asignan según las capacidades y preparación de los funcionarios(as)”. </a:t>
            </a:r>
          </a:p>
          <a:p>
            <a:pPr marL="0" indent="0">
              <a:buNone/>
            </a:pPr>
            <a:r>
              <a:rPr lang="es-ES" sz="2000" b="1" dirty="0"/>
              <a:t>10.- Trabajo colaborativo, dialogante y en equipo</a:t>
            </a:r>
            <a:r>
              <a:rPr lang="es-ES" sz="2000" dirty="0"/>
              <a:t>: “Apreciamos a las jefaturas que se caracterizan por un liderazgo positivo y motivador que promueva un clima de convivencia dialogante y de trabajo en equipo.” “Trabajamos compartiendo nuestro conocimiento y experiencia, en especial con las personas que tienen menos tiempo en la institución.”</a:t>
            </a:r>
          </a:p>
        </p:txBody>
      </p:sp>
      <p:sp>
        <p:nvSpPr>
          <p:cNvPr id="4" name="Marcador de contenido 3">
            <a:extLst>
              <a:ext uri="{FF2B5EF4-FFF2-40B4-BE49-F238E27FC236}">
                <a16:creationId xmlns:a16="http://schemas.microsoft.com/office/drawing/2014/main" id="{0A661EEB-55C5-418D-7D89-E43DCF210F26}"/>
              </a:ext>
            </a:extLst>
          </p:cNvPr>
          <p:cNvSpPr>
            <a:spLocks noGrp="1"/>
          </p:cNvSpPr>
          <p:nvPr>
            <p:ph sz="half" idx="2"/>
          </p:nvPr>
        </p:nvSpPr>
        <p:spPr>
          <a:xfrm>
            <a:off x="7067963" y="1342198"/>
            <a:ext cx="4693727" cy="4834766"/>
          </a:xfrm>
        </p:spPr>
        <p:txBody>
          <a:bodyPr>
            <a:normAutofit/>
          </a:bodyPr>
          <a:lstStyle/>
          <a:p>
            <a:pPr marL="0" indent="0">
              <a:buNone/>
            </a:pPr>
            <a:r>
              <a:rPr lang="es-ES" sz="2000" b="1" dirty="0"/>
              <a:t>11.- Comunicaciones internas transparentes: </a:t>
            </a:r>
          </a:p>
          <a:p>
            <a:pPr marL="0" indent="0">
              <a:buNone/>
            </a:pPr>
            <a:r>
              <a:rPr lang="es-ES" sz="2000" dirty="0"/>
              <a:t>“En forma permanente se informa las necesidades de la Institución para cumplir sus objetivos y el rol que tenemos que cumplir para estos efectos.” “Reconocemos el derecho a conocer en forma oportuna la información laboral que afecta a los funcionarios, como por ejemplo las evaluaciones de desempeño, los criterios de la política de personal o cambios en nuestras áreas de trabajo.”</a:t>
            </a:r>
          </a:p>
        </p:txBody>
      </p:sp>
    </p:spTree>
    <p:extLst>
      <p:ext uri="{BB962C8B-B14F-4D97-AF65-F5344CB8AC3E}">
        <p14:creationId xmlns:p14="http://schemas.microsoft.com/office/powerpoint/2010/main" val="2940998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Marcador de posición de imagen 7" descr="Un grupo de personas que ponen manos en una pila ">
            <a:extLst>
              <a:ext uri="{FF2B5EF4-FFF2-40B4-BE49-F238E27FC236}">
                <a16:creationId xmlns:a16="http://schemas.microsoft.com/office/drawing/2014/main" id="{F052F1AC-BE37-2941-839E-B43E10537AD8}"/>
              </a:ext>
            </a:extLst>
          </p:cNvPr>
          <p:cNvPicPr>
            <a:picLocks noGrp="1" noChangeAspect="1"/>
          </p:cNvPicPr>
          <p:nvPr>
            <p:ph type="pic" sz="quarter" idx="10"/>
          </p:nvPr>
        </p:nvPicPr>
        <p:blipFill>
          <a:blip r:embed="rId3" cstate="screen">
            <a:duotone>
              <a:prstClr val="black"/>
              <a:schemeClr val="accent3">
                <a:tint val="45000"/>
                <a:satMod val="400000"/>
              </a:schemeClr>
            </a:duotone>
            <a:alphaModFix amt="70000"/>
            <a:extLst>
              <a:ext uri="{28A0092B-C50C-407E-A947-70E740481C1C}">
                <a14:useLocalDpi xmlns:a14="http://schemas.microsoft.com/office/drawing/2010/main"/>
              </a:ext>
            </a:extLst>
          </a:blip>
          <a:srcRect/>
          <a:stretch>
            <a:fillRect/>
          </a:stretch>
        </p:blipFill>
        <p:spPr/>
      </p:pic>
      <p:sp>
        <p:nvSpPr>
          <p:cNvPr id="21" name="Título 20">
            <a:extLst>
              <a:ext uri="{FF2B5EF4-FFF2-40B4-BE49-F238E27FC236}">
                <a16:creationId xmlns:a16="http://schemas.microsoft.com/office/drawing/2014/main" id="{B3E69B71-5849-7541-ADEA-D19838B3CF0C}"/>
              </a:ext>
            </a:extLst>
          </p:cNvPr>
          <p:cNvSpPr>
            <a:spLocks noGrp="1"/>
          </p:cNvSpPr>
          <p:nvPr>
            <p:ph type="ctrTitle"/>
          </p:nvPr>
        </p:nvSpPr>
        <p:spPr>
          <a:xfrm>
            <a:off x="1523999" y="339644"/>
            <a:ext cx="9382539" cy="2806512"/>
          </a:xfrm>
        </p:spPr>
        <p:txBody>
          <a:bodyPr rtlCol="0">
            <a:normAutofit/>
          </a:bodyPr>
          <a:lstStyle/>
          <a:p>
            <a:pPr rtl="0"/>
            <a:r>
              <a:rPr lang="es-ES" sz="4800" dirty="0"/>
              <a:t>III.- Compromisos del Personal con la Dirección</a:t>
            </a:r>
            <a:endParaRPr lang="es-ES" dirty="0"/>
          </a:p>
        </p:txBody>
      </p:sp>
    </p:spTree>
    <p:extLst>
      <p:ext uri="{BB962C8B-B14F-4D97-AF65-F5344CB8AC3E}">
        <p14:creationId xmlns:p14="http://schemas.microsoft.com/office/powerpoint/2010/main" val="12353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711A214-AB42-3355-D043-55908DC9C6D1}"/>
              </a:ext>
            </a:extLst>
          </p:cNvPr>
          <p:cNvSpPr>
            <a:spLocks noGrp="1"/>
          </p:cNvSpPr>
          <p:nvPr>
            <p:ph type="ctrTitle"/>
          </p:nvPr>
        </p:nvSpPr>
        <p:spPr/>
        <p:txBody>
          <a:bodyPr/>
          <a:lstStyle/>
          <a:p>
            <a:r>
              <a:rPr lang="es-ES" sz="3600" dirty="0"/>
              <a:t>III.- Compromisos del Personal con la Dirección</a:t>
            </a:r>
            <a:endParaRPr lang="es-MX" sz="3600" dirty="0"/>
          </a:p>
        </p:txBody>
      </p:sp>
      <p:sp>
        <p:nvSpPr>
          <p:cNvPr id="8" name="Marcador de texto 7">
            <a:extLst>
              <a:ext uri="{FF2B5EF4-FFF2-40B4-BE49-F238E27FC236}">
                <a16:creationId xmlns:a16="http://schemas.microsoft.com/office/drawing/2014/main" id="{403766D1-8F18-9033-E575-4069E63F9183}"/>
              </a:ext>
            </a:extLst>
          </p:cNvPr>
          <p:cNvSpPr>
            <a:spLocks noGrp="1"/>
          </p:cNvSpPr>
          <p:nvPr>
            <p:ph type="body" sz="quarter" idx="14"/>
          </p:nvPr>
        </p:nvSpPr>
        <p:spPr/>
        <p:txBody>
          <a:bodyPr>
            <a:normAutofit/>
          </a:bodyPr>
          <a:lstStyle/>
          <a:p>
            <a:r>
              <a:rPr lang="es-ES" sz="2000" b="1" dirty="0"/>
              <a:t>1.- No emplear bienes de la institución en provecho propio o de terceros: </a:t>
            </a:r>
            <a:r>
              <a:rPr lang="es-ES" sz="2000" dirty="0"/>
              <a:t>“Los recursos que la Institución nos provee son públicos, por lo tanto, hacemos uso adecuado de ellos tratando de maximizar la eficiencia y eficacia de nuestra función pública. No los usamos para fines ajenos a lo anterior.”</a:t>
            </a:r>
          </a:p>
          <a:p>
            <a:r>
              <a:rPr lang="es-ES" sz="2000" b="1" dirty="0"/>
              <a:t>2.- No ocupar tiempo de la jornada o utilizar al personal en beneficio propio o para fines ajenos a los institucionales</a:t>
            </a:r>
            <a:r>
              <a:rPr lang="es-ES" sz="2000" dirty="0"/>
              <a:t>: “Evitamos ocupar parte de la jornada laboral en actividades de índole particular, tales como negocios, atención de clientes, estudios personales“</a:t>
            </a:r>
          </a:p>
          <a:p>
            <a:r>
              <a:rPr lang="es-ES" sz="2000" b="1" dirty="0"/>
              <a:t>3.- Conflictos de interés</a:t>
            </a:r>
            <a:r>
              <a:rPr lang="es-ES" sz="2000" dirty="0"/>
              <a:t>: “Siempre nuestra labor y las decisiones que adoptamos son de acuerdo las responsabilidades y deberes que tenemos con la DIPRES y nunca para nuestro particular beneficio o el de terceros”. “Si nos encontramos ante un eventual conflicto de interés que pueda cuestionar la legitimidad de nuestro trabajo o decisión, lo tenemos que conversar con el jefe inmediato”. </a:t>
            </a:r>
          </a:p>
          <a:p>
            <a:r>
              <a:rPr lang="es-ES" sz="2000" b="1" dirty="0"/>
              <a:t>4.- Rechazo al tráfico de influencias: </a:t>
            </a:r>
            <a:r>
              <a:rPr lang="es-ES" sz="2000" dirty="0"/>
              <a:t>“No aceptamos el tráfico de influencias por ser una práctica ilegal, una forma de cohecho, consistente en utilizar la influencia personal en ámbitos de gobierno, a través de conexiones con personas, y con el fin de obtener beneficios o tratamiento preferencial”.</a:t>
            </a:r>
            <a:endParaRPr lang="es-MX" sz="2000" dirty="0"/>
          </a:p>
        </p:txBody>
      </p:sp>
    </p:spTree>
    <p:extLst>
      <p:ext uri="{BB962C8B-B14F-4D97-AF65-F5344CB8AC3E}">
        <p14:creationId xmlns:p14="http://schemas.microsoft.com/office/powerpoint/2010/main" val="2456747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711A214-AB42-3355-D043-55908DC9C6D1}"/>
              </a:ext>
            </a:extLst>
          </p:cNvPr>
          <p:cNvSpPr>
            <a:spLocks noGrp="1"/>
          </p:cNvSpPr>
          <p:nvPr>
            <p:ph type="ctrTitle"/>
          </p:nvPr>
        </p:nvSpPr>
        <p:spPr/>
        <p:txBody>
          <a:bodyPr/>
          <a:lstStyle/>
          <a:p>
            <a:r>
              <a:rPr lang="es-ES" sz="3600" dirty="0"/>
              <a:t>III.- Compromisos del Personal con la Dirección</a:t>
            </a:r>
            <a:endParaRPr lang="es-MX" sz="3600" dirty="0"/>
          </a:p>
        </p:txBody>
      </p:sp>
      <p:sp>
        <p:nvSpPr>
          <p:cNvPr id="8" name="Marcador de texto 7">
            <a:extLst>
              <a:ext uri="{FF2B5EF4-FFF2-40B4-BE49-F238E27FC236}">
                <a16:creationId xmlns:a16="http://schemas.microsoft.com/office/drawing/2014/main" id="{403766D1-8F18-9033-E575-4069E63F9183}"/>
              </a:ext>
            </a:extLst>
          </p:cNvPr>
          <p:cNvSpPr>
            <a:spLocks noGrp="1"/>
          </p:cNvSpPr>
          <p:nvPr>
            <p:ph type="body" sz="quarter" idx="14"/>
          </p:nvPr>
        </p:nvSpPr>
        <p:spPr/>
        <p:txBody>
          <a:bodyPr>
            <a:normAutofit/>
          </a:bodyPr>
          <a:lstStyle/>
          <a:p>
            <a:r>
              <a:rPr lang="es-ES" sz="2000" b="1" dirty="0"/>
              <a:t>5.- Dar un correcto uso a la información de la Dirección</a:t>
            </a:r>
            <a:r>
              <a:rPr lang="es-ES" sz="2000" dirty="0"/>
              <a:t>: “No usamos la información obtenida en el desempeño de nuestras funciones institucionales para fines personales ni para beneficio de otros, salvo que dicha información se encuentre a disposición del público en general”. </a:t>
            </a:r>
          </a:p>
          <a:p>
            <a:r>
              <a:rPr lang="es-ES" sz="2000" b="1" dirty="0"/>
              <a:t>6.- No realizar dentro de sus actividades públicas actividades de tipo político-electorales y no hacer uso de recursos fiscales en dichas actividades</a:t>
            </a:r>
            <a:r>
              <a:rPr lang="es-ES" sz="2000" dirty="0"/>
              <a:t>: “Nosotros nos atenemos estrictamente a las instrucciones de la Contraloría General de la República, al respecto”. </a:t>
            </a:r>
          </a:p>
          <a:p>
            <a:r>
              <a:rPr lang="es-ES" sz="2000" b="1" dirty="0"/>
              <a:t>7.- Evitar a toda costa la malversación de fondos públicos y fraude al fisco</a:t>
            </a:r>
            <a:r>
              <a:rPr lang="es-ES" sz="2000" dirty="0"/>
              <a:t>: “Nos enorgullece que estas conductas ilícitas hayan estado ausentes en la historia de la Institución, no las aceptamos y hacemos nuestro trabajo en forma leal y honesta con la DIPRES”</a:t>
            </a:r>
            <a:endParaRPr lang="es-MX" sz="2000" dirty="0"/>
          </a:p>
        </p:txBody>
      </p:sp>
    </p:spTree>
    <p:extLst>
      <p:ext uri="{BB962C8B-B14F-4D97-AF65-F5344CB8AC3E}">
        <p14:creationId xmlns:p14="http://schemas.microsoft.com/office/powerpoint/2010/main" val="368114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Marcador de posición de imagen 7" descr="Un grupo de personas que ponen manos en una pila ">
            <a:extLst>
              <a:ext uri="{FF2B5EF4-FFF2-40B4-BE49-F238E27FC236}">
                <a16:creationId xmlns:a16="http://schemas.microsoft.com/office/drawing/2014/main" id="{F052F1AC-BE37-2941-839E-B43E10537AD8}"/>
              </a:ext>
            </a:extLst>
          </p:cNvPr>
          <p:cNvPicPr>
            <a:picLocks noGrp="1" noChangeAspect="1"/>
          </p:cNvPicPr>
          <p:nvPr>
            <p:ph type="pic" sz="quarter" idx="10"/>
          </p:nvPr>
        </p:nvPicPr>
        <p:blipFill>
          <a:blip r:embed="rId3" cstate="screen">
            <a:duotone>
              <a:prstClr val="black"/>
              <a:schemeClr val="accent3">
                <a:tint val="45000"/>
                <a:satMod val="400000"/>
              </a:schemeClr>
            </a:duotone>
            <a:alphaModFix amt="70000"/>
            <a:extLst>
              <a:ext uri="{28A0092B-C50C-407E-A947-70E740481C1C}">
                <a14:useLocalDpi xmlns:a14="http://schemas.microsoft.com/office/drawing/2010/main"/>
              </a:ext>
            </a:extLst>
          </a:blip>
          <a:srcRect/>
          <a:stretch>
            <a:fillRect/>
          </a:stretch>
        </p:blipFill>
        <p:spPr/>
      </p:pic>
      <p:sp>
        <p:nvSpPr>
          <p:cNvPr id="21" name="Título 20">
            <a:extLst>
              <a:ext uri="{FF2B5EF4-FFF2-40B4-BE49-F238E27FC236}">
                <a16:creationId xmlns:a16="http://schemas.microsoft.com/office/drawing/2014/main" id="{B3E69B71-5849-7541-ADEA-D19838B3CF0C}"/>
              </a:ext>
            </a:extLst>
          </p:cNvPr>
          <p:cNvSpPr>
            <a:spLocks noGrp="1"/>
          </p:cNvSpPr>
          <p:nvPr>
            <p:ph type="ctrTitle"/>
          </p:nvPr>
        </p:nvSpPr>
        <p:spPr>
          <a:xfrm>
            <a:off x="1523999" y="339644"/>
            <a:ext cx="9382539" cy="2806512"/>
          </a:xfrm>
        </p:spPr>
        <p:txBody>
          <a:bodyPr rtlCol="0">
            <a:normAutofit/>
          </a:bodyPr>
          <a:lstStyle/>
          <a:p>
            <a:pPr rtl="0"/>
            <a:r>
              <a:rPr lang="es-ES" dirty="0"/>
              <a:t>IV.- Relaciones con personas y/o instituciones con los que se relaciona DIPRES</a:t>
            </a:r>
            <a:r>
              <a:rPr lang="en-US" dirty="0"/>
              <a:t> </a:t>
            </a:r>
            <a:endParaRPr lang="es-ES" dirty="0"/>
          </a:p>
        </p:txBody>
      </p:sp>
    </p:spTree>
    <p:extLst>
      <p:ext uri="{BB962C8B-B14F-4D97-AF65-F5344CB8AC3E}">
        <p14:creationId xmlns:p14="http://schemas.microsoft.com/office/powerpoint/2010/main" val="1751251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D3C581D-E8E8-5C7F-CD6D-5F2D2DDB3BD3}"/>
              </a:ext>
            </a:extLst>
          </p:cNvPr>
          <p:cNvSpPr>
            <a:spLocks noGrp="1"/>
          </p:cNvSpPr>
          <p:nvPr>
            <p:ph type="ctrTitle"/>
          </p:nvPr>
        </p:nvSpPr>
        <p:spPr/>
        <p:txBody>
          <a:bodyPr/>
          <a:lstStyle/>
          <a:p>
            <a:r>
              <a:rPr lang="es-ES" sz="3200" dirty="0"/>
              <a:t>IV.- Relaciones con personas y/o instituciones con los que se relaciona DIPRES </a:t>
            </a:r>
            <a:endParaRPr lang="es-MX" sz="3200" dirty="0"/>
          </a:p>
        </p:txBody>
      </p:sp>
      <p:sp>
        <p:nvSpPr>
          <p:cNvPr id="6" name="Marcador de contenido 5">
            <a:extLst>
              <a:ext uri="{FF2B5EF4-FFF2-40B4-BE49-F238E27FC236}">
                <a16:creationId xmlns:a16="http://schemas.microsoft.com/office/drawing/2014/main" id="{F7EF1978-A342-587E-99AD-E5B5DE59E345}"/>
              </a:ext>
            </a:extLst>
          </p:cNvPr>
          <p:cNvSpPr>
            <a:spLocks noGrp="1"/>
          </p:cNvSpPr>
          <p:nvPr>
            <p:ph sz="half" idx="1"/>
          </p:nvPr>
        </p:nvSpPr>
        <p:spPr>
          <a:xfrm>
            <a:off x="392623" y="1722784"/>
            <a:ext cx="5181600" cy="4454180"/>
          </a:xfrm>
        </p:spPr>
        <p:txBody>
          <a:bodyPr>
            <a:normAutofit/>
          </a:bodyPr>
          <a:lstStyle/>
          <a:p>
            <a:pPr marL="0" indent="0">
              <a:buNone/>
            </a:pPr>
            <a:r>
              <a:rPr lang="es-ES" sz="2000" b="1" dirty="0"/>
              <a:t>1.- No recibir ni ofrecer presiones, regalos, ni pagos indebidos: No se acepta soborno o cohecho: </a:t>
            </a:r>
          </a:p>
          <a:p>
            <a:pPr marL="0" indent="0">
              <a:buNone/>
            </a:pPr>
            <a:r>
              <a:rPr lang="es-ES" sz="2000" dirty="0"/>
              <a:t>“No solicitamos o recibimos, regalos, dinero o cualquier otra dádiva con el fin de hacer o dejar de hacer algo relacionado con nuestras funciones”. “Si se reciben presiones indebidas, son reportadas con premura a la jefatura correspondiente”.</a:t>
            </a:r>
          </a:p>
          <a:p>
            <a:pPr marL="0" indent="0">
              <a:buNone/>
            </a:pPr>
            <a:r>
              <a:rPr lang="es-ES" sz="2000" b="1" dirty="0"/>
              <a:t>2.- Transparencia en la entrega de información</a:t>
            </a:r>
            <a:r>
              <a:rPr lang="es-ES" sz="2000" dirty="0"/>
              <a:t>: “Damos cumplimiento a cabalidad a la Ley vigente en materia de Transparencia”</a:t>
            </a:r>
            <a:endParaRPr lang="es-MX" sz="2000" dirty="0"/>
          </a:p>
        </p:txBody>
      </p:sp>
      <p:sp>
        <p:nvSpPr>
          <p:cNvPr id="7" name="Marcador de contenido 6">
            <a:extLst>
              <a:ext uri="{FF2B5EF4-FFF2-40B4-BE49-F238E27FC236}">
                <a16:creationId xmlns:a16="http://schemas.microsoft.com/office/drawing/2014/main" id="{2B1D7B9E-3889-163F-078B-A46C89B4D338}"/>
              </a:ext>
            </a:extLst>
          </p:cNvPr>
          <p:cNvSpPr>
            <a:spLocks noGrp="1"/>
          </p:cNvSpPr>
          <p:nvPr>
            <p:ph sz="half" idx="2"/>
          </p:nvPr>
        </p:nvSpPr>
        <p:spPr>
          <a:xfrm>
            <a:off x="6096000" y="1774233"/>
            <a:ext cx="5181600" cy="4744121"/>
          </a:xfrm>
        </p:spPr>
        <p:txBody>
          <a:bodyPr>
            <a:normAutofit fontScale="92500"/>
          </a:bodyPr>
          <a:lstStyle/>
          <a:p>
            <a:pPr marL="0" indent="0">
              <a:buNone/>
            </a:pPr>
            <a:r>
              <a:rPr lang="es-ES" sz="2000" b="1" dirty="0"/>
              <a:t>3.- Relaciones transparentes e igualitarias con proveedores: </a:t>
            </a:r>
            <a:r>
              <a:rPr lang="es-ES" sz="2000" dirty="0"/>
              <a:t>“Construimos relaciones transparentes y justas con los prestadores de servicios, proveedores, contratistas, garantizando un acceso igualitario a todos aquellos que califican en la Ley sobre Compras Públicas. Seremos implacables en que el servicio o bien licitado sea efectivamente el que se entregue”. </a:t>
            </a:r>
          </a:p>
          <a:p>
            <a:pPr marL="0" indent="0">
              <a:buNone/>
            </a:pPr>
            <a:r>
              <a:rPr lang="es-ES" sz="2000" b="1" dirty="0"/>
              <a:t>4.- Trato igualitario, cordial y respetuoso: </a:t>
            </a:r>
            <a:r>
              <a:rPr lang="es-ES" sz="2000" dirty="0"/>
              <a:t>“Cuando nos relacionamos con personas, ya sea de manera presencial, telefónica o virtual, siempre damos un trato respetuoso, cordial e igualitario a cada uno de ellos, con respeto a sus características individuales, con una actitud de servicio y genuina preocupación sobre sus requerimientos”</a:t>
            </a:r>
            <a:endParaRPr lang="es-MX" sz="2000" dirty="0"/>
          </a:p>
        </p:txBody>
      </p:sp>
    </p:spTree>
    <p:extLst>
      <p:ext uri="{BB962C8B-B14F-4D97-AF65-F5344CB8AC3E}">
        <p14:creationId xmlns:p14="http://schemas.microsoft.com/office/powerpoint/2010/main" val="19794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D3C581D-E8E8-5C7F-CD6D-5F2D2DDB3BD3}"/>
              </a:ext>
            </a:extLst>
          </p:cNvPr>
          <p:cNvSpPr>
            <a:spLocks noGrp="1"/>
          </p:cNvSpPr>
          <p:nvPr>
            <p:ph type="ctrTitle"/>
          </p:nvPr>
        </p:nvSpPr>
        <p:spPr/>
        <p:txBody>
          <a:bodyPr/>
          <a:lstStyle/>
          <a:p>
            <a:r>
              <a:rPr lang="es-ES" sz="3200" dirty="0"/>
              <a:t>IV.- Relaciones con personas y/o instituciones con los que se relaciona DIPRES </a:t>
            </a:r>
            <a:endParaRPr lang="es-MX" sz="3200" dirty="0"/>
          </a:p>
        </p:txBody>
      </p:sp>
      <p:sp>
        <p:nvSpPr>
          <p:cNvPr id="6" name="Marcador de contenido 5">
            <a:extLst>
              <a:ext uri="{FF2B5EF4-FFF2-40B4-BE49-F238E27FC236}">
                <a16:creationId xmlns:a16="http://schemas.microsoft.com/office/drawing/2014/main" id="{F7EF1978-A342-587E-99AD-E5B5DE59E345}"/>
              </a:ext>
            </a:extLst>
          </p:cNvPr>
          <p:cNvSpPr>
            <a:spLocks noGrp="1"/>
          </p:cNvSpPr>
          <p:nvPr>
            <p:ph sz="half" idx="1"/>
          </p:nvPr>
        </p:nvSpPr>
        <p:spPr>
          <a:xfrm>
            <a:off x="392622" y="1722784"/>
            <a:ext cx="10580177" cy="4454180"/>
          </a:xfrm>
        </p:spPr>
        <p:txBody>
          <a:bodyPr>
            <a:normAutofit/>
          </a:bodyPr>
          <a:lstStyle/>
          <a:p>
            <a:pPr marL="0" indent="0">
              <a:buNone/>
            </a:pPr>
            <a:r>
              <a:rPr lang="es-ES" sz="2400" b="1" dirty="0"/>
              <a:t>5.- Confidencialidad y privacidad respecto de la información reservada: </a:t>
            </a:r>
          </a:p>
          <a:p>
            <a:pPr marL="0" indent="0">
              <a:buNone/>
            </a:pPr>
            <a:r>
              <a:rPr lang="es-ES" sz="2400" dirty="0"/>
              <a:t>“Respecto de la información que no es pública, resguardamos sus registros (tanto informáticos como físicos). No entregamos ningún tipo de antecedente que no sea público al personal que no participa en procesos en que es relevante dicha información. Igual conducta tenemos con personas ajenas a la institución”. “Nos abstenemos de dar recomendaciones a terceros basada en información confidencial o privilegiada, en beneficio de éstos”.</a:t>
            </a:r>
            <a:endParaRPr lang="es-MX" sz="2000" dirty="0"/>
          </a:p>
        </p:txBody>
      </p:sp>
    </p:spTree>
    <p:extLst>
      <p:ext uri="{BB962C8B-B14F-4D97-AF65-F5344CB8AC3E}">
        <p14:creationId xmlns:p14="http://schemas.microsoft.com/office/powerpoint/2010/main" val="1011376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4F5ECE-2D45-764D-A434-EA4997A38F9E}"/>
              </a:ext>
            </a:extLst>
          </p:cNvPr>
          <p:cNvSpPr>
            <a:spLocks noGrp="1"/>
          </p:cNvSpPr>
          <p:nvPr>
            <p:ph type="ctrTitle"/>
          </p:nvPr>
        </p:nvSpPr>
        <p:spPr/>
        <p:txBody>
          <a:bodyPr rtlCol="0"/>
          <a:lstStyle/>
          <a:p>
            <a:pPr rtl="0"/>
            <a:r>
              <a:rPr lang="es-ES" dirty="0"/>
              <a:t>gracias</a:t>
            </a:r>
          </a:p>
        </p:txBody>
      </p:sp>
      <p:pic>
        <p:nvPicPr>
          <p:cNvPr id="7" name="Marcador de posición de imagen 6" descr="Un grupo de personas sentadas en un escritorio">
            <a:extLst>
              <a:ext uri="{FF2B5EF4-FFF2-40B4-BE49-F238E27FC236}">
                <a16:creationId xmlns:a16="http://schemas.microsoft.com/office/drawing/2014/main" id="{172E1B30-93CD-465A-917F-9412412588B6}"/>
              </a:ext>
            </a:extLst>
          </p:cNvPr>
          <p:cNvPicPr>
            <a:picLocks noGrp="1" noChangeAspect="1"/>
          </p:cNvPicPr>
          <p:nvPr>
            <p:ph type="pic" sz="quarter" idx="10"/>
          </p:nvPr>
        </p:nvPicPr>
        <p:blipFill>
          <a:blip r:embed="rId3">
            <a:duotone>
              <a:prstClr val="black"/>
              <a:schemeClr val="accent3">
                <a:tint val="45000"/>
                <a:satMod val="400000"/>
              </a:schemeClr>
            </a:duotone>
            <a:alphaModFix/>
          </a:blip>
          <a:srcRect l="16549" r="16549"/>
          <a:stretch>
            <a:fillRect/>
          </a:stretch>
        </p:blipFill>
        <p:spPr/>
      </p:pic>
      <p:sp>
        <p:nvSpPr>
          <p:cNvPr id="5" name="Marcador de texto 4">
            <a:extLst>
              <a:ext uri="{FF2B5EF4-FFF2-40B4-BE49-F238E27FC236}">
                <a16:creationId xmlns:a16="http://schemas.microsoft.com/office/drawing/2014/main" id="{6C3DD2A3-DF49-05B3-6CFD-2E5F78BD7973}"/>
              </a:ext>
            </a:extLst>
          </p:cNvPr>
          <p:cNvSpPr>
            <a:spLocks noGrp="1"/>
          </p:cNvSpPr>
          <p:nvPr>
            <p:ph type="body" sz="quarter" idx="14"/>
          </p:nvPr>
        </p:nvSpPr>
        <p:spPr/>
        <p:txBody>
          <a:bodyPr/>
          <a:lstStyle/>
          <a:p>
            <a:endParaRPr lang="es-MX"/>
          </a:p>
        </p:txBody>
      </p:sp>
    </p:spTree>
    <p:extLst>
      <p:ext uri="{BB962C8B-B14F-4D97-AF65-F5344CB8AC3E}">
        <p14:creationId xmlns:p14="http://schemas.microsoft.com/office/powerpoint/2010/main" val="3480697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pPr rtl="0"/>
            <a:r>
              <a:rPr lang="en-US" dirty="0"/>
              <a:t>INTRODUCCIÓN</a:t>
            </a:r>
            <a:endParaRPr lang="es-ES" dirty="0"/>
          </a:p>
        </p:txBody>
      </p:sp>
      <p:sp>
        <p:nvSpPr>
          <p:cNvPr id="7" name="Marcador de texto 6">
            <a:extLst>
              <a:ext uri="{FF2B5EF4-FFF2-40B4-BE49-F238E27FC236}">
                <a16:creationId xmlns:a16="http://schemas.microsoft.com/office/drawing/2014/main" id="{54E9E228-B02C-3941-B458-23CB2D67B476}"/>
              </a:ext>
            </a:extLst>
          </p:cNvPr>
          <p:cNvSpPr>
            <a:spLocks noGrp="1"/>
          </p:cNvSpPr>
          <p:nvPr>
            <p:ph type="body" sz="quarter" idx="14"/>
          </p:nvPr>
        </p:nvSpPr>
        <p:spPr/>
        <p:txBody>
          <a:bodyPr rtlCol="0">
            <a:normAutofit/>
          </a:bodyPr>
          <a:lstStyle/>
          <a:p>
            <a:pPr marL="285750" indent="-285750" rtl="0">
              <a:buFont typeface="Arial" panose="020B0604020202020204" pitchFamily="34" charset="0"/>
              <a:buChar char="•"/>
            </a:pPr>
            <a:r>
              <a:rPr lang="es-ES" sz="2000" dirty="0"/>
              <a:t>Como insumos para la elaboración del presente Código de Ética, se consideró un diagnóstico que se elaboró en base a una encuesta auto aplicada vía web, contestada por 278 empleados/as que representan el 75,3% de la dotación máxima de la DIPRES. Además, se realizaron cuatro </a:t>
            </a:r>
            <a:r>
              <a:rPr lang="es-ES" sz="2000" dirty="0" err="1"/>
              <a:t>focus-group</a:t>
            </a:r>
            <a:r>
              <a:rPr lang="es-ES" sz="2000" dirty="0"/>
              <a:t> y ocho entrevistas personales que permitieron profundizar los resultados de las encuestas</a:t>
            </a:r>
          </a:p>
          <a:p>
            <a:pPr marL="285750" indent="-285750" rtl="0">
              <a:buFont typeface="Arial" panose="020B0604020202020204" pitchFamily="34" charset="0"/>
              <a:buChar char="•"/>
            </a:pPr>
            <a:r>
              <a:rPr lang="es-ES" sz="2000" dirty="0"/>
              <a:t>El objetivo del Código de Ética es ser una herramienta que permite convenir participativamente los estándares éticos y legales que caracterizan a DIPRES, generando una convivencia laboral basada en valores comunes, sistematizando aquellos valores y conductas que reflejan la cultura, misión y objetivos estratégicos de DIPRES.</a:t>
            </a:r>
          </a:p>
          <a:p>
            <a:pPr marL="285750" indent="-285750" rtl="0">
              <a:buFont typeface="Arial" panose="020B0604020202020204" pitchFamily="34" charset="0"/>
              <a:buChar char="•"/>
            </a:pPr>
            <a:r>
              <a:rPr lang="es-ES" sz="2000" dirty="0"/>
              <a:t>Se espera que ayude al personal a mejorar sus “competencias éticas”, es decir, a discernir en forma apropiada frente a las situaciones que se le presentan, cada día más complejas, para así tomar decisiones que vayan en beneficio del bien común.</a:t>
            </a:r>
          </a:p>
        </p:txBody>
      </p:sp>
    </p:spTree>
    <p:extLst>
      <p:ext uri="{BB962C8B-B14F-4D97-AF65-F5344CB8AC3E}">
        <p14:creationId xmlns:p14="http://schemas.microsoft.com/office/powerpoint/2010/main" val="2625297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Marcador de posición de imagen 15" descr="Personas que están revisando planos de planta">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3" cstate="screen">
            <a:duotone>
              <a:prstClr val="black"/>
              <a:schemeClr val="accent3">
                <a:tint val="45000"/>
                <a:satMod val="400000"/>
              </a:schemeClr>
            </a:duotone>
            <a:alphaModFix amt="2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6" name="Marcador de texto 5">
            <a:extLst>
              <a:ext uri="{FF2B5EF4-FFF2-40B4-BE49-F238E27FC236}">
                <a16:creationId xmlns:a16="http://schemas.microsoft.com/office/drawing/2014/main" id="{348362CB-F41D-164B-BAC7-F91A6E68A2AC}"/>
              </a:ext>
            </a:extLst>
          </p:cNvPr>
          <p:cNvSpPr>
            <a:spLocks noGrp="1"/>
          </p:cNvSpPr>
          <p:nvPr>
            <p:ph type="body" idx="13"/>
          </p:nvPr>
        </p:nvSpPr>
        <p:spPr>
          <a:xfrm>
            <a:off x="1524000" y="5286195"/>
            <a:ext cx="9647583" cy="1021839"/>
          </a:xfrm>
        </p:spPr>
        <p:txBody>
          <a:bodyPr rtlCol="0">
            <a:normAutofit fontScale="92500" lnSpcReduction="10000"/>
          </a:bodyPr>
          <a:lstStyle/>
          <a:p>
            <a:pPr rtl="0"/>
            <a:r>
              <a:rPr lang="es-ES" dirty="0"/>
              <a:t>velar por la eficiente asignación y uso de los recursos públicos en el marco de la política fiscal, mediante la aplicación de sistemas e instrumentos de gestión financiera, programación y control de gestión</a:t>
            </a:r>
            <a:endParaRPr lang="es-ES" dirty="0">
              <a:solidFill>
                <a:schemeClr val="bg1"/>
              </a:solidFill>
            </a:endParaRPr>
          </a:p>
        </p:txBody>
      </p:sp>
      <p:sp>
        <p:nvSpPr>
          <p:cNvPr id="5" name="Título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572000" cy="2387600"/>
          </a:xfrm>
        </p:spPr>
        <p:txBody>
          <a:bodyPr rtlCol="0">
            <a:normAutofit fontScale="90000"/>
          </a:bodyPr>
          <a:lstStyle/>
          <a:p>
            <a:pPr rtl="0"/>
            <a:r>
              <a:rPr lang="en-US" dirty="0"/>
              <a:t>MISIÓN Y OBJETIVOS ESTRATÉGICOs</a:t>
            </a:r>
            <a:endParaRPr lang="es-ES" dirty="0">
              <a:solidFill>
                <a:schemeClr val="bg1"/>
              </a:solidFill>
            </a:endParaRPr>
          </a:p>
        </p:txBody>
      </p:sp>
    </p:spTree>
    <p:extLst>
      <p:ext uri="{BB962C8B-B14F-4D97-AF65-F5344CB8AC3E}">
        <p14:creationId xmlns:p14="http://schemas.microsoft.com/office/powerpoint/2010/main" val="4067864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21">
            <a:extLst>
              <a:ext uri="{FF2B5EF4-FFF2-40B4-BE49-F238E27FC236}">
                <a16:creationId xmlns:a16="http://schemas.microsoft.com/office/drawing/2014/main" id="{E93AABDC-C3FD-F345-990B-6E2D88310423}"/>
              </a:ext>
            </a:extLst>
          </p:cNvPr>
          <p:cNvSpPr>
            <a:spLocks noGrp="1"/>
          </p:cNvSpPr>
          <p:nvPr>
            <p:ph type="ctrTitle"/>
          </p:nvPr>
        </p:nvSpPr>
        <p:spPr/>
        <p:txBody>
          <a:bodyPr rtlCol="0"/>
          <a:lstStyle/>
          <a:p>
            <a:pPr rtl="0"/>
            <a:r>
              <a:rPr lang="en-US" dirty="0" err="1"/>
              <a:t>objetivos</a:t>
            </a:r>
            <a:r>
              <a:rPr lang="en-US" dirty="0"/>
              <a:t> </a:t>
            </a:r>
            <a:r>
              <a:rPr lang="en-US" dirty="0" err="1"/>
              <a:t>estratégicos</a:t>
            </a:r>
            <a:endParaRPr lang="es-ES" dirty="0"/>
          </a:p>
        </p:txBody>
      </p:sp>
      <p:sp>
        <p:nvSpPr>
          <p:cNvPr id="3" name="Marcador de contenido 2">
            <a:extLst>
              <a:ext uri="{FF2B5EF4-FFF2-40B4-BE49-F238E27FC236}">
                <a16:creationId xmlns:a16="http://schemas.microsoft.com/office/drawing/2014/main" id="{65315FCB-0039-EF4F-AFE0-33905D91929E}"/>
              </a:ext>
            </a:extLst>
          </p:cNvPr>
          <p:cNvSpPr>
            <a:spLocks noGrp="1"/>
          </p:cNvSpPr>
          <p:nvPr>
            <p:ph sz="half" idx="1"/>
          </p:nvPr>
        </p:nvSpPr>
        <p:spPr/>
        <p:txBody>
          <a:bodyPr rtlCol="0"/>
          <a:lstStyle/>
          <a:p>
            <a:pPr marL="0" indent="0" rtl="0">
              <a:buNone/>
            </a:pPr>
            <a:r>
              <a:rPr lang="es-ES" dirty="0"/>
              <a:t>1.- Fortalecer el presupuesto como instrumento para la asignación eficiente de los recursos públicos, en función de los objetivos prioritarios de la acción gubernamental, optimizando los procedimientos para la formulación, discusión, ejecución y evaluación del mismo. </a:t>
            </a:r>
          </a:p>
          <a:p>
            <a:pPr marL="0" indent="0" rtl="0">
              <a:buNone/>
            </a:pPr>
            <a:r>
              <a:rPr lang="es-ES" dirty="0"/>
              <a:t>2.- Estimar las entradas (ingresos, excedentes e intereses de activos financieros) del sector público y su rendimiento proyectado y optimizar la capacidad de movilización de recursos para el logro de los objetivos de la acción gubernamental</a:t>
            </a:r>
          </a:p>
        </p:txBody>
      </p:sp>
      <p:sp>
        <p:nvSpPr>
          <p:cNvPr id="16" name="Marcador de contenido 15">
            <a:extLst>
              <a:ext uri="{FF2B5EF4-FFF2-40B4-BE49-F238E27FC236}">
                <a16:creationId xmlns:a16="http://schemas.microsoft.com/office/drawing/2014/main" id="{61E23B57-A482-8F4B-9021-86FE326A6D10}"/>
              </a:ext>
            </a:extLst>
          </p:cNvPr>
          <p:cNvSpPr>
            <a:spLocks noGrp="1"/>
          </p:cNvSpPr>
          <p:nvPr>
            <p:ph sz="half" idx="2"/>
          </p:nvPr>
        </p:nvSpPr>
        <p:spPr>
          <a:xfrm>
            <a:off x="7067963" y="2330824"/>
            <a:ext cx="4693727" cy="4335019"/>
          </a:xfrm>
        </p:spPr>
        <p:txBody>
          <a:bodyPr rtlCol="0">
            <a:normAutofit/>
          </a:bodyPr>
          <a:lstStyle/>
          <a:p>
            <a:pPr marL="0" indent="0" rtl="0">
              <a:buNone/>
            </a:pPr>
            <a:r>
              <a:rPr lang="es-ES" dirty="0"/>
              <a:t>3.- Promover la eficiencia en el uso de los recursos públicos a través de la integración de los instrumentos de control de gestión pública con el presupuesto. </a:t>
            </a:r>
          </a:p>
          <a:p>
            <a:pPr marL="0" indent="0" rtl="0">
              <a:buNone/>
            </a:pPr>
            <a:r>
              <a:rPr lang="es-ES" dirty="0"/>
              <a:t>4.- Fortalecer la coordinación de DIPRES con los actores con los cuales se relaciona (Ministerios, </a:t>
            </a:r>
            <a:r>
              <a:rPr lang="es-ES" dirty="0" err="1"/>
              <a:t>Segpres</a:t>
            </a:r>
            <a:r>
              <a:rPr lang="es-ES" dirty="0"/>
              <a:t>, Controlaría General de la República, Congreso Nacional, Gremios, otros), para agilizar la elaboración y tramitación de los anteproyectos y proyectos de Ley en los ámbitos propios de su responsabilidad. </a:t>
            </a:r>
          </a:p>
          <a:p>
            <a:pPr marL="0" indent="0" rtl="0">
              <a:buNone/>
            </a:pPr>
            <a:r>
              <a:rPr lang="es-ES" dirty="0"/>
              <a:t>5.- Informar a las Instituciones Públicas, al Congreso Nacional y a la ciudadanía en general sobre la asignación y aplicación de los recursos financieros del sector público y sus perspectivas de mediano plazo, a través de la página web o de información física enviada al Congreso, a la Presidencia y a otras instituciones o a la ciudadanía, estas últimas según requerimiento</a:t>
            </a:r>
          </a:p>
        </p:txBody>
      </p:sp>
      <p:sp>
        <p:nvSpPr>
          <p:cNvPr id="17" name="Marcador de texto 16">
            <a:extLst>
              <a:ext uri="{FF2B5EF4-FFF2-40B4-BE49-F238E27FC236}">
                <a16:creationId xmlns:a16="http://schemas.microsoft.com/office/drawing/2014/main" id="{F0150DF7-4A8B-444C-8CA1-24A9B9191B80}"/>
              </a:ext>
            </a:extLst>
          </p:cNvPr>
          <p:cNvSpPr>
            <a:spLocks noGrp="1"/>
          </p:cNvSpPr>
          <p:nvPr>
            <p:ph type="body" idx="13"/>
          </p:nvPr>
        </p:nvSpPr>
        <p:spPr/>
        <p:txBody>
          <a:bodyPr rtlCol="0"/>
          <a:lstStyle/>
          <a:p>
            <a:pPr lvl="0" rtl="0"/>
            <a:endParaRPr lang="es-ES" dirty="0"/>
          </a:p>
        </p:txBody>
      </p:sp>
      <p:sp>
        <p:nvSpPr>
          <p:cNvPr id="7" name="Marcador de texto 6">
            <a:extLst>
              <a:ext uri="{FF2B5EF4-FFF2-40B4-BE49-F238E27FC236}">
                <a16:creationId xmlns:a16="http://schemas.microsoft.com/office/drawing/2014/main" id="{D9218E33-9E8A-D249-93A7-9EDFE3BEA503}"/>
              </a:ext>
            </a:extLst>
          </p:cNvPr>
          <p:cNvSpPr>
            <a:spLocks noGrp="1"/>
          </p:cNvSpPr>
          <p:nvPr>
            <p:ph type="body" sz="quarter" idx="3"/>
          </p:nvPr>
        </p:nvSpPr>
        <p:spPr/>
        <p:txBody>
          <a:bodyPr rtlCol="0"/>
          <a:lstStyle/>
          <a:p>
            <a:pPr lvl="0" rtl="0"/>
            <a:endParaRPr lang="es-ES" dirty="0"/>
          </a:p>
        </p:txBody>
      </p:sp>
    </p:spTree>
    <p:extLst>
      <p:ext uri="{BB962C8B-B14F-4D97-AF65-F5344CB8AC3E}">
        <p14:creationId xmlns:p14="http://schemas.microsoft.com/office/powerpoint/2010/main" val="3843284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Marcador de posición de imagen 7" descr="Un grupo de personas que ponen manos en una pila ">
            <a:extLst>
              <a:ext uri="{FF2B5EF4-FFF2-40B4-BE49-F238E27FC236}">
                <a16:creationId xmlns:a16="http://schemas.microsoft.com/office/drawing/2014/main" id="{F052F1AC-BE37-2941-839E-B43E10537AD8}"/>
              </a:ext>
            </a:extLst>
          </p:cNvPr>
          <p:cNvPicPr>
            <a:picLocks noGrp="1" noChangeAspect="1"/>
          </p:cNvPicPr>
          <p:nvPr>
            <p:ph type="pic" sz="quarter" idx="10"/>
          </p:nvPr>
        </p:nvPicPr>
        <p:blipFill>
          <a:blip r:embed="rId3" cstate="screen">
            <a:duotone>
              <a:prstClr val="black"/>
              <a:schemeClr val="accent3">
                <a:tint val="45000"/>
                <a:satMod val="400000"/>
              </a:schemeClr>
            </a:duotone>
            <a:alphaModFix amt="70000"/>
            <a:extLst>
              <a:ext uri="{28A0092B-C50C-407E-A947-70E740481C1C}">
                <a14:useLocalDpi xmlns:a14="http://schemas.microsoft.com/office/drawing/2010/main"/>
              </a:ext>
            </a:extLst>
          </a:blip>
          <a:srcRect/>
          <a:stretch>
            <a:fillRect/>
          </a:stretch>
        </p:blipFill>
        <p:spPr/>
      </p:pic>
      <p:sp>
        <p:nvSpPr>
          <p:cNvPr id="7" name="Marcador de texto 6">
            <a:extLst>
              <a:ext uri="{FF2B5EF4-FFF2-40B4-BE49-F238E27FC236}">
                <a16:creationId xmlns:a16="http://schemas.microsoft.com/office/drawing/2014/main" id="{F671A034-1CDF-8B46-90C5-63321B0C91BE}"/>
              </a:ext>
            </a:extLst>
          </p:cNvPr>
          <p:cNvSpPr>
            <a:spLocks noGrp="1"/>
          </p:cNvSpPr>
          <p:nvPr>
            <p:ph idx="1"/>
          </p:nvPr>
        </p:nvSpPr>
        <p:spPr/>
        <p:txBody>
          <a:bodyPr rtlCol="0">
            <a:normAutofit/>
          </a:bodyPr>
          <a:lstStyle/>
          <a:p>
            <a:pPr marL="0" indent="0" rtl="0">
              <a:buNone/>
            </a:pPr>
            <a:r>
              <a:rPr lang="es-ES" sz="2400" dirty="0"/>
              <a:t>1.- Eficiencia.</a:t>
            </a:r>
          </a:p>
          <a:p>
            <a:pPr marL="0" indent="0" rtl="0">
              <a:buNone/>
            </a:pPr>
            <a:r>
              <a:rPr lang="es-ES" sz="2400" dirty="0"/>
              <a:t>2.- Profesionalismo. </a:t>
            </a:r>
          </a:p>
          <a:p>
            <a:pPr marL="0" indent="0" rtl="0">
              <a:buNone/>
            </a:pPr>
            <a:r>
              <a:rPr lang="es-ES" sz="2400" dirty="0"/>
              <a:t>3.- Excelencia. </a:t>
            </a:r>
          </a:p>
          <a:p>
            <a:pPr marL="0" indent="0" rtl="0">
              <a:buNone/>
            </a:pPr>
            <a:r>
              <a:rPr lang="es-ES" sz="2400" dirty="0"/>
              <a:t>4.- Transparencia. </a:t>
            </a:r>
          </a:p>
          <a:p>
            <a:pPr marL="0" indent="0" rtl="0">
              <a:buNone/>
            </a:pPr>
            <a:r>
              <a:rPr lang="es-ES" sz="2400" dirty="0"/>
              <a:t>5.- Probidad. </a:t>
            </a:r>
          </a:p>
        </p:txBody>
      </p:sp>
      <p:sp>
        <p:nvSpPr>
          <p:cNvPr id="21" name="Título 20">
            <a:extLst>
              <a:ext uri="{FF2B5EF4-FFF2-40B4-BE49-F238E27FC236}">
                <a16:creationId xmlns:a16="http://schemas.microsoft.com/office/drawing/2014/main" id="{B3E69B71-5849-7541-ADEA-D19838B3CF0C}"/>
              </a:ext>
            </a:extLst>
          </p:cNvPr>
          <p:cNvSpPr>
            <a:spLocks noGrp="1"/>
          </p:cNvSpPr>
          <p:nvPr>
            <p:ph type="ctrTitle"/>
          </p:nvPr>
        </p:nvSpPr>
        <p:spPr/>
        <p:txBody>
          <a:bodyPr rtlCol="0"/>
          <a:lstStyle/>
          <a:p>
            <a:pPr rtl="0"/>
            <a:r>
              <a:rPr lang="en-US" dirty="0"/>
              <a:t>I.- </a:t>
            </a:r>
            <a:r>
              <a:rPr lang="en-US" dirty="0" err="1"/>
              <a:t>Valores</a:t>
            </a:r>
            <a:r>
              <a:rPr lang="en-US" dirty="0"/>
              <a:t>: </a:t>
            </a:r>
            <a:endParaRPr lang="es-ES" dirty="0"/>
          </a:p>
        </p:txBody>
      </p:sp>
    </p:spTree>
    <p:extLst>
      <p:ext uri="{BB962C8B-B14F-4D97-AF65-F5344CB8AC3E}">
        <p14:creationId xmlns:p14="http://schemas.microsoft.com/office/powerpoint/2010/main" val="216782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21">
            <a:extLst>
              <a:ext uri="{FF2B5EF4-FFF2-40B4-BE49-F238E27FC236}">
                <a16:creationId xmlns:a16="http://schemas.microsoft.com/office/drawing/2014/main" id="{E93AABDC-C3FD-F345-990B-6E2D88310423}"/>
              </a:ext>
            </a:extLst>
          </p:cNvPr>
          <p:cNvSpPr>
            <a:spLocks noGrp="1"/>
          </p:cNvSpPr>
          <p:nvPr>
            <p:ph type="ctrTitle"/>
          </p:nvPr>
        </p:nvSpPr>
        <p:spPr/>
        <p:txBody>
          <a:bodyPr rtlCol="0"/>
          <a:lstStyle/>
          <a:p>
            <a:pPr rtl="0"/>
            <a:r>
              <a:rPr lang="en-US" dirty="0" err="1"/>
              <a:t>valores</a:t>
            </a:r>
            <a:endParaRPr lang="es-ES" dirty="0"/>
          </a:p>
        </p:txBody>
      </p:sp>
      <p:sp>
        <p:nvSpPr>
          <p:cNvPr id="3" name="Marcador de contenido 2">
            <a:extLst>
              <a:ext uri="{FF2B5EF4-FFF2-40B4-BE49-F238E27FC236}">
                <a16:creationId xmlns:a16="http://schemas.microsoft.com/office/drawing/2014/main" id="{65315FCB-0039-EF4F-AFE0-33905D91929E}"/>
              </a:ext>
            </a:extLst>
          </p:cNvPr>
          <p:cNvSpPr>
            <a:spLocks noGrp="1"/>
          </p:cNvSpPr>
          <p:nvPr>
            <p:ph sz="half" idx="1"/>
          </p:nvPr>
        </p:nvSpPr>
        <p:spPr/>
        <p:txBody>
          <a:bodyPr rtlCol="0">
            <a:normAutofit fontScale="92500"/>
          </a:bodyPr>
          <a:lstStyle/>
          <a:p>
            <a:pPr marL="0" indent="0" rtl="0">
              <a:buNone/>
            </a:pPr>
            <a:r>
              <a:rPr lang="es-ES" sz="2000" dirty="0"/>
              <a:t>Es la </a:t>
            </a:r>
            <a:r>
              <a:rPr lang="es-ES" sz="2000" b="1" dirty="0"/>
              <a:t>capacidad para realizar o cumplir adecuadamente una función, con el objeto de conseguir un efecto determinado, lográndolo con el mínimo de recursos posibles o en el menor tiempo posible</a:t>
            </a:r>
            <a:r>
              <a:rPr lang="es-ES" sz="2000" dirty="0"/>
              <a:t>. Eficiente es el competente, que rinde en su actividad. </a:t>
            </a:r>
          </a:p>
          <a:p>
            <a:pPr marL="0" indent="0" rtl="0">
              <a:buNone/>
            </a:pPr>
            <a:r>
              <a:rPr lang="es-ES" sz="2000" dirty="0"/>
              <a:t>Eficiencia es hacer el trabajo en forma correcta y oportuna, alcanzando tareas, programas y objetivos por medio de la optimización de los recursos disponibles, sin errores, pérdidas de tiempo, ni desperdicio de materiales, alcanzando el </a:t>
            </a:r>
            <a:r>
              <a:rPr lang="en-US" sz="2000" dirty="0" err="1"/>
              <a:t>resultado</a:t>
            </a:r>
            <a:r>
              <a:rPr lang="en-US" sz="2000" dirty="0"/>
              <a:t> </a:t>
            </a:r>
            <a:r>
              <a:rPr lang="en-US" sz="2000" dirty="0" err="1"/>
              <a:t>esperado</a:t>
            </a:r>
            <a:r>
              <a:rPr lang="en-US" sz="2000" dirty="0"/>
              <a:t>.</a:t>
            </a:r>
            <a:endParaRPr lang="es-ES" sz="2000" dirty="0"/>
          </a:p>
        </p:txBody>
      </p:sp>
      <p:sp>
        <p:nvSpPr>
          <p:cNvPr id="16" name="Marcador de contenido 15">
            <a:extLst>
              <a:ext uri="{FF2B5EF4-FFF2-40B4-BE49-F238E27FC236}">
                <a16:creationId xmlns:a16="http://schemas.microsoft.com/office/drawing/2014/main" id="{61E23B57-A482-8F4B-9021-86FE326A6D10}"/>
              </a:ext>
            </a:extLst>
          </p:cNvPr>
          <p:cNvSpPr>
            <a:spLocks noGrp="1"/>
          </p:cNvSpPr>
          <p:nvPr>
            <p:ph sz="half" idx="2"/>
          </p:nvPr>
        </p:nvSpPr>
        <p:spPr>
          <a:xfrm>
            <a:off x="7067963" y="2330824"/>
            <a:ext cx="4693727" cy="4335019"/>
          </a:xfrm>
        </p:spPr>
        <p:txBody>
          <a:bodyPr rtlCol="0">
            <a:normAutofit/>
          </a:bodyPr>
          <a:lstStyle/>
          <a:p>
            <a:pPr marL="0" indent="0" rtl="0">
              <a:buNone/>
            </a:pPr>
            <a:r>
              <a:rPr lang="es-ES" sz="2000" dirty="0"/>
              <a:t>Implica el </a:t>
            </a:r>
            <a:r>
              <a:rPr lang="es-ES" sz="2000" b="1" dirty="0"/>
              <a:t>cumplimiento de las tareas y rol para lo cual se fue contratado, lo cual conlleva tener atributos y habilidades para ejecutar la tarea asignada</a:t>
            </a:r>
            <a:r>
              <a:rPr lang="es-ES" sz="2000" dirty="0"/>
              <a:t>. Asimismo, implica respetar y transmitir buenas prácticas, poniendo el conocimiento y las habilidades al servicio de la institución</a:t>
            </a:r>
          </a:p>
        </p:txBody>
      </p:sp>
      <p:sp>
        <p:nvSpPr>
          <p:cNvPr id="17" name="Marcador de texto 16">
            <a:extLst>
              <a:ext uri="{FF2B5EF4-FFF2-40B4-BE49-F238E27FC236}">
                <a16:creationId xmlns:a16="http://schemas.microsoft.com/office/drawing/2014/main" id="{F0150DF7-4A8B-444C-8CA1-24A9B9191B80}"/>
              </a:ext>
            </a:extLst>
          </p:cNvPr>
          <p:cNvSpPr>
            <a:spLocks noGrp="1"/>
          </p:cNvSpPr>
          <p:nvPr>
            <p:ph type="body" idx="13"/>
          </p:nvPr>
        </p:nvSpPr>
        <p:spPr/>
        <p:txBody>
          <a:bodyPr rtlCol="0"/>
          <a:lstStyle/>
          <a:p>
            <a:pPr lvl="0"/>
            <a:r>
              <a:rPr lang="es-ES" dirty="0"/>
              <a:t>EFICIENCIA</a:t>
            </a:r>
          </a:p>
        </p:txBody>
      </p:sp>
      <p:sp>
        <p:nvSpPr>
          <p:cNvPr id="7" name="Marcador de texto 6">
            <a:extLst>
              <a:ext uri="{FF2B5EF4-FFF2-40B4-BE49-F238E27FC236}">
                <a16:creationId xmlns:a16="http://schemas.microsoft.com/office/drawing/2014/main" id="{D9218E33-9E8A-D249-93A7-9EDFE3BEA503}"/>
              </a:ext>
            </a:extLst>
          </p:cNvPr>
          <p:cNvSpPr>
            <a:spLocks noGrp="1"/>
          </p:cNvSpPr>
          <p:nvPr>
            <p:ph type="body" sz="quarter" idx="3"/>
          </p:nvPr>
        </p:nvSpPr>
        <p:spPr/>
        <p:txBody>
          <a:bodyPr rtlCol="0"/>
          <a:lstStyle/>
          <a:p>
            <a:pPr lvl="0"/>
            <a:r>
              <a:rPr lang="es-ES" dirty="0"/>
              <a:t>PROFESIONALISMO </a:t>
            </a:r>
          </a:p>
        </p:txBody>
      </p:sp>
    </p:spTree>
    <p:extLst>
      <p:ext uri="{BB962C8B-B14F-4D97-AF65-F5344CB8AC3E}">
        <p14:creationId xmlns:p14="http://schemas.microsoft.com/office/powerpoint/2010/main" val="51180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21">
            <a:extLst>
              <a:ext uri="{FF2B5EF4-FFF2-40B4-BE49-F238E27FC236}">
                <a16:creationId xmlns:a16="http://schemas.microsoft.com/office/drawing/2014/main" id="{E93AABDC-C3FD-F345-990B-6E2D88310423}"/>
              </a:ext>
            </a:extLst>
          </p:cNvPr>
          <p:cNvSpPr>
            <a:spLocks noGrp="1"/>
          </p:cNvSpPr>
          <p:nvPr>
            <p:ph type="ctrTitle"/>
          </p:nvPr>
        </p:nvSpPr>
        <p:spPr/>
        <p:txBody>
          <a:bodyPr rtlCol="0"/>
          <a:lstStyle/>
          <a:p>
            <a:pPr rtl="0"/>
            <a:r>
              <a:rPr lang="en-US" dirty="0" err="1"/>
              <a:t>valores</a:t>
            </a:r>
            <a:endParaRPr lang="es-ES" dirty="0"/>
          </a:p>
        </p:txBody>
      </p:sp>
      <p:sp>
        <p:nvSpPr>
          <p:cNvPr id="3" name="Marcador de contenido 2">
            <a:extLst>
              <a:ext uri="{FF2B5EF4-FFF2-40B4-BE49-F238E27FC236}">
                <a16:creationId xmlns:a16="http://schemas.microsoft.com/office/drawing/2014/main" id="{65315FCB-0039-EF4F-AFE0-33905D91929E}"/>
              </a:ext>
            </a:extLst>
          </p:cNvPr>
          <p:cNvSpPr>
            <a:spLocks noGrp="1"/>
          </p:cNvSpPr>
          <p:nvPr>
            <p:ph sz="half" idx="1"/>
          </p:nvPr>
        </p:nvSpPr>
        <p:spPr/>
        <p:txBody>
          <a:bodyPr rtlCol="0">
            <a:normAutofit/>
          </a:bodyPr>
          <a:lstStyle/>
          <a:p>
            <a:pPr marL="0" indent="0" rtl="0">
              <a:buNone/>
            </a:pPr>
            <a:r>
              <a:rPr lang="es-ES" sz="2000" b="1" dirty="0"/>
              <a:t>Implica cumplir la misión institucional y entregar servicios y/o productos con estándares elevados de calidad, acompañado de una actitud respetuosa y resolutiva ante las dificultades que puedan surgir.</a:t>
            </a:r>
            <a:r>
              <a:rPr lang="es-ES" sz="2000" dirty="0"/>
              <a:t> Excelencia en la asignación de recursos, así como el seguimiento de los mismos</a:t>
            </a:r>
          </a:p>
        </p:txBody>
      </p:sp>
      <p:sp>
        <p:nvSpPr>
          <p:cNvPr id="16" name="Marcador de contenido 15">
            <a:extLst>
              <a:ext uri="{FF2B5EF4-FFF2-40B4-BE49-F238E27FC236}">
                <a16:creationId xmlns:a16="http://schemas.microsoft.com/office/drawing/2014/main" id="{61E23B57-A482-8F4B-9021-86FE326A6D10}"/>
              </a:ext>
            </a:extLst>
          </p:cNvPr>
          <p:cNvSpPr>
            <a:spLocks noGrp="1"/>
          </p:cNvSpPr>
          <p:nvPr>
            <p:ph sz="half" idx="2"/>
          </p:nvPr>
        </p:nvSpPr>
        <p:spPr>
          <a:xfrm>
            <a:off x="7067963" y="2330824"/>
            <a:ext cx="4693727" cy="4335019"/>
          </a:xfrm>
        </p:spPr>
        <p:txBody>
          <a:bodyPr rtlCol="0">
            <a:normAutofit/>
          </a:bodyPr>
          <a:lstStyle/>
          <a:p>
            <a:pPr marL="0" indent="0" rtl="0">
              <a:buNone/>
            </a:pPr>
            <a:r>
              <a:rPr lang="es-ES" sz="1800" dirty="0"/>
              <a:t>Abarca el </a:t>
            </a:r>
            <a:r>
              <a:rPr lang="es-ES" sz="1800" b="1" dirty="0"/>
              <a:t>conjunto de acciones y actos mediante los cuales se mantiene informados continua y oportunamente a todos/as los funcionarios, a través de canales formales</a:t>
            </a:r>
            <a:r>
              <a:rPr lang="es-ES" sz="1800" dirty="0"/>
              <a:t> sobre los actos administrativos y funciones propias de la DIPRES. </a:t>
            </a:r>
          </a:p>
          <a:p>
            <a:pPr marL="0" indent="0" rtl="0">
              <a:buNone/>
            </a:pPr>
            <a:r>
              <a:rPr lang="es-ES" sz="1800" dirty="0"/>
              <a:t>A su vez, implica mantener y reforzar canales establecidos para la entrega de información disponible para toda la ciudadanía y/u organismos públicos, incluyendo hacer públicas las informaciones pertinentes (Transparencia Activa) y permitir que el ciudadano disponga de mecanismos adecuados para ejercer su derecho de acceso a información relevante cuando ésta no esté disponible (Transparencia Pasiva)</a:t>
            </a:r>
          </a:p>
        </p:txBody>
      </p:sp>
      <p:sp>
        <p:nvSpPr>
          <p:cNvPr id="17" name="Marcador de texto 16">
            <a:extLst>
              <a:ext uri="{FF2B5EF4-FFF2-40B4-BE49-F238E27FC236}">
                <a16:creationId xmlns:a16="http://schemas.microsoft.com/office/drawing/2014/main" id="{F0150DF7-4A8B-444C-8CA1-24A9B9191B80}"/>
              </a:ext>
            </a:extLst>
          </p:cNvPr>
          <p:cNvSpPr>
            <a:spLocks noGrp="1"/>
          </p:cNvSpPr>
          <p:nvPr>
            <p:ph type="body" idx="13"/>
          </p:nvPr>
        </p:nvSpPr>
        <p:spPr/>
        <p:txBody>
          <a:bodyPr rtlCol="0"/>
          <a:lstStyle/>
          <a:p>
            <a:pPr lvl="0"/>
            <a:r>
              <a:rPr lang="es-ES" dirty="0"/>
              <a:t>EXCELENCIA</a:t>
            </a:r>
          </a:p>
        </p:txBody>
      </p:sp>
      <p:sp>
        <p:nvSpPr>
          <p:cNvPr id="7" name="Marcador de texto 6">
            <a:extLst>
              <a:ext uri="{FF2B5EF4-FFF2-40B4-BE49-F238E27FC236}">
                <a16:creationId xmlns:a16="http://schemas.microsoft.com/office/drawing/2014/main" id="{D9218E33-9E8A-D249-93A7-9EDFE3BEA503}"/>
              </a:ext>
            </a:extLst>
          </p:cNvPr>
          <p:cNvSpPr>
            <a:spLocks noGrp="1"/>
          </p:cNvSpPr>
          <p:nvPr>
            <p:ph type="body" sz="quarter" idx="3"/>
          </p:nvPr>
        </p:nvSpPr>
        <p:spPr/>
        <p:txBody>
          <a:bodyPr rtlCol="0"/>
          <a:lstStyle/>
          <a:p>
            <a:pPr lvl="0"/>
            <a:r>
              <a:rPr lang="es-ES" dirty="0"/>
              <a:t>TRANSPARENCIA</a:t>
            </a:r>
          </a:p>
        </p:txBody>
      </p:sp>
    </p:spTree>
    <p:extLst>
      <p:ext uri="{BB962C8B-B14F-4D97-AF65-F5344CB8AC3E}">
        <p14:creationId xmlns:p14="http://schemas.microsoft.com/office/powerpoint/2010/main" val="1721940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21">
            <a:extLst>
              <a:ext uri="{FF2B5EF4-FFF2-40B4-BE49-F238E27FC236}">
                <a16:creationId xmlns:a16="http://schemas.microsoft.com/office/drawing/2014/main" id="{E93AABDC-C3FD-F345-990B-6E2D88310423}"/>
              </a:ext>
            </a:extLst>
          </p:cNvPr>
          <p:cNvSpPr>
            <a:spLocks noGrp="1"/>
          </p:cNvSpPr>
          <p:nvPr>
            <p:ph type="ctrTitle"/>
          </p:nvPr>
        </p:nvSpPr>
        <p:spPr/>
        <p:txBody>
          <a:bodyPr rtlCol="0"/>
          <a:lstStyle/>
          <a:p>
            <a:pPr rtl="0"/>
            <a:r>
              <a:rPr lang="en-US" dirty="0" err="1"/>
              <a:t>valores</a:t>
            </a:r>
            <a:endParaRPr lang="es-ES" dirty="0"/>
          </a:p>
        </p:txBody>
      </p:sp>
      <p:sp>
        <p:nvSpPr>
          <p:cNvPr id="3" name="Marcador de contenido 2">
            <a:extLst>
              <a:ext uri="{FF2B5EF4-FFF2-40B4-BE49-F238E27FC236}">
                <a16:creationId xmlns:a16="http://schemas.microsoft.com/office/drawing/2014/main" id="{65315FCB-0039-EF4F-AFE0-33905D91929E}"/>
              </a:ext>
            </a:extLst>
          </p:cNvPr>
          <p:cNvSpPr>
            <a:spLocks noGrp="1"/>
          </p:cNvSpPr>
          <p:nvPr>
            <p:ph sz="half" idx="1"/>
          </p:nvPr>
        </p:nvSpPr>
        <p:spPr/>
        <p:txBody>
          <a:bodyPr rtlCol="0">
            <a:normAutofit/>
          </a:bodyPr>
          <a:lstStyle/>
          <a:p>
            <a:pPr marL="0" indent="0" rtl="0">
              <a:buNone/>
            </a:pPr>
            <a:r>
              <a:rPr lang="es-ES" sz="2000" dirty="0"/>
              <a:t>Principio que apunta a la </a:t>
            </a:r>
            <a:r>
              <a:rPr lang="es-ES" sz="2000" b="1" dirty="0"/>
              <a:t>honradez, valor para todo el personal</a:t>
            </a:r>
            <a:r>
              <a:rPr lang="es-ES" sz="2000" dirty="0"/>
              <a:t> de DIPRES, en su actuar interno y en los servicios que entrega a los otros organismos públicos</a:t>
            </a:r>
          </a:p>
        </p:txBody>
      </p:sp>
      <p:sp>
        <p:nvSpPr>
          <p:cNvPr id="16" name="Marcador de contenido 15">
            <a:extLst>
              <a:ext uri="{FF2B5EF4-FFF2-40B4-BE49-F238E27FC236}">
                <a16:creationId xmlns:a16="http://schemas.microsoft.com/office/drawing/2014/main" id="{61E23B57-A482-8F4B-9021-86FE326A6D10}"/>
              </a:ext>
            </a:extLst>
          </p:cNvPr>
          <p:cNvSpPr>
            <a:spLocks noGrp="1"/>
          </p:cNvSpPr>
          <p:nvPr>
            <p:ph sz="half" idx="2"/>
          </p:nvPr>
        </p:nvSpPr>
        <p:spPr>
          <a:xfrm>
            <a:off x="7067963" y="2330824"/>
            <a:ext cx="4693727" cy="4335019"/>
          </a:xfrm>
        </p:spPr>
        <p:txBody>
          <a:bodyPr rtlCol="0">
            <a:normAutofit/>
          </a:bodyPr>
          <a:lstStyle/>
          <a:p>
            <a:pPr marL="0" indent="0" rtl="0">
              <a:buNone/>
            </a:pPr>
            <a:r>
              <a:rPr lang="es-ES" sz="2000" dirty="0"/>
              <a:t>El respeto es </a:t>
            </a:r>
            <a:r>
              <a:rPr lang="es-ES" sz="2000" b="1" dirty="0"/>
              <a:t>reconocer el derecho ajeno, es el reconocimiento, consideración, atención o deferencia que se deben las personas</a:t>
            </a:r>
            <a:r>
              <a:rPr lang="es-ES" sz="2000" dirty="0"/>
              <a:t>. Este respeto, para ser genuino, debe nacer de la cordialidad, no del temor ni de la subordinación. Así, el respeto que se busca promover parte de la cordialidad, demuestra a los demás buena educación y ofrece un reconocimiento y trato agradable a sus semejantes)</a:t>
            </a:r>
          </a:p>
        </p:txBody>
      </p:sp>
      <p:sp>
        <p:nvSpPr>
          <p:cNvPr id="17" name="Marcador de texto 16">
            <a:extLst>
              <a:ext uri="{FF2B5EF4-FFF2-40B4-BE49-F238E27FC236}">
                <a16:creationId xmlns:a16="http://schemas.microsoft.com/office/drawing/2014/main" id="{F0150DF7-4A8B-444C-8CA1-24A9B9191B80}"/>
              </a:ext>
            </a:extLst>
          </p:cNvPr>
          <p:cNvSpPr>
            <a:spLocks noGrp="1"/>
          </p:cNvSpPr>
          <p:nvPr>
            <p:ph type="body" idx="13"/>
          </p:nvPr>
        </p:nvSpPr>
        <p:spPr/>
        <p:txBody>
          <a:bodyPr rtlCol="0"/>
          <a:lstStyle/>
          <a:p>
            <a:pPr lvl="0"/>
            <a:r>
              <a:rPr lang="es-ES" dirty="0"/>
              <a:t>PROBIDAD</a:t>
            </a:r>
          </a:p>
        </p:txBody>
      </p:sp>
      <p:sp>
        <p:nvSpPr>
          <p:cNvPr id="7" name="Marcador de texto 6">
            <a:extLst>
              <a:ext uri="{FF2B5EF4-FFF2-40B4-BE49-F238E27FC236}">
                <a16:creationId xmlns:a16="http://schemas.microsoft.com/office/drawing/2014/main" id="{D9218E33-9E8A-D249-93A7-9EDFE3BEA503}"/>
              </a:ext>
            </a:extLst>
          </p:cNvPr>
          <p:cNvSpPr>
            <a:spLocks noGrp="1"/>
          </p:cNvSpPr>
          <p:nvPr>
            <p:ph type="body" sz="quarter" idx="3"/>
          </p:nvPr>
        </p:nvSpPr>
        <p:spPr/>
        <p:txBody>
          <a:bodyPr rtlCol="0"/>
          <a:lstStyle/>
          <a:p>
            <a:pPr lvl="0"/>
            <a:r>
              <a:rPr lang="es-ES" dirty="0"/>
              <a:t>RESPETO</a:t>
            </a:r>
          </a:p>
        </p:txBody>
      </p:sp>
    </p:spTree>
    <p:extLst>
      <p:ext uri="{BB962C8B-B14F-4D97-AF65-F5344CB8AC3E}">
        <p14:creationId xmlns:p14="http://schemas.microsoft.com/office/powerpoint/2010/main" val="3694630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Marcador de posición de imagen 7" descr="Un grupo de personas que ponen manos en una pila ">
            <a:extLst>
              <a:ext uri="{FF2B5EF4-FFF2-40B4-BE49-F238E27FC236}">
                <a16:creationId xmlns:a16="http://schemas.microsoft.com/office/drawing/2014/main" id="{F052F1AC-BE37-2941-839E-B43E10537AD8}"/>
              </a:ext>
            </a:extLst>
          </p:cNvPr>
          <p:cNvPicPr>
            <a:picLocks noGrp="1" noChangeAspect="1"/>
          </p:cNvPicPr>
          <p:nvPr>
            <p:ph type="pic" sz="quarter" idx="10"/>
          </p:nvPr>
        </p:nvPicPr>
        <p:blipFill>
          <a:blip r:embed="rId3" cstate="screen">
            <a:duotone>
              <a:prstClr val="black"/>
              <a:schemeClr val="accent3">
                <a:tint val="45000"/>
                <a:satMod val="400000"/>
              </a:schemeClr>
            </a:duotone>
            <a:alphaModFix amt="70000"/>
            <a:extLst>
              <a:ext uri="{28A0092B-C50C-407E-A947-70E740481C1C}">
                <a14:useLocalDpi xmlns:a14="http://schemas.microsoft.com/office/drawing/2010/main"/>
              </a:ext>
            </a:extLst>
          </a:blip>
          <a:srcRect/>
          <a:stretch>
            <a:fillRect/>
          </a:stretch>
        </p:blipFill>
        <p:spPr/>
      </p:pic>
      <p:sp>
        <p:nvSpPr>
          <p:cNvPr id="21" name="Título 20">
            <a:extLst>
              <a:ext uri="{FF2B5EF4-FFF2-40B4-BE49-F238E27FC236}">
                <a16:creationId xmlns:a16="http://schemas.microsoft.com/office/drawing/2014/main" id="{B3E69B71-5849-7541-ADEA-D19838B3CF0C}"/>
              </a:ext>
            </a:extLst>
          </p:cNvPr>
          <p:cNvSpPr>
            <a:spLocks noGrp="1"/>
          </p:cNvSpPr>
          <p:nvPr>
            <p:ph type="ctrTitle"/>
          </p:nvPr>
        </p:nvSpPr>
        <p:spPr>
          <a:xfrm>
            <a:off x="1523999" y="339644"/>
            <a:ext cx="9382539" cy="2806512"/>
          </a:xfrm>
        </p:spPr>
        <p:txBody>
          <a:bodyPr rtlCol="0">
            <a:normAutofit/>
          </a:bodyPr>
          <a:lstStyle/>
          <a:p>
            <a:pPr rtl="0"/>
            <a:r>
              <a:rPr lang="es-ES" sz="4800" dirty="0"/>
              <a:t>II.- Compromisos de la Dirección con el Personal.</a:t>
            </a:r>
            <a:endParaRPr lang="es-ES" dirty="0"/>
          </a:p>
        </p:txBody>
      </p:sp>
    </p:spTree>
    <p:extLst>
      <p:ext uri="{BB962C8B-B14F-4D97-AF65-F5344CB8AC3E}">
        <p14:creationId xmlns:p14="http://schemas.microsoft.com/office/powerpoint/2010/main" val="4292049871"/>
      </p:ext>
    </p:extLst>
  </p:cSld>
  <p:clrMapOvr>
    <a:masterClrMapping/>
  </p:clrMapOvr>
</p:sld>
</file>

<file path=ppt/theme/theme1.xml><?xml version="1.0" encoding="utf-8"?>
<a:theme xmlns:a="http://schemas.openxmlformats.org/drawingml/2006/main" name="Tema de la oficina">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1122_TF44450328.potx" id="{02386FAF-67F9-4090-A9C4-BC9123B78CFF}" vid="{1BA0544F-D172-463F-96BE-8F20BF8CDE2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Presentación moderna y elegante </Template>
  <TotalTime>39</TotalTime>
  <Words>2195</Words>
  <Application>Microsoft Office PowerPoint</Application>
  <PresentationFormat>Panorámica</PresentationFormat>
  <Paragraphs>86</Paragraphs>
  <Slides>19</Slides>
  <Notes>12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Arial</vt:lpstr>
      <vt:lpstr>Calibri</vt:lpstr>
      <vt:lpstr>Calibri Light</vt:lpstr>
      <vt:lpstr>Sagona ExtraLight</vt:lpstr>
      <vt:lpstr>Speak Pro</vt:lpstr>
      <vt:lpstr>Tema de la oficina</vt:lpstr>
      <vt:lpstr>CÓDIGO DE ÉTICA</vt:lpstr>
      <vt:lpstr>INTRODUCCIÓN</vt:lpstr>
      <vt:lpstr>MISIÓN Y OBJETIVOS ESTRATÉGICOs</vt:lpstr>
      <vt:lpstr>objetivos estratégicos</vt:lpstr>
      <vt:lpstr>I.- Valores: </vt:lpstr>
      <vt:lpstr>valores</vt:lpstr>
      <vt:lpstr>valores</vt:lpstr>
      <vt:lpstr>valores</vt:lpstr>
      <vt:lpstr>II.- Compromisos de la Dirección con el Personal.</vt:lpstr>
      <vt:lpstr>II.- Compromisos de la Dirección con el Personal.</vt:lpstr>
      <vt:lpstr>II.- Compromisos de la Dirección con el Personal.</vt:lpstr>
      <vt:lpstr>II.- Compromisos de la Dirección con el Personal.</vt:lpstr>
      <vt:lpstr>III.- Compromisos del Personal con la Dirección</vt:lpstr>
      <vt:lpstr>III.- Compromisos del Personal con la Dirección</vt:lpstr>
      <vt:lpstr>III.- Compromisos del Personal con la Dirección</vt:lpstr>
      <vt:lpstr>IV.- Relaciones con personas y/o instituciones con los que se relaciona DIPRES </vt:lpstr>
      <vt:lpstr>IV.- Relaciones con personas y/o instituciones con los que se relaciona DIPRES </vt:lpstr>
      <vt:lpstr>IV.- Relaciones con personas y/o instituciones con los que se relaciona DIPRES </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CÓDIGO DE ÉTICA</dc:title>
  <dc:creator>Claudia Campillo</dc:creator>
  <cp:lastModifiedBy>Claudia Campillo</cp:lastModifiedBy>
  <cp:revision>2</cp:revision>
  <dcterms:created xsi:type="dcterms:W3CDTF">2022-11-20T19:09:41Z</dcterms:created>
  <dcterms:modified xsi:type="dcterms:W3CDTF">2022-11-20T19:48:52Z</dcterms:modified>
</cp:coreProperties>
</file>