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298"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C9E6E-1811-4036-BA80-B8443489D02F}"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F14D8ED2-69DB-4254-B1A3-39B0B6E22E63}">
      <dgm:prSet/>
      <dgm:spPr/>
      <dgm:t>
        <a:bodyPr/>
        <a:lstStyle/>
        <a:p>
          <a:r>
            <a:rPr lang="es-ES"/>
            <a:t>La metodología de investigación incluyó dos fases. La primera consideró el levantamiento y sistematización de 28 encuestas, cubriendo un período de cinco años (2005-2009)</a:t>
          </a:r>
          <a:endParaRPr lang="en-US"/>
        </a:p>
      </dgm:t>
    </dgm:pt>
    <dgm:pt modelId="{5EE700E2-51F3-4ECD-B5D2-36DE7E8269FC}" type="parTrans" cxnId="{02E38409-A3DA-4763-B6A3-FC76CA4B88A8}">
      <dgm:prSet/>
      <dgm:spPr/>
      <dgm:t>
        <a:bodyPr/>
        <a:lstStyle/>
        <a:p>
          <a:endParaRPr lang="en-US"/>
        </a:p>
      </dgm:t>
    </dgm:pt>
    <dgm:pt modelId="{BC3159B5-A7FA-4973-A145-D7D38FEFA756}" type="sibTrans" cxnId="{02E38409-A3DA-4763-B6A3-FC76CA4B88A8}">
      <dgm:prSet/>
      <dgm:spPr/>
      <dgm:t>
        <a:bodyPr/>
        <a:lstStyle/>
        <a:p>
          <a:endParaRPr lang="en-US"/>
        </a:p>
      </dgm:t>
    </dgm:pt>
    <dgm:pt modelId="{340DA80A-5E4F-4A15-9732-1D7894AFCF60}">
      <dgm:prSet/>
      <dgm:spPr/>
      <dgm:t>
        <a:bodyPr/>
        <a:lstStyle/>
        <a:p>
          <a:r>
            <a:rPr lang="es-ES"/>
            <a:t>Estos trabajos incluyeron cuestionarios administrados a un grupo de personas clave de cada institución, especialmente profesionales de capas medias, funcionarios, clientes, proveedores, usuarios y beneficiarios.</a:t>
          </a:r>
          <a:endParaRPr lang="en-US"/>
        </a:p>
      </dgm:t>
    </dgm:pt>
    <dgm:pt modelId="{C1B38B3F-510C-4641-BC21-43853BAC1E9A}" type="parTrans" cxnId="{2260E98C-2883-4579-9C1C-629D31B864CD}">
      <dgm:prSet/>
      <dgm:spPr/>
      <dgm:t>
        <a:bodyPr/>
        <a:lstStyle/>
        <a:p>
          <a:endParaRPr lang="en-US"/>
        </a:p>
      </dgm:t>
    </dgm:pt>
    <dgm:pt modelId="{F97C6025-36CB-4B54-8DBB-46EC609E1944}" type="sibTrans" cxnId="{2260E98C-2883-4579-9C1C-629D31B864CD}">
      <dgm:prSet/>
      <dgm:spPr/>
      <dgm:t>
        <a:bodyPr/>
        <a:lstStyle/>
        <a:p>
          <a:endParaRPr lang="en-US"/>
        </a:p>
      </dgm:t>
    </dgm:pt>
    <dgm:pt modelId="{1E8B1753-4885-4050-83F8-570DA20327B4}">
      <dgm:prSet/>
      <dgm:spPr/>
      <dgm:t>
        <a:bodyPr/>
        <a:lstStyle/>
        <a:p>
          <a:r>
            <a:rPr lang="es-ES"/>
            <a:t>La información se presenta como el promedio de las respuestas a cada una de las afirmaciones agrupadas por institución. La encuesta se aplicó a 514 personas, es decir, un promedio de 18 profesionales por institución</a:t>
          </a:r>
          <a:endParaRPr lang="en-US"/>
        </a:p>
      </dgm:t>
    </dgm:pt>
    <dgm:pt modelId="{95B369D9-8EA8-47CE-995A-0345642EF2F9}" type="parTrans" cxnId="{1D775333-7952-46CE-85B9-E685D6CD4CFF}">
      <dgm:prSet/>
      <dgm:spPr/>
      <dgm:t>
        <a:bodyPr/>
        <a:lstStyle/>
        <a:p>
          <a:endParaRPr lang="en-US"/>
        </a:p>
      </dgm:t>
    </dgm:pt>
    <dgm:pt modelId="{9A0921CF-5DBD-4631-8FC5-68F314F274C5}" type="sibTrans" cxnId="{1D775333-7952-46CE-85B9-E685D6CD4CFF}">
      <dgm:prSet/>
      <dgm:spPr/>
      <dgm:t>
        <a:bodyPr/>
        <a:lstStyle/>
        <a:p>
          <a:endParaRPr lang="en-US"/>
        </a:p>
      </dgm:t>
    </dgm:pt>
    <dgm:pt modelId="{E9F4E9CD-B189-41E7-B22C-3319CD459148}" type="pres">
      <dgm:prSet presAssocID="{9B7C9E6E-1811-4036-BA80-B8443489D02F}" presName="vert0" presStyleCnt="0">
        <dgm:presLayoutVars>
          <dgm:dir/>
          <dgm:animOne val="branch"/>
          <dgm:animLvl val="lvl"/>
        </dgm:presLayoutVars>
      </dgm:prSet>
      <dgm:spPr/>
    </dgm:pt>
    <dgm:pt modelId="{BA11A8B8-55A0-4321-8C43-11CC88DAE185}" type="pres">
      <dgm:prSet presAssocID="{F14D8ED2-69DB-4254-B1A3-39B0B6E22E63}" presName="thickLine" presStyleLbl="alignNode1" presStyleIdx="0" presStyleCnt="3"/>
      <dgm:spPr/>
    </dgm:pt>
    <dgm:pt modelId="{44752CF0-B03F-468F-BBF9-B86D2FD62B50}" type="pres">
      <dgm:prSet presAssocID="{F14D8ED2-69DB-4254-B1A3-39B0B6E22E63}" presName="horz1" presStyleCnt="0"/>
      <dgm:spPr/>
    </dgm:pt>
    <dgm:pt modelId="{82D19111-910B-4AC3-A30B-E6E8A0BBF8AA}" type="pres">
      <dgm:prSet presAssocID="{F14D8ED2-69DB-4254-B1A3-39B0B6E22E63}" presName="tx1" presStyleLbl="revTx" presStyleIdx="0" presStyleCnt="3"/>
      <dgm:spPr/>
    </dgm:pt>
    <dgm:pt modelId="{D65FD74C-F09D-4142-BCFD-C26541612EF9}" type="pres">
      <dgm:prSet presAssocID="{F14D8ED2-69DB-4254-B1A3-39B0B6E22E63}" presName="vert1" presStyleCnt="0"/>
      <dgm:spPr/>
    </dgm:pt>
    <dgm:pt modelId="{3520C0A2-F70E-456E-8C70-B0A13E47CDFE}" type="pres">
      <dgm:prSet presAssocID="{340DA80A-5E4F-4A15-9732-1D7894AFCF60}" presName="thickLine" presStyleLbl="alignNode1" presStyleIdx="1" presStyleCnt="3"/>
      <dgm:spPr/>
    </dgm:pt>
    <dgm:pt modelId="{9DB95988-6625-4794-B04D-040A6B36EA54}" type="pres">
      <dgm:prSet presAssocID="{340DA80A-5E4F-4A15-9732-1D7894AFCF60}" presName="horz1" presStyleCnt="0"/>
      <dgm:spPr/>
    </dgm:pt>
    <dgm:pt modelId="{94813829-5CCF-4344-8325-C782F7596D48}" type="pres">
      <dgm:prSet presAssocID="{340DA80A-5E4F-4A15-9732-1D7894AFCF60}" presName="tx1" presStyleLbl="revTx" presStyleIdx="1" presStyleCnt="3"/>
      <dgm:spPr/>
    </dgm:pt>
    <dgm:pt modelId="{7570C8ED-9C62-4113-BCE7-61627A7F79A9}" type="pres">
      <dgm:prSet presAssocID="{340DA80A-5E4F-4A15-9732-1D7894AFCF60}" presName="vert1" presStyleCnt="0"/>
      <dgm:spPr/>
    </dgm:pt>
    <dgm:pt modelId="{196B39BD-C349-472C-B521-BFEE92D1731A}" type="pres">
      <dgm:prSet presAssocID="{1E8B1753-4885-4050-83F8-570DA20327B4}" presName="thickLine" presStyleLbl="alignNode1" presStyleIdx="2" presStyleCnt="3"/>
      <dgm:spPr/>
    </dgm:pt>
    <dgm:pt modelId="{7F4466E8-96E4-4BA3-9027-EFB08DCBB3CD}" type="pres">
      <dgm:prSet presAssocID="{1E8B1753-4885-4050-83F8-570DA20327B4}" presName="horz1" presStyleCnt="0"/>
      <dgm:spPr/>
    </dgm:pt>
    <dgm:pt modelId="{79731A22-551E-4766-B7E8-4F33268FFC2A}" type="pres">
      <dgm:prSet presAssocID="{1E8B1753-4885-4050-83F8-570DA20327B4}" presName="tx1" presStyleLbl="revTx" presStyleIdx="2" presStyleCnt="3"/>
      <dgm:spPr/>
    </dgm:pt>
    <dgm:pt modelId="{2F938E71-97CA-49F6-B59D-7207863FC4B6}" type="pres">
      <dgm:prSet presAssocID="{1E8B1753-4885-4050-83F8-570DA20327B4}" presName="vert1" presStyleCnt="0"/>
      <dgm:spPr/>
    </dgm:pt>
  </dgm:ptLst>
  <dgm:cxnLst>
    <dgm:cxn modelId="{02E38409-A3DA-4763-B6A3-FC76CA4B88A8}" srcId="{9B7C9E6E-1811-4036-BA80-B8443489D02F}" destId="{F14D8ED2-69DB-4254-B1A3-39B0B6E22E63}" srcOrd="0" destOrd="0" parTransId="{5EE700E2-51F3-4ECD-B5D2-36DE7E8269FC}" sibTransId="{BC3159B5-A7FA-4973-A145-D7D38FEFA756}"/>
    <dgm:cxn modelId="{BF70180F-33C9-4269-A29E-9C64EDC978B2}" type="presOf" srcId="{1E8B1753-4885-4050-83F8-570DA20327B4}" destId="{79731A22-551E-4766-B7E8-4F33268FFC2A}" srcOrd="0" destOrd="0" presId="urn:microsoft.com/office/officeart/2008/layout/LinedList"/>
    <dgm:cxn modelId="{693BF416-6F92-4CFC-A8FA-EBB4C47854C3}" type="presOf" srcId="{9B7C9E6E-1811-4036-BA80-B8443489D02F}" destId="{E9F4E9CD-B189-41E7-B22C-3319CD459148}" srcOrd="0" destOrd="0" presId="urn:microsoft.com/office/officeart/2008/layout/LinedList"/>
    <dgm:cxn modelId="{1D775333-7952-46CE-85B9-E685D6CD4CFF}" srcId="{9B7C9E6E-1811-4036-BA80-B8443489D02F}" destId="{1E8B1753-4885-4050-83F8-570DA20327B4}" srcOrd="2" destOrd="0" parTransId="{95B369D9-8EA8-47CE-995A-0345642EF2F9}" sibTransId="{9A0921CF-5DBD-4631-8FC5-68F314F274C5}"/>
    <dgm:cxn modelId="{63F4D836-29A9-4D01-998E-9476FF1C63D2}" type="presOf" srcId="{F14D8ED2-69DB-4254-B1A3-39B0B6E22E63}" destId="{82D19111-910B-4AC3-A30B-E6E8A0BBF8AA}" srcOrd="0" destOrd="0" presId="urn:microsoft.com/office/officeart/2008/layout/LinedList"/>
    <dgm:cxn modelId="{2260E98C-2883-4579-9C1C-629D31B864CD}" srcId="{9B7C9E6E-1811-4036-BA80-B8443489D02F}" destId="{340DA80A-5E4F-4A15-9732-1D7894AFCF60}" srcOrd="1" destOrd="0" parTransId="{C1B38B3F-510C-4641-BC21-43853BAC1E9A}" sibTransId="{F97C6025-36CB-4B54-8DBB-46EC609E1944}"/>
    <dgm:cxn modelId="{871C44E2-0CF8-44F6-B05C-0E745AC0B55B}" type="presOf" srcId="{340DA80A-5E4F-4A15-9732-1D7894AFCF60}" destId="{94813829-5CCF-4344-8325-C782F7596D48}" srcOrd="0" destOrd="0" presId="urn:microsoft.com/office/officeart/2008/layout/LinedList"/>
    <dgm:cxn modelId="{960796F1-5175-4874-ABC1-1685C1940208}" type="presParOf" srcId="{E9F4E9CD-B189-41E7-B22C-3319CD459148}" destId="{BA11A8B8-55A0-4321-8C43-11CC88DAE185}" srcOrd="0" destOrd="0" presId="urn:microsoft.com/office/officeart/2008/layout/LinedList"/>
    <dgm:cxn modelId="{DE7BE151-1849-4314-A742-EE7FBF38A8C3}" type="presParOf" srcId="{E9F4E9CD-B189-41E7-B22C-3319CD459148}" destId="{44752CF0-B03F-468F-BBF9-B86D2FD62B50}" srcOrd="1" destOrd="0" presId="urn:microsoft.com/office/officeart/2008/layout/LinedList"/>
    <dgm:cxn modelId="{296CFBD8-81C7-41AF-816A-09E132A8DA47}" type="presParOf" srcId="{44752CF0-B03F-468F-BBF9-B86D2FD62B50}" destId="{82D19111-910B-4AC3-A30B-E6E8A0BBF8AA}" srcOrd="0" destOrd="0" presId="urn:microsoft.com/office/officeart/2008/layout/LinedList"/>
    <dgm:cxn modelId="{924B94EC-05C2-4048-9822-F0AF3ED9D5BF}" type="presParOf" srcId="{44752CF0-B03F-468F-BBF9-B86D2FD62B50}" destId="{D65FD74C-F09D-4142-BCFD-C26541612EF9}" srcOrd="1" destOrd="0" presId="urn:microsoft.com/office/officeart/2008/layout/LinedList"/>
    <dgm:cxn modelId="{50B70359-00FC-4EEA-BFC6-6CBFD267D8D0}" type="presParOf" srcId="{E9F4E9CD-B189-41E7-B22C-3319CD459148}" destId="{3520C0A2-F70E-456E-8C70-B0A13E47CDFE}" srcOrd="2" destOrd="0" presId="urn:microsoft.com/office/officeart/2008/layout/LinedList"/>
    <dgm:cxn modelId="{4989AEC0-F79F-4995-8D45-80AE898C68B7}" type="presParOf" srcId="{E9F4E9CD-B189-41E7-B22C-3319CD459148}" destId="{9DB95988-6625-4794-B04D-040A6B36EA54}" srcOrd="3" destOrd="0" presId="urn:microsoft.com/office/officeart/2008/layout/LinedList"/>
    <dgm:cxn modelId="{3B2C4A4D-7734-4F94-8F62-ED9728D037FD}" type="presParOf" srcId="{9DB95988-6625-4794-B04D-040A6B36EA54}" destId="{94813829-5CCF-4344-8325-C782F7596D48}" srcOrd="0" destOrd="0" presId="urn:microsoft.com/office/officeart/2008/layout/LinedList"/>
    <dgm:cxn modelId="{4E6DD976-19A0-4BDB-BB3E-A5864DA7C2F9}" type="presParOf" srcId="{9DB95988-6625-4794-B04D-040A6B36EA54}" destId="{7570C8ED-9C62-4113-BCE7-61627A7F79A9}" srcOrd="1" destOrd="0" presId="urn:microsoft.com/office/officeart/2008/layout/LinedList"/>
    <dgm:cxn modelId="{318663DD-131F-476A-8617-6BB81C9CC8FD}" type="presParOf" srcId="{E9F4E9CD-B189-41E7-B22C-3319CD459148}" destId="{196B39BD-C349-472C-B521-BFEE92D1731A}" srcOrd="4" destOrd="0" presId="urn:microsoft.com/office/officeart/2008/layout/LinedList"/>
    <dgm:cxn modelId="{C6A4364D-264D-49BB-8B63-D78549E15284}" type="presParOf" srcId="{E9F4E9CD-B189-41E7-B22C-3319CD459148}" destId="{7F4466E8-96E4-4BA3-9027-EFB08DCBB3CD}" srcOrd="5" destOrd="0" presId="urn:microsoft.com/office/officeart/2008/layout/LinedList"/>
    <dgm:cxn modelId="{8FDC820F-898D-4045-B1C0-14EE063B23F8}" type="presParOf" srcId="{7F4466E8-96E4-4BA3-9027-EFB08DCBB3CD}" destId="{79731A22-551E-4766-B7E8-4F33268FFC2A}" srcOrd="0" destOrd="0" presId="urn:microsoft.com/office/officeart/2008/layout/LinedList"/>
    <dgm:cxn modelId="{A16B2D5B-A1D9-4A10-A50C-996AB5F40280}" type="presParOf" srcId="{7F4466E8-96E4-4BA3-9027-EFB08DCBB3CD}" destId="{2F938E71-97CA-49F6-B59D-7207863FC4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1A8B8-55A0-4321-8C43-11CC88DAE185}">
      <dsp:nvSpPr>
        <dsp:cNvPr id="0" name=""/>
        <dsp:cNvSpPr/>
      </dsp:nvSpPr>
      <dsp:spPr>
        <a:xfrm>
          <a:off x="0" y="1836"/>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2D19111-910B-4AC3-A30B-E6E8A0BBF8AA}">
      <dsp:nvSpPr>
        <dsp:cNvPr id="0" name=""/>
        <dsp:cNvSpPr/>
      </dsp:nvSpPr>
      <dsp:spPr>
        <a:xfrm>
          <a:off x="0" y="1836"/>
          <a:ext cx="10058399" cy="125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a:t>La metodología de investigación incluyó dos fases. La primera consideró el levantamiento y sistematización de 28 encuestas, cubriendo un período de cinco años (2005-2009)</a:t>
          </a:r>
          <a:endParaRPr lang="en-US" sz="2400" kern="1200"/>
        </a:p>
      </dsp:txBody>
      <dsp:txXfrm>
        <a:off x="0" y="1836"/>
        <a:ext cx="10058399" cy="1252406"/>
      </dsp:txXfrm>
    </dsp:sp>
    <dsp:sp modelId="{3520C0A2-F70E-456E-8C70-B0A13E47CDFE}">
      <dsp:nvSpPr>
        <dsp:cNvPr id="0" name=""/>
        <dsp:cNvSpPr/>
      </dsp:nvSpPr>
      <dsp:spPr>
        <a:xfrm>
          <a:off x="0" y="1254242"/>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94813829-5CCF-4344-8325-C782F7596D48}">
      <dsp:nvSpPr>
        <dsp:cNvPr id="0" name=""/>
        <dsp:cNvSpPr/>
      </dsp:nvSpPr>
      <dsp:spPr>
        <a:xfrm>
          <a:off x="0" y="1254242"/>
          <a:ext cx="10058399" cy="125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a:t>Estos trabajos incluyeron cuestionarios administrados a un grupo de personas clave de cada institución, especialmente profesionales de capas medias, funcionarios, clientes, proveedores, usuarios y beneficiarios.</a:t>
          </a:r>
          <a:endParaRPr lang="en-US" sz="2400" kern="1200"/>
        </a:p>
      </dsp:txBody>
      <dsp:txXfrm>
        <a:off x="0" y="1254242"/>
        <a:ext cx="10058399" cy="1252406"/>
      </dsp:txXfrm>
    </dsp:sp>
    <dsp:sp modelId="{196B39BD-C349-472C-B521-BFEE92D1731A}">
      <dsp:nvSpPr>
        <dsp:cNvPr id="0" name=""/>
        <dsp:cNvSpPr/>
      </dsp:nvSpPr>
      <dsp:spPr>
        <a:xfrm>
          <a:off x="0" y="2506648"/>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9731A22-551E-4766-B7E8-4F33268FFC2A}">
      <dsp:nvSpPr>
        <dsp:cNvPr id="0" name=""/>
        <dsp:cNvSpPr/>
      </dsp:nvSpPr>
      <dsp:spPr>
        <a:xfrm>
          <a:off x="0" y="2506648"/>
          <a:ext cx="10058399" cy="125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a:t>La información se presenta como el promedio de las respuestas a cada una de las afirmaciones agrupadas por institución. La encuesta se aplicó a 514 personas, es decir, un promedio de 18 profesionales por institución</a:t>
          </a:r>
          <a:endParaRPr lang="en-US" sz="2400" kern="1200"/>
        </a:p>
      </dsp:txBody>
      <dsp:txXfrm>
        <a:off x="0" y="2506648"/>
        <a:ext cx="10058399" cy="12524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74E1C-1808-45B2-B75C-4D9001095507}" type="datetime1">
              <a:rPr lang="es-ES" smtClean="0"/>
              <a:t>04/09/2022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418C9D-7709-4A95-8F43-BBF0364748ED}" type="slidenum">
              <a:rPr lang="es-ES" smtClean="0"/>
              <a:t>‹Nº›</a:t>
            </a:fld>
            <a:endParaRPr lang="es-ES" dirty="0"/>
          </a:p>
        </p:txBody>
      </p:sp>
    </p:spTree>
    <p:extLst>
      <p:ext uri="{BB962C8B-B14F-4D97-AF65-F5344CB8AC3E}">
        <p14:creationId xmlns:p14="http://schemas.microsoft.com/office/powerpoint/2010/main" val="532028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DD639-B493-4C6F-8888-3252BB671C65}" type="datetime1">
              <a:rPr lang="es-ES" noProof="0" smtClean="0"/>
              <a:t>04/09/2022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909E6-4FD5-449B-938E-8FE1DD2E6C2B}" type="slidenum">
              <a:rPr lang="es-ES" noProof="0" smtClean="0"/>
              <a:t>‹Nº›</a:t>
            </a:fld>
            <a:endParaRPr lang="es-ES" noProof="0" dirty="0"/>
          </a:p>
        </p:txBody>
      </p:sp>
    </p:spTree>
    <p:extLst>
      <p:ext uri="{BB962C8B-B14F-4D97-AF65-F5344CB8AC3E}">
        <p14:creationId xmlns:p14="http://schemas.microsoft.com/office/powerpoint/2010/main" val="22638602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0909E6-4FD5-449B-938E-8FE1DD2E6C2B}" type="slidenum">
              <a:rPr lang="es-ES" smtClean="0"/>
              <a:t>1</a:t>
            </a:fld>
            <a:endParaRPr lang="es-ES" dirty="0"/>
          </a:p>
        </p:txBody>
      </p:sp>
    </p:spTree>
    <p:extLst>
      <p:ext uri="{BB962C8B-B14F-4D97-AF65-F5344CB8AC3E}">
        <p14:creationId xmlns:p14="http://schemas.microsoft.com/office/powerpoint/2010/main" val="9550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cxnSp>
        <p:nvCxnSpPr>
          <p:cNvPr id="9" name="Conector rec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8BC9D2E-4262-4D66-B695-BE788D84072B}" type="datetime1">
              <a:rPr lang="es-ES" noProof="0" smtClean="0"/>
              <a:t>04/09/2022</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B17B069-C176-49CE-B015-141C4094D82C}" type="datetime1">
              <a:rPr lang="es-ES" noProof="0" smtClean="0"/>
              <a:t>04/09/2022</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cxnSp>
        <p:nvCxnSpPr>
          <p:cNvPr id="9" name="Conector rec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185FED23-3BF1-4A68-B660-492C651EE795}" type="datetime1">
              <a:rPr lang="es-ES" noProof="0" smtClean="0"/>
              <a:t>04/09/2022</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5C27429-2C82-4C57-B7CC-62FE9723E4EF}" type="datetime1">
              <a:rPr lang="es-ES" noProof="0" smtClean="0"/>
              <a:t>04/09/2022</a:t>
            </a:fld>
            <a:endParaRPr lang="es-ES" noProof="0" dirty="0"/>
          </a:p>
        </p:txBody>
      </p:sp>
      <p:sp>
        <p:nvSpPr>
          <p:cNvPr id="9" name="Marcador de pie de pá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97280"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15944"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C49BD86-8774-44D6-B764-617249AD43F8}" type="datetime1">
              <a:rPr lang="es-ES" noProof="0" smtClean="0"/>
              <a:t>04/09/2022</a:t>
            </a:fld>
            <a:endParaRPr lang="es-ES" noProof="0" dirty="0"/>
          </a:p>
        </p:txBody>
      </p:sp>
      <p:sp>
        <p:nvSpPr>
          <p:cNvPr id="11" name="Marcador de pie de pá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s-ES" noProof="0" dirty="0"/>
          </a:p>
        </p:txBody>
      </p:sp>
      <p:sp>
        <p:nvSpPr>
          <p:cNvPr id="12" name="Marcador de posición de número de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AB9C095-47B6-40E6-B8B1-485026BAA979}" type="datetime1">
              <a:rPr lang="es-ES" noProof="0" smtClean="0"/>
              <a:t>04/09/2022</a:t>
            </a:fld>
            <a:endParaRPr lang="es-ES" noProof="0" dirty="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CE90C87F-AA4E-4F2C-9C29-897EAC3BF71A}" type="datetime1">
              <a:rPr lang="es-ES" noProof="0" smtClean="0"/>
              <a:t>04/09/2022</a:t>
            </a:fld>
            <a:endParaRPr lang="es-ES" noProof="0" dirty="0"/>
          </a:p>
        </p:txBody>
      </p:sp>
      <p:sp>
        <p:nvSpPr>
          <p:cNvPr id="3" name="Marcador de pie de pá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799"/>
            <a:ext cx="5928344" cy="529475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los estilos de texto del patrón</a:t>
            </a:r>
          </a:p>
        </p:txBody>
      </p:sp>
      <p:sp>
        <p:nvSpPr>
          <p:cNvPr id="5" name="Marcador de fecha 4"/>
          <p:cNvSpPr>
            <a:spLocks noGrp="1"/>
          </p:cNvSpPr>
          <p:nvPr>
            <p:ph type="dt" sz="half" idx="10"/>
          </p:nvPr>
        </p:nvSpPr>
        <p:spPr>
          <a:xfrm>
            <a:off x="643464" y="6446520"/>
            <a:ext cx="3517568" cy="365125"/>
          </a:xfrm>
        </p:spPr>
        <p:txBody>
          <a:bodyPr rtlCol="0"/>
          <a:lstStyle>
            <a:lvl1pPr algn="l">
              <a:defRPr/>
            </a:lvl1pPr>
          </a:lstStyle>
          <a:p>
            <a:pPr rtl="0"/>
            <a:fld id="{18398048-5A25-40D5-B468-A26206AE4AA8}" type="datetime1">
              <a:rPr lang="es-ES" noProof="0" smtClean="0"/>
              <a:t>04/09/2022</a:t>
            </a:fld>
            <a:endParaRPr lang="es-ES" noProof="0" dirty="0"/>
          </a:p>
        </p:txBody>
      </p:sp>
      <p:sp>
        <p:nvSpPr>
          <p:cNvPr id="6" name="Marcador de pie de pá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lvl1pPr>
          </a:lstStyle>
          <a:p>
            <a:pPr rtl="0"/>
            <a:fld id="{99645712-319F-4E90-BCEB-D987D92F516A}" type="datetime1">
              <a:rPr lang="es-ES" noProof="0" smtClean="0"/>
              <a:t>04/09/2022</a:t>
            </a:fld>
            <a:endParaRPr lang="es-ES" noProof="0" dirty="0"/>
          </a:p>
        </p:txBody>
      </p:sp>
      <p:sp>
        <p:nvSpPr>
          <p:cNvPr id="6" name="Marcador de posición de pie de página 5"/>
          <p:cNvSpPr>
            <a:spLocks noGrp="1"/>
          </p:cNvSpPr>
          <p:nvPr>
            <p:ph type="ftr" sz="quarter" idx="11"/>
          </p:nvPr>
        </p:nvSpPr>
        <p:spPr>
          <a:xfrm>
            <a:off x="1097279" y="6446838"/>
            <a:ext cx="6818262" cy="365125"/>
          </a:xfrm>
        </p:spPr>
        <p:txBody>
          <a:bodyPr rtlCol="0"/>
          <a:lstStyle/>
          <a:p>
            <a:pPr algn="l" rtl="0"/>
            <a:endParaRPr lang="es-ES" noProof="0" dirty="0"/>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D1FE31BA-0339-46EE-ACF7-DCEDA255DE2F}" type="datetime1">
              <a:rPr lang="es-ES" noProof="0" smtClean="0"/>
              <a:t>04/09/2022</a:t>
            </a:fld>
            <a:endParaRPr lang="es-ES" noProof="0" dirty="0"/>
          </a:p>
        </p:txBody>
      </p:sp>
      <p:sp>
        <p:nvSpPr>
          <p:cNvPr id="5" name="Marcador de posición de pie de pá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s-ES" noProof="0" dirty="0"/>
          </a:p>
        </p:txBody>
      </p:sp>
      <p:sp>
        <p:nvSpPr>
          <p:cNvPr id="6" name="Marcador de número de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s-ES" noProof="0" smtClean="0"/>
              <a:t>‹Nº›</a:t>
            </a:fld>
            <a:endParaRPr lang="es-ES" noProof="0" dirty="0"/>
          </a:p>
        </p:txBody>
      </p:sp>
      <p:cxnSp>
        <p:nvCxnSpPr>
          <p:cNvPr id="10" name="Conector rec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agen 3" descr="Un trozo de papel con un lápiz situado encima">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ángu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8119083" y="2351122"/>
            <a:ext cx="3214307" cy="2901694"/>
          </a:xfrm>
        </p:spPr>
        <p:txBody>
          <a:bodyPr rtlCol="0" anchor="b">
            <a:noAutofit/>
          </a:bodyPr>
          <a:lstStyle/>
          <a:p>
            <a:r>
              <a:rPr lang="es-ES" sz="3200" dirty="0">
                <a:solidFill>
                  <a:schemeClr val="tx1"/>
                </a:solidFill>
              </a:rPr>
              <a:t>Análisis organizacional de entidades públicas en Chile: </a:t>
            </a:r>
            <a:br>
              <a:rPr lang="es-ES" sz="3200" dirty="0">
                <a:solidFill>
                  <a:schemeClr val="tx1"/>
                </a:solidFill>
              </a:rPr>
            </a:br>
            <a:r>
              <a:rPr lang="es-ES" sz="3200" dirty="0">
                <a:solidFill>
                  <a:schemeClr val="tx1"/>
                </a:solidFill>
              </a:rPr>
              <a:t>Lecciones para la gestión y el diseño de políticas</a:t>
            </a:r>
          </a:p>
        </p:txBody>
      </p:sp>
      <p:cxnSp>
        <p:nvCxnSpPr>
          <p:cNvPr id="37" name="Conector rec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ítulo 5">
            <a:extLst>
              <a:ext uri="{FF2B5EF4-FFF2-40B4-BE49-F238E27FC236}">
                <a16:creationId xmlns:a16="http://schemas.microsoft.com/office/drawing/2014/main" id="{AA8BEC07-7311-F6AC-51C1-3B17FFB45D86}"/>
              </a:ext>
            </a:extLst>
          </p:cNvPr>
          <p:cNvSpPr>
            <a:spLocks noGrp="1"/>
          </p:cNvSpPr>
          <p:nvPr>
            <p:ph type="subTitle" idx="1"/>
          </p:nvPr>
        </p:nvSpPr>
        <p:spPr/>
        <p:txBody>
          <a:bodyPr/>
          <a:lstStyle/>
          <a:p>
            <a:r>
              <a:rPr lang="es-MX" b="1" dirty="0">
                <a:solidFill>
                  <a:schemeClr val="bg1"/>
                </a:solidFill>
              </a:rPr>
              <a:t>Centro de Sistemas Públicos (CSP) </a:t>
            </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26FE8-F837-DDD7-D3AF-F616C7CD23F7}"/>
              </a:ext>
            </a:extLst>
          </p:cNvPr>
          <p:cNvSpPr>
            <a:spLocks noGrp="1"/>
          </p:cNvSpPr>
          <p:nvPr>
            <p:ph type="title"/>
          </p:nvPr>
        </p:nvSpPr>
        <p:spPr/>
        <p:txBody>
          <a:bodyPr/>
          <a:lstStyle/>
          <a:p>
            <a:r>
              <a:rPr lang="es-MX" dirty="0"/>
              <a:t>Resultados</a:t>
            </a:r>
          </a:p>
        </p:txBody>
      </p:sp>
      <p:sp>
        <p:nvSpPr>
          <p:cNvPr id="3" name="Marcador de contenido 2">
            <a:extLst>
              <a:ext uri="{FF2B5EF4-FFF2-40B4-BE49-F238E27FC236}">
                <a16:creationId xmlns:a16="http://schemas.microsoft.com/office/drawing/2014/main" id="{9656C878-65A1-7691-0DB2-72CB476F1AF7}"/>
              </a:ext>
            </a:extLst>
          </p:cNvPr>
          <p:cNvSpPr>
            <a:spLocks noGrp="1"/>
          </p:cNvSpPr>
          <p:nvPr>
            <p:ph idx="1"/>
          </p:nvPr>
        </p:nvSpPr>
        <p:spPr/>
        <p:txBody>
          <a:bodyPr>
            <a:normAutofit/>
          </a:bodyPr>
          <a:lstStyle/>
          <a:p>
            <a:r>
              <a:rPr lang="es-ES" dirty="0"/>
              <a:t>El promedio de todas las afirmaciones es 3.3, lo que revela una percepción general mediocre sobre la gestión institucional.</a:t>
            </a:r>
          </a:p>
          <a:p>
            <a:r>
              <a:rPr lang="es-ES" dirty="0"/>
              <a:t>Pese a esto, en todos los ámbitos de gestión se pueden encontrar instituciones que están mal o muy bien evaluadas.</a:t>
            </a:r>
          </a:p>
          <a:p>
            <a:r>
              <a:rPr lang="es-ES" dirty="0"/>
              <a:t>Los mejores resultados, en promedio, corresponden a procesos de soporte en las áreas de contabilidad y presupuesto. Esto está probablemente asociado a la fuerte presión ejercida por el Ministerio de Hacienda</a:t>
            </a:r>
          </a:p>
          <a:p>
            <a:r>
              <a:rPr lang="es-ES" dirty="0"/>
              <a:t>Hay escasa capacidad institucional (o interés político) en la selección de personas, su capacitación y gestión. Esta es una debilidad crítica en la gestión del servicio público</a:t>
            </a:r>
            <a:endParaRPr lang="es-MX" dirty="0"/>
          </a:p>
        </p:txBody>
      </p:sp>
    </p:spTree>
    <p:extLst>
      <p:ext uri="{BB962C8B-B14F-4D97-AF65-F5344CB8AC3E}">
        <p14:creationId xmlns:p14="http://schemas.microsoft.com/office/powerpoint/2010/main" val="329850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26FE8-F837-DDD7-D3AF-F616C7CD23F7}"/>
              </a:ext>
            </a:extLst>
          </p:cNvPr>
          <p:cNvSpPr>
            <a:spLocks noGrp="1"/>
          </p:cNvSpPr>
          <p:nvPr>
            <p:ph type="title"/>
          </p:nvPr>
        </p:nvSpPr>
        <p:spPr/>
        <p:txBody>
          <a:bodyPr/>
          <a:lstStyle/>
          <a:p>
            <a:r>
              <a:rPr lang="es-MX" dirty="0"/>
              <a:t>Resultados</a:t>
            </a:r>
          </a:p>
        </p:txBody>
      </p:sp>
      <p:sp>
        <p:nvSpPr>
          <p:cNvPr id="3" name="Marcador de contenido 2">
            <a:extLst>
              <a:ext uri="{FF2B5EF4-FFF2-40B4-BE49-F238E27FC236}">
                <a16:creationId xmlns:a16="http://schemas.microsoft.com/office/drawing/2014/main" id="{9656C878-65A1-7691-0DB2-72CB476F1AF7}"/>
              </a:ext>
            </a:extLst>
          </p:cNvPr>
          <p:cNvSpPr>
            <a:spLocks noGrp="1"/>
          </p:cNvSpPr>
          <p:nvPr>
            <p:ph idx="1"/>
          </p:nvPr>
        </p:nvSpPr>
        <p:spPr/>
        <p:txBody>
          <a:bodyPr>
            <a:normAutofit/>
          </a:bodyPr>
          <a:lstStyle/>
          <a:p>
            <a:r>
              <a:rPr lang="es-ES" dirty="0"/>
              <a:t>La falta de coordinación interna o “insularidad interáreas” parece ser un fenómeno estructural en la gran mayoría de las entidades públicas, resultados que son consistentes con trabajos anteriores</a:t>
            </a:r>
          </a:p>
          <a:p>
            <a:r>
              <a:rPr lang="es-ES" dirty="0"/>
              <a:t>La peor dimensión de gestión se refiere a severos problemas de compatibilidad, integración e interoperabilidad en sistemas informáticos</a:t>
            </a:r>
          </a:p>
          <a:p>
            <a:endParaRPr lang="es-MX" dirty="0"/>
          </a:p>
        </p:txBody>
      </p:sp>
    </p:spTree>
    <p:extLst>
      <p:ext uri="{BB962C8B-B14F-4D97-AF65-F5344CB8AC3E}">
        <p14:creationId xmlns:p14="http://schemas.microsoft.com/office/powerpoint/2010/main" val="327449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FD8E5BA-2F52-AAB9-CA4F-11BDDD2CC8A4}"/>
              </a:ext>
            </a:extLst>
          </p:cNvPr>
          <p:cNvPicPr>
            <a:picLocks noGrp="1" noChangeAspect="1"/>
          </p:cNvPicPr>
          <p:nvPr>
            <p:ph idx="1"/>
          </p:nvPr>
        </p:nvPicPr>
        <p:blipFill rotWithShape="1">
          <a:blip r:embed="rId2"/>
          <a:srcRect l="18985" t="15015" r="20658" b="12792"/>
          <a:stretch/>
        </p:blipFill>
        <p:spPr>
          <a:xfrm>
            <a:off x="379829" y="140676"/>
            <a:ext cx="11873131" cy="6217920"/>
          </a:xfrm>
        </p:spPr>
      </p:pic>
    </p:spTree>
    <p:extLst>
      <p:ext uri="{BB962C8B-B14F-4D97-AF65-F5344CB8AC3E}">
        <p14:creationId xmlns:p14="http://schemas.microsoft.com/office/powerpoint/2010/main" val="65409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C5694-5853-A2EA-DF7F-2B344DD41A7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FA70CDE-0DE8-6C0E-32A6-B6BDF28C0449}"/>
              </a:ext>
            </a:extLst>
          </p:cNvPr>
          <p:cNvSpPr>
            <a:spLocks noGrp="1"/>
          </p:cNvSpPr>
          <p:nvPr>
            <p:ph idx="1"/>
          </p:nvPr>
        </p:nvSpPr>
        <p:spPr/>
        <p:txBody>
          <a:bodyPr>
            <a:normAutofit/>
          </a:bodyPr>
          <a:lstStyle/>
          <a:p>
            <a:r>
              <a:rPr lang="es-ES" dirty="0"/>
              <a:t>Creemos que estos hallazgos apoyan los planteamientos de Yang y </a:t>
            </a:r>
            <a:r>
              <a:rPr lang="es-ES" dirty="0" err="1"/>
              <a:t>Kassekert</a:t>
            </a:r>
            <a:r>
              <a:rPr lang="es-ES" dirty="0"/>
              <a:t> (2009) en relación con la necesidad de tener una </a:t>
            </a:r>
            <a:r>
              <a:rPr lang="es-ES" b="1" dirty="0"/>
              <a:t>aproximación holística a la gestión pública</a:t>
            </a:r>
            <a:r>
              <a:rPr lang="es-ES" dirty="0"/>
              <a:t>. En las organizaciones complejas, cuando las cosas funcionan bien –o mal– tienden a ocurrir así simultáneamente, situación en la que el rol esencial de los líderes positivos y transformadores es mantener el control de todas las dimensiones de gestión internas y externas, combinando la política y las políticas públicas con su administración, con el fin de crear círculos virtuosos de productividad, motivación y generación de valor para los usuarios.</a:t>
            </a:r>
            <a:endParaRPr lang="es-MX" dirty="0"/>
          </a:p>
        </p:txBody>
      </p:sp>
    </p:spTree>
    <p:extLst>
      <p:ext uri="{BB962C8B-B14F-4D97-AF65-F5344CB8AC3E}">
        <p14:creationId xmlns:p14="http://schemas.microsoft.com/office/powerpoint/2010/main" val="332530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BA5DE-EDA3-7F25-4D2A-7C9709A7E0D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CE7067B-4C0F-75AE-9844-4938CDA83534}"/>
              </a:ext>
            </a:extLst>
          </p:cNvPr>
          <p:cNvSpPr>
            <a:spLocks noGrp="1"/>
          </p:cNvSpPr>
          <p:nvPr>
            <p:ph idx="1"/>
          </p:nvPr>
        </p:nvSpPr>
        <p:spPr/>
        <p:txBody>
          <a:bodyPr/>
          <a:lstStyle/>
          <a:p>
            <a:r>
              <a:rPr lang="es-ES" dirty="0"/>
              <a:t>En resumen, el aspecto clave para establecer un gobierno con buenas prácticas de gestión parece ser la calidad y liderazgo de los gerentes públicos que las autoridades políticas eligen, ya sea a través de procedimientos de selección formales o informales</a:t>
            </a:r>
          </a:p>
          <a:p>
            <a:r>
              <a:rPr lang="es-ES" dirty="0"/>
              <a:t>Los pocos casos de modernización institucional que se han dado en Chile han estado claramente asociados a gerentes excepcionales, quienes han contado con un fuerte apoyo político y han permanecido en su posición el tiempo suficiente para llevar adelante sus reformas</a:t>
            </a:r>
          </a:p>
          <a:p>
            <a:endParaRPr lang="es-MX" dirty="0"/>
          </a:p>
        </p:txBody>
      </p:sp>
    </p:spTree>
    <p:extLst>
      <p:ext uri="{BB962C8B-B14F-4D97-AF65-F5344CB8AC3E}">
        <p14:creationId xmlns:p14="http://schemas.microsoft.com/office/powerpoint/2010/main" val="270543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3FE888-EECF-2596-8464-D2BADAE075B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A0FD1AD-5DA8-32A5-EBEB-BD9946129034}"/>
              </a:ext>
            </a:extLst>
          </p:cNvPr>
          <p:cNvSpPr>
            <a:spLocks noGrp="1"/>
          </p:cNvSpPr>
          <p:nvPr>
            <p:ph idx="1"/>
          </p:nvPr>
        </p:nvSpPr>
        <p:spPr/>
        <p:txBody>
          <a:bodyPr/>
          <a:lstStyle/>
          <a:p>
            <a:r>
              <a:rPr lang="es-ES" dirty="0"/>
              <a:t>Una vez que se establece el buen liderazgo, las cosas progresan sistemáticamente. Mejora el clima organizacional y los procesos, se generan consensos estratégicos, mejoran las relaciones externas y así sucesivamente. No encontramos muy buenas prácticas de gestión coexistiendo bajo el mismo techo con muy malas prácticas y el factor unificador es el liderazgo institucional: lo que Collins (2001) ha caracterizado como “líderes nivel 5”</a:t>
            </a:r>
            <a:endParaRPr lang="es-MX" dirty="0"/>
          </a:p>
        </p:txBody>
      </p:sp>
    </p:spTree>
    <p:extLst>
      <p:ext uri="{BB962C8B-B14F-4D97-AF65-F5344CB8AC3E}">
        <p14:creationId xmlns:p14="http://schemas.microsoft.com/office/powerpoint/2010/main" val="252110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5A82D-4BFA-D245-7C5E-E75F86F34F9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1163D64-3BEB-00B8-EEBA-093EE6176686}"/>
              </a:ext>
            </a:extLst>
          </p:cNvPr>
          <p:cNvSpPr>
            <a:spLocks noGrp="1"/>
          </p:cNvSpPr>
          <p:nvPr>
            <p:ph idx="1"/>
          </p:nvPr>
        </p:nvSpPr>
        <p:spPr/>
        <p:txBody>
          <a:bodyPr>
            <a:normAutofit/>
          </a:bodyPr>
          <a:lstStyle/>
          <a:p>
            <a:r>
              <a:rPr lang="es-ES" dirty="0"/>
              <a:t>Chile ha probado diversas políticas para mejorar la gestión pública con estándares y procedimientos jerarquizados definidos centralmente, siguiendo los principios de la Nueva Gestión Pública.</a:t>
            </a:r>
          </a:p>
          <a:p>
            <a:r>
              <a:rPr lang="es-ES" dirty="0"/>
              <a:t>Estas políticas no parecen tener un gran impacto en la gestión, a excepción del estricto control sobre el presupuesto anual y el cumplimiento de la normativa</a:t>
            </a:r>
          </a:p>
          <a:p>
            <a:r>
              <a:rPr lang="es-ES" dirty="0"/>
              <a:t>Por otro lado, aparte de la reforma del año 2004, en la que se creó la Alta Dirección Pública para la selección profesional de aproximadamente 1/3 de los cargos de confianza, el sistema político no se ha preocupado particularmente por la designación de gerentes públicos con buenas habilidades de liderazgo</a:t>
            </a:r>
            <a:endParaRPr lang="es-MX" dirty="0"/>
          </a:p>
        </p:txBody>
      </p:sp>
    </p:spTree>
    <p:extLst>
      <p:ext uri="{BB962C8B-B14F-4D97-AF65-F5344CB8AC3E}">
        <p14:creationId xmlns:p14="http://schemas.microsoft.com/office/powerpoint/2010/main" val="103984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3686F-2A64-6D0F-A3C0-ED82796016AA}"/>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6FF540C8-44B5-76F8-C667-D8B1764D3B98}"/>
              </a:ext>
            </a:extLst>
          </p:cNvPr>
          <p:cNvSpPr>
            <a:spLocks noGrp="1"/>
          </p:cNvSpPr>
          <p:nvPr>
            <p:ph idx="1"/>
          </p:nvPr>
        </p:nvSpPr>
        <p:spPr/>
        <p:txBody>
          <a:bodyPr>
            <a:normAutofit lnSpcReduction="10000"/>
          </a:bodyPr>
          <a:lstStyle/>
          <a:p>
            <a:r>
              <a:rPr lang="es-ES" dirty="0"/>
              <a:t>La percepción de la calidad de gestión en las 28 instituciones estudiadas es más bien mediocre. </a:t>
            </a:r>
          </a:p>
          <a:p>
            <a:r>
              <a:rPr lang="es-ES" dirty="0"/>
              <a:t>La introducción masiva de gerentes públicos competentes en los órganos centrales y regionales debería ser una precondición habilitante para cualquier aumento futuro del gasto público, dado que la disciplina fiscal está bien establecida en Chile.</a:t>
            </a:r>
          </a:p>
          <a:p>
            <a:r>
              <a:rPr lang="es-ES" dirty="0"/>
              <a:t>Entre estos mediocres promedios, las áreas </a:t>
            </a:r>
            <a:r>
              <a:rPr lang="es-ES" sz="2800" dirty="0"/>
              <a:t>mejor evaluadas </a:t>
            </a:r>
            <a:r>
              <a:rPr lang="es-ES" dirty="0"/>
              <a:t>son los </a:t>
            </a:r>
            <a:r>
              <a:rPr lang="es-ES" b="1" dirty="0"/>
              <a:t>procesos administrativos</a:t>
            </a:r>
            <a:r>
              <a:rPr lang="es-ES" dirty="0"/>
              <a:t>; especialmente contabilidad y gestión presupuestal. </a:t>
            </a:r>
            <a:r>
              <a:rPr lang="es-ES" b="1" dirty="0"/>
              <a:t>Calidad y servicio al cliente </a:t>
            </a:r>
            <a:r>
              <a:rPr lang="es-ES" dirty="0"/>
              <a:t>también muestran una tendencia positiva. </a:t>
            </a:r>
            <a:r>
              <a:rPr lang="es-ES" sz="2800" dirty="0"/>
              <a:t>Las peores </a:t>
            </a:r>
            <a:r>
              <a:rPr lang="es-ES" dirty="0"/>
              <a:t>áreas, en tanto, son la </a:t>
            </a:r>
            <a:r>
              <a:rPr lang="es-ES" b="1" dirty="0"/>
              <a:t>confiabilidad de los indicadores de desempeño</a:t>
            </a:r>
            <a:r>
              <a:rPr lang="es-ES" dirty="0"/>
              <a:t> (a pesar de las estrictas políticas centralizadas del gobierno en esta materia), la gestión de personal, la coordinación interna, y la </a:t>
            </a:r>
            <a:r>
              <a:rPr lang="es-ES" b="1" dirty="0"/>
              <a:t>falta de integración </a:t>
            </a:r>
            <a:r>
              <a:rPr lang="es-ES" dirty="0"/>
              <a:t>(y por tanto de impacto) </a:t>
            </a:r>
            <a:r>
              <a:rPr lang="es-ES" b="1" dirty="0"/>
              <a:t>de las Tecnologías </a:t>
            </a:r>
            <a:r>
              <a:rPr lang="es-ES" dirty="0"/>
              <a:t>de la Información.</a:t>
            </a:r>
            <a:endParaRPr lang="es-MX" dirty="0"/>
          </a:p>
        </p:txBody>
      </p:sp>
    </p:spTree>
    <p:extLst>
      <p:ext uri="{BB962C8B-B14F-4D97-AF65-F5344CB8AC3E}">
        <p14:creationId xmlns:p14="http://schemas.microsoft.com/office/powerpoint/2010/main" val="141720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F44AB-BF72-9879-0ED3-28DF93D064F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B96FEE4-4045-AC49-959E-66C00E75971F}"/>
              </a:ext>
            </a:extLst>
          </p:cNvPr>
          <p:cNvSpPr>
            <a:spLocks noGrp="1"/>
          </p:cNvSpPr>
          <p:nvPr>
            <p:ph idx="1"/>
          </p:nvPr>
        </p:nvSpPr>
        <p:spPr/>
        <p:txBody>
          <a:bodyPr/>
          <a:lstStyle/>
          <a:p>
            <a:r>
              <a:rPr lang="es-ES" dirty="0"/>
              <a:t>La insatisfactoria selección, evaluación, capacitación y carrera profesional de los gerentes y funcionarios públicos también constituye una barrera importante para la modernización de la gestión pública. Existe una necesidad urgente en Chile de reformar el carácter y expandir en alcance el Servicio Civil, como fue propuesto por un grupo de universidades y </a:t>
            </a:r>
            <a:r>
              <a:rPr lang="es-ES" dirty="0" err="1"/>
              <a:t>Think</a:t>
            </a:r>
            <a:r>
              <a:rPr lang="es-ES" dirty="0"/>
              <a:t> </a:t>
            </a:r>
            <a:r>
              <a:rPr lang="es-ES" dirty="0" err="1"/>
              <a:t>Tanks</a:t>
            </a:r>
            <a:r>
              <a:rPr lang="es-ES" dirty="0"/>
              <a:t> (Consorcio para la Reforma del Estado, 2009)</a:t>
            </a:r>
          </a:p>
          <a:p>
            <a:endParaRPr lang="es-MX" dirty="0"/>
          </a:p>
        </p:txBody>
      </p:sp>
    </p:spTree>
    <p:extLst>
      <p:ext uri="{BB962C8B-B14F-4D97-AF65-F5344CB8AC3E}">
        <p14:creationId xmlns:p14="http://schemas.microsoft.com/office/powerpoint/2010/main" val="884357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6D65B-19FA-3B5C-2139-7136FBB2728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2166E8D-7BDE-7585-C798-F2E700E63B54}"/>
              </a:ext>
            </a:extLst>
          </p:cNvPr>
          <p:cNvSpPr>
            <a:spLocks noGrp="1"/>
          </p:cNvSpPr>
          <p:nvPr>
            <p:ph idx="1"/>
          </p:nvPr>
        </p:nvSpPr>
        <p:spPr/>
        <p:txBody>
          <a:bodyPr>
            <a:normAutofit/>
          </a:bodyPr>
          <a:lstStyle/>
          <a:p>
            <a:r>
              <a:rPr lang="es-ES" dirty="0"/>
              <a:t>Otro hallazgo de este estudio es el excepcionalmente alto nivel de correlación que existe entre diferentes dimensiones de gestión institucional, no sólo entre liderazgo y cultura organizacional, sino también con el alineamiento estratégico, procesos, coordinación interna y relaciones con entorno político y resultados. Esto reafirma la creciente noción de que las instituciones son sistemas complejos que generalmente tienden a funcionar bien, como una buena orquesta, cuando hay buenos directores (y desempeñarse pobremente en su ausencia). </a:t>
            </a:r>
          </a:p>
          <a:p>
            <a:endParaRPr lang="es-MX" dirty="0"/>
          </a:p>
        </p:txBody>
      </p:sp>
    </p:spTree>
    <p:extLst>
      <p:ext uri="{BB962C8B-B14F-4D97-AF65-F5344CB8AC3E}">
        <p14:creationId xmlns:p14="http://schemas.microsoft.com/office/powerpoint/2010/main" val="282428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1E22A-B635-D012-D7CF-B3DE747572F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D019478-32CE-0E6D-21E0-649E79FAAF2B}"/>
              </a:ext>
            </a:extLst>
          </p:cNvPr>
          <p:cNvSpPr>
            <a:spLocks noGrp="1"/>
          </p:cNvSpPr>
          <p:nvPr>
            <p:ph idx="1"/>
          </p:nvPr>
        </p:nvSpPr>
        <p:spPr/>
        <p:txBody>
          <a:bodyPr/>
          <a:lstStyle/>
          <a:p>
            <a:r>
              <a:rPr lang="es-ES" dirty="0"/>
              <a:t>La gestión de las organizaciones públicas es una tarea compleja que tiene dificultades intrínsecas. Las recientes crisis económicas, las discusiones sobre el rol y el tamaño del Estado y las demandas de la sociedad civil han generado una creciente atención sobre este tema, el cual ha ido adquiriendo gran importancia en el mundo y en Chile</a:t>
            </a:r>
          </a:p>
          <a:p>
            <a:r>
              <a:rPr lang="es-ES" dirty="0"/>
              <a:t>El estudio examina las principales características de las organizaciones y programas públicos en Chile sobre la base de un meta-análisis de encuestas de percepción efectuadas a 28 organizaciones entre los años 2005 y 2009.</a:t>
            </a:r>
          </a:p>
          <a:p>
            <a:endParaRPr lang="es-ES" dirty="0"/>
          </a:p>
          <a:p>
            <a:endParaRPr lang="es-MX" dirty="0"/>
          </a:p>
        </p:txBody>
      </p:sp>
    </p:spTree>
    <p:extLst>
      <p:ext uri="{BB962C8B-B14F-4D97-AF65-F5344CB8AC3E}">
        <p14:creationId xmlns:p14="http://schemas.microsoft.com/office/powerpoint/2010/main" val="70008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12D405-0070-1EF4-6B66-ED8E41990254}"/>
              </a:ext>
            </a:extLst>
          </p:cNvPr>
          <p:cNvSpPr>
            <a:spLocks noGrp="1"/>
          </p:cNvSpPr>
          <p:nvPr>
            <p:ph type="title"/>
          </p:nvPr>
        </p:nvSpPr>
        <p:spPr/>
        <p:txBody>
          <a:bodyPr/>
          <a:lstStyle/>
          <a:p>
            <a:r>
              <a:rPr lang="es-MX" dirty="0"/>
              <a:t>Recomendaciones</a:t>
            </a:r>
          </a:p>
        </p:txBody>
      </p:sp>
      <p:sp>
        <p:nvSpPr>
          <p:cNvPr id="3" name="Marcador de contenido 2">
            <a:extLst>
              <a:ext uri="{FF2B5EF4-FFF2-40B4-BE49-F238E27FC236}">
                <a16:creationId xmlns:a16="http://schemas.microsoft.com/office/drawing/2014/main" id="{128FE07E-1FC9-B61B-E609-65BFD5BD3501}"/>
              </a:ext>
            </a:extLst>
          </p:cNvPr>
          <p:cNvSpPr>
            <a:spLocks noGrp="1"/>
          </p:cNvSpPr>
          <p:nvPr>
            <p:ph idx="1"/>
          </p:nvPr>
        </p:nvSpPr>
        <p:spPr/>
        <p:txBody>
          <a:bodyPr/>
          <a:lstStyle/>
          <a:p>
            <a:r>
              <a:rPr lang="es-ES" dirty="0"/>
              <a:t>Fortalecer y expandir la cobertura del Servicio Civil, de modo de asegurar uno de los ingredientes claves de la reforma: la presencia de una cantidad suficiente de líderes positivos transformacionales que tengan competencias para navegar en las complejas aguas de la política, las políticas públicas y la gestión pública. La clave para esto es maximizar la legitimidad del sistema de tal manera que el sistema sea confiable para buenos postulantes</a:t>
            </a:r>
          </a:p>
          <a:p>
            <a:r>
              <a:rPr lang="es-ES" dirty="0"/>
              <a:t>Entregar mandatos reales a estos gerentes públicos, seleccionados por concurso, con acuerdos estratégicos claros, concisos y transparentes de naturaleza cuantitativa, pero también cualitativa, que reflejen adecuadamente la complejidad de sus tareas</a:t>
            </a:r>
            <a:endParaRPr lang="es-MX" dirty="0"/>
          </a:p>
        </p:txBody>
      </p:sp>
    </p:spTree>
    <p:extLst>
      <p:ext uri="{BB962C8B-B14F-4D97-AF65-F5344CB8AC3E}">
        <p14:creationId xmlns:p14="http://schemas.microsoft.com/office/powerpoint/2010/main" val="366291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ED8BE-1121-38DA-7038-A500B7A1989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72C5A0E-209C-31C9-1EB8-EB4D16021022}"/>
              </a:ext>
            </a:extLst>
          </p:cNvPr>
          <p:cNvSpPr>
            <a:spLocks noGrp="1"/>
          </p:cNvSpPr>
          <p:nvPr>
            <p:ph idx="1"/>
          </p:nvPr>
        </p:nvSpPr>
        <p:spPr/>
        <p:txBody>
          <a:bodyPr/>
          <a:lstStyle/>
          <a:p>
            <a:r>
              <a:rPr lang="es-ES" dirty="0"/>
              <a:t>Mejorar el proceso de selección y las carreras profesionales de los empleados públicos de todos los niveles. </a:t>
            </a:r>
          </a:p>
          <a:p>
            <a:r>
              <a:rPr lang="es-ES" dirty="0"/>
              <a:t>Generar una política sólida y un marco institucional para el gobierno electrónico, especialmente orientado a proveer una arquitectura integrada de TIC al interior y entre las instituciones del gobierno y con la ciudadanía.</a:t>
            </a:r>
          </a:p>
          <a:p>
            <a:endParaRPr lang="es-MX" dirty="0"/>
          </a:p>
        </p:txBody>
      </p:sp>
    </p:spTree>
    <p:extLst>
      <p:ext uri="{BB962C8B-B14F-4D97-AF65-F5344CB8AC3E}">
        <p14:creationId xmlns:p14="http://schemas.microsoft.com/office/powerpoint/2010/main" val="102533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8D1BD-FC92-5857-960D-B98B463412AB}"/>
              </a:ext>
            </a:extLst>
          </p:cNvPr>
          <p:cNvSpPr>
            <a:spLocks noGrp="1"/>
          </p:cNvSpPr>
          <p:nvPr>
            <p:ph type="title"/>
          </p:nvPr>
        </p:nvSpPr>
        <p:spPr/>
        <p:txBody>
          <a:bodyPr>
            <a:normAutofit/>
          </a:bodyPr>
          <a:lstStyle/>
          <a:p>
            <a:r>
              <a:rPr lang="es-ES" dirty="0"/>
              <a:t>La necesidad de reformas de la Gestión Pública</a:t>
            </a:r>
            <a:endParaRPr lang="es-MX" dirty="0"/>
          </a:p>
        </p:txBody>
      </p:sp>
      <p:sp>
        <p:nvSpPr>
          <p:cNvPr id="3" name="Marcador de contenido 2">
            <a:extLst>
              <a:ext uri="{FF2B5EF4-FFF2-40B4-BE49-F238E27FC236}">
                <a16:creationId xmlns:a16="http://schemas.microsoft.com/office/drawing/2014/main" id="{833CE16F-3C9B-5665-3FF6-CF5A7AA2CF92}"/>
              </a:ext>
            </a:extLst>
          </p:cNvPr>
          <p:cNvSpPr>
            <a:spLocks noGrp="1"/>
          </p:cNvSpPr>
          <p:nvPr>
            <p:ph idx="1"/>
          </p:nvPr>
        </p:nvSpPr>
        <p:spPr/>
        <p:txBody>
          <a:bodyPr>
            <a:normAutofit/>
          </a:bodyPr>
          <a:lstStyle/>
          <a:p>
            <a:r>
              <a:rPr lang="es-ES" dirty="0"/>
              <a:t>nueva escuela de pensamiento en Gestión Pública (New </a:t>
            </a:r>
            <a:r>
              <a:rPr lang="es-ES" dirty="0" err="1"/>
              <a:t>Public</a:t>
            </a:r>
            <a:r>
              <a:rPr lang="es-ES" dirty="0"/>
              <a:t> Management) ha estado presente desde hace ya algún tiempo reflejando un aumento del interés en la eficiencia y la calidad del gasto público (Boston, Martin, </a:t>
            </a:r>
            <a:r>
              <a:rPr lang="es-ES" dirty="0" err="1"/>
              <a:t>Pallot</a:t>
            </a:r>
            <a:r>
              <a:rPr lang="es-ES" dirty="0"/>
              <a:t> y Walsh, 1996; </a:t>
            </a:r>
            <a:r>
              <a:rPr lang="es-ES" dirty="0" err="1"/>
              <a:t>Barzelay</a:t>
            </a:r>
            <a:r>
              <a:rPr lang="es-ES" dirty="0"/>
              <a:t>, 2001). </a:t>
            </a:r>
          </a:p>
          <a:p>
            <a:r>
              <a:rPr lang="es-ES" dirty="0"/>
              <a:t>La ola de la reforma también llegó a América Latina (CLAD, 1998; </a:t>
            </a:r>
            <a:r>
              <a:rPr lang="es-ES" dirty="0" err="1"/>
              <a:t>Bresser</a:t>
            </a:r>
            <a:r>
              <a:rPr lang="es-ES" dirty="0"/>
              <a:t>-Pereira, 2004; Arellano, 2007). </a:t>
            </a:r>
          </a:p>
          <a:p>
            <a:r>
              <a:rPr lang="es-ES" dirty="0"/>
              <a:t>Varias reformas a los Servicios Civiles, por su parte, han aparecido en el subcontinente, a pesar de enfrentar una fuerte oposición de los partidos políticos tradicionales en algunos países, incluyendo a Chile (</a:t>
            </a:r>
            <a:r>
              <a:rPr lang="es-ES" dirty="0" err="1"/>
              <a:t>Grindle</a:t>
            </a:r>
            <a:r>
              <a:rPr lang="es-ES" dirty="0"/>
              <a:t>, 2010)</a:t>
            </a:r>
            <a:endParaRPr lang="es-MX" dirty="0"/>
          </a:p>
        </p:txBody>
      </p:sp>
    </p:spTree>
    <p:extLst>
      <p:ext uri="{BB962C8B-B14F-4D97-AF65-F5344CB8AC3E}">
        <p14:creationId xmlns:p14="http://schemas.microsoft.com/office/powerpoint/2010/main" val="16411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9F13B-292F-7EB9-AA96-D418BFFD25C2}"/>
              </a:ext>
            </a:extLst>
          </p:cNvPr>
          <p:cNvSpPr>
            <a:spLocks noGrp="1"/>
          </p:cNvSpPr>
          <p:nvPr>
            <p:ph type="title"/>
          </p:nvPr>
        </p:nvSpPr>
        <p:spPr/>
        <p:txBody>
          <a:bodyPr/>
          <a:lstStyle/>
          <a:p>
            <a:r>
              <a:rPr lang="es-ES" dirty="0"/>
              <a:t>Sistemas complejos y gestión pública</a:t>
            </a:r>
            <a:endParaRPr lang="es-MX" dirty="0"/>
          </a:p>
        </p:txBody>
      </p:sp>
      <p:sp>
        <p:nvSpPr>
          <p:cNvPr id="3" name="Marcador de contenido 2">
            <a:extLst>
              <a:ext uri="{FF2B5EF4-FFF2-40B4-BE49-F238E27FC236}">
                <a16:creationId xmlns:a16="http://schemas.microsoft.com/office/drawing/2014/main" id="{28C71A19-E27E-EB22-1C8F-478CC3FB89D7}"/>
              </a:ext>
            </a:extLst>
          </p:cNvPr>
          <p:cNvSpPr>
            <a:spLocks noGrp="1"/>
          </p:cNvSpPr>
          <p:nvPr>
            <p:ph idx="1"/>
          </p:nvPr>
        </p:nvSpPr>
        <p:spPr/>
        <p:txBody>
          <a:bodyPr>
            <a:normAutofit/>
          </a:bodyPr>
          <a:lstStyle/>
          <a:p>
            <a:r>
              <a:rPr lang="es-ES" dirty="0"/>
              <a:t>En este trabajo se utiliza una aproximación de sistemas complejos (</a:t>
            </a:r>
            <a:r>
              <a:rPr lang="es-ES" dirty="0" err="1"/>
              <a:t>Gharajedaghi</a:t>
            </a:r>
            <a:r>
              <a:rPr lang="es-ES" dirty="0"/>
              <a:t>, 1999; </a:t>
            </a:r>
            <a:r>
              <a:rPr lang="es-ES" dirty="0" err="1"/>
              <a:t>Seddon</a:t>
            </a:r>
            <a:r>
              <a:rPr lang="es-ES" dirty="0"/>
              <a:t>, 2008; </a:t>
            </a:r>
            <a:r>
              <a:rPr lang="es-ES" dirty="0" err="1"/>
              <a:t>Cilliers</a:t>
            </a:r>
            <a:r>
              <a:rPr lang="es-ES" dirty="0"/>
              <a:t>, 1998). Estos sistemas se caracterizan por tener muchos componentes que interactúan entre sí y con el medio que los circunda, con algunos subsistemas que se </a:t>
            </a:r>
            <a:r>
              <a:rPr lang="es-ES" dirty="0" err="1"/>
              <a:t>auto-organizan</a:t>
            </a:r>
            <a:r>
              <a:rPr lang="es-ES" dirty="0"/>
              <a:t> localmente de acuerdo a sus propias reglas –a menudo informales– y de manera más bien impredecible. Los circuitos de retroalimentación en estos sistemas son intensos, generándose así círculos viciosos o virtuosos. </a:t>
            </a:r>
          </a:p>
          <a:p>
            <a:r>
              <a:rPr lang="es-ES" dirty="0"/>
              <a:t>Los sistemas complejos (por tanto, todas las organizaciones y programas públicos) son también bastante dependientes de su trayectoria histórica (“</a:t>
            </a:r>
            <a:r>
              <a:rPr lang="es-ES" dirty="0" err="1"/>
              <a:t>path</a:t>
            </a:r>
            <a:r>
              <a:rPr lang="es-ES" dirty="0"/>
              <a:t> </a:t>
            </a:r>
            <a:r>
              <a:rPr lang="es-ES" dirty="0" err="1"/>
              <a:t>dependent</a:t>
            </a:r>
            <a:r>
              <a:rPr lang="es-ES" dirty="0"/>
              <a:t>”) (North, 1990; </a:t>
            </a:r>
            <a:r>
              <a:rPr lang="es-ES" dirty="0" err="1"/>
              <a:t>Pollitt</a:t>
            </a:r>
            <a:r>
              <a:rPr lang="es-ES" dirty="0"/>
              <a:t>, 2008) y, en ocasiones, se generan en ellos fenómenos casi irreversibles</a:t>
            </a:r>
          </a:p>
          <a:p>
            <a:r>
              <a:rPr lang="es-ES" dirty="0"/>
              <a:t>.</a:t>
            </a:r>
            <a:endParaRPr lang="es-MX" dirty="0"/>
          </a:p>
        </p:txBody>
      </p:sp>
    </p:spTree>
    <p:extLst>
      <p:ext uri="{BB962C8B-B14F-4D97-AF65-F5344CB8AC3E}">
        <p14:creationId xmlns:p14="http://schemas.microsoft.com/office/powerpoint/2010/main" val="67304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D3EA4-53B7-4A6B-1276-B3818D8F29E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FE4DE31-5623-6F56-20FA-49D703938DE2}"/>
              </a:ext>
            </a:extLst>
          </p:cNvPr>
          <p:cNvSpPr>
            <a:spLocks noGrp="1"/>
          </p:cNvSpPr>
          <p:nvPr>
            <p:ph idx="1"/>
          </p:nvPr>
        </p:nvSpPr>
        <p:spPr/>
        <p:txBody>
          <a:bodyPr>
            <a:normAutofit/>
          </a:bodyPr>
          <a:lstStyle/>
          <a:p>
            <a:r>
              <a:rPr lang="es-ES" dirty="0"/>
              <a:t>Evitar caer en la “trampa analítica”, es decir, pretender explicar el todo a partir de un análisis detallado de un número limitado de dimensiones de gestión, y de la correlación de un par de variables.</a:t>
            </a:r>
          </a:p>
          <a:p>
            <a:r>
              <a:rPr lang="es-ES" dirty="0"/>
              <a:t>Yang and </a:t>
            </a:r>
            <a:r>
              <a:rPr lang="es-ES" dirty="0" err="1"/>
              <a:t>Kassekert</a:t>
            </a:r>
            <a:r>
              <a:rPr lang="es-ES" dirty="0"/>
              <a:t> (2009) han planteado recientemente que “los gerentes deberían desarrollar una perspectiva de reforma estratégica holística: deben preguntarse no sólo cómo la reforma va a afectar a otras áreas de la organización y de su entorno, sino también qué cambios son necesarios en esas otras áreas para que la reforma funcione”</a:t>
            </a:r>
            <a:endParaRPr lang="es-MX" dirty="0"/>
          </a:p>
        </p:txBody>
      </p:sp>
    </p:spTree>
    <p:extLst>
      <p:ext uri="{BB962C8B-B14F-4D97-AF65-F5344CB8AC3E}">
        <p14:creationId xmlns:p14="http://schemas.microsoft.com/office/powerpoint/2010/main" val="72466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CE659-3FA5-4B77-8842-BBBADA9B3EE5}"/>
              </a:ext>
            </a:extLst>
          </p:cNvPr>
          <p:cNvSpPr>
            <a:spLocks noGrp="1"/>
          </p:cNvSpPr>
          <p:nvPr>
            <p:ph type="title"/>
          </p:nvPr>
        </p:nvSpPr>
        <p:spPr>
          <a:xfrm>
            <a:off x="643466" y="786383"/>
            <a:ext cx="3517567" cy="2093975"/>
          </a:xfrm>
        </p:spPr>
        <p:txBody>
          <a:bodyPr anchor="b">
            <a:normAutofit/>
          </a:bodyPr>
          <a:lstStyle/>
          <a:p>
            <a:r>
              <a:rPr lang="es-ES" dirty="0"/>
              <a:t>El liderazgo en las organizaciones públicas</a:t>
            </a:r>
            <a:endParaRPr lang="es-MX" dirty="0"/>
          </a:p>
        </p:txBody>
      </p:sp>
      <p:sp>
        <p:nvSpPr>
          <p:cNvPr id="3" name="Marcador de contenido 2">
            <a:extLst>
              <a:ext uri="{FF2B5EF4-FFF2-40B4-BE49-F238E27FC236}">
                <a16:creationId xmlns:a16="http://schemas.microsoft.com/office/drawing/2014/main" id="{0C4781B4-D9FD-EA99-4637-80DA930C0A74}"/>
              </a:ext>
            </a:extLst>
          </p:cNvPr>
          <p:cNvSpPr>
            <a:spLocks noGrp="1"/>
          </p:cNvSpPr>
          <p:nvPr>
            <p:ph idx="1"/>
          </p:nvPr>
        </p:nvSpPr>
        <p:spPr>
          <a:xfrm>
            <a:off x="5458984" y="812799"/>
            <a:ext cx="5928344" cy="5294757"/>
          </a:xfrm>
        </p:spPr>
        <p:txBody>
          <a:bodyPr>
            <a:normAutofit/>
          </a:bodyPr>
          <a:lstStyle/>
          <a:p>
            <a:pPr>
              <a:lnSpc>
                <a:spcPct val="90000"/>
              </a:lnSpc>
            </a:pPr>
            <a:r>
              <a:rPr lang="es-ES" dirty="0"/>
              <a:t>El liderazgo es un asunto de elección consciente y disciplina, en ambos tipos de instituciones. Pese a esto, Collins (2005) también describe las similitudes y diferencias entre el liderazgo en empresas privadas versus instituciones sociales y públicas.</a:t>
            </a:r>
            <a:endParaRPr lang="es-ES"/>
          </a:p>
          <a:p>
            <a:pPr>
              <a:lnSpc>
                <a:spcPct val="90000"/>
              </a:lnSpc>
            </a:pPr>
            <a:r>
              <a:rPr lang="es-ES" dirty="0"/>
              <a:t>Los gerentes públicos, enfrentan un conjunto de desafíos adicionales a los del sector privado, tales como:</a:t>
            </a:r>
            <a:endParaRPr lang="es-ES"/>
          </a:p>
          <a:p>
            <a:pPr lvl="1">
              <a:lnSpc>
                <a:spcPct val="90000"/>
              </a:lnSpc>
            </a:pPr>
            <a:r>
              <a:rPr lang="es-ES" sz="1900"/>
              <a:t> i) saber calibrar el éxito sin contar con una métrica institucional precisa sobre su impacto,</a:t>
            </a:r>
          </a:p>
          <a:p>
            <a:pPr lvl="1">
              <a:lnSpc>
                <a:spcPct val="90000"/>
              </a:lnSpc>
            </a:pPr>
            <a:r>
              <a:rPr lang="es-ES" sz="1900"/>
              <a:t> </a:t>
            </a:r>
            <a:r>
              <a:rPr lang="es-ES" sz="1900" err="1"/>
              <a:t>ii</a:t>
            </a:r>
            <a:r>
              <a:rPr lang="es-ES" sz="1900"/>
              <a:t>) hacer que las cosas ocurran contando con una estructura de poder difusa, en que muchos </a:t>
            </a:r>
            <a:r>
              <a:rPr lang="es-ES" sz="1900" err="1"/>
              <a:t>stakeholders</a:t>
            </a:r>
            <a:r>
              <a:rPr lang="es-ES" sz="1900"/>
              <a:t> tienen poder de decisión sobre su institución, </a:t>
            </a:r>
          </a:p>
          <a:p>
            <a:pPr lvl="1">
              <a:lnSpc>
                <a:spcPct val="90000"/>
              </a:lnSpc>
            </a:pPr>
            <a:r>
              <a:rPr lang="es-ES" sz="1900" err="1"/>
              <a:t>iii</a:t>
            </a:r>
            <a:r>
              <a:rPr lang="es-ES" sz="1900"/>
              <a:t>) administrar en medio de fuertes restricciones políticas, mediáticas y burocráticas, y </a:t>
            </a:r>
            <a:r>
              <a:rPr lang="es-ES" sz="1900" err="1"/>
              <a:t>iv</a:t>
            </a:r>
            <a:r>
              <a:rPr lang="es-ES" sz="1900"/>
              <a:t>) obtener recursos financieros con una aproximación muy distinta. </a:t>
            </a:r>
            <a:endParaRPr lang="es-MX" sz="1900"/>
          </a:p>
        </p:txBody>
      </p:sp>
      <p:sp>
        <p:nvSpPr>
          <p:cNvPr id="8" name="Text Placeholder 3">
            <a:extLst>
              <a:ext uri="{FF2B5EF4-FFF2-40B4-BE49-F238E27FC236}">
                <a16:creationId xmlns:a16="http://schemas.microsoft.com/office/drawing/2014/main" id="{27B2E1D5-4F7F-FFC4-FC64-E127AA01DD75}"/>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150305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49D85-665D-1AF1-123F-7DD7EF40DEE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831C799-919F-9E2E-C6D4-04ED881C2222}"/>
              </a:ext>
            </a:extLst>
          </p:cNvPr>
          <p:cNvSpPr>
            <a:spLocks noGrp="1"/>
          </p:cNvSpPr>
          <p:nvPr>
            <p:ph idx="1"/>
          </p:nvPr>
        </p:nvSpPr>
        <p:spPr/>
        <p:txBody>
          <a:bodyPr>
            <a:normAutofit fontScale="92500" lnSpcReduction="20000"/>
          </a:bodyPr>
          <a:lstStyle/>
          <a:p>
            <a:endParaRPr lang="es-ES" dirty="0"/>
          </a:p>
          <a:p>
            <a:r>
              <a:rPr lang="es-ES" dirty="0"/>
              <a:t>En Chile existe una importante heterogeneidad entre distintas funciones públicas. Algunos servicios pueden considerarse de “clase mundial”, como el caso del Servicio de Impuestos Internos (SII), mientras que otros presentan condiciones precarias.</a:t>
            </a:r>
          </a:p>
          <a:p>
            <a:r>
              <a:rPr lang="es-ES" dirty="0"/>
              <a:t>En el año 2004 Chile estableció un Sistema de Servicio Civil y Alta Dirección Pública, similar al de Nueva Zelandia y otros países desarrollados, para la selección de gerentes públicos, aunque sólo para un limitado número de puestos.</a:t>
            </a:r>
          </a:p>
          <a:p>
            <a:r>
              <a:rPr lang="es-ES" dirty="0"/>
              <a:t>Este estudio de instituciones públicas chilenas se desarrolla en el contexto de un país con un sector público y un gasto relativamente pequeños, que logra buenos resultados agregados cuando se le compara con otros países de Latinoamérica, con una elevada eficiencia de gasto incluso a nivel mundial, pero que es bastante heterogéneo y generalmente poco exitoso en cuanto a calidad y desempeño en algunos sectores e instituciones especificas.</a:t>
            </a:r>
            <a:endParaRPr lang="es-MX" dirty="0"/>
          </a:p>
        </p:txBody>
      </p:sp>
    </p:spTree>
    <p:extLst>
      <p:ext uri="{BB962C8B-B14F-4D97-AF65-F5344CB8AC3E}">
        <p14:creationId xmlns:p14="http://schemas.microsoft.com/office/powerpoint/2010/main" val="52836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686DB-3D99-60EA-208D-0D5CA46269E6}"/>
              </a:ext>
            </a:extLst>
          </p:cNvPr>
          <p:cNvSpPr>
            <a:spLocks noGrp="1"/>
          </p:cNvSpPr>
          <p:nvPr>
            <p:ph type="title"/>
          </p:nvPr>
        </p:nvSpPr>
        <p:spPr>
          <a:xfrm>
            <a:off x="1097280" y="286603"/>
            <a:ext cx="10058400" cy="1450757"/>
          </a:xfrm>
        </p:spPr>
        <p:txBody>
          <a:bodyPr anchor="b">
            <a:normAutofit/>
          </a:bodyPr>
          <a:lstStyle/>
          <a:p>
            <a:r>
              <a:rPr lang="es-MX" dirty="0"/>
              <a:t>Metodología</a:t>
            </a:r>
          </a:p>
        </p:txBody>
      </p:sp>
      <p:graphicFrame>
        <p:nvGraphicFramePr>
          <p:cNvPr id="5" name="Marcador de contenido 2">
            <a:extLst>
              <a:ext uri="{FF2B5EF4-FFF2-40B4-BE49-F238E27FC236}">
                <a16:creationId xmlns:a16="http://schemas.microsoft.com/office/drawing/2014/main" id="{04DE0A14-4160-2E07-E498-AB034104911D}"/>
              </a:ext>
            </a:extLst>
          </p:cNvPr>
          <p:cNvGraphicFramePr>
            <a:graphicFrameLocks noGrp="1"/>
          </p:cNvGraphicFramePr>
          <p:nvPr>
            <p:ph idx="1"/>
            <p:extLst>
              <p:ext uri="{D42A27DB-BD31-4B8C-83A1-F6EECF244321}">
                <p14:modId xmlns:p14="http://schemas.microsoft.com/office/powerpoint/2010/main" val="284009285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36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AF3BD-41F6-4118-48B7-4BD5023367D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8C60918-7E3C-25EB-3054-234A605FE982}"/>
              </a:ext>
            </a:extLst>
          </p:cNvPr>
          <p:cNvSpPr>
            <a:spLocks noGrp="1"/>
          </p:cNvSpPr>
          <p:nvPr>
            <p:ph idx="1"/>
          </p:nvPr>
        </p:nvSpPr>
        <p:spPr/>
        <p:txBody>
          <a:bodyPr>
            <a:normAutofit/>
          </a:bodyPr>
          <a:lstStyle/>
          <a:p>
            <a:r>
              <a:rPr lang="es-ES" dirty="0"/>
              <a:t>Esta herramienta de investigación se utilizó para estimar las percepciones de los </a:t>
            </a:r>
            <a:r>
              <a:rPr lang="es-ES" dirty="0" err="1"/>
              <a:t>stakeholders</a:t>
            </a:r>
            <a:r>
              <a:rPr lang="es-ES" dirty="0"/>
              <a:t> en relación al desempeño institucional en 11 categorías críticas de gestión, como se mencionó con anterioridad.</a:t>
            </a:r>
          </a:p>
          <a:p>
            <a:r>
              <a:rPr lang="es-ES" dirty="0"/>
              <a:t>Entre las instituciones incluidas en esta investigación hay hospitales, ministerios, subsecretarías, servicios públicos, gobiernos regionales, municipios y agencias reguladoras de salud y quiebras. También se incluyen entidades judiciales y programas públicos para la promoción de viviendas sociales, cultura e innovación</a:t>
            </a:r>
          </a:p>
          <a:p>
            <a:endParaRPr lang="es-MX" dirty="0"/>
          </a:p>
        </p:txBody>
      </p:sp>
    </p:spTree>
    <p:extLst>
      <p:ext uri="{BB962C8B-B14F-4D97-AF65-F5344CB8AC3E}">
        <p14:creationId xmlns:p14="http://schemas.microsoft.com/office/powerpoint/2010/main" val="409576869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6108_TF22712842.potx" id="{4708C323-9511-41F2-A34B-4D9FB1CD758F}" vid="{2A25D6EF-FD31-443E-8F41-09AF3298D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{49192F0D-0366-4F2C-8092-81A745164F82}tf22712842_win32</Template>
  <TotalTime>41</TotalTime>
  <Words>1936</Words>
  <Application>Microsoft Office PowerPoint</Application>
  <PresentationFormat>Panorámica</PresentationFormat>
  <Paragraphs>57</Paragraphs>
  <Slides>21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Bookman Old Style</vt:lpstr>
      <vt:lpstr>Calibri</vt:lpstr>
      <vt:lpstr>Franklin Gothic Book</vt:lpstr>
      <vt:lpstr>1_RetrospectVTI</vt:lpstr>
      <vt:lpstr>Análisis organizacional de entidades públicas en Chile:  Lecciones para la gestión y el diseño de políticas</vt:lpstr>
      <vt:lpstr>Presentación de PowerPoint</vt:lpstr>
      <vt:lpstr>La necesidad de reformas de la Gestión Pública</vt:lpstr>
      <vt:lpstr>Sistemas complejos y gestión pública</vt:lpstr>
      <vt:lpstr>Presentación de PowerPoint</vt:lpstr>
      <vt:lpstr>El liderazgo en las organizaciones públicas</vt:lpstr>
      <vt:lpstr>Presentación de PowerPoint</vt:lpstr>
      <vt:lpstr>Metodología</vt:lpstr>
      <vt:lpstr>Presentación de PowerPoint</vt:lpstr>
      <vt:lpstr>Resultados</vt:lpstr>
      <vt:lpstr>Resultados</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organizacional de entidades públicas en Chile:  Lecciones para la gestión y el diseño de políticas</dc:title>
  <dc:creator>Claudia Campillo</dc:creator>
  <cp:lastModifiedBy>Claudia Campillo</cp:lastModifiedBy>
  <cp:revision>1</cp:revision>
  <dcterms:created xsi:type="dcterms:W3CDTF">2022-09-05T01:42:26Z</dcterms:created>
  <dcterms:modified xsi:type="dcterms:W3CDTF">2022-09-05T02:24:26Z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