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36"/>
  </p:notesMasterIdLst>
  <p:handoutMasterIdLst>
    <p:handoutMasterId r:id="rId37"/>
  </p:handoutMasterIdLst>
  <p:sldIdLst>
    <p:sldId id="258" r:id="rId5"/>
    <p:sldId id="262" r:id="rId6"/>
    <p:sldId id="263" r:id="rId7"/>
    <p:sldId id="264" r:id="rId8"/>
    <p:sldId id="261" r:id="rId9"/>
    <p:sldId id="293" r:id="rId10"/>
    <p:sldId id="284" r:id="rId11"/>
    <p:sldId id="294" r:id="rId12"/>
    <p:sldId id="295" r:id="rId13"/>
    <p:sldId id="296" r:id="rId14"/>
    <p:sldId id="297" r:id="rId15"/>
    <p:sldId id="298" r:id="rId16"/>
    <p:sldId id="299" r:id="rId17"/>
    <p:sldId id="300" r:id="rId18"/>
    <p:sldId id="301" r:id="rId19"/>
    <p:sldId id="302" r:id="rId20"/>
    <p:sldId id="304" r:id="rId21"/>
    <p:sldId id="303"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9" autoAdjust="0"/>
  </p:normalViewPr>
  <p:slideViewPr>
    <p:cSldViewPr snapToGrid="0">
      <p:cViewPr varScale="1">
        <p:scale>
          <a:sx n="72" d="100"/>
          <a:sy n="72" d="100"/>
        </p:scale>
        <p:origin x="660" y="7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5022257-8F27-4D01-BD18-69FB72CADE5D}" type="datetime1">
              <a:rPr lang="es-ES" smtClean="0"/>
              <a:t>29/08/2022</a:t>
            </a:fld>
            <a:endParaRPr lang="es-ES" dirty="0"/>
          </a:p>
        </p:txBody>
      </p:sp>
      <p:sp>
        <p:nvSpPr>
          <p:cNvPr id="4" name="Marcador de pie de pá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es-ES" smtClean="0"/>
              <a:t>‹Nº›</a:t>
            </a:fld>
            <a:endParaRPr lang="es-ES"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71857-26EA-47E2-9155-D6CFE03690C8}" type="datetime1">
              <a:rPr lang="es-ES" smtClean="0"/>
              <a:pPr/>
              <a:t>29/08/2022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es-ES" noProof="0" smtClean="0"/>
              <a:t>‹Nº›</a:t>
            </a:fld>
            <a:endParaRPr lang="es-ES"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284ECAD9-32EE-4091-BDA5-6BD15ACC5E58}" type="slidenum">
              <a:rPr lang="es-ES" smtClean="0"/>
              <a:t>1</a:t>
            </a:fld>
            <a:endParaRPr lang="es-ES" dirty="0"/>
          </a:p>
        </p:txBody>
      </p:sp>
    </p:spTree>
    <p:extLst>
      <p:ext uri="{BB962C8B-B14F-4D97-AF65-F5344CB8AC3E}">
        <p14:creationId xmlns:p14="http://schemas.microsoft.com/office/powerpoint/2010/main" val="221598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284ECAD9-32EE-4091-BDA5-6BD15ACC5E58}" type="slidenum">
              <a:rPr lang="es-ES" smtClean="0"/>
              <a:t>2</a:t>
            </a:fld>
            <a:endParaRPr lang="es-ES" dirty="0"/>
          </a:p>
        </p:txBody>
      </p:sp>
    </p:spTree>
    <p:extLst>
      <p:ext uri="{BB962C8B-B14F-4D97-AF65-F5344CB8AC3E}">
        <p14:creationId xmlns:p14="http://schemas.microsoft.com/office/powerpoint/2010/main" val="59277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284ECAD9-32EE-4091-BDA5-6BD15ACC5E58}" type="slidenum">
              <a:rPr lang="es-ES" smtClean="0"/>
              <a:t>3</a:t>
            </a:fld>
            <a:endParaRPr lang="es-ES" dirty="0"/>
          </a:p>
        </p:txBody>
      </p:sp>
    </p:spTree>
    <p:extLst>
      <p:ext uri="{BB962C8B-B14F-4D97-AF65-F5344CB8AC3E}">
        <p14:creationId xmlns:p14="http://schemas.microsoft.com/office/powerpoint/2010/main" val="244564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284ECAD9-32EE-4091-BDA5-6BD15ACC5E58}" type="slidenum">
              <a:rPr lang="es-ES" smtClean="0"/>
              <a:t>4</a:t>
            </a:fld>
            <a:endParaRPr lang="es-ES" dirty="0"/>
          </a:p>
        </p:txBody>
      </p:sp>
    </p:spTree>
    <p:extLst>
      <p:ext uri="{BB962C8B-B14F-4D97-AF65-F5344CB8AC3E}">
        <p14:creationId xmlns:p14="http://schemas.microsoft.com/office/powerpoint/2010/main" val="2258266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284ECAD9-32EE-4091-BDA5-6BD15ACC5E58}" type="slidenum">
              <a:rPr lang="es-ES" smtClean="0"/>
              <a:t>5</a:t>
            </a:fld>
            <a:endParaRPr lang="es-ES" dirty="0"/>
          </a:p>
        </p:txBody>
      </p:sp>
    </p:spTree>
    <p:extLst>
      <p:ext uri="{BB962C8B-B14F-4D97-AF65-F5344CB8AC3E}">
        <p14:creationId xmlns:p14="http://schemas.microsoft.com/office/powerpoint/2010/main" val="3455333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284ECAD9-32EE-4091-BDA5-6BD15ACC5E58}" type="slidenum">
              <a:rPr lang="es-ES" smtClean="0"/>
              <a:t>7</a:t>
            </a:fld>
            <a:endParaRPr lang="es-ES" dirty="0"/>
          </a:p>
        </p:txBody>
      </p:sp>
    </p:spTree>
    <p:extLst>
      <p:ext uri="{BB962C8B-B14F-4D97-AF65-F5344CB8AC3E}">
        <p14:creationId xmlns:p14="http://schemas.microsoft.com/office/powerpoint/2010/main" val="428793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11" name="Marcador de posición de imagen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es-ES" noProof="0"/>
              <a:t>Haga clic en el icono para agregar una imagen</a:t>
            </a:r>
            <a:endParaRPr lang="es-ES" noProof="0" dirty="0"/>
          </a:p>
        </p:txBody>
      </p:sp>
      <p:sp>
        <p:nvSpPr>
          <p:cNvPr id="4" name="Marcador de fech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9D94985C-69FE-4C78-8B47-6579041C53B3}" type="datetime1">
              <a:rPr lang="es-ES" noProof="0" smtClean="0"/>
              <a:t>29/08/2022</a:t>
            </a:fld>
            <a:endParaRPr lang="es-ES" noProof="0" dirty="0"/>
          </a:p>
        </p:txBody>
      </p:sp>
      <p:sp>
        <p:nvSpPr>
          <p:cNvPr id="5" name="Marcador de pie de pá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es-ES" noProof="0" dirty="0"/>
              <a:t>Pie de página</a:t>
            </a:r>
          </a:p>
        </p:txBody>
      </p:sp>
      <p:sp>
        <p:nvSpPr>
          <p:cNvPr id="6" name="Marcador de número de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
        <p:nvSpPr>
          <p:cNvPr id="3" name="Subtítu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s-ES" noProof="0"/>
              <a:t>Haga clic para modificar el estilo de subtítulo del patrón</a:t>
            </a:r>
            <a:endParaRPr lang="es-ES" noProof="0" dirty="0"/>
          </a:p>
        </p:txBody>
      </p:sp>
      <p:sp>
        <p:nvSpPr>
          <p:cNvPr id="2" name="Títu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0" name="Paralelogramo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8" name="Rectángu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5458984" y="812800"/>
            <a:ext cx="5713841" cy="4868609"/>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texto 3"/>
          <p:cNvSpPr>
            <a:spLocks noGrp="1"/>
          </p:cNvSpPr>
          <p:nvPr>
            <p:ph type="body" sz="half" idx="2"/>
          </p:nvPr>
        </p:nvSpPr>
        <p:spPr>
          <a:xfrm>
            <a:off x="1092200" y="3043050"/>
            <a:ext cx="3068832" cy="2638359"/>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9" name="Rectángu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Rectángu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2" name="Marcador de fech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D411EDAB-3C6B-4917-90C6-61B9152180C1}" type="datetime1">
              <a:rPr lang="es-ES" noProof="0" smtClean="0"/>
              <a:t>29/08/2022</a:t>
            </a:fld>
            <a:endParaRPr lang="es-ES" noProof="0" dirty="0"/>
          </a:p>
        </p:txBody>
      </p:sp>
      <p:sp>
        <p:nvSpPr>
          <p:cNvPr id="13" name="Marcador de pie de pá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es-ES" noProof="0" dirty="0"/>
              <a:t>Pie de página</a:t>
            </a:r>
          </a:p>
        </p:txBody>
      </p:sp>
      <p:sp>
        <p:nvSpPr>
          <p:cNvPr id="14" name="Marcador de número de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es-ES" noProof="0" smtClean="0"/>
              <a:pPr rtl="0"/>
              <a:t>‹Nº›</a:t>
            </a:fld>
            <a:endParaRPr lang="es-ES" noProof="0" dirty="0"/>
          </a:p>
        </p:txBody>
      </p:sp>
      <p:cxnSp>
        <p:nvCxnSpPr>
          <p:cNvPr id="15" name="Conector derecho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ector derecho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ector derecho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531A9DED-E36B-438F-B08A-3397F5AC6183}" type="datetime1">
              <a:rPr lang="es-ES" noProof="0" smtClean="0"/>
              <a:t>29/08/2022</a:t>
            </a:fld>
            <a:endParaRPr lang="es-ES" noProof="0" dirty="0"/>
          </a:p>
        </p:txBody>
      </p:sp>
      <p:sp>
        <p:nvSpPr>
          <p:cNvPr id="8" name="Marcador de pie de pá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es-ES" noProof="0" dirty="0"/>
              <a:t>Pie de página</a:t>
            </a:r>
          </a:p>
        </p:txBody>
      </p:sp>
      <p:sp>
        <p:nvSpPr>
          <p:cNvPr id="9" name="Marcador de número de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ido con título">
    <p:spTree>
      <p:nvGrpSpPr>
        <p:cNvPr id="1" name=""/>
        <p:cNvGrpSpPr/>
        <p:nvPr/>
      </p:nvGrpSpPr>
      <p:grpSpPr>
        <a:xfrm>
          <a:off x="0" y="0"/>
          <a:ext cx="0" cy="0"/>
          <a:chOff x="0" y="0"/>
          <a:chExt cx="0" cy="0"/>
        </a:xfrm>
      </p:grpSpPr>
      <p:sp>
        <p:nvSpPr>
          <p:cNvPr id="10" name="Paralelogramo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8" name="Rectángu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p:cNvSpPr>
            <a:spLocks noGrp="1"/>
          </p:cNvSpPr>
          <p:nvPr>
            <p:ph idx="1"/>
          </p:nvPr>
        </p:nvSpPr>
        <p:spPr>
          <a:xfrm>
            <a:off x="5458984" y="497808"/>
            <a:ext cx="5713841" cy="4868609"/>
          </a:xfrm>
        </p:spPr>
        <p:txBody>
          <a:bodyPr rtlCol="0" anchor="ct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9" name="Rectángu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Rectángu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2" name="Marcador de fech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162FB4F-A2C6-41B3-BDE9-90E1E7570B9F}" type="datetime1">
              <a:rPr lang="es-ES" noProof="0" smtClean="0"/>
              <a:t>29/08/2022</a:t>
            </a:fld>
            <a:endParaRPr lang="es-ES" noProof="0" dirty="0"/>
          </a:p>
        </p:txBody>
      </p:sp>
      <p:sp>
        <p:nvSpPr>
          <p:cNvPr id="13" name="Marcador de pie de pá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es-ES" noProof="0" dirty="0"/>
              <a:t>Pie de página</a:t>
            </a:r>
          </a:p>
        </p:txBody>
      </p:sp>
      <p:sp>
        <p:nvSpPr>
          <p:cNvPr id="14" name="Marcador de número de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es-ES" noProof="0" smtClean="0"/>
              <a:pPr rtl="0"/>
              <a:t>‹Nº›</a:t>
            </a:fld>
            <a:endParaRPr lang="es-ES" noProof="0" dirty="0"/>
          </a:p>
        </p:txBody>
      </p:sp>
      <p:sp>
        <p:nvSpPr>
          <p:cNvPr id="5" name="Rectángu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es-ES" noProof="0"/>
              <a:t>Haga clic para modificar el estilo de título del patrón</a:t>
            </a:r>
            <a:endParaRPr lang="es-ES" noProof="0" dirty="0"/>
          </a:p>
        </p:txBody>
      </p:sp>
      <p:sp>
        <p:nvSpPr>
          <p:cNvPr id="18" name="Rectángu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ido con título">
    <p:spTree>
      <p:nvGrpSpPr>
        <p:cNvPr id="1" name=""/>
        <p:cNvGrpSpPr/>
        <p:nvPr/>
      </p:nvGrpSpPr>
      <p:grpSpPr>
        <a:xfrm>
          <a:off x="0" y="0"/>
          <a:ext cx="0" cy="0"/>
          <a:chOff x="0" y="0"/>
          <a:chExt cx="0" cy="0"/>
        </a:xfrm>
      </p:grpSpPr>
      <p:sp>
        <p:nvSpPr>
          <p:cNvPr id="18" name="Marcador de posición de imagen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es-ES" noProof="0"/>
              <a:t>Haga clic en el icono para agregar una imagen</a:t>
            </a:r>
            <a:endParaRPr lang="es-ES" noProof="0" dirty="0"/>
          </a:p>
        </p:txBody>
      </p:sp>
      <p:sp>
        <p:nvSpPr>
          <p:cNvPr id="10" name="Paralelogramo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3" name="Marcador de contenido 2"/>
          <p:cNvSpPr>
            <a:spLocks noGrp="1"/>
          </p:cNvSpPr>
          <p:nvPr>
            <p:ph idx="1"/>
          </p:nvPr>
        </p:nvSpPr>
        <p:spPr>
          <a:xfrm>
            <a:off x="5458984" y="497808"/>
            <a:ext cx="5713841" cy="4868609"/>
          </a:xfrm>
        </p:spPr>
        <p:txBody>
          <a:bodyPr rtlCol="0" anchor="ct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2" name="Marcador de fech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C376B528-0287-4BA1-9BC8-0487CF04A97A}" type="datetime1">
              <a:rPr lang="es-ES" noProof="0" smtClean="0"/>
              <a:t>29/08/2022</a:t>
            </a:fld>
            <a:endParaRPr lang="es-ES" noProof="0" dirty="0"/>
          </a:p>
        </p:txBody>
      </p:sp>
      <p:sp>
        <p:nvSpPr>
          <p:cNvPr id="13" name="Marcador de pie de pá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es-ES" noProof="0" dirty="0"/>
              <a:t>Pie de página</a:t>
            </a:r>
          </a:p>
        </p:txBody>
      </p:sp>
      <p:sp>
        <p:nvSpPr>
          <p:cNvPr id="14" name="Marcador de número de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es-ES" noProof="0" smtClean="0"/>
              <a:pPr rtl="0"/>
              <a:t>‹Nº›</a:t>
            </a:fld>
            <a:endParaRPr lang="es-ES" noProof="0" dirty="0"/>
          </a:p>
        </p:txBody>
      </p:sp>
      <p:sp>
        <p:nvSpPr>
          <p:cNvPr id="2" name="Títu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ido con título">
    <p:spTree>
      <p:nvGrpSpPr>
        <p:cNvPr id="1" name=""/>
        <p:cNvGrpSpPr/>
        <p:nvPr/>
      </p:nvGrpSpPr>
      <p:grpSpPr>
        <a:xfrm>
          <a:off x="0" y="0"/>
          <a:ext cx="0" cy="0"/>
          <a:chOff x="0" y="0"/>
          <a:chExt cx="0" cy="0"/>
        </a:xfrm>
      </p:grpSpPr>
      <p:sp>
        <p:nvSpPr>
          <p:cNvPr id="10" name="Paralelogramo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2" name="Títu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2" name="Marcador de fech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EC1EA121-E927-46C5-B1F6-A17F5B7DAD66}" type="datetime1">
              <a:rPr lang="es-ES" noProof="0" smtClean="0"/>
              <a:t>29/08/2022</a:t>
            </a:fld>
            <a:endParaRPr lang="es-ES" noProof="0" dirty="0"/>
          </a:p>
        </p:txBody>
      </p:sp>
      <p:sp>
        <p:nvSpPr>
          <p:cNvPr id="13" name="Marcador de pie de pá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es-ES" noProof="0" dirty="0"/>
              <a:t>Pie de página</a:t>
            </a:r>
          </a:p>
        </p:txBody>
      </p:sp>
      <p:sp>
        <p:nvSpPr>
          <p:cNvPr id="14" name="Marcador de número de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es-ES" noProof="0" smtClean="0"/>
              <a:pPr rtl="0"/>
              <a:t>‹Nº›</a:t>
            </a:fld>
            <a:endParaRPr lang="es-ES" noProof="0" dirty="0"/>
          </a:p>
        </p:txBody>
      </p:sp>
      <p:sp>
        <p:nvSpPr>
          <p:cNvPr id="18" name="Marcador de posición de imagen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ido con título">
    <p:spTree>
      <p:nvGrpSpPr>
        <p:cNvPr id="1" name=""/>
        <p:cNvGrpSpPr/>
        <p:nvPr/>
      </p:nvGrpSpPr>
      <p:grpSpPr>
        <a:xfrm>
          <a:off x="0" y="0"/>
          <a:ext cx="0" cy="0"/>
          <a:chOff x="0" y="0"/>
          <a:chExt cx="0" cy="0"/>
        </a:xfrm>
      </p:grpSpPr>
      <p:sp>
        <p:nvSpPr>
          <p:cNvPr id="18" name="Marcador de posición de imagen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es-ES" noProof="0"/>
              <a:t>Haga clic en el icono para agregar una imagen</a:t>
            </a:r>
            <a:endParaRPr lang="es-ES" noProof="0" dirty="0"/>
          </a:p>
        </p:txBody>
      </p:sp>
      <p:sp>
        <p:nvSpPr>
          <p:cNvPr id="10" name="Paralelogramo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2" name="Títu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es-ES" noProof="0"/>
              <a:t>Haga clic para modificar el estilo de título del patrón</a:t>
            </a:r>
            <a:endParaRPr lang="es-ES" noProof="0" dirty="0"/>
          </a:p>
        </p:txBody>
      </p:sp>
      <p:sp>
        <p:nvSpPr>
          <p:cNvPr id="12" name="Marcador de fech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61B3DF-A332-486E-B396-1D4B9C8FD680}" type="datetime1">
              <a:rPr lang="es-ES" noProof="0" smtClean="0"/>
              <a:t>29/08/2022</a:t>
            </a:fld>
            <a:endParaRPr lang="es-ES" noProof="0" dirty="0"/>
          </a:p>
        </p:txBody>
      </p:sp>
      <p:sp>
        <p:nvSpPr>
          <p:cNvPr id="13" name="Marcador de pie de pá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es-ES" noProof="0" dirty="0"/>
              <a:t>Pie de página</a:t>
            </a:r>
          </a:p>
        </p:txBody>
      </p:sp>
      <p:sp>
        <p:nvSpPr>
          <p:cNvPr id="14" name="Marcador de número de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es-ES" noProof="0" smtClean="0"/>
              <a:pPr rtl="0"/>
              <a:t>‹Nº›</a:t>
            </a:fld>
            <a:endParaRPr lang="es-ES" noProof="0" dirty="0"/>
          </a:p>
        </p:txBody>
      </p:sp>
      <p:sp>
        <p:nvSpPr>
          <p:cNvPr id="19" name="Rectángu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ido con título">
    <p:spTree>
      <p:nvGrpSpPr>
        <p:cNvPr id="1" name=""/>
        <p:cNvGrpSpPr/>
        <p:nvPr/>
      </p:nvGrpSpPr>
      <p:grpSpPr>
        <a:xfrm>
          <a:off x="0" y="0"/>
          <a:ext cx="0" cy="0"/>
          <a:chOff x="0" y="0"/>
          <a:chExt cx="0" cy="0"/>
        </a:xfrm>
      </p:grpSpPr>
      <p:sp>
        <p:nvSpPr>
          <p:cNvPr id="10" name="Paralelogramo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4" name="Rectángu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es-ES" noProof="0"/>
              <a:t>Haga clic para modificar el estilo de título del patrón</a:t>
            </a:r>
            <a:endParaRPr lang="es-ES" noProof="0" dirty="0"/>
          </a:p>
        </p:txBody>
      </p:sp>
      <p:sp>
        <p:nvSpPr>
          <p:cNvPr id="3" name="Marcador de contenid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2" name="Marcador de fech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785CAB3-9417-477D-AEED-2127B649F6C8}" type="datetime1">
              <a:rPr lang="es-ES" noProof="0" smtClean="0"/>
              <a:t>29/08/2022</a:t>
            </a:fld>
            <a:endParaRPr lang="es-ES" noProof="0" dirty="0"/>
          </a:p>
        </p:txBody>
      </p:sp>
      <p:sp>
        <p:nvSpPr>
          <p:cNvPr id="13" name="Marcador de pie de pá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es-ES" noProof="0" dirty="0"/>
              <a:t>Pie de página</a:t>
            </a:r>
          </a:p>
        </p:txBody>
      </p:sp>
      <p:sp>
        <p:nvSpPr>
          <p:cNvPr id="14" name="Marcador de número de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es-ES" noProof="0" smtClean="0"/>
              <a:pPr rtl="0"/>
              <a:t>‹Nº›</a:t>
            </a:fld>
            <a:endParaRPr lang="es-ES" noProof="0" dirty="0"/>
          </a:p>
        </p:txBody>
      </p:sp>
      <p:sp>
        <p:nvSpPr>
          <p:cNvPr id="20" name="Rectángu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ido con título">
    <p:spTree>
      <p:nvGrpSpPr>
        <p:cNvPr id="1" name=""/>
        <p:cNvGrpSpPr/>
        <p:nvPr/>
      </p:nvGrpSpPr>
      <p:grpSpPr>
        <a:xfrm>
          <a:off x="0" y="0"/>
          <a:ext cx="0" cy="0"/>
          <a:chOff x="0" y="0"/>
          <a:chExt cx="0" cy="0"/>
        </a:xfrm>
      </p:grpSpPr>
      <p:sp>
        <p:nvSpPr>
          <p:cNvPr id="10" name="Paralelogramo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4" name="Rectángu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es-ES" noProof="0"/>
              <a:t>Haga clic para modificar el estilo de título del patrón</a:t>
            </a:r>
            <a:endParaRPr lang="es-ES" noProof="0" dirty="0"/>
          </a:p>
        </p:txBody>
      </p:sp>
      <p:sp>
        <p:nvSpPr>
          <p:cNvPr id="3" name="Marcador de contenid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2" name="Marcador de fech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7F18A85B-765D-40FC-AD09-6091B3410ECC}" type="datetime1">
              <a:rPr lang="es-ES" noProof="0" smtClean="0"/>
              <a:t>29/08/2022</a:t>
            </a:fld>
            <a:endParaRPr lang="es-ES" noProof="0" dirty="0"/>
          </a:p>
        </p:txBody>
      </p:sp>
      <p:sp>
        <p:nvSpPr>
          <p:cNvPr id="13" name="Marcador de pie de pá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es-ES" noProof="0" dirty="0"/>
              <a:t>Pie de página</a:t>
            </a:r>
          </a:p>
        </p:txBody>
      </p:sp>
      <p:sp>
        <p:nvSpPr>
          <p:cNvPr id="14" name="Marcador de número de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es-ES" noProof="0" smtClean="0"/>
              <a:pPr rtl="0"/>
              <a:t>‹Nº›</a:t>
            </a:fld>
            <a:endParaRPr lang="es-ES" noProof="0" dirty="0"/>
          </a:p>
        </p:txBody>
      </p:sp>
      <p:sp>
        <p:nvSpPr>
          <p:cNvPr id="18" name="Rectángu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posición de imagen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2" name="Títu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lvl1pPr>
              <a:defRPr>
                <a:solidFill>
                  <a:schemeClr val="bg1"/>
                </a:solidFill>
              </a:defRPr>
            </a:lvl1pPr>
          </a:lstStyle>
          <a:p>
            <a:pPr rtl="0"/>
            <a:fld id="{5A176532-3C26-418B-B78D-51AF847B2DBF}" type="datetime1">
              <a:rPr lang="es-ES" noProof="0" smtClean="0"/>
              <a:t>29/08/2022</a:t>
            </a:fld>
            <a:endParaRPr lang="es-ES" noProof="0" dirty="0"/>
          </a:p>
        </p:txBody>
      </p:sp>
      <p:sp>
        <p:nvSpPr>
          <p:cNvPr id="6" name="Marcador de pie de pá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es-ES" noProof="0" dirty="0"/>
              <a:t>Pie de página</a:t>
            </a:r>
          </a:p>
        </p:txBody>
      </p:sp>
      <p:sp>
        <p:nvSpPr>
          <p:cNvPr id="7" name="Marcador de número de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es-ES" noProof="0" smtClean="0"/>
              <a:pPr rtl="0"/>
              <a:t>‹Nº›</a:t>
            </a:fld>
            <a:endParaRPr lang="es-ES" noProof="0" dirty="0"/>
          </a:p>
        </p:txBody>
      </p:sp>
      <p:sp>
        <p:nvSpPr>
          <p:cNvPr id="9" name="Rectángu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lIns="45720" tIns="0" rIns="45720" bIns="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FA9F1920-5CAD-40D9-875E-0DBDF695FDC3}" type="datetime1">
              <a:rPr lang="es-ES" noProof="0" smtClean="0"/>
              <a:t>29/08/2022</a:t>
            </a:fld>
            <a:endParaRPr lang="es-ES" noProof="0" dirty="0"/>
          </a:p>
        </p:txBody>
      </p:sp>
      <p:sp>
        <p:nvSpPr>
          <p:cNvPr id="8" name="Marcador de pie de pá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es-ES" noProof="0" dirty="0"/>
              <a:t>Pie de página</a:t>
            </a:r>
          </a:p>
        </p:txBody>
      </p:sp>
      <p:sp>
        <p:nvSpPr>
          <p:cNvPr id="9" name="Marcador de número de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sp>
        <p:nvSpPr>
          <p:cNvPr id="13" name="Paralelogramo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12" name="Rectángulo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Marcador de fech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DCE50598-F329-4DE9-93FC-DA4A01DFA178}" type="datetime1">
              <a:rPr lang="es-ES" noProof="0" smtClean="0"/>
              <a:t>29/08/2022</a:t>
            </a:fld>
            <a:endParaRPr lang="es-ES" noProof="0" dirty="0"/>
          </a:p>
        </p:txBody>
      </p:sp>
      <p:sp>
        <p:nvSpPr>
          <p:cNvPr id="5" name="Marcador de pie de pá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es-ES" noProof="0" dirty="0"/>
              <a:t>Pie de página</a:t>
            </a:r>
          </a:p>
        </p:txBody>
      </p:sp>
      <p:sp>
        <p:nvSpPr>
          <p:cNvPr id="6" name="Marcador de número de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
        <p:nvSpPr>
          <p:cNvPr id="10" name="Marcador de posición de imagen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rtlCol="0"/>
          <a:lstStyle/>
          <a:p>
            <a:pPr rtl="0"/>
            <a:r>
              <a:rPr lang="es-ES" noProof="0"/>
              <a:t>Haga clic en el icono para agregar una imagen</a:t>
            </a:r>
            <a:endParaRPr lang="es-ES" noProof="0" dirty="0"/>
          </a:p>
        </p:txBody>
      </p:sp>
      <p:sp>
        <p:nvSpPr>
          <p:cNvPr id="2" name="Títu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chemeClr val="accent1"/>
                </a:solidFill>
                <a:latin typeface="+mn-lt"/>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s-ES" noProof="0"/>
              <a:t>Haga clic para modificar el estilo de subtítulo del patrón</a:t>
            </a:r>
            <a:endParaRPr lang="es-ES" noProof="0" dirty="0"/>
          </a:p>
        </p:txBody>
      </p:sp>
      <p:sp>
        <p:nvSpPr>
          <p:cNvPr id="11" name="Rectángulo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1346200"/>
            <a:ext cx="2448033" cy="4530725"/>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092200" y="1346200"/>
            <a:ext cx="7480300" cy="4530723"/>
          </a:xfrm>
        </p:spPr>
        <p:txBody>
          <a:bodyPr vert="eaVert" lIns="45720" tIns="0" rIns="45720" bIns="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8B68A775-6EE5-4AA5-AD9F-BA353347F31F}" type="datetime1">
              <a:rPr lang="es-ES" noProof="0" smtClean="0"/>
              <a:t>29/08/2022</a:t>
            </a:fld>
            <a:endParaRPr lang="es-ES" noProof="0" dirty="0"/>
          </a:p>
        </p:txBody>
      </p:sp>
      <p:sp>
        <p:nvSpPr>
          <p:cNvPr id="8" name="Marcador de pie de pá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es-ES" noProof="0" dirty="0"/>
              <a:t>Pie de página</a:t>
            </a:r>
          </a:p>
        </p:txBody>
      </p:sp>
      <p:sp>
        <p:nvSpPr>
          <p:cNvPr id="10" name="Marcador de número de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
        <p:nvSpPr>
          <p:cNvPr id="14" name="Rectángu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097654D3-51E3-4DAB-8B98-C0FA872C2507}" type="datetime1">
              <a:rPr lang="es-ES" noProof="0" smtClean="0"/>
              <a:t>29/08/2022</a:t>
            </a:fld>
            <a:endParaRPr lang="es-ES" noProof="0" dirty="0"/>
          </a:p>
        </p:txBody>
      </p:sp>
      <p:sp>
        <p:nvSpPr>
          <p:cNvPr id="8" name="Marcador de pie de pá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es-ES" noProof="0" dirty="0"/>
              <a:t>Pie de página</a:t>
            </a:r>
          </a:p>
        </p:txBody>
      </p:sp>
      <p:sp>
        <p:nvSpPr>
          <p:cNvPr id="9" name="Marcador de número de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bg>
      <p:bgPr>
        <a:solidFill>
          <a:schemeClr val="bg1"/>
        </a:solidFill>
        <a:effectLst/>
      </p:bgPr>
    </p:bg>
    <p:spTree>
      <p:nvGrpSpPr>
        <p:cNvPr id="1" name=""/>
        <p:cNvGrpSpPr/>
        <p:nvPr/>
      </p:nvGrpSpPr>
      <p:grpSpPr>
        <a:xfrm>
          <a:off x="0" y="0"/>
          <a:ext cx="0" cy="0"/>
          <a:chOff x="0" y="0"/>
          <a:chExt cx="0" cy="0"/>
        </a:xfrm>
      </p:grpSpPr>
      <p:sp>
        <p:nvSpPr>
          <p:cNvPr id="15" name="Paralelogramo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7" name="Marcador de fech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DF4D2F02-A16A-4099-8C59-38D0CECD7EE8}" type="datetime1">
              <a:rPr lang="es-ES" noProof="0" smtClean="0"/>
              <a:t>29/08/2022</a:t>
            </a:fld>
            <a:endParaRPr lang="es-ES" noProof="0" dirty="0"/>
          </a:p>
        </p:txBody>
      </p:sp>
      <p:sp>
        <p:nvSpPr>
          <p:cNvPr id="8" name="Marcador de pie de pá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es-ES" noProof="0" dirty="0"/>
              <a:t>Pie de página</a:t>
            </a:r>
          </a:p>
        </p:txBody>
      </p:sp>
      <p:sp>
        <p:nvSpPr>
          <p:cNvPr id="11" name="Marcador de número de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es-ES" noProof="0" smtClean="0"/>
              <a:pPr rtl="0"/>
              <a:t>‹Nº›</a:t>
            </a:fld>
            <a:endParaRPr lang="es-ES" noProof="0" dirty="0"/>
          </a:p>
        </p:txBody>
      </p:sp>
      <p:sp>
        <p:nvSpPr>
          <p:cNvPr id="12" name="Marcador de posición de imagen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es-ES" noProof="0"/>
              <a:t>Haga clic en el icono para agregar una imagen</a:t>
            </a:r>
            <a:endParaRPr lang="es-ES" noProof="0" dirty="0"/>
          </a:p>
        </p:txBody>
      </p:sp>
      <p:sp>
        <p:nvSpPr>
          <p:cNvPr id="13" name="Rectángu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es-ES" sz="1400" noProof="0" dirty="0"/>
          </a:p>
        </p:txBody>
      </p:sp>
      <p:sp>
        <p:nvSpPr>
          <p:cNvPr id="2" name="Títu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14" name="Rectángu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Encabezado de sección">
    <p:bg>
      <p:bgPr>
        <a:solidFill>
          <a:schemeClr val="bg1"/>
        </a:solidFill>
        <a:effectLst/>
      </p:bgPr>
    </p:bg>
    <p:spTree>
      <p:nvGrpSpPr>
        <p:cNvPr id="1" name=""/>
        <p:cNvGrpSpPr/>
        <p:nvPr/>
      </p:nvGrpSpPr>
      <p:grpSpPr>
        <a:xfrm>
          <a:off x="0" y="0"/>
          <a:ext cx="0" cy="0"/>
          <a:chOff x="0" y="0"/>
          <a:chExt cx="0" cy="0"/>
        </a:xfrm>
      </p:grpSpPr>
      <p:sp>
        <p:nvSpPr>
          <p:cNvPr id="7" name="Marcador de fech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E9230D52-0E8C-4B0F-A472-ED12DE719FAA}" type="datetime1">
              <a:rPr lang="es-ES" noProof="0" smtClean="0"/>
              <a:t>29/08/2022</a:t>
            </a:fld>
            <a:endParaRPr lang="es-ES" noProof="0" dirty="0"/>
          </a:p>
        </p:txBody>
      </p:sp>
      <p:sp>
        <p:nvSpPr>
          <p:cNvPr id="8" name="Marcador de pie de pá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es-ES" noProof="0" dirty="0"/>
              <a:t>Pie de página</a:t>
            </a:r>
          </a:p>
        </p:txBody>
      </p:sp>
      <p:sp>
        <p:nvSpPr>
          <p:cNvPr id="11" name="Marcador de número de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es-ES" noProof="0" smtClean="0"/>
              <a:pPr rtl="0"/>
              <a:t>‹Nº›</a:t>
            </a:fld>
            <a:endParaRPr lang="es-ES" noProof="0" dirty="0"/>
          </a:p>
        </p:txBody>
      </p:sp>
      <p:sp>
        <p:nvSpPr>
          <p:cNvPr id="12" name="Marcador de posición de imagen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es-ES" noProof="0"/>
              <a:t>Haga clic en el icono para agregar una imagen</a:t>
            </a:r>
            <a:endParaRPr lang="es-ES" noProof="0" dirty="0"/>
          </a:p>
        </p:txBody>
      </p:sp>
      <p:sp>
        <p:nvSpPr>
          <p:cNvPr id="13" name="Rectángu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es-ES" sz="1400" noProof="0" dirty="0"/>
          </a:p>
        </p:txBody>
      </p:sp>
      <p:sp>
        <p:nvSpPr>
          <p:cNvPr id="2" name="Títu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14" name="Rectángu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ítulo 7"/>
          <p:cNvSpPr>
            <a:spLocks noGrp="1"/>
          </p:cNvSpPr>
          <p:nvPr>
            <p:ph type="title"/>
          </p:nvPr>
        </p:nvSpPr>
        <p:spPr>
          <a:xfrm>
            <a:off x="1097280" y="286603"/>
            <a:ext cx="10058400" cy="1450757"/>
          </a:xfrm>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097280" y="2120900"/>
            <a:ext cx="4639736" cy="3748193"/>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515944" y="2120900"/>
            <a:ext cx="4639736" cy="3748194"/>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Marcador de fech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959F0671-7898-4BD8-8B19-67D3E88DB6EF}" type="datetime1">
              <a:rPr lang="es-ES" noProof="0" smtClean="0"/>
              <a:t>29/08/2022</a:t>
            </a:fld>
            <a:endParaRPr lang="es-ES" noProof="0" dirty="0"/>
          </a:p>
        </p:txBody>
      </p:sp>
      <p:sp>
        <p:nvSpPr>
          <p:cNvPr id="9" name="Marcador de pie de pá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es-ES" noProof="0" dirty="0"/>
              <a:t>Pie de página</a:t>
            </a:r>
          </a:p>
        </p:txBody>
      </p:sp>
      <p:sp>
        <p:nvSpPr>
          <p:cNvPr id="10" name="Marcador de número de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p:nvPr>
        </p:nvSpPr>
        <p:spPr>
          <a:xfrm>
            <a:off x="1097280" y="286603"/>
            <a:ext cx="10058400" cy="1450757"/>
          </a:xfrm>
        </p:spPr>
        <p:txBody>
          <a:bodyPr rtlCol="0"/>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186731" y="2958274"/>
            <a:ext cx="4639736" cy="291082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605395" y="2958273"/>
            <a:ext cx="4639736" cy="291082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Marcador de fech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CF1D0-530C-4FE3-AA47-BEA939D2E7CB}" type="datetime1">
              <a:rPr lang="es-ES" noProof="0" smtClean="0"/>
              <a:t>29/08/2022</a:t>
            </a:fld>
            <a:endParaRPr lang="es-ES" noProof="0" dirty="0"/>
          </a:p>
        </p:txBody>
      </p:sp>
      <p:sp>
        <p:nvSpPr>
          <p:cNvPr id="11" name="Marcador de pie de pá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es-ES" noProof="0" dirty="0"/>
              <a:t>Pie de página</a:t>
            </a:r>
          </a:p>
        </p:txBody>
      </p:sp>
      <p:sp>
        <p:nvSpPr>
          <p:cNvPr id="12" name="Marcador de número de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6" name="Marcador de fech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268CB99F-7ED6-4949-823C-6BEA3754B46B}" type="datetime1">
              <a:rPr lang="es-ES" noProof="0" smtClean="0"/>
              <a:t>29/08/2022</a:t>
            </a:fld>
            <a:endParaRPr lang="es-ES" noProof="0" dirty="0"/>
          </a:p>
        </p:txBody>
      </p:sp>
      <p:sp>
        <p:nvSpPr>
          <p:cNvPr id="7" name="Marcador de pie de pá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es-ES" noProof="0" dirty="0"/>
              <a:t>Pie de página</a:t>
            </a:r>
          </a:p>
        </p:txBody>
      </p:sp>
      <p:sp>
        <p:nvSpPr>
          <p:cNvPr id="8" name="Marcador de número de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6" name="Paralelogramo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2" name="Marcador de fecha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2557008F-643B-4E03-977F-B71017F47E61}" type="datetime1">
              <a:rPr lang="es-ES" noProof="0" smtClean="0"/>
              <a:t>29/08/2022</a:t>
            </a:fld>
            <a:endParaRPr lang="es-ES" noProof="0" dirty="0"/>
          </a:p>
        </p:txBody>
      </p:sp>
      <p:sp>
        <p:nvSpPr>
          <p:cNvPr id="3" name="Marcador de pie de página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es-ES" noProof="0" dirty="0"/>
              <a:t>Pie de página</a:t>
            </a:r>
          </a:p>
        </p:txBody>
      </p:sp>
      <p:sp>
        <p:nvSpPr>
          <p:cNvPr id="4" name="Marcador de número de diapositiva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es-ES" noProof="0" smtClean="0"/>
              <a:pPr rtl="0"/>
              <a:t>‹Nº›</a:t>
            </a:fld>
            <a:endParaRPr lang="es-ES"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elogramo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2" name="Marcador de títu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C0FCDE46-386F-4D8B-915D-AF4E96FAE0AB}" type="datetime1">
              <a:rPr lang="es-ES" noProof="0" smtClean="0"/>
              <a:t>29/08/2022</a:t>
            </a:fld>
            <a:endParaRPr lang="es-ES" noProof="0" dirty="0"/>
          </a:p>
        </p:txBody>
      </p:sp>
      <p:sp>
        <p:nvSpPr>
          <p:cNvPr id="5" name="Marcador de pie de pá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es-ES" noProof="0" dirty="0"/>
              <a:t>Pie de página</a:t>
            </a:r>
          </a:p>
        </p:txBody>
      </p:sp>
      <p:sp>
        <p:nvSpPr>
          <p:cNvPr id="6" name="Marcador de número de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es-ES" noProof="0" smtClean="0"/>
              <a:pPr rtl="0"/>
              <a:t>‹Nº›</a:t>
            </a:fld>
            <a:endParaRPr lang="es-ES" noProof="0" dirty="0"/>
          </a:p>
        </p:txBody>
      </p:sp>
      <p:sp>
        <p:nvSpPr>
          <p:cNvPr id="8" name="Rectángu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descr="Grupo de personas hablando">
            <a:extLst>
              <a:ext uri="{FF2B5EF4-FFF2-40B4-BE49-F238E27FC236}">
                <a16:creationId xmlns:a16="http://schemas.microsoft.com/office/drawing/2014/main" id="{C7D5F6B1-1228-4C2A-AE2C-950C34054CE4}"/>
              </a:ext>
            </a:extLst>
          </p:cNvPr>
          <p:cNvPicPr>
            <a:picLocks noGrp="1" noChangeAspect="1"/>
          </p:cNvPicPr>
          <p:nvPr>
            <p:ph type="pic" sz="quarter" idx="13"/>
          </p:nvPr>
        </p:nvPicPr>
        <p:blipFill rotWithShape="1">
          <a:blip r:embed="rId3" cstate="print">
            <a:grayscl/>
            <a:extLst>
              <a:ext uri="{28A0092B-C50C-407E-A947-70E740481C1C}">
                <a14:useLocalDpi xmlns:a14="http://schemas.microsoft.com/office/drawing/2010/main" val="0"/>
              </a:ext>
            </a:extLst>
          </a:blip>
          <a:srcRect/>
          <a:stretch/>
        </p:blipFill>
        <p:spPr>
          <a:xfrm>
            <a:off x="0" y="0"/>
            <a:ext cx="6311900" cy="6858000"/>
          </a:xfrm>
        </p:spPr>
      </p:pic>
      <p:sp>
        <p:nvSpPr>
          <p:cNvPr id="3" name="Título 2">
            <a:extLst>
              <a:ext uri="{FF2B5EF4-FFF2-40B4-BE49-F238E27FC236}">
                <a16:creationId xmlns:a16="http://schemas.microsoft.com/office/drawing/2014/main" id="{A017FF9C-6A7E-4A79-81BB-438E8EA9676A}"/>
              </a:ext>
              <a:ext uri="{C183D7F6-B498-43B3-948B-1728B52AA6E4}">
                <adec:decorative xmlns:adec="http://schemas.microsoft.com/office/drawing/2017/decorative" val="0"/>
              </a:ext>
            </a:extLst>
          </p:cNvPr>
          <p:cNvSpPr>
            <a:spLocks noGrp="1"/>
          </p:cNvSpPr>
          <p:nvPr>
            <p:ph type="ctrTitle"/>
          </p:nvPr>
        </p:nvSpPr>
        <p:spPr/>
        <p:txBody>
          <a:bodyPr rtlCol="0">
            <a:noAutofit/>
          </a:bodyPr>
          <a:lstStyle/>
          <a:p>
            <a:pPr rtl="0"/>
            <a:r>
              <a:rPr lang="es-ES" sz="4000" dirty="0"/>
              <a:t>¿De qué se habla cuándo se habla de políticas públicas? Estado de la discusión y actores en el Chile del bicentenario</a:t>
            </a:r>
          </a:p>
        </p:txBody>
      </p:sp>
      <p:sp>
        <p:nvSpPr>
          <p:cNvPr id="4" name="Subtítulo 3">
            <a:extLst>
              <a:ext uri="{FF2B5EF4-FFF2-40B4-BE49-F238E27FC236}">
                <a16:creationId xmlns:a16="http://schemas.microsoft.com/office/drawing/2014/main" id="{FFFB5E3C-FE17-44EA-B59B-183125D08F7C}"/>
              </a:ext>
            </a:extLst>
          </p:cNvPr>
          <p:cNvSpPr>
            <a:spLocks noGrp="1"/>
          </p:cNvSpPr>
          <p:nvPr>
            <p:ph type="subTitle" idx="1"/>
          </p:nvPr>
        </p:nvSpPr>
        <p:spPr/>
        <p:txBody>
          <a:bodyPr rtlCol="0"/>
          <a:lstStyle/>
          <a:p>
            <a:pPr rtl="0"/>
            <a:r>
              <a:rPr lang="es-ES" dirty="0">
                <a:latin typeface="+mj-lt"/>
              </a:rPr>
              <a:t>Dávila, M; y Soto, X (2011)</a:t>
            </a:r>
          </a:p>
        </p:txBody>
      </p:sp>
    </p:spTree>
    <p:extLst>
      <p:ext uri="{BB962C8B-B14F-4D97-AF65-F5344CB8AC3E}">
        <p14:creationId xmlns:p14="http://schemas.microsoft.com/office/powerpoint/2010/main" val="417229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27FBE80-9695-15BB-9030-1C43F4247563}"/>
              </a:ext>
            </a:extLst>
          </p:cNvPr>
          <p:cNvSpPr>
            <a:spLocks noGrp="1"/>
          </p:cNvSpPr>
          <p:nvPr>
            <p:ph type="title"/>
          </p:nvPr>
        </p:nvSpPr>
        <p:spPr/>
        <p:txBody>
          <a:bodyPr/>
          <a:lstStyle/>
          <a:p>
            <a:endParaRPr lang="es-MX"/>
          </a:p>
        </p:txBody>
      </p:sp>
      <p:sp>
        <p:nvSpPr>
          <p:cNvPr id="6" name="Marcador de contenido 5">
            <a:extLst>
              <a:ext uri="{FF2B5EF4-FFF2-40B4-BE49-F238E27FC236}">
                <a16:creationId xmlns:a16="http://schemas.microsoft.com/office/drawing/2014/main" id="{94DF3C9B-FC8F-70A4-B399-95058A602BBE}"/>
              </a:ext>
            </a:extLst>
          </p:cNvPr>
          <p:cNvSpPr>
            <a:spLocks noGrp="1"/>
          </p:cNvSpPr>
          <p:nvPr>
            <p:ph idx="1"/>
          </p:nvPr>
        </p:nvSpPr>
        <p:spPr/>
        <p:txBody>
          <a:bodyPr>
            <a:normAutofit/>
          </a:bodyPr>
          <a:lstStyle/>
          <a:p>
            <a:r>
              <a:rPr lang="es-ES" sz="2400" dirty="0"/>
              <a:t>El estudio de las políticas públicas tiene como objetivo analizar los problemas públicos, su origen y soluciones en contextos democráticos. Vistas como acciones de los Estados y los gobiernos para solucionar estos problemas, este enfoque se concentra en el cómo y por qué estas instituciones actúan, junto con otros actores políticos, económicos y sociales, para solucionar dichos problemas públicos. </a:t>
            </a:r>
          </a:p>
          <a:p>
            <a:r>
              <a:rPr lang="es-ES" sz="2400" dirty="0"/>
              <a:t>El contexto democrático está dado por la </a:t>
            </a:r>
            <a:r>
              <a:rPr lang="es-ES" sz="2400" b="1" dirty="0"/>
              <a:t>necesidad de dar valor a este régimen político cómo único espacio posible para resolución de los temas públicos.</a:t>
            </a:r>
            <a:endParaRPr lang="es-MX" sz="2400" b="1" dirty="0"/>
          </a:p>
        </p:txBody>
      </p:sp>
    </p:spTree>
    <p:extLst>
      <p:ext uri="{BB962C8B-B14F-4D97-AF65-F5344CB8AC3E}">
        <p14:creationId xmlns:p14="http://schemas.microsoft.com/office/powerpoint/2010/main" val="2777937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1E9AD9E7-5DB1-1C16-85CE-F73CBFF1CA7A}"/>
              </a:ext>
            </a:extLst>
          </p:cNvPr>
          <p:cNvSpPr>
            <a:spLocks noGrp="1"/>
          </p:cNvSpPr>
          <p:nvPr>
            <p:ph idx="1"/>
          </p:nvPr>
        </p:nvSpPr>
        <p:spPr>
          <a:xfrm>
            <a:off x="5498741" y="484556"/>
            <a:ext cx="5713841" cy="4868609"/>
          </a:xfrm>
        </p:spPr>
        <p:txBody>
          <a:bodyPr>
            <a:normAutofit/>
          </a:bodyPr>
          <a:lstStyle/>
          <a:p>
            <a:r>
              <a:rPr lang="es-ES" sz="2400" dirty="0"/>
              <a:t>Acuñó el término ciencias de política o </a:t>
            </a:r>
            <a:r>
              <a:rPr lang="es-ES" sz="2400" dirty="0" err="1"/>
              <a:t>policy</a:t>
            </a:r>
            <a:r>
              <a:rPr lang="es-ES" sz="2400" dirty="0"/>
              <a:t> </a:t>
            </a:r>
            <a:r>
              <a:rPr lang="es-ES" sz="2400" dirty="0" err="1"/>
              <a:t>sciences</a:t>
            </a:r>
            <a:r>
              <a:rPr lang="es-ES" sz="2400" dirty="0"/>
              <a:t>, para denominar el estudio de las </a:t>
            </a:r>
            <a:br>
              <a:rPr lang="es-ES" sz="2400" dirty="0"/>
            </a:br>
            <a:r>
              <a:rPr lang="es-ES" sz="2400" dirty="0"/>
              <a:t>políticas. </a:t>
            </a:r>
          </a:p>
          <a:p>
            <a:r>
              <a:rPr lang="es-ES" sz="2400" dirty="0"/>
              <a:t>El objetivo era producir conocimiento científico que contribuyera a mejorar la calidad de vida y corregir los defectos del gobierno democrático. Conocimiento experto en contextos políticos parece resumir la esencia del enfoque de políticas públicas</a:t>
            </a:r>
          </a:p>
          <a:p>
            <a:endParaRPr lang="es-MX" sz="2400" dirty="0"/>
          </a:p>
        </p:txBody>
      </p:sp>
      <p:sp>
        <p:nvSpPr>
          <p:cNvPr id="4" name="Título 3">
            <a:extLst>
              <a:ext uri="{FF2B5EF4-FFF2-40B4-BE49-F238E27FC236}">
                <a16:creationId xmlns:a16="http://schemas.microsoft.com/office/drawing/2014/main" id="{9408DDEA-2415-5A44-5CDA-28BCF40E6CC8}"/>
              </a:ext>
            </a:extLst>
          </p:cNvPr>
          <p:cNvSpPr>
            <a:spLocks noGrp="1"/>
          </p:cNvSpPr>
          <p:nvPr>
            <p:ph type="title"/>
          </p:nvPr>
        </p:nvSpPr>
        <p:spPr/>
        <p:txBody>
          <a:bodyPr>
            <a:normAutofit fontScale="90000"/>
          </a:bodyPr>
          <a:lstStyle/>
          <a:p>
            <a:r>
              <a:rPr lang="es-ES" dirty="0"/>
              <a:t> Laswell quien en el libro </a:t>
            </a:r>
            <a:r>
              <a:rPr lang="es-ES" dirty="0" err="1"/>
              <a:t>The</a:t>
            </a:r>
            <a:r>
              <a:rPr lang="es-ES" dirty="0"/>
              <a:t> </a:t>
            </a:r>
            <a:r>
              <a:rPr lang="es-ES" dirty="0" err="1"/>
              <a:t>Policy</a:t>
            </a:r>
            <a:r>
              <a:rPr lang="es-ES" dirty="0"/>
              <a:t> </a:t>
            </a:r>
            <a:r>
              <a:rPr lang="es-ES" dirty="0" err="1"/>
              <a:t>Sciences</a:t>
            </a:r>
            <a:r>
              <a:rPr lang="es-ES" dirty="0"/>
              <a:t> (Laswell y Lerner, 1951)</a:t>
            </a:r>
            <a:endParaRPr lang="es-MX" dirty="0"/>
          </a:p>
        </p:txBody>
      </p:sp>
    </p:spTree>
    <p:extLst>
      <p:ext uri="{BB962C8B-B14F-4D97-AF65-F5344CB8AC3E}">
        <p14:creationId xmlns:p14="http://schemas.microsoft.com/office/powerpoint/2010/main" val="3084530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5B4016B4-CB34-BFD5-7148-3A80240A1409}"/>
              </a:ext>
            </a:extLst>
          </p:cNvPr>
          <p:cNvSpPr>
            <a:spLocks noGrp="1"/>
          </p:cNvSpPr>
          <p:nvPr>
            <p:ph idx="1"/>
          </p:nvPr>
        </p:nvSpPr>
        <p:spPr/>
        <p:txBody>
          <a:bodyPr>
            <a:normAutofit/>
          </a:bodyPr>
          <a:lstStyle/>
          <a:p>
            <a:r>
              <a:rPr lang="es-ES" sz="2400" dirty="0"/>
              <a:t>Debe dar la posibilidad de que la ciencia ayude a ordenar preferencias y metas de actores políticos. Entonces el conocimiento de políticas debe permitir seleccionar políticas de la mejor forma posible (racionalmente hablando).</a:t>
            </a:r>
          </a:p>
          <a:p>
            <a:r>
              <a:rPr lang="es-ES" sz="2400" dirty="0"/>
              <a:t>El estudio de las políticas públicas ha implicado el estudio de las acciones de los gobiernos y de los Estados, así como el contexto institucional y la interacción de los jugadores existentes en el sistema político de cada realidad nacional. </a:t>
            </a:r>
            <a:endParaRPr lang="es-MX" sz="2400" dirty="0"/>
          </a:p>
        </p:txBody>
      </p:sp>
      <p:sp>
        <p:nvSpPr>
          <p:cNvPr id="3" name="Título 2">
            <a:extLst>
              <a:ext uri="{FF2B5EF4-FFF2-40B4-BE49-F238E27FC236}">
                <a16:creationId xmlns:a16="http://schemas.microsoft.com/office/drawing/2014/main" id="{791ABAE9-DDAD-19F8-81ED-1A7DC8992598}"/>
              </a:ext>
            </a:extLst>
          </p:cNvPr>
          <p:cNvSpPr>
            <a:spLocks noGrp="1"/>
          </p:cNvSpPr>
          <p:nvPr>
            <p:ph type="title"/>
          </p:nvPr>
        </p:nvSpPr>
        <p:spPr/>
        <p:txBody>
          <a:bodyPr/>
          <a:lstStyle/>
          <a:p>
            <a:r>
              <a:rPr lang="es-ES" dirty="0"/>
              <a:t>El análisis de las políticas públicas </a:t>
            </a:r>
            <a:endParaRPr lang="es-MX" dirty="0"/>
          </a:p>
        </p:txBody>
      </p:sp>
    </p:spTree>
    <p:extLst>
      <p:ext uri="{BB962C8B-B14F-4D97-AF65-F5344CB8AC3E}">
        <p14:creationId xmlns:p14="http://schemas.microsoft.com/office/powerpoint/2010/main" val="1619887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AF595073-43BA-A6EB-0EC0-4E0888079917}"/>
              </a:ext>
            </a:extLst>
          </p:cNvPr>
          <p:cNvSpPr>
            <a:spLocks noGrp="1"/>
          </p:cNvSpPr>
          <p:nvPr>
            <p:ph idx="1"/>
          </p:nvPr>
        </p:nvSpPr>
        <p:spPr/>
        <p:txBody>
          <a:bodyPr>
            <a:normAutofit/>
          </a:bodyPr>
          <a:lstStyle/>
          <a:p>
            <a:r>
              <a:rPr lang="es-ES" sz="2400" dirty="0"/>
              <a:t>Podríamos decir que las políticas públicas estudian una dimensión más acotada del poder, aquella relacionada con </a:t>
            </a:r>
            <a:r>
              <a:rPr lang="es-ES" sz="2400" b="1" dirty="0"/>
              <a:t>el resultado de la lucha por el poder en una dimensión concreta y específica como son las acciones y omisiones del Estado</a:t>
            </a:r>
            <a:r>
              <a:rPr lang="es-ES" sz="2400" dirty="0"/>
              <a:t> en problemas concretos que afectan a las  sociedades complejas y democráticas en el mundo contemporáneo.</a:t>
            </a:r>
            <a:endParaRPr lang="es-MX" sz="2400" dirty="0"/>
          </a:p>
        </p:txBody>
      </p:sp>
      <p:sp>
        <p:nvSpPr>
          <p:cNvPr id="3" name="Título 2">
            <a:extLst>
              <a:ext uri="{FF2B5EF4-FFF2-40B4-BE49-F238E27FC236}">
                <a16:creationId xmlns:a16="http://schemas.microsoft.com/office/drawing/2014/main" id="{B5376EC0-396A-1F7C-69DE-75BD9132625F}"/>
              </a:ext>
            </a:extLst>
          </p:cNvPr>
          <p:cNvSpPr>
            <a:spLocks noGrp="1"/>
          </p:cNvSpPr>
          <p:nvPr>
            <p:ph type="title"/>
          </p:nvPr>
        </p:nvSpPr>
        <p:spPr/>
        <p:txBody>
          <a:bodyPr/>
          <a:lstStyle/>
          <a:p>
            <a:r>
              <a:rPr lang="es-ES" dirty="0"/>
              <a:t>Desde la ciencia política </a:t>
            </a:r>
            <a:endParaRPr lang="es-MX" dirty="0"/>
          </a:p>
        </p:txBody>
      </p:sp>
    </p:spTree>
    <p:extLst>
      <p:ext uri="{BB962C8B-B14F-4D97-AF65-F5344CB8AC3E}">
        <p14:creationId xmlns:p14="http://schemas.microsoft.com/office/powerpoint/2010/main" val="424310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A2DCBA0E-9ACB-3F2D-0AFC-284F731D0D0C}"/>
              </a:ext>
            </a:extLst>
          </p:cNvPr>
          <p:cNvSpPr>
            <a:spLocks noGrp="1"/>
          </p:cNvSpPr>
          <p:nvPr>
            <p:ph idx="1"/>
          </p:nvPr>
        </p:nvSpPr>
        <p:spPr/>
        <p:txBody>
          <a:bodyPr>
            <a:normAutofit/>
          </a:bodyPr>
          <a:lstStyle/>
          <a:p>
            <a:pPr marL="0" indent="0">
              <a:buNone/>
            </a:pPr>
            <a:r>
              <a:rPr lang="es-ES" sz="2800" dirty="0"/>
              <a:t>Se ha destacado por tres aspectos: </a:t>
            </a:r>
          </a:p>
          <a:p>
            <a:pPr lvl="1"/>
            <a:r>
              <a:rPr lang="es-ES" sz="2400" dirty="0"/>
              <a:t>la estructuración de esta literatura orientada a los problemas;</a:t>
            </a:r>
          </a:p>
          <a:p>
            <a:pPr lvl="1"/>
            <a:r>
              <a:rPr lang="es-ES" sz="2400" dirty="0"/>
              <a:t>el enfoque multidisciplinario de esta disciplina, </a:t>
            </a:r>
          </a:p>
          <a:p>
            <a:pPr lvl="1"/>
            <a:r>
              <a:rPr lang="es-ES" sz="2400" dirty="0"/>
              <a:t>y la necesidad de vincular este estudio con opciones valóricas. </a:t>
            </a:r>
          </a:p>
          <a:p>
            <a:r>
              <a:rPr lang="es-ES" sz="2800" dirty="0"/>
              <a:t>Es decir, conocimiento para el mejoramiento de la democracia y dignidad humana</a:t>
            </a:r>
            <a:endParaRPr lang="es-MX" sz="2800" dirty="0"/>
          </a:p>
        </p:txBody>
      </p:sp>
      <p:sp>
        <p:nvSpPr>
          <p:cNvPr id="3" name="Título 2">
            <a:extLst>
              <a:ext uri="{FF2B5EF4-FFF2-40B4-BE49-F238E27FC236}">
                <a16:creationId xmlns:a16="http://schemas.microsoft.com/office/drawing/2014/main" id="{6EFE93EC-2E57-CEE6-BA2E-8F2E5DBC55B2}"/>
              </a:ext>
            </a:extLst>
          </p:cNvPr>
          <p:cNvSpPr>
            <a:spLocks noGrp="1"/>
          </p:cNvSpPr>
          <p:nvPr>
            <p:ph type="title"/>
          </p:nvPr>
        </p:nvSpPr>
        <p:spPr/>
        <p:txBody>
          <a:bodyPr/>
          <a:lstStyle/>
          <a:p>
            <a:r>
              <a:rPr lang="es-ES" dirty="0"/>
              <a:t>El estudio de las </a:t>
            </a:r>
            <a:r>
              <a:rPr lang="es-ES" dirty="0" err="1"/>
              <a:t>policy</a:t>
            </a:r>
            <a:r>
              <a:rPr lang="es-ES" dirty="0"/>
              <a:t> </a:t>
            </a:r>
            <a:r>
              <a:rPr lang="es-ES" dirty="0" err="1"/>
              <a:t>sciences</a:t>
            </a:r>
            <a:r>
              <a:rPr lang="es-ES" dirty="0"/>
              <a:t> </a:t>
            </a:r>
            <a:endParaRPr lang="es-MX" dirty="0"/>
          </a:p>
        </p:txBody>
      </p:sp>
    </p:spTree>
    <p:extLst>
      <p:ext uri="{BB962C8B-B14F-4D97-AF65-F5344CB8AC3E}">
        <p14:creationId xmlns:p14="http://schemas.microsoft.com/office/powerpoint/2010/main" val="1929818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8AE59628-8C47-1FF3-EB43-16D3B961216F}"/>
              </a:ext>
            </a:extLst>
          </p:cNvPr>
          <p:cNvSpPr>
            <a:spLocks noGrp="1"/>
          </p:cNvSpPr>
          <p:nvPr>
            <p:ph idx="1"/>
          </p:nvPr>
        </p:nvSpPr>
        <p:spPr/>
        <p:txBody>
          <a:bodyPr>
            <a:normAutofit lnSpcReduction="10000"/>
          </a:bodyPr>
          <a:lstStyle/>
          <a:p>
            <a:r>
              <a:rPr lang="es-ES" sz="2400" dirty="0"/>
              <a:t>Los métodos cuantitativos aplicados a las políticas públicas permiten generar información tanto para el </a:t>
            </a:r>
            <a:r>
              <a:rPr lang="es-ES" sz="2400" dirty="0" err="1"/>
              <a:t>decision</a:t>
            </a:r>
            <a:r>
              <a:rPr lang="es-ES" sz="2400" dirty="0"/>
              <a:t> </a:t>
            </a:r>
            <a:r>
              <a:rPr lang="es-ES" sz="2400" dirty="0" err="1"/>
              <a:t>maker</a:t>
            </a:r>
            <a:r>
              <a:rPr lang="es-ES" sz="2400" dirty="0"/>
              <a:t> como para los académicos e investigadores</a:t>
            </a:r>
          </a:p>
          <a:p>
            <a:r>
              <a:rPr lang="es-ES" sz="2400" dirty="0"/>
              <a:t> La metodología cualitativa permite profundizar las particularidades de las diferentes políticas en contextos específicos o conocer temas particulares respecto a políticas públicas singulares </a:t>
            </a:r>
          </a:p>
          <a:p>
            <a:r>
              <a:rPr lang="es-ES" sz="2400" dirty="0"/>
              <a:t>Los métodos cuantitativos han estado vinculados históricamente a la economía, mientras que los cualitativos a los estudios provenientes de otras ciencias sociales</a:t>
            </a:r>
            <a:endParaRPr lang="es-MX" sz="2400" dirty="0"/>
          </a:p>
        </p:txBody>
      </p:sp>
      <p:sp>
        <p:nvSpPr>
          <p:cNvPr id="3" name="Título 2">
            <a:extLst>
              <a:ext uri="{FF2B5EF4-FFF2-40B4-BE49-F238E27FC236}">
                <a16:creationId xmlns:a16="http://schemas.microsoft.com/office/drawing/2014/main" id="{D3C39EBC-4E0E-4D5F-E138-0FEA6EA52FCC}"/>
              </a:ext>
            </a:extLst>
          </p:cNvPr>
          <p:cNvSpPr>
            <a:spLocks noGrp="1"/>
          </p:cNvSpPr>
          <p:nvPr>
            <p:ph type="title"/>
          </p:nvPr>
        </p:nvSpPr>
        <p:spPr/>
        <p:txBody>
          <a:bodyPr>
            <a:normAutofit fontScale="90000"/>
          </a:bodyPr>
          <a:lstStyle/>
          <a:p>
            <a:r>
              <a:rPr lang="es-ES" dirty="0"/>
              <a:t>Metodológicamente, las políticas públicas pueden ser analizadas con diferentes </a:t>
            </a:r>
            <a:br>
              <a:rPr lang="es-ES" dirty="0"/>
            </a:br>
            <a:r>
              <a:rPr lang="es-ES" dirty="0"/>
              <a:t>herramientas</a:t>
            </a:r>
            <a:endParaRPr lang="es-MX" dirty="0"/>
          </a:p>
        </p:txBody>
      </p:sp>
    </p:spTree>
    <p:extLst>
      <p:ext uri="{BB962C8B-B14F-4D97-AF65-F5344CB8AC3E}">
        <p14:creationId xmlns:p14="http://schemas.microsoft.com/office/powerpoint/2010/main" val="522890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17DE712-1154-B3CF-F619-73351B11A92E}"/>
              </a:ext>
            </a:extLst>
          </p:cNvPr>
          <p:cNvSpPr>
            <a:spLocks noGrp="1"/>
          </p:cNvSpPr>
          <p:nvPr>
            <p:ph type="title"/>
          </p:nvPr>
        </p:nvSpPr>
        <p:spPr/>
        <p:txBody>
          <a:bodyPr/>
          <a:lstStyle/>
          <a:p>
            <a:endParaRPr lang="es-MX"/>
          </a:p>
        </p:txBody>
      </p:sp>
      <p:sp>
        <p:nvSpPr>
          <p:cNvPr id="5" name="Marcador de contenido 4">
            <a:extLst>
              <a:ext uri="{FF2B5EF4-FFF2-40B4-BE49-F238E27FC236}">
                <a16:creationId xmlns:a16="http://schemas.microsoft.com/office/drawing/2014/main" id="{ED62F0E7-44C8-47E1-8E40-FA82546FCA9F}"/>
              </a:ext>
            </a:extLst>
          </p:cNvPr>
          <p:cNvSpPr>
            <a:spLocks noGrp="1"/>
          </p:cNvSpPr>
          <p:nvPr>
            <p:ph idx="1"/>
          </p:nvPr>
        </p:nvSpPr>
        <p:spPr>
          <a:xfrm>
            <a:off x="1256305" y="2108201"/>
            <a:ext cx="10058400" cy="4252842"/>
          </a:xfrm>
        </p:spPr>
        <p:txBody>
          <a:bodyPr>
            <a:normAutofit fontScale="92500" lnSpcReduction="10000"/>
          </a:bodyPr>
          <a:lstStyle/>
          <a:p>
            <a:r>
              <a:rPr lang="es-ES" sz="2400" dirty="0"/>
              <a:t>El ámbito que ha sido más utilizado del enfoque de políticas públicas ha sido el modelo del ciclo de políticas. Este modelo divide a las políticas públicas en tres partes: diseño, implementación y evaluación </a:t>
            </a:r>
          </a:p>
          <a:p>
            <a:r>
              <a:rPr lang="es-ES" sz="2400" dirty="0"/>
              <a:t> El modelo de proceso de políticas se insertó en un comienzo dentro del estudio más general del proceso de toma de decisiones, especialmente el vinculado al diseño de las políticas.</a:t>
            </a:r>
          </a:p>
          <a:p>
            <a:r>
              <a:rPr lang="es-ES" sz="2400" dirty="0"/>
              <a:t>Los estudios de implementación estuvieron centrados primeramente en un modelo más centralizado como el top-</a:t>
            </a:r>
            <a:r>
              <a:rPr lang="es-ES" sz="2400" dirty="0" err="1"/>
              <a:t>down</a:t>
            </a:r>
            <a:r>
              <a:rPr lang="es-ES" sz="2400" dirty="0"/>
              <a:t>, para luego pasar a uno contrario, como el bottom-up</a:t>
            </a:r>
          </a:p>
          <a:p>
            <a:r>
              <a:rPr lang="es-ES" sz="2400" dirty="0"/>
              <a:t>El estudio de la evaluación de políticas vino a complementar los anteriores (Fischer, 1995; </a:t>
            </a:r>
            <a:r>
              <a:rPr lang="es-ES" sz="2400" dirty="0" err="1"/>
              <a:t>Vedung</a:t>
            </a:r>
            <a:r>
              <a:rPr lang="es-ES" sz="2400" dirty="0"/>
              <a:t>, 2005), siendo en general, el menos desarrollado, especialmente en América Latina y Chile</a:t>
            </a:r>
            <a:endParaRPr lang="es-MX" sz="2400" dirty="0"/>
          </a:p>
        </p:txBody>
      </p:sp>
    </p:spTree>
    <p:extLst>
      <p:ext uri="{BB962C8B-B14F-4D97-AF65-F5344CB8AC3E}">
        <p14:creationId xmlns:p14="http://schemas.microsoft.com/office/powerpoint/2010/main" val="9060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F1A890-BDF1-8151-2DD9-515797851DB7}"/>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B6E2E280-409C-91FF-AD9C-0B0E14829B54}"/>
              </a:ext>
            </a:extLst>
          </p:cNvPr>
          <p:cNvSpPr>
            <a:spLocks noGrp="1"/>
          </p:cNvSpPr>
          <p:nvPr>
            <p:ph idx="1"/>
          </p:nvPr>
        </p:nvSpPr>
        <p:spPr/>
        <p:txBody>
          <a:bodyPr>
            <a:normAutofit/>
          </a:bodyPr>
          <a:lstStyle/>
          <a:p>
            <a:r>
              <a:rPr lang="es-ES" sz="2400" dirty="0"/>
              <a:t>Existe una dimensión práctica del análisis de políticas públicas o </a:t>
            </a:r>
            <a:r>
              <a:rPr lang="es-ES" sz="2400" dirty="0" err="1"/>
              <a:t>policy</a:t>
            </a:r>
            <a:r>
              <a:rPr lang="es-ES" sz="2400" dirty="0"/>
              <a:t> </a:t>
            </a:r>
            <a:r>
              <a:rPr lang="es-ES" sz="2400" dirty="0" err="1"/>
              <a:t>analysis</a:t>
            </a:r>
            <a:r>
              <a:rPr lang="es-ES" sz="2400" dirty="0"/>
              <a:t> (</a:t>
            </a:r>
            <a:r>
              <a:rPr lang="es-ES" sz="2400" dirty="0" err="1"/>
              <a:t>Weimer</a:t>
            </a:r>
            <a:r>
              <a:rPr lang="es-ES" sz="2400" dirty="0"/>
              <a:t> y </a:t>
            </a:r>
            <a:r>
              <a:rPr lang="es-ES" sz="2400" dirty="0" err="1"/>
              <a:t>Vining</a:t>
            </a:r>
            <a:r>
              <a:rPr lang="es-ES" sz="2400" dirty="0"/>
              <a:t>, 1991). Un ejemplo lo constituyen las recomendaciones desarrolladas por </a:t>
            </a:r>
            <a:r>
              <a:rPr lang="es-ES" sz="2400" dirty="0" err="1"/>
              <a:t>Bardach</a:t>
            </a:r>
            <a:r>
              <a:rPr lang="es-ES" sz="2400" dirty="0"/>
              <a:t> (2005), quien postula un conjunto de pasos para realizar un exitoso análisis de política</a:t>
            </a:r>
          </a:p>
          <a:p>
            <a:r>
              <a:rPr lang="es-ES" sz="2400" dirty="0"/>
              <a:t>Desde la perspectiva de la ciencia política, el análisis de las políticas públicas se ha vinculado con el análisis de actores, reglas del juego y acciones</a:t>
            </a:r>
          </a:p>
          <a:p>
            <a:endParaRPr lang="es-MX" sz="2400" dirty="0"/>
          </a:p>
        </p:txBody>
      </p:sp>
    </p:spTree>
    <p:extLst>
      <p:ext uri="{BB962C8B-B14F-4D97-AF65-F5344CB8AC3E}">
        <p14:creationId xmlns:p14="http://schemas.microsoft.com/office/powerpoint/2010/main" val="2538888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E043778-188E-3376-DCD7-33FB8C61DF92}"/>
              </a:ext>
            </a:extLst>
          </p:cNvPr>
          <p:cNvSpPr>
            <a:spLocks noGrp="1"/>
          </p:cNvSpPr>
          <p:nvPr>
            <p:ph type="title"/>
          </p:nvPr>
        </p:nvSpPr>
        <p:spPr/>
        <p:txBody>
          <a:bodyPr/>
          <a:lstStyle/>
          <a:p>
            <a:r>
              <a:rPr lang="es-ES" dirty="0"/>
              <a:t>1.1 Políticas públicas en América Latina</a:t>
            </a:r>
            <a:endParaRPr lang="es-MX" dirty="0"/>
          </a:p>
        </p:txBody>
      </p:sp>
      <p:sp>
        <p:nvSpPr>
          <p:cNvPr id="6" name="Marcador de texto 5">
            <a:extLst>
              <a:ext uri="{FF2B5EF4-FFF2-40B4-BE49-F238E27FC236}">
                <a16:creationId xmlns:a16="http://schemas.microsoft.com/office/drawing/2014/main" id="{8731721D-0143-1326-3448-2BD56D9AC50D}"/>
              </a:ext>
            </a:extLst>
          </p:cNvPr>
          <p:cNvSpPr>
            <a:spLocks noGrp="1"/>
          </p:cNvSpPr>
          <p:nvPr>
            <p:ph type="body" idx="1"/>
          </p:nvPr>
        </p:nvSpPr>
        <p:spPr/>
        <p:txBody>
          <a:bodyPr/>
          <a:lstStyle/>
          <a:p>
            <a:r>
              <a:rPr lang="es-MX" dirty="0"/>
              <a:t>Importancia del contexto</a:t>
            </a:r>
          </a:p>
        </p:txBody>
      </p:sp>
      <p:sp>
        <p:nvSpPr>
          <p:cNvPr id="3" name="Marcador de contenido 2">
            <a:extLst>
              <a:ext uri="{FF2B5EF4-FFF2-40B4-BE49-F238E27FC236}">
                <a16:creationId xmlns:a16="http://schemas.microsoft.com/office/drawing/2014/main" id="{3D5966E5-63C2-61BA-910E-4116C912B96C}"/>
              </a:ext>
            </a:extLst>
          </p:cNvPr>
          <p:cNvSpPr>
            <a:spLocks noGrp="1"/>
          </p:cNvSpPr>
          <p:nvPr>
            <p:ph sz="half" idx="2"/>
          </p:nvPr>
        </p:nvSpPr>
        <p:spPr/>
        <p:txBody>
          <a:bodyPr>
            <a:normAutofit lnSpcReduction="10000"/>
          </a:bodyPr>
          <a:lstStyle/>
          <a:p>
            <a:r>
              <a:rPr lang="es-ES" dirty="0"/>
              <a:t>el contexto histórico para destacar las particularidades de las políticas públicas en América Latina. Sojo Garza-</a:t>
            </a:r>
            <a:r>
              <a:rPr lang="es-ES" dirty="0" err="1"/>
              <a:t>Adalpe</a:t>
            </a:r>
            <a:r>
              <a:rPr lang="es-ES" dirty="0"/>
              <a:t> (2006) sostiene que existen condiciones históricas y políticas en el caso mexicano y en América Latina en general que son necesarias para analizar las políticas públicas: transiciones a la democracia, sistemas políticos, electorales, etc. </a:t>
            </a:r>
            <a:endParaRPr lang="es-MX" dirty="0"/>
          </a:p>
        </p:txBody>
      </p:sp>
      <p:sp>
        <p:nvSpPr>
          <p:cNvPr id="7" name="Marcador de texto 6">
            <a:extLst>
              <a:ext uri="{FF2B5EF4-FFF2-40B4-BE49-F238E27FC236}">
                <a16:creationId xmlns:a16="http://schemas.microsoft.com/office/drawing/2014/main" id="{ECC3097A-0030-8C15-805F-BAC6403450DD}"/>
              </a:ext>
            </a:extLst>
          </p:cNvPr>
          <p:cNvSpPr>
            <a:spLocks noGrp="1"/>
          </p:cNvSpPr>
          <p:nvPr>
            <p:ph type="body" sz="quarter" idx="3"/>
          </p:nvPr>
        </p:nvSpPr>
        <p:spPr/>
        <p:txBody>
          <a:bodyPr/>
          <a:lstStyle/>
          <a:p>
            <a:r>
              <a:rPr lang="es-MX" dirty="0"/>
              <a:t>Difusión del enfoque de políticas</a:t>
            </a:r>
          </a:p>
        </p:txBody>
      </p:sp>
      <p:sp>
        <p:nvSpPr>
          <p:cNvPr id="8" name="Marcador de contenido 7">
            <a:extLst>
              <a:ext uri="{FF2B5EF4-FFF2-40B4-BE49-F238E27FC236}">
                <a16:creationId xmlns:a16="http://schemas.microsoft.com/office/drawing/2014/main" id="{9D7AA20E-8E63-8675-3E67-B266F4A202DD}"/>
              </a:ext>
            </a:extLst>
          </p:cNvPr>
          <p:cNvSpPr>
            <a:spLocks noGrp="1"/>
          </p:cNvSpPr>
          <p:nvPr>
            <p:ph sz="quarter" idx="4"/>
          </p:nvPr>
        </p:nvSpPr>
        <p:spPr/>
        <p:txBody>
          <a:bodyPr>
            <a:normAutofit lnSpcReduction="10000"/>
          </a:bodyPr>
          <a:lstStyle/>
          <a:p>
            <a:r>
              <a:rPr lang="es-ES" dirty="0"/>
              <a:t>Para Latinoamérica en general y Chile en particular surge también la pregunta sobre el mecanismo a través del cual se expande o difunde el enfoque de políticas públicas, si es un efecto de la modernización, quiénes y cómo difunden este conocimiento y quiénes son los agentes modernizadores (por ejemplo organismos internacionales y élites vinculadas a éstos). </a:t>
            </a:r>
            <a:endParaRPr lang="es-MX" dirty="0"/>
          </a:p>
          <a:p>
            <a:endParaRPr lang="es-MX" dirty="0"/>
          </a:p>
        </p:txBody>
      </p:sp>
    </p:spTree>
    <p:extLst>
      <p:ext uri="{BB962C8B-B14F-4D97-AF65-F5344CB8AC3E}">
        <p14:creationId xmlns:p14="http://schemas.microsoft.com/office/powerpoint/2010/main" val="2010190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777F804-D598-53A1-DB9D-EE28ABA3617C}"/>
              </a:ext>
            </a:extLst>
          </p:cNvPr>
          <p:cNvSpPr>
            <a:spLocks noGrp="1"/>
          </p:cNvSpPr>
          <p:nvPr>
            <p:ph type="title"/>
          </p:nvPr>
        </p:nvSpPr>
        <p:spPr/>
        <p:txBody>
          <a:bodyPr/>
          <a:lstStyle/>
          <a:p>
            <a:endParaRPr lang="es-MX"/>
          </a:p>
        </p:txBody>
      </p:sp>
      <p:sp>
        <p:nvSpPr>
          <p:cNvPr id="8" name="Marcador de contenido 7">
            <a:extLst>
              <a:ext uri="{FF2B5EF4-FFF2-40B4-BE49-F238E27FC236}">
                <a16:creationId xmlns:a16="http://schemas.microsoft.com/office/drawing/2014/main" id="{F311695B-5008-E8C8-4A01-8D2716500AE4}"/>
              </a:ext>
            </a:extLst>
          </p:cNvPr>
          <p:cNvSpPr>
            <a:spLocks noGrp="1"/>
          </p:cNvSpPr>
          <p:nvPr>
            <p:ph idx="1"/>
          </p:nvPr>
        </p:nvSpPr>
        <p:spPr/>
        <p:txBody>
          <a:bodyPr>
            <a:normAutofit/>
          </a:bodyPr>
          <a:lstStyle/>
          <a:p>
            <a:r>
              <a:rPr lang="es-ES" sz="2400" dirty="0"/>
              <a:t>En el entendimiento que el enfoque de políticas públicas –al menos en el caso latinoamericano– está ligado a cierto modelo de desarrollo en que el manejo estable de los recursos (a nivel macroeconómico y microeconómico) es fundamental. Es en este sentido que la economía se inserta en el último tiempo como la disciplina del conocimiento experto. Esto tiene su correlato institucional en algunos países con la importancia dada a los ministerios de Hacienda, como es el caso de Chile y México</a:t>
            </a:r>
            <a:endParaRPr lang="es-MX" sz="2400" dirty="0"/>
          </a:p>
        </p:txBody>
      </p:sp>
    </p:spTree>
    <p:extLst>
      <p:ext uri="{BB962C8B-B14F-4D97-AF65-F5344CB8AC3E}">
        <p14:creationId xmlns:p14="http://schemas.microsoft.com/office/powerpoint/2010/main" val="411695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Conector recto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ángulo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 name="Título 5">
            <a:extLst>
              <a:ext uri="{FF2B5EF4-FFF2-40B4-BE49-F238E27FC236}">
                <a16:creationId xmlns:a16="http://schemas.microsoft.com/office/drawing/2014/main" id="{8146B020-2B12-4533-AB98-A078339B314A}"/>
              </a:ext>
            </a:extLst>
          </p:cNvPr>
          <p:cNvSpPr>
            <a:spLocks noGrp="1"/>
          </p:cNvSpPr>
          <p:nvPr>
            <p:ph type="title"/>
          </p:nvPr>
        </p:nvSpPr>
        <p:spPr>
          <a:xfrm>
            <a:off x="5172074" y="286603"/>
            <a:ext cx="5983605" cy="1450757"/>
          </a:xfrm>
        </p:spPr>
        <p:txBody>
          <a:bodyPr vert="horz" lIns="91440" tIns="45720" rIns="91440" bIns="45720" rtlCol="0" anchor="b">
            <a:noAutofit/>
          </a:bodyPr>
          <a:lstStyle/>
          <a:p>
            <a:pPr rtl="0"/>
            <a:r>
              <a:rPr lang="es-ES" sz="4000" dirty="0">
                <a:solidFill>
                  <a:schemeClr val="tx1">
                    <a:lumMod val="75000"/>
                    <a:lumOff val="25000"/>
                  </a:schemeClr>
                </a:solidFill>
              </a:rPr>
              <a:t> ¿Qué y quiénes enseñan y discuten políticas públicas en Chile?</a:t>
            </a:r>
          </a:p>
        </p:txBody>
      </p:sp>
      <p:pic>
        <p:nvPicPr>
          <p:cNvPr id="10" name="Marcador de posición de imagen 9" descr="Una vista de un edificio alto">
            <a:extLst>
              <a:ext uri="{FF2B5EF4-FFF2-40B4-BE49-F238E27FC236}">
                <a16:creationId xmlns:a16="http://schemas.microsoft.com/office/drawing/2014/main" id="{7E7516D5-86C5-48B5-8E66-B9E6F735DF5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6102" r="9892"/>
          <a:stretch/>
        </p:blipFill>
        <p:spPr>
          <a:xfrm>
            <a:off x="20" y="10"/>
            <a:ext cx="4580077" cy="6857990"/>
          </a:xfrm>
          <a:prstGeom prst="rect">
            <a:avLst/>
          </a:prstGeom>
        </p:spPr>
      </p:pic>
      <p:cxnSp>
        <p:nvCxnSpPr>
          <p:cNvPr id="21" name="Conector recto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Marcador de contenido 6">
            <a:extLst>
              <a:ext uri="{FF2B5EF4-FFF2-40B4-BE49-F238E27FC236}">
                <a16:creationId xmlns:a16="http://schemas.microsoft.com/office/drawing/2014/main" id="{F3D22D53-586E-4F80-B549-03B4A942D854}"/>
              </a:ext>
            </a:extLst>
          </p:cNvPr>
          <p:cNvSpPr>
            <a:spLocks noGrp="1"/>
          </p:cNvSpPr>
          <p:nvPr>
            <p:ph idx="1"/>
          </p:nvPr>
        </p:nvSpPr>
        <p:spPr>
          <a:xfrm>
            <a:off x="5172074" y="2108201"/>
            <a:ext cx="5983606" cy="3760891"/>
          </a:xfrm>
        </p:spPr>
        <p:txBody>
          <a:bodyPr vert="horz" lIns="0" tIns="45720" rIns="0" bIns="45720" rtlCol="0">
            <a:normAutofit/>
          </a:bodyPr>
          <a:lstStyle/>
          <a:p>
            <a:pPr rtl="0"/>
            <a:r>
              <a:rPr lang="es-ES" dirty="0">
                <a:latin typeface="+mj-lt"/>
              </a:rPr>
              <a:t>La hipótesis del trabajo es que la economía es la ciencia social que más influye en el uso académico de este enfoque. </a:t>
            </a:r>
          </a:p>
          <a:p>
            <a:pPr rtl="0"/>
            <a:endParaRPr lang="es-ES" dirty="0">
              <a:latin typeface="+mj-lt"/>
            </a:endParaRPr>
          </a:p>
          <a:p>
            <a:pPr rtl="0"/>
            <a:r>
              <a:rPr lang="es-ES" dirty="0">
                <a:latin typeface="+mj-lt"/>
              </a:rPr>
              <a:t>Este artículo analiza la enseñanza de políticas públicas en pre y post grado y su uso en los principales </a:t>
            </a:r>
            <a:r>
              <a:rPr lang="es-ES" dirty="0" err="1">
                <a:latin typeface="+mj-lt"/>
              </a:rPr>
              <a:t>think</a:t>
            </a:r>
            <a:r>
              <a:rPr lang="es-ES" dirty="0">
                <a:latin typeface="+mj-lt"/>
              </a:rPr>
              <a:t> </a:t>
            </a:r>
            <a:r>
              <a:rPr lang="es-ES" dirty="0" err="1">
                <a:latin typeface="+mj-lt"/>
              </a:rPr>
              <a:t>tanks</a:t>
            </a:r>
            <a:r>
              <a:rPr lang="es-ES" dirty="0">
                <a:latin typeface="+mj-lt"/>
              </a:rPr>
              <a:t>. </a:t>
            </a:r>
          </a:p>
        </p:txBody>
      </p:sp>
    </p:spTree>
    <p:extLst>
      <p:ext uri="{BB962C8B-B14F-4D97-AF65-F5344CB8AC3E}">
        <p14:creationId xmlns:p14="http://schemas.microsoft.com/office/powerpoint/2010/main" val="1807676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2E60F4E6-36B0-E8E3-9CEA-622C0AB78D65}"/>
              </a:ext>
            </a:extLst>
          </p:cNvPr>
          <p:cNvSpPr>
            <a:spLocks noGrp="1"/>
          </p:cNvSpPr>
          <p:nvPr>
            <p:ph type="pic" sz="quarter" idx="13"/>
          </p:nvPr>
        </p:nvSpPr>
        <p:spPr/>
      </p:sp>
      <p:sp>
        <p:nvSpPr>
          <p:cNvPr id="4" name="Título 3">
            <a:extLst>
              <a:ext uri="{FF2B5EF4-FFF2-40B4-BE49-F238E27FC236}">
                <a16:creationId xmlns:a16="http://schemas.microsoft.com/office/drawing/2014/main" id="{6B59EE24-693A-C5DD-0DF8-95DAE784CC41}"/>
              </a:ext>
            </a:extLst>
          </p:cNvPr>
          <p:cNvSpPr>
            <a:spLocks noGrp="1"/>
          </p:cNvSpPr>
          <p:nvPr>
            <p:ph type="title"/>
          </p:nvPr>
        </p:nvSpPr>
        <p:spPr/>
        <p:txBody>
          <a:bodyPr/>
          <a:lstStyle/>
          <a:p>
            <a:r>
              <a:rPr lang="es-ES" dirty="0"/>
              <a:t>1.2 Políticas Públicas en Chile: experticia y economía</a:t>
            </a:r>
            <a:endParaRPr lang="es-MX" dirty="0"/>
          </a:p>
        </p:txBody>
      </p:sp>
      <p:sp>
        <p:nvSpPr>
          <p:cNvPr id="5" name="Marcador de texto 4">
            <a:extLst>
              <a:ext uri="{FF2B5EF4-FFF2-40B4-BE49-F238E27FC236}">
                <a16:creationId xmlns:a16="http://schemas.microsoft.com/office/drawing/2014/main" id="{999C511D-FB36-7A56-6958-86D22193A7BB}"/>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319000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CD5AB60-502E-A9BF-29F0-EDC990904225}"/>
              </a:ext>
            </a:extLst>
          </p:cNvPr>
          <p:cNvSpPr>
            <a:spLocks noGrp="1"/>
          </p:cNvSpPr>
          <p:nvPr>
            <p:ph type="title"/>
          </p:nvPr>
        </p:nvSpPr>
        <p:spPr/>
        <p:txBody>
          <a:bodyPr/>
          <a:lstStyle/>
          <a:p>
            <a:r>
              <a:rPr lang="es-MX" dirty="0"/>
              <a:t>qué es la tecnocracia</a:t>
            </a:r>
          </a:p>
        </p:txBody>
      </p:sp>
      <p:sp>
        <p:nvSpPr>
          <p:cNvPr id="6" name="Marcador de contenido 5">
            <a:extLst>
              <a:ext uri="{FF2B5EF4-FFF2-40B4-BE49-F238E27FC236}">
                <a16:creationId xmlns:a16="http://schemas.microsoft.com/office/drawing/2014/main" id="{B43E6548-10C3-BA22-249F-5C0D78F736F4}"/>
              </a:ext>
            </a:extLst>
          </p:cNvPr>
          <p:cNvSpPr>
            <a:spLocks noGrp="1"/>
          </p:cNvSpPr>
          <p:nvPr>
            <p:ph idx="1"/>
          </p:nvPr>
        </p:nvSpPr>
        <p:spPr/>
        <p:txBody>
          <a:bodyPr>
            <a:normAutofit fontScale="92500"/>
          </a:bodyPr>
          <a:lstStyle/>
          <a:p>
            <a:r>
              <a:rPr lang="es-ES" sz="2400" dirty="0"/>
              <a:t>La tecnocracia es un fenómeno político, pues éste está relacionado con quién decide, quién finalmente influye en los asuntos públicos, en las políticas, y en una dimensión más general, en el poder. En otras palabras, los tecnócratas ocupan espacios de decisión tradicionalmente ocupados por políticos. </a:t>
            </a:r>
          </a:p>
          <a:p>
            <a:r>
              <a:rPr lang="es-ES" sz="2400" dirty="0"/>
              <a:t>Dávila (2010, 2011) asume lo señalado por parte de la literatura en cuanto a la importancia de la economía como profesión que distingue a los tecnócratas. En el caso chileno, más que ninguna otra profesión, la de economista es la que más se repite en quienes ejercen la tecnocracia, es decir quienes ocupan cargos de influencia política y de políticas (como el de ministro) basados no sólo en su trayectoria política, sino que principalmente, en su experticia técnica.</a:t>
            </a:r>
            <a:endParaRPr lang="es-MX" sz="2400" dirty="0"/>
          </a:p>
        </p:txBody>
      </p:sp>
    </p:spTree>
    <p:extLst>
      <p:ext uri="{BB962C8B-B14F-4D97-AF65-F5344CB8AC3E}">
        <p14:creationId xmlns:p14="http://schemas.microsoft.com/office/powerpoint/2010/main" val="3810046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24615655-E3C8-8102-B2FF-24E2F523BAB7}"/>
              </a:ext>
            </a:extLst>
          </p:cNvPr>
          <p:cNvSpPr>
            <a:spLocks noGrp="1"/>
          </p:cNvSpPr>
          <p:nvPr>
            <p:ph idx="1"/>
          </p:nvPr>
        </p:nvSpPr>
        <p:spPr>
          <a:xfrm>
            <a:off x="5458984" y="497808"/>
            <a:ext cx="5713841" cy="4868609"/>
          </a:xfrm>
        </p:spPr>
        <p:txBody>
          <a:bodyPr>
            <a:normAutofit/>
          </a:bodyPr>
          <a:lstStyle/>
          <a:p>
            <a:r>
              <a:rPr lang="es-ES" sz="2400" dirty="0"/>
              <a:t>aparecen vinculados con la introducción de reformas neoliberales (Teichman, 2001), por un lado, y con la administración macroeconómica estable en contextos de economías de libre mercado, por otro –como lo es en el caso chileno– (Dávila, 2011).</a:t>
            </a:r>
            <a:endParaRPr lang="en-US" sz="2400" dirty="0"/>
          </a:p>
        </p:txBody>
      </p:sp>
      <p:sp>
        <p:nvSpPr>
          <p:cNvPr id="11" name="Title 2">
            <a:extLst>
              <a:ext uri="{FF2B5EF4-FFF2-40B4-BE49-F238E27FC236}">
                <a16:creationId xmlns:a16="http://schemas.microsoft.com/office/drawing/2014/main" id="{44E6C4A4-181B-BEE3-5996-2D741DCB3E62}"/>
              </a:ext>
            </a:extLst>
          </p:cNvPr>
          <p:cNvSpPr>
            <a:spLocks noGrp="1"/>
          </p:cNvSpPr>
          <p:nvPr>
            <p:ph type="title"/>
          </p:nvPr>
        </p:nvSpPr>
        <p:spPr>
          <a:xfrm>
            <a:off x="1092200" y="1885125"/>
            <a:ext cx="3314700" cy="2093975"/>
          </a:xfrm>
        </p:spPr>
        <p:txBody>
          <a:bodyPr>
            <a:normAutofit fontScale="90000"/>
          </a:bodyPr>
          <a:lstStyle/>
          <a:p>
            <a:r>
              <a:rPr lang="es-ES" dirty="0"/>
              <a:t>Los tecnócratas (vinculados a la economía) </a:t>
            </a:r>
            <a:endParaRPr lang="en-US" dirty="0"/>
          </a:p>
        </p:txBody>
      </p:sp>
    </p:spTree>
    <p:extLst>
      <p:ext uri="{BB962C8B-B14F-4D97-AF65-F5344CB8AC3E}">
        <p14:creationId xmlns:p14="http://schemas.microsoft.com/office/powerpoint/2010/main" val="2955040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5D016CB2-55F1-DE03-F40A-2028EB9250EE}"/>
              </a:ext>
            </a:extLst>
          </p:cNvPr>
          <p:cNvSpPr>
            <a:spLocks noGrp="1"/>
          </p:cNvSpPr>
          <p:nvPr>
            <p:ph idx="1"/>
          </p:nvPr>
        </p:nvSpPr>
        <p:spPr>
          <a:xfrm>
            <a:off x="5385959" y="497808"/>
            <a:ext cx="5713841" cy="4868609"/>
          </a:xfrm>
        </p:spPr>
        <p:txBody>
          <a:bodyPr>
            <a:normAutofit fontScale="92500"/>
          </a:bodyPr>
          <a:lstStyle/>
          <a:p>
            <a:r>
              <a:rPr lang="es-ES" sz="2400" dirty="0"/>
              <a:t>Los economistas dieron a los partidos de oposición a la dictadura un nuevo discurso. Como señala Montecinos (1998), el despliegue de economistas indicó la conformidad de los partidos con algunos de los rituales nuevos, que presuntamente garantizaban legitimidad política, como el interés por la eficiencia, la estabilidad macroeconómica y la competitividad internacional. </a:t>
            </a:r>
          </a:p>
          <a:p>
            <a:r>
              <a:rPr lang="es-ES" sz="2400" dirty="0"/>
              <a:t>Lo anterior explicaría la influencia que tuvieron los tecnócratas y el espacio que fue cedido por los políticos tradicionales dentro de los partidos.</a:t>
            </a:r>
            <a:endParaRPr lang="en-US" sz="2400" dirty="0"/>
          </a:p>
        </p:txBody>
      </p:sp>
      <p:sp>
        <p:nvSpPr>
          <p:cNvPr id="11" name="Title 2">
            <a:extLst>
              <a:ext uri="{FF2B5EF4-FFF2-40B4-BE49-F238E27FC236}">
                <a16:creationId xmlns:a16="http://schemas.microsoft.com/office/drawing/2014/main" id="{C94A3EEB-F586-C529-6716-8F7DCC3DC175}"/>
              </a:ext>
            </a:extLst>
          </p:cNvPr>
          <p:cNvSpPr>
            <a:spLocks noGrp="1"/>
          </p:cNvSpPr>
          <p:nvPr>
            <p:ph type="title"/>
          </p:nvPr>
        </p:nvSpPr>
        <p:spPr>
          <a:xfrm>
            <a:off x="1092200" y="1885125"/>
            <a:ext cx="3314700" cy="2093975"/>
          </a:xfrm>
        </p:spPr>
        <p:txBody>
          <a:bodyPr/>
          <a:lstStyle/>
          <a:p>
            <a:endParaRPr lang="en-US"/>
          </a:p>
        </p:txBody>
      </p:sp>
    </p:spTree>
    <p:extLst>
      <p:ext uri="{BB962C8B-B14F-4D97-AF65-F5344CB8AC3E}">
        <p14:creationId xmlns:p14="http://schemas.microsoft.com/office/powerpoint/2010/main" val="1042854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B3B7EF5-7633-50BC-87D4-689EBC18BF46}"/>
              </a:ext>
            </a:extLst>
          </p:cNvPr>
          <p:cNvSpPr>
            <a:spLocks noGrp="1"/>
          </p:cNvSpPr>
          <p:nvPr>
            <p:ph type="pic" sz="quarter" idx="13"/>
          </p:nvPr>
        </p:nvSpPr>
        <p:spPr/>
      </p:sp>
      <p:sp>
        <p:nvSpPr>
          <p:cNvPr id="5" name="Título 4">
            <a:extLst>
              <a:ext uri="{FF2B5EF4-FFF2-40B4-BE49-F238E27FC236}">
                <a16:creationId xmlns:a16="http://schemas.microsoft.com/office/drawing/2014/main" id="{8C7FF203-2A96-E5F5-7E59-3782440F24EC}"/>
              </a:ext>
            </a:extLst>
          </p:cNvPr>
          <p:cNvSpPr>
            <a:spLocks noGrp="1"/>
          </p:cNvSpPr>
          <p:nvPr>
            <p:ph type="title"/>
          </p:nvPr>
        </p:nvSpPr>
        <p:spPr/>
        <p:txBody>
          <a:bodyPr/>
          <a:lstStyle/>
          <a:p>
            <a:r>
              <a:rPr lang="es-MX" dirty="0"/>
              <a:t>2. Aspectos metodológicos</a:t>
            </a:r>
          </a:p>
        </p:txBody>
      </p:sp>
      <p:sp>
        <p:nvSpPr>
          <p:cNvPr id="6" name="Marcador de texto 5">
            <a:extLst>
              <a:ext uri="{FF2B5EF4-FFF2-40B4-BE49-F238E27FC236}">
                <a16:creationId xmlns:a16="http://schemas.microsoft.com/office/drawing/2014/main" id="{CAEA337D-AF5D-EC81-3A94-ECEF82C83A8F}"/>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707256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3A989D82-8089-C24A-0363-B9C40F67E273}"/>
              </a:ext>
            </a:extLst>
          </p:cNvPr>
          <p:cNvSpPr>
            <a:spLocks noGrp="1"/>
          </p:cNvSpPr>
          <p:nvPr>
            <p:ph idx="1"/>
          </p:nvPr>
        </p:nvSpPr>
        <p:spPr>
          <a:xfrm>
            <a:off x="5458984" y="497808"/>
            <a:ext cx="5713841" cy="6035514"/>
          </a:xfrm>
        </p:spPr>
        <p:txBody>
          <a:bodyPr>
            <a:normAutofit/>
          </a:bodyPr>
          <a:lstStyle/>
          <a:p>
            <a:r>
              <a:rPr lang="es-ES" dirty="0"/>
              <a:t>El objetivo de este artículo es hacer un primer reconocimiento de lo que se está pensando y enseñando sobre políticas públicas en Chile hasta el 2010 y poder establecer si el valor asignado a la economía (a través de los tecnócratas) como uno de los conocimientos expertos más importantes, se relaciona con la enseñanza de políticas públicas en Chile. </a:t>
            </a:r>
          </a:p>
          <a:p>
            <a:r>
              <a:rPr lang="es-ES" dirty="0"/>
              <a:t>Para este fin, se realiza una revisión exhaustiva de todas las mallas de carreras de pregrado en Chile, para construir nuestra muestra en la cual consideramos sólo aquellas que tengan al menos un ramo de políticas públicas. En el caso de los posgrados, se seleccionaron sólo aquellos que se denominen orientados fundamentalmente a las políticas públicas o con mención en políticas públicas.</a:t>
            </a:r>
            <a:endParaRPr lang="en-US" dirty="0"/>
          </a:p>
        </p:txBody>
      </p:sp>
      <p:sp>
        <p:nvSpPr>
          <p:cNvPr id="16" name="Title 2">
            <a:extLst>
              <a:ext uri="{FF2B5EF4-FFF2-40B4-BE49-F238E27FC236}">
                <a16:creationId xmlns:a16="http://schemas.microsoft.com/office/drawing/2014/main" id="{CEE320F9-5347-D7B7-EE05-F5D5D043F985}"/>
              </a:ext>
            </a:extLst>
          </p:cNvPr>
          <p:cNvSpPr>
            <a:spLocks noGrp="1"/>
          </p:cNvSpPr>
          <p:nvPr>
            <p:ph type="title"/>
          </p:nvPr>
        </p:nvSpPr>
        <p:spPr>
          <a:xfrm>
            <a:off x="1092200" y="1885125"/>
            <a:ext cx="3314700" cy="2093975"/>
          </a:xfrm>
        </p:spPr>
        <p:txBody>
          <a:bodyPr/>
          <a:lstStyle/>
          <a:p>
            <a:endParaRPr lang="en-US"/>
          </a:p>
        </p:txBody>
      </p:sp>
    </p:spTree>
    <p:extLst>
      <p:ext uri="{BB962C8B-B14F-4D97-AF65-F5344CB8AC3E}">
        <p14:creationId xmlns:p14="http://schemas.microsoft.com/office/powerpoint/2010/main" val="3366336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6269479A-FB95-7425-9FD2-0EE1EAF12299}"/>
              </a:ext>
            </a:extLst>
          </p:cNvPr>
          <p:cNvSpPr>
            <a:spLocks noGrp="1"/>
          </p:cNvSpPr>
          <p:nvPr>
            <p:ph type="pic" sz="quarter" idx="13"/>
          </p:nvPr>
        </p:nvSpPr>
        <p:spPr/>
      </p:sp>
      <p:sp>
        <p:nvSpPr>
          <p:cNvPr id="4" name="Título 3">
            <a:extLst>
              <a:ext uri="{FF2B5EF4-FFF2-40B4-BE49-F238E27FC236}">
                <a16:creationId xmlns:a16="http://schemas.microsoft.com/office/drawing/2014/main" id="{5C81DB50-064D-838C-F60B-1BA59E1A0211}"/>
              </a:ext>
            </a:extLst>
          </p:cNvPr>
          <p:cNvSpPr>
            <a:spLocks noGrp="1"/>
          </p:cNvSpPr>
          <p:nvPr>
            <p:ph type="title"/>
          </p:nvPr>
        </p:nvSpPr>
        <p:spPr/>
        <p:txBody>
          <a:bodyPr/>
          <a:lstStyle/>
          <a:p>
            <a:r>
              <a:rPr lang="es-MX" dirty="0"/>
              <a:t>3. Análisis</a:t>
            </a:r>
          </a:p>
        </p:txBody>
      </p:sp>
      <p:sp>
        <p:nvSpPr>
          <p:cNvPr id="5" name="Marcador de texto 4">
            <a:extLst>
              <a:ext uri="{FF2B5EF4-FFF2-40B4-BE49-F238E27FC236}">
                <a16:creationId xmlns:a16="http://schemas.microsoft.com/office/drawing/2014/main" id="{10245469-A16D-8B1B-6BAF-649CE092DC19}"/>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1746238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C9E64CAA-30D1-AAA8-AA87-246584FD4400}"/>
              </a:ext>
            </a:extLst>
          </p:cNvPr>
          <p:cNvSpPr>
            <a:spLocks noGrp="1"/>
          </p:cNvSpPr>
          <p:nvPr>
            <p:ph idx="1"/>
          </p:nvPr>
        </p:nvSpPr>
        <p:spPr/>
        <p:txBody>
          <a:bodyPr>
            <a:normAutofit/>
          </a:bodyPr>
          <a:lstStyle/>
          <a:p>
            <a:r>
              <a:rPr lang="es-ES" sz="2400" dirty="0"/>
              <a:t>Del total de carreras de pregrado, cuatro pertenecen a facultades de economía, administración, negocios o ingeniería. Un total de veinte y seis pertenecen a facultades vinculadas a las ciencias sociales, humanidades, gobierno o ciencias jurídicas, mientras que tres pertenecen a otro tipo de facultad o institutos o se encuentran fuera de la orgánica de una facultad. </a:t>
            </a:r>
            <a:endParaRPr lang="es-MX" sz="2400" dirty="0"/>
          </a:p>
        </p:txBody>
      </p:sp>
      <p:sp>
        <p:nvSpPr>
          <p:cNvPr id="3" name="Título 2">
            <a:extLst>
              <a:ext uri="{FF2B5EF4-FFF2-40B4-BE49-F238E27FC236}">
                <a16:creationId xmlns:a16="http://schemas.microsoft.com/office/drawing/2014/main" id="{42229EC0-7E9B-DA47-CD28-C96CFA5E2BBE}"/>
              </a:ext>
            </a:extLst>
          </p:cNvPr>
          <p:cNvSpPr>
            <a:spLocks noGrp="1"/>
          </p:cNvSpPr>
          <p:nvPr>
            <p:ph type="title"/>
          </p:nvPr>
        </p:nvSpPr>
        <p:spPr/>
        <p:txBody>
          <a:bodyPr>
            <a:normAutofit fontScale="90000"/>
          </a:bodyPr>
          <a:lstStyle/>
          <a:p>
            <a:r>
              <a:rPr lang="es-ES" dirty="0"/>
              <a:t>A nivel de pregrado las políticas públicas están vinculadas a las ciencias sociales en general y no a la economía en particular</a:t>
            </a:r>
            <a:endParaRPr lang="es-MX" dirty="0"/>
          </a:p>
        </p:txBody>
      </p:sp>
    </p:spTree>
    <p:extLst>
      <p:ext uri="{BB962C8B-B14F-4D97-AF65-F5344CB8AC3E}">
        <p14:creationId xmlns:p14="http://schemas.microsoft.com/office/powerpoint/2010/main" val="1070710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FA46646-7CB5-1FA9-56E0-98E89E83D60D}"/>
              </a:ext>
            </a:extLst>
          </p:cNvPr>
          <p:cNvSpPr>
            <a:spLocks noGrp="1"/>
          </p:cNvSpPr>
          <p:nvPr>
            <p:ph idx="1"/>
          </p:nvPr>
        </p:nvSpPr>
        <p:spPr/>
        <p:txBody>
          <a:bodyPr>
            <a:normAutofit/>
          </a:bodyPr>
          <a:lstStyle/>
          <a:p>
            <a:r>
              <a:rPr lang="es-ES" sz="2400" dirty="0"/>
              <a:t>Pertenece en su mayoría a facultades de economía, administración y negocios, con un 58,3% de la oferta total. Mientras que las facultades de gobierno y ciencias sociales dictan el 33,3% de la oferta de posgrado. El 8,3% restante pertenece a facultad de arquitectura, diseño y estudios urbanos</a:t>
            </a:r>
            <a:endParaRPr lang="es-MX" sz="2400" dirty="0"/>
          </a:p>
        </p:txBody>
      </p:sp>
      <p:sp>
        <p:nvSpPr>
          <p:cNvPr id="3" name="Título 2">
            <a:extLst>
              <a:ext uri="{FF2B5EF4-FFF2-40B4-BE49-F238E27FC236}">
                <a16:creationId xmlns:a16="http://schemas.microsoft.com/office/drawing/2014/main" id="{8F36B7CD-4BB1-F83A-09E0-FDE58BBF33BE}"/>
              </a:ext>
            </a:extLst>
          </p:cNvPr>
          <p:cNvSpPr>
            <a:spLocks noGrp="1"/>
          </p:cNvSpPr>
          <p:nvPr>
            <p:ph type="title"/>
          </p:nvPr>
        </p:nvSpPr>
        <p:spPr/>
        <p:txBody>
          <a:bodyPr>
            <a:normAutofit fontScale="90000"/>
          </a:bodyPr>
          <a:lstStyle/>
          <a:p>
            <a:r>
              <a:rPr lang="es-ES" dirty="0"/>
              <a:t>la oferta de posgrados enfocados </a:t>
            </a:r>
            <a:br>
              <a:rPr lang="es-ES" dirty="0"/>
            </a:br>
            <a:r>
              <a:rPr lang="es-ES" dirty="0"/>
              <a:t>en políticas públicas</a:t>
            </a:r>
            <a:endParaRPr lang="es-MX" dirty="0"/>
          </a:p>
        </p:txBody>
      </p:sp>
    </p:spTree>
    <p:extLst>
      <p:ext uri="{BB962C8B-B14F-4D97-AF65-F5344CB8AC3E}">
        <p14:creationId xmlns:p14="http://schemas.microsoft.com/office/powerpoint/2010/main" val="737586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49B5A733-3887-8B35-00C1-73DA30D6A28C}"/>
              </a:ext>
            </a:extLst>
          </p:cNvPr>
          <p:cNvSpPr>
            <a:spLocks noGrp="1"/>
          </p:cNvSpPr>
          <p:nvPr>
            <p:ph type="pic" sz="quarter" idx="13"/>
          </p:nvPr>
        </p:nvSpPr>
        <p:spPr/>
      </p:sp>
      <p:sp>
        <p:nvSpPr>
          <p:cNvPr id="4" name="Título 3">
            <a:extLst>
              <a:ext uri="{FF2B5EF4-FFF2-40B4-BE49-F238E27FC236}">
                <a16:creationId xmlns:a16="http://schemas.microsoft.com/office/drawing/2014/main" id="{C1788566-ABB5-1C01-883D-BBA783E86E0F}"/>
              </a:ext>
            </a:extLst>
          </p:cNvPr>
          <p:cNvSpPr>
            <a:spLocks noGrp="1"/>
          </p:cNvSpPr>
          <p:nvPr>
            <p:ph type="title"/>
          </p:nvPr>
        </p:nvSpPr>
        <p:spPr/>
        <p:txBody>
          <a:bodyPr/>
          <a:lstStyle/>
          <a:p>
            <a:r>
              <a:rPr lang="es-MX" dirty="0"/>
              <a:t>Conclusiones</a:t>
            </a:r>
          </a:p>
        </p:txBody>
      </p:sp>
      <p:sp>
        <p:nvSpPr>
          <p:cNvPr id="5" name="Marcador de texto 4">
            <a:extLst>
              <a:ext uri="{FF2B5EF4-FFF2-40B4-BE49-F238E27FC236}">
                <a16:creationId xmlns:a16="http://schemas.microsoft.com/office/drawing/2014/main" id="{A27F1BAB-D7A1-6285-4D0F-76A03D667B42}"/>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67411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Conector recto 2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ángulo 2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rtl="0"/>
            <a:endParaRPr lang="es-ES" dirty="0"/>
          </a:p>
        </p:txBody>
      </p:sp>
      <p:sp>
        <p:nvSpPr>
          <p:cNvPr id="6" name="Título 5">
            <a:extLst>
              <a:ext uri="{FF2B5EF4-FFF2-40B4-BE49-F238E27FC236}">
                <a16:creationId xmlns:a16="http://schemas.microsoft.com/office/drawing/2014/main" id="{8146B020-2B12-4533-AB98-A078339B314A}"/>
              </a:ext>
            </a:extLst>
          </p:cNvPr>
          <p:cNvSpPr>
            <a:spLocks noGrp="1"/>
          </p:cNvSpPr>
          <p:nvPr>
            <p:ph type="title"/>
          </p:nvPr>
        </p:nvSpPr>
        <p:spPr>
          <a:xfrm>
            <a:off x="477078" y="516836"/>
            <a:ext cx="3485322" cy="1960234"/>
          </a:xfrm>
        </p:spPr>
        <p:txBody>
          <a:bodyPr vert="horz" lIns="91440" tIns="45720" rIns="91440" bIns="45720" rtlCol="0" anchor="b">
            <a:noAutofit/>
          </a:bodyPr>
          <a:lstStyle/>
          <a:p>
            <a:r>
              <a:rPr lang="es-ES" sz="4000" dirty="0">
                <a:solidFill>
                  <a:schemeClr val="tx1"/>
                </a:solidFill>
                <a:latin typeface="+mj-lt"/>
              </a:rPr>
              <a:t>Desde el restablecimiento de la democracia en Chile</a:t>
            </a:r>
            <a:endParaRPr lang="es-ES" sz="4000" dirty="0">
              <a:solidFill>
                <a:schemeClr val="tx1">
                  <a:lumMod val="75000"/>
                  <a:lumOff val="25000"/>
                </a:schemeClr>
              </a:solidFill>
            </a:endParaRPr>
          </a:p>
        </p:txBody>
      </p:sp>
      <p:cxnSp>
        <p:nvCxnSpPr>
          <p:cNvPr id="31" name="Conector recto 30">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Marcador de contenido 6">
            <a:extLst>
              <a:ext uri="{FF2B5EF4-FFF2-40B4-BE49-F238E27FC236}">
                <a16:creationId xmlns:a16="http://schemas.microsoft.com/office/drawing/2014/main" id="{F3D22D53-586E-4F80-B549-03B4A942D854}"/>
              </a:ext>
            </a:extLst>
          </p:cNvPr>
          <p:cNvSpPr>
            <a:spLocks noGrp="1"/>
          </p:cNvSpPr>
          <p:nvPr>
            <p:ph idx="1"/>
          </p:nvPr>
        </p:nvSpPr>
        <p:spPr>
          <a:xfrm>
            <a:off x="492371" y="2790855"/>
            <a:ext cx="2933196" cy="3311766"/>
          </a:xfrm>
        </p:spPr>
        <p:txBody>
          <a:bodyPr vert="horz" lIns="0" tIns="45720" rIns="0" bIns="45720" rtlCol="0">
            <a:normAutofit fontScale="85000" lnSpcReduction="20000"/>
          </a:bodyPr>
          <a:lstStyle/>
          <a:p>
            <a:pPr rtl="0"/>
            <a:r>
              <a:rPr lang="es-ES" dirty="0">
                <a:latin typeface="+mj-lt"/>
              </a:rPr>
              <a:t>A inicios de los noventa fue posible observar una relación constante entre conocimiento experto vinculado a la economía y el enfoque de políticas públicas, especialmente en temas sectoriales como manejo macroeconómico, políticas laborales, entre otras (Dávila, 2010, 2011</a:t>
            </a:r>
          </a:p>
        </p:txBody>
      </p:sp>
      <p:pic>
        <p:nvPicPr>
          <p:cNvPr id="9" name="Marcador de posición de imagen 8" descr="Una imagen que contiene un objeto que representa una misión u objetivo&#10;">
            <a:extLst>
              <a:ext uri="{FF2B5EF4-FFF2-40B4-BE49-F238E27FC236}">
                <a16:creationId xmlns:a16="http://schemas.microsoft.com/office/drawing/2014/main" id="{8CFBDF6E-78AD-4FBA-9B07-1F98608A8B2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30701" r="2" b="2295"/>
          <a:stretch/>
        </p:blipFill>
        <p:spPr>
          <a:xfrm>
            <a:off x="4080728" y="10"/>
            <a:ext cx="8111272" cy="6857990"/>
          </a:xfrm>
          <a:prstGeom prst="rect">
            <a:avLst/>
          </a:prstGeom>
        </p:spPr>
      </p:pic>
    </p:spTree>
    <p:extLst>
      <p:ext uri="{BB962C8B-B14F-4D97-AF65-F5344CB8AC3E}">
        <p14:creationId xmlns:p14="http://schemas.microsoft.com/office/powerpoint/2010/main" val="893224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82CBC99-EB67-D1C8-6A6D-CA638081A3D7}"/>
              </a:ext>
            </a:extLst>
          </p:cNvPr>
          <p:cNvSpPr>
            <a:spLocks noGrp="1"/>
          </p:cNvSpPr>
          <p:nvPr>
            <p:ph type="title"/>
          </p:nvPr>
        </p:nvSpPr>
        <p:spPr/>
        <p:txBody>
          <a:bodyPr/>
          <a:lstStyle/>
          <a:p>
            <a:r>
              <a:rPr lang="es-ES" dirty="0"/>
              <a:t>El enfoque de políticas públicas </a:t>
            </a:r>
            <a:endParaRPr lang="es-MX" dirty="0"/>
          </a:p>
        </p:txBody>
      </p:sp>
      <p:sp>
        <p:nvSpPr>
          <p:cNvPr id="6" name="Marcador de contenido 5">
            <a:extLst>
              <a:ext uri="{FF2B5EF4-FFF2-40B4-BE49-F238E27FC236}">
                <a16:creationId xmlns:a16="http://schemas.microsoft.com/office/drawing/2014/main" id="{86646870-5D0A-C81D-0E0D-11251390EC2C}"/>
              </a:ext>
            </a:extLst>
          </p:cNvPr>
          <p:cNvSpPr>
            <a:spLocks noGrp="1"/>
          </p:cNvSpPr>
          <p:nvPr>
            <p:ph idx="1"/>
          </p:nvPr>
        </p:nvSpPr>
        <p:spPr/>
        <p:txBody>
          <a:bodyPr>
            <a:normAutofit lnSpcReduction="10000"/>
          </a:bodyPr>
          <a:lstStyle/>
          <a:p>
            <a:r>
              <a:rPr lang="es-ES" sz="2400" dirty="0"/>
              <a:t>Efectivamente se encuentra generalizado por parte de las ciencias sociales a nivel de pregrado, pero la enseñanza de experticia en políticas públicas se encuentra vinculada a las facultades de economía, administración o negocios.</a:t>
            </a:r>
          </a:p>
          <a:p>
            <a:r>
              <a:rPr lang="es-ES" sz="2400" dirty="0"/>
              <a:t> Los alumnos de distintas carreras vinculadas generalmente a las ciencias sociales son instruidos en cuestiones básicas del enfoque de políticas públicas, sus métodos y conceptos, mientras que quienes decidan especializarse en esas áreas deben hacerlo (para el caso chileno) desde el paradigma economicista</a:t>
            </a:r>
          </a:p>
          <a:p>
            <a:r>
              <a:rPr lang="es-ES" sz="2400" dirty="0"/>
              <a:t>El análisis económico es, entonces, el que predomina en el estudio de los temas públicos vinculados a las políticas públicas.</a:t>
            </a:r>
          </a:p>
          <a:p>
            <a:endParaRPr lang="es-MX" sz="2400" dirty="0"/>
          </a:p>
        </p:txBody>
      </p:sp>
    </p:spTree>
    <p:extLst>
      <p:ext uri="{BB962C8B-B14F-4D97-AF65-F5344CB8AC3E}">
        <p14:creationId xmlns:p14="http://schemas.microsoft.com/office/powerpoint/2010/main" val="2623975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01A0503-A89D-DF8B-D727-3E4CC07193D6}"/>
              </a:ext>
            </a:extLst>
          </p:cNvPr>
          <p:cNvSpPr>
            <a:spLocks noGrp="1"/>
          </p:cNvSpPr>
          <p:nvPr>
            <p:ph type="title"/>
          </p:nvPr>
        </p:nvSpPr>
        <p:spPr/>
        <p:txBody>
          <a:bodyPr>
            <a:normAutofit fontScale="90000"/>
          </a:bodyPr>
          <a:lstStyle/>
          <a:p>
            <a:r>
              <a:rPr lang="es-ES" dirty="0"/>
              <a:t>Qué tan expertas pueden ser las decisiones de política pública en Chile hoy</a:t>
            </a:r>
            <a:endParaRPr lang="es-MX" dirty="0"/>
          </a:p>
        </p:txBody>
      </p:sp>
      <p:sp>
        <p:nvSpPr>
          <p:cNvPr id="6" name="Marcador de contenido 5">
            <a:extLst>
              <a:ext uri="{FF2B5EF4-FFF2-40B4-BE49-F238E27FC236}">
                <a16:creationId xmlns:a16="http://schemas.microsoft.com/office/drawing/2014/main" id="{70F1594A-F576-DC83-9B52-C440CB950FCE}"/>
              </a:ext>
            </a:extLst>
          </p:cNvPr>
          <p:cNvSpPr>
            <a:spLocks noGrp="1"/>
          </p:cNvSpPr>
          <p:nvPr>
            <p:ph idx="1"/>
          </p:nvPr>
        </p:nvSpPr>
        <p:spPr/>
        <p:txBody>
          <a:bodyPr>
            <a:normAutofit/>
          </a:bodyPr>
          <a:lstStyle/>
          <a:p>
            <a:r>
              <a:rPr lang="es-ES" sz="2400" dirty="0"/>
              <a:t>Cuál es la esfera o importancia del conocimiento experto en las decisiones de políticas públicas. Son los políticos o estos tecnócratas quienes deciden. </a:t>
            </a:r>
          </a:p>
          <a:p>
            <a:r>
              <a:rPr lang="es-ES" sz="2400" dirty="0"/>
              <a:t>En un mundo del conocimiento donde éste es cada vez más especializado, la pregunta es qué rol les cabe a los ciudadanos y sus organizaciones en este debate y cómo los partidos y sus políticos integran este conocimiento experto, o si, por el contrario, los partidos se divorcian de éste y pierden capacidad de debate en estos términos, centrándose en lenguajes más populistas o demagógicos</a:t>
            </a:r>
            <a:endParaRPr lang="es-MX" sz="2400" dirty="0"/>
          </a:p>
        </p:txBody>
      </p:sp>
    </p:spTree>
    <p:extLst>
      <p:ext uri="{BB962C8B-B14F-4D97-AF65-F5344CB8AC3E}">
        <p14:creationId xmlns:p14="http://schemas.microsoft.com/office/powerpoint/2010/main" val="420899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Conector recto 1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ángulo 19">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 name="Título 6">
            <a:extLst>
              <a:ext uri="{FF2B5EF4-FFF2-40B4-BE49-F238E27FC236}">
                <a16:creationId xmlns:a16="http://schemas.microsoft.com/office/drawing/2014/main" id="{36DB04AA-2B2C-4162-AD6D-1FF802682C3D}"/>
              </a:ext>
            </a:extLst>
          </p:cNvPr>
          <p:cNvSpPr>
            <a:spLocks noGrp="1"/>
          </p:cNvSpPr>
          <p:nvPr>
            <p:ph type="title"/>
          </p:nvPr>
        </p:nvSpPr>
        <p:spPr>
          <a:xfrm>
            <a:off x="5172074" y="286603"/>
            <a:ext cx="5983605" cy="1450757"/>
          </a:xfrm>
        </p:spPr>
        <p:txBody>
          <a:bodyPr vert="horz" lIns="91440" tIns="45720" rIns="91440" bIns="45720" rtlCol="0" anchor="b">
            <a:normAutofit/>
          </a:bodyPr>
          <a:lstStyle/>
          <a:p>
            <a:pPr rtl="0"/>
            <a:r>
              <a:rPr lang="es-ES" sz="4800" dirty="0">
                <a:solidFill>
                  <a:schemeClr val="tx1">
                    <a:lumMod val="75000"/>
                    <a:lumOff val="25000"/>
                  </a:schemeClr>
                </a:solidFill>
              </a:rPr>
              <a:t>Diagnóstico de la enseñanza</a:t>
            </a:r>
          </a:p>
        </p:txBody>
      </p:sp>
      <p:pic>
        <p:nvPicPr>
          <p:cNvPr id="11" name="Marcador de posición de imagen 10" descr="Una imagen que contiene cielo, agua, exteriores, persona. También refleja filosofía, paz&#10;&#10;">
            <a:extLst>
              <a:ext uri="{FF2B5EF4-FFF2-40B4-BE49-F238E27FC236}">
                <a16:creationId xmlns:a16="http://schemas.microsoft.com/office/drawing/2014/main" id="{94B2FFE9-6D1F-4DC1-8532-95405973ABE7}"/>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20" y="10"/>
            <a:ext cx="4580077" cy="6857990"/>
          </a:xfrm>
          <a:prstGeom prst="rect">
            <a:avLst/>
          </a:prstGeom>
        </p:spPr>
      </p:pic>
      <p:cxnSp>
        <p:nvCxnSpPr>
          <p:cNvPr id="22" name="Conector recto 21">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Marcador de contenido 7">
            <a:extLst>
              <a:ext uri="{FF2B5EF4-FFF2-40B4-BE49-F238E27FC236}">
                <a16:creationId xmlns:a16="http://schemas.microsoft.com/office/drawing/2014/main" id="{6CCBAAA8-DE36-46A7-8728-72C3486FDBF0}"/>
              </a:ext>
            </a:extLst>
          </p:cNvPr>
          <p:cNvSpPr>
            <a:spLocks noGrp="1"/>
          </p:cNvSpPr>
          <p:nvPr>
            <p:ph idx="1"/>
          </p:nvPr>
        </p:nvSpPr>
        <p:spPr>
          <a:xfrm>
            <a:off x="5172074" y="2108201"/>
            <a:ext cx="5983606" cy="3760891"/>
          </a:xfrm>
        </p:spPr>
        <p:txBody>
          <a:bodyPr vert="horz" lIns="0" tIns="45720" rIns="0" bIns="45720" rtlCol="0">
            <a:normAutofit/>
          </a:bodyPr>
          <a:lstStyle/>
          <a:p>
            <a:pPr marL="87313" indent="0" rtl="0">
              <a:buFont typeface="Calibri" panose="020F0502020204030204" pitchFamily="34" charset="0"/>
              <a:buNone/>
            </a:pPr>
            <a:r>
              <a:rPr lang="es-ES" dirty="0">
                <a:latin typeface="+mj-lt"/>
              </a:rPr>
              <a:t>Es a partir de lo anterior, de esta relación entre políticas públicas, conocimiento experto y economía que nos interesa particularmente realizar un diagnóstico general de quiénes están enseñando políticas públicas y quiénes las estudian, para dilucidar entonces cuál es el enfoque predominante</a:t>
            </a:r>
          </a:p>
        </p:txBody>
      </p:sp>
    </p:spTree>
    <p:extLst>
      <p:ext uri="{BB962C8B-B14F-4D97-AF65-F5344CB8AC3E}">
        <p14:creationId xmlns:p14="http://schemas.microsoft.com/office/powerpoint/2010/main" val="259689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391097BE-A044-49F5-B5CA-AE183B956585}"/>
              </a:ext>
            </a:extLst>
          </p:cNvPr>
          <p:cNvSpPr>
            <a:spLocks noGrp="1"/>
          </p:cNvSpPr>
          <p:nvPr>
            <p:ph type="title"/>
          </p:nvPr>
        </p:nvSpPr>
        <p:spPr/>
        <p:txBody>
          <a:bodyPr rtlCol="0">
            <a:normAutofit fontScale="90000"/>
          </a:bodyPr>
          <a:lstStyle/>
          <a:p>
            <a:r>
              <a:rPr lang="es-ES" dirty="0"/>
              <a:t>Mapeo general del </a:t>
            </a:r>
            <a:br>
              <a:rPr lang="es-ES" dirty="0"/>
            </a:br>
            <a:r>
              <a:rPr lang="es-ES" dirty="0"/>
              <a:t>estado del arte</a:t>
            </a:r>
          </a:p>
        </p:txBody>
      </p:sp>
      <p:sp>
        <p:nvSpPr>
          <p:cNvPr id="8" name="Marcador de contenido 7">
            <a:extLst>
              <a:ext uri="{FF2B5EF4-FFF2-40B4-BE49-F238E27FC236}">
                <a16:creationId xmlns:a16="http://schemas.microsoft.com/office/drawing/2014/main" id="{411E9392-71EA-4293-909F-1FE7DD38E31D}"/>
              </a:ext>
            </a:extLst>
          </p:cNvPr>
          <p:cNvSpPr>
            <a:spLocks noGrp="1"/>
          </p:cNvSpPr>
          <p:nvPr>
            <p:ph idx="1"/>
          </p:nvPr>
        </p:nvSpPr>
        <p:spPr/>
        <p:txBody>
          <a:bodyPr rtlCol="0">
            <a:normAutofit lnSpcReduction="10000"/>
          </a:bodyPr>
          <a:lstStyle/>
          <a:p>
            <a:pPr rtl="0"/>
            <a:r>
              <a:rPr lang="es-ES" sz="2800" dirty="0"/>
              <a:t>Respecto al análisis y uso del concepto de políticas públicas en Chile. Particularmente, este trabajo se centra en dos ámbitos:</a:t>
            </a:r>
          </a:p>
          <a:p>
            <a:pPr rtl="0"/>
            <a:r>
              <a:rPr lang="es-ES" sz="2800" dirty="0"/>
              <a:t>formación profesional a nivel universitario de pregrado,</a:t>
            </a:r>
          </a:p>
          <a:p>
            <a:pPr rtl="0"/>
            <a:r>
              <a:rPr lang="es-ES" sz="2800" dirty="0"/>
              <a:t>Postgrado e investigación en centros de estudios. </a:t>
            </a:r>
          </a:p>
        </p:txBody>
      </p:sp>
      <p:grpSp>
        <p:nvGrpSpPr>
          <p:cNvPr id="10" name="Grupo 9" descr="Información">
            <a:extLst>
              <a:ext uri="{FF2B5EF4-FFF2-40B4-BE49-F238E27FC236}">
                <a16:creationId xmlns:a16="http://schemas.microsoft.com/office/drawing/2014/main" id="{04EACC33-3BBF-4195-8927-841FEBB364AD}"/>
              </a:ext>
            </a:extLst>
          </p:cNvPr>
          <p:cNvGrpSpPr/>
          <p:nvPr/>
        </p:nvGrpSpPr>
        <p:grpSpPr>
          <a:xfrm>
            <a:off x="4637454" y="2530474"/>
            <a:ext cx="803276" cy="803276"/>
            <a:chOff x="4914764" y="3319462"/>
            <a:chExt cx="619125" cy="619125"/>
          </a:xfrm>
          <a:solidFill>
            <a:schemeClr val="bg1"/>
          </a:solidFill>
        </p:grpSpPr>
        <p:sp>
          <p:nvSpPr>
            <p:cNvPr id="11" name="Forma libre: Forma 10">
              <a:extLst>
                <a:ext uri="{FF2B5EF4-FFF2-40B4-BE49-F238E27FC236}">
                  <a16:creationId xmlns:a16="http://schemas.microsoft.com/office/drawing/2014/main" id="{400D0FC6-FE6C-422D-87EC-3F2A40F92771}"/>
                </a:ext>
              </a:extLst>
            </p:cNvPr>
            <p:cNvSpPr/>
            <p:nvPr/>
          </p:nvSpPr>
          <p:spPr>
            <a:xfrm>
              <a:off x="4914764" y="3319462"/>
              <a:ext cx="619125" cy="619125"/>
            </a:xfrm>
            <a:custGeom>
              <a:avLst/>
              <a:gdLst>
                <a:gd name="connsiteX0" fmla="*/ 309563 w 619125"/>
                <a:gd name="connsiteY0" fmla="*/ 0 h 619125"/>
                <a:gd name="connsiteX1" fmla="*/ 0 w 619125"/>
                <a:gd name="connsiteY1" fmla="*/ 309563 h 619125"/>
                <a:gd name="connsiteX2" fmla="*/ 309563 w 619125"/>
                <a:gd name="connsiteY2" fmla="*/ 619125 h 619125"/>
                <a:gd name="connsiteX3" fmla="*/ 619125 w 619125"/>
                <a:gd name="connsiteY3" fmla="*/ 309563 h 619125"/>
                <a:gd name="connsiteX4" fmla="*/ 309563 w 619125"/>
                <a:gd name="connsiteY4" fmla="*/ 0 h 619125"/>
                <a:gd name="connsiteX5" fmla="*/ 309563 w 619125"/>
                <a:gd name="connsiteY5" fmla="*/ 581025 h 619125"/>
                <a:gd name="connsiteX6" fmla="*/ 38100 w 619125"/>
                <a:gd name="connsiteY6" fmla="*/ 309563 h 619125"/>
                <a:gd name="connsiteX7" fmla="*/ 309563 w 619125"/>
                <a:gd name="connsiteY7" fmla="*/ 38100 h 619125"/>
                <a:gd name="connsiteX8" fmla="*/ 581025 w 619125"/>
                <a:gd name="connsiteY8" fmla="*/ 309563 h 619125"/>
                <a:gd name="connsiteX9" fmla="*/ 309563 w 619125"/>
                <a:gd name="connsiteY9" fmla="*/ 5810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125" h="619125">
                  <a:moveTo>
                    <a:pt x="309563" y="0"/>
                  </a:moveTo>
                  <a:cubicBezTo>
                    <a:pt x="138875" y="0"/>
                    <a:pt x="0" y="138865"/>
                    <a:pt x="0" y="309563"/>
                  </a:cubicBezTo>
                  <a:cubicBezTo>
                    <a:pt x="0" y="480260"/>
                    <a:pt x="138875" y="619125"/>
                    <a:pt x="309563" y="619125"/>
                  </a:cubicBezTo>
                  <a:cubicBezTo>
                    <a:pt x="480250" y="619125"/>
                    <a:pt x="619125" y="480260"/>
                    <a:pt x="619125" y="309563"/>
                  </a:cubicBezTo>
                  <a:cubicBezTo>
                    <a:pt x="619125" y="138865"/>
                    <a:pt x="480250" y="0"/>
                    <a:pt x="309563" y="0"/>
                  </a:cubicBezTo>
                  <a:close/>
                  <a:moveTo>
                    <a:pt x="309563" y="581025"/>
                  </a:moveTo>
                  <a:cubicBezTo>
                    <a:pt x="159877" y="581025"/>
                    <a:pt x="38100" y="459248"/>
                    <a:pt x="38100" y="309563"/>
                  </a:cubicBezTo>
                  <a:cubicBezTo>
                    <a:pt x="38100" y="159877"/>
                    <a:pt x="159877" y="38100"/>
                    <a:pt x="309563" y="38100"/>
                  </a:cubicBezTo>
                  <a:cubicBezTo>
                    <a:pt x="459248" y="38100"/>
                    <a:pt x="581025" y="159877"/>
                    <a:pt x="581025" y="309563"/>
                  </a:cubicBezTo>
                  <a:cubicBezTo>
                    <a:pt x="581025" y="459248"/>
                    <a:pt x="459248" y="581025"/>
                    <a:pt x="309563" y="581025"/>
                  </a:cubicBezTo>
                  <a:close/>
                </a:path>
              </a:pathLst>
            </a:custGeom>
            <a:grpFill/>
            <a:ln w="9525" cap="flat">
              <a:noFill/>
              <a:prstDash val="solid"/>
              <a:miter/>
            </a:ln>
          </p:spPr>
          <p:txBody>
            <a:bodyPr rtlCol="0" anchor="ctr"/>
            <a:lstStyle/>
            <a:p>
              <a:pPr rtl="0"/>
              <a:endParaRPr lang="es-ES" dirty="0"/>
            </a:p>
          </p:txBody>
        </p:sp>
        <p:sp>
          <p:nvSpPr>
            <p:cNvPr id="12" name="Forma libre: Forma 11">
              <a:extLst>
                <a:ext uri="{FF2B5EF4-FFF2-40B4-BE49-F238E27FC236}">
                  <a16:creationId xmlns:a16="http://schemas.microsoft.com/office/drawing/2014/main" id="{EADF13BE-BF58-43E3-9534-281EFDABF659}"/>
                </a:ext>
              </a:extLst>
            </p:cNvPr>
            <p:cNvSpPr/>
            <p:nvPr/>
          </p:nvSpPr>
          <p:spPr>
            <a:xfrm>
              <a:off x="5195751" y="3473729"/>
              <a:ext cx="57150" cy="57150"/>
            </a:xfrm>
            <a:custGeom>
              <a:avLst/>
              <a:gdLst>
                <a:gd name="connsiteX0" fmla="*/ 63722 w 57150"/>
                <a:gd name="connsiteY0" fmla="*/ 31861 h 57150"/>
                <a:gd name="connsiteX1" fmla="*/ 31861 w 57150"/>
                <a:gd name="connsiteY1" fmla="*/ 63722 h 57150"/>
                <a:gd name="connsiteX2" fmla="*/ 0 w 57150"/>
                <a:gd name="connsiteY2" fmla="*/ 31861 h 57150"/>
                <a:gd name="connsiteX3" fmla="*/ 31861 w 57150"/>
                <a:gd name="connsiteY3" fmla="*/ 0 h 57150"/>
                <a:gd name="connsiteX4" fmla="*/ 63722 w 57150"/>
                <a:gd name="connsiteY4" fmla="*/ 3186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3722" y="31861"/>
                  </a:moveTo>
                  <a:cubicBezTo>
                    <a:pt x="63722" y="49458"/>
                    <a:pt x="49458" y="63722"/>
                    <a:pt x="31861" y="63722"/>
                  </a:cubicBezTo>
                  <a:cubicBezTo>
                    <a:pt x="14265" y="63722"/>
                    <a:pt x="0" y="49458"/>
                    <a:pt x="0" y="31861"/>
                  </a:cubicBezTo>
                  <a:cubicBezTo>
                    <a:pt x="0" y="14265"/>
                    <a:pt x="14265" y="0"/>
                    <a:pt x="31861" y="0"/>
                  </a:cubicBezTo>
                  <a:cubicBezTo>
                    <a:pt x="49458" y="0"/>
                    <a:pt x="63722" y="14265"/>
                    <a:pt x="63722" y="31861"/>
                  </a:cubicBezTo>
                  <a:close/>
                </a:path>
              </a:pathLst>
            </a:custGeom>
            <a:grpFill/>
            <a:ln w="9525" cap="flat">
              <a:noFill/>
              <a:prstDash val="solid"/>
              <a:miter/>
            </a:ln>
          </p:spPr>
          <p:txBody>
            <a:bodyPr rtlCol="0" anchor="ctr"/>
            <a:lstStyle/>
            <a:p>
              <a:pPr rtl="0"/>
              <a:endParaRPr lang="es-ES" dirty="0"/>
            </a:p>
          </p:txBody>
        </p:sp>
        <p:sp>
          <p:nvSpPr>
            <p:cNvPr id="13" name="Forma libre: Forma 12">
              <a:extLst>
                <a:ext uri="{FF2B5EF4-FFF2-40B4-BE49-F238E27FC236}">
                  <a16:creationId xmlns:a16="http://schemas.microsoft.com/office/drawing/2014/main" id="{914EC720-9A79-4D18-8746-AE0BDD325E79}"/>
                </a:ext>
              </a:extLst>
            </p:cNvPr>
            <p:cNvSpPr/>
            <p:nvPr/>
          </p:nvSpPr>
          <p:spPr>
            <a:xfrm>
              <a:off x="5205276" y="3589420"/>
              <a:ext cx="38100" cy="200025"/>
            </a:xfrm>
            <a:custGeom>
              <a:avLst/>
              <a:gdLst>
                <a:gd name="connsiteX0" fmla="*/ 19050 w 38100"/>
                <a:gd name="connsiteY0" fmla="*/ 0 h 200025"/>
                <a:gd name="connsiteX1" fmla="*/ 0 w 38100"/>
                <a:gd name="connsiteY1" fmla="*/ 19050 h 200025"/>
                <a:gd name="connsiteX2" fmla="*/ 0 w 38100"/>
                <a:gd name="connsiteY2" fmla="*/ 180975 h 200025"/>
                <a:gd name="connsiteX3" fmla="*/ 19050 w 38100"/>
                <a:gd name="connsiteY3" fmla="*/ 200025 h 200025"/>
                <a:gd name="connsiteX4" fmla="*/ 38100 w 38100"/>
                <a:gd name="connsiteY4" fmla="*/ 180975 h 200025"/>
                <a:gd name="connsiteX5" fmla="*/ 38100 w 38100"/>
                <a:gd name="connsiteY5" fmla="*/ 19050 h 200025"/>
                <a:gd name="connsiteX6" fmla="*/ 19050 w 38100"/>
                <a:gd name="connsiteY6"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200025">
                  <a:moveTo>
                    <a:pt x="19050" y="0"/>
                  </a:moveTo>
                  <a:cubicBezTo>
                    <a:pt x="8534" y="0"/>
                    <a:pt x="0" y="8534"/>
                    <a:pt x="0" y="19050"/>
                  </a:cubicBezTo>
                  <a:lnTo>
                    <a:pt x="0" y="180975"/>
                  </a:lnTo>
                  <a:cubicBezTo>
                    <a:pt x="0" y="191491"/>
                    <a:pt x="8534" y="200025"/>
                    <a:pt x="19050" y="200025"/>
                  </a:cubicBezTo>
                  <a:cubicBezTo>
                    <a:pt x="29566" y="200025"/>
                    <a:pt x="38100" y="191491"/>
                    <a:pt x="38100" y="180975"/>
                  </a:cubicBezTo>
                  <a:lnTo>
                    <a:pt x="38100" y="19050"/>
                  </a:lnTo>
                  <a:cubicBezTo>
                    <a:pt x="38100" y="8525"/>
                    <a:pt x="29566" y="0"/>
                    <a:pt x="19050" y="0"/>
                  </a:cubicBezTo>
                  <a:close/>
                </a:path>
              </a:pathLst>
            </a:custGeom>
            <a:grpFill/>
            <a:ln w="9525" cap="flat">
              <a:noFill/>
              <a:prstDash val="solid"/>
              <a:miter/>
            </a:ln>
          </p:spPr>
          <p:txBody>
            <a:bodyPr rtlCol="0" anchor="ctr"/>
            <a:lstStyle/>
            <a:p>
              <a:pPr rtl="0"/>
              <a:endParaRPr lang="es-ES" dirty="0"/>
            </a:p>
          </p:txBody>
        </p:sp>
      </p:grpSp>
    </p:spTree>
    <p:extLst>
      <p:ext uri="{BB962C8B-B14F-4D97-AF65-F5344CB8AC3E}">
        <p14:creationId xmlns:p14="http://schemas.microsoft.com/office/powerpoint/2010/main" val="105670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2B8D90A9-0AF5-89B2-FE00-01DAD68AFB84}"/>
              </a:ext>
            </a:extLst>
          </p:cNvPr>
          <p:cNvSpPr>
            <a:spLocks noGrp="1"/>
          </p:cNvSpPr>
          <p:nvPr>
            <p:ph idx="1"/>
          </p:nvPr>
        </p:nvSpPr>
        <p:spPr>
          <a:xfrm>
            <a:off x="5458984" y="954157"/>
            <a:ext cx="5713841" cy="4412260"/>
          </a:xfrm>
        </p:spPr>
        <p:txBody>
          <a:bodyPr>
            <a:normAutofit fontScale="92500" lnSpcReduction="10000"/>
          </a:bodyPr>
          <a:lstStyle/>
          <a:p>
            <a:r>
              <a:rPr lang="es-ES" sz="3200" b="1" dirty="0"/>
              <a:t>mallas curriculares: </a:t>
            </a:r>
            <a:r>
              <a:rPr lang="es-ES" sz="2400" dirty="0"/>
              <a:t>se realiza una revisión de las mallas curriculares de todas las carreras en todas las universidades chilenas, seleccionando sólo aquellas que dicten cursos de políticas públicas en pregrado</a:t>
            </a:r>
          </a:p>
          <a:p>
            <a:endParaRPr lang="es-ES" sz="2400" dirty="0"/>
          </a:p>
          <a:p>
            <a:endParaRPr lang="es-ES" sz="2400" dirty="0"/>
          </a:p>
          <a:p>
            <a:r>
              <a:rPr lang="es-ES" sz="3200" b="1" dirty="0"/>
              <a:t>Concepto Política Pública: </a:t>
            </a:r>
            <a:r>
              <a:rPr lang="es-ES" sz="2400" dirty="0"/>
              <a:t>estudiamos sólo aquellos que contengan explícitamente en sus nombres o menciones del concepto de política pública</a:t>
            </a:r>
          </a:p>
          <a:p>
            <a:endParaRPr lang="es-MX" sz="2400" dirty="0"/>
          </a:p>
        </p:txBody>
      </p:sp>
      <p:sp>
        <p:nvSpPr>
          <p:cNvPr id="3" name="Título 2">
            <a:extLst>
              <a:ext uri="{FF2B5EF4-FFF2-40B4-BE49-F238E27FC236}">
                <a16:creationId xmlns:a16="http://schemas.microsoft.com/office/drawing/2014/main" id="{A88864DD-4E94-FCF9-422F-1AD344B2F94D}"/>
              </a:ext>
            </a:extLst>
          </p:cNvPr>
          <p:cNvSpPr>
            <a:spLocks noGrp="1"/>
          </p:cNvSpPr>
          <p:nvPr>
            <p:ph type="title"/>
          </p:nvPr>
        </p:nvSpPr>
        <p:spPr/>
        <p:txBody>
          <a:bodyPr/>
          <a:lstStyle/>
          <a:p>
            <a:r>
              <a:rPr lang="es-MX" dirty="0"/>
              <a:t>Estrategia del estudio</a:t>
            </a:r>
          </a:p>
        </p:txBody>
      </p:sp>
    </p:spTree>
    <p:extLst>
      <p:ext uri="{BB962C8B-B14F-4D97-AF65-F5344CB8AC3E}">
        <p14:creationId xmlns:p14="http://schemas.microsoft.com/office/powerpoint/2010/main" val="249877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0A5C30F-185D-413F-9005-B41DD0FA0924}"/>
              </a:ext>
            </a:extLst>
          </p:cNvPr>
          <p:cNvSpPr>
            <a:spLocks noGrp="1"/>
          </p:cNvSpPr>
          <p:nvPr>
            <p:ph type="title"/>
          </p:nvPr>
        </p:nvSpPr>
        <p:spPr/>
        <p:txBody>
          <a:bodyPr rtlCol="0"/>
          <a:lstStyle/>
          <a:p>
            <a:pPr rtl="0"/>
            <a:r>
              <a:rPr lang="es-ES" dirty="0"/>
              <a:t>Agenda</a:t>
            </a:r>
          </a:p>
        </p:txBody>
      </p:sp>
      <p:sp>
        <p:nvSpPr>
          <p:cNvPr id="10" name="Marcador de contenido 9">
            <a:extLst>
              <a:ext uri="{FF2B5EF4-FFF2-40B4-BE49-F238E27FC236}">
                <a16:creationId xmlns:a16="http://schemas.microsoft.com/office/drawing/2014/main" id="{40FC70B0-5D08-4BDC-852E-3FD7214DA9BD}"/>
              </a:ext>
            </a:extLst>
          </p:cNvPr>
          <p:cNvSpPr>
            <a:spLocks noGrp="1"/>
          </p:cNvSpPr>
          <p:nvPr>
            <p:ph idx="1"/>
          </p:nvPr>
        </p:nvSpPr>
        <p:spPr>
          <a:xfrm>
            <a:off x="6071015" y="723900"/>
            <a:ext cx="5186597" cy="5171062"/>
          </a:xfrm>
        </p:spPr>
        <p:txBody>
          <a:bodyPr numCol="2" rtlCol="0">
            <a:normAutofit/>
          </a:bodyPr>
          <a:lstStyle/>
          <a:p>
            <a:pPr marL="0" indent="0" rtl="0">
              <a:spcBef>
                <a:spcPts val="0"/>
              </a:spcBef>
              <a:spcAft>
                <a:spcPts val="0"/>
              </a:spcAft>
              <a:buNone/>
            </a:pPr>
            <a:r>
              <a:rPr lang="es-ES" b="1" dirty="0"/>
              <a:t>mallas curriculares </a:t>
            </a:r>
            <a:r>
              <a:rPr lang="es-ES" sz="1600" dirty="0">
                <a:latin typeface="+mj-lt"/>
              </a:rPr>
              <a:t>se realiza una revisión de las mallas curriculares de todas las carreras en </a:t>
            </a:r>
          </a:p>
          <a:p>
            <a:pPr marL="0" indent="0" rtl="0">
              <a:spcBef>
                <a:spcPts val="0"/>
              </a:spcBef>
              <a:spcAft>
                <a:spcPts val="0"/>
              </a:spcAft>
              <a:buNone/>
            </a:pPr>
            <a:r>
              <a:rPr lang="es-ES" sz="1600" dirty="0">
                <a:latin typeface="+mj-lt"/>
              </a:rPr>
              <a:t>todas las universidades chilenas, seleccionando sólo aquellas que dicten cursos de </a:t>
            </a:r>
          </a:p>
          <a:p>
            <a:pPr marL="0" indent="0" rtl="0">
              <a:spcBef>
                <a:spcPts val="0"/>
              </a:spcBef>
              <a:spcAft>
                <a:spcPts val="0"/>
              </a:spcAft>
              <a:buNone/>
            </a:pPr>
            <a:r>
              <a:rPr lang="es-ES" sz="1600" dirty="0">
                <a:latin typeface="+mj-lt"/>
              </a:rPr>
              <a:t>políticas públicas en pregrado</a:t>
            </a:r>
            <a:endParaRPr lang="es-ES" dirty="0"/>
          </a:p>
          <a:p>
            <a:pPr marL="0" indent="0" rtl="0">
              <a:spcBef>
                <a:spcPts val="0"/>
              </a:spcBef>
              <a:spcAft>
                <a:spcPts val="0"/>
              </a:spcAft>
              <a:buNone/>
            </a:pPr>
            <a:r>
              <a:rPr lang="es-ES" b="1" dirty="0"/>
              <a:t>Concepto Política Pública</a:t>
            </a:r>
          </a:p>
          <a:p>
            <a:pPr marL="0" lvl="0" indent="0" rtl="0">
              <a:spcBef>
                <a:spcPts val="0"/>
              </a:spcBef>
              <a:spcAft>
                <a:spcPts val="0"/>
              </a:spcAft>
              <a:buNone/>
            </a:pPr>
            <a:r>
              <a:rPr lang="es-ES" sz="1600" dirty="0">
                <a:latin typeface="+mj-lt"/>
              </a:rPr>
              <a:t>estudiamos sólo aquellos que contengan explícitamente en sus nombres o menciones </a:t>
            </a:r>
          </a:p>
          <a:p>
            <a:pPr marL="0" lvl="0" indent="0" rtl="0">
              <a:spcBef>
                <a:spcPts val="0"/>
              </a:spcBef>
              <a:spcAft>
                <a:spcPts val="0"/>
              </a:spcAft>
              <a:buNone/>
            </a:pPr>
            <a:r>
              <a:rPr lang="es-ES" sz="1600" dirty="0">
                <a:latin typeface="+mj-lt"/>
              </a:rPr>
              <a:t>el concepto de política pública</a:t>
            </a:r>
            <a:endParaRPr lang="es-ES" dirty="0"/>
          </a:p>
          <a:p>
            <a:pPr marL="0" indent="0" rtl="0">
              <a:spcBef>
                <a:spcPts val="0"/>
              </a:spcBef>
              <a:spcAft>
                <a:spcPts val="0"/>
              </a:spcAft>
              <a:buNone/>
            </a:pPr>
            <a:r>
              <a:rPr lang="es-ES" b="1" dirty="0"/>
              <a:t>Planes de 2020</a:t>
            </a:r>
          </a:p>
          <a:p>
            <a:pPr marL="0" indent="0" rtl="0">
              <a:spcBef>
                <a:spcPts val="0"/>
              </a:spcBef>
              <a:spcAft>
                <a:spcPts val="0"/>
              </a:spcAft>
              <a:buNone/>
            </a:pPr>
            <a:r>
              <a:rPr lang="es-ES" sz="1600" dirty="0">
                <a:latin typeface="+mj-lt"/>
              </a:rPr>
              <a:t>Aspiraciones</a:t>
            </a:r>
          </a:p>
          <a:p>
            <a:pPr marL="0" indent="0" rtl="0">
              <a:spcBef>
                <a:spcPts val="0"/>
              </a:spcBef>
              <a:spcAft>
                <a:spcPts val="0"/>
              </a:spcAft>
              <a:buNone/>
            </a:pPr>
            <a:r>
              <a:rPr lang="es-ES" sz="1600" dirty="0">
                <a:latin typeface="+mj-lt"/>
              </a:rPr>
              <a:t>Nuevas iniciativas</a:t>
            </a:r>
          </a:p>
          <a:p>
            <a:pPr marL="0" indent="0" rtl="0">
              <a:spcBef>
                <a:spcPts val="0"/>
              </a:spcBef>
              <a:spcAft>
                <a:spcPts val="0"/>
              </a:spcAft>
              <a:buNone/>
            </a:pPr>
            <a:r>
              <a:rPr lang="es-ES" sz="1600" dirty="0">
                <a:latin typeface="+mj-lt"/>
              </a:rPr>
              <a:t>Métricas clave</a:t>
            </a:r>
          </a:p>
          <a:p>
            <a:pPr marL="533400" indent="0" rtl="0">
              <a:spcBef>
                <a:spcPts val="0"/>
              </a:spcBef>
              <a:spcAft>
                <a:spcPts val="0"/>
              </a:spcAft>
              <a:buNone/>
            </a:pPr>
            <a:r>
              <a:rPr lang="es-ES" b="1" dirty="0"/>
              <a:t>Nuestra gente</a:t>
            </a:r>
          </a:p>
          <a:p>
            <a:pPr marL="533400" lvl="0" indent="0" rtl="0">
              <a:spcBef>
                <a:spcPts val="0"/>
              </a:spcBef>
              <a:spcAft>
                <a:spcPts val="0"/>
              </a:spcAft>
              <a:buNone/>
            </a:pPr>
            <a:r>
              <a:rPr lang="es-ES" sz="1600" dirty="0">
                <a:latin typeface="+mj-lt"/>
              </a:rPr>
              <a:t>Equipo ejecutivo</a:t>
            </a:r>
          </a:p>
          <a:p>
            <a:pPr marL="533400" lvl="0" indent="0" rtl="0">
              <a:spcBef>
                <a:spcPts val="0"/>
              </a:spcBef>
              <a:spcAft>
                <a:spcPts val="0"/>
              </a:spcAft>
              <a:buNone/>
            </a:pPr>
            <a:r>
              <a:rPr lang="es-ES" sz="1600" dirty="0">
                <a:latin typeface="+mj-lt"/>
              </a:rPr>
              <a:t>Empleados nuevos</a:t>
            </a:r>
          </a:p>
          <a:p>
            <a:pPr marL="533400" lvl="0" indent="0" rtl="0">
              <a:spcBef>
                <a:spcPts val="0"/>
              </a:spcBef>
              <a:spcAft>
                <a:spcPts val="0"/>
              </a:spcAft>
              <a:buNone/>
            </a:pPr>
            <a:r>
              <a:rPr lang="es-ES" sz="1600" dirty="0">
                <a:latin typeface="+mj-lt"/>
              </a:rPr>
              <a:t>Aniversarios</a:t>
            </a:r>
          </a:p>
          <a:p>
            <a:pPr marL="533400" lvl="0" indent="0" rtl="0">
              <a:spcBef>
                <a:spcPts val="0"/>
              </a:spcBef>
              <a:spcAft>
                <a:spcPts val="0"/>
              </a:spcAft>
              <a:buNone/>
            </a:pPr>
            <a:endParaRPr lang="es-ES" dirty="0"/>
          </a:p>
          <a:p>
            <a:pPr marL="533400" indent="0" rtl="0">
              <a:spcBef>
                <a:spcPts val="0"/>
              </a:spcBef>
              <a:spcAft>
                <a:spcPts val="0"/>
              </a:spcAft>
              <a:buNone/>
            </a:pPr>
            <a:r>
              <a:rPr lang="es-ES" b="1" dirty="0"/>
              <a:t>Cierre</a:t>
            </a:r>
          </a:p>
          <a:p>
            <a:pPr marL="533400" indent="0" rtl="0">
              <a:spcBef>
                <a:spcPts val="0"/>
              </a:spcBef>
              <a:spcAft>
                <a:spcPts val="0"/>
              </a:spcAft>
              <a:buNone/>
            </a:pPr>
            <a:r>
              <a:rPr lang="es-ES" sz="1600" dirty="0">
                <a:latin typeface="+mj-lt"/>
              </a:rPr>
              <a:t>Resumen</a:t>
            </a:r>
          </a:p>
          <a:p>
            <a:pPr marL="533400" indent="0" rtl="0">
              <a:spcBef>
                <a:spcPts val="0"/>
              </a:spcBef>
              <a:spcAft>
                <a:spcPts val="0"/>
              </a:spcAft>
              <a:buNone/>
            </a:pPr>
            <a:r>
              <a:rPr lang="es-ES" sz="1600" dirty="0">
                <a:latin typeface="+mj-lt"/>
              </a:rPr>
              <a:t>Preguntas y respuestas</a:t>
            </a:r>
          </a:p>
        </p:txBody>
      </p:sp>
      <p:sp>
        <p:nvSpPr>
          <p:cNvPr id="27" name="Rectángulo 26" descr="Apretón de manos">
            <a:extLst>
              <a:ext uri="{FF2B5EF4-FFF2-40B4-BE49-F238E27FC236}">
                <a16:creationId xmlns:a16="http://schemas.microsoft.com/office/drawing/2014/main" id="{BEF34E1C-44B9-4EFC-8126-D51A3EA9BF40}"/>
              </a:ext>
            </a:extLst>
          </p:cNvPr>
          <p:cNvSpPr/>
          <p:nvPr/>
        </p:nvSpPr>
        <p:spPr>
          <a:xfrm>
            <a:off x="5416375" y="767860"/>
            <a:ext cx="499424" cy="499424"/>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8" name="Rectángulo 27" descr="Gráfico de barras">
            <a:extLst>
              <a:ext uri="{FF2B5EF4-FFF2-40B4-BE49-F238E27FC236}">
                <a16:creationId xmlns:a16="http://schemas.microsoft.com/office/drawing/2014/main" id="{7810A56D-FB7B-429D-835B-7A0CD7BCB96A}"/>
              </a:ext>
            </a:extLst>
          </p:cNvPr>
          <p:cNvSpPr/>
          <p:nvPr/>
        </p:nvSpPr>
        <p:spPr>
          <a:xfrm>
            <a:off x="5493983" y="2577396"/>
            <a:ext cx="499424" cy="499424"/>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332956"/>
              <a:satOff val="-147"/>
              <a:lumOff val="392"/>
              <a:alphaOff val="0"/>
            </a:schemeClr>
          </a:effectRef>
          <a:fontRef idx="minor">
            <a:schemeClr val="lt1"/>
          </a:fontRef>
        </p:style>
      </p:sp>
      <p:sp>
        <p:nvSpPr>
          <p:cNvPr id="29" name="Rectángulo 28" descr="Marca de verificación">
            <a:extLst>
              <a:ext uri="{FF2B5EF4-FFF2-40B4-BE49-F238E27FC236}">
                <a16:creationId xmlns:a16="http://schemas.microsoft.com/office/drawing/2014/main" id="{9C6EFB52-3349-4B07-BB85-12C3EA673CEA}"/>
              </a:ext>
            </a:extLst>
          </p:cNvPr>
          <p:cNvSpPr/>
          <p:nvPr/>
        </p:nvSpPr>
        <p:spPr>
          <a:xfrm>
            <a:off x="5594365" y="4703747"/>
            <a:ext cx="373900" cy="394492"/>
          </a:xfrm>
          <a:prstGeom prst="rect">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665912"/>
              <a:satOff val="-293"/>
              <a:lumOff val="784"/>
              <a:alphaOff val="0"/>
            </a:schemeClr>
          </a:effectRef>
          <a:fontRef idx="minor">
            <a:schemeClr val="lt1"/>
          </a:fontRef>
        </p:style>
      </p:sp>
      <p:sp>
        <p:nvSpPr>
          <p:cNvPr id="30" name="Rectángulo 29" descr="Grupo">
            <a:extLst>
              <a:ext uri="{FF2B5EF4-FFF2-40B4-BE49-F238E27FC236}">
                <a16:creationId xmlns:a16="http://schemas.microsoft.com/office/drawing/2014/main" id="{88F8C9F3-7615-45BF-B785-33C277085718}"/>
              </a:ext>
            </a:extLst>
          </p:cNvPr>
          <p:cNvSpPr/>
          <p:nvPr/>
        </p:nvSpPr>
        <p:spPr>
          <a:xfrm>
            <a:off x="8626838" y="765960"/>
            <a:ext cx="499424" cy="499424"/>
          </a:xfrm>
          <a:prstGeom prst="rect">
            <a:avLst/>
          </a:prstGeom>
          <a: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2">
              <a:hueOff val="-998868"/>
              <a:satOff val="-440"/>
              <a:lumOff val="1177"/>
              <a:alphaOff val="0"/>
            </a:schemeClr>
          </a:effectRef>
          <a:fontRef idx="minor">
            <a:schemeClr val="lt1"/>
          </a:fontRef>
        </p:style>
      </p:sp>
      <p:sp>
        <p:nvSpPr>
          <p:cNvPr id="31" name="Rectángulo 30" descr="Ayuda">
            <a:extLst>
              <a:ext uri="{FF2B5EF4-FFF2-40B4-BE49-F238E27FC236}">
                <a16:creationId xmlns:a16="http://schemas.microsoft.com/office/drawing/2014/main" id="{B15A1DA1-0781-4F05-ADA9-ADBE27A12E44}"/>
              </a:ext>
            </a:extLst>
          </p:cNvPr>
          <p:cNvSpPr/>
          <p:nvPr/>
        </p:nvSpPr>
        <p:spPr>
          <a:xfrm>
            <a:off x="8641828" y="2107854"/>
            <a:ext cx="499424" cy="499424"/>
          </a:xfrm>
          <a:prstGeom prst="rect">
            <a:avLst/>
          </a:prstGeom>
          <a: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2">
              <a:hueOff val="-1331824"/>
              <a:satOff val="-586"/>
              <a:lumOff val="1569"/>
              <a:alphaOff val="0"/>
            </a:schemeClr>
          </a:effectRef>
          <a:fontRef idx="minor">
            <a:schemeClr val="lt1"/>
          </a:fontRef>
        </p:style>
      </p:sp>
    </p:spTree>
    <p:extLst>
      <p:ext uri="{BB962C8B-B14F-4D97-AF65-F5344CB8AC3E}">
        <p14:creationId xmlns:p14="http://schemas.microsoft.com/office/powerpoint/2010/main" val="266731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0156EC69-8DDE-B74F-0D3B-9E307F42225E}"/>
              </a:ext>
            </a:extLst>
          </p:cNvPr>
          <p:cNvSpPr>
            <a:spLocks noGrp="1"/>
          </p:cNvSpPr>
          <p:nvPr>
            <p:ph type="title"/>
          </p:nvPr>
        </p:nvSpPr>
        <p:spPr/>
        <p:txBody>
          <a:bodyPr/>
          <a:lstStyle/>
          <a:p>
            <a:r>
              <a:rPr lang="es-ES" dirty="0"/>
              <a:t>hipótesis de trabajo </a:t>
            </a:r>
            <a:endParaRPr lang="es-MX" dirty="0"/>
          </a:p>
        </p:txBody>
      </p:sp>
      <p:sp>
        <p:nvSpPr>
          <p:cNvPr id="8" name="Marcador de contenido 7">
            <a:extLst>
              <a:ext uri="{FF2B5EF4-FFF2-40B4-BE49-F238E27FC236}">
                <a16:creationId xmlns:a16="http://schemas.microsoft.com/office/drawing/2014/main" id="{548AFF51-E058-86E5-FE38-07E5F816135D}"/>
              </a:ext>
            </a:extLst>
          </p:cNvPr>
          <p:cNvSpPr>
            <a:spLocks noGrp="1"/>
          </p:cNvSpPr>
          <p:nvPr>
            <p:ph idx="1"/>
          </p:nvPr>
        </p:nvSpPr>
        <p:spPr/>
        <p:txBody>
          <a:bodyPr>
            <a:normAutofit/>
          </a:bodyPr>
          <a:lstStyle/>
          <a:p>
            <a:r>
              <a:rPr lang="es-ES" sz="2400" dirty="0"/>
              <a:t>Se postula que el estudio de políticas públicas a nivel  de pregrado se da de manera transversal a carreras ligadas a distintas facultades,  como por ejemplo economía, educación, ciencias sociales en general. </a:t>
            </a:r>
          </a:p>
          <a:p>
            <a:r>
              <a:rPr lang="es-ES" sz="2400" dirty="0"/>
              <a:t>Mientras,  que a nivel de posgrado, el estudio de políticas públicas se encuentra mayormente desarrollado y dictado desde facultades de economía o ingeniería.</a:t>
            </a:r>
          </a:p>
          <a:p>
            <a:r>
              <a:rPr lang="es-ES" sz="2400" dirty="0"/>
              <a:t>El análisis de las políticas públicas se centra primordialmente en un complemento de la ciencia política y que el análisis de los temas sectoriales está dominado por la economía.</a:t>
            </a:r>
            <a:endParaRPr lang="es-MX" sz="2400" dirty="0"/>
          </a:p>
        </p:txBody>
      </p:sp>
    </p:spTree>
    <p:extLst>
      <p:ext uri="{BB962C8B-B14F-4D97-AF65-F5344CB8AC3E}">
        <p14:creationId xmlns:p14="http://schemas.microsoft.com/office/powerpoint/2010/main" val="3774961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C333131C-4F2A-3EA9-A957-FE45B3FFEE4C}"/>
              </a:ext>
            </a:extLst>
          </p:cNvPr>
          <p:cNvSpPr>
            <a:spLocks noGrp="1"/>
          </p:cNvSpPr>
          <p:nvPr>
            <p:ph type="pic" sz="quarter" idx="13"/>
          </p:nvPr>
        </p:nvSpPr>
        <p:spPr/>
      </p:sp>
      <p:sp>
        <p:nvSpPr>
          <p:cNvPr id="4" name="Título 3">
            <a:extLst>
              <a:ext uri="{FF2B5EF4-FFF2-40B4-BE49-F238E27FC236}">
                <a16:creationId xmlns:a16="http://schemas.microsoft.com/office/drawing/2014/main" id="{28CC66A4-B199-8CA9-55A4-9AB64BD54108}"/>
              </a:ext>
            </a:extLst>
          </p:cNvPr>
          <p:cNvSpPr>
            <a:spLocks noGrp="1"/>
          </p:cNvSpPr>
          <p:nvPr>
            <p:ph type="title"/>
          </p:nvPr>
        </p:nvSpPr>
        <p:spPr/>
        <p:txBody>
          <a:bodyPr/>
          <a:lstStyle/>
          <a:p>
            <a:r>
              <a:rPr lang="es-ES" dirty="0"/>
              <a:t>1. ¿Qué son las políticas públicas?</a:t>
            </a:r>
            <a:endParaRPr lang="es-MX" dirty="0"/>
          </a:p>
        </p:txBody>
      </p:sp>
      <p:sp>
        <p:nvSpPr>
          <p:cNvPr id="5" name="Marcador de texto 4">
            <a:extLst>
              <a:ext uri="{FF2B5EF4-FFF2-40B4-BE49-F238E27FC236}">
                <a16:creationId xmlns:a16="http://schemas.microsoft.com/office/drawing/2014/main" id="{DE8FF80F-AACB-0773-0539-7CC63EC32F48}"/>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1297651694"/>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616_TF33476885.potx" id="{708EA76C-9E4E-427F-92B4-885A41DA5F95}" vid="{FA8C29E4-7913-4A71-888E-42326687ED1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3.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Presentación clásica de todo el personal de la compañía</Template>
  <TotalTime>70</TotalTime>
  <Words>2141</Words>
  <Application>Microsoft Office PowerPoint</Application>
  <PresentationFormat>Panorámica</PresentationFormat>
  <Paragraphs>105</Paragraphs>
  <Slides>31</Slides>
  <Notes>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Calibri</vt:lpstr>
      <vt:lpstr>Calibri Light</vt:lpstr>
      <vt:lpstr>Wingdings</vt:lpstr>
      <vt:lpstr>RetrospectVTI</vt:lpstr>
      <vt:lpstr>¿De qué se habla cuándo se habla de políticas públicas? Estado de la discusión y actores en el Chile del bicentenario</vt:lpstr>
      <vt:lpstr> ¿Qué y quiénes enseñan y discuten políticas públicas en Chile?</vt:lpstr>
      <vt:lpstr>Desde el restablecimiento de la democracia en Chile</vt:lpstr>
      <vt:lpstr>Diagnóstico de la enseñanza</vt:lpstr>
      <vt:lpstr>Mapeo general del  estado del arte</vt:lpstr>
      <vt:lpstr>Estrategia del estudio</vt:lpstr>
      <vt:lpstr>Agenda</vt:lpstr>
      <vt:lpstr>hipótesis de trabajo </vt:lpstr>
      <vt:lpstr>1. ¿Qué son las políticas públicas?</vt:lpstr>
      <vt:lpstr>Presentación de PowerPoint</vt:lpstr>
      <vt:lpstr> Laswell quien en el libro The Policy Sciences (Laswell y Lerner, 1951)</vt:lpstr>
      <vt:lpstr>El análisis de las políticas públicas </vt:lpstr>
      <vt:lpstr>Desde la ciencia política </vt:lpstr>
      <vt:lpstr>El estudio de las policy sciences </vt:lpstr>
      <vt:lpstr>Metodológicamente, las políticas públicas pueden ser analizadas con diferentes  herramientas</vt:lpstr>
      <vt:lpstr>Presentación de PowerPoint</vt:lpstr>
      <vt:lpstr>Presentación de PowerPoint</vt:lpstr>
      <vt:lpstr>1.1 Políticas públicas en América Latina</vt:lpstr>
      <vt:lpstr>Presentación de PowerPoint</vt:lpstr>
      <vt:lpstr>1.2 Políticas Públicas en Chile: experticia y economía</vt:lpstr>
      <vt:lpstr>qué es la tecnocracia</vt:lpstr>
      <vt:lpstr>Los tecnócratas (vinculados a la economía) </vt:lpstr>
      <vt:lpstr>Presentación de PowerPoint</vt:lpstr>
      <vt:lpstr>2. Aspectos metodológicos</vt:lpstr>
      <vt:lpstr>Presentación de PowerPoint</vt:lpstr>
      <vt:lpstr>3. Análisis</vt:lpstr>
      <vt:lpstr>A nivel de pregrado las políticas públicas están vinculadas a las ciencias sociales en general y no a la economía en particular</vt:lpstr>
      <vt:lpstr>la oferta de posgrados enfocados  en políticas públicas</vt:lpstr>
      <vt:lpstr>Conclusiones</vt:lpstr>
      <vt:lpstr>El enfoque de políticas públicas </vt:lpstr>
      <vt:lpstr>Qué tan expertas pueden ser las decisiones de política pública en Chile hoy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qué se habla cuándo se habla de políticas públicas? Estado de la discusión y actores en el Chile del bicentenario</dc:title>
  <dc:creator>Claudia Campillo</dc:creator>
  <cp:lastModifiedBy>Claudia Campillo</cp:lastModifiedBy>
  <cp:revision>1</cp:revision>
  <dcterms:created xsi:type="dcterms:W3CDTF">2022-08-30T00:10:51Z</dcterms:created>
  <dcterms:modified xsi:type="dcterms:W3CDTF">2022-08-30T01:21:08Z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