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handoutMasterIdLst>
    <p:handoutMasterId r:id="rId21"/>
  </p:handoutMasterIdLst>
  <p:sldIdLst>
    <p:sldId id="298"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19" autoAdjust="0"/>
  </p:normalViewPr>
  <p:slideViewPr>
    <p:cSldViewPr snapToGrid="0">
      <p:cViewPr varScale="1">
        <p:scale>
          <a:sx n="68" d="100"/>
          <a:sy n="68" d="100"/>
        </p:scale>
        <p:origin x="84" y="156"/>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E74E1C-1808-45B2-B75C-4D9001095507}" type="datetime1">
              <a:rPr lang="es-ES" smtClean="0"/>
              <a:t>05/11/2022</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418C9D-7709-4A95-8F43-BBF0364748ED}" type="slidenum">
              <a:rPr lang="es-ES" smtClean="0"/>
              <a:t>‹Nº›</a:t>
            </a:fld>
            <a:endParaRPr lang="es-ES" dirty="0"/>
          </a:p>
        </p:txBody>
      </p:sp>
    </p:spTree>
    <p:extLst>
      <p:ext uri="{BB962C8B-B14F-4D97-AF65-F5344CB8AC3E}">
        <p14:creationId xmlns:p14="http://schemas.microsoft.com/office/powerpoint/2010/main" val="5320285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DD639-B493-4C6F-8888-3252BB671C65}" type="datetime1">
              <a:rPr lang="es-ES" noProof="0" smtClean="0"/>
              <a:t>05/11/2022</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909E6-4FD5-449B-938E-8FE1DD2E6C2B}" type="slidenum">
              <a:rPr lang="es-ES" noProof="0" smtClean="0"/>
              <a:t>‹Nº›</a:t>
            </a:fld>
            <a:endParaRPr lang="es-ES" noProof="0" dirty="0"/>
          </a:p>
        </p:txBody>
      </p:sp>
    </p:spTree>
    <p:extLst>
      <p:ext uri="{BB962C8B-B14F-4D97-AF65-F5344CB8AC3E}">
        <p14:creationId xmlns:p14="http://schemas.microsoft.com/office/powerpoint/2010/main" val="22638602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30909E6-4FD5-449B-938E-8FE1DD2E6C2B}" type="slidenum">
              <a:rPr lang="es-ES" smtClean="0"/>
              <a:t>1</a:t>
            </a:fld>
            <a:endParaRPr lang="es-ES" dirty="0"/>
          </a:p>
        </p:txBody>
      </p:sp>
    </p:spTree>
    <p:extLst>
      <p:ext uri="{BB962C8B-B14F-4D97-AF65-F5344CB8AC3E}">
        <p14:creationId xmlns:p14="http://schemas.microsoft.com/office/powerpoint/2010/main" val="95505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s-ES" noProof="0"/>
              <a:t>Haga clic para modificar el estilo de subtítulo del patrón</a:t>
            </a:r>
            <a:endParaRPr lang="es-ES" noProof="0" dirty="0"/>
          </a:p>
        </p:txBody>
      </p:sp>
      <p:cxnSp>
        <p:nvCxnSpPr>
          <p:cNvPr id="9" name="Conector recto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Marcador de fech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E8BC9D2E-4262-4D66-B695-BE788D84072B}" type="datetime1">
              <a:rPr lang="es-ES" noProof="0" smtClean="0"/>
              <a:t>05/11/2022</a:t>
            </a:fld>
            <a:endParaRPr lang="es-ES" noProof="0" dirty="0"/>
          </a:p>
        </p:txBody>
      </p:sp>
      <p:sp>
        <p:nvSpPr>
          <p:cNvPr id="5" name="Marcador de pie de pá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B17B069-C176-49CE-B015-141C4094D82C}" type="datetime1">
              <a:rPr lang="es-ES" noProof="0" smtClean="0"/>
              <a:t>05/11/2022</a:t>
            </a:fld>
            <a:endParaRPr lang="es-ES" noProof="0" dirty="0"/>
          </a:p>
        </p:txBody>
      </p:sp>
      <p:sp>
        <p:nvSpPr>
          <p:cNvPr id="8" name="Marcador de pie de pá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s-ES" noProof="0" dirty="0"/>
          </a:p>
        </p:txBody>
      </p:sp>
      <p:sp>
        <p:nvSpPr>
          <p:cNvPr id="9" name="Marcador de número de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cxnSp>
        <p:nvCxnSpPr>
          <p:cNvPr id="9" name="Conector recto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Marcador de fech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185FED23-3BF1-4A68-B660-492C651EE795}" type="datetime1">
              <a:rPr lang="es-ES" noProof="0" smtClean="0"/>
              <a:t>05/11/2022</a:t>
            </a:fld>
            <a:endParaRPr lang="es-ES" noProof="0" dirty="0"/>
          </a:p>
        </p:txBody>
      </p:sp>
      <p:sp>
        <p:nvSpPr>
          <p:cNvPr id="8" name="Marcador de pie de pá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s-ES" noProof="0" dirty="0"/>
          </a:p>
        </p:txBody>
      </p:sp>
      <p:sp>
        <p:nvSpPr>
          <p:cNvPr id="11" name="Marcador de número de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ítulo 7"/>
          <p:cNvSpPr>
            <a:spLocks noGrp="1"/>
          </p:cNvSpPr>
          <p:nvPr>
            <p:ph type="title"/>
          </p:nvPr>
        </p:nvSpPr>
        <p:spPr>
          <a:xfrm>
            <a:off x="1097280" y="286603"/>
            <a:ext cx="10058400" cy="1450757"/>
          </a:xfrm>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097280" y="2120900"/>
            <a:ext cx="4639736" cy="3748193"/>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515944" y="2120900"/>
            <a:ext cx="4639736" cy="3748194"/>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Marcador de fech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65C27429-2C82-4C57-B7CC-62FE9723E4EF}" type="datetime1">
              <a:rPr lang="es-ES" noProof="0" smtClean="0"/>
              <a:t>05/11/2022</a:t>
            </a:fld>
            <a:endParaRPr lang="es-ES" noProof="0" dirty="0"/>
          </a:p>
        </p:txBody>
      </p:sp>
      <p:sp>
        <p:nvSpPr>
          <p:cNvPr id="9" name="Marcador de pie de pá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s-ES" noProof="0" dirty="0"/>
          </a:p>
        </p:txBody>
      </p:sp>
      <p:sp>
        <p:nvSpPr>
          <p:cNvPr id="10" name="Marcador de posición de número de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ítulo 9"/>
          <p:cNvSpPr>
            <a:spLocks noGrp="1"/>
          </p:cNvSpPr>
          <p:nvPr>
            <p:ph type="title"/>
          </p:nvPr>
        </p:nvSpPr>
        <p:spPr>
          <a:xfrm>
            <a:off x="1097280" y="286603"/>
            <a:ext cx="10058400" cy="1450757"/>
          </a:xfrm>
        </p:spPr>
        <p:txBody>
          <a:bodyPr rtlCol="0"/>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097280" y="2958274"/>
            <a:ext cx="4639736" cy="2910821"/>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515944" y="2958273"/>
            <a:ext cx="4639736" cy="2910821"/>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Marcador de fech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1C49BD86-8774-44D6-B764-617249AD43F8}" type="datetime1">
              <a:rPr lang="es-ES" noProof="0" smtClean="0"/>
              <a:t>05/11/2022</a:t>
            </a:fld>
            <a:endParaRPr lang="es-ES" noProof="0" dirty="0"/>
          </a:p>
        </p:txBody>
      </p:sp>
      <p:sp>
        <p:nvSpPr>
          <p:cNvPr id="11" name="Marcador de pie de pá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s-ES" noProof="0" dirty="0"/>
          </a:p>
        </p:txBody>
      </p:sp>
      <p:sp>
        <p:nvSpPr>
          <p:cNvPr id="12" name="Marcador de posición de número de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6" name="Marcador de fech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FAB9C095-47B6-40E6-B8B1-485026BAA979}" type="datetime1">
              <a:rPr lang="es-ES" noProof="0" smtClean="0"/>
              <a:t>05/11/2022</a:t>
            </a:fld>
            <a:endParaRPr lang="es-ES" noProof="0" dirty="0"/>
          </a:p>
        </p:txBody>
      </p:sp>
      <p:sp>
        <p:nvSpPr>
          <p:cNvPr id="7" name="Marcador de pie de pá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s-ES" noProof="0" dirty="0"/>
          </a:p>
        </p:txBody>
      </p:sp>
      <p:sp>
        <p:nvSpPr>
          <p:cNvPr id="8" name="Marcador de número de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fecha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CE90C87F-AA4E-4F2C-9C29-897EAC3BF71A}" type="datetime1">
              <a:rPr lang="es-ES" noProof="0" smtClean="0"/>
              <a:t>05/11/2022</a:t>
            </a:fld>
            <a:endParaRPr lang="es-ES" noProof="0" dirty="0"/>
          </a:p>
        </p:txBody>
      </p:sp>
      <p:sp>
        <p:nvSpPr>
          <p:cNvPr id="3" name="Marcador de pie de página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s-ES" noProof="0" dirty="0"/>
          </a:p>
        </p:txBody>
      </p:sp>
      <p:sp>
        <p:nvSpPr>
          <p:cNvPr id="4" name="Marcador de número de diapositiva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leyen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5458984" y="812799"/>
            <a:ext cx="5928344" cy="5294757"/>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hasCustomPrompt="1"/>
          </p:nvPr>
        </p:nvSpPr>
        <p:spPr>
          <a:xfrm>
            <a:off x="643465" y="3043050"/>
            <a:ext cx="3517567" cy="3064505"/>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dirty="0"/>
              <a:t>Haga clic para modificar los estilos de texto del patrón</a:t>
            </a:r>
          </a:p>
        </p:txBody>
      </p:sp>
      <p:sp>
        <p:nvSpPr>
          <p:cNvPr id="5" name="Marcador de fecha 4"/>
          <p:cNvSpPr>
            <a:spLocks noGrp="1"/>
          </p:cNvSpPr>
          <p:nvPr>
            <p:ph type="dt" sz="half" idx="10"/>
          </p:nvPr>
        </p:nvSpPr>
        <p:spPr>
          <a:xfrm>
            <a:off x="643464" y="6446520"/>
            <a:ext cx="3517568" cy="365125"/>
          </a:xfrm>
        </p:spPr>
        <p:txBody>
          <a:bodyPr rtlCol="0"/>
          <a:lstStyle>
            <a:lvl1pPr algn="l">
              <a:defRPr/>
            </a:lvl1pPr>
          </a:lstStyle>
          <a:p>
            <a:pPr rtl="0"/>
            <a:fld id="{18398048-5A25-40D5-B468-A26206AE4AA8}" type="datetime1">
              <a:rPr lang="es-ES" noProof="0" smtClean="0"/>
              <a:t>05/11/2022</a:t>
            </a:fld>
            <a:endParaRPr lang="es-ES" noProof="0" dirty="0"/>
          </a:p>
        </p:txBody>
      </p:sp>
      <p:sp>
        <p:nvSpPr>
          <p:cNvPr id="6" name="Marcador de pie de página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s-ES" noProof="0" dirty="0"/>
          </a:p>
        </p:txBody>
      </p:sp>
      <p:sp>
        <p:nvSpPr>
          <p:cNvPr id="7" name="Marcador de posición de número de diapositiva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s-ES" noProof="0" smtClean="0"/>
              <a:pPr rtl="0"/>
              <a:t>‹Nº›</a:t>
            </a:fld>
            <a:endParaRPr lang="es-ES" noProof="0"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posición de imagen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2" name="Título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lvl1pPr>
              <a:defRPr/>
            </a:lvl1pPr>
          </a:lstStyle>
          <a:p>
            <a:pPr rtl="0"/>
            <a:fld id="{99645712-319F-4E90-BCEB-D987D92F516A}" type="datetime1">
              <a:rPr lang="es-ES" noProof="0" smtClean="0"/>
              <a:t>05/11/2022</a:t>
            </a:fld>
            <a:endParaRPr lang="es-ES" noProof="0" dirty="0"/>
          </a:p>
        </p:txBody>
      </p:sp>
      <p:sp>
        <p:nvSpPr>
          <p:cNvPr id="6" name="Marcador de posición de pie de página 5"/>
          <p:cNvSpPr>
            <a:spLocks noGrp="1"/>
          </p:cNvSpPr>
          <p:nvPr>
            <p:ph type="ftr" sz="quarter" idx="11"/>
          </p:nvPr>
        </p:nvSpPr>
        <p:spPr>
          <a:xfrm>
            <a:off x="1097279" y="6446838"/>
            <a:ext cx="6818262" cy="365125"/>
          </a:xfrm>
        </p:spPr>
        <p:txBody>
          <a:bodyPr rtlCol="0"/>
          <a:lstStyle/>
          <a:p>
            <a:pPr algn="l" rtl="0"/>
            <a:endParaRPr lang="es-ES" noProof="0" dirty="0"/>
          </a:p>
        </p:txBody>
      </p:sp>
      <p:sp>
        <p:nvSpPr>
          <p:cNvPr id="7" name="Marcador de número de diapositiva 6"/>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títu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D1FE31BA-0339-46EE-ACF7-DCEDA255DE2F}" type="datetime1">
              <a:rPr lang="es-ES" noProof="0" smtClean="0"/>
              <a:t>05/11/2022</a:t>
            </a:fld>
            <a:endParaRPr lang="es-ES" noProof="0" dirty="0"/>
          </a:p>
        </p:txBody>
      </p:sp>
      <p:sp>
        <p:nvSpPr>
          <p:cNvPr id="5" name="Marcador de posición de pie de página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s-ES" noProof="0" dirty="0"/>
          </a:p>
        </p:txBody>
      </p:sp>
      <p:sp>
        <p:nvSpPr>
          <p:cNvPr id="6" name="Marcador de número de diapositiva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s-ES" noProof="0" smtClean="0"/>
              <a:t>‹Nº›</a:t>
            </a:fld>
            <a:endParaRPr lang="es-ES" noProof="0" dirty="0"/>
          </a:p>
        </p:txBody>
      </p:sp>
      <p:cxnSp>
        <p:nvCxnSpPr>
          <p:cNvPr id="10" name="Conector recto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FFFFFF"/>
              </a:solidFill>
              <a:effectLst/>
              <a:uLnTx/>
              <a:uFillTx/>
              <a:latin typeface="Franklin Gothic Book" panose="020F0502020204030204"/>
              <a:ea typeface="+mn-ea"/>
              <a:cs typeface="+mn-cs"/>
            </a:endParaRPr>
          </a:p>
        </p:txBody>
      </p:sp>
      <p:pic>
        <p:nvPicPr>
          <p:cNvPr id="4" name="Imagen 3" descr="Un trozo de papel con un lápiz situado encima">
            <a:extLst>
              <a:ext uri="{FF2B5EF4-FFF2-40B4-BE49-F238E27FC236}">
                <a16:creationId xmlns:a16="http://schemas.microsoft.com/office/drawing/2014/main" id="{65810330-F0B5-43C9-BC34-094FFB5C05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ángulo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FFFFFF"/>
              </a:solidFill>
              <a:effectLst/>
              <a:uLnTx/>
              <a:uFillTx/>
              <a:latin typeface="Franklin Gothic Book" panose="020F0502020204030204"/>
              <a:ea typeface="+mn-ea"/>
              <a:cs typeface="+mn-cs"/>
            </a:endParaRPr>
          </a:p>
        </p:txBody>
      </p:sp>
      <p:sp>
        <p:nvSpPr>
          <p:cNvPr id="2" name="Título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rtlCol="0" anchor="b">
            <a:normAutofit fontScale="90000"/>
          </a:bodyPr>
          <a:lstStyle/>
          <a:p>
            <a:r>
              <a:rPr lang="es-ES" sz="3600" dirty="0"/>
              <a:t>Presupuestos participativos en Chile y su contribución a la inclusión social*</a:t>
            </a:r>
            <a:endParaRPr lang="es-ES" sz="16600" dirty="0">
              <a:solidFill>
                <a:schemeClr val="tx1"/>
              </a:solidFill>
            </a:endParaRPr>
          </a:p>
        </p:txBody>
      </p:sp>
      <p:sp>
        <p:nvSpPr>
          <p:cNvPr id="3" name="Subtítulo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rtlCol="0" anchor="t">
            <a:normAutofit/>
          </a:bodyPr>
          <a:lstStyle/>
          <a:p>
            <a:pPr rtl="0">
              <a:lnSpc>
                <a:spcPct val="100000"/>
              </a:lnSpc>
            </a:pPr>
            <a:r>
              <a:rPr lang="es-ES" sz="1200" dirty="0"/>
              <a:t>Andrés Noriega  Fabián Aburto </a:t>
            </a:r>
            <a:r>
              <a:rPr lang="es-ES" sz="1200" dirty="0" err="1"/>
              <a:t>Egon</a:t>
            </a:r>
            <a:r>
              <a:rPr lang="es-ES" sz="1200" dirty="0"/>
              <a:t> Montecinos</a:t>
            </a:r>
            <a:endParaRPr lang="es-ES" sz="1600" dirty="0"/>
          </a:p>
        </p:txBody>
      </p:sp>
      <p:cxnSp>
        <p:nvCxnSpPr>
          <p:cNvPr id="37" name="Conector recto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ángulo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74E6E-3B91-500C-4699-A7AB3D404937}"/>
              </a:ext>
            </a:extLst>
          </p:cNvPr>
          <p:cNvSpPr>
            <a:spLocks noGrp="1"/>
          </p:cNvSpPr>
          <p:nvPr>
            <p:ph type="title"/>
          </p:nvPr>
        </p:nvSpPr>
        <p:spPr/>
        <p:txBody>
          <a:bodyPr/>
          <a:lstStyle/>
          <a:p>
            <a:r>
              <a:rPr lang="es-MX" dirty="0"/>
              <a:t>PARTICIPACIÓN CIUDADANA Y TERRITORIO</a:t>
            </a:r>
          </a:p>
        </p:txBody>
      </p:sp>
      <p:pic>
        <p:nvPicPr>
          <p:cNvPr id="5" name="Marcador de contenido 4">
            <a:extLst>
              <a:ext uri="{FF2B5EF4-FFF2-40B4-BE49-F238E27FC236}">
                <a16:creationId xmlns:a16="http://schemas.microsoft.com/office/drawing/2014/main" id="{59CCA580-86F1-FD00-4E5E-125044BF1956}"/>
              </a:ext>
            </a:extLst>
          </p:cNvPr>
          <p:cNvPicPr>
            <a:picLocks noGrp="1" noChangeAspect="1"/>
          </p:cNvPicPr>
          <p:nvPr>
            <p:ph idx="1"/>
          </p:nvPr>
        </p:nvPicPr>
        <p:blipFill rotWithShape="1">
          <a:blip r:embed="rId2"/>
          <a:srcRect l="25190" t="29977" r="12876" b="24013"/>
          <a:stretch/>
        </p:blipFill>
        <p:spPr>
          <a:xfrm>
            <a:off x="-112542" y="1737360"/>
            <a:ext cx="12309073" cy="4700402"/>
          </a:xfrm>
        </p:spPr>
      </p:pic>
    </p:spTree>
    <p:extLst>
      <p:ext uri="{BB962C8B-B14F-4D97-AF65-F5344CB8AC3E}">
        <p14:creationId xmlns:p14="http://schemas.microsoft.com/office/powerpoint/2010/main" val="3798820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1DB1C5-A9EE-6F5E-8791-A2D1B871AFFD}"/>
              </a:ext>
            </a:extLst>
          </p:cNvPr>
          <p:cNvSpPr>
            <a:spLocks noGrp="1"/>
          </p:cNvSpPr>
          <p:nvPr>
            <p:ph type="title"/>
          </p:nvPr>
        </p:nvSpPr>
        <p:spPr>
          <a:xfrm>
            <a:off x="1097279" y="286603"/>
            <a:ext cx="10379103" cy="1450757"/>
          </a:xfrm>
        </p:spPr>
        <p:txBody>
          <a:bodyPr>
            <a:noAutofit/>
          </a:bodyPr>
          <a:lstStyle/>
          <a:p>
            <a:r>
              <a:rPr lang="es-ES" sz="3600" dirty="0"/>
              <a:t>DIMENSIÓN ORGANIZACIONAL: PARTICIPACIÓN COMUNITARIA VERSUS PARTICIPACIÓN CIUDADANA</a:t>
            </a:r>
            <a:endParaRPr lang="es-MX" sz="3600" dirty="0"/>
          </a:p>
        </p:txBody>
      </p:sp>
      <p:sp>
        <p:nvSpPr>
          <p:cNvPr id="3" name="Marcador de contenido 2">
            <a:extLst>
              <a:ext uri="{FF2B5EF4-FFF2-40B4-BE49-F238E27FC236}">
                <a16:creationId xmlns:a16="http://schemas.microsoft.com/office/drawing/2014/main" id="{350E26E5-C222-3341-515D-F77B4BF53394}"/>
              </a:ext>
            </a:extLst>
          </p:cNvPr>
          <p:cNvSpPr>
            <a:spLocks noGrp="1"/>
          </p:cNvSpPr>
          <p:nvPr>
            <p:ph idx="1"/>
          </p:nvPr>
        </p:nvSpPr>
        <p:spPr/>
        <p:txBody>
          <a:bodyPr/>
          <a:lstStyle/>
          <a:p>
            <a:r>
              <a:rPr lang="es-ES" dirty="0"/>
              <a:t>Introducir mecanismos institucionales de participación ciudadana surge como una alternativa de vital importancia que tienen a disposición los gobiernos locales, siendo la sociedad civil considerada una aliada permanente que contribuye a encauzar la implementación de las políticas territoriales, tales como los PP </a:t>
            </a:r>
          </a:p>
          <a:p>
            <a:r>
              <a:rPr lang="es-ES" dirty="0"/>
              <a:t>Prevalece una participación que se manifiesta fuertemente en la sociedad civil, configurándose un tipo de intervención de carácter “asociativa”. Los efectos de aquello es que la comunidad no asociada es desplazada respecto a la toma de decisiones, transformándose de esta forma el PP en una herramienta exclusiva de las administraciones locales, que se visualiza al servicio de las organizaciones adherentes al proceso y no en función de la comunidad en general (participación privativa), con lo cual se transfiere la mayor parte de los recursos del PP a las personas representadas por la sociedad civil</a:t>
            </a:r>
            <a:endParaRPr lang="es-MX" dirty="0"/>
          </a:p>
        </p:txBody>
      </p:sp>
    </p:spTree>
    <p:extLst>
      <p:ext uri="{BB962C8B-B14F-4D97-AF65-F5344CB8AC3E}">
        <p14:creationId xmlns:p14="http://schemas.microsoft.com/office/powerpoint/2010/main" val="3047204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A7DFE-E39D-411A-589C-50160A0C5C2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352BC2B0-659E-5828-96D0-8DFF654EC915}"/>
              </a:ext>
            </a:extLst>
          </p:cNvPr>
          <p:cNvSpPr>
            <a:spLocks noGrp="1"/>
          </p:cNvSpPr>
          <p:nvPr>
            <p:ph idx="1"/>
          </p:nvPr>
        </p:nvSpPr>
        <p:spPr/>
        <p:txBody>
          <a:bodyPr/>
          <a:lstStyle/>
          <a:p>
            <a:r>
              <a:rPr lang="es-ES" dirty="0"/>
              <a:t>Al prevalecer una dependencia entre la población y la sociedad civil, </a:t>
            </a:r>
            <a:r>
              <a:rPr lang="es-ES" b="1" dirty="0"/>
              <a:t>se expresarían dificultades para que la población en su conjunto</a:t>
            </a:r>
            <a:r>
              <a:rPr lang="es-ES" dirty="0"/>
              <a:t> (independientemente de su perfil) pueda pensar complejamente sobre sus problemas locales desde el punto de vista territorial, existiendo del mismo modo </a:t>
            </a:r>
            <a:r>
              <a:rPr lang="es-ES" b="1" dirty="0"/>
              <a:t>el peligro latente de que las organizaciones y movimientos sociales ya existentes utilicen las asambleas como un espacio de influencia con su administración local</a:t>
            </a:r>
            <a:r>
              <a:rPr lang="es-ES" dirty="0"/>
              <a:t>, donde la participación privativa de la ciudadanía “no asociada” se vea relegada a la aprobación de las propuestas que elaboren los miembros de estas organizaciones </a:t>
            </a:r>
            <a:endParaRPr lang="es-MX" dirty="0"/>
          </a:p>
        </p:txBody>
      </p:sp>
    </p:spTree>
    <p:extLst>
      <p:ext uri="{BB962C8B-B14F-4D97-AF65-F5344CB8AC3E}">
        <p14:creationId xmlns:p14="http://schemas.microsoft.com/office/powerpoint/2010/main" val="3029080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6D182C-BA03-B9D8-4BAF-C7A0D487E852}"/>
              </a:ext>
            </a:extLst>
          </p:cNvPr>
          <p:cNvSpPr>
            <a:spLocks noGrp="1"/>
          </p:cNvSpPr>
          <p:nvPr>
            <p:ph type="title"/>
          </p:nvPr>
        </p:nvSpPr>
        <p:spPr>
          <a:xfrm>
            <a:off x="344558" y="786383"/>
            <a:ext cx="4346712" cy="2093975"/>
          </a:xfrm>
        </p:spPr>
        <p:txBody>
          <a:bodyPr>
            <a:normAutofit/>
          </a:bodyPr>
          <a:lstStyle/>
          <a:p>
            <a:r>
              <a:rPr lang="en-US" sz="4000" dirty="0"/>
              <a:t>CONCLUSIONES</a:t>
            </a:r>
          </a:p>
        </p:txBody>
      </p:sp>
      <p:sp>
        <p:nvSpPr>
          <p:cNvPr id="3" name="Marcador de contenido 2">
            <a:extLst>
              <a:ext uri="{FF2B5EF4-FFF2-40B4-BE49-F238E27FC236}">
                <a16:creationId xmlns:a16="http://schemas.microsoft.com/office/drawing/2014/main" id="{D1EDA7E9-0B55-33EB-8A74-67599C691BC7}"/>
              </a:ext>
            </a:extLst>
          </p:cNvPr>
          <p:cNvSpPr>
            <a:spLocks noGrp="1"/>
          </p:cNvSpPr>
          <p:nvPr>
            <p:ph idx="1"/>
          </p:nvPr>
        </p:nvSpPr>
        <p:spPr>
          <a:xfrm>
            <a:off x="5458984" y="812799"/>
            <a:ext cx="5928344" cy="5294757"/>
          </a:xfrm>
        </p:spPr>
        <p:txBody>
          <a:bodyPr>
            <a:normAutofit/>
          </a:bodyPr>
          <a:lstStyle/>
          <a:p>
            <a:r>
              <a:rPr lang="es-ES" dirty="0"/>
              <a:t>Existieron tres dimensiones de análisis, en dos de ellas prevalecieron perfiles de ciudadanía que se encontraría infrarrepresentada respecto de la toma de decisiones de sus territorios. </a:t>
            </a:r>
          </a:p>
          <a:p>
            <a:r>
              <a:rPr lang="es-ES" dirty="0"/>
              <a:t>Dichos grupos se relacionarían directamente con personas sin capacidad organizativa y aquellas menores de 29 años de edad. </a:t>
            </a:r>
          </a:p>
          <a:p>
            <a:r>
              <a:rPr lang="es-ES" dirty="0"/>
              <a:t>Por otro lado, </a:t>
            </a:r>
            <a:r>
              <a:rPr lang="es-ES" b="1" dirty="0"/>
              <a:t>del perfil de personas excluidas, los y las jóvenes son un segmento de la comunidad que más dificultades implicaría para tratar de incluirlos en las administraciones locales</a:t>
            </a:r>
            <a:r>
              <a:rPr lang="es-ES" dirty="0"/>
              <a:t>; en teoría, esto es producto de las limitaciones intrínsecas de base que este grupo presenta, siendo su integración un gran desafío para dichos territorios.</a:t>
            </a:r>
            <a:endParaRPr lang="es-MX" dirty="0"/>
          </a:p>
        </p:txBody>
      </p:sp>
      <p:sp>
        <p:nvSpPr>
          <p:cNvPr id="10" name="Text Placeholder 3">
            <a:extLst>
              <a:ext uri="{FF2B5EF4-FFF2-40B4-BE49-F238E27FC236}">
                <a16:creationId xmlns:a16="http://schemas.microsoft.com/office/drawing/2014/main" id="{55F8DFAD-C198-C7B3-A987-51A42428BB5C}"/>
              </a:ext>
            </a:extLst>
          </p:cNvPr>
          <p:cNvSpPr>
            <a:spLocks noGrp="1"/>
          </p:cNvSpPr>
          <p:nvPr>
            <p:ph type="body" sz="half" idx="2"/>
          </p:nvPr>
        </p:nvSpPr>
        <p:spPr>
          <a:xfrm>
            <a:off x="643465" y="3043050"/>
            <a:ext cx="3517567" cy="3064505"/>
          </a:xfrm>
        </p:spPr>
        <p:txBody>
          <a:bodyPr/>
          <a:lstStyle/>
          <a:p>
            <a:r>
              <a:rPr lang="es-ES" dirty="0"/>
              <a:t>El estudio contribuyó a analizar los niveles de representatividad del PP en el territorio, dejando en evidencia que, en la actualidad, los gobiernos locales presentarían dificultades en la implementación, específicamente en términos de inclusión de la ciudadanía en el desarrollo de los PP.</a:t>
            </a:r>
            <a:endParaRPr lang="es-MX" dirty="0"/>
          </a:p>
          <a:p>
            <a:endParaRPr lang="en-US" dirty="0"/>
          </a:p>
        </p:txBody>
      </p:sp>
    </p:spTree>
    <p:extLst>
      <p:ext uri="{BB962C8B-B14F-4D97-AF65-F5344CB8AC3E}">
        <p14:creationId xmlns:p14="http://schemas.microsoft.com/office/powerpoint/2010/main" val="291277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E4C064-2FA1-A3E7-B49E-79A090150C31}"/>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CE258DFF-393A-FC1A-EAE8-552F831EBD3D}"/>
              </a:ext>
            </a:extLst>
          </p:cNvPr>
          <p:cNvSpPr>
            <a:spLocks noGrp="1"/>
          </p:cNvSpPr>
          <p:nvPr>
            <p:ph idx="1"/>
          </p:nvPr>
        </p:nvSpPr>
        <p:spPr/>
        <p:txBody>
          <a:bodyPr/>
          <a:lstStyle/>
          <a:p>
            <a:r>
              <a:rPr lang="es-ES" dirty="0"/>
              <a:t>Con el PP se apuesta por una forma pública de distribución de los recursos y es, bajo dicha condición, que debiese coexistir una articulación interna entre municipio, sociedad civil y ciudadanía no organizada para la búsqueda de estímulos temáticos propios de la ciudad, dando espacio con esto no solo a los problemas sectoriales del territorio sino además a los problemas estratégicos de carácter global en función de la búsqueda del desarrollo.</a:t>
            </a:r>
            <a:endParaRPr lang="es-MX" dirty="0"/>
          </a:p>
        </p:txBody>
      </p:sp>
      <p:sp>
        <p:nvSpPr>
          <p:cNvPr id="4" name="Marcador de texto 3">
            <a:extLst>
              <a:ext uri="{FF2B5EF4-FFF2-40B4-BE49-F238E27FC236}">
                <a16:creationId xmlns:a16="http://schemas.microsoft.com/office/drawing/2014/main" id="{207530EA-27E0-0F81-0735-E66C81FB81CC}"/>
              </a:ext>
            </a:extLst>
          </p:cNvPr>
          <p:cNvSpPr>
            <a:spLocks noGrp="1"/>
          </p:cNvSpPr>
          <p:nvPr>
            <p:ph type="body" sz="half" idx="2"/>
          </p:nvPr>
        </p:nvSpPr>
        <p:spPr/>
        <p:txBody>
          <a:bodyPr/>
          <a:lstStyle/>
          <a:p>
            <a:r>
              <a:rPr lang="es-MX" dirty="0"/>
              <a:t>Los bajos montos presupuestarios solo alcanzan para temas de barrio y no de ciudad.</a:t>
            </a:r>
          </a:p>
          <a:p>
            <a:endParaRPr lang="es-MX" dirty="0"/>
          </a:p>
        </p:txBody>
      </p:sp>
    </p:spTree>
    <p:extLst>
      <p:ext uri="{BB962C8B-B14F-4D97-AF65-F5344CB8AC3E}">
        <p14:creationId xmlns:p14="http://schemas.microsoft.com/office/powerpoint/2010/main" val="2058203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B622D53-40E4-534A-8C4A-F7704F3E2A56}"/>
              </a:ext>
            </a:extLst>
          </p:cNvPr>
          <p:cNvSpPr>
            <a:spLocks noGrp="1"/>
          </p:cNvSpPr>
          <p:nvPr>
            <p:ph type="title"/>
          </p:nvPr>
        </p:nvSpPr>
        <p:spPr>
          <a:xfrm>
            <a:off x="1097280" y="286603"/>
            <a:ext cx="10058400" cy="1450757"/>
          </a:xfrm>
        </p:spPr>
        <p:txBody>
          <a:bodyPr anchor="b">
            <a:normAutofit/>
          </a:bodyPr>
          <a:lstStyle/>
          <a:p>
            <a:r>
              <a:rPr lang="es-MX" dirty="0"/>
              <a:t>GRACIAS</a:t>
            </a:r>
            <a:endParaRPr lang="es-MX"/>
          </a:p>
        </p:txBody>
      </p:sp>
      <p:pic>
        <p:nvPicPr>
          <p:cNvPr id="8" name="Marcador de posición de imagen 7">
            <a:extLst>
              <a:ext uri="{FF2B5EF4-FFF2-40B4-BE49-F238E27FC236}">
                <a16:creationId xmlns:a16="http://schemas.microsoft.com/office/drawing/2014/main" id="{F79520A0-978A-261D-8F87-6F1559D471E5}"/>
              </a:ext>
            </a:extLst>
          </p:cNvPr>
          <p:cNvPicPr>
            <a:picLocks noGrp="1" noChangeAspect="1"/>
          </p:cNvPicPr>
          <p:nvPr>
            <p:ph idx="1"/>
          </p:nvPr>
        </p:nvPicPr>
        <p:blipFill>
          <a:blip r:embed="rId2"/>
          <a:stretch>
            <a:fillRect/>
          </a:stretch>
        </p:blipFill>
        <p:spPr>
          <a:xfrm>
            <a:off x="2783467" y="2108201"/>
            <a:ext cx="6686026" cy="3760891"/>
          </a:xfrm>
          <a:prstGeom prst="rect">
            <a:avLst/>
          </a:prstGeom>
          <a:noFill/>
        </p:spPr>
      </p:pic>
    </p:spTree>
    <p:extLst>
      <p:ext uri="{BB962C8B-B14F-4D97-AF65-F5344CB8AC3E}">
        <p14:creationId xmlns:p14="http://schemas.microsoft.com/office/powerpoint/2010/main" val="3037045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AF3781-A068-8864-83E8-806CFECCB528}"/>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D3B84085-FEE9-E8A1-70BE-CE6D84A466AE}"/>
              </a:ext>
            </a:extLst>
          </p:cNvPr>
          <p:cNvSpPr>
            <a:spLocks noGrp="1"/>
          </p:cNvSpPr>
          <p:nvPr>
            <p:ph idx="1"/>
          </p:nvPr>
        </p:nvSpPr>
        <p:spPr/>
        <p:txBody>
          <a:bodyPr>
            <a:normAutofit fontScale="92500" lnSpcReduction="10000"/>
          </a:bodyPr>
          <a:lstStyle/>
          <a:p>
            <a:r>
              <a:rPr lang="es-ES" dirty="0"/>
              <a:t>La democracia representativa tiene como característica principal el reconocimiento de la soberanía popular legitimando el gobierno y limitando el poder de los gobernantes. Esto se traduce en que los gobernantes necesitan del consentimiento de los gobernados para administrar las instituciones públicas y, como efecto, la ciudadanía tiene algún grado de control sobre las acciones de sus gobernantes (Viejo et al. 2009).</a:t>
            </a:r>
          </a:p>
          <a:p>
            <a:r>
              <a:rPr lang="es-ES" dirty="0"/>
              <a:t>En Chile existe un predominio de una </a:t>
            </a:r>
            <a:r>
              <a:rPr lang="es-ES" b="1" dirty="0"/>
              <a:t>cultura centralista resistente a los procesos de descentralización </a:t>
            </a:r>
            <a:r>
              <a:rPr lang="es-ES" dirty="0"/>
              <a:t>política y que este excesivo centralismo constituye una barrera para la continuidad del desarrollo y tiende a reproducir la desigualdad social. </a:t>
            </a:r>
          </a:p>
          <a:p>
            <a:r>
              <a:rPr lang="es-ES" dirty="0"/>
              <a:t>En virtud de ello, se puede señalar que la </a:t>
            </a:r>
            <a:r>
              <a:rPr lang="es-ES" b="1" dirty="0"/>
              <a:t>recuperación democrática en Chile no comprometió descentralización política;</a:t>
            </a:r>
            <a:r>
              <a:rPr lang="es-ES" dirty="0"/>
              <a:t> tampoco estaba en los planes de los cuatro gobiernos de la concertación1 profundizar aspectos de índole democrática a escala local, excepto algunos esfuerzos tales como el proceso de modernización del Estado en Chile</a:t>
            </a:r>
            <a:endParaRPr lang="es-MX" dirty="0"/>
          </a:p>
        </p:txBody>
      </p:sp>
    </p:spTree>
    <p:extLst>
      <p:ext uri="{BB962C8B-B14F-4D97-AF65-F5344CB8AC3E}">
        <p14:creationId xmlns:p14="http://schemas.microsoft.com/office/powerpoint/2010/main" val="22360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AA9B4873-7753-78A9-A76D-FB8EA794A129}"/>
              </a:ext>
            </a:extLst>
          </p:cNvPr>
          <p:cNvSpPr>
            <a:spLocks noGrp="1"/>
          </p:cNvSpPr>
          <p:nvPr>
            <p:ph type="title"/>
          </p:nvPr>
        </p:nvSpPr>
        <p:spPr/>
        <p:txBody>
          <a:bodyPr/>
          <a:lstStyle/>
          <a:p>
            <a:endParaRPr lang="es-MX"/>
          </a:p>
        </p:txBody>
      </p:sp>
      <p:sp>
        <p:nvSpPr>
          <p:cNvPr id="10" name="Marcador de contenido 9">
            <a:extLst>
              <a:ext uri="{FF2B5EF4-FFF2-40B4-BE49-F238E27FC236}">
                <a16:creationId xmlns:a16="http://schemas.microsoft.com/office/drawing/2014/main" id="{A2916C13-7B8D-1BB5-62C7-8AF2812DCDA7}"/>
              </a:ext>
            </a:extLst>
          </p:cNvPr>
          <p:cNvSpPr>
            <a:spLocks noGrp="1"/>
          </p:cNvSpPr>
          <p:nvPr>
            <p:ph sz="half" idx="1"/>
          </p:nvPr>
        </p:nvSpPr>
        <p:spPr/>
        <p:txBody>
          <a:bodyPr>
            <a:normAutofit fontScale="92500" lnSpcReduction="20000"/>
          </a:bodyPr>
          <a:lstStyle/>
          <a:p>
            <a:r>
              <a:rPr lang="es-ES" dirty="0"/>
              <a:t>A partir de los primeros años de la década de 2000 empezaron a florecer ciertas iniciativas por parte de algunos </a:t>
            </a:r>
            <a:r>
              <a:rPr lang="es-ES" b="1" dirty="0"/>
              <a:t>municipios chilenos que decidieron implementar procesos alternativos en la gestión municipal </a:t>
            </a:r>
            <a:r>
              <a:rPr lang="es-ES" dirty="0"/>
              <a:t>con la finalidad de transparentar de mejor forma los recursos de sus arcas municipales, acercar mejor a la ciudadanía con los problemas de la ciudad, profundizar la democracia a escala local y, por sobre todo, </a:t>
            </a:r>
            <a:r>
              <a:rPr lang="es-ES" b="1" dirty="0"/>
              <a:t>superar la exclusión social, la concepción del centralismo, además de la ineficiencia de la burocracia estatal y municipal</a:t>
            </a:r>
            <a:r>
              <a:rPr lang="es-ES" dirty="0"/>
              <a:t>.</a:t>
            </a:r>
            <a:endParaRPr lang="es-MX" dirty="0"/>
          </a:p>
        </p:txBody>
      </p:sp>
      <p:sp>
        <p:nvSpPr>
          <p:cNvPr id="11" name="Marcador de contenido 10">
            <a:extLst>
              <a:ext uri="{FF2B5EF4-FFF2-40B4-BE49-F238E27FC236}">
                <a16:creationId xmlns:a16="http://schemas.microsoft.com/office/drawing/2014/main" id="{54E08EE4-D568-89BB-76EE-399D73EA46B7}"/>
              </a:ext>
            </a:extLst>
          </p:cNvPr>
          <p:cNvSpPr>
            <a:spLocks noGrp="1"/>
          </p:cNvSpPr>
          <p:nvPr>
            <p:ph sz="half" idx="2"/>
          </p:nvPr>
        </p:nvSpPr>
        <p:spPr/>
        <p:txBody>
          <a:bodyPr>
            <a:normAutofit fontScale="92500" lnSpcReduction="20000"/>
          </a:bodyPr>
          <a:lstStyle/>
          <a:p>
            <a:r>
              <a:rPr lang="es-ES" dirty="0"/>
              <a:t>El Presupuesto Participativo (PP) se ha convertido en unos de los principales temas en el amplio campo de la innovación para todos los implicados en democracia y desarrollo local</a:t>
            </a:r>
          </a:p>
          <a:p>
            <a:r>
              <a:rPr lang="es-ES" dirty="0"/>
              <a:t>Uno de los </a:t>
            </a:r>
            <a:r>
              <a:rPr lang="es-ES" b="1" dirty="0"/>
              <a:t>grandes desafíos </a:t>
            </a:r>
            <a:r>
              <a:rPr lang="es-ES" dirty="0"/>
              <a:t>que las administraciones públicas tienen que enfrentar cada año que implementan PP es </a:t>
            </a:r>
            <a:r>
              <a:rPr lang="es-ES" b="1" dirty="0"/>
              <a:t>adherir a la mayor cantidad de personas en este proceso</a:t>
            </a:r>
            <a:r>
              <a:rPr lang="es-ES" dirty="0"/>
              <a:t>, en el sentido que “la participación ciudadana contribuya a la inclusión y una profundización e </a:t>
            </a:r>
            <a:r>
              <a:rPr lang="es-ES" dirty="0" err="1"/>
              <a:t>intensifi</a:t>
            </a:r>
            <a:r>
              <a:rPr lang="es-ES" dirty="0"/>
              <a:t>- </a:t>
            </a:r>
            <a:r>
              <a:rPr lang="es-ES" dirty="0" err="1"/>
              <a:t>cación</a:t>
            </a:r>
            <a:r>
              <a:rPr lang="es-ES" dirty="0"/>
              <a:t> de la democracia, mejorando la calidad de ésta” (Parés y </a:t>
            </a:r>
            <a:r>
              <a:rPr lang="es-ES" dirty="0" err="1"/>
              <a:t>Castella</a:t>
            </a:r>
            <a:r>
              <a:rPr lang="es-ES" dirty="0"/>
              <a:t> 2009, 449).</a:t>
            </a:r>
            <a:endParaRPr lang="es-MX" dirty="0"/>
          </a:p>
        </p:txBody>
      </p:sp>
    </p:spTree>
    <p:extLst>
      <p:ext uri="{BB962C8B-B14F-4D97-AF65-F5344CB8AC3E}">
        <p14:creationId xmlns:p14="http://schemas.microsoft.com/office/powerpoint/2010/main" val="108983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53D70-1625-45E4-FAB6-A3FB2CF2CA76}"/>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60EEABDE-13A8-34F2-3DAD-501D73FC0FE1}"/>
              </a:ext>
            </a:extLst>
          </p:cNvPr>
          <p:cNvSpPr>
            <a:spLocks noGrp="1"/>
          </p:cNvSpPr>
          <p:nvPr>
            <p:ph sz="half" idx="1"/>
          </p:nvPr>
        </p:nvSpPr>
        <p:spPr/>
        <p:txBody>
          <a:bodyPr>
            <a:normAutofit lnSpcReduction="10000"/>
          </a:bodyPr>
          <a:lstStyle/>
          <a:p>
            <a:r>
              <a:rPr lang="es-ES" dirty="0"/>
              <a:t>Para el caso chileno, </a:t>
            </a:r>
            <a:r>
              <a:rPr lang="es-ES" b="1" dirty="0"/>
              <a:t>siguen existiendo grupos aislados</a:t>
            </a:r>
            <a:r>
              <a:rPr lang="es-ES" dirty="0"/>
              <a:t> que por alguna razón </a:t>
            </a:r>
            <a:r>
              <a:rPr lang="es-ES" b="1" dirty="0"/>
              <a:t>estarían fuera de las decisiones ciudadanas</a:t>
            </a:r>
            <a:r>
              <a:rPr lang="es-ES" dirty="0"/>
              <a:t>, no teniendo un conocimiento acabado que permita dar respuesta sobre quiénes son exactamente estas personas, o mejor aún, si existen patrones coincidentes respecto a las características de las mismas, información necesaria que les permitiría a los gobiernos locales proponer nuevas iniciativas de carácter inclusivo y más democrático</a:t>
            </a:r>
            <a:endParaRPr lang="es-MX" dirty="0"/>
          </a:p>
        </p:txBody>
      </p:sp>
      <p:sp>
        <p:nvSpPr>
          <p:cNvPr id="4" name="Marcador de contenido 3">
            <a:extLst>
              <a:ext uri="{FF2B5EF4-FFF2-40B4-BE49-F238E27FC236}">
                <a16:creationId xmlns:a16="http://schemas.microsoft.com/office/drawing/2014/main" id="{F76D64C8-168C-B424-0E6C-9557A035678B}"/>
              </a:ext>
            </a:extLst>
          </p:cNvPr>
          <p:cNvSpPr>
            <a:spLocks noGrp="1"/>
          </p:cNvSpPr>
          <p:nvPr>
            <p:ph sz="half" idx="2"/>
          </p:nvPr>
        </p:nvSpPr>
        <p:spPr/>
        <p:txBody>
          <a:bodyPr>
            <a:normAutofit lnSpcReduction="10000"/>
          </a:bodyPr>
          <a:lstStyle/>
          <a:p>
            <a:r>
              <a:rPr lang="es-ES" dirty="0"/>
              <a:t>En Chile existen oportunidades de participación ciudadana estipuladas a nivel municipal bajo el amparo de la Ley 18 695, que entre sus artículos menciona la creación de un concejo comunal de organizaciones de la sociedad civil (ex CESCO) que persigue asegurar la participación de las organizaciones territoriales y funcionales</a:t>
            </a:r>
            <a:endParaRPr lang="es-MX" dirty="0"/>
          </a:p>
        </p:txBody>
      </p:sp>
    </p:spTree>
    <p:extLst>
      <p:ext uri="{BB962C8B-B14F-4D97-AF65-F5344CB8AC3E}">
        <p14:creationId xmlns:p14="http://schemas.microsoft.com/office/powerpoint/2010/main" val="150190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05AADAC-3021-7653-6F4B-A47D7AA09D0B}"/>
              </a:ext>
            </a:extLst>
          </p:cNvPr>
          <p:cNvSpPr>
            <a:spLocks noGrp="1"/>
          </p:cNvSpPr>
          <p:nvPr>
            <p:ph type="title"/>
          </p:nvPr>
        </p:nvSpPr>
        <p:spPr/>
        <p:txBody>
          <a:bodyPr/>
          <a:lstStyle/>
          <a:p>
            <a:endParaRPr lang="es-MX"/>
          </a:p>
        </p:txBody>
      </p:sp>
      <p:sp>
        <p:nvSpPr>
          <p:cNvPr id="6" name="Marcador de contenido 5">
            <a:extLst>
              <a:ext uri="{FF2B5EF4-FFF2-40B4-BE49-F238E27FC236}">
                <a16:creationId xmlns:a16="http://schemas.microsoft.com/office/drawing/2014/main" id="{8B51377E-3B26-DC30-6D7A-0D962ADB3831}"/>
              </a:ext>
            </a:extLst>
          </p:cNvPr>
          <p:cNvSpPr>
            <a:spLocks noGrp="1"/>
          </p:cNvSpPr>
          <p:nvPr>
            <p:ph idx="1"/>
          </p:nvPr>
        </p:nvSpPr>
        <p:spPr/>
        <p:txBody>
          <a:bodyPr/>
          <a:lstStyle/>
          <a:p>
            <a:r>
              <a:rPr lang="es-ES" dirty="0"/>
              <a:t>Estas medidas creadas para cubrir la participación ciudadana en el ámbito público cumplen parcialmente el real sentido de incluir a la ciudadanía en la toma de decisiones, ya que solo tendrían un carácter consultivo, sin necesidad de que las opiniones emanadas sean evaluadas y consideradas por los propios organismos gubernamentales.</a:t>
            </a:r>
          </a:p>
          <a:p>
            <a:r>
              <a:rPr lang="es-ES" b="1" dirty="0"/>
              <a:t>La inclusión en el PP de sectores sociales marginados es un gran potencial de las prácticas participativas, imprescindibles para un buen gobierno local</a:t>
            </a:r>
            <a:r>
              <a:rPr lang="es-ES" dirty="0"/>
              <a:t>. La identificación de los grupos en riesgo y exclusión social junto con el diseño de estrategias específicas para lograr su inclusión en los espacios de participación son, sin duda alguna, uno de los principales desafíos a los que debe hacer frente el PP para convertirse en un verdadero instrumento de radicalización democrática (Parés y Resende 2009)</a:t>
            </a:r>
            <a:endParaRPr lang="es-MX" dirty="0"/>
          </a:p>
        </p:txBody>
      </p:sp>
    </p:spTree>
    <p:extLst>
      <p:ext uri="{BB962C8B-B14F-4D97-AF65-F5344CB8AC3E}">
        <p14:creationId xmlns:p14="http://schemas.microsoft.com/office/powerpoint/2010/main" val="1659405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C6A703-0751-440C-08AD-DF47D512F22C}"/>
              </a:ext>
            </a:extLst>
          </p:cNvPr>
          <p:cNvSpPr>
            <a:spLocks noGrp="1"/>
          </p:cNvSpPr>
          <p:nvPr>
            <p:ph type="title"/>
          </p:nvPr>
        </p:nvSpPr>
        <p:spPr/>
        <p:txBody>
          <a:bodyPr/>
          <a:lstStyle/>
          <a:p>
            <a:r>
              <a:rPr lang="es-MX" dirty="0"/>
              <a:t>Metodología</a:t>
            </a:r>
          </a:p>
        </p:txBody>
      </p:sp>
      <p:sp>
        <p:nvSpPr>
          <p:cNvPr id="3" name="Marcador de contenido 2">
            <a:extLst>
              <a:ext uri="{FF2B5EF4-FFF2-40B4-BE49-F238E27FC236}">
                <a16:creationId xmlns:a16="http://schemas.microsoft.com/office/drawing/2014/main" id="{279D358A-2185-EDBE-B614-0B030855F8B1}"/>
              </a:ext>
            </a:extLst>
          </p:cNvPr>
          <p:cNvSpPr>
            <a:spLocks noGrp="1"/>
          </p:cNvSpPr>
          <p:nvPr>
            <p:ph idx="1"/>
          </p:nvPr>
        </p:nvSpPr>
        <p:spPr/>
        <p:txBody>
          <a:bodyPr/>
          <a:lstStyle/>
          <a:p>
            <a:r>
              <a:rPr lang="es-ES" dirty="0"/>
              <a:t>La metodología utilizada en esta investigación descansa en un estudio comparado subnacional con un enfoque cuantitativo y análisis documental. El instrumento utilizado en la recolección de datos fue encuestas estructuradas, diferenciadas con criterios demográficos por sectores, según datos del Censo 2002 de Chile.</a:t>
            </a:r>
          </a:p>
          <a:p>
            <a:r>
              <a:rPr lang="es-ES" dirty="0"/>
              <a:t>Respecto a las comunas de estudio, estas son tres localidades del sur de Chile con poblaciones inferiores a los 200 mil habitantes, aledañas al “llano longitudinal” del país y geográficamente próximas</a:t>
            </a:r>
            <a:endParaRPr lang="es-MX" dirty="0"/>
          </a:p>
        </p:txBody>
      </p:sp>
    </p:spTree>
    <p:extLst>
      <p:ext uri="{BB962C8B-B14F-4D97-AF65-F5344CB8AC3E}">
        <p14:creationId xmlns:p14="http://schemas.microsoft.com/office/powerpoint/2010/main" val="225147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Números de la bolsa de valores">
            <a:extLst>
              <a:ext uri="{FF2B5EF4-FFF2-40B4-BE49-F238E27FC236}">
                <a16:creationId xmlns:a16="http://schemas.microsoft.com/office/drawing/2014/main" id="{834AE1C0-868B-794A-00C6-BCC7740CB6E8}"/>
              </a:ext>
            </a:extLst>
          </p:cNvPr>
          <p:cNvPicPr>
            <a:picLocks noChangeAspect="1"/>
          </p:cNvPicPr>
          <p:nvPr/>
        </p:nvPicPr>
        <p:blipFill rotWithShape="1">
          <a:blip r:embed="rId2"/>
          <a:srcRect t="20978" b="22764"/>
          <a:stretch/>
        </p:blipFill>
        <p:spPr>
          <a:xfrm>
            <a:off x="15" y="10"/>
            <a:ext cx="12191985" cy="4578340"/>
          </a:xfrm>
          <a:prstGeom prst="rect">
            <a:avLst/>
          </a:prstGeom>
          <a:noFill/>
        </p:spPr>
      </p:pic>
      <p:sp>
        <p:nvSpPr>
          <p:cNvPr id="2" name="Título 1">
            <a:extLst>
              <a:ext uri="{FF2B5EF4-FFF2-40B4-BE49-F238E27FC236}">
                <a16:creationId xmlns:a16="http://schemas.microsoft.com/office/drawing/2014/main" id="{003960ED-9B3A-4DC6-EFC1-709E7F255E43}"/>
              </a:ext>
            </a:extLst>
          </p:cNvPr>
          <p:cNvSpPr>
            <a:spLocks noGrp="1"/>
          </p:cNvSpPr>
          <p:nvPr>
            <p:ph type="title"/>
          </p:nvPr>
        </p:nvSpPr>
        <p:spPr>
          <a:xfrm>
            <a:off x="1097279" y="4799362"/>
            <a:ext cx="10113645" cy="743682"/>
          </a:xfrm>
        </p:spPr>
        <p:txBody>
          <a:bodyPr anchor="b">
            <a:normAutofit fontScale="90000"/>
          </a:bodyPr>
          <a:lstStyle/>
          <a:p>
            <a:r>
              <a:rPr lang="es-MX" sz="6000" b="1" dirty="0"/>
              <a:t>Resultados</a:t>
            </a:r>
          </a:p>
        </p:txBody>
      </p:sp>
      <p:sp>
        <p:nvSpPr>
          <p:cNvPr id="14" name="Text Placeholder 3">
            <a:extLst>
              <a:ext uri="{FF2B5EF4-FFF2-40B4-BE49-F238E27FC236}">
                <a16:creationId xmlns:a16="http://schemas.microsoft.com/office/drawing/2014/main" id="{D507B106-B8F0-B562-21D3-FC304C255AAB}"/>
              </a:ext>
            </a:extLst>
          </p:cNvPr>
          <p:cNvSpPr>
            <a:spLocks noGrp="1"/>
          </p:cNvSpPr>
          <p:nvPr>
            <p:ph type="body" sz="half" idx="2"/>
          </p:nvPr>
        </p:nvSpPr>
        <p:spPr>
          <a:xfrm>
            <a:off x="1097279" y="5715000"/>
            <a:ext cx="10113264" cy="609600"/>
          </a:xfrm>
        </p:spPr>
        <p:txBody>
          <a:bodyPr>
            <a:normAutofit/>
          </a:bodyPr>
          <a:lstStyle/>
          <a:p>
            <a:r>
              <a:rPr lang="es-ES" sz="3600" dirty="0"/>
              <a:t>VALORACIÓN DE JÓVENES AL MODELO DE LOS PP</a:t>
            </a:r>
            <a:endParaRPr lang="en-US" sz="3600" dirty="0"/>
          </a:p>
        </p:txBody>
      </p:sp>
    </p:spTree>
    <p:extLst>
      <p:ext uri="{BB962C8B-B14F-4D97-AF65-F5344CB8AC3E}">
        <p14:creationId xmlns:p14="http://schemas.microsoft.com/office/powerpoint/2010/main" val="1422043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691905C-BCA1-3A68-A5C3-0BE6636AA76D}"/>
              </a:ext>
            </a:extLst>
          </p:cNvPr>
          <p:cNvSpPr>
            <a:spLocks noGrp="1"/>
          </p:cNvSpPr>
          <p:nvPr>
            <p:ph type="title"/>
          </p:nvPr>
        </p:nvSpPr>
        <p:spPr/>
        <p:txBody>
          <a:bodyPr/>
          <a:lstStyle/>
          <a:p>
            <a:endParaRPr lang="es-MX"/>
          </a:p>
        </p:txBody>
      </p:sp>
      <p:sp>
        <p:nvSpPr>
          <p:cNvPr id="6" name="Marcador de contenido 5">
            <a:extLst>
              <a:ext uri="{FF2B5EF4-FFF2-40B4-BE49-F238E27FC236}">
                <a16:creationId xmlns:a16="http://schemas.microsoft.com/office/drawing/2014/main" id="{D314CEB3-221B-16BE-2E15-7A5582DFFB16}"/>
              </a:ext>
            </a:extLst>
          </p:cNvPr>
          <p:cNvSpPr>
            <a:spLocks noGrp="1"/>
          </p:cNvSpPr>
          <p:nvPr>
            <p:ph sz="half" idx="1"/>
          </p:nvPr>
        </p:nvSpPr>
        <p:spPr/>
        <p:txBody>
          <a:bodyPr>
            <a:normAutofit fontScale="92500" lnSpcReduction="20000"/>
          </a:bodyPr>
          <a:lstStyle/>
          <a:p>
            <a:r>
              <a:rPr lang="es-ES" dirty="0"/>
              <a:t>Existe en la dinámica de los PP un sector –niños y jóvenes específicamente– que tiende a no ser incluido del todo en estos espacios, ya sea por desinformación o porque el diseño institucional del PP no consideraría mecanismos formativos y de comunicación que favorezcan su inclusión (Pagliai y Montecinos 2009).</a:t>
            </a:r>
          </a:p>
          <a:p>
            <a:r>
              <a:rPr lang="es-ES" dirty="0"/>
              <a:t>En consecuencia, </a:t>
            </a:r>
            <a:r>
              <a:rPr lang="es-ES" b="1" dirty="0"/>
              <a:t>la baja participación de jóvenes respondería a una tendencia latente en la realidad chilena</a:t>
            </a:r>
            <a:r>
              <a:rPr lang="es-ES" dirty="0"/>
              <a:t> y que, por lo demás, es atinente al escaso espacio que los municipios en general les otorgan. </a:t>
            </a:r>
            <a:endParaRPr lang="es-MX" dirty="0"/>
          </a:p>
        </p:txBody>
      </p:sp>
      <p:sp>
        <p:nvSpPr>
          <p:cNvPr id="7" name="Marcador de contenido 6">
            <a:extLst>
              <a:ext uri="{FF2B5EF4-FFF2-40B4-BE49-F238E27FC236}">
                <a16:creationId xmlns:a16="http://schemas.microsoft.com/office/drawing/2014/main" id="{7AFEEAFF-FEBF-C838-9A33-BD5CFB06743D}"/>
              </a:ext>
            </a:extLst>
          </p:cNvPr>
          <p:cNvSpPr>
            <a:spLocks noGrp="1"/>
          </p:cNvSpPr>
          <p:nvPr>
            <p:ph sz="half" idx="2"/>
          </p:nvPr>
        </p:nvSpPr>
        <p:spPr/>
        <p:txBody>
          <a:bodyPr>
            <a:normAutofit fontScale="92500" lnSpcReduction="20000"/>
          </a:bodyPr>
          <a:lstStyle/>
          <a:p>
            <a:r>
              <a:rPr lang="es-ES" dirty="0"/>
              <a:t>Esta situación sería un comportamiento que los y las jóvenes han acentuado hace algunos años en Chile, quedando al margen de la toma de decisiones y, causa de aquello, es que en la actualidad ellos serían la expresión más preocupante del distanciamiento con los procesos y organismos de carácter político (Contreras 2009).</a:t>
            </a:r>
            <a:endParaRPr lang="es-MX" dirty="0"/>
          </a:p>
        </p:txBody>
      </p:sp>
    </p:spTree>
    <p:extLst>
      <p:ext uri="{BB962C8B-B14F-4D97-AF65-F5344CB8AC3E}">
        <p14:creationId xmlns:p14="http://schemas.microsoft.com/office/powerpoint/2010/main" val="2297443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3FBA8A5-9891-496F-BBC6-98C8BC3F464D}"/>
              </a:ext>
            </a:extLst>
          </p:cNvPr>
          <p:cNvSpPr>
            <a:spLocks noGrp="1"/>
          </p:cNvSpPr>
          <p:nvPr>
            <p:ph type="title"/>
          </p:nvPr>
        </p:nvSpPr>
        <p:spPr/>
        <p:txBody>
          <a:bodyPr/>
          <a:lstStyle/>
          <a:p>
            <a:endParaRPr lang="es-MX"/>
          </a:p>
        </p:txBody>
      </p:sp>
      <p:pic>
        <p:nvPicPr>
          <p:cNvPr id="8" name="Marcador de contenido 7">
            <a:extLst>
              <a:ext uri="{FF2B5EF4-FFF2-40B4-BE49-F238E27FC236}">
                <a16:creationId xmlns:a16="http://schemas.microsoft.com/office/drawing/2014/main" id="{819CC39D-D4EE-05E9-6BD9-58B6C5BF5E04}"/>
              </a:ext>
            </a:extLst>
          </p:cNvPr>
          <p:cNvPicPr>
            <a:picLocks noGrp="1" noChangeAspect="1"/>
          </p:cNvPicPr>
          <p:nvPr>
            <p:ph idx="1"/>
          </p:nvPr>
        </p:nvPicPr>
        <p:blipFill rotWithShape="1">
          <a:blip r:embed="rId2"/>
          <a:srcRect l="25770" t="35596" r="12547" b="12706"/>
          <a:stretch/>
        </p:blipFill>
        <p:spPr>
          <a:xfrm>
            <a:off x="0" y="20191"/>
            <a:ext cx="12191999" cy="6415318"/>
          </a:xfrm>
        </p:spPr>
      </p:pic>
    </p:spTree>
    <p:extLst>
      <p:ext uri="{BB962C8B-B14F-4D97-AF65-F5344CB8AC3E}">
        <p14:creationId xmlns:p14="http://schemas.microsoft.com/office/powerpoint/2010/main" val="1264982432"/>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4286108_TF22712842.potx" id="{4708C323-9511-41F2-A34B-4D9FB1CD758F}" vid="{2A25D6EF-FD31-443E-8F41-09AF3298D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3F7EDC-E5B4-4BBC-9D2A-CBE6D46C3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{833615FD-8FC5-4E0E-A3B1-427EAC42D35D}tf22712842_win32</Template>
  <TotalTime>35</TotalTime>
  <Words>1367</Words>
  <Application>Microsoft Office PowerPoint</Application>
  <PresentationFormat>Panorámica</PresentationFormat>
  <Paragraphs>34</Paragraphs>
  <Slides>15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Bookman Old Style</vt:lpstr>
      <vt:lpstr>Calibri</vt:lpstr>
      <vt:lpstr>Franklin Gothic Book</vt:lpstr>
      <vt:lpstr>1_RetrospectVTI</vt:lpstr>
      <vt:lpstr>Presupuestos participativos en Chile y su contribución a la inclusión social*</vt:lpstr>
      <vt:lpstr>Presentación de PowerPoint</vt:lpstr>
      <vt:lpstr>Presentación de PowerPoint</vt:lpstr>
      <vt:lpstr>Presentación de PowerPoint</vt:lpstr>
      <vt:lpstr>Presentación de PowerPoint</vt:lpstr>
      <vt:lpstr>Metodología</vt:lpstr>
      <vt:lpstr>Resultados</vt:lpstr>
      <vt:lpstr>Presentación de PowerPoint</vt:lpstr>
      <vt:lpstr>Presentación de PowerPoint</vt:lpstr>
      <vt:lpstr>PARTICIPACIÓN CIUDADANA Y TERRITORIO</vt:lpstr>
      <vt:lpstr>DIMENSIÓN ORGANIZACIONAL: PARTICIPACIÓN COMUNITARIA VERSUS PARTICIPACIÓN CIUDADANA</vt:lpstr>
      <vt:lpstr>Presentación de PowerPoint</vt:lpstr>
      <vt:lpstr>CONCLUSIONES</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Presupuestos participativos en Chile y su contribución a la inclusión social*</dc:title>
  <dc:creator>Claudia Campillo</dc:creator>
  <cp:lastModifiedBy>Claudia Campillo</cp:lastModifiedBy>
  <cp:revision>2</cp:revision>
  <dcterms:created xsi:type="dcterms:W3CDTF">2022-11-05T21:05:22Z</dcterms:created>
  <dcterms:modified xsi:type="dcterms:W3CDTF">2022-11-05T21:41:10Z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