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6" r:id="rId2"/>
    <p:sldId id="275" r:id="rId3"/>
    <p:sldId id="276" r:id="rId4"/>
    <p:sldId id="265" r:id="rId5"/>
    <p:sldId id="291" r:id="rId6"/>
    <p:sldId id="292" r:id="rId7"/>
    <p:sldId id="293" r:id="rId8"/>
    <p:sldId id="294" r:id="rId9"/>
    <p:sldId id="295" r:id="rId10"/>
    <p:sldId id="296" r:id="rId11"/>
    <p:sldId id="297" r:id="rId12"/>
    <p:sldId id="298" r:id="rId13"/>
    <p:sldId id="299" r:id="rId14"/>
    <p:sldId id="300" r:id="rId15"/>
    <p:sldId id="301" r:id="rId16"/>
    <p:sldId id="286" r:id="rId17"/>
    <p:sldId id="303" r:id="rId18"/>
    <p:sldId id="302" r:id="rId19"/>
    <p:sldId id="304" r:id="rId20"/>
    <p:sldId id="274" r:id="rId21"/>
    <p:sldId id="306" r:id="rId22"/>
    <p:sldId id="305" r:id="rId23"/>
    <p:sldId id="307" r:id="rId24"/>
    <p:sldId id="308" r:id="rId25"/>
    <p:sldId id="309" r:id="rId26"/>
    <p:sldId id="310" r:id="rId27"/>
    <p:sldId id="311" r:id="rId28"/>
    <p:sldId id="312" r:id="rId29"/>
    <p:sldId id="313" r:id="rId30"/>
    <p:sldId id="314" r:id="rId31"/>
    <p:sldId id="315" r:id="rId32"/>
    <p:sldId id="316" r:id="rId33"/>
    <p:sldId id="317" r:id="rId34"/>
    <p:sldId id="320" r:id="rId35"/>
    <p:sldId id="322" r:id="rId36"/>
    <p:sldId id="323" r:id="rId37"/>
    <p:sldId id="324" r:id="rId38"/>
    <p:sldId id="325" r:id="rId39"/>
    <p:sldId id="326" r:id="rId40"/>
    <p:sldId id="327" r:id="rId41"/>
    <p:sldId id="328" r:id="rId42"/>
    <p:sldId id="329" r:id="rId43"/>
    <p:sldId id="330" r:id="rId44"/>
    <p:sldId id="271" r:id="rId45"/>
  </p:sldIdLst>
  <p:sldSz cx="12192000" cy="6858000"/>
  <p:notesSz cx="6858000" cy="9144000"/>
  <p:defaultTextStyle>
    <a:defPPr rtl="0">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6"/>
  </p:normalViewPr>
  <p:slideViewPr>
    <p:cSldViewPr snapToGrid="0">
      <p:cViewPr varScale="1">
        <p:scale>
          <a:sx n="72" d="100"/>
          <a:sy n="72" d="100"/>
        </p:scale>
        <p:origin x="660" y="66"/>
      </p:cViewPr>
      <p:guideLst/>
    </p:cSldViewPr>
  </p:slideViewPr>
  <p:notesTextViewPr>
    <p:cViewPr>
      <p:scale>
        <a:sx n="1" d="1"/>
        <a:sy n="1" d="1"/>
      </p:scale>
      <p:origin x="0" y="0"/>
    </p:cViewPr>
  </p:notesTextViewPr>
  <p:notesViewPr>
    <p:cSldViewPr snapToGrid="0">
      <p:cViewPr varScale="1">
        <p:scale>
          <a:sx n="83" d="100"/>
          <a:sy n="83" d="100"/>
        </p:scale>
        <p:origin x="392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s-ES" sz="1200"/>
            </a:lvl1pPr>
          </a:lstStyle>
          <a:p>
            <a:pPr rtl="0"/>
            <a:fld id="{07184CF2-E36E-4980-8D12-E0F83D534C16}" type="datetime1">
              <a:rPr lang="es-ES" smtClean="0"/>
              <a:t>18/10/2022</a:t>
            </a:fld>
            <a:endParaRPr lang="es-ES" dirty="0"/>
          </a:p>
        </p:txBody>
      </p:sp>
      <p:sp>
        <p:nvSpPr>
          <p:cNvPr id="4" name="Marcador de pie de página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5" name="Marcador de número de diapositiva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07B964BE-1CD1-1943-8CAA-B6D417321F15}" type="slidenum">
              <a:rPr lang="es-ES" smtClean="0"/>
              <a:t>‹Nº›</a:t>
            </a:fld>
            <a:endParaRPr lang="es-E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s-ES" sz="1200"/>
            </a:lvl1pPr>
          </a:lstStyle>
          <a:p>
            <a:pPr rtl="0"/>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s-ES" sz="1200"/>
            </a:lvl1pPr>
          </a:lstStyle>
          <a:p>
            <a:fld id="{241D9CF2-1B93-45AC-89C9-353C80593A3C}" type="datetime1">
              <a:rPr lang="es-ES" smtClean="0"/>
              <a:pPr/>
              <a:t>18/10/2022</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s-ES"/>
            </a:defPPr>
          </a:lstStyle>
          <a:p>
            <a:pPr rtl="0"/>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s-ES"/>
            </a:def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s-ES" sz="1200"/>
            </a:lvl1pPr>
          </a:lstStyle>
          <a:p>
            <a:pPr rtl="0"/>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s-ES" sz="1200"/>
            </a:lvl1pPr>
          </a:lstStyle>
          <a:p>
            <a:pPr rtl="0"/>
            <a:fld id="{8D7D3E5B-4BED-B24C-9674-6B6454D04561}" type="slidenum">
              <a:rPr lang="es-ES" smtClean="0"/>
              <a:t>‹Nº›</a:t>
            </a:fld>
            <a:endParaRPr lang="es-E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smtClean="0"/>
              <a:t>1</a:t>
            </a:fld>
            <a:endParaRPr lang="es-ES" dirty="0"/>
          </a:p>
        </p:txBody>
      </p:sp>
    </p:spTree>
    <p:extLst>
      <p:ext uri="{BB962C8B-B14F-4D97-AF65-F5344CB8AC3E}">
        <p14:creationId xmlns:p14="http://schemas.microsoft.com/office/powerpoint/2010/main" val="376632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a:t>
            </a:fld>
            <a:endParaRPr lang="es-ES" dirty="0"/>
          </a:p>
        </p:txBody>
      </p:sp>
    </p:spTree>
    <p:extLst>
      <p:ext uri="{BB962C8B-B14F-4D97-AF65-F5344CB8AC3E}">
        <p14:creationId xmlns:p14="http://schemas.microsoft.com/office/powerpoint/2010/main" val="388061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smtClean="0"/>
              <a:t>3</a:t>
            </a:fld>
            <a:endParaRPr lang="es-ES" dirty="0"/>
          </a:p>
        </p:txBody>
      </p:sp>
    </p:spTree>
    <p:extLst>
      <p:ext uri="{BB962C8B-B14F-4D97-AF65-F5344CB8AC3E}">
        <p14:creationId xmlns:p14="http://schemas.microsoft.com/office/powerpoint/2010/main" val="3794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smtClean="0"/>
              <a:t>4</a:t>
            </a:fld>
            <a:endParaRPr lang="es-ES" dirty="0"/>
          </a:p>
        </p:txBody>
      </p:sp>
    </p:spTree>
    <p:extLst>
      <p:ext uri="{BB962C8B-B14F-4D97-AF65-F5344CB8AC3E}">
        <p14:creationId xmlns:p14="http://schemas.microsoft.com/office/powerpoint/2010/main" val="1020104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8D7D3E5B-4BED-B24C-9674-6B6454D04561}" type="slidenum">
              <a:rPr lang="es-ES" smtClean="0"/>
              <a:t>16</a:t>
            </a:fld>
            <a:endParaRPr lang="es-ES" dirty="0"/>
          </a:p>
        </p:txBody>
      </p:sp>
    </p:spTree>
    <p:extLst>
      <p:ext uri="{BB962C8B-B14F-4D97-AF65-F5344CB8AC3E}">
        <p14:creationId xmlns:p14="http://schemas.microsoft.com/office/powerpoint/2010/main" val="353700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20</a:t>
            </a:fld>
            <a:endParaRPr lang="es-ES" dirty="0"/>
          </a:p>
        </p:txBody>
      </p:sp>
    </p:spTree>
    <p:extLst>
      <p:ext uri="{BB962C8B-B14F-4D97-AF65-F5344CB8AC3E}">
        <p14:creationId xmlns:p14="http://schemas.microsoft.com/office/powerpoint/2010/main" val="325735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8D7D3E5B-4BED-B24C-9674-6B6454D04561}" type="slidenum">
              <a:rPr lang="es-ES" smtClean="0"/>
              <a:t>44</a:t>
            </a:fld>
            <a:endParaRPr lang="es-ES" dirty="0"/>
          </a:p>
        </p:txBody>
      </p:sp>
    </p:spTree>
    <p:extLst>
      <p:ext uri="{BB962C8B-B14F-4D97-AF65-F5344CB8AC3E}">
        <p14:creationId xmlns:p14="http://schemas.microsoft.com/office/powerpoint/2010/main" val="2318280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16" name="Forma libre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pic>
        <p:nvPicPr>
          <p:cNvPr id="10" name="Imagen 9" descr="Separación entre dos edificios frente al cielo azul">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ítulo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rtlCol="0">
            <a:noAutofit/>
          </a:bodyPr>
          <a:lstStyle>
            <a:lvl1pPr marL="0" indent="0" algn="l">
              <a:buNone/>
              <a:defRPr lang="es-ES" sz="2400" cap="all" spc="300" baseline="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2" name="Título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rtlCol="0" anchor="t">
            <a:noAutofit/>
          </a:bodyPr>
          <a:lstStyle>
            <a:lvl1pPr algn="l">
              <a:defRPr lang="es-ES" sz="4500" cap="all" baseline="0"/>
            </a:lvl1pPr>
          </a:lstStyle>
          <a:p>
            <a:pPr rtl="0"/>
            <a:r>
              <a:rPr lang="es-ES"/>
              <a:t>HAGA CLIC PARA MODIFICAR EL ESTILO DEL TÍTULO DEL PATRÓN</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31" name="Título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8" name="Marcador de posición de imagen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7"/>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34" name="Marcador de texto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30" name="Marcador de texto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3587657"/>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18" name="Marcador de posición de imagen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656748"/>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0" name="Marcador de texto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36" name="Marcador de texto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3589774"/>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19" name="Marcador de posición de imagen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66297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3" name="Marcador de texto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39" name="Marcador de texto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3594007"/>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17" name="Marcador de posición de imagen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0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6" name="Marcador de texto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42" name="Marcador de texto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3591891"/>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24" name="Marcador de posición de imagen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5"/>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49" name="Marcador de texto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33" name="Marcador de texto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6150401"/>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26" name="Marcador de posición de imagen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4218973"/>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2" name="Marcador de texto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45" name="Marcador de texto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6151618"/>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27" name="Marcador de posición de imagen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4220129"/>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3" name="Marcador de texto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48" name="Marcador de texto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6149184"/>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25" name="Marcador de posición de imagen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0"/>
            <a:ext cx="2000530" cy="1612167"/>
          </a:xfrm>
          <a:solidFill>
            <a:schemeClr val="accent1">
              <a:lumMod val="20000"/>
              <a:lumOff val="80000"/>
            </a:schemeClr>
          </a:solidFill>
        </p:spPr>
        <p:txBody>
          <a:bodyPr rtlCol="0" anchor="ctr">
            <a:noAutofit/>
          </a:bodyPr>
          <a:lstStyle>
            <a:lvl1pPr marL="0" indent="0" algn="ctr">
              <a:buNone/>
              <a:defRPr lang="es-ES" sz="1400">
                <a:solidFill>
                  <a:schemeClr val="tx1"/>
                </a:solidFill>
                <a:latin typeface="+mn-lt"/>
              </a:defRPr>
            </a:lvl1pPr>
          </a:lstStyle>
          <a:p>
            <a:pPr rtl="0"/>
            <a:r>
              <a:rPr lang="es-ES"/>
              <a:t>Haga clic en el icono para agregar una imagen</a:t>
            </a:r>
            <a:endParaRPr lang="es-ES" dirty="0"/>
          </a:p>
        </p:txBody>
      </p:sp>
      <p:sp>
        <p:nvSpPr>
          <p:cNvPr id="54" name="Marcador de texto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91440" tIns="219456" rIns="0" bIns="0" rtlCol="0">
            <a:noAutofit/>
          </a:bodyPr>
          <a:lstStyle>
            <a:lvl1pPr marL="0" indent="0" algn="l">
              <a:lnSpc>
                <a:spcPct val="100000"/>
              </a:lnSpc>
              <a:spcBef>
                <a:spcPts val="0"/>
              </a:spcBef>
              <a:buNone/>
              <a:defRPr lang="es-ES" sz="1400" b="1" i="0" spc="20" baseline="0">
                <a:solidFill>
                  <a:schemeClr val="bg1"/>
                </a:solidFill>
                <a:latin typeface="+mn-lt"/>
              </a:defRPr>
            </a:lvl1pPr>
          </a:lstStyle>
          <a:p>
            <a:pPr lvl="0" rtl="0"/>
            <a:r>
              <a:rPr lang="es-ES"/>
              <a:t>Nombre</a:t>
            </a:r>
          </a:p>
        </p:txBody>
      </p:sp>
      <p:sp>
        <p:nvSpPr>
          <p:cNvPr id="51" name="Marcador de texto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6152835"/>
            <a:ext cx="1833441" cy="217186"/>
          </a:xfrm>
        </p:spPr>
        <p:txBody>
          <a:bodyPr vert="horz" lIns="0" tIns="0" rIns="0" bIns="0" rtlCol="0" anchor="b">
            <a:noAutofit/>
          </a:bodyPr>
          <a:lstStyle>
            <a:lvl1pPr>
              <a:defRPr lang="es-ES" sz="1200" spc="20" baseline="0" dirty="0">
                <a:solidFill>
                  <a:schemeClr val="bg1"/>
                </a:solidFill>
                <a:latin typeface="+mn-lt"/>
              </a:defRPr>
            </a:lvl1pPr>
          </a:lstStyle>
          <a:p>
            <a:pPr marL="0" lvl="0" indent="0" rtl="0">
              <a:lnSpc>
                <a:spcPct val="100000"/>
              </a:lnSpc>
              <a:spcBef>
                <a:spcPts val="0"/>
              </a:spcBef>
              <a:buNone/>
            </a:pPr>
            <a:r>
              <a:rPr lang="es-ES"/>
              <a:t>Título</a:t>
            </a:r>
          </a:p>
        </p:txBody>
      </p:sp>
      <p:sp>
        <p:nvSpPr>
          <p:cNvPr id="2" name="Marcador de pie de página 1">
            <a:extLst>
              <a:ext uri="{FF2B5EF4-FFF2-40B4-BE49-F238E27FC236}">
                <a16:creationId xmlns:a16="http://schemas.microsoft.com/office/drawing/2014/main" id="{58B2A1B4-8B38-9645-3655-35A4232B984C}"/>
              </a:ext>
            </a:extLst>
          </p:cNvPr>
          <p:cNvSpPr>
            <a:spLocks noGrp="1"/>
          </p:cNvSpPr>
          <p:nvPr>
            <p:ph type="ftr" sz="quarter" idx="45"/>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11" name="Título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884982"/>
            <a:ext cx="5744335" cy="979204"/>
          </a:xfrm>
        </p:spPr>
        <p:txBody>
          <a:bodyPr lIns="0" tIns="0" rIns="0" bIns="0" rtlCol="0" anchor="t">
            <a:noAutofit/>
          </a:bodyPr>
          <a:lstStyle>
            <a:lvl1pPr>
              <a:defRPr lang="es-ES" sz="3600" cap="all" baseline="0"/>
            </a:lvl1pPr>
          </a:lstStyle>
          <a:p>
            <a:pPr rtl="0"/>
            <a:r>
              <a:rPr lang="es-ES"/>
              <a:t>HAGA CLIC PARA MODIFICAR EL TÍTULO DEL PATRÓN</a:t>
            </a:r>
          </a:p>
        </p:txBody>
      </p:sp>
      <p:sp>
        <p:nvSpPr>
          <p:cNvPr id="15" name="Marcador de texto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864186"/>
            <a:ext cx="5753520" cy="631867"/>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40" name="Marcador de texto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s-ES" sz="1400" spc="0" baseline="0" dirty="0"/>
            </a:lvl1pPr>
          </a:lstStyle>
          <a:p>
            <a:pPr marL="285750" lvl="0" indent="-285750" rtl="0">
              <a:lnSpc>
                <a:spcPct val="100000"/>
              </a:lnSpc>
              <a:spcBef>
                <a:spcPts val="0"/>
              </a:spcBef>
            </a:pPr>
            <a:r>
              <a:rPr lang="es-ES"/>
              <a:t>Segundo nivel</a:t>
            </a:r>
          </a:p>
          <a:p>
            <a:pPr marL="285750" lvl="0" indent="-285750" rtl="0">
              <a:lnSpc>
                <a:spcPct val="100000"/>
              </a:lnSpc>
              <a:spcBef>
                <a:spcPts val="0"/>
              </a:spcBef>
            </a:pPr>
            <a:endParaRPr lang="es-ES" dirty="0"/>
          </a:p>
        </p:txBody>
      </p:sp>
      <p:sp>
        <p:nvSpPr>
          <p:cNvPr id="20" name="Marcador de texto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4057317"/>
            <a:ext cx="5753520" cy="631867"/>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19" name="Marcador de texto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s-ES" sz="1400" spc="0" baseline="0" dirty="0"/>
            </a:lvl1pPr>
          </a:lstStyle>
          <a:p>
            <a:pPr marL="285750" lvl="0" indent="-285750" rtl="0">
              <a:lnSpc>
                <a:spcPct val="100000"/>
              </a:lnSpc>
              <a:spcBef>
                <a:spcPts val="0"/>
              </a:spcBef>
            </a:pPr>
            <a:r>
              <a:rPr lang="es-ES"/>
              <a:t>Segundo nivel</a:t>
            </a:r>
          </a:p>
          <a:p>
            <a:pPr marL="285750" lvl="0" indent="-285750" rtl="0">
              <a:lnSpc>
                <a:spcPct val="100000"/>
              </a:lnSpc>
              <a:spcBef>
                <a:spcPts val="0"/>
              </a:spcBef>
            </a:pPr>
            <a:endParaRPr lang="es-ES" dirty="0"/>
          </a:p>
        </p:txBody>
      </p:sp>
      <p:sp>
        <p:nvSpPr>
          <p:cNvPr id="32" name="Rectángulo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8" name="Marcador de posición de imagen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1066373"/>
            <a:ext cx="2243137" cy="4929188"/>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2" name="Marcador de posición de imagen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3"/>
            <a:ext cx="1672682" cy="2278993"/>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3" name="Marcador de posición de imagen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68"/>
            <a:ext cx="1672682" cy="2278993"/>
          </a:xfrm>
          <a:solidFill>
            <a:schemeClr val="accent1">
              <a:lumMod val="20000"/>
              <a:lumOff val="80000"/>
            </a:schemeClr>
          </a:solidFill>
        </p:spPr>
        <p:txBody>
          <a:bodyPr rtlCol="0" anchor="ctr">
            <a:noAutofit/>
          </a:bodyPr>
          <a:lstStyle>
            <a:lvl1pPr algn="ctr">
              <a:defRPr lang="es-ES"/>
            </a:lvl1pPr>
          </a:lstStyle>
          <a:p>
            <a:pPr rtl="0"/>
            <a:r>
              <a:rPr lang="es-ES"/>
              <a:t>Haga clic en el icono para agregar una imagen</a:t>
            </a:r>
            <a:endParaRPr lang="es-ES" dirty="0"/>
          </a:p>
        </p:txBody>
      </p:sp>
      <p:sp>
        <p:nvSpPr>
          <p:cNvPr id="2" name="Marcador de pie de página 1">
            <a:extLst>
              <a:ext uri="{FF2B5EF4-FFF2-40B4-BE49-F238E27FC236}">
                <a16:creationId xmlns:a16="http://schemas.microsoft.com/office/drawing/2014/main" id="{5A615220-DA65-3A8D-609D-95B6D86B192A}"/>
              </a:ext>
            </a:extLst>
          </p:cNvPr>
          <p:cNvSpPr>
            <a:spLocks noGrp="1"/>
          </p:cNvSpPr>
          <p:nvPr>
            <p:ph type="ftr" sz="quarter" idx="34"/>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2" name="Elipse 1">
            <a:extLst>
              <a:ext uri="{FF2B5EF4-FFF2-40B4-BE49-F238E27FC236}">
                <a16:creationId xmlns:a16="http://schemas.microsoft.com/office/drawing/2014/main" id="{9DE7CA9C-8486-4EA1-8701-DB28FF478598}"/>
              </a:ext>
            </a:extLst>
          </p:cNvPr>
          <p:cNvSpPr/>
          <p:nvPr userDrawn="1"/>
        </p:nvSpPr>
        <p:spPr>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6" name="Marcador de posición de imagen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7" y="200175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21" name="Subtítulo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3029583"/>
            <a:ext cx="2940863" cy="1002007"/>
          </a:xfrm>
        </p:spPr>
        <p:txBody>
          <a:bodyPr rtlCol="0" anchor="b">
            <a:noAutofit/>
          </a:bodyPr>
          <a:lstStyle>
            <a:lvl1pPr marL="0" indent="0" algn="l">
              <a:lnSpc>
                <a:spcPct val="100000"/>
              </a:lnSpc>
              <a:buNone/>
              <a:defRPr lang="es-ES" sz="2000" b="1" i="0" cap="all" spc="300" baseline="0">
                <a:latin typeface="+mj-lt"/>
                <a:cs typeface="Arial Black" panose="020B0604020202020204" pitchFamily="34" charset="0"/>
              </a:defRPr>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12" name="Marcador de contenido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4053021"/>
            <a:ext cx="2944737" cy="2284667"/>
          </a:xfrm>
        </p:spPr>
        <p:txBody>
          <a:bodyPr lIns="0" tIns="0" r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3" name="Elipse 2">
            <a:extLst>
              <a:ext uri="{FF2B5EF4-FFF2-40B4-BE49-F238E27FC236}">
                <a16:creationId xmlns:a16="http://schemas.microsoft.com/office/drawing/2014/main" id="{FCFF2E1B-0868-370D-4DD5-C9FAA608FAF8}"/>
              </a:ext>
            </a:extLst>
          </p:cNvPr>
          <p:cNvSpPr/>
          <p:nvPr userDrawn="1"/>
        </p:nvSpPr>
        <p:spPr>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4" name="Marcador de posición de imagen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1" y="200175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31" name="Marcador de texto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24" name="Marcador de contenido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4066126"/>
            <a:ext cx="2944737" cy="2284667"/>
          </a:xfrm>
        </p:spPr>
        <p:txBody>
          <a:bodyPr t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4" name="Elipse 3">
            <a:extLst>
              <a:ext uri="{FF2B5EF4-FFF2-40B4-BE49-F238E27FC236}">
                <a16:creationId xmlns:a16="http://schemas.microsoft.com/office/drawing/2014/main" id="{BE993317-B15E-4278-C4C8-D2C8F54AED79}"/>
              </a:ext>
            </a:extLst>
          </p:cNvPr>
          <p:cNvSpPr/>
          <p:nvPr userDrawn="1"/>
        </p:nvSpPr>
        <p:spPr>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5" name="Marcador de posición de imagen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1" y="2004710"/>
            <a:ext cx="1159161" cy="1036101"/>
          </a:xfrm>
          <a:noFill/>
        </p:spPr>
        <p:txBody>
          <a:bodyPr rtlCol="0" anchor="ctr">
            <a:noAutofit/>
          </a:bodyPr>
          <a:lstStyle>
            <a:lvl1pPr algn="ctr">
              <a:defRPr lang="es-ES" sz="1600"/>
            </a:lvl1pPr>
          </a:lstStyle>
          <a:p>
            <a:pPr rtl="0"/>
            <a:r>
              <a:rPr lang="es-ES"/>
              <a:t>Haga clic en el icono para agregar una imagen</a:t>
            </a:r>
            <a:endParaRPr lang="es-ES" dirty="0"/>
          </a:p>
        </p:txBody>
      </p:sp>
      <p:sp>
        <p:nvSpPr>
          <p:cNvPr id="32" name="Marcador de texto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rtlCol="0" anchor="b">
            <a:noAutofit/>
          </a:bodyPr>
          <a:lstStyle>
            <a:lvl1pPr marL="0" indent="0" algn="l">
              <a:lnSpc>
                <a:spcPct val="100000"/>
              </a:lnSpc>
              <a:spcBef>
                <a:spcPts val="0"/>
              </a:spcBef>
              <a:buNone/>
              <a:defRPr lang="es-ES" sz="2000" b="1" i="0" kern="1200" cap="all" spc="300" baseline="0" dirty="0">
                <a:solidFill>
                  <a:schemeClr val="tx1"/>
                </a:solidFill>
                <a:latin typeface="+mj-lt"/>
                <a:ea typeface="+mn-ea"/>
                <a:cs typeface="Arial Black" panose="020B0604020202020204" pitchFamily="34" charset="0"/>
              </a:defRPr>
            </a:lvl1pPr>
          </a:lstStyle>
          <a:p>
            <a:pPr rtl="0"/>
            <a:r>
              <a:rPr lang="es-ES"/>
              <a:t>HAGA CLIC PARA EDITAR EL ESTILO DE SUBTÍTULO DEL PATRÓN</a:t>
            </a:r>
          </a:p>
        </p:txBody>
      </p:sp>
      <p:sp>
        <p:nvSpPr>
          <p:cNvPr id="23" name="Marcador de contenido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4031589"/>
            <a:ext cx="2944737" cy="2284667"/>
          </a:xfrm>
        </p:spPr>
        <p:txBody>
          <a:bodyPr tIns="0" bIns="0" rtlCol="0">
            <a:noAutofit/>
          </a:bodyPr>
          <a:lstStyle>
            <a:lvl1pPr marL="285750" indent="-285750">
              <a:lnSpc>
                <a:spcPct val="100000"/>
              </a:lnSpc>
              <a:buFont typeface="Arial" panose="020B0604020202020204" pitchFamily="34" charset="0"/>
              <a:buChar char="•"/>
              <a:defRPr lang="es-ES" sz="1400" b="0" i="0">
                <a:latin typeface="+mn-lt"/>
              </a:defRPr>
            </a:lvl1pPr>
            <a:lvl2pPr marL="800100" indent="-342900">
              <a:lnSpc>
                <a:spcPct val="100000"/>
              </a:lnSpc>
              <a:buFont typeface="Arial" panose="020B0604020202020204" pitchFamily="34" charset="0"/>
              <a:buChar char="•"/>
              <a:defRPr lang="es-ES" sz="1400" b="0" i="0">
                <a:latin typeface="+mn-lt"/>
              </a:defRPr>
            </a:lvl2pPr>
            <a:lvl3pPr marL="1200150" indent="-285750">
              <a:lnSpc>
                <a:spcPct val="100000"/>
              </a:lnSpc>
              <a:buFont typeface="Arial" panose="020B0604020202020204" pitchFamily="34" charset="0"/>
              <a:buChar char="•"/>
              <a:defRPr lang="es-ES" sz="1400" b="0" i="0">
                <a:latin typeface="+mn-lt"/>
              </a:defRPr>
            </a:lvl3pPr>
            <a:lvl4pPr marL="1657350" indent="-285750">
              <a:lnSpc>
                <a:spcPct val="100000"/>
              </a:lnSpc>
              <a:buFont typeface="Arial" panose="020B0604020202020204" pitchFamily="34" charset="0"/>
              <a:buChar char="•"/>
              <a:defRPr lang="es-ES" sz="1400" b="0" i="0">
                <a:latin typeface="+mn-lt"/>
              </a:defRPr>
            </a:lvl4pPr>
            <a:lvl5pPr marL="2114550" indent="-285750">
              <a:lnSpc>
                <a:spcPct val="100000"/>
              </a:lnSpc>
              <a:buFont typeface="Arial" panose="020B0604020202020204" pitchFamily="34" charset="0"/>
              <a:buChar char="•"/>
              <a:defRPr lang="es-ES" sz="1400" b="0" i="0">
                <a:latin typeface="+mn-lt"/>
              </a:defRPr>
            </a:lvl5pPr>
            <a:lvl6pPr>
              <a:defRPr lang="es-ES" sz="2000"/>
            </a:lvl6pPr>
            <a:lvl7pPr>
              <a:defRPr lang="es-ES" sz="2000"/>
            </a:lvl7pPr>
            <a:lvl8pPr>
              <a:defRPr lang="es-ES" sz="2000"/>
            </a:lvl8pPr>
            <a:lvl9pPr>
              <a:defRPr lang="es-ES" sz="2000"/>
            </a:lvl9pPr>
          </a:lstStyle>
          <a:p>
            <a:pPr lvl="0" rtl="0"/>
            <a:r>
              <a:rPr lang="es-ES"/>
              <a:t>Hacer clic para editar estilos de texto maestro</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pie de página 4">
            <a:extLst>
              <a:ext uri="{FF2B5EF4-FFF2-40B4-BE49-F238E27FC236}">
                <a16:creationId xmlns:a16="http://schemas.microsoft.com/office/drawing/2014/main" id="{A466B1E6-E67B-3B07-B464-6C782D2D21E7}"/>
              </a:ext>
            </a:extLst>
          </p:cNvPr>
          <p:cNvSpPr>
            <a:spLocks noGrp="1"/>
          </p:cNvSpPr>
          <p:nvPr>
            <p:ph type="ftr" sz="quarter" idx="33"/>
          </p:nvPr>
        </p:nvSpPr>
        <p:spPr/>
        <p:txBody>
          <a:bodyPr rtlCol="0"/>
          <a:lstStyle>
            <a:defPPr>
              <a:defRPr lang="es-ES"/>
            </a:defPPr>
          </a:lstStyle>
          <a:p>
            <a:pPr rtl="0"/>
            <a:r>
              <a:rPr lang="es-ES"/>
              <a:t>Título de la presentación</a:t>
            </a:r>
          </a:p>
        </p:txBody>
      </p:sp>
      <p:sp>
        <p:nvSpPr>
          <p:cNvPr id="6" name="Marcador de número de diapositiva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5" name="Título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4" y="884982"/>
            <a:ext cx="5744335" cy="979204"/>
          </a:xfrm>
        </p:spPr>
        <p:txBody>
          <a:bodyPr lIns="0" tIns="0" rIns="0" bIns="0" rtlCol="0" anchor="t">
            <a:noAutofit/>
          </a:bodyPr>
          <a:lstStyle>
            <a:lvl1pPr>
              <a:defRPr lang="es-ES" sz="3600" baseline="0">
                <a:latin typeface="+mj-lt"/>
              </a:defRPr>
            </a:lvl1pPr>
          </a:lstStyle>
          <a:p>
            <a:pPr rtl="0"/>
            <a:r>
              <a:rPr lang="es-ES"/>
              <a:t>HAGA CLIC PARA MODIFICAR EL TÍTULO DEL PATRÓN</a:t>
            </a:r>
          </a:p>
        </p:txBody>
      </p:sp>
      <p:sp>
        <p:nvSpPr>
          <p:cNvPr id="13" name="Marcador de texto 2">
            <a:extLst>
              <a:ext uri="{FF2B5EF4-FFF2-40B4-BE49-F238E27FC236}">
                <a16:creationId xmlns:a16="http://schemas.microsoft.com/office/drawing/2014/main" id="{ED5AF112-F5BD-9AA8-0E64-A6972333DDB1}"/>
              </a:ext>
            </a:extLst>
          </p:cNvPr>
          <p:cNvSpPr>
            <a:spLocks noGrp="1"/>
          </p:cNvSpPr>
          <p:nvPr>
            <p:ph type="body" idx="1"/>
          </p:nvPr>
        </p:nvSpPr>
        <p:spPr>
          <a:xfrm>
            <a:off x="855915" y="2046038"/>
            <a:ext cx="4831207" cy="3568139"/>
          </a:xfrm>
        </p:spPr>
        <p:txBody>
          <a:bodyPr lIns="0" tIns="0" rIns="0" bIns="0" rtlCol="0">
            <a:noAutofit/>
          </a:bodyPr>
          <a:lstStyle>
            <a:lvl1pPr marL="0" indent="0">
              <a:buNone/>
              <a:defRPr lang="es-ES" sz="1800">
                <a:solidFill>
                  <a:schemeClr val="tx1"/>
                </a:solidFill>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9" name="Marcador de posición de imagen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6" y="1112838"/>
            <a:ext cx="3475649" cy="4975225"/>
          </a:xfrm>
          <a:solidFill>
            <a:schemeClr val="accent1">
              <a:lumMod val="20000"/>
              <a:lumOff val="80000"/>
            </a:schemeClr>
          </a:solidFill>
        </p:spPr>
        <p:txBody>
          <a:bodyPr rtlCol="0" anchor="ctr"/>
          <a:lstStyle>
            <a:lvl1pPr algn="ctr">
              <a:defRPr lang="es-ES"/>
            </a:lvl1pPr>
          </a:lstStyle>
          <a:p>
            <a:pPr rtl="0"/>
            <a:r>
              <a:rPr lang="es-ES"/>
              <a:t>Haga clic en el icono para agregar una imagen</a:t>
            </a:r>
            <a:endParaRPr lang="es-ES" dirty="0"/>
          </a:p>
        </p:txBody>
      </p:sp>
      <p:sp>
        <p:nvSpPr>
          <p:cNvPr id="14" name="Marcador de texto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89000"/>
            </a:schemeClr>
          </a:solidFill>
        </p:spPr>
        <p:txBody>
          <a:bodyPr rtlCol="0"/>
          <a:lstStyle>
            <a:lvl1pPr>
              <a:defRPr lang="es-ES" sz="300">
                <a:solidFill>
                  <a:schemeClr val="accent1">
                    <a:alpha val="0"/>
                  </a:schemeClr>
                </a:solidFill>
              </a:defRPr>
            </a:lvl1pPr>
          </a:lstStyle>
          <a:p>
            <a:pPr lvl="0" rtl="0"/>
            <a:r>
              <a:rPr lang="es-ES"/>
              <a:t>Haga clic para modificar los estilos de texto del patrón</a:t>
            </a:r>
          </a:p>
        </p:txBody>
      </p:sp>
      <p:sp>
        <p:nvSpPr>
          <p:cNvPr id="15" name="Marcador de texto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rtlCol="0"/>
          <a:lstStyle>
            <a:lvl1pPr>
              <a:defRPr lang="es-ES" sz="300">
                <a:solidFill>
                  <a:schemeClr val="accent1">
                    <a:alpha val="0"/>
                  </a:schemeClr>
                </a:solidFill>
              </a:defRPr>
            </a:lvl1pPr>
          </a:lstStyle>
          <a:p>
            <a:pPr lvl="0" rtl="0"/>
            <a:r>
              <a:rPr lang="es-ES"/>
              <a:t>Haga clic para modificar los estilos de texto del patrón</a:t>
            </a:r>
          </a:p>
        </p:txBody>
      </p:sp>
      <p:sp>
        <p:nvSpPr>
          <p:cNvPr id="3" name="Marcador de pie de página 2">
            <a:extLst>
              <a:ext uri="{FF2B5EF4-FFF2-40B4-BE49-F238E27FC236}">
                <a16:creationId xmlns:a16="http://schemas.microsoft.com/office/drawing/2014/main" id="{8DE7E217-DB17-AA1B-8753-DBFDF42AB32F}"/>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4" name="Marcador de número de diapositiva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descr="Gran intersección a pie con una persona sola">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orma libre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673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sp>
        <p:nvSpPr>
          <p:cNvPr id="2" name="Título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rtlCol="0" anchor="b">
            <a:noAutofit/>
          </a:bodyPr>
          <a:lstStyle>
            <a:lvl1pPr>
              <a:defRPr lang="es-ES" sz="3600" b="1" i="0" baseline="0">
                <a:solidFill>
                  <a:schemeClr val="bg1"/>
                </a:solidFill>
                <a:latin typeface="+mj-lt"/>
                <a:cs typeface="Arial Black" panose="020B0604020202020204" pitchFamily="34" charset="0"/>
              </a:defRPr>
            </a:lvl1pPr>
          </a:lstStyle>
          <a:p>
            <a:pPr rtl="0"/>
            <a:r>
              <a:rPr lang="es-ES"/>
              <a:t>HAGA CLIC PARA EDITAR EL ESTILO DEL TÍTULO DEL PATRÓN</a:t>
            </a:r>
          </a:p>
        </p:txBody>
      </p:sp>
      <p:sp>
        <p:nvSpPr>
          <p:cNvPr id="11" name="Marcador de texto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rtlCol="0" anchor="t">
            <a:noAutofit/>
          </a:bodyPr>
          <a:lstStyle>
            <a:lvl1pPr marL="0" indent="0">
              <a:buNone/>
              <a:defRPr lang="es-ES" sz="1800" b="0" i="0">
                <a:solidFill>
                  <a:schemeClr val="bg1"/>
                </a:solidFill>
                <a:latin typeface="+mn-lt"/>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10" name="Rectángulo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12" name="Rectángulo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4" name="Marcador de pie de página 3">
            <a:extLst>
              <a:ext uri="{FF2B5EF4-FFF2-40B4-BE49-F238E27FC236}">
                <a16:creationId xmlns:a16="http://schemas.microsoft.com/office/drawing/2014/main" id="{7B05DD54-AC6C-8FD6-3ABF-282F1F124B4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527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rtlCol="0" anchor="b">
            <a:noAutofit/>
          </a:bodyPr>
          <a:lstStyle>
            <a:lvl1pPr>
              <a:defRPr lang="es-ES" sz="3600" cap="all" baseline="0"/>
            </a:lvl1pPr>
          </a:lstStyle>
          <a:p>
            <a:pPr rtl="0"/>
            <a:r>
              <a:rPr lang="es-ES"/>
              <a:t>HAGA CLIC PARA EDITAR EL ESTILO DEL TÍTULO DEL PATRÓN</a:t>
            </a:r>
          </a:p>
        </p:txBody>
      </p:sp>
      <p:sp>
        <p:nvSpPr>
          <p:cNvPr id="5" name="Marcador de posición de imagen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rtlCol="0"/>
          <a:lstStyle>
            <a:defPPr>
              <a:defRPr lang="es-ES"/>
            </a:defPPr>
          </a:lstStyle>
          <a:p>
            <a:pPr rtl="0"/>
            <a:r>
              <a:rPr lang="es-ES"/>
              <a:t>Haga clic en el icono para agregar una imagen</a:t>
            </a:r>
            <a:endParaRPr lang="es-ES" dirty="0"/>
          </a:p>
        </p:txBody>
      </p:sp>
      <p:sp>
        <p:nvSpPr>
          <p:cNvPr id="3" name="Marcador de contenido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rtlCol="0">
            <a:noAutofit/>
          </a:bodyPr>
          <a:lstStyle>
            <a:lvl1pPr marL="0" indent="0">
              <a:buNone/>
              <a:defRPr lang="es-ES" sz="2000" cap="all" baseline="0"/>
            </a:lvl1pPr>
            <a:lvl2pPr marL="457200" indent="0">
              <a:buNone/>
              <a:defRPr lang="es-ES"/>
            </a:lvl2pPr>
            <a:lvl3pPr marL="914400" indent="0">
              <a:buNone/>
              <a:defRPr lang="es-ES"/>
            </a:lvl3pPr>
            <a:lvl4pPr marL="1371600" indent="0">
              <a:buNone/>
              <a:defRPr lang="es-ES"/>
            </a:lvl4pPr>
            <a:lvl5pPr marL="1828800" indent="0">
              <a:buNone/>
              <a:defRPr lang="es-ES"/>
            </a:lvl5pPr>
          </a:lstStyle>
          <a:p>
            <a:pPr lvl="0" rtl="0"/>
            <a:r>
              <a:rPr lang="es-ES"/>
              <a:t>HAGA CLIC PARA EDITAR ESTILOS DE TEXTO PATRÓN</a:t>
            </a:r>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la sección">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s-ES"/>
            </a:defPPr>
          </a:lstStyle>
          <a:p>
            <a:pPr algn="ctr" rtl="0"/>
            <a:endParaRPr lang="es-ES" dirty="0">
              <a:solidFill>
                <a:schemeClr val="accent1"/>
              </a:solidFill>
            </a:endParaRPr>
          </a:p>
        </p:txBody>
      </p:sp>
      <p:sp>
        <p:nvSpPr>
          <p:cNvPr id="22" name="Título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rtlCol="0" anchor="t">
            <a:noAutofit/>
          </a:bodyPr>
          <a:lstStyle>
            <a:lvl1pPr>
              <a:defRPr lang="es-ES" sz="3600" baseline="0">
                <a:solidFill>
                  <a:schemeClr val="tx1"/>
                </a:solidFill>
              </a:defRPr>
            </a:lvl1pPr>
          </a:lstStyle>
          <a:p>
            <a:pPr rtl="0"/>
            <a:r>
              <a:rPr lang="es-ES"/>
              <a:t>HAGA CLIC PARA MODIFICAR EL ESTILO DEL TÍTULO DEL PATRÓN</a:t>
            </a:r>
          </a:p>
        </p:txBody>
      </p:sp>
      <p:sp>
        <p:nvSpPr>
          <p:cNvPr id="9" name="Marcador de posición de imagen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rtlCol="0" anchor="ctr">
            <a:noAutofit/>
          </a:bodyPr>
          <a:lstStyle>
            <a:lvl1pPr algn="ctr">
              <a:defRPr lang="es-ES"/>
            </a:lvl1pPr>
          </a:lstStyle>
          <a:p>
            <a:pPr rtl="0"/>
            <a:r>
              <a:rPr lang="es-ES"/>
              <a:t>Haga clic en el icono para agregar una imagen</a:t>
            </a:r>
            <a:endParaRPr lang="es-ES" dirty="0"/>
          </a:p>
        </p:txBody>
      </p:sp>
      <p:sp>
        <p:nvSpPr>
          <p:cNvPr id="3" name="Marcador de texto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rtlCol="0">
            <a:noAutofit/>
          </a:bodyPr>
          <a:lstStyle>
            <a:lvl1pPr marL="0" indent="0">
              <a:buNone/>
              <a:defRPr lang="es-ES" sz="1800">
                <a:solidFill>
                  <a:schemeClr val="tx1"/>
                </a:solidFill>
              </a:defRPr>
            </a:lvl1pPr>
            <a:lvl2pPr marL="457200" indent="0">
              <a:buNone/>
              <a:defRPr lang="es-ES" sz="2000">
                <a:solidFill>
                  <a:schemeClr val="tx1">
                    <a:tint val="75000"/>
                  </a:schemeClr>
                </a:solidFill>
              </a:defRPr>
            </a:lvl2pPr>
            <a:lvl3pPr marL="914400" indent="0">
              <a:buNone/>
              <a:defRPr lang="es-ES" sz="1800">
                <a:solidFill>
                  <a:schemeClr val="tx1">
                    <a:tint val="75000"/>
                  </a:schemeClr>
                </a:solidFill>
              </a:defRPr>
            </a:lvl3pPr>
            <a:lvl4pPr marL="1371600" indent="0">
              <a:buNone/>
              <a:defRPr lang="es-ES" sz="1600">
                <a:solidFill>
                  <a:schemeClr val="tx1">
                    <a:tint val="75000"/>
                  </a:schemeClr>
                </a:solidFill>
              </a:defRPr>
            </a:lvl4pPr>
            <a:lvl5pPr marL="1828800" indent="0">
              <a:buNone/>
              <a:defRPr lang="es-ES" sz="1600">
                <a:solidFill>
                  <a:schemeClr val="tx1">
                    <a:tint val="75000"/>
                  </a:schemeClr>
                </a:solidFill>
              </a:defRPr>
            </a:lvl5pPr>
            <a:lvl6pPr marL="2286000" indent="0">
              <a:buNone/>
              <a:defRPr lang="es-ES" sz="1600">
                <a:solidFill>
                  <a:schemeClr val="tx1">
                    <a:tint val="75000"/>
                  </a:schemeClr>
                </a:solidFill>
              </a:defRPr>
            </a:lvl6pPr>
            <a:lvl7pPr marL="2743200" indent="0">
              <a:buNone/>
              <a:defRPr lang="es-ES" sz="1600">
                <a:solidFill>
                  <a:schemeClr val="tx1">
                    <a:tint val="75000"/>
                  </a:schemeClr>
                </a:solidFill>
              </a:defRPr>
            </a:lvl7pPr>
            <a:lvl8pPr marL="3200400" indent="0">
              <a:buNone/>
              <a:defRPr lang="es-ES" sz="1600">
                <a:solidFill>
                  <a:schemeClr val="tx1">
                    <a:tint val="75000"/>
                  </a:schemeClr>
                </a:solidFill>
              </a:defRPr>
            </a:lvl8pPr>
            <a:lvl9pPr marL="3657600" indent="0">
              <a:buNone/>
              <a:defRPr lang="es-ES" sz="1600">
                <a:solidFill>
                  <a:schemeClr val="tx1">
                    <a:tint val="75000"/>
                  </a:schemeClr>
                </a:solidFill>
              </a:defRPr>
            </a:lvl9pPr>
          </a:lstStyle>
          <a:p>
            <a:pPr lvl="0" rtl="0"/>
            <a:r>
              <a:rPr lang="es-ES"/>
              <a:t>Haga clic para modificar los estilos de texto del patrón</a:t>
            </a:r>
          </a:p>
        </p:txBody>
      </p:sp>
      <p:sp>
        <p:nvSpPr>
          <p:cNvPr id="10" name="Elipse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892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solidFill>
                <a:schemeClr val="accent1"/>
              </a:solidFill>
            </a:endParaRPr>
          </a:p>
        </p:txBody>
      </p:sp>
      <p:sp>
        <p:nvSpPr>
          <p:cNvPr id="2" name="Marcador de pie de página 1">
            <a:extLst>
              <a:ext uri="{FF2B5EF4-FFF2-40B4-BE49-F238E27FC236}">
                <a16:creationId xmlns:a16="http://schemas.microsoft.com/office/drawing/2014/main" id="{6CD6503F-0A61-068C-55A7-DCFF406FB31E}"/>
              </a:ext>
            </a:extLst>
          </p:cNvPr>
          <p:cNvSpPr>
            <a:spLocks noGrp="1"/>
          </p:cNvSpPr>
          <p:nvPr>
            <p:ph type="ftr" sz="quarter" idx="12"/>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pic>
        <p:nvPicPr>
          <p:cNvPr id="37" name="Imagen 36" descr="Una imagen que contiene un accesorio&#10;&#10;Descripción generada automáticamente">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orma libre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898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sp>
        <p:nvSpPr>
          <p:cNvPr id="10" name="Título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rtlCol="0" anchor="b">
            <a:noAutofit/>
          </a:bodyPr>
          <a:lstStyle>
            <a:lvl1pPr>
              <a:defRPr lang="es-ES" sz="3600" cap="all" baseline="0"/>
            </a:lvl1pPr>
          </a:lstStyle>
          <a:p>
            <a:pPr rtl="0"/>
            <a:r>
              <a:rPr lang="es-ES"/>
              <a:t>HAGA CLIC PARA EDITAR EL ESTILO DEL TÍTULO DEL PATRÓN</a:t>
            </a:r>
          </a:p>
        </p:txBody>
      </p:sp>
      <p:sp>
        <p:nvSpPr>
          <p:cNvPr id="12" name="Subtítulo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2"/>
            <a:ext cx="6034216" cy="1085641"/>
          </a:xfrm>
        </p:spPr>
        <p:txBody>
          <a:bodyPr lIns="0" tIns="0" rIns="0" bIns="0" rtlCol="0">
            <a:noAutofit/>
          </a:bodyPr>
          <a:lstStyle>
            <a:lvl1pPr marL="0" indent="0" algn="l">
              <a:buNone/>
              <a:defRPr lang="es-ES" sz="2000" cap="all" spc="0" baseline="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2" name="Marcador de pie de página 1">
            <a:extLst>
              <a:ext uri="{FF2B5EF4-FFF2-40B4-BE49-F238E27FC236}">
                <a16:creationId xmlns:a16="http://schemas.microsoft.com/office/drawing/2014/main" id="{E21B6B04-886C-2862-3BD4-97071FCAD7CA}"/>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0778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4" name="Marcador de contenido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ES" dirty="0"/>
          </a:p>
        </p:txBody>
      </p:sp>
      <p:sp>
        <p:nvSpPr>
          <p:cNvPr id="2" name="Marcador de pie de página 1">
            <a:extLst>
              <a:ext uri="{FF2B5EF4-FFF2-40B4-BE49-F238E27FC236}">
                <a16:creationId xmlns:a16="http://schemas.microsoft.com/office/drawing/2014/main" id="{68EECBEC-47C0-1CBF-96E7-318D53898471}"/>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3" name="Marcador de número de diapositiva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010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os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rtlCol="0">
            <a:noAutofit/>
          </a:bodyPr>
          <a:lstStyle>
            <a:lvl1pPr>
              <a:defRPr lang="es-ES" sz="3600" baseline="0"/>
            </a:lvl1pPr>
          </a:lstStyle>
          <a:p>
            <a:pPr rtl="0"/>
            <a:r>
              <a:rPr lang="es-ES"/>
              <a:t>HAGA CLIC PARA MODIFICAR EL ESTILO DEL TÍTULO DEL PATRÓN</a:t>
            </a:r>
          </a:p>
        </p:txBody>
      </p:sp>
      <p:sp>
        <p:nvSpPr>
          <p:cNvPr id="4" name="Marcador de contenido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Forma libre 5" descr="Hombre mirando rascacielo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p>
        </p:txBody>
      </p:sp>
      <p:sp>
        <p:nvSpPr>
          <p:cNvPr id="5" name="Elipse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solidFill>
                <a:schemeClr val="accent1">
                  <a:lumMod val="75000"/>
                </a:schemeClr>
              </a:solidFill>
            </a:endParaRPr>
          </a:p>
        </p:txBody>
      </p:sp>
      <p:sp>
        <p:nvSpPr>
          <p:cNvPr id="3" name="Marcador de pie de página 2">
            <a:extLst>
              <a:ext uri="{FF2B5EF4-FFF2-40B4-BE49-F238E27FC236}">
                <a16:creationId xmlns:a16="http://schemas.microsoft.com/office/drawing/2014/main" id="{EF04B56E-067D-C824-6EEB-3CCE57E4B5BA}"/>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84023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rtlCol="0" anchor="b">
            <a:noAutofit/>
          </a:bodyPr>
          <a:lstStyle>
            <a:lvl1pPr marL="0" indent="0">
              <a:buNone/>
              <a:defRPr lang="es-ES" sz="2400" b="1">
                <a:latin typeface="+mn-lt"/>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4" name="Marcador de contenido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5" name="Marcador de texto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rtlCol="0" anchor="b">
            <a:noAutofit/>
          </a:bodyPr>
          <a:lstStyle>
            <a:lvl1pPr marL="0" indent="0">
              <a:buNone/>
              <a:defRPr lang="es-ES" sz="2400" b="1">
                <a:latin typeface="+mn-lt"/>
              </a:defRPr>
            </a:lvl1pPr>
            <a:lvl2pPr marL="457200" indent="0">
              <a:buNone/>
              <a:defRPr lang="es-ES" sz="2000" b="1"/>
            </a:lvl2pPr>
            <a:lvl3pPr marL="914400" indent="0">
              <a:buNone/>
              <a:defRPr lang="es-ES" sz="1800" b="1"/>
            </a:lvl3pPr>
            <a:lvl4pPr marL="1371600" indent="0">
              <a:buNone/>
              <a:defRPr lang="es-ES" sz="1600" b="1"/>
            </a:lvl4pPr>
            <a:lvl5pPr marL="1828800" indent="0">
              <a:buNone/>
              <a:defRPr lang="es-ES" sz="1600" b="1"/>
            </a:lvl5pPr>
            <a:lvl6pPr marL="2286000" indent="0">
              <a:buNone/>
              <a:defRPr lang="es-ES" sz="1600" b="1"/>
            </a:lvl6pPr>
            <a:lvl7pPr marL="2743200" indent="0">
              <a:buNone/>
              <a:defRPr lang="es-ES" sz="1600" b="1"/>
            </a:lvl7pPr>
            <a:lvl8pPr marL="3200400" indent="0">
              <a:buNone/>
              <a:defRPr lang="es-ES" sz="1600" b="1"/>
            </a:lvl8pPr>
            <a:lvl9pPr marL="3657600" indent="0">
              <a:buNone/>
              <a:defRPr lang="es-ES" sz="1600" b="1"/>
            </a:lvl9pPr>
          </a:lstStyle>
          <a:p>
            <a:pPr lvl="0" rtl="0"/>
            <a:r>
              <a:rPr lang="es-ES"/>
              <a:t>Haga clic para modificar los estilos de texto del patrón</a:t>
            </a:r>
          </a:p>
        </p:txBody>
      </p:sp>
      <p:sp>
        <p:nvSpPr>
          <p:cNvPr id="6" name="Marcador de contenido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rtlCol="0">
            <a:noAutofit/>
          </a:bodyPr>
          <a:lstStyle>
            <a:lvl1pPr>
              <a:defRPr lang="es-ES">
                <a:latin typeface="+mn-lt"/>
              </a:defRPr>
            </a:lvl1pPr>
            <a:lvl2pPr>
              <a:defRPr lang="es-ES">
                <a:latin typeface="+mn-lt"/>
              </a:defRPr>
            </a:lvl2pPr>
            <a:lvl3pPr>
              <a:defRPr lang="es-ES">
                <a:latin typeface="+mn-lt"/>
              </a:defRPr>
            </a:lvl3pPr>
            <a:lvl4pPr>
              <a:defRPr lang="es-ES">
                <a:latin typeface="+mn-lt"/>
              </a:defRPr>
            </a:lvl4pPr>
            <a:lvl5pPr>
              <a:defRPr lang="es-ES">
                <a:latin typeface="+mn-lt"/>
              </a:defRPr>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8" name="Título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2" name="Marcador de pie de página 1">
            <a:extLst>
              <a:ext uri="{FF2B5EF4-FFF2-40B4-BE49-F238E27FC236}">
                <a16:creationId xmlns:a16="http://schemas.microsoft.com/office/drawing/2014/main" id="{EB5B760E-02DF-5B11-D744-D98DE8A01E9E}"/>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7" name="Marcador de número de diapositiva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406246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1" name="Forma libre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dirty="0">
              <a:solidFill>
                <a:schemeClr val="accent1"/>
              </a:solidFill>
            </a:endParaRPr>
          </a:p>
        </p:txBody>
      </p:sp>
      <p:pic>
        <p:nvPicPr>
          <p:cNvPr id="12" name="Imagen 11" descr="Casa moderna con diseño cúbico">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ítulo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rtlCol="0" anchor="t">
            <a:noAutofit/>
          </a:bodyPr>
          <a:lstStyle>
            <a:lvl1pPr>
              <a:lnSpc>
                <a:spcPct val="100000"/>
              </a:lnSpc>
              <a:defRPr lang="es-ES" sz="3000" b="0" i="0" spc="0" baseline="0">
                <a:latin typeface="+mn-lt"/>
              </a:defRPr>
            </a:lvl1pPr>
          </a:lstStyle>
          <a:p>
            <a:pPr rtl="0"/>
            <a:r>
              <a:rPr lang="es-ES"/>
              <a:t>HAGA CLIC PARA EDITAR EL ESTILO DEL TÍTULO DEL PATRÓN</a:t>
            </a:r>
          </a:p>
        </p:txBody>
      </p:sp>
      <p:sp>
        <p:nvSpPr>
          <p:cNvPr id="8" name="Subtítulo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rtlCol="0">
            <a:noAutofit/>
          </a:bodyPr>
          <a:lstStyle>
            <a:lvl1pPr marL="0" indent="0" algn="l">
              <a:buNone/>
              <a:defRPr lang="es-ES" sz="1800" b="1" spc="0"/>
            </a:lvl1pPr>
            <a:lvl2pPr marL="457200" indent="0" algn="ctr">
              <a:buNone/>
              <a:defRPr lang="es-ES" sz="2000"/>
            </a:lvl2pPr>
            <a:lvl3pPr marL="914400" indent="0" algn="ctr">
              <a:buNone/>
              <a:defRPr lang="es-ES" sz="1800"/>
            </a:lvl3pPr>
            <a:lvl4pPr marL="1371600" indent="0" algn="ctr">
              <a:buNone/>
              <a:defRPr lang="es-ES" sz="1600"/>
            </a:lvl4pPr>
            <a:lvl5pPr marL="1828800" indent="0" algn="ctr">
              <a:buNone/>
              <a:defRPr lang="es-ES" sz="1600"/>
            </a:lvl5pPr>
            <a:lvl6pPr marL="2286000" indent="0" algn="ctr">
              <a:buNone/>
              <a:defRPr lang="es-ES" sz="1600"/>
            </a:lvl6pPr>
            <a:lvl7pPr marL="2743200" indent="0" algn="ctr">
              <a:buNone/>
              <a:defRPr lang="es-ES" sz="1600"/>
            </a:lvl7pPr>
            <a:lvl8pPr marL="3200400" indent="0" algn="ctr">
              <a:buNone/>
              <a:defRPr lang="es-ES" sz="1600"/>
            </a:lvl8pPr>
            <a:lvl9pPr marL="3657600" indent="0" algn="ctr">
              <a:buNone/>
              <a:defRPr lang="es-ES" sz="1600"/>
            </a:lvl9pPr>
          </a:lstStyle>
          <a:p>
            <a:pPr rtl="0"/>
            <a:r>
              <a:rPr lang="es-ES"/>
              <a:t>Haga clic para editar el estilo de subtítulo del patrón</a:t>
            </a:r>
          </a:p>
        </p:txBody>
      </p:sp>
      <p:sp>
        <p:nvSpPr>
          <p:cNvPr id="3" name="Marcador de pie de página 2">
            <a:extLst>
              <a:ext uri="{FF2B5EF4-FFF2-40B4-BE49-F238E27FC236}">
                <a16:creationId xmlns:a16="http://schemas.microsoft.com/office/drawing/2014/main" id="{2C310569-B083-466A-F24B-8C44360B4EC2}"/>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4" name="Marcador de número de diapositiva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147694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rtlCol="0" anchor="ctr">
            <a:noAutofit/>
          </a:bodyPr>
          <a:lstStyle>
            <a:lvl1pPr algn="ctr">
              <a:defRPr lang="es-ES" sz="3600" baseline="0"/>
            </a:lvl1pPr>
          </a:lstStyle>
          <a:p>
            <a:pPr rtl="0"/>
            <a:r>
              <a:rPr lang="es-ES"/>
              <a:t>HAGA CLIC PARA MODIFICAR EL TÍTULO DEL PATRÓN</a:t>
            </a:r>
          </a:p>
        </p:txBody>
      </p:sp>
      <p:sp>
        <p:nvSpPr>
          <p:cNvPr id="6" name="Marcador de posición de imagen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0"/>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21" name="Marcador de texto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bg1"/>
                </a:solidFill>
                <a:latin typeface="+mn-lt"/>
              </a:defRPr>
            </a:lvl1pPr>
          </a:lstStyle>
          <a:p>
            <a:pPr lvl="0" rtl="0"/>
            <a:r>
              <a:rPr lang="es-ES"/>
              <a:t>Nombre</a:t>
            </a:r>
          </a:p>
        </p:txBody>
      </p:sp>
      <p:sp>
        <p:nvSpPr>
          <p:cNvPr id="11" name="Marcador de texto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s-ES" sz="1200" spc="20" baseline="0" dirty="0">
                <a:solidFill>
                  <a:schemeClr val="bg1"/>
                </a:solidFill>
              </a:defRPr>
            </a:lvl1pPr>
          </a:lstStyle>
          <a:p>
            <a:pPr marL="0" lvl="0" indent="0" rtl="0">
              <a:lnSpc>
                <a:spcPct val="100000"/>
              </a:lnSpc>
              <a:spcBef>
                <a:spcPts val="0"/>
              </a:spcBef>
              <a:buNone/>
            </a:pPr>
            <a:r>
              <a:rPr lang="es-ES"/>
              <a:t>Título</a:t>
            </a:r>
          </a:p>
        </p:txBody>
      </p:sp>
      <p:sp>
        <p:nvSpPr>
          <p:cNvPr id="25" name="Marcador de posición de imagen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7" name="Marcador de texto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bg1"/>
                </a:solidFill>
                <a:latin typeface="+mn-lt"/>
              </a:defRPr>
            </a:lvl1pPr>
          </a:lstStyle>
          <a:p>
            <a:pPr lvl="0" rtl="0"/>
            <a:r>
              <a:rPr lang="es-ES"/>
              <a:t>Nombre</a:t>
            </a:r>
          </a:p>
        </p:txBody>
      </p:sp>
      <p:sp>
        <p:nvSpPr>
          <p:cNvPr id="28" name="Marcador de texto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1" y="5584541"/>
            <a:ext cx="1943837" cy="347662"/>
          </a:xfrm>
        </p:spPr>
        <p:txBody>
          <a:bodyPr vert="horz" lIns="0" tIns="0" rIns="0" bIns="0" rtlCol="0">
            <a:noAutofit/>
          </a:bodyPr>
          <a:lstStyle>
            <a:lvl1pPr>
              <a:defRPr lang="es-ES" sz="1200" spc="20" baseline="0" dirty="0">
                <a:solidFill>
                  <a:schemeClr val="bg1"/>
                </a:solidFill>
              </a:defRPr>
            </a:lvl1pPr>
          </a:lstStyle>
          <a:p>
            <a:pPr marL="0" lvl="0" indent="0" rtl="0">
              <a:lnSpc>
                <a:spcPct val="100000"/>
              </a:lnSpc>
              <a:spcBef>
                <a:spcPts val="0"/>
              </a:spcBef>
              <a:buNone/>
            </a:pPr>
            <a:r>
              <a:rPr lang="es-ES"/>
              <a:t>Título</a:t>
            </a:r>
          </a:p>
        </p:txBody>
      </p:sp>
      <p:sp>
        <p:nvSpPr>
          <p:cNvPr id="26" name="Marcador de posición de imagen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8" name="Marcador de texto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bg1"/>
                </a:solidFill>
                <a:latin typeface="+mn-lt"/>
              </a:defRPr>
            </a:lvl1pPr>
          </a:lstStyle>
          <a:p>
            <a:pPr lvl="0" rtl="0"/>
            <a:r>
              <a:rPr lang="es-ES"/>
              <a:t>Nombre</a:t>
            </a:r>
          </a:p>
        </p:txBody>
      </p:sp>
      <p:sp>
        <p:nvSpPr>
          <p:cNvPr id="34" name="Marcador de texto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7" y="5584541"/>
            <a:ext cx="1943837" cy="347662"/>
          </a:xfrm>
        </p:spPr>
        <p:txBody>
          <a:bodyPr vert="horz" lIns="0" tIns="0" rIns="0" bIns="0" rtlCol="0">
            <a:noAutofit/>
          </a:bodyPr>
          <a:lstStyle>
            <a:lvl1pPr>
              <a:defRPr lang="es-ES" sz="1200" spc="20" baseline="0" dirty="0">
                <a:solidFill>
                  <a:schemeClr val="bg1"/>
                </a:solidFill>
              </a:defRPr>
            </a:lvl1pPr>
          </a:lstStyle>
          <a:p>
            <a:pPr marL="0" lvl="0" indent="0" rtl="0">
              <a:lnSpc>
                <a:spcPct val="100000"/>
              </a:lnSpc>
              <a:spcBef>
                <a:spcPts val="0"/>
              </a:spcBef>
              <a:buNone/>
            </a:pPr>
            <a:r>
              <a:rPr lang="es-ES"/>
              <a:t>Título</a:t>
            </a:r>
          </a:p>
        </p:txBody>
      </p:sp>
      <p:sp>
        <p:nvSpPr>
          <p:cNvPr id="24" name="Marcador de posición de imagen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758108"/>
            <a:ext cx="2226360" cy="2940385"/>
          </a:xfrm>
          <a:solidFill>
            <a:schemeClr val="accent1">
              <a:lumMod val="20000"/>
              <a:lumOff val="80000"/>
            </a:schemeClr>
          </a:solidFill>
        </p:spPr>
        <p:txBody>
          <a:bodyPr rtlCol="0" anchor="ctr">
            <a:noAutofit/>
          </a:bodyPr>
          <a:lstStyle>
            <a:lvl1pPr marL="0" indent="0" algn="ctr">
              <a:buNone/>
              <a:defRPr lang="es-ES" sz="1400">
                <a:solidFill>
                  <a:schemeClr val="tx1"/>
                </a:solidFill>
              </a:defRPr>
            </a:lvl1pPr>
          </a:lstStyle>
          <a:p>
            <a:pPr rtl="0"/>
            <a:r>
              <a:rPr lang="es-ES"/>
              <a:t>Haga clic en el icono para agregar una imagen</a:t>
            </a:r>
            <a:endParaRPr lang="es-ES" dirty="0"/>
          </a:p>
        </p:txBody>
      </p:sp>
      <p:sp>
        <p:nvSpPr>
          <p:cNvPr id="39" name="Marcador de texto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rtlCol="0">
            <a:noAutofit/>
          </a:bodyPr>
          <a:lstStyle>
            <a:lvl1pPr marL="0" indent="0" algn="l">
              <a:lnSpc>
                <a:spcPct val="100000"/>
              </a:lnSpc>
              <a:spcBef>
                <a:spcPts val="0"/>
              </a:spcBef>
              <a:buNone/>
              <a:defRPr lang="es-ES" sz="1800" b="1" i="0" spc="20" baseline="0">
                <a:solidFill>
                  <a:schemeClr val="bg1"/>
                </a:solidFill>
                <a:latin typeface="+mn-lt"/>
              </a:defRPr>
            </a:lvl1pPr>
          </a:lstStyle>
          <a:p>
            <a:pPr lvl="0" rtl="0"/>
            <a:r>
              <a:rPr lang="es-ES"/>
              <a:t>Nombre</a:t>
            </a:r>
          </a:p>
        </p:txBody>
      </p:sp>
      <p:sp>
        <p:nvSpPr>
          <p:cNvPr id="36" name="Marcador de texto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3" y="5584541"/>
            <a:ext cx="1943837" cy="347662"/>
          </a:xfrm>
        </p:spPr>
        <p:txBody>
          <a:bodyPr vert="horz" lIns="0" tIns="0" rIns="0" bIns="0" rtlCol="0">
            <a:noAutofit/>
          </a:bodyPr>
          <a:lstStyle>
            <a:lvl1pPr>
              <a:defRPr lang="es-ES" sz="1200" spc="20" baseline="0" dirty="0">
                <a:solidFill>
                  <a:schemeClr val="bg1"/>
                </a:solidFill>
              </a:defRPr>
            </a:lvl1pPr>
          </a:lstStyle>
          <a:p>
            <a:pPr marL="0" lvl="0" indent="0" rtl="0">
              <a:lnSpc>
                <a:spcPct val="100000"/>
              </a:lnSpc>
              <a:spcBef>
                <a:spcPts val="0"/>
              </a:spcBef>
              <a:buNone/>
            </a:pPr>
            <a:r>
              <a:rPr lang="es-ES"/>
              <a:t>Título</a:t>
            </a:r>
          </a:p>
        </p:txBody>
      </p:sp>
      <p:sp>
        <p:nvSpPr>
          <p:cNvPr id="4" name="Marcador de pie de página 3">
            <a:extLst>
              <a:ext uri="{FF2B5EF4-FFF2-40B4-BE49-F238E27FC236}">
                <a16:creationId xmlns:a16="http://schemas.microsoft.com/office/drawing/2014/main" id="{D6FC1105-93C5-0E50-1656-271A54E5D97D}"/>
              </a:ext>
            </a:extLst>
          </p:cNvPr>
          <p:cNvSpPr>
            <a:spLocks noGrp="1"/>
          </p:cNvSpPr>
          <p:nvPr>
            <p:ph type="ftr" sz="quarter" idx="37"/>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rtlCol="0"/>
          <a:lstStyle>
            <a:defPPr>
              <a:defRPr lang="es-ES"/>
            </a:def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dirty="0"/>
          </a:p>
        </p:txBody>
      </p:sp>
      <p:sp>
        <p:nvSpPr>
          <p:cNvPr id="7" name="Marcador de pie de página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lang="es-ES" sz="1200" b="1" cap="all" spc="300" baseline="0">
                <a:solidFill>
                  <a:schemeClr val="bg1"/>
                </a:solidFill>
                <a:latin typeface="+mj-lt"/>
              </a:defRPr>
            </a:lvl1pPr>
          </a:lstStyle>
          <a:p>
            <a:pPr rtl="0"/>
            <a:r>
              <a:rPr lang="es-ES"/>
              <a:t>Título de la presentación</a:t>
            </a:r>
          </a:p>
        </p:txBody>
      </p:sp>
      <p:sp>
        <p:nvSpPr>
          <p:cNvPr id="2" name="Marcador de título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defPPr>
              <a:defRPr lang="es-ES"/>
            </a:defPPr>
          </a:lstStyle>
          <a:p>
            <a:pPr rtl="0"/>
            <a:r>
              <a:rPr lang="es-ES"/>
              <a:t>HAGA CLIC PARA EDITAR EL ESTILO DEL TÍTULO DEL PATRÓN</a:t>
            </a:r>
          </a:p>
        </p:txBody>
      </p:sp>
      <p:sp>
        <p:nvSpPr>
          <p:cNvPr id="3" name="Marcador de texto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defPPr>
              <a:defRPr lang="es-ES"/>
            </a:defPPr>
          </a:lstStyle>
          <a:p>
            <a:pPr lvl="0" rtl="0"/>
            <a:r>
              <a:rPr lang="es-ES" dirty="0"/>
              <a:t>HAGA CLIC PARA MODIFICAR LOS ESTILOS DE TEXTO DEL PATRÓN</a:t>
            </a:r>
          </a:p>
          <a:p>
            <a:pPr lvl="1" rtl="0"/>
            <a:r>
              <a:rPr lang="es-ES" dirty="0"/>
              <a:t>SEGUNDO NIVEL</a:t>
            </a:r>
          </a:p>
          <a:p>
            <a:pPr lvl="2" rtl="0"/>
            <a:r>
              <a:rPr lang="es-ES" dirty="0"/>
              <a:t>TERCER NIVEL</a:t>
            </a:r>
          </a:p>
          <a:p>
            <a:pPr lvl="3" rtl="0"/>
            <a:r>
              <a:rPr lang="es-ES" dirty="0"/>
              <a:t>CUARTO NIVEL</a:t>
            </a:r>
          </a:p>
          <a:p>
            <a:pPr lvl="4" rtl="0"/>
            <a:r>
              <a:rPr lang="es-ES" dirty="0"/>
              <a:t>QUINTO NIVEL</a:t>
            </a:r>
          </a:p>
        </p:txBody>
      </p:sp>
      <p:sp>
        <p:nvSpPr>
          <p:cNvPr id="8" name="Marcador de número de diapositiva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1" y="6382510"/>
            <a:ext cx="566928" cy="384048"/>
          </a:xfrm>
          <a:prstGeom prst="rect">
            <a:avLst/>
          </a:prstGeom>
        </p:spPr>
        <p:txBody>
          <a:bodyPr vert="horz" lIns="91440" tIns="45720" rIns="91440" bIns="45720" rtlCol="0" anchor="ctr"/>
          <a:lstStyle>
            <a:lvl1pPr algn="ctr">
              <a:defRPr lang="es-ES" sz="1400">
                <a:solidFill>
                  <a:schemeClr val="bg1"/>
                </a:solidFill>
              </a:defRPr>
            </a:lvl1pPr>
          </a:lstStyle>
          <a:p>
            <a:pPr rtl="0"/>
            <a:fld id="{09A01C0A-2BB6-49E7-91A3-DCB9F9F59583}" type="slidenum">
              <a:rPr lang="es-ES" smtClean="0"/>
              <a:pPr rtl="0"/>
              <a:t>‹Nº›</a:t>
            </a:fld>
            <a:endParaRPr lang="es-E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65" r:id="rId6"/>
    <p:sldLayoutId id="2147483653" r:id="rId7"/>
    <p:sldLayoutId id="2147483654" r:id="rId8"/>
    <p:sldLayoutId id="2147483658" r:id="rId9"/>
    <p:sldLayoutId id="2147483655" r:id="rId10"/>
    <p:sldLayoutId id="2147483656" r:id="rId11"/>
    <p:sldLayoutId id="2147483657" r:id="rId12"/>
    <p:sldLayoutId id="2147483664" r:id="rId13"/>
    <p:sldLayoutId id="2147483663" r:id="rId14"/>
  </p:sldLayoutIdLst>
  <p:hf hdr="0" dt="0"/>
  <p:txStyles>
    <p:titleStyle>
      <a:lvl1pPr algn="l" defTabSz="914400" rtl="0" eaLnBrk="1" latinLnBrk="0" hangingPunct="1">
        <a:lnSpc>
          <a:spcPct val="90000"/>
        </a:lnSpc>
        <a:spcBef>
          <a:spcPct val="0"/>
        </a:spcBef>
        <a:buNone/>
        <a:defRPr lang="es-ES"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lang="es-ES"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lang="es-ES"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lang="es-ES"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lang="es-ES"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lang="es-ES"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s-ES" sz="18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png"/><Relationship Id="rId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10.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7228BAE-048B-681E-DD8D-BD96B22560E0}"/>
              </a:ext>
            </a:extLst>
          </p:cNvPr>
          <p:cNvSpPr>
            <a:spLocks noGrp="1"/>
          </p:cNvSpPr>
          <p:nvPr>
            <p:ph type="ctrTitle"/>
          </p:nvPr>
        </p:nvSpPr>
        <p:spPr/>
        <p:txBody>
          <a:bodyPr rtlCol="0"/>
          <a:lstStyle>
            <a:defPPr>
              <a:defRPr lang="es-ES"/>
            </a:defPPr>
          </a:lstStyle>
          <a:p>
            <a:pPr rtl="0"/>
            <a:r>
              <a:rPr lang="es-ES" sz="3600" dirty="0"/>
              <a:t>EL ANÁLISIS DE LOS POLICY NETWORKS: ¿UNA NUEVA PERSPECTIVA </a:t>
            </a:r>
            <a:br>
              <a:rPr lang="es-ES" sz="3600" dirty="0"/>
            </a:br>
            <a:r>
              <a:rPr lang="es-ES" sz="3600" dirty="0"/>
              <a:t>SOBRE LA RELACIÓN ENTRE POLÍTICAS PÚBLICAS Y ESTADO?</a:t>
            </a:r>
          </a:p>
        </p:txBody>
      </p:sp>
      <p:sp>
        <p:nvSpPr>
          <p:cNvPr id="7" name="Subtítulo 6">
            <a:extLst>
              <a:ext uri="{FF2B5EF4-FFF2-40B4-BE49-F238E27FC236}">
                <a16:creationId xmlns:a16="http://schemas.microsoft.com/office/drawing/2014/main" id="{3AFD8D3D-82CB-EA16-814E-A3FED8BBF39B}"/>
              </a:ext>
            </a:extLst>
          </p:cNvPr>
          <p:cNvSpPr>
            <a:spLocks noGrp="1"/>
          </p:cNvSpPr>
          <p:nvPr>
            <p:ph type="subTitle" idx="1"/>
          </p:nvPr>
        </p:nvSpPr>
        <p:spPr/>
        <p:txBody>
          <a:bodyPr rtlCol="0"/>
          <a:lstStyle>
            <a:defPPr>
              <a:defRPr lang="es-ES"/>
            </a:defPPr>
          </a:lstStyle>
          <a:p>
            <a:pPr rtl="0"/>
            <a:r>
              <a:rPr lang="en-US" dirty="0"/>
              <a:t>JACINT JORDANA</a:t>
            </a:r>
            <a:endParaRPr lang="es-ES" dirty="0"/>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B06184E-80E4-D2DD-75D1-964F25F540C7}"/>
              </a:ext>
            </a:extLst>
          </p:cNvPr>
          <p:cNvSpPr>
            <a:spLocks noGrp="1"/>
          </p:cNvSpPr>
          <p:nvPr>
            <p:ph sz="half" idx="2"/>
          </p:nvPr>
        </p:nvSpPr>
        <p:spPr>
          <a:xfrm>
            <a:off x="851922" y="1783635"/>
            <a:ext cx="5157787" cy="3684588"/>
          </a:xfrm>
        </p:spPr>
        <p:txBody>
          <a:bodyPr/>
          <a:lstStyle/>
          <a:p>
            <a:r>
              <a:rPr lang="es-ES" sz="2000" dirty="0"/>
              <a:t>Con planteamientos teóricos divergentes, se </a:t>
            </a:r>
            <a:r>
              <a:rPr lang="es-ES" sz="2000" b="1" dirty="0"/>
              <a:t>investigan los mecanismos que guían estos intercambios,</a:t>
            </a:r>
            <a:r>
              <a:rPr lang="es-ES" sz="2000" dirty="0"/>
              <a:t> señalándose que pueden consistir en reglas, rutinas informales, vínculos organizacionales, etc., que en cada caso limitan y estructuran los procesos y el estilo de interacción que se produce en el interior del </a:t>
            </a:r>
            <a:r>
              <a:rPr lang="es-ES" sz="2000" dirty="0" err="1"/>
              <a:t>network</a:t>
            </a:r>
            <a:endParaRPr lang="es-ES" sz="2000" dirty="0"/>
          </a:p>
        </p:txBody>
      </p:sp>
      <p:sp>
        <p:nvSpPr>
          <p:cNvPr id="9" name="Marcador de contenido 8">
            <a:extLst>
              <a:ext uri="{FF2B5EF4-FFF2-40B4-BE49-F238E27FC236}">
                <a16:creationId xmlns:a16="http://schemas.microsoft.com/office/drawing/2014/main" id="{9D8D7EF5-A572-6E1A-A6CA-408A706831FD}"/>
              </a:ext>
            </a:extLst>
          </p:cNvPr>
          <p:cNvSpPr>
            <a:spLocks noGrp="1"/>
          </p:cNvSpPr>
          <p:nvPr>
            <p:ph sz="quarter" idx="4"/>
          </p:nvPr>
        </p:nvSpPr>
        <p:spPr>
          <a:xfrm>
            <a:off x="6182292" y="1836644"/>
            <a:ext cx="5183188" cy="3684588"/>
          </a:xfrm>
        </p:spPr>
        <p:txBody>
          <a:bodyPr/>
          <a:lstStyle/>
          <a:p>
            <a:r>
              <a:rPr lang="es-ES" sz="2000" dirty="0"/>
              <a:t>Otro aspecto que también despierta gran atención es </a:t>
            </a:r>
            <a:r>
              <a:rPr lang="es-ES" sz="2000" b="1" dirty="0"/>
              <a:t>como estas reglas o rutinas contribuyen a definir los instrumentos específicos de gestión </a:t>
            </a:r>
            <a:r>
              <a:rPr lang="es-ES" sz="2000" dirty="0"/>
              <a:t>y dirección de políticas que son utilizados en el ámbito de referencia del </a:t>
            </a:r>
            <a:r>
              <a:rPr lang="es-ES" sz="2000" dirty="0" err="1"/>
              <a:t>network</a:t>
            </a:r>
            <a:r>
              <a:rPr lang="es-ES" sz="2000" dirty="0"/>
              <a:t>. En otras palabras, se trata de analizar cómo se generan las “ordenes” que fluyen en el interior de los </a:t>
            </a:r>
            <a:r>
              <a:rPr lang="es-ES" sz="2000" dirty="0" err="1"/>
              <a:t>networks</a:t>
            </a:r>
            <a:r>
              <a:rPr lang="es-ES" sz="2000" dirty="0"/>
              <a:t> y que acaban produciendo outputs específicos</a:t>
            </a:r>
          </a:p>
          <a:p>
            <a:endParaRPr lang="es-MX" sz="2000" dirty="0"/>
          </a:p>
        </p:txBody>
      </p:sp>
      <p:sp>
        <p:nvSpPr>
          <p:cNvPr id="6" name="Título 5">
            <a:extLst>
              <a:ext uri="{FF2B5EF4-FFF2-40B4-BE49-F238E27FC236}">
                <a16:creationId xmlns:a16="http://schemas.microsoft.com/office/drawing/2014/main" id="{7811373E-D2BE-3353-6938-F48E931589E7}"/>
              </a:ext>
            </a:extLst>
          </p:cNvPr>
          <p:cNvSpPr>
            <a:spLocks noGrp="1"/>
          </p:cNvSpPr>
          <p:nvPr>
            <p:ph type="title"/>
          </p:nvPr>
        </p:nvSpPr>
        <p:spPr/>
        <p:txBody>
          <a:bodyPr/>
          <a:lstStyle/>
          <a:p>
            <a:endParaRPr lang="es-MX"/>
          </a:p>
        </p:txBody>
      </p:sp>
      <p:sp>
        <p:nvSpPr>
          <p:cNvPr id="4" name="Marcador de pie de página 3">
            <a:extLst>
              <a:ext uri="{FF2B5EF4-FFF2-40B4-BE49-F238E27FC236}">
                <a16:creationId xmlns:a16="http://schemas.microsoft.com/office/drawing/2014/main" id="{010EEDAA-8F16-CE45-8698-CF32261E9A24}"/>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26A28B52-C445-6A59-0BE5-344EFE6A18BE}"/>
              </a:ext>
            </a:extLst>
          </p:cNvPr>
          <p:cNvSpPr>
            <a:spLocks noGrp="1"/>
          </p:cNvSpPr>
          <p:nvPr>
            <p:ph type="sldNum" sz="quarter" idx="11"/>
          </p:nvPr>
        </p:nvSpPr>
        <p:spPr/>
        <p:txBody>
          <a:bodyPr/>
          <a:lstStyle/>
          <a:p>
            <a:pPr rtl="0"/>
            <a:fld id="{09A01C0A-2BB6-49E7-91A3-DCB9F9F59583}" type="slidenum">
              <a:rPr lang="es-ES" smtClean="0"/>
              <a:pPr rtl="0"/>
              <a:t>10</a:t>
            </a:fld>
            <a:endParaRPr lang="es-ES" dirty="0"/>
          </a:p>
        </p:txBody>
      </p:sp>
    </p:spTree>
    <p:extLst>
      <p:ext uri="{BB962C8B-B14F-4D97-AF65-F5344CB8AC3E}">
        <p14:creationId xmlns:p14="http://schemas.microsoft.com/office/powerpoint/2010/main" val="274409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04E3579-E638-F90B-59A4-BEF4FAF34173}"/>
              </a:ext>
            </a:extLst>
          </p:cNvPr>
          <p:cNvSpPr>
            <a:spLocks noGrp="1"/>
          </p:cNvSpPr>
          <p:nvPr>
            <p:ph type="title"/>
          </p:nvPr>
        </p:nvSpPr>
        <p:spPr/>
        <p:txBody>
          <a:bodyPr/>
          <a:lstStyle/>
          <a:p>
            <a:endParaRPr lang="es-MX"/>
          </a:p>
        </p:txBody>
      </p:sp>
      <p:sp>
        <p:nvSpPr>
          <p:cNvPr id="7" name="Marcador de contenido 6">
            <a:extLst>
              <a:ext uri="{FF2B5EF4-FFF2-40B4-BE49-F238E27FC236}">
                <a16:creationId xmlns:a16="http://schemas.microsoft.com/office/drawing/2014/main" id="{BB3CD176-0401-4F58-BC52-22CB3CAB7372}"/>
              </a:ext>
            </a:extLst>
          </p:cNvPr>
          <p:cNvSpPr>
            <a:spLocks noGrp="1"/>
          </p:cNvSpPr>
          <p:nvPr>
            <p:ph sz="half" idx="2"/>
          </p:nvPr>
        </p:nvSpPr>
        <p:spPr/>
        <p:txBody>
          <a:bodyPr/>
          <a:lstStyle/>
          <a:p>
            <a:r>
              <a:rPr lang="es-ES" dirty="0"/>
              <a:t>Finalmente, los aspectos de desigualdad presentes en los </a:t>
            </a:r>
            <a:r>
              <a:rPr lang="es-ES" dirty="0" err="1"/>
              <a:t>networks</a:t>
            </a:r>
            <a:r>
              <a:rPr lang="es-ES" dirty="0"/>
              <a:t> concentran también una atención relevante. La capacidad de control sobre las políticas por parte de los diversos agentes es desigual, ya que </a:t>
            </a:r>
          </a:p>
          <a:p>
            <a:r>
              <a:rPr lang="es-ES" dirty="0"/>
              <a:t>depende del tipo y la cantidad de recursos y “habilidades” que cada uno de éstos dispone</a:t>
            </a:r>
          </a:p>
          <a:p>
            <a:endParaRPr lang="es-MX" dirty="0"/>
          </a:p>
        </p:txBody>
      </p:sp>
      <p:sp>
        <p:nvSpPr>
          <p:cNvPr id="4" name="Marcador de pie de página 3">
            <a:extLst>
              <a:ext uri="{FF2B5EF4-FFF2-40B4-BE49-F238E27FC236}">
                <a16:creationId xmlns:a16="http://schemas.microsoft.com/office/drawing/2014/main" id="{4128243E-CD87-1287-CEBB-7FBB0363697B}"/>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579DA3FC-C52E-9072-F8E7-BEC467613407}"/>
              </a:ext>
            </a:extLst>
          </p:cNvPr>
          <p:cNvSpPr>
            <a:spLocks noGrp="1"/>
          </p:cNvSpPr>
          <p:nvPr>
            <p:ph type="sldNum" sz="quarter" idx="11"/>
          </p:nvPr>
        </p:nvSpPr>
        <p:spPr/>
        <p:txBody>
          <a:bodyPr/>
          <a:lstStyle/>
          <a:p>
            <a:pPr rtl="0"/>
            <a:fld id="{09A01C0A-2BB6-49E7-91A3-DCB9F9F59583}" type="slidenum">
              <a:rPr lang="es-ES" smtClean="0"/>
              <a:pPr rtl="0"/>
              <a:t>11</a:t>
            </a:fld>
            <a:endParaRPr lang="es-ES" dirty="0"/>
          </a:p>
        </p:txBody>
      </p:sp>
    </p:spTree>
    <p:extLst>
      <p:ext uri="{BB962C8B-B14F-4D97-AF65-F5344CB8AC3E}">
        <p14:creationId xmlns:p14="http://schemas.microsoft.com/office/powerpoint/2010/main" val="93439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19C6F-987F-1065-6E33-693A718C3FC9}"/>
              </a:ext>
            </a:extLst>
          </p:cNvPr>
          <p:cNvSpPr>
            <a:spLocks noGrp="1"/>
          </p:cNvSpPr>
          <p:nvPr>
            <p:ph type="title"/>
          </p:nvPr>
        </p:nvSpPr>
        <p:spPr>
          <a:xfrm>
            <a:off x="119270" y="409576"/>
            <a:ext cx="6122504" cy="1877976"/>
          </a:xfrm>
        </p:spPr>
        <p:txBody>
          <a:bodyPr/>
          <a:lstStyle/>
          <a:p>
            <a:r>
              <a:rPr lang="es-ES" dirty="0"/>
              <a:t>estructuración territorial de los </a:t>
            </a:r>
            <a:r>
              <a:rPr lang="es-ES" dirty="0" err="1"/>
              <a:t>networks</a:t>
            </a:r>
            <a:r>
              <a:rPr lang="es-ES" dirty="0"/>
              <a:t> </a:t>
            </a:r>
            <a:endParaRPr lang="es-MX" dirty="0"/>
          </a:p>
        </p:txBody>
      </p:sp>
      <p:sp>
        <p:nvSpPr>
          <p:cNvPr id="3" name="Marcador de contenido 2">
            <a:extLst>
              <a:ext uri="{FF2B5EF4-FFF2-40B4-BE49-F238E27FC236}">
                <a16:creationId xmlns:a16="http://schemas.microsoft.com/office/drawing/2014/main" id="{AC855FF6-AD8B-7629-BC08-EEA520436ED9}"/>
              </a:ext>
            </a:extLst>
          </p:cNvPr>
          <p:cNvSpPr>
            <a:spLocks noGrp="1"/>
          </p:cNvSpPr>
          <p:nvPr>
            <p:ph sz="half" idx="2"/>
          </p:nvPr>
        </p:nvSpPr>
        <p:spPr>
          <a:xfrm>
            <a:off x="5611882" y="789333"/>
            <a:ext cx="5789913" cy="6067424"/>
          </a:xfrm>
        </p:spPr>
        <p:txBody>
          <a:bodyPr/>
          <a:lstStyle/>
          <a:p>
            <a:r>
              <a:rPr lang="es-ES" dirty="0"/>
              <a:t>Para el análisis de la dimensión territorial de los </a:t>
            </a:r>
            <a:r>
              <a:rPr lang="es-ES" dirty="0" err="1"/>
              <a:t>policy</a:t>
            </a:r>
            <a:r>
              <a:rPr lang="es-ES" dirty="0"/>
              <a:t> </a:t>
            </a:r>
            <a:r>
              <a:rPr lang="es-ES" dirty="0" err="1"/>
              <a:t>networks</a:t>
            </a:r>
            <a:r>
              <a:rPr lang="es-ES" dirty="0"/>
              <a:t>, el enfoque de las relaciones intergubernamentales ofrece un buen punto de partida, ya que afronta las relaciones entre distintos niveles de gobierno analizando los procesos de decisión e implementación de políticas.</a:t>
            </a:r>
          </a:p>
        </p:txBody>
      </p:sp>
      <p:sp>
        <p:nvSpPr>
          <p:cNvPr id="4" name="Marcador de pie de página 3">
            <a:extLst>
              <a:ext uri="{FF2B5EF4-FFF2-40B4-BE49-F238E27FC236}">
                <a16:creationId xmlns:a16="http://schemas.microsoft.com/office/drawing/2014/main" id="{736410A8-F443-34F5-A4BE-0761D05768EC}"/>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E79E2362-6E0E-E9F8-09E3-5585BB9E6442}"/>
              </a:ext>
            </a:extLst>
          </p:cNvPr>
          <p:cNvSpPr>
            <a:spLocks noGrp="1"/>
          </p:cNvSpPr>
          <p:nvPr>
            <p:ph type="sldNum" sz="quarter" idx="11"/>
          </p:nvPr>
        </p:nvSpPr>
        <p:spPr/>
        <p:txBody>
          <a:bodyPr/>
          <a:lstStyle/>
          <a:p>
            <a:pPr rtl="0"/>
            <a:fld id="{09A01C0A-2BB6-49E7-91A3-DCB9F9F59583}" type="slidenum">
              <a:rPr lang="es-ES" smtClean="0"/>
              <a:pPr rtl="0"/>
              <a:t>12</a:t>
            </a:fld>
            <a:endParaRPr lang="es-ES" dirty="0"/>
          </a:p>
        </p:txBody>
      </p:sp>
    </p:spTree>
    <p:extLst>
      <p:ext uri="{BB962C8B-B14F-4D97-AF65-F5344CB8AC3E}">
        <p14:creationId xmlns:p14="http://schemas.microsoft.com/office/powerpoint/2010/main" val="126102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B9781F-5040-05D5-CB04-CF2172870350}"/>
              </a:ext>
            </a:extLst>
          </p:cNvPr>
          <p:cNvSpPr>
            <a:spLocks noGrp="1"/>
          </p:cNvSpPr>
          <p:nvPr>
            <p:ph sz="half" idx="2"/>
          </p:nvPr>
        </p:nvSpPr>
        <p:spPr/>
        <p:txBody>
          <a:bodyPr/>
          <a:lstStyle/>
          <a:p>
            <a:r>
              <a:rPr lang="es-ES" dirty="0"/>
              <a:t>Las dificultades de coordinación entre los diferentes niveles de la Administración (formas de decisión, mecanismos de control, objetivos divergentes, etc.) pueden ser más fáciles de comprender, cuando se refieren a un mismo ámbito sectorial, si se considera que cada nivel administrativo está integrado dentro de su propio segmento territorial del </a:t>
            </a:r>
            <a:r>
              <a:rPr lang="es-ES" dirty="0" err="1"/>
              <a:t>policy</a:t>
            </a:r>
            <a:r>
              <a:rPr lang="es-ES" dirty="0"/>
              <a:t> </a:t>
            </a:r>
            <a:r>
              <a:rPr lang="es-ES" dirty="0" err="1"/>
              <a:t>network</a:t>
            </a:r>
            <a:r>
              <a:rPr lang="es-ES" dirty="0"/>
              <a:t> correspondiente</a:t>
            </a:r>
          </a:p>
          <a:p>
            <a:endParaRPr lang="es-MX" dirty="0"/>
          </a:p>
        </p:txBody>
      </p:sp>
      <p:sp>
        <p:nvSpPr>
          <p:cNvPr id="4" name="Marcador de pie de página 3">
            <a:extLst>
              <a:ext uri="{FF2B5EF4-FFF2-40B4-BE49-F238E27FC236}">
                <a16:creationId xmlns:a16="http://schemas.microsoft.com/office/drawing/2014/main" id="{ED2DC8BF-99D3-F110-0A92-52FC0B85C791}"/>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C112C83-0BB7-A91A-8EFE-E06E091B6406}"/>
              </a:ext>
            </a:extLst>
          </p:cNvPr>
          <p:cNvSpPr>
            <a:spLocks noGrp="1"/>
          </p:cNvSpPr>
          <p:nvPr>
            <p:ph type="sldNum" sz="quarter" idx="11"/>
          </p:nvPr>
        </p:nvSpPr>
        <p:spPr/>
        <p:txBody>
          <a:bodyPr/>
          <a:lstStyle/>
          <a:p>
            <a:pPr rtl="0"/>
            <a:fld id="{09A01C0A-2BB6-49E7-91A3-DCB9F9F59583}" type="slidenum">
              <a:rPr lang="es-ES" smtClean="0"/>
              <a:pPr rtl="0"/>
              <a:t>13</a:t>
            </a:fld>
            <a:endParaRPr lang="es-ES" dirty="0"/>
          </a:p>
        </p:txBody>
      </p:sp>
    </p:spTree>
    <p:extLst>
      <p:ext uri="{BB962C8B-B14F-4D97-AF65-F5344CB8AC3E}">
        <p14:creationId xmlns:p14="http://schemas.microsoft.com/office/powerpoint/2010/main" val="317746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86C7C97-7C64-FEA0-2F84-AD9109FEE0A9}"/>
              </a:ext>
            </a:extLst>
          </p:cNvPr>
          <p:cNvSpPr>
            <a:spLocks noGrp="1"/>
          </p:cNvSpPr>
          <p:nvPr>
            <p:ph sz="half" idx="2"/>
          </p:nvPr>
        </p:nvSpPr>
        <p:spPr/>
        <p:txBody>
          <a:bodyPr/>
          <a:lstStyle/>
          <a:p>
            <a:r>
              <a:rPr lang="es-ES" dirty="0"/>
              <a:t> El conjunto de segmentos territoriales de </a:t>
            </a:r>
            <a:r>
              <a:rPr lang="es-ES" dirty="0" err="1"/>
              <a:t>policy</a:t>
            </a:r>
            <a:r>
              <a:rPr lang="es-ES" dirty="0"/>
              <a:t> </a:t>
            </a:r>
            <a:r>
              <a:rPr lang="es-ES" dirty="0" err="1"/>
              <a:t>networks</a:t>
            </a:r>
            <a:r>
              <a:rPr lang="es-ES" dirty="0"/>
              <a:t> conforma a la vez un </a:t>
            </a:r>
            <a:r>
              <a:rPr lang="es-ES" dirty="0" err="1"/>
              <a:t>policy</a:t>
            </a:r>
            <a:r>
              <a:rPr lang="es-ES" dirty="0"/>
              <a:t> </a:t>
            </a:r>
            <a:r>
              <a:rPr lang="es-ES" dirty="0" err="1"/>
              <a:t>network</a:t>
            </a:r>
            <a:r>
              <a:rPr lang="es-ES" dirty="0"/>
              <a:t> de alcance más general (nacional o internacional), a pesar de que cada  ámbito territorial mantenga posiblemente unas peculiaridades propias (Mayntz, 1990)</a:t>
            </a:r>
            <a:endParaRPr lang="es-MX" dirty="0"/>
          </a:p>
        </p:txBody>
      </p:sp>
      <p:sp>
        <p:nvSpPr>
          <p:cNvPr id="4" name="Marcador de pie de página 3">
            <a:extLst>
              <a:ext uri="{FF2B5EF4-FFF2-40B4-BE49-F238E27FC236}">
                <a16:creationId xmlns:a16="http://schemas.microsoft.com/office/drawing/2014/main" id="{C14CA75D-462C-4EEB-0FF3-EF1777D90719}"/>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28800388-57DC-13C3-E308-C4A72D9255B0}"/>
              </a:ext>
            </a:extLst>
          </p:cNvPr>
          <p:cNvSpPr>
            <a:spLocks noGrp="1"/>
          </p:cNvSpPr>
          <p:nvPr>
            <p:ph type="sldNum" sz="quarter" idx="11"/>
          </p:nvPr>
        </p:nvSpPr>
        <p:spPr/>
        <p:txBody>
          <a:bodyPr/>
          <a:lstStyle/>
          <a:p>
            <a:pPr rtl="0"/>
            <a:fld id="{09A01C0A-2BB6-49E7-91A3-DCB9F9F59583}" type="slidenum">
              <a:rPr lang="es-ES" smtClean="0"/>
              <a:pPr rtl="0"/>
              <a:t>14</a:t>
            </a:fld>
            <a:endParaRPr lang="es-ES" dirty="0"/>
          </a:p>
        </p:txBody>
      </p:sp>
    </p:spTree>
    <p:extLst>
      <p:ext uri="{BB962C8B-B14F-4D97-AF65-F5344CB8AC3E}">
        <p14:creationId xmlns:p14="http://schemas.microsoft.com/office/powerpoint/2010/main" val="532325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2C5956D-BDB2-FF97-3E2F-EF49007B71C9}"/>
              </a:ext>
            </a:extLst>
          </p:cNvPr>
          <p:cNvSpPr>
            <a:spLocks noGrp="1"/>
          </p:cNvSpPr>
          <p:nvPr>
            <p:ph type="title"/>
          </p:nvPr>
        </p:nvSpPr>
        <p:spPr/>
        <p:txBody>
          <a:bodyPr/>
          <a:lstStyle/>
          <a:p>
            <a:endParaRPr lang="es-MX"/>
          </a:p>
        </p:txBody>
      </p:sp>
      <p:pic>
        <p:nvPicPr>
          <p:cNvPr id="9" name="Marcador de contenido 8">
            <a:extLst>
              <a:ext uri="{FF2B5EF4-FFF2-40B4-BE49-F238E27FC236}">
                <a16:creationId xmlns:a16="http://schemas.microsoft.com/office/drawing/2014/main" id="{F0CA8897-FFDF-DDAC-8D99-87BD5E550976}"/>
              </a:ext>
            </a:extLst>
          </p:cNvPr>
          <p:cNvPicPr>
            <a:picLocks noGrp="1" noChangeAspect="1"/>
          </p:cNvPicPr>
          <p:nvPr>
            <p:ph sz="half" idx="2"/>
          </p:nvPr>
        </p:nvPicPr>
        <p:blipFill rotWithShape="1">
          <a:blip r:embed="rId2"/>
          <a:srcRect l="11264" t="34110" r="13224" b="24471"/>
          <a:stretch/>
        </p:blipFill>
        <p:spPr>
          <a:xfrm>
            <a:off x="538518" y="1984512"/>
            <a:ext cx="11269433" cy="4164497"/>
          </a:xfrm>
        </p:spPr>
      </p:pic>
      <p:sp>
        <p:nvSpPr>
          <p:cNvPr id="4" name="Marcador de pie de página 3">
            <a:extLst>
              <a:ext uri="{FF2B5EF4-FFF2-40B4-BE49-F238E27FC236}">
                <a16:creationId xmlns:a16="http://schemas.microsoft.com/office/drawing/2014/main" id="{66E8B6A1-45F6-0C9B-972F-A1E46460A31B}"/>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47228562-F754-4009-6DE0-07FFC9723CCE}"/>
              </a:ext>
            </a:extLst>
          </p:cNvPr>
          <p:cNvSpPr>
            <a:spLocks noGrp="1"/>
          </p:cNvSpPr>
          <p:nvPr>
            <p:ph type="sldNum" sz="quarter" idx="11"/>
          </p:nvPr>
        </p:nvSpPr>
        <p:spPr/>
        <p:txBody>
          <a:bodyPr/>
          <a:lstStyle/>
          <a:p>
            <a:pPr rtl="0"/>
            <a:fld id="{09A01C0A-2BB6-49E7-91A3-DCB9F9F59583}" type="slidenum">
              <a:rPr lang="es-ES" smtClean="0"/>
              <a:pPr rtl="0"/>
              <a:t>15</a:t>
            </a:fld>
            <a:endParaRPr lang="es-ES" dirty="0"/>
          </a:p>
        </p:txBody>
      </p:sp>
    </p:spTree>
    <p:extLst>
      <p:ext uri="{BB962C8B-B14F-4D97-AF65-F5344CB8AC3E}">
        <p14:creationId xmlns:p14="http://schemas.microsoft.com/office/powerpoint/2010/main" val="310950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CD3C5A-CEA8-6DDC-B3F1-41D07C4FA704}"/>
              </a:ext>
            </a:extLst>
          </p:cNvPr>
          <p:cNvSpPr>
            <a:spLocks noGrp="1"/>
          </p:cNvSpPr>
          <p:nvPr>
            <p:ph type="title"/>
          </p:nvPr>
        </p:nvSpPr>
        <p:spPr/>
        <p:txBody>
          <a:bodyPr rtlCol="0"/>
          <a:lstStyle>
            <a:defPPr>
              <a:defRPr lang="es-ES"/>
            </a:defPPr>
          </a:lstStyle>
          <a:p>
            <a:pPr rtl="0"/>
            <a:r>
              <a:rPr lang="es-ES" dirty="0"/>
              <a:t>El análisis de los </a:t>
            </a:r>
            <a:r>
              <a:rPr lang="es-ES" dirty="0" err="1"/>
              <a:t>policy</a:t>
            </a:r>
            <a:r>
              <a:rPr lang="es-ES" dirty="0"/>
              <a:t> </a:t>
            </a:r>
            <a:r>
              <a:rPr lang="es-ES" dirty="0" err="1"/>
              <a:t>networks</a:t>
            </a:r>
            <a:r>
              <a:rPr lang="es-ES" dirty="0"/>
              <a:t> y los modelos de intermediación de intereses</a:t>
            </a:r>
          </a:p>
        </p:txBody>
      </p:sp>
      <p:sp>
        <p:nvSpPr>
          <p:cNvPr id="5" name="Subtítulo 4">
            <a:extLst>
              <a:ext uri="{FF2B5EF4-FFF2-40B4-BE49-F238E27FC236}">
                <a16:creationId xmlns:a16="http://schemas.microsoft.com/office/drawing/2014/main" id="{0E8B56C7-C38F-E96E-3C19-8ACF8AF9E716}"/>
              </a:ext>
            </a:extLst>
          </p:cNvPr>
          <p:cNvSpPr>
            <a:spLocks noGrp="1"/>
          </p:cNvSpPr>
          <p:nvPr>
            <p:ph type="subTitle" idx="1"/>
          </p:nvPr>
        </p:nvSpPr>
        <p:spPr/>
        <p:txBody>
          <a:bodyPr rtlCol="0"/>
          <a:lstStyle>
            <a:defPPr>
              <a:defRPr lang="es-ES"/>
            </a:defPPr>
          </a:lstStyle>
          <a:p>
            <a:pPr rtl="0"/>
            <a:r>
              <a:rPr lang="es-ES" dirty="0"/>
              <a:t>¿una convergencia de objetivos?</a:t>
            </a:r>
          </a:p>
        </p:txBody>
      </p:sp>
      <p:sp>
        <p:nvSpPr>
          <p:cNvPr id="7" name="Marcador de pie de página 6">
            <a:extLst>
              <a:ext uri="{FF2B5EF4-FFF2-40B4-BE49-F238E27FC236}">
                <a16:creationId xmlns:a16="http://schemas.microsoft.com/office/drawing/2014/main" id="{440E13AC-B5E7-B132-0EB7-541E53B3DA9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8" name="Marcador de número de diapositiva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16</a:t>
            </a:fld>
            <a:endParaRPr lang="es-ES" dirty="0"/>
          </a:p>
        </p:txBody>
      </p:sp>
    </p:spTree>
    <p:extLst>
      <p:ext uri="{BB962C8B-B14F-4D97-AF65-F5344CB8AC3E}">
        <p14:creationId xmlns:p14="http://schemas.microsoft.com/office/powerpoint/2010/main" val="252161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026CC5FB-C596-BB90-EAF0-611DC11A7203}"/>
              </a:ext>
            </a:extLst>
          </p:cNvPr>
          <p:cNvSpPr>
            <a:spLocks noGrp="1"/>
          </p:cNvSpPr>
          <p:nvPr>
            <p:ph type="body" idx="1"/>
          </p:nvPr>
        </p:nvSpPr>
        <p:spPr/>
        <p:txBody>
          <a:bodyPr/>
          <a:lstStyle/>
          <a:p>
            <a:r>
              <a:rPr lang="es-MX" dirty="0"/>
              <a:t>Años cincuenta</a:t>
            </a:r>
          </a:p>
        </p:txBody>
      </p:sp>
      <p:sp>
        <p:nvSpPr>
          <p:cNvPr id="10" name="Marcador de contenido 9">
            <a:extLst>
              <a:ext uri="{FF2B5EF4-FFF2-40B4-BE49-F238E27FC236}">
                <a16:creationId xmlns:a16="http://schemas.microsoft.com/office/drawing/2014/main" id="{B3FDBABE-5957-62C9-3C46-1369B216D930}"/>
              </a:ext>
            </a:extLst>
          </p:cNvPr>
          <p:cNvSpPr>
            <a:spLocks noGrp="1"/>
          </p:cNvSpPr>
          <p:nvPr>
            <p:ph sz="half" idx="2"/>
          </p:nvPr>
        </p:nvSpPr>
        <p:spPr/>
        <p:txBody>
          <a:bodyPr/>
          <a:lstStyle/>
          <a:p>
            <a:r>
              <a:rPr lang="es-ES" dirty="0"/>
              <a:t>Se desarrollaron diversos modelos de </a:t>
            </a:r>
            <a:r>
              <a:rPr lang="es-ES" dirty="0" err="1"/>
              <a:t>policy-making</a:t>
            </a:r>
            <a:r>
              <a:rPr lang="es-ES" dirty="0"/>
              <a:t> que integraban les relaciones entre burocracia, políticos y organizaciones de intereses. Con las denominaciones de </a:t>
            </a:r>
            <a:r>
              <a:rPr lang="es-ES" dirty="0" err="1"/>
              <a:t>iron</a:t>
            </a:r>
            <a:r>
              <a:rPr lang="es-ES" dirty="0"/>
              <a:t> </a:t>
            </a:r>
            <a:r>
              <a:rPr lang="es-ES" dirty="0" err="1"/>
              <a:t>triangle</a:t>
            </a:r>
            <a:r>
              <a:rPr lang="es-ES" dirty="0"/>
              <a:t>, </a:t>
            </a:r>
            <a:r>
              <a:rPr lang="es-ES" dirty="0" err="1"/>
              <a:t>elastic</a:t>
            </a:r>
            <a:r>
              <a:rPr lang="es-ES" dirty="0"/>
              <a:t> nets.</a:t>
            </a:r>
            <a:endParaRPr lang="es-MX" dirty="0"/>
          </a:p>
        </p:txBody>
      </p:sp>
      <p:sp>
        <p:nvSpPr>
          <p:cNvPr id="11" name="Marcador de texto 10">
            <a:extLst>
              <a:ext uri="{FF2B5EF4-FFF2-40B4-BE49-F238E27FC236}">
                <a16:creationId xmlns:a16="http://schemas.microsoft.com/office/drawing/2014/main" id="{4A8F82AA-EE77-7933-05DF-15F13DFE5C99}"/>
              </a:ext>
            </a:extLst>
          </p:cNvPr>
          <p:cNvSpPr>
            <a:spLocks noGrp="1"/>
          </p:cNvSpPr>
          <p:nvPr>
            <p:ph type="body" sz="quarter" idx="3"/>
          </p:nvPr>
        </p:nvSpPr>
        <p:spPr/>
        <p:txBody>
          <a:bodyPr/>
          <a:lstStyle/>
          <a:p>
            <a:r>
              <a:rPr lang="es-MX" dirty="0"/>
              <a:t>Años setenta</a:t>
            </a:r>
          </a:p>
        </p:txBody>
      </p:sp>
      <p:sp>
        <p:nvSpPr>
          <p:cNvPr id="12" name="Marcador de contenido 11">
            <a:extLst>
              <a:ext uri="{FF2B5EF4-FFF2-40B4-BE49-F238E27FC236}">
                <a16:creationId xmlns:a16="http://schemas.microsoft.com/office/drawing/2014/main" id="{6A9C09BC-6F2C-2969-1371-CD326967D3B9}"/>
              </a:ext>
            </a:extLst>
          </p:cNvPr>
          <p:cNvSpPr>
            <a:spLocks noGrp="1"/>
          </p:cNvSpPr>
          <p:nvPr>
            <p:ph sz="quarter" idx="4"/>
          </p:nvPr>
        </p:nvSpPr>
        <p:spPr/>
        <p:txBody>
          <a:bodyPr/>
          <a:lstStyle/>
          <a:p>
            <a:r>
              <a:rPr lang="es-ES" dirty="0"/>
              <a:t>Aparecieron conceptualizaciones como </a:t>
            </a:r>
            <a:r>
              <a:rPr lang="es-ES" dirty="0" err="1"/>
              <a:t>policy</a:t>
            </a:r>
            <a:r>
              <a:rPr lang="es-ES" dirty="0"/>
              <a:t> </a:t>
            </a:r>
            <a:r>
              <a:rPr lang="es-ES" dirty="0" err="1"/>
              <a:t>community</a:t>
            </a:r>
            <a:r>
              <a:rPr lang="es-ES" dirty="0"/>
              <a:t> o </a:t>
            </a:r>
            <a:r>
              <a:rPr lang="es-ES" dirty="0" err="1"/>
              <a:t>issue</a:t>
            </a:r>
            <a:r>
              <a:rPr lang="es-ES" dirty="0"/>
              <a:t> </a:t>
            </a:r>
            <a:r>
              <a:rPr lang="es-ES" dirty="0" err="1"/>
              <a:t>network</a:t>
            </a:r>
            <a:r>
              <a:rPr lang="es-ES" dirty="0"/>
              <a:t>, que se presentaron como formas concretas de entender las especificidades que aparecían en las políticas públicas sectoriales.</a:t>
            </a:r>
            <a:endParaRPr lang="es-MX" dirty="0"/>
          </a:p>
        </p:txBody>
      </p:sp>
      <p:sp>
        <p:nvSpPr>
          <p:cNvPr id="8" name="Título 7">
            <a:extLst>
              <a:ext uri="{FF2B5EF4-FFF2-40B4-BE49-F238E27FC236}">
                <a16:creationId xmlns:a16="http://schemas.microsoft.com/office/drawing/2014/main" id="{935BCBE9-7B3A-90CE-61F6-149A88B0EA0B}"/>
              </a:ext>
            </a:extLst>
          </p:cNvPr>
          <p:cNvSpPr>
            <a:spLocks noGrp="1"/>
          </p:cNvSpPr>
          <p:nvPr>
            <p:ph type="title"/>
          </p:nvPr>
        </p:nvSpPr>
        <p:spPr/>
        <p:txBody>
          <a:bodyPr/>
          <a:lstStyle/>
          <a:p>
            <a:r>
              <a:rPr lang="es-ES" dirty="0"/>
              <a:t>en la literatura politológica </a:t>
            </a:r>
            <a:endParaRPr lang="es-MX" dirty="0"/>
          </a:p>
        </p:txBody>
      </p:sp>
      <p:sp>
        <p:nvSpPr>
          <p:cNvPr id="4" name="Marcador de pie de página 3">
            <a:extLst>
              <a:ext uri="{FF2B5EF4-FFF2-40B4-BE49-F238E27FC236}">
                <a16:creationId xmlns:a16="http://schemas.microsoft.com/office/drawing/2014/main" id="{883FB009-A7AE-AAA6-1FB8-D4F1A531607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C69C075-A0C7-7A11-C815-6A9F229CA76D}"/>
              </a:ext>
            </a:extLst>
          </p:cNvPr>
          <p:cNvSpPr>
            <a:spLocks noGrp="1"/>
          </p:cNvSpPr>
          <p:nvPr>
            <p:ph type="sldNum" sz="quarter" idx="11"/>
          </p:nvPr>
        </p:nvSpPr>
        <p:spPr/>
        <p:txBody>
          <a:bodyPr/>
          <a:lstStyle/>
          <a:p>
            <a:pPr rtl="0"/>
            <a:fld id="{09A01C0A-2BB6-49E7-91A3-DCB9F9F59583}" type="slidenum">
              <a:rPr lang="es-ES" smtClean="0"/>
              <a:pPr rtl="0"/>
              <a:t>17</a:t>
            </a:fld>
            <a:endParaRPr lang="es-ES" dirty="0"/>
          </a:p>
        </p:txBody>
      </p:sp>
    </p:spTree>
    <p:extLst>
      <p:ext uri="{BB962C8B-B14F-4D97-AF65-F5344CB8AC3E}">
        <p14:creationId xmlns:p14="http://schemas.microsoft.com/office/powerpoint/2010/main" val="3162469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A194B-441B-FD91-D18A-CECAF06CA26A}"/>
              </a:ext>
            </a:extLst>
          </p:cNvPr>
          <p:cNvSpPr>
            <a:spLocks noGrp="1"/>
          </p:cNvSpPr>
          <p:nvPr>
            <p:ph type="title"/>
          </p:nvPr>
        </p:nvSpPr>
        <p:spPr/>
        <p:txBody>
          <a:bodyPr/>
          <a:lstStyle/>
          <a:p>
            <a:endParaRPr lang="es-MX"/>
          </a:p>
        </p:txBody>
      </p:sp>
      <p:pic>
        <p:nvPicPr>
          <p:cNvPr id="7" name="Marcador de contenido 6">
            <a:extLst>
              <a:ext uri="{FF2B5EF4-FFF2-40B4-BE49-F238E27FC236}">
                <a16:creationId xmlns:a16="http://schemas.microsoft.com/office/drawing/2014/main" id="{50705CA8-83C7-05A6-AA0B-EF1256E28EA4}"/>
              </a:ext>
            </a:extLst>
          </p:cNvPr>
          <p:cNvPicPr>
            <a:picLocks noGrp="1" noChangeAspect="1"/>
          </p:cNvPicPr>
          <p:nvPr>
            <p:ph sz="half" idx="2"/>
          </p:nvPr>
        </p:nvPicPr>
        <p:blipFill rotWithShape="1">
          <a:blip r:embed="rId2"/>
          <a:srcRect l="20682" t="17664" r="22198" b="7415"/>
          <a:stretch/>
        </p:blipFill>
        <p:spPr>
          <a:xfrm>
            <a:off x="897355" y="140088"/>
            <a:ext cx="10397290" cy="6433188"/>
          </a:xfrm>
        </p:spPr>
      </p:pic>
      <p:sp>
        <p:nvSpPr>
          <p:cNvPr id="4" name="Marcador de pie de página 3">
            <a:extLst>
              <a:ext uri="{FF2B5EF4-FFF2-40B4-BE49-F238E27FC236}">
                <a16:creationId xmlns:a16="http://schemas.microsoft.com/office/drawing/2014/main" id="{D46EE6C8-BD25-1105-DBB0-3DC2C356EA89}"/>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C9C84114-3864-F8A4-62C5-5115D6FA4100}"/>
              </a:ext>
            </a:extLst>
          </p:cNvPr>
          <p:cNvSpPr>
            <a:spLocks noGrp="1"/>
          </p:cNvSpPr>
          <p:nvPr>
            <p:ph type="sldNum" sz="quarter" idx="11"/>
          </p:nvPr>
        </p:nvSpPr>
        <p:spPr/>
        <p:txBody>
          <a:bodyPr/>
          <a:lstStyle/>
          <a:p>
            <a:pPr rtl="0"/>
            <a:fld id="{09A01C0A-2BB6-49E7-91A3-DCB9F9F59583}" type="slidenum">
              <a:rPr lang="es-ES" smtClean="0"/>
              <a:pPr rtl="0"/>
              <a:t>18</a:t>
            </a:fld>
            <a:endParaRPr lang="es-ES" dirty="0"/>
          </a:p>
        </p:txBody>
      </p:sp>
    </p:spTree>
    <p:extLst>
      <p:ext uri="{BB962C8B-B14F-4D97-AF65-F5344CB8AC3E}">
        <p14:creationId xmlns:p14="http://schemas.microsoft.com/office/powerpoint/2010/main" val="2360284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87A1C-C6B3-8C8C-579A-70C0C568E336}"/>
              </a:ext>
            </a:extLst>
          </p:cNvPr>
          <p:cNvSpPr>
            <a:spLocks noGrp="1"/>
          </p:cNvSpPr>
          <p:nvPr>
            <p:ph type="title"/>
          </p:nvPr>
        </p:nvSpPr>
        <p:spPr/>
        <p:txBody>
          <a:bodyPr/>
          <a:lstStyle/>
          <a:p>
            <a:r>
              <a:rPr lang="es-MX" dirty="0"/>
              <a:t>Años ochenta</a:t>
            </a:r>
          </a:p>
        </p:txBody>
      </p:sp>
      <p:sp>
        <p:nvSpPr>
          <p:cNvPr id="3" name="Marcador de contenido 2">
            <a:extLst>
              <a:ext uri="{FF2B5EF4-FFF2-40B4-BE49-F238E27FC236}">
                <a16:creationId xmlns:a16="http://schemas.microsoft.com/office/drawing/2014/main" id="{F3424A7B-E089-945D-5632-2B77FCAACA4D}"/>
              </a:ext>
            </a:extLst>
          </p:cNvPr>
          <p:cNvSpPr>
            <a:spLocks noGrp="1"/>
          </p:cNvSpPr>
          <p:nvPr>
            <p:ph sz="half" idx="2"/>
          </p:nvPr>
        </p:nvSpPr>
        <p:spPr/>
        <p:txBody>
          <a:bodyPr/>
          <a:lstStyle/>
          <a:p>
            <a:r>
              <a:rPr lang="es-ES" sz="2000" dirty="0"/>
              <a:t>“La metáfora del </a:t>
            </a:r>
            <a:r>
              <a:rPr lang="es-ES" sz="2000" dirty="0" err="1"/>
              <a:t>network</a:t>
            </a:r>
            <a:r>
              <a:rPr lang="es-ES" sz="2000" dirty="0"/>
              <a:t> conlleva la idea de unas pautas sistémicas de relaciones interorganizacionales, las cuales deben su cohesión, así como su demarcación en relación con el entorno, a compartir significados vinculados con la interacción que se produce en el interior del </a:t>
            </a:r>
          </a:p>
          <a:p>
            <a:r>
              <a:rPr lang="es-ES" sz="2000" dirty="0" err="1"/>
              <a:t>network</a:t>
            </a:r>
            <a:r>
              <a:rPr lang="es-ES" sz="2000" dirty="0"/>
              <a:t>”</a:t>
            </a:r>
          </a:p>
          <a:p>
            <a:r>
              <a:rPr lang="es-ES" sz="2000" b="1" dirty="0"/>
              <a:t>Crítica a la metáfora: </a:t>
            </a:r>
            <a:r>
              <a:rPr lang="es-ES" sz="2000" dirty="0"/>
              <a:t>“Sugerimos que la caracterización de los </a:t>
            </a:r>
            <a:r>
              <a:rPr lang="es-ES" sz="2000" dirty="0" err="1"/>
              <a:t>networks</a:t>
            </a:r>
            <a:r>
              <a:rPr lang="es-ES" sz="2000" dirty="0"/>
              <a:t> puede ser desarrollada usando diferentes dimensiones y cualidades más que a través de intentos de vincular éstos con algunos conceptos “paraguas” tales como el </a:t>
            </a:r>
            <a:r>
              <a:rPr lang="es-ES" sz="2000" dirty="0" err="1"/>
              <a:t>corporatismo</a:t>
            </a:r>
            <a:r>
              <a:rPr lang="es-ES" sz="2000" dirty="0"/>
              <a:t> o el pluralismo”</a:t>
            </a:r>
            <a:endParaRPr lang="es-MX" sz="2000" dirty="0"/>
          </a:p>
        </p:txBody>
      </p:sp>
      <p:sp>
        <p:nvSpPr>
          <p:cNvPr id="4" name="Marcador de pie de página 3">
            <a:extLst>
              <a:ext uri="{FF2B5EF4-FFF2-40B4-BE49-F238E27FC236}">
                <a16:creationId xmlns:a16="http://schemas.microsoft.com/office/drawing/2014/main" id="{B0497647-0ABE-8C62-E589-2D6B0724246B}"/>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255C00EB-3409-791C-1847-12F2CCBE25E1}"/>
              </a:ext>
            </a:extLst>
          </p:cNvPr>
          <p:cNvSpPr>
            <a:spLocks noGrp="1"/>
          </p:cNvSpPr>
          <p:nvPr>
            <p:ph type="sldNum" sz="quarter" idx="11"/>
          </p:nvPr>
        </p:nvSpPr>
        <p:spPr/>
        <p:txBody>
          <a:bodyPr/>
          <a:lstStyle/>
          <a:p>
            <a:pPr rtl="0"/>
            <a:fld id="{09A01C0A-2BB6-49E7-91A3-DCB9F9F59583}" type="slidenum">
              <a:rPr lang="es-ES" smtClean="0"/>
              <a:pPr rtl="0"/>
              <a:t>19</a:t>
            </a:fld>
            <a:endParaRPr lang="es-ES" dirty="0"/>
          </a:p>
        </p:txBody>
      </p:sp>
    </p:spTree>
    <p:extLst>
      <p:ext uri="{BB962C8B-B14F-4D97-AF65-F5344CB8AC3E}">
        <p14:creationId xmlns:p14="http://schemas.microsoft.com/office/powerpoint/2010/main" val="201716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A984E2-4C7E-D7E0-9603-A0CE74BC7667}"/>
              </a:ext>
            </a:extLst>
          </p:cNvPr>
          <p:cNvSpPr>
            <a:spLocks noGrp="1"/>
          </p:cNvSpPr>
          <p:nvPr>
            <p:ph type="title"/>
          </p:nvPr>
        </p:nvSpPr>
        <p:spPr>
          <a:xfrm>
            <a:off x="6696222" y="654638"/>
            <a:ext cx="4834517" cy="617572"/>
          </a:xfrm>
        </p:spPr>
        <p:txBody>
          <a:bodyPr rtlCol="0"/>
          <a:lstStyle>
            <a:defPPr>
              <a:defRPr lang="es-ES"/>
            </a:defPPr>
          </a:lstStyle>
          <a:p>
            <a:pPr rtl="0"/>
            <a:r>
              <a:rPr lang="es-ES" dirty="0"/>
              <a:t>subtemas</a:t>
            </a:r>
          </a:p>
        </p:txBody>
      </p:sp>
      <p:pic>
        <p:nvPicPr>
          <p:cNvPr id="22" name="Marcador de posición de imagen 11" descr="Primer plano de un rascacielos">
            <a:extLst>
              <a:ext uri="{FF2B5EF4-FFF2-40B4-BE49-F238E27FC236}">
                <a16:creationId xmlns:a16="http://schemas.microsoft.com/office/drawing/2014/main" id="{02CB0A40-C392-7AEB-F580-EA0981B3CBEC}"/>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sp>
        <p:nvSpPr>
          <p:cNvPr id="21" name="Marcador de contenido 20">
            <a:extLst>
              <a:ext uri="{FF2B5EF4-FFF2-40B4-BE49-F238E27FC236}">
                <a16:creationId xmlns:a16="http://schemas.microsoft.com/office/drawing/2014/main" id="{A50CB90F-9D48-F8DD-961F-C3F1AE2B2D3D}"/>
              </a:ext>
            </a:extLst>
          </p:cNvPr>
          <p:cNvSpPr>
            <a:spLocks noGrp="1"/>
          </p:cNvSpPr>
          <p:nvPr>
            <p:ph idx="1"/>
          </p:nvPr>
        </p:nvSpPr>
        <p:spPr>
          <a:xfrm>
            <a:off x="6696221" y="1975027"/>
            <a:ext cx="4834517" cy="2774361"/>
          </a:xfrm>
        </p:spPr>
        <p:txBody>
          <a:bodyPr rtlCol="0"/>
          <a:lstStyle>
            <a:defPPr>
              <a:defRPr lang="es-ES"/>
            </a:defPPr>
          </a:lstStyle>
          <a:p>
            <a:pPr rtl="0"/>
            <a:r>
              <a:rPr lang="es-ES" dirty="0"/>
              <a:t>El análisis de los </a:t>
            </a:r>
            <a:r>
              <a:rPr lang="es-ES" dirty="0" err="1"/>
              <a:t>policy</a:t>
            </a:r>
            <a:r>
              <a:rPr lang="es-ES" dirty="0"/>
              <a:t> </a:t>
            </a:r>
            <a:r>
              <a:rPr lang="es-ES" dirty="0" err="1"/>
              <a:t>networks</a:t>
            </a:r>
            <a:r>
              <a:rPr lang="es-ES" dirty="0"/>
              <a:t> y su desarrollo conceptual</a:t>
            </a:r>
          </a:p>
          <a:p>
            <a:pPr rtl="0"/>
            <a:r>
              <a:rPr lang="es-ES" dirty="0"/>
              <a:t>El análisis de los </a:t>
            </a:r>
            <a:r>
              <a:rPr lang="es-ES" dirty="0" err="1"/>
              <a:t>policy</a:t>
            </a:r>
            <a:r>
              <a:rPr lang="es-ES" dirty="0"/>
              <a:t> </a:t>
            </a:r>
            <a:r>
              <a:rPr lang="es-ES" dirty="0" err="1"/>
              <a:t>networks</a:t>
            </a:r>
            <a:r>
              <a:rPr lang="es-ES" dirty="0"/>
              <a:t> y los modelos de intermediación de intereses, ¿una convergencia de objetivos? </a:t>
            </a:r>
          </a:p>
          <a:p>
            <a:pPr rtl="0"/>
            <a:r>
              <a:rPr lang="es-ES" dirty="0"/>
              <a:t>Hacia una redefinición de la relación entre políticas públicas y Estado</a:t>
            </a:r>
          </a:p>
          <a:p>
            <a:pPr rtl="0"/>
            <a:endParaRPr lang="es-ES" dirty="0"/>
          </a:p>
        </p:txBody>
      </p:sp>
      <p:sp>
        <p:nvSpPr>
          <p:cNvPr id="14" name="Rectángulo 13">
            <a:extLst>
              <a:ext uri="{FF2B5EF4-FFF2-40B4-BE49-F238E27FC236}">
                <a16:creationId xmlns:a16="http://schemas.microsoft.com/office/drawing/2014/main" id="{0D15BEAD-012C-AF1F-9EBB-243A511C902E}"/>
              </a:ext>
              <a:ext uri="{C183D7F6-B498-43B3-948B-1728B52AA6E4}">
                <adec:decorative xmlns:adec="http://schemas.microsoft.com/office/drawing/2017/decorative" val="1"/>
              </a:ext>
            </a:extLst>
          </p:cNvPr>
          <p:cNvSpPr/>
          <p:nvPr/>
        </p:nvSpPr>
        <p:spPr>
          <a:xfrm>
            <a:off x="469107" y="638594"/>
            <a:ext cx="2743200" cy="1336433"/>
          </a:xfrm>
          <a:prstGeom prst="rect">
            <a:avLst/>
          </a:prstGeom>
          <a:solidFill>
            <a:srgbClr val="4A5EE6">
              <a:alpha val="87843"/>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s-ES"/>
            </a:defPPr>
          </a:lstStyle>
          <a:p>
            <a:pPr algn="ctr" rtl="0"/>
            <a:endParaRPr lang="es-ES" dirty="0">
              <a:solidFill>
                <a:schemeClr val="accent1"/>
              </a:solidFill>
            </a:endParaRPr>
          </a:p>
        </p:txBody>
      </p:sp>
      <p:sp>
        <p:nvSpPr>
          <p:cNvPr id="16" name="Rectángulo 15">
            <a:extLst>
              <a:ext uri="{FF2B5EF4-FFF2-40B4-BE49-F238E27FC236}">
                <a16:creationId xmlns:a16="http://schemas.microsoft.com/office/drawing/2014/main" id="{2D578531-1E9F-3E5A-7A85-E9CA9A5C7312}"/>
              </a:ext>
              <a:ext uri="{C183D7F6-B498-43B3-948B-1728B52AA6E4}">
                <adec:decorative xmlns:adec="http://schemas.microsoft.com/office/drawing/2017/decorative" val="1"/>
              </a:ext>
            </a:extLst>
          </p:cNvPr>
          <p:cNvSpPr/>
          <p:nvPr/>
        </p:nvSpPr>
        <p:spPr>
          <a:xfrm>
            <a:off x="5867072" y="2918445"/>
            <a:ext cx="251791" cy="2071501"/>
          </a:xfrm>
          <a:prstGeom prst="rect">
            <a:avLst/>
          </a:prstGeom>
          <a:solidFill>
            <a:srgbClr val="4A5EE6">
              <a:alpha val="76078"/>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s-ES"/>
            </a:defPPr>
          </a:lstStyle>
          <a:p>
            <a:pPr algn="ctr" rtl="0"/>
            <a:endParaRPr lang="es-ES" dirty="0">
              <a:solidFill>
                <a:schemeClr val="accent1"/>
              </a:solidFill>
            </a:endParaRPr>
          </a:p>
        </p:txBody>
      </p:sp>
    </p:spTree>
    <p:extLst>
      <p:ext uri="{BB962C8B-B14F-4D97-AF65-F5344CB8AC3E}">
        <p14:creationId xmlns:p14="http://schemas.microsoft.com/office/powerpoint/2010/main" val="317173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F17F915-9766-1FC8-98BD-D9AE3D5B2A55}"/>
              </a:ext>
            </a:extLst>
          </p:cNvPr>
          <p:cNvSpPr>
            <a:spLocks noGrp="1"/>
          </p:cNvSpPr>
          <p:nvPr>
            <p:ph type="body" idx="1"/>
          </p:nvPr>
        </p:nvSpPr>
        <p:spPr>
          <a:xfrm>
            <a:off x="940149" y="1112838"/>
            <a:ext cx="4831207" cy="4245031"/>
          </a:xfrm>
        </p:spPr>
        <p:txBody>
          <a:bodyPr rtlCol="0"/>
          <a:lstStyle>
            <a:defPPr>
              <a:defRPr lang="es-ES"/>
            </a:defPPr>
          </a:lstStyle>
          <a:p>
            <a:pPr rtl="0"/>
            <a:r>
              <a:rPr lang="es-ES" dirty="0"/>
              <a:t>Los intentos de precisar contenidos en el análisis de los </a:t>
            </a:r>
            <a:r>
              <a:rPr lang="es-ES" dirty="0" err="1"/>
              <a:t>policy</a:t>
            </a:r>
            <a:r>
              <a:rPr lang="es-ES" dirty="0"/>
              <a:t> </a:t>
            </a:r>
            <a:r>
              <a:rPr lang="es-ES" dirty="0" err="1"/>
              <a:t>networks</a:t>
            </a:r>
            <a:r>
              <a:rPr lang="es-ES" dirty="0"/>
              <a:t> no dejan de favorecer las posibilidades de integración entre los niveles ‘macro’ y ‘meso’, dando paso a que la ‘metáfora’ del </a:t>
            </a:r>
            <a:r>
              <a:rPr lang="es-ES" dirty="0" err="1"/>
              <a:t>network</a:t>
            </a:r>
            <a:r>
              <a:rPr lang="es-ES" dirty="0"/>
              <a:t> pueda ser sustituida por formulaciones más específicas. Así, aunque no necesariamente con el propósito de dar respuesta a estas cuestiones, los análisis recientes de los </a:t>
            </a:r>
            <a:r>
              <a:rPr lang="es-ES" dirty="0" err="1"/>
              <a:t>policy</a:t>
            </a:r>
            <a:r>
              <a:rPr lang="es-ES" dirty="0"/>
              <a:t> </a:t>
            </a:r>
            <a:r>
              <a:rPr lang="es-ES" dirty="0" err="1"/>
              <a:t>networks</a:t>
            </a:r>
            <a:r>
              <a:rPr lang="es-ES" dirty="0"/>
              <a:t>, partiendo de su caracterización como concepto útil para englobar diferentes modelos, han examinado detalladamente su funcionamiento.</a:t>
            </a:r>
          </a:p>
        </p:txBody>
      </p:sp>
      <p:pic>
        <p:nvPicPr>
          <p:cNvPr id="14" name="Marcador de posición de imagen 14" descr="Arquitectura moderna blanca">
            <a:extLst>
              <a:ext uri="{FF2B5EF4-FFF2-40B4-BE49-F238E27FC236}">
                <a16:creationId xmlns:a16="http://schemas.microsoft.com/office/drawing/2014/main" id="{F96F20C9-F169-573A-32C0-8FA15642A6D6}"/>
              </a:ext>
            </a:extLst>
          </p:cNvPr>
          <p:cNvPicPr>
            <a:picLocks noGrp="1" noChangeAspect="1"/>
          </p:cNvPicPr>
          <p:nvPr>
            <p:ph type="pic" sz="quarter" idx="12"/>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84" name="Marcador de texto 83">
            <a:extLst>
              <a:ext uri="{FF2B5EF4-FFF2-40B4-BE49-F238E27FC236}">
                <a16:creationId xmlns:a16="http://schemas.microsoft.com/office/drawing/2014/main" id="{F6A0489E-C8E2-CAE5-9FFC-28CC9E086048}"/>
              </a:ext>
            </a:extLst>
          </p:cNvPr>
          <p:cNvSpPr>
            <a:spLocks noGrp="1"/>
          </p:cNvSpPr>
          <p:nvPr>
            <p:ph type="body" sz="quarter" idx="13"/>
          </p:nvPr>
        </p:nvSpPr>
        <p:spPr/>
        <p:txBody>
          <a:bodyPr rtlCol="0"/>
          <a:lstStyle>
            <a:defPPr>
              <a:defRPr lang="es-ES"/>
            </a:defPPr>
          </a:lstStyle>
          <a:p>
            <a:pPr rtl="0"/>
            <a:endParaRPr lang="es-ES" dirty="0"/>
          </a:p>
        </p:txBody>
      </p:sp>
      <p:sp>
        <p:nvSpPr>
          <p:cNvPr id="85" name="Marcador de texto 84">
            <a:extLst>
              <a:ext uri="{FF2B5EF4-FFF2-40B4-BE49-F238E27FC236}">
                <a16:creationId xmlns:a16="http://schemas.microsoft.com/office/drawing/2014/main" id="{D396BF65-AA7F-3F0F-FE49-EA87C2828209}"/>
              </a:ext>
            </a:extLst>
          </p:cNvPr>
          <p:cNvSpPr>
            <a:spLocks noGrp="1"/>
          </p:cNvSpPr>
          <p:nvPr>
            <p:ph type="body" sz="quarter" idx="14"/>
          </p:nvPr>
        </p:nvSpPr>
        <p:spPr/>
        <p:txBody>
          <a:bodyPr rtlCol="0"/>
          <a:lstStyle>
            <a:defPPr>
              <a:defRPr lang="es-ES"/>
            </a:defPPr>
          </a:lstStyle>
          <a:p>
            <a:pPr rtl="0"/>
            <a:endParaRPr lang="es-ES" dirty="0"/>
          </a:p>
        </p:txBody>
      </p:sp>
      <p:sp>
        <p:nvSpPr>
          <p:cNvPr id="2" name="Marcador de pie de página 1">
            <a:extLst>
              <a:ext uri="{FF2B5EF4-FFF2-40B4-BE49-F238E27FC236}">
                <a16:creationId xmlns:a16="http://schemas.microsoft.com/office/drawing/2014/main" id="{EB4325A5-D39C-C1D3-2E04-F741DCBB2B59}"/>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DE6C7ECE-6B8F-A6C6-C92D-4C1BB62455B0}"/>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20</a:t>
            </a:fld>
            <a:endParaRPr lang="es-ES" dirty="0"/>
          </a:p>
        </p:txBody>
      </p:sp>
    </p:spTree>
    <p:extLst>
      <p:ext uri="{BB962C8B-B14F-4D97-AF65-F5344CB8AC3E}">
        <p14:creationId xmlns:p14="http://schemas.microsoft.com/office/powerpoint/2010/main" val="4278401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8E530-95AC-11BB-A657-F16DB0A47156}"/>
              </a:ext>
            </a:extLst>
          </p:cNvPr>
          <p:cNvSpPr>
            <a:spLocks noGrp="1"/>
          </p:cNvSpPr>
          <p:nvPr>
            <p:ph type="title"/>
          </p:nvPr>
        </p:nvSpPr>
        <p:spPr/>
        <p:txBody>
          <a:bodyPr/>
          <a:lstStyle/>
          <a:p>
            <a:r>
              <a:rPr lang="es-ES" dirty="0"/>
              <a:t>estudio de la dinámica de los </a:t>
            </a:r>
            <a:r>
              <a:rPr lang="es-ES" dirty="0" err="1"/>
              <a:t>policy</a:t>
            </a:r>
            <a:r>
              <a:rPr lang="es-ES" dirty="0"/>
              <a:t> </a:t>
            </a:r>
            <a:r>
              <a:rPr lang="es-ES" dirty="0" err="1"/>
              <a:t>networks</a:t>
            </a:r>
            <a:endParaRPr lang="es-MX" dirty="0"/>
          </a:p>
        </p:txBody>
      </p:sp>
      <p:sp>
        <p:nvSpPr>
          <p:cNvPr id="17" name="Subtítulo 16">
            <a:extLst>
              <a:ext uri="{FF2B5EF4-FFF2-40B4-BE49-F238E27FC236}">
                <a16:creationId xmlns:a16="http://schemas.microsoft.com/office/drawing/2014/main" id="{4C8C7DCF-8FD1-34BA-0EF3-5687D5062E58}"/>
              </a:ext>
            </a:extLst>
          </p:cNvPr>
          <p:cNvSpPr>
            <a:spLocks noGrp="1"/>
          </p:cNvSpPr>
          <p:nvPr>
            <p:ph type="subTitle" idx="1"/>
          </p:nvPr>
        </p:nvSpPr>
        <p:spPr/>
        <p:txBody>
          <a:bodyPr/>
          <a:lstStyle/>
          <a:p>
            <a:r>
              <a:rPr lang="es-ES" dirty="0"/>
              <a:t>las teorías de origen económico </a:t>
            </a:r>
            <a:endParaRPr lang="es-MX" dirty="0"/>
          </a:p>
        </p:txBody>
      </p:sp>
      <p:sp>
        <p:nvSpPr>
          <p:cNvPr id="18" name="Marcador de contenido 17">
            <a:extLst>
              <a:ext uri="{FF2B5EF4-FFF2-40B4-BE49-F238E27FC236}">
                <a16:creationId xmlns:a16="http://schemas.microsoft.com/office/drawing/2014/main" id="{6F258818-063F-1066-5717-9FC84E513675}"/>
              </a:ext>
            </a:extLst>
          </p:cNvPr>
          <p:cNvSpPr>
            <a:spLocks noGrp="1"/>
          </p:cNvSpPr>
          <p:nvPr>
            <p:ph idx="10"/>
          </p:nvPr>
        </p:nvSpPr>
        <p:spPr/>
        <p:txBody>
          <a:bodyPr/>
          <a:lstStyle/>
          <a:p>
            <a:r>
              <a:rPr lang="es-ES" sz="1800" dirty="0"/>
              <a:t>–o de la elección racional–, que partiendo de modelos basados en la teoría de juegos, definen el </a:t>
            </a:r>
            <a:r>
              <a:rPr lang="es-ES" sz="1800" dirty="0" err="1"/>
              <a:t>network</a:t>
            </a:r>
            <a:r>
              <a:rPr lang="es-ES" sz="1800" dirty="0"/>
              <a:t> </a:t>
            </a:r>
            <a:r>
              <a:rPr lang="es-ES" sz="1800" b="1" dirty="0"/>
              <a:t>como una estructura de interacción compleja, articulada a través de juegos conectados</a:t>
            </a:r>
            <a:endParaRPr lang="es-MX" sz="1800" b="1" dirty="0"/>
          </a:p>
        </p:txBody>
      </p:sp>
      <p:sp>
        <p:nvSpPr>
          <p:cNvPr id="21" name="Marcador de texto 20">
            <a:extLst>
              <a:ext uri="{FF2B5EF4-FFF2-40B4-BE49-F238E27FC236}">
                <a16:creationId xmlns:a16="http://schemas.microsoft.com/office/drawing/2014/main" id="{02F89AF0-3784-D843-9A42-A60A0FE26B42}"/>
              </a:ext>
            </a:extLst>
          </p:cNvPr>
          <p:cNvSpPr>
            <a:spLocks noGrp="1"/>
          </p:cNvSpPr>
          <p:nvPr>
            <p:ph type="body" sz="quarter" idx="28"/>
          </p:nvPr>
        </p:nvSpPr>
        <p:spPr/>
        <p:txBody>
          <a:bodyPr/>
          <a:lstStyle/>
          <a:p>
            <a:r>
              <a:rPr lang="es-ES" dirty="0"/>
              <a:t>la aproximación politológica </a:t>
            </a:r>
            <a:endParaRPr lang="es-MX" dirty="0"/>
          </a:p>
        </p:txBody>
      </p:sp>
      <p:sp>
        <p:nvSpPr>
          <p:cNvPr id="20" name="Marcador de contenido 19">
            <a:extLst>
              <a:ext uri="{FF2B5EF4-FFF2-40B4-BE49-F238E27FC236}">
                <a16:creationId xmlns:a16="http://schemas.microsoft.com/office/drawing/2014/main" id="{D84777DE-86D2-EEB3-7A94-3600C31F693C}"/>
              </a:ext>
            </a:extLst>
          </p:cNvPr>
          <p:cNvSpPr>
            <a:spLocks noGrp="1"/>
          </p:cNvSpPr>
          <p:nvPr>
            <p:ph idx="12"/>
          </p:nvPr>
        </p:nvSpPr>
        <p:spPr/>
        <p:txBody>
          <a:bodyPr/>
          <a:lstStyle/>
          <a:p>
            <a:r>
              <a:rPr lang="es-ES" sz="1800" dirty="0"/>
              <a:t>desarrollada a través del nuevo institucionalismo, </a:t>
            </a:r>
            <a:r>
              <a:rPr lang="es-ES" sz="1800" b="1" dirty="0"/>
              <a:t>que combina el estudio de las instituciones políticas con las teorías de la organización</a:t>
            </a:r>
            <a:r>
              <a:rPr lang="es-ES" sz="1800" dirty="0"/>
              <a:t>; </a:t>
            </a:r>
            <a:endParaRPr lang="es-MX" sz="1800" dirty="0"/>
          </a:p>
        </p:txBody>
      </p:sp>
      <p:sp>
        <p:nvSpPr>
          <p:cNvPr id="22" name="Marcador de texto 21">
            <a:extLst>
              <a:ext uri="{FF2B5EF4-FFF2-40B4-BE49-F238E27FC236}">
                <a16:creationId xmlns:a16="http://schemas.microsoft.com/office/drawing/2014/main" id="{8EA28C10-2313-5FE4-4FDA-2F8DDFAC4680}"/>
              </a:ext>
            </a:extLst>
          </p:cNvPr>
          <p:cNvSpPr>
            <a:spLocks noGrp="1"/>
          </p:cNvSpPr>
          <p:nvPr>
            <p:ph type="body" sz="quarter" idx="29"/>
          </p:nvPr>
        </p:nvSpPr>
        <p:spPr/>
        <p:txBody>
          <a:bodyPr/>
          <a:lstStyle/>
          <a:p>
            <a:r>
              <a:rPr lang="es-ES" dirty="0"/>
              <a:t>la corriente </a:t>
            </a:r>
          </a:p>
          <a:p>
            <a:r>
              <a:rPr lang="es-ES" dirty="0"/>
              <a:t>sociológica</a:t>
            </a:r>
            <a:endParaRPr lang="es-MX" dirty="0"/>
          </a:p>
        </p:txBody>
      </p:sp>
      <p:sp>
        <p:nvSpPr>
          <p:cNvPr id="19" name="Marcador de contenido 18">
            <a:extLst>
              <a:ext uri="{FF2B5EF4-FFF2-40B4-BE49-F238E27FC236}">
                <a16:creationId xmlns:a16="http://schemas.microsoft.com/office/drawing/2014/main" id="{30EBD1C2-D1E4-572B-6938-A925882028B2}"/>
              </a:ext>
            </a:extLst>
          </p:cNvPr>
          <p:cNvSpPr>
            <a:spLocks noGrp="1"/>
          </p:cNvSpPr>
          <p:nvPr>
            <p:ph idx="11"/>
          </p:nvPr>
        </p:nvSpPr>
        <p:spPr/>
        <p:txBody>
          <a:bodyPr/>
          <a:lstStyle/>
          <a:p>
            <a:r>
              <a:rPr lang="es-ES" sz="1800" dirty="0"/>
              <a:t>Que aprovecha los desarrollos formales del </a:t>
            </a:r>
            <a:r>
              <a:rPr lang="es-ES" sz="1800" b="1" dirty="0"/>
              <a:t>análisis de redes sociales aplicando este instrumental analítico a los actores políticos</a:t>
            </a:r>
            <a:endParaRPr lang="es-MX" sz="1800" b="1" dirty="0"/>
          </a:p>
        </p:txBody>
      </p:sp>
      <p:sp>
        <p:nvSpPr>
          <p:cNvPr id="7" name="Marcador de pie de página 6">
            <a:extLst>
              <a:ext uri="{FF2B5EF4-FFF2-40B4-BE49-F238E27FC236}">
                <a16:creationId xmlns:a16="http://schemas.microsoft.com/office/drawing/2014/main" id="{BF9AD04B-169B-A7F4-A280-832A5EE6F92D}"/>
              </a:ext>
            </a:extLst>
          </p:cNvPr>
          <p:cNvSpPr>
            <a:spLocks noGrp="1"/>
          </p:cNvSpPr>
          <p:nvPr>
            <p:ph type="ftr" sz="quarter" idx="33"/>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BB3282D9-E817-5CE9-A808-AC3349A7926C}"/>
              </a:ext>
            </a:extLst>
          </p:cNvPr>
          <p:cNvSpPr>
            <a:spLocks noGrp="1"/>
          </p:cNvSpPr>
          <p:nvPr>
            <p:ph type="sldNum" sz="quarter" idx="34"/>
          </p:nvPr>
        </p:nvSpPr>
        <p:spPr/>
        <p:txBody>
          <a:bodyPr/>
          <a:lstStyle/>
          <a:p>
            <a:pPr rtl="0"/>
            <a:fld id="{09A01C0A-2BB6-49E7-91A3-DCB9F9F59583}" type="slidenum">
              <a:rPr lang="es-ES" smtClean="0"/>
              <a:pPr rtl="0"/>
              <a:t>21</a:t>
            </a:fld>
            <a:endParaRPr lang="es-ES" dirty="0"/>
          </a:p>
        </p:txBody>
      </p:sp>
    </p:spTree>
    <p:extLst>
      <p:ext uri="{BB962C8B-B14F-4D97-AF65-F5344CB8AC3E}">
        <p14:creationId xmlns:p14="http://schemas.microsoft.com/office/powerpoint/2010/main" val="318382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813259D-71E3-007A-DD8B-3E5EF843EC38}"/>
              </a:ext>
            </a:extLst>
          </p:cNvPr>
          <p:cNvSpPr>
            <a:spLocks noGrp="1"/>
          </p:cNvSpPr>
          <p:nvPr>
            <p:ph type="subTitle" idx="1"/>
          </p:nvPr>
        </p:nvSpPr>
        <p:spPr/>
        <p:txBody>
          <a:bodyPr/>
          <a:lstStyle/>
          <a:p>
            <a:r>
              <a:rPr lang="es-ES" dirty="0"/>
              <a:t>Se interesa en centrarse en la vinculación e influencia recíproca entre las (nuevas) teorías del Estado y la interpretación de los </a:t>
            </a:r>
            <a:r>
              <a:rPr lang="es-ES" dirty="0" err="1"/>
              <a:t>policy</a:t>
            </a:r>
            <a:r>
              <a:rPr lang="es-ES" dirty="0"/>
              <a:t> </a:t>
            </a:r>
            <a:r>
              <a:rPr lang="es-ES" dirty="0" err="1"/>
              <a:t>networks</a:t>
            </a:r>
            <a:r>
              <a:rPr lang="es-ES" dirty="0"/>
              <a:t>. </a:t>
            </a:r>
          </a:p>
          <a:p>
            <a:endParaRPr lang="es-MX" dirty="0"/>
          </a:p>
        </p:txBody>
      </p:sp>
      <p:sp>
        <p:nvSpPr>
          <p:cNvPr id="4" name="Marcador de pie de página 3">
            <a:extLst>
              <a:ext uri="{FF2B5EF4-FFF2-40B4-BE49-F238E27FC236}">
                <a16:creationId xmlns:a16="http://schemas.microsoft.com/office/drawing/2014/main" id="{62664F62-C452-4688-C75A-2BC3DA96290C}"/>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7E1DCC5-83BC-8546-017D-C8F044CDFC34}"/>
              </a:ext>
            </a:extLst>
          </p:cNvPr>
          <p:cNvSpPr>
            <a:spLocks noGrp="1"/>
          </p:cNvSpPr>
          <p:nvPr>
            <p:ph type="sldNum" sz="quarter" idx="11"/>
          </p:nvPr>
        </p:nvSpPr>
        <p:spPr/>
        <p:txBody>
          <a:bodyPr/>
          <a:lstStyle/>
          <a:p>
            <a:pPr rtl="0"/>
            <a:fld id="{09A01C0A-2BB6-49E7-91A3-DCB9F9F59583}" type="slidenum">
              <a:rPr lang="es-ES" smtClean="0"/>
              <a:pPr rtl="0"/>
              <a:t>22</a:t>
            </a:fld>
            <a:endParaRPr lang="es-ES" dirty="0"/>
          </a:p>
        </p:txBody>
      </p:sp>
    </p:spTree>
    <p:extLst>
      <p:ext uri="{BB962C8B-B14F-4D97-AF65-F5344CB8AC3E}">
        <p14:creationId xmlns:p14="http://schemas.microsoft.com/office/powerpoint/2010/main" val="274862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321CE341-A8B1-B05A-1EF5-304EF542CBCA}"/>
              </a:ext>
            </a:extLst>
          </p:cNvPr>
          <p:cNvSpPr>
            <a:spLocks noGrp="1"/>
          </p:cNvSpPr>
          <p:nvPr>
            <p:ph type="title"/>
          </p:nvPr>
        </p:nvSpPr>
        <p:spPr>
          <a:xfrm>
            <a:off x="781940" y="409576"/>
            <a:ext cx="4567228" cy="1877976"/>
          </a:xfrm>
        </p:spPr>
        <p:txBody>
          <a:bodyPr/>
          <a:lstStyle/>
          <a:p>
            <a:r>
              <a:rPr lang="es-ES" dirty="0"/>
              <a:t>La concepción del Estado y los </a:t>
            </a:r>
            <a:r>
              <a:rPr lang="es-ES" dirty="0" err="1"/>
              <a:t>policy</a:t>
            </a:r>
            <a:r>
              <a:rPr lang="es-ES" dirty="0"/>
              <a:t> </a:t>
            </a:r>
            <a:r>
              <a:rPr lang="es-ES" dirty="0" err="1"/>
              <a:t>networks</a:t>
            </a:r>
            <a:endParaRPr lang="es-MX" dirty="0"/>
          </a:p>
        </p:txBody>
      </p:sp>
      <p:sp>
        <p:nvSpPr>
          <p:cNvPr id="9" name="Marcador de contenido 8">
            <a:extLst>
              <a:ext uri="{FF2B5EF4-FFF2-40B4-BE49-F238E27FC236}">
                <a16:creationId xmlns:a16="http://schemas.microsoft.com/office/drawing/2014/main" id="{C6B04D5A-E87A-21CE-9EDF-01D8842D8E6B}"/>
              </a:ext>
            </a:extLst>
          </p:cNvPr>
          <p:cNvSpPr>
            <a:spLocks noGrp="1"/>
          </p:cNvSpPr>
          <p:nvPr>
            <p:ph sz="half" idx="2"/>
          </p:nvPr>
        </p:nvSpPr>
        <p:spPr/>
        <p:txBody>
          <a:bodyPr/>
          <a:lstStyle/>
          <a:p>
            <a:r>
              <a:rPr lang="es-ES" sz="2000" dirty="0"/>
              <a:t> Discute –tomando como punto de partida el enfoque </a:t>
            </a:r>
            <a:r>
              <a:rPr lang="es-ES" sz="2000" dirty="0" err="1"/>
              <a:t>neoinstitucionalista</a:t>
            </a:r>
            <a:r>
              <a:rPr lang="es-ES" sz="2000" dirty="0"/>
              <a:t>– algunos ejes sobre los que reformular una noción válida de la figura del Estado en las sociedades altamente interconectadas de fines del siglo XX. </a:t>
            </a:r>
          </a:p>
          <a:p>
            <a:r>
              <a:rPr lang="es-ES" sz="2000" dirty="0"/>
              <a:t>Cada vez es más difícil defender una visión del Estado como una figura susceptible de tener intenciones, y con capacidad de articular –superando dificultades– decisiones coherentes para el conjunto de sus diferentes organismos</a:t>
            </a:r>
            <a:endParaRPr lang="es-MX" sz="2000" dirty="0"/>
          </a:p>
        </p:txBody>
      </p:sp>
      <p:sp>
        <p:nvSpPr>
          <p:cNvPr id="4" name="Marcador de pie de página 3">
            <a:extLst>
              <a:ext uri="{FF2B5EF4-FFF2-40B4-BE49-F238E27FC236}">
                <a16:creationId xmlns:a16="http://schemas.microsoft.com/office/drawing/2014/main" id="{BB2B5714-4BB2-0385-08E0-0BDCE561454F}"/>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12E8A209-0D9E-F16B-B2BD-B3FCDF29B97B}"/>
              </a:ext>
            </a:extLst>
          </p:cNvPr>
          <p:cNvSpPr>
            <a:spLocks noGrp="1"/>
          </p:cNvSpPr>
          <p:nvPr>
            <p:ph type="sldNum" sz="quarter" idx="11"/>
          </p:nvPr>
        </p:nvSpPr>
        <p:spPr/>
        <p:txBody>
          <a:bodyPr/>
          <a:lstStyle/>
          <a:p>
            <a:pPr rtl="0"/>
            <a:fld id="{09A01C0A-2BB6-49E7-91A3-DCB9F9F59583}" type="slidenum">
              <a:rPr lang="es-ES" smtClean="0"/>
              <a:pPr rtl="0"/>
              <a:t>23</a:t>
            </a:fld>
            <a:endParaRPr lang="es-ES" dirty="0"/>
          </a:p>
        </p:txBody>
      </p:sp>
    </p:spTree>
    <p:extLst>
      <p:ext uri="{BB962C8B-B14F-4D97-AF65-F5344CB8AC3E}">
        <p14:creationId xmlns:p14="http://schemas.microsoft.com/office/powerpoint/2010/main" val="3664555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764DA3A1-1D33-83F7-49ED-729F69B778B9}"/>
              </a:ext>
            </a:extLst>
          </p:cNvPr>
          <p:cNvSpPr>
            <a:spLocks noGrp="1"/>
          </p:cNvSpPr>
          <p:nvPr>
            <p:ph sz="half" idx="2"/>
          </p:nvPr>
        </p:nvSpPr>
        <p:spPr>
          <a:xfrm>
            <a:off x="606929" y="1781357"/>
            <a:ext cx="5157787" cy="3684588"/>
          </a:xfrm>
        </p:spPr>
        <p:txBody>
          <a:bodyPr/>
          <a:lstStyle/>
          <a:p>
            <a:r>
              <a:rPr lang="es-ES" dirty="0"/>
              <a:t> A pesar de las perspectivas de análisis que deja abiertas, el concepto de </a:t>
            </a:r>
            <a:r>
              <a:rPr lang="es-ES" dirty="0" err="1"/>
              <a:t>policy</a:t>
            </a:r>
            <a:r>
              <a:rPr lang="es-ES" dirty="0"/>
              <a:t> </a:t>
            </a:r>
            <a:r>
              <a:rPr lang="es-ES" dirty="0" err="1"/>
              <a:t>network</a:t>
            </a:r>
            <a:r>
              <a:rPr lang="es-ES" dirty="0"/>
              <a:t> difícilmente puede constituir un punto de partida para elaborar autónomamente una concepción propia sobre el Estado</a:t>
            </a:r>
            <a:endParaRPr lang="es-MX" dirty="0"/>
          </a:p>
        </p:txBody>
      </p:sp>
      <p:sp>
        <p:nvSpPr>
          <p:cNvPr id="12" name="Marcador de contenido 11">
            <a:extLst>
              <a:ext uri="{FF2B5EF4-FFF2-40B4-BE49-F238E27FC236}">
                <a16:creationId xmlns:a16="http://schemas.microsoft.com/office/drawing/2014/main" id="{91D07DC8-B150-BAA9-B660-92DC0CD0D8CE}"/>
              </a:ext>
            </a:extLst>
          </p:cNvPr>
          <p:cNvSpPr>
            <a:spLocks noGrp="1"/>
          </p:cNvSpPr>
          <p:nvPr>
            <p:ph sz="quarter" idx="4"/>
          </p:nvPr>
        </p:nvSpPr>
        <p:spPr>
          <a:xfrm>
            <a:off x="6207188" y="1781357"/>
            <a:ext cx="5183188" cy="3684588"/>
          </a:xfrm>
        </p:spPr>
        <p:txBody>
          <a:bodyPr/>
          <a:lstStyle/>
          <a:p>
            <a:r>
              <a:rPr lang="es-ES" sz="2000" dirty="0"/>
              <a:t>Esta noción </a:t>
            </a:r>
            <a:r>
              <a:rPr lang="es-ES" sz="2000" b="1" dirty="0"/>
              <a:t>ayuda a clasificar las formas de relación entre la Administración y las asociaciones de intereses, y muestra la diversidad de actuaciones públicas</a:t>
            </a:r>
            <a:r>
              <a:rPr lang="es-ES" sz="2000" dirty="0"/>
              <a:t>, pero para ofrecer una explicación completa del </a:t>
            </a:r>
            <a:r>
              <a:rPr lang="es-ES" sz="2000" b="1" i="1" dirty="0"/>
              <a:t>proceso político y de sus resultados</a:t>
            </a:r>
            <a:r>
              <a:rPr lang="es-ES" sz="2000" dirty="0"/>
              <a:t>, el análisis de los </a:t>
            </a:r>
            <a:r>
              <a:rPr lang="es-ES" sz="2000" dirty="0" err="1"/>
              <a:t>policy</a:t>
            </a:r>
            <a:r>
              <a:rPr lang="es-ES" sz="2000" dirty="0"/>
              <a:t> </a:t>
            </a:r>
            <a:r>
              <a:rPr lang="es-ES" sz="2000" dirty="0" err="1"/>
              <a:t>networks</a:t>
            </a:r>
            <a:r>
              <a:rPr lang="es-ES" sz="2000" dirty="0"/>
              <a:t> se habría de vincular a una </a:t>
            </a:r>
            <a:r>
              <a:rPr lang="es-ES" sz="2000" b="1" i="1" dirty="0"/>
              <a:t>perspectiva ‘macro’ sobre la figura del Estado, que aportara una lógica global sobre su funcionamiento</a:t>
            </a:r>
            <a:endParaRPr lang="es-MX" sz="2000" b="1" i="1" dirty="0"/>
          </a:p>
        </p:txBody>
      </p:sp>
      <p:sp>
        <p:nvSpPr>
          <p:cNvPr id="8" name="Título 7">
            <a:extLst>
              <a:ext uri="{FF2B5EF4-FFF2-40B4-BE49-F238E27FC236}">
                <a16:creationId xmlns:a16="http://schemas.microsoft.com/office/drawing/2014/main" id="{8C16EA8E-B2CE-F3AB-DE6B-50BA4CBD1FAA}"/>
              </a:ext>
            </a:extLst>
          </p:cNvPr>
          <p:cNvSpPr>
            <a:spLocks noGrp="1"/>
          </p:cNvSpPr>
          <p:nvPr>
            <p:ph type="title"/>
          </p:nvPr>
        </p:nvSpPr>
        <p:spPr/>
        <p:txBody>
          <a:bodyPr/>
          <a:lstStyle/>
          <a:p>
            <a:endParaRPr lang="es-MX"/>
          </a:p>
        </p:txBody>
      </p:sp>
      <p:sp>
        <p:nvSpPr>
          <p:cNvPr id="4" name="Marcador de pie de página 3">
            <a:extLst>
              <a:ext uri="{FF2B5EF4-FFF2-40B4-BE49-F238E27FC236}">
                <a16:creationId xmlns:a16="http://schemas.microsoft.com/office/drawing/2014/main" id="{0BB0CB52-0D4B-848A-7F8A-FB28D7D06A9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0FDE2280-B897-DC82-3FAD-7268D508850B}"/>
              </a:ext>
            </a:extLst>
          </p:cNvPr>
          <p:cNvSpPr>
            <a:spLocks noGrp="1"/>
          </p:cNvSpPr>
          <p:nvPr>
            <p:ph type="sldNum" sz="quarter" idx="11"/>
          </p:nvPr>
        </p:nvSpPr>
        <p:spPr/>
        <p:txBody>
          <a:bodyPr/>
          <a:lstStyle/>
          <a:p>
            <a:pPr rtl="0"/>
            <a:fld id="{09A01C0A-2BB6-49E7-91A3-DCB9F9F59583}" type="slidenum">
              <a:rPr lang="es-ES" smtClean="0"/>
              <a:pPr rtl="0"/>
              <a:t>24</a:t>
            </a:fld>
            <a:endParaRPr lang="es-ES" dirty="0"/>
          </a:p>
        </p:txBody>
      </p:sp>
    </p:spTree>
    <p:extLst>
      <p:ext uri="{BB962C8B-B14F-4D97-AF65-F5344CB8AC3E}">
        <p14:creationId xmlns:p14="http://schemas.microsoft.com/office/powerpoint/2010/main" val="150910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9CC0FA4B-9868-0FF1-E90F-849CA0DA70DC}"/>
              </a:ext>
            </a:extLst>
          </p:cNvPr>
          <p:cNvSpPr>
            <a:spLocks noGrp="1"/>
          </p:cNvSpPr>
          <p:nvPr>
            <p:ph type="title"/>
          </p:nvPr>
        </p:nvSpPr>
        <p:spPr/>
        <p:txBody>
          <a:bodyPr/>
          <a:lstStyle/>
          <a:p>
            <a:endParaRPr lang="es-MX" dirty="0"/>
          </a:p>
        </p:txBody>
      </p:sp>
      <p:sp>
        <p:nvSpPr>
          <p:cNvPr id="10" name="Marcador de contenido 9">
            <a:extLst>
              <a:ext uri="{FF2B5EF4-FFF2-40B4-BE49-F238E27FC236}">
                <a16:creationId xmlns:a16="http://schemas.microsoft.com/office/drawing/2014/main" id="{49635317-2C84-3D35-B13B-626CCF87FB27}"/>
              </a:ext>
            </a:extLst>
          </p:cNvPr>
          <p:cNvSpPr>
            <a:spLocks noGrp="1"/>
          </p:cNvSpPr>
          <p:nvPr>
            <p:ph sz="half" idx="2"/>
          </p:nvPr>
        </p:nvSpPr>
        <p:spPr/>
        <p:txBody>
          <a:bodyPr/>
          <a:lstStyle/>
          <a:p>
            <a:r>
              <a:rPr lang="es-ES" dirty="0"/>
              <a:t> La relación entre el Estado y los intereses organizados ha sido caracterizada principalmente en la literatura politológica de los últimos decenios por medio de dos grandes orientaciones, que representaban dos principios opuestos: la competición y la cooperación</a:t>
            </a:r>
            <a:endParaRPr lang="es-MX" dirty="0"/>
          </a:p>
        </p:txBody>
      </p:sp>
      <p:sp>
        <p:nvSpPr>
          <p:cNvPr id="7" name="Marcador de pie de página 6">
            <a:extLst>
              <a:ext uri="{FF2B5EF4-FFF2-40B4-BE49-F238E27FC236}">
                <a16:creationId xmlns:a16="http://schemas.microsoft.com/office/drawing/2014/main" id="{75EEFE7B-FB0F-BF8F-173E-FD9A094BD980}"/>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8836864B-369C-AB37-0537-9245E05B9C48}"/>
              </a:ext>
            </a:extLst>
          </p:cNvPr>
          <p:cNvSpPr>
            <a:spLocks noGrp="1"/>
          </p:cNvSpPr>
          <p:nvPr>
            <p:ph type="sldNum" sz="quarter" idx="11"/>
          </p:nvPr>
        </p:nvSpPr>
        <p:spPr/>
        <p:txBody>
          <a:bodyPr/>
          <a:lstStyle/>
          <a:p>
            <a:pPr rtl="0"/>
            <a:fld id="{09A01C0A-2BB6-49E7-91A3-DCB9F9F59583}" type="slidenum">
              <a:rPr lang="es-ES" smtClean="0"/>
              <a:pPr rtl="0"/>
              <a:t>25</a:t>
            </a:fld>
            <a:endParaRPr lang="es-ES" dirty="0"/>
          </a:p>
        </p:txBody>
      </p:sp>
    </p:spTree>
    <p:extLst>
      <p:ext uri="{BB962C8B-B14F-4D97-AF65-F5344CB8AC3E}">
        <p14:creationId xmlns:p14="http://schemas.microsoft.com/office/powerpoint/2010/main" val="1340206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0B1516D-4A54-1101-AE14-970F8579CE23}"/>
              </a:ext>
            </a:extLst>
          </p:cNvPr>
          <p:cNvSpPr>
            <a:spLocks noGrp="1"/>
          </p:cNvSpPr>
          <p:nvPr>
            <p:ph type="body" idx="1"/>
          </p:nvPr>
        </p:nvSpPr>
        <p:spPr/>
        <p:txBody>
          <a:bodyPr/>
          <a:lstStyle/>
          <a:p>
            <a:r>
              <a:rPr lang="es-MX" dirty="0"/>
              <a:t>Pluralistas (Competición)</a:t>
            </a:r>
          </a:p>
        </p:txBody>
      </p:sp>
      <p:sp>
        <p:nvSpPr>
          <p:cNvPr id="3" name="Marcador de contenido 2">
            <a:extLst>
              <a:ext uri="{FF2B5EF4-FFF2-40B4-BE49-F238E27FC236}">
                <a16:creationId xmlns:a16="http://schemas.microsoft.com/office/drawing/2014/main" id="{B816A84A-456B-A0DE-B12C-16C2AD52F7AE}"/>
              </a:ext>
            </a:extLst>
          </p:cNvPr>
          <p:cNvSpPr>
            <a:spLocks noGrp="1"/>
          </p:cNvSpPr>
          <p:nvPr>
            <p:ph sz="half" idx="2"/>
          </p:nvPr>
        </p:nvSpPr>
        <p:spPr/>
        <p:txBody>
          <a:bodyPr/>
          <a:lstStyle/>
          <a:p>
            <a:r>
              <a:rPr lang="es-ES" sz="1800" b="1" dirty="0"/>
              <a:t>Destaca la fragmentación de la autoridad estatal, </a:t>
            </a:r>
            <a:r>
              <a:rPr lang="es-ES" sz="1800" dirty="0"/>
              <a:t>pero tienen problemas tanto para </a:t>
            </a:r>
            <a:r>
              <a:rPr lang="es-ES" sz="1800" i="1" dirty="0"/>
              <a:t>integrar conceptualmente la diversidad de formas </a:t>
            </a:r>
            <a:r>
              <a:rPr lang="es-ES" sz="1800" dirty="0"/>
              <a:t>adoptadas por los </a:t>
            </a:r>
            <a:r>
              <a:rPr lang="es-ES" sz="1800" dirty="0" err="1"/>
              <a:t>networks</a:t>
            </a:r>
            <a:r>
              <a:rPr lang="es-ES" sz="1800" dirty="0"/>
              <a:t> como por sus dificultades para </a:t>
            </a:r>
            <a:r>
              <a:rPr lang="es-ES" sz="1800" i="1" dirty="0"/>
              <a:t>articular el análisis de los diferentes sectores </a:t>
            </a:r>
            <a:r>
              <a:rPr lang="es-ES" sz="1800" dirty="0"/>
              <a:t>en una perspectiva conjunta o comparar un ámbito sectorial de políticas a través de diversos países</a:t>
            </a:r>
            <a:endParaRPr lang="es-MX" sz="1800" dirty="0"/>
          </a:p>
        </p:txBody>
      </p:sp>
      <p:sp>
        <p:nvSpPr>
          <p:cNvPr id="4" name="Marcador de texto 3">
            <a:extLst>
              <a:ext uri="{FF2B5EF4-FFF2-40B4-BE49-F238E27FC236}">
                <a16:creationId xmlns:a16="http://schemas.microsoft.com/office/drawing/2014/main" id="{DC7362A4-3EFB-E52F-3017-842709069A3F}"/>
              </a:ext>
            </a:extLst>
          </p:cNvPr>
          <p:cNvSpPr>
            <a:spLocks noGrp="1"/>
          </p:cNvSpPr>
          <p:nvPr>
            <p:ph type="body" sz="quarter" idx="3"/>
          </p:nvPr>
        </p:nvSpPr>
        <p:spPr/>
        <p:txBody>
          <a:bodyPr/>
          <a:lstStyle/>
          <a:p>
            <a:r>
              <a:rPr lang="es-MX" dirty="0"/>
              <a:t>Corporativistas (Cooperación)</a:t>
            </a:r>
          </a:p>
        </p:txBody>
      </p:sp>
      <p:sp>
        <p:nvSpPr>
          <p:cNvPr id="5" name="Marcador de contenido 4">
            <a:extLst>
              <a:ext uri="{FF2B5EF4-FFF2-40B4-BE49-F238E27FC236}">
                <a16:creationId xmlns:a16="http://schemas.microsoft.com/office/drawing/2014/main" id="{40A450F3-3B20-98AF-486A-D24A0EA0B6DE}"/>
              </a:ext>
            </a:extLst>
          </p:cNvPr>
          <p:cNvSpPr>
            <a:spLocks noGrp="1"/>
          </p:cNvSpPr>
          <p:nvPr>
            <p:ph sz="quarter" idx="4"/>
          </p:nvPr>
        </p:nvSpPr>
        <p:spPr/>
        <p:txBody>
          <a:bodyPr/>
          <a:lstStyle/>
          <a:p>
            <a:r>
              <a:rPr lang="es-ES" sz="1800" dirty="0"/>
              <a:t>Excesiva diversidad en el nivel ‘meso’ y escasa atención a la figura del Estado. </a:t>
            </a:r>
          </a:p>
          <a:p>
            <a:r>
              <a:rPr lang="es-ES" sz="1800" dirty="0"/>
              <a:t>“El Estado o la Administración no deben continuar siendo tratados simplemente como ‘cajas negras’”</a:t>
            </a:r>
          </a:p>
          <a:p>
            <a:endParaRPr lang="es-MX" sz="1800" dirty="0"/>
          </a:p>
        </p:txBody>
      </p:sp>
      <p:sp>
        <p:nvSpPr>
          <p:cNvPr id="6" name="Título 5">
            <a:extLst>
              <a:ext uri="{FF2B5EF4-FFF2-40B4-BE49-F238E27FC236}">
                <a16:creationId xmlns:a16="http://schemas.microsoft.com/office/drawing/2014/main" id="{782DD19A-9B12-FA4D-F6FD-0ED8CC87C78D}"/>
              </a:ext>
            </a:extLst>
          </p:cNvPr>
          <p:cNvSpPr>
            <a:spLocks noGrp="1"/>
          </p:cNvSpPr>
          <p:nvPr>
            <p:ph type="title"/>
          </p:nvPr>
        </p:nvSpPr>
        <p:spPr/>
        <p:txBody>
          <a:bodyPr/>
          <a:lstStyle/>
          <a:p>
            <a:endParaRPr lang="es-MX"/>
          </a:p>
        </p:txBody>
      </p:sp>
      <p:sp>
        <p:nvSpPr>
          <p:cNvPr id="7" name="Marcador de pie de página 6">
            <a:extLst>
              <a:ext uri="{FF2B5EF4-FFF2-40B4-BE49-F238E27FC236}">
                <a16:creationId xmlns:a16="http://schemas.microsoft.com/office/drawing/2014/main" id="{B8BDF920-83B9-607A-6B7C-049035E21B34}"/>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C4E9F6D2-5133-B1A7-78E1-4DACC56B3D41}"/>
              </a:ext>
            </a:extLst>
          </p:cNvPr>
          <p:cNvSpPr>
            <a:spLocks noGrp="1"/>
          </p:cNvSpPr>
          <p:nvPr>
            <p:ph type="sldNum" sz="quarter" idx="11"/>
          </p:nvPr>
        </p:nvSpPr>
        <p:spPr/>
        <p:txBody>
          <a:bodyPr/>
          <a:lstStyle/>
          <a:p>
            <a:pPr rtl="0"/>
            <a:fld id="{09A01C0A-2BB6-49E7-91A3-DCB9F9F59583}" type="slidenum">
              <a:rPr lang="es-ES" smtClean="0"/>
              <a:pPr rtl="0"/>
              <a:t>26</a:t>
            </a:fld>
            <a:endParaRPr lang="es-ES" dirty="0"/>
          </a:p>
        </p:txBody>
      </p:sp>
    </p:spTree>
    <p:extLst>
      <p:ext uri="{BB962C8B-B14F-4D97-AF65-F5344CB8AC3E}">
        <p14:creationId xmlns:p14="http://schemas.microsoft.com/office/powerpoint/2010/main" val="4260433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7C0AA4D-4CA5-D74C-2388-325A2889415A}"/>
              </a:ext>
            </a:extLst>
          </p:cNvPr>
          <p:cNvSpPr>
            <a:spLocks noGrp="1"/>
          </p:cNvSpPr>
          <p:nvPr>
            <p:ph type="title"/>
          </p:nvPr>
        </p:nvSpPr>
        <p:spPr/>
        <p:txBody>
          <a:bodyPr/>
          <a:lstStyle/>
          <a:p>
            <a:r>
              <a:rPr lang="es-MX" dirty="0"/>
              <a:t>Teorías marxistas de estado</a:t>
            </a:r>
          </a:p>
        </p:txBody>
      </p:sp>
      <p:sp>
        <p:nvSpPr>
          <p:cNvPr id="10" name="Marcador de contenido 9">
            <a:extLst>
              <a:ext uri="{FF2B5EF4-FFF2-40B4-BE49-F238E27FC236}">
                <a16:creationId xmlns:a16="http://schemas.microsoft.com/office/drawing/2014/main" id="{8CCC30EF-FBF8-68DC-026F-7ABF30FB85F4}"/>
              </a:ext>
            </a:extLst>
          </p:cNvPr>
          <p:cNvSpPr>
            <a:spLocks noGrp="1"/>
          </p:cNvSpPr>
          <p:nvPr>
            <p:ph sz="half" idx="2"/>
          </p:nvPr>
        </p:nvSpPr>
        <p:spPr/>
        <p:txBody>
          <a:bodyPr/>
          <a:lstStyle/>
          <a:p>
            <a:r>
              <a:rPr lang="es-ES" dirty="0"/>
              <a:t>Constituyen un amplio abanico de perspectivas consideran –en general– que el Estado está dominado de forma indirecta por la clase capitalista. En este sentido, una de las tesis importantes en que a menudo se concreta esta hipótesis en las teorías marxistas del Estado –compartida también por algunos autores no marxistas– es el supuesto de la autonomía relativa del Estado en relación a los sectores dominantes de la sociedad. </a:t>
            </a:r>
            <a:endParaRPr lang="es-MX" dirty="0"/>
          </a:p>
        </p:txBody>
      </p:sp>
      <p:sp>
        <p:nvSpPr>
          <p:cNvPr id="7" name="Marcador de pie de página 6">
            <a:extLst>
              <a:ext uri="{FF2B5EF4-FFF2-40B4-BE49-F238E27FC236}">
                <a16:creationId xmlns:a16="http://schemas.microsoft.com/office/drawing/2014/main" id="{26FBD67D-FC19-33F8-EE9B-DE4728DEBC2B}"/>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CF186B25-86FC-F019-BBFE-8B04955805BC}"/>
              </a:ext>
            </a:extLst>
          </p:cNvPr>
          <p:cNvSpPr>
            <a:spLocks noGrp="1"/>
          </p:cNvSpPr>
          <p:nvPr>
            <p:ph type="sldNum" sz="quarter" idx="11"/>
          </p:nvPr>
        </p:nvSpPr>
        <p:spPr/>
        <p:txBody>
          <a:bodyPr/>
          <a:lstStyle/>
          <a:p>
            <a:pPr rtl="0"/>
            <a:fld id="{09A01C0A-2BB6-49E7-91A3-DCB9F9F59583}" type="slidenum">
              <a:rPr lang="es-ES" smtClean="0"/>
              <a:pPr rtl="0"/>
              <a:t>27</a:t>
            </a:fld>
            <a:endParaRPr lang="es-ES" dirty="0"/>
          </a:p>
        </p:txBody>
      </p:sp>
    </p:spTree>
    <p:extLst>
      <p:ext uri="{BB962C8B-B14F-4D97-AF65-F5344CB8AC3E}">
        <p14:creationId xmlns:p14="http://schemas.microsoft.com/office/powerpoint/2010/main" val="206126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5B8C7-C9C3-77B8-1495-A0A2950C37C3}"/>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BFEB8901-5655-775C-775F-95556CAFB184}"/>
              </a:ext>
            </a:extLst>
          </p:cNvPr>
          <p:cNvSpPr>
            <a:spLocks noGrp="1"/>
          </p:cNvSpPr>
          <p:nvPr>
            <p:ph sz="half" idx="2"/>
          </p:nvPr>
        </p:nvSpPr>
        <p:spPr/>
        <p:txBody>
          <a:bodyPr/>
          <a:lstStyle/>
          <a:p>
            <a:r>
              <a:rPr lang="es-ES" sz="2000" dirty="0"/>
              <a:t>A pesar de referirse a un nivel distinto de abstracción, la tesis de la autonomía relativa implicaría aceptar que la naturaleza del Estado se encuentra reflejada en las relaciones entre las instituciones estatales y las organizaciones de intereses. A partir de este supuesto, y considerando que las instituciones estatales están insertas en cada ámbito sectorial mediante sus correspondientes </a:t>
            </a:r>
            <a:r>
              <a:rPr lang="es-ES" sz="2000" dirty="0" err="1"/>
              <a:t>policy</a:t>
            </a:r>
            <a:r>
              <a:rPr lang="es-ES" sz="2000" dirty="0"/>
              <a:t> </a:t>
            </a:r>
            <a:r>
              <a:rPr lang="es-ES" sz="2000" dirty="0" err="1"/>
              <a:t>networks</a:t>
            </a:r>
            <a:r>
              <a:rPr lang="es-ES" sz="2000" dirty="0"/>
              <a:t> –con organizaciones y estructuras administrativas singulares–, en las cuales se reproducen diversos conflictos sociales, debería ser posible analizar cómo los intereses de clase se convierten en políticas públicas.</a:t>
            </a:r>
            <a:endParaRPr lang="es-MX" sz="2000" dirty="0"/>
          </a:p>
        </p:txBody>
      </p:sp>
      <p:sp>
        <p:nvSpPr>
          <p:cNvPr id="4" name="Marcador de pie de página 3">
            <a:extLst>
              <a:ext uri="{FF2B5EF4-FFF2-40B4-BE49-F238E27FC236}">
                <a16:creationId xmlns:a16="http://schemas.microsoft.com/office/drawing/2014/main" id="{40F766E4-FE2A-3FC6-9C26-FB77757F3459}"/>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A975E0C0-F093-E9C6-2486-CC34092B0B56}"/>
              </a:ext>
            </a:extLst>
          </p:cNvPr>
          <p:cNvSpPr>
            <a:spLocks noGrp="1"/>
          </p:cNvSpPr>
          <p:nvPr>
            <p:ph type="sldNum" sz="quarter" idx="11"/>
          </p:nvPr>
        </p:nvSpPr>
        <p:spPr/>
        <p:txBody>
          <a:bodyPr/>
          <a:lstStyle/>
          <a:p>
            <a:pPr rtl="0"/>
            <a:fld id="{09A01C0A-2BB6-49E7-91A3-DCB9F9F59583}" type="slidenum">
              <a:rPr lang="es-ES" smtClean="0"/>
              <a:pPr rtl="0"/>
              <a:t>28</a:t>
            </a:fld>
            <a:endParaRPr lang="es-ES" dirty="0"/>
          </a:p>
        </p:txBody>
      </p:sp>
    </p:spTree>
    <p:extLst>
      <p:ext uri="{BB962C8B-B14F-4D97-AF65-F5344CB8AC3E}">
        <p14:creationId xmlns:p14="http://schemas.microsoft.com/office/powerpoint/2010/main" val="2076839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A1A1AA-71B2-9774-79F8-3842FC4F96B0}"/>
              </a:ext>
            </a:extLst>
          </p:cNvPr>
          <p:cNvSpPr>
            <a:spLocks noGrp="1"/>
          </p:cNvSpPr>
          <p:nvPr>
            <p:ph type="title"/>
          </p:nvPr>
        </p:nvSpPr>
        <p:spPr/>
        <p:txBody>
          <a:bodyPr/>
          <a:lstStyle/>
          <a:p>
            <a:r>
              <a:rPr lang="es-ES" dirty="0"/>
              <a:t>teorías sobre el Estado influidas por el enfoque elitista</a:t>
            </a:r>
            <a:endParaRPr lang="es-MX" dirty="0"/>
          </a:p>
        </p:txBody>
      </p:sp>
      <p:sp>
        <p:nvSpPr>
          <p:cNvPr id="3" name="Marcador de contenido 2">
            <a:extLst>
              <a:ext uri="{FF2B5EF4-FFF2-40B4-BE49-F238E27FC236}">
                <a16:creationId xmlns:a16="http://schemas.microsoft.com/office/drawing/2014/main" id="{0F2D30D0-3EE6-1A32-8EA8-169B6B1CF29F}"/>
              </a:ext>
            </a:extLst>
          </p:cNvPr>
          <p:cNvSpPr>
            <a:spLocks noGrp="1"/>
          </p:cNvSpPr>
          <p:nvPr>
            <p:ph sz="half" idx="2"/>
          </p:nvPr>
        </p:nvSpPr>
        <p:spPr/>
        <p:txBody>
          <a:bodyPr/>
          <a:lstStyle/>
          <a:p>
            <a:r>
              <a:rPr lang="es-ES" sz="2000" dirty="0"/>
              <a:t>El análisis de los </a:t>
            </a:r>
            <a:r>
              <a:rPr lang="es-ES" sz="2000" dirty="0" err="1"/>
              <a:t>policy</a:t>
            </a:r>
            <a:r>
              <a:rPr lang="es-ES" sz="2000" dirty="0"/>
              <a:t> </a:t>
            </a:r>
            <a:r>
              <a:rPr lang="es-ES" sz="2000" dirty="0" err="1"/>
              <a:t>networks</a:t>
            </a:r>
            <a:r>
              <a:rPr lang="es-ES" sz="2000" dirty="0"/>
              <a:t> también aporta elementos para replantear el supuesto de que las élites políticas y sociales son las que dominan los procesos de decisión en todos los ámbitos de las políticas públicas</a:t>
            </a:r>
          </a:p>
          <a:p>
            <a:r>
              <a:rPr lang="es-ES" sz="2000" dirty="0"/>
              <a:t>La hipótesis de que el Estado no es otra cosa que un espacio de concentración (y confrontación) de élites políticas y sociales, debe ser reconsiderada, ya que aunque con frecuencia la toma de decisiones se produce en ámbitos dominados por élites políticas y sociales, aparecen dudas sobre el control continuo del proceso político por parte de las élites</a:t>
            </a:r>
            <a:endParaRPr lang="es-MX" sz="2000" dirty="0"/>
          </a:p>
        </p:txBody>
      </p:sp>
      <p:sp>
        <p:nvSpPr>
          <p:cNvPr id="4" name="Marcador de pie de página 3">
            <a:extLst>
              <a:ext uri="{FF2B5EF4-FFF2-40B4-BE49-F238E27FC236}">
                <a16:creationId xmlns:a16="http://schemas.microsoft.com/office/drawing/2014/main" id="{82225B20-4AD6-B112-5A22-044C53383EB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DFF826EC-1846-3BE6-B015-F3F1277B45ED}"/>
              </a:ext>
            </a:extLst>
          </p:cNvPr>
          <p:cNvSpPr>
            <a:spLocks noGrp="1"/>
          </p:cNvSpPr>
          <p:nvPr>
            <p:ph type="sldNum" sz="quarter" idx="11"/>
          </p:nvPr>
        </p:nvSpPr>
        <p:spPr/>
        <p:txBody>
          <a:bodyPr/>
          <a:lstStyle/>
          <a:p>
            <a:pPr rtl="0"/>
            <a:fld id="{09A01C0A-2BB6-49E7-91A3-DCB9F9F59583}" type="slidenum">
              <a:rPr lang="es-ES" smtClean="0"/>
              <a:pPr rtl="0"/>
              <a:t>29</a:t>
            </a:fld>
            <a:endParaRPr lang="es-ES" dirty="0"/>
          </a:p>
        </p:txBody>
      </p:sp>
    </p:spTree>
    <p:extLst>
      <p:ext uri="{BB962C8B-B14F-4D97-AF65-F5344CB8AC3E}">
        <p14:creationId xmlns:p14="http://schemas.microsoft.com/office/powerpoint/2010/main" val="35131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9752655-72F7-26B4-5DA5-07E2346C179C}"/>
              </a:ext>
            </a:extLst>
          </p:cNvPr>
          <p:cNvSpPr>
            <a:spLocks noGrp="1"/>
          </p:cNvSpPr>
          <p:nvPr>
            <p:ph type="title"/>
          </p:nvPr>
        </p:nvSpPr>
        <p:spPr>
          <a:xfrm>
            <a:off x="847384" y="593434"/>
            <a:ext cx="10506416" cy="1128519"/>
          </a:xfrm>
        </p:spPr>
        <p:txBody>
          <a:bodyPr rtlCol="0"/>
          <a:lstStyle>
            <a:defPPr>
              <a:defRPr lang="es-ES"/>
            </a:defPPr>
          </a:lstStyle>
          <a:p>
            <a:pPr rtl="0"/>
            <a:r>
              <a:rPr lang="es-ES" dirty="0"/>
              <a:t>El análisis de los </a:t>
            </a:r>
            <a:r>
              <a:rPr lang="es-ES" dirty="0" err="1"/>
              <a:t>policy</a:t>
            </a:r>
            <a:r>
              <a:rPr lang="es-ES" dirty="0"/>
              <a:t> </a:t>
            </a:r>
            <a:r>
              <a:rPr lang="es-ES" dirty="0" err="1"/>
              <a:t>networks</a:t>
            </a:r>
            <a:r>
              <a:rPr lang="es-ES" dirty="0"/>
              <a:t> y su desarrollo conceptual</a:t>
            </a:r>
          </a:p>
        </p:txBody>
      </p:sp>
      <p:pic>
        <p:nvPicPr>
          <p:cNvPr id="15" name="Marcador de posición de imagen 14" descr="Arquitectura moderna blanca">
            <a:extLst>
              <a:ext uri="{FF2B5EF4-FFF2-40B4-BE49-F238E27FC236}">
                <a16:creationId xmlns:a16="http://schemas.microsoft.com/office/drawing/2014/main" id="{6D77A1A7-7876-7DF9-AF3A-C47588011CB8}"/>
              </a:ext>
            </a:extLst>
          </p:cNvPr>
          <p:cNvPicPr>
            <a:picLocks noGrp="1" noChangeAspect="1"/>
          </p:cNvPicPr>
          <p:nvPr>
            <p:ph type="pic" sz="quarter" idx="11"/>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2" name="Marcador de texto 1">
            <a:extLst>
              <a:ext uri="{FF2B5EF4-FFF2-40B4-BE49-F238E27FC236}">
                <a16:creationId xmlns:a16="http://schemas.microsoft.com/office/drawing/2014/main" id="{C8FC01B0-7BC5-5869-A281-EF11B59BA8A0}"/>
              </a:ext>
            </a:extLst>
          </p:cNvPr>
          <p:cNvSpPr>
            <a:spLocks noGrp="1"/>
          </p:cNvSpPr>
          <p:nvPr>
            <p:ph type="body" idx="1"/>
          </p:nvPr>
        </p:nvSpPr>
        <p:spPr>
          <a:xfrm>
            <a:off x="6616401" y="2087562"/>
            <a:ext cx="4737399" cy="3891067"/>
          </a:xfrm>
        </p:spPr>
        <p:txBody>
          <a:bodyPr rtlCol="0"/>
          <a:lstStyle>
            <a:defPPr>
              <a:defRPr lang="es-ES"/>
            </a:defPPr>
          </a:lstStyle>
          <a:p>
            <a:pPr rtl="0"/>
            <a:r>
              <a:rPr lang="es-ES" dirty="0"/>
              <a:t>La noción de </a:t>
            </a:r>
            <a:r>
              <a:rPr lang="es-ES" dirty="0" err="1"/>
              <a:t>policy</a:t>
            </a:r>
            <a:r>
              <a:rPr lang="es-ES" dirty="0"/>
              <a:t> </a:t>
            </a:r>
            <a:r>
              <a:rPr lang="es-ES" dirty="0" err="1"/>
              <a:t>networks</a:t>
            </a:r>
            <a:r>
              <a:rPr lang="es-ES" dirty="0"/>
              <a:t> –o “redes de políticas públicas”– ha sido propuesta para afrontar las dificultades que experimentaban los análisis tradicionales, basados en la acción primordial de la burocracia, para explicar las políticas de distintos ámbitos sectoriales. </a:t>
            </a:r>
          </a:p>
        </p:txBody>
      </p:sp>
      <p:sp>
        <p:nvSpPr>
          <p:cNvPr id="11" name="Marcador de pie de página 10">
            <a:extLst>
              <a:ext uri="{FF2B5EF4-FFF2-40B4-BE49-F238E27FC236}">
                <a16:creationId xmlns:a16="http://schemas.microsoft.com/office/drawing/2014/main" id="{32E16497-4AD4-29BC-9602-2FDFDA688E0A}"/>
              </a:ext>
            </a:extLst>
          </p:cNvPr>
          <p:cNvSpPr>
            <a:spLocks noGrp="1"/>
          </p:cNvSpPr>
          <p:nvPr>
            <p:ph type="ftr" sz="quarter" idx="12"/>
          </p:nvPr>
        </p:nvSpPr>
        <p:spPr/>
        <p:txBody>
          <a:bodyPr rtlCol="0"/>
          <a:lstStyle>
            <a:defPPr>
              <a:defRPr lang="es-ES"/>
            </a:defPPr>
          </a:lstStyle>
          <a:p>
            <a:pPr rtl="0"/>
            <a:r>
              <a:rPr lang="es-ES"/>
              <a:t>Título de la presentación</a:t>
            </a:r>
          </a:p>
        </p:txBody>
      </p:sp>
      <p:sp>
        <p:nvSpPr>
          <p:cNvPr id="12" name="Marcador de número de diapositiva 11">
            <a:extLst>
              <a:ext uri="{FF2B5EF4-FFF2-40B4-BE49-F238E27FC236}">
                <a16:creationId xmlns:a16="http://schemas.microsoft.com/office/drawing/2014/main" id="{5A2D1EE3-10BA-7879-1DC3-ACF7D44361DC}"/>
              </a:ext>
            </a:extLst>
          </p:cNvPr>
          <p:cNvSpPr>
            <a:spLocks noGrp="1"/>
          </p:cNvSpPr>
          <p:nvPr>
            <p:ph type="sldNum" sz="quarter" idx="13"/>
          </p:nvPr>
        </p:nvSpPr>
        <p:spPr/>
        <p:txBody>
          <a:bodyPr rtlCol="0"/>
          <a:lstStyle>
            <a:defPPr>
              <a:defRPr lang="es-ES"/>
            </a:defPPr>
          </a:lstStyle>
          <a:p>
            <a:pPr rtl="0"/>
            <a:fld id="{09A01C0A-2BB6-49E7-91A3-DCB9F9F59583}" type="slidenum">
              <a:rPr lang="es-ES" smtClean="0"/>
              <a:pPr/>
              <a:t>3</a:t>
            </a:fld>
            <a:endParaRPr lang="es-ES" dirty="0"/>
          </a:p>
        </p:txBody>
      </p:sp>
    </p:spTree>
    <p:extLst>
      <p:ext uri="{BB962C8B-B14F-4D97-AF65-F5344CB8AC3E}">
        <p14:creationId xmlns:p14="http://schemas.microsoft.com/office/powerpoint/2010/main" val="61250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DFAC0CBB-5E32-9998-DE33-4E4D8AF52B2A}"/>
              </a:ext>
            </a:extLst>
          </p:cNvPr>
          <p:cNvSpPr>
            <a:spLocks noGrp="1"/>
          </p:cNvSpPr>
          <p:nvPr>
            <p:ph sz="half" idx="2"/>
          </p:nvPr>
        </p:nvSpPr>
        <p:spPr>
          <a:xfrm>
            <a:off x="938213" y="1586706"/>
            <a:ext cx="5157787" cy="3684588"/>
          </a:xfrm>
        </p:spPr>
        <p:txBody>
          <a:bodyPr/>
          <a:lstStyle/>
          <a:p>
            <a:r>
              <a:rPr lang="es-ES" dirty="0"/>
              <a:t>Las perspectivas teóricas tradicionales sobre el Estado afrontan serios retos si pretenden integrar con detalle las aportaciones empíricas de los </a:t>
            </a:r>
            <a:r>
              <a:rPr lang="es-ES" dirty="0" err="1"/>
              <a:t>policy</a:t>
            </a:r>
            <a:r>
              <a:rPr lang="es-ES" dirty="0"/>
              <a:t> </a:t>
            </a:r>
            <a:r>
              <a:rPr lang="es-ES" dirty="0" err="1"/>
              <a:t>networks</a:t>
            </a:r>
            <a:r>
              <a:rPr lang="es-ES" dirty="0"/>
              <a:t>. </a:t>
            </a:r>
            <a:endParaRPr lang="es-MX" dirty="0"/>
          </a:p>
        </p:txBody>
      </p:sp>
      <p:sp>
        <p:nvSpPr>
          <p:cNvPr id="10" name="Marcador de contenido 9">
            <a:extLst>
              <a:ext uri="{FF2B5EF4-FFF2-40B4-BE49-F238E27FC236}">
                <a16:creationId xmlns:a16="http://schemas.microsoft.com/office/drawing/2014/main" id="{9A0AB422-86CC-06DC-D413-4B29AE9DBE1D}"/>
              </a:ext>
            </a:extLst>
          </p:cNvPr>
          <p:cNvSpPr>
            <a:spLocks noGrp="1"/>
          </p:cNvSpPr>
          <p:nvPr>
            <p:ph sz="quarter" idx="4"/>
          </p:nvPr>
        </p:nvSpPr>
        <p:spPr>
          <a:xfrm>
            <a:off x="6096000" y="1743878"/>
            <a:ext cx="5183188" cy="3684588"/>
          </a:xfrm>
        </p:spPr>
        <p:txBody>
          <a:bodyPr/>
          <a:lstStyle/>
          <a:p>
            <a:r>
              <a:rPr lang="es-ES" dirty="0"/>
              <a:t>Ello es debido en buena parte a que tanto desde las perspectivas marxista como elitista-pluralista se considera al Estado como una condensación de fuerzas sociales (Smith, 1993: 47), en un caso basado en el dominio de una clase social, en el otro suponiendo un atomismo de intereses representados por élites.</a:t>
            </a:r>
            <a:endParaRPr lang="es-MX" dirty="0"/>
          </a:p>
        </p:txBody>
      </p:sp>
      <p:sp>
        <p:nvSpPr>
          <p:cNvPr id="6" name="Título 5">
            <a:extLst>
              <a:ext uri="{FF2B5EF4-FFF2-40B4-BE49-F238E27FC236}">
                <a16:creationId xmlns:a16="http://schemas.microsoft.com/office/drawing/2014/main" id="{E47FE1DF-EFCF-98B1-520C-518749C15C10}"/>
              </a:ext>
            </a:extLst>
          </p:cNvPr>
          <p:cNvSpPr>
            <a:spLocks noGrp="1"/>
          </p:cNvSpPr>
          <p:nvPr>
            <p:ph type="title"/>
          </p:nvPr>
        </p:nvSpPr>
        <p:spPr/>
        <p:txBody>
          <a:bodyPr/>
          <a:lstStyle/>
          <a:p>
            <a:endParaRPr lang="es-MX"/>
          </a:p>
        </p:txBody>
      </p:sp>
      <p:sp>
        <p:nvSpPr>
          <p:cNvPr id="4" name="Marcador de pie de página 3">
            <a:extLst>
              <a:ext uri="{FF2B5EF4-FFF2-40B4-BE49-F238E27FC236}">
                <a16:creationId xmlns:a16="http://schemas.microsoft.com/office/drawing/2014/main" id="{518BF5D7-32F3-4B49-C00A-72BE951ED529}"/>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5A55CE7A-3359-2D00-624D-AFC1DC9ED6ED}"/>
              </a:ext>
            </a:extLst>
          </p:cNvPr>
          <p:cNvSpPr>
            <a:spLocks noGrp="1"/>
          </p:cNvSpPr>
          <p:nvPr>
            <p:ph type="sldNum" sz="quarter" idx="11"/>
          </p:nvPr>
        </p:nvSpPr>
        <p:spPr/>
        <p:txBody>
          <a:bodyPr/>
          <a:lstStyle/>
          <a:p>
            <a:pPr rtl="0"/>
            <a:fld id="{09A01C0A-2BB6-49E7-91A3-DCB9F9F59583}" type="slidenum">
              <a:rPr lang="es-ES" smtClean="0"/>
              <a:pPr rtl="0"/>
              <a:t>30</a:t>
            </a:fld>
            <a:endParaRPr lang="es-ES" dirty="0"/>
          </a:p>
        </p:txBody>
      </p:sp>
    </p:spTree>
    <p:extLst>
      <p:ext uri="{BB962C8B-B14F-4D97-AF65-F5344CB8AC3E}">
        <p14:creationId xmlns:p14="http://schemas.microsoft.com/office/powerpoint/2010/main" val="384690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B51BC2-7529-3DAC-95A2-163C0A21FB1A}"/>
              </a:ext>
            </a:extLst>
          </p:cNvPr>
          <p:cNvSpPr>
            <a:spLocks noGrp="1"/>
          </p:cNvSpPr>
          <p:nvPr>
            <p:ph sz="half" idx="2"/>
          </p:nvPr>
        </p:nvSpPr>
        <p:spPr>
          <a:xfrm>
            <a:off x="938213" y="1849895"/>
            <a:ext cx="5157787" cy="3684588"/>
          </a:xfrm>
        </p:spPr>
        <p:txBody>
          <a:bodyPr/>
          <a:lstStyle/>
          <a:p>
            <a:r>
              <a:rPr lang="es-ES" dirty="0"/>
              <a:t>Algunos investigadores sobre los </a:t>
            </a:r>
            <a:r>
              <a:rPr lang="es-ES" dirty="0" err="1"/>
              <a:t>policy</a:t>
            </a:r>
            <a:r>
              <a:rPr lang="es-ES" dirty="0"/>
              <a:t> </a:t>
            </a:r>
            <a:r>
              <a:rPr lang="es-ES" dirty="0" err="1"/>
              <a:t>networks</a:t>
            </a:r>
            <a:r>
              <a:rPr lang="es-ES" dirty="0"/>
              <a:t> consideran que éstos ofrecen la oportunidad de redefinir aspectos importantes de la noción de Estado, apostando por una concepción de éste desde “abajo” hacia “arriba”</a:t>
            </a:r>
            <a:endParaRPr lang="es-MX" dirty="0"/>
          </a:p>
        </p:txBody>
      </p:sp>
      <p:sp>
        <p:nvSpPr>
          <p:cNvPr id="5" name="Marcador de contenido 4">
            <a:extLst>
              <a:ext uri="{FF2B5EF4-FFF2-40B4-BE49-F238E27FC236}">
                <a16:creationId xmlns:a16="http://schemas.microsoft.com/office/drawing/2014/main" id="{5D8E0989-BE46-CF90-BB08-C3B803A6F50F}"/>
              </a:ext>
            </a:extLst>
          </p:cNvPr>
          <p:cNvSpPr>
            <a:spLocks noGrp="1"/>
          </p:cNvSpPr>
          <p:nvPr>
            <p:ph sz="quarter" idx="4"/>
          </p:nvPr>
        </p:nvSpPr>
        <p:spPr>
          <a:xfrm>
            <a:off x="6198935" y="1849895"/>
            <a:ext cx="5625658" cy="3684588"/>
          </a:xfrm>
        </p:spPr>
        <p:txBody>
          <a:bodyPr/>
          <a:lstStyle/>
          <a:p>
            <a:r>
              <a:rPr lang="es-ES" sz="2000" dirty="0"/>
              <a:t>Una estrategia de “</a:t>
            </a:r>
            <a:r>
              <a:rPr lang="es-ES" sz="2000" dirty="0" err="1"/>
              <a:t>reagregación</a:t>
            </a:r>
            <a:r>
              <a:rPr lang="es-ES" sz="2000" dirty="0"/>
              <a:t>” teórica debería partir de una aceptación de la diversidad de formas de acción presentes en los </a:t>
            </a:r>
            <a:r>
              <a:rPr lang="es-ES" sz="2000" dirty="0" err="1"/>
              <a:t>policy</a:t>
            </a:r>
            <a:r>
              <a:rPr lang="es-ES" sz="2000" dirty="0"/>
              <a:t> </a:t>
            </a:r>
            <a:r>
              <a:rPr lang="es-ES" sz="2000" dirty="0" err="1"/>
              <a:t>networks</a:t>
            </a:r>
            <a:r>
              <a:rPr lang="es-ES" sz="2000" dirty="0"/>
              <a:t> de diferentes sectores y países, para llegar a determinar con que pautas o procedimientos los </a:t>
            </a:r>
            <a:r>
              <a:rPr lang="es-ES" sz="2000" dirty="0" err="1"/>
              <a:t>networks</a:t>
            </a:r>
            <a:r>
              <a:rPr lang="es-ES" sz="2000" dirty="0"/>
              <a:t> sectoriales conforman los caracteres estatales dentro de nuestras sociedades contemporáneas</a:t>
            </a:r>
            <a:endParaRPr lang="es-MX" sz="2000" dirty="0"/>
          </a:p>
        </p:txBody>
      </p:sp>
      <p:sp>
        <p:nvSpPr>
          <p:cNvPr id="6" name="Título 5">
            <a:extLst>
              <a:ext uri="{FF2B5EF4-FFF2-40B4-BE49-F238E27FC236}">
                <a16:creationId xmlns:a16="http://schemas.microsoft.com/office/drawing/2014/main" id="{8D183F45-1643-8D06-FBC8-5CF91BB9AFAB}"/>
              </a:ext>
            </a:extLst>
          </p:cNvPr>
          <p:cNvSpPr>
            <a:spLocks noGrp="1"/>
          </p:cNvSpPr>
          <p:nvPr>
            <p:ph type="title"/>
          </p:nvPr>
        </p:nvSpPr>
        <p:spPr/>
        <p:txBody>
          <a:bodyPr/>
          <a:lstStyle/>
          <a:p>
            <a:endParaRPr lang="es-MX"/>
          </a:p>
        </p:txBody>
      </p:sp>
      <p:sp>
        <p:nvSpPr>
          <p:cNvPr id="7" name="Marcador de pie de página 6">
            <a:extLst>
              <a:ext uri="{FF2B5EF4-FFF2-40B4-BE49-F238E27FC236}">
                <a16:creationId xmlns:a16="http://schemas.microsoft.com/office/drawing/2014/main" id="{C1E13B89-6C70-77D8-B75B-6899FD43853F}"/>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0127D7AF-9078-83CD-FF9F-2D002D87372B}"/>
              </a:ext>
            </a:extLst>
          </p:cNvPr>
          <p:cNvSpPr>
            <a:spLocks noGrp="1"/>
          </p:cNvSpPr>
          <p:nvPr>
            <p:ph type="sldNum" sz="quarter" idx="11"/>
          </p:nvPr>
        </p:nvSpPr>
        <p:spPr/>
        <p:txBody>
          <a:bodyPr/>
          <a:lstStyle/>
          <a:p>
            <a:pPr rtl="0"/>
            <a:fld id="{09A01C0A-2BB6-49E7-91A3-DCB9F9F59583}" type="slidenum">
              <a:rPr lang="es-ES" smtClean="0"/>
              <a:pPr rtl="0"/>
              <a:t>31</a:t>
            </a:fld>
            <a:endParaRPr lang="es-ES" dirty="0"/>
          </a:p>
        </p:txBody>
      </p:sp>
    </p:spTree>
    <p:extLst>
      <p:ext uri="{BB962C8B-B14F-4D97-AF65-F5344CB8AC3E}">
        <p14:creationId xmlns:p14="http://schemas.microsoft.com/office/powerpoint/2010/main" val="405043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89F96A47-D222-5945-EF70-6B8928B24FCC}"/>
              </a:ext>
            </a:extLst>
          </p:cNvPr>
          <p:cNvSpPr>
            <a:spLocks noGrp="1"/>
          </p:cNvSpPr>
          <p:nvPr>
            <p:ph type="title"/>
          </p:nvPr>
        </p:nvSpPr>
        <p:spPr/>
        <p:txBody>
          <a:bodyPr/>
          <a:lstStyle/>
          <a:p>
            <a:r>
              <a:rPr lang="es-ES" dirty="0"/>
              <a:t>Hacia una redefinición de la relación entre políticas públicas y Estado </a:t>
            </a:r>
            <a:endParaRPr lang="es-MX" dirty="0"/>
          </a:p>
        </p:txBody>
      </p:sp>
      <p:sp>
        <p:nvSpPr>
          <p:cNvPr id="11" name="Marcador de texto 10">
            <a:extLst>
              <a:ext uri="{FF2B5EF4-FFF2-40B4-BE49-F238E27FC236}">
                <a16:creationId xmlns:a16="http://schemas.microsoft.com/office/drawing/2014/main" id="{4538D833-2A54-C1EC-AF93-252751031EB8}"/>
              </a:ext>
            </a:extLst>
          </p:cNvPr>
          <p:cNvSpPr>
            <a:spLocks noGrp="1"/>
          </p:cNvSpPr>
          <p:nvPr>
            <p:ph type="body" idx="1"/>
          </p:nvPr>
        </p:nvSpPr>
        <p:spPr/>
        <p:txBody>
          <a:bodyPr/>
          <a:lstStyle/>
          <a:p>
            <a:endParaRPr lang="es-MX"/>
          </a:p>
        </p:txBody>
      </p:sp>
      <p:sp>
        <p:nvSpPr>
          <p:cNvPr id="7" name="Marcador de pie de página 6">
            <a:extLst>
              <a:ext uri="{FF2B5EF4-FFF2-40B4-BE49-F238E27FC236}">
                <a16:creationId xmlns:a16="http://schemas.microsoft.com/office/drawing/2014/main" id="{9E0D208E-880B-C4BD-3E63-A7978BCC86EE}"/>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BC464AAD-5FDE-866E-DE2E-A0452BA950A5}"/>
              </a:ext>
            </a:extLst>
          </p:cNvPr>
          <p:cNvSpPr>
            <a:spLocks noGrp="1"/>
          </p:cNvSpPr>
          <p:nvPr>
            <p:ph type="sldNum" sz="quarter" idx="11"/>
          </p:nvPr>
        </p:nvSpPr>
        <p:spPr/>
        <p:txBody>
          <a:bodyPr/>
          <a:lstStyle/>
          <a:p>
            <a:pPr rtl="0"/>
            <a:fld id="{09A01C0A-2BB6-49E7-91A3-DCB9F9F59583}" type="slidenum">
              <a:rPr lang="es-ES" smtClean="0"/>
              <a:pPr rtl="0"/>
              <a:t>32</a:t>
            </a:fld>
            <a:endParaRPr lang="es-ES" dirty="0"/>
          </a:p>
        </p:txBody>
      </p:sp>
    </p:spTree>
    <p:extLst>
      <p:ext uri="{BB962C8B-B14F-4D97-AF65-F5344CB8AC3E}">
        <p14:creationId xmlns:p14="http://schemas.microsoft.com/office/powerpoint/2010/main" val="1051518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8A09429C-7B35-373F-DE26-2E33C4EBC39B}"/>
              </a:ext>
            </a:extLst>
          </p:cNvPr>
          <p:cNvSpPr>
            <a:spLocks noGrp="1"/>
          </p:cNvSpPr>
          <p:nvPr>
            <p:ph type="title"/>
          </p:nvPr>
        </p:nvSpPr>
        <p:spPr>
          <a:xfrm>
            <a:off x="371061" y="884902"/>
            <a:ext cx="5043046" cy="1877976"/>
          </a:xfrm>
        </p:spPr>
        <p:txBody>
          <a:bodyPr/>
          <a:lstStyle/>
          <a:p>
            <a:r>
              <a:rPr lang="es-MX" dirty="0"/>
              <a:t>Se considera al Estado como </a:t>
            </a:r>
          </a:p>
        </p:txBody>
      </p:sp>
      <p:sp>
        <p:nvSpPr>
          <p:cNvPr id="15" name="Marcador de contenido 14">
            <a:extLst>
              <a:ext uri="{FF2B5EF4-FFF2-40B4-BE49-F238E27FC236}">
                <a16:creationId xmlns:a16="http://schemas.microsoft.com/office/drawing/2014/main" id="{5F54508A-D417-3988-5877-1384FDCCD71E}"/>
              </a:ext>
            </a:extLst>
          </p:cNvPr>
          <p:cNvSpPr>
            <a:spLocks noGrp="1"/>
          </p:cNvSpPr>
          <p:nvPr>
            <p:ph sz="half" idx="2"/>
          </p:nvPr>
        </p:nvSpPr>
        <p:spPr>
          <a:xfrm>
            <a:off x="5414107" y="507109"/>
            <a:ext cx="5789913" cy="6067424"/>
          </a:xfrm>
        </p:spPr>
        <p:txBody>
          <a:bodyPr/>
          <a:lstStyle/>
          <a:p>
            <a:r>
              <a:rPr lang="es-ES" sz="2000" dirty="0"/>
              <a:t>Una “colección” de instituciones y reglas, que integra una diversidad de actores públicos, cada uno con sus roles, restricciones y derechos específicos, cuya presencia puede ser fácilmente contemplada en los distintos </a:t>
            </a:r>
            <a:r>
              <a:rPr lang="es-ES" sz="2000" dirty="0" err="1"/>
              <a:t>policy</a:t>
            </a:r>
            <a:r>
              <a:rPr lang="es-ES" sz="2000" dirty="0"/>
              <a:t> </a:t>
            </a:r>
            <a:r>
              <a:rPr lang="es-ES" sz="2000" dirty="0" err="1"/>
              <a:t>networks</a:t>
            </a:r>
            <a:r>
              <a:rPr lang="es-ES" sz="2000" dirty="0"/>
              <a:t>. </a:t>
            </a:r>
            <a:r>
              <a:rPr lang="es-ES" sz="2000" b="1" dirty="0"/>
              <a:t>Descartando al Estado como actor unificado</a:t>
            </a:r>
            <a:r>
              <a:rPr lang="es-ES" sz="2000" dirty="0"/>
              <a:t>, para esta perspectiva no es necesaria una “función” o una “dirección” conjunta para concebir al Estado, sino que en cada uno de sus ámbitos de acción las instituciones políticas toman formas, comportamientos y objetivos diferentes, definidos según las características que presenten sus respectivos </a:t>
            </a:r>
            <a:r>
              <a:rPr lang="es-ES" sz="2000" dirty="0" err="1"/>
              <a:t>networks</a:t>
            </a:r>
            <a:r>
              <a:rPr lang="es-ES" sz="2000" dirty="0"/>
              <a:t> de políticas públicas</a:t>
            </a:r>
            <a:endParaRPr lang="es-MX" sz="2000" dirty="0"/>
          </a:p>
        </p:txBody>
      </p:sp>
      <p:sp>
        <p:nvSpPr>
          <p:cNvPr id="4" name="Marcador de pie de página 3">
            <a:extLst>
              <a:ext uri="{FF2B5EF4-FFF2-40B4-BE49-F238E27FC236}">
                <a16:creationId xmlns:a16="http://schemas.microsoft.com/office/drawing/2014/main" id="{6C9BD928-D82D-E2FC-6D80-69EBFBDD98D4}"/>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D9A4D8A7-6F31-6B78-A2D0-6ED7E23D7749}"/>
              </a:ext>
            </a:extLst>
          </p:cNvPr>
          <p:cNvSpPr>
            <a:spLocks noGrp="1"/>
          </p:cNvSpPr>
          <p:nvPr>
            <p:ph type="sldNum" sz="quarter" idx="11"/>
          </p:nvPr>
        </p:nvSpPr>
        <p:spPr/>
        <p:txBody>
          <a:bodyPr/>
          <a:lstStyle/>
          <a:p>
            <a:pPr rtl="0"/>
            <a:fld id="{09A01C0A-2BB6-49E7-91A3-DCB9F9F59583}" type="slidenum">
              <a:rPr lang="es-ES" smtClean="0"/>
              <a:pPr rtl="0"/>
              <a:t>33</a:t>
            </a:fld>
            <a:endParaRPr lang="es-ES" dirty="0"/>
          </a:p>
        </p:txBody>
      </p:sp>
    </p:spTree>
    <p:extLst>
      <p:ext uri="{BB962C8B-B14F-4D97-AF65-F5344CB8AC3E}">
        <p14:creationId xmlns:p14="http://schemas.microsoft.com/office/powerpoint/2010/main" val="705363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0AA6CF7-C78D-87AC-A4A9-1AE6E782824D}"/>
              </a:ext>
            </a:extLst>
          </p:cNvPr>
          <p:cNvSpPr>
            <a:spLocks noGrp="1"/>
          </p:cNvSpPr>
          <p:nvPr>
            <p:ph type="title"/>
          </p:nvPr>
        </p:nvSpPr>
        <p:spPr/>
        <p:txBody>
          <a:bodyPr/>
          <a:lstStyle/>
          <a:p>
            <a:endParaRPr lang="es-MX"/>
          </a:p>
        </p:txBody>
      </p:sp>
      <p:sp>
        <p:nvSpPr>
          <p:cNvPr id="7" name="Marcador de contenido 6">
            <a:extLst>
              <a:ext uri="{FF2B5EF4-FFF2-40B4-BE49-F238E27FC236}">
                <a16:creationId xmlns:a16="http://schemas.microsoft.com/office/drawing/2014/main" id="{E900DCD7-5760-7032-8C2B-A54561272BA6}"/>
              </a:ext>
            </a:extLst>
          </p:cNvPr>
          <p:cNvSpPr>
            <a:spLocks noGrp="1"/>
          </p:cNvSpPr>
          <p:nvPr>
            <p:ph sz="half" idx="2"/>
          </p:nvPr>
        </p:nvSpPr>
        <p:spPr/>
        <p:txBody>
          <a:bodyPr/>
          <a:lstStyle/>
          <a:p>
            <a:r>
              <a:rPr lang="es-ES" dirty="0"/>
              <a:t>Partiendo de la lógica de tipo “relacional” de Mitchell, sería posible mantener la noción comprensiva del Estado, si se entendiera que su unidad –como abstracción– se deriva en buena parte de la propia percepción social que un amplio conjunto de estructuras públicas genera.</a:t>
            </a:r>
          </a:p>
          <a:p>
            <a:r>
              <a:rPr lang="es-ES" dirty="0"/>
              <a:t>Retomar la noción de Estado con los aspectos interpretativos de los actores colectivos lo podemos encontrar en Claus Offe</a:t>
            </a:r>
            <a:endParaRPr lang="es-MX" dirty="0"/>
          </a:p>
        </p:txBody>
      </p:sp>
      <p:sp>
        <p:nvSpPr>
          <p:cNvPr id="4" name="Marcador de pie de página 3">
            <a:extLst>
              <a:ext uri="{FF2B5EF4-FFF2-40B4-BE49-F238E27FC236}">
                <a16:creationId xmlns:a16="http://schemas.microsoft.com/office/drawing/2014/main" id="{F4115841-8E1C-88BC-0876-52928FB30FD0}"/>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8972CCA2-1220-84E2-C57F-7AD5ED7D9CE1}"/>
              </a:ext>
            </a:extLst>
          </p:cNvPr>
          <p:cNvSpPr>
            <a:spLocks noGrp="1"/>
          </p:cNvSpPr>
          <p:nvPr>
            <p:ph type="sldNum" sz="quarter" idx="11"/>
          </p:nvPr>
        </p:nvSpPr>
        <p:spPr/>
        <p:txBody>
          <a:bodyPr/>
          <a:lstStyle/>
          <a:p>
            <a:pPr rtl="0"/>
            <a:fld id="{09A01C0A-2BB6-49E7-91A3-DCB9F9F59583}" type="slidenum">
              <a:rPr lang="es-ES" smtClean="0"/>
              <a:pPr rtl="0"/>
              <a:t>34</a:t>
            </a:fld>
            <a:endParaRPr lang="es-ES" dirty="0"/>
          </a:p>
        </p:txBody>
      </p:sp>
    </p:spTree>
    <p:extLst>
      <p:ext uri="{BB962C8B-B14F-4D97-AF65-F5344CB8AC3E}">
        <p14:creationId xmlns:p14="http://schemas.microsoft.com/office/powerpoint/2010/main" val="260631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17B338-F373-77C9-4A46-200F88FB8B4D}"/>
              </a:ext>
            </a:extLst>
          </p:cNvPr>
          <p:cNvSpPr>
            <a:spLocks noGrp="1"/>
          </p:cNvSpPr>
          <p:nvPr>
            <p:ph type="title"/>
          </p:nvPr>
        </p:nvSpPr>
        <p:spPr/>
        <p:txBody>
          <a:bodyPr/>
          <a:lstStyle/>
          <a:p>
            <a:r>
              <a:rPr lang="es-MX" dirty="0" err="1"/>
              <a:t>offe</a:t>
            </a:r>
            <a:endParaRPr lang="es-MX" dirty="0"/>
          </a:p>
        </p:txBody>
      </p:sp>
      <p:sp>
        <p:nvSpPr>
          <p:cNvPr id="3" name="Marcador de contenido 2">
            <a:extLst>
              <a:ext uri="{FF2B5EF4-FFF2-40B4-BE49-F238E27FC236}">
                <a16:creationId xmlns:a16="http://schemas.microsoft.com/office/drawing/2014/main" id="{1262F962-DBEF-CFC6-B885-C498282DD980}"/>
              </a:ext>
            </a:extLst>
          </p:cNvPr>
          <p:cNvSpPr>
            <a:spLocks noGrp="1"/>
          </p:cNvSpPr>
          <p:nvPr>
            <p:ph sz="half" idx="2"/>
          </p:nvPr>
        </p:nvSpPr>
        <p:spPr/>
        <p:txBody>
          <a:bodyPr/>
          <a:lstStyle/>
          <a:p>
            <a:r>
              <a:rPr lang="es-ES" dirty="0"/>
              <a:t>En las situaciones que presentasen una menor articulación social, la representación del Estado correspondería a una escasa cohesión de sus </a:t>
            </a:r>
          </a:p>
          <a:p>
            <a:r>
              <a:rPr lang="es-ES" dirty="0"/>
              <a:t>actores y a una limitada capacidad de intervención pública en el ámbito correspondiente, mientras que, contrariamente, a mayor capacidad de autorregulación sectorial-social, el Estado se percibiría como una red </a:t>
            </a:r>
          </a:p>
          <a:p>
            <a:r>
              <a:rPr lang="es-ES" dirty="0"/>
              <a:t>cohesionada de actores públicos más fuertemente implicados en la construcción conjunta de instituciones de dirección en el respectivo ámbito sectorial-social.</a:t>
            </a:r>
            <a:endParaRPr lang="es-MX" dirty="0"/>
          </a:p>
        </p:txBody>
      </p:sp>
      <p:sp>
        <p:nvSpPr>
          <p:cNvPr id="4" name="Marcador de pie de página 3">
            <a:extLst>
              <a:ext uri="{FF2B5EF4-FFF2-40B4-BE49-F238E27FC236}">
                <a16:creationId xmlns:a16="http://schemas.microsoft.com/office/drawing/2014/main" id="{C8289948-885C-9FA5-8445-622474C0F4BE}"/>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0ECD49C7-F839-A610-84CD-A9C1B84E7B7C}"/>
              </a:ext>
            </a:extLst>
          </p:cNvPr>
          <p:cNvSpPr>
            <a:spLocks noGrp="1"/>
          </p:cNvSpPr>
          <p:nvPr>
            <p:ph type="sldNum" sz="quarter" idx="11"/>
          </p:nvPr>
        </p:nvSpPr>
        <p:spPr/>
        <p:txBody>
          <a:bodyPr/>
          <a:lstStyle/>
          <a:p>
            <a:pPr rtl="0"/>
            <a:fld id="{09A01C0A-2BB6-49E7-91A3-DCB9F9F59583}" type="slidenum">
              <a:rPr lang="es-ES" smtClean="0"/>
              <a:pPr rtl="0"/>
              <a:t>35</a:t>
            </a:fld>
            <a:endParaRPr lang="es-ES" dirty="0"/>
          </a:p>
        </p:txBody>
      </p:sp>
    </p:spTree>
    <p:extLst>
      <p:ext uri="{BB962C8B-B14F-4D97-AF65-F5344CB8AC3E}">
        <p14:creationId xmlns:p14="http://schemas.microsoft.com/office/powerpoint/2010/main" val="279056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83180-6A94-18D7-6A51-D72C63DCE0C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36F53ABD-C7E8-2A11-1724-6185256DD1AF}"/>
              </a:ext>
            </a:extLst>
          </p:cNvPr>
          <p:cNvSpPr>
            <a:spLocks noGrp="1"/>
          </p:cNvSpPr>
          <p:nvPr>
            <p:ph sz="half" idx="2"/>
          </p:nvPr>
        </p:nvSpPr>
        <p:spPr/>
        <p:txBody>
          <a:bodyPr/>
          <a:lstStyle/>
          <a:p>
            <a:r>
              <a:rPr lang="es-ES" sz="2000" dirty="0"/>
              <a:t>Otro carácter “relacional”, apuntando a una línea interpretativa contraria a la de Offe, es la que deriva de los estudios históricos comparativos sobre la figura del Estado.</a:t>
            </a:r>
          </a:p>
          <a:p>
            <a:r>
              <a:rPr lang="es-ES" sz="2000" dirty="0"/>
              <a:t>Han considerado al Estado como un agente activo, capaz de dar forma a la sociedad y de servir los intereses de los funcionarios –tanto o más </a:t>
            </a:r>
            <a:r>
              <a:rPr lang="en-US" sz="2000" dirty="0"/>
              <a:t>que a </a:t>
            </a:r>
            <a:r>
              <a:rPr lang="en-US" sz="2000" dirty="0" err="1"/>
              <a:t>los</a:t>
            </a:r>
            <a:r>
              <a:rPr lang="en-US" sz="2000" dirty="0"/>
              <a:t> </a:t>
            </a:r>
            <a:r>
              <a:rPr lang="en-US" sz="2000" dirty="0" err="1"/>
              <a:t>ciudadanos</a:t>
            </a:r>
            <a:r>
              <a:rPr lang="en-US" sz="2000" dirty="0"/>
              <a:t>.</a:t>
            </a:r>
          </a:p>
          <a:p>
            <a:r>
              <a:rPr lang="es-ES" sz="2000" dirty="0"/>
              <a:t>Desde esta perspectiva se observa que es la capacidad de autonomía la que permite dirigir, regular o incentivar en diferentes ámbitos sectoriales formas organizativas y movilizaciones de recursos</a:t>
            </a:r>
            <a:endParaRPr lang="es-MX" sz="2000" dirty="0"/>
          </a:p>
        </p:txBody>
      </p:sp>
      <p:sp>
        <p:nvSpPr>
          <p:cNvPr id="4" name="Marcador de pie de página 3">
            <a:extLst>
              <a:ext uri="{FF2B5EF4-FFF2-40B4-BE49-F238E27FC236}">
                <a16:creationId xmlns:a16="http://schemas.microsoft.com/office/drawing/2014/main" id="{58FC006F-D232-4052-4D92-30157497A99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5ECE6576-3F74-F3AE-28AC-0AC43E2438E1}"/>
              </a:ext>
            </a:extLst>
          </p:cNvPr>
          <p:cNvSpPr>
            <a:spLocks noGrp="1"/>
          </p:cNvSpPr>
          <p:nvPr>
            <p:ph type="sldNum" sz="quarter" idx="11"/>
          </p:nvPr>
        </p:nvSpPr>
        <p:spPr/>
        <p:txBody>
          <a:bodyPr/>
          <a:lstStyle/>
          <a:p>
            <a:pPr rtl="0"/>
            <a:fld id="{09A01C0A-2BB6-49E7-91A3-DCB9F9F59583}" type="slidenum">
              <a:rPr lang="es-ES" smtClean="0"/>
              <a:pPr rtl="0"/>
              <a:t>36</a:t>
            </a:fld>
            <a:endParaRPr lang="es-ES" dirty="0"/>
          </a:p>
        </p:txBody>
      </p:sp>
    </p:spTree>
    <p:extLst>
      <p:ext uri="{BB962C8B-B14F-4D97-AF65-F5344CB8AC3E}">
        <p14:creationId xmlns:p14="http://schemas.microsoft.com/office/powerpoint/2010/main" val="128824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430F1-B1FB-5EEE-421E-4E2E090D1697}"/>
              </a:ext>
            </a:extLst>
          </p:cNvPr>
          <p:cNvSpPr>
            <a:spLocks noGrp="1"/>
          </p:cNvSpPr>
          <p:nvPr>
            <p:ph type="title"/>
          </p:nvPr>
        </p:nvSpPr>
        <p:spPr/>
        <p:txBody>
          <a:bodyPr/>
          <a:lstStyle/>
          <a:p>
            <a:r>
              <a:rPr lang="es-ES" dirty="0"/>
              <a:t>perspectiva “relacional” sobre el Estado</a:t>
            </a:r>
            <a:endParaRPr lang="es-MX" dirty="0"/>
          </a:p>
        </p:txBody>
      </p:sp>
      <p:sp>
        <p:nvSpPr>
          <p:cNvPr id="3" name="Marcador de contenido 2">
            <a:extLst>
              <a:ext uri="{FF2B5EF4-FFF2-40B4-BE49-F238E27FC236}">
                <a16:creationId xmlns:a16="http://schemas.microsoft.com/office/drawing/2014/main" id="{A777B8CD-2C7F-67AF-30A3-9B6E0A1268BB}"/>
              </a:ext>
            </a:extLst>
          </p:cNvPr>
          <p:cNvSpPr>
            <a:spLocks noGrp="1"/>
          </p:cNvSpPr>
          <p:nvPr>
            <p:ph sz="half" idx="2"/>
          </p:nvPr>
        </p:nvSpPr>
        <p:spPr/>
        <p:txBody>
          <a:bodyPr/>
          <a:lstStyle/>
          <a:p>
            <a:r>
              <a:rPr lang="es-ES" dirty="0"/>
              <a:t>Podría ser de interés profundizar sobre las relaciones de causalidad entre sociedad civil e instituciones políticas, como forma de hacer aflorar los mecanismos y métodos de creación de distinciones entre el mundo </a:t>
            </a:r>
          </a:p>
          <a:p>
            <a:r>
              <a:rPr lang="es-ES" dirty="0"/>
              <a:t>del Estado y el mundo social –como propiedades de los </a:t>
            </a:r>
            <a:r>
              <a:rPr lang="es-ES" dirty="0" err="1"/>
              <a:t>networks</a:t>
            </a:r>
            <a:r>
              <a:rPr lang="es-ES" dirty="0"/>
              <a:t>.</a:t>
            </a:r>
            <a:endParaRPr lang="es-MX" dirty="0"/>
          </a:p>
        </p:txBody>
      </p:sp>
      <p:sp>
        <p:nvSpPr>
          <p:cNvPr id="4" name="Marcador de pie de página 3">
            <a:extLst>
              <a:ext uri="{FF2B5EF4-FFF2-40B4-BE49-F238E27FC236}">
                <a16:creationId xmlns:a16="http://schemas.microsoft.com/office/drawing/2014/main" id="{F903C82E-F982-C053-5961-F052D2693E6E}"/>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EA14F3F-DA7D-D17C-4487-33E2F066DF01}"/>
              </a:ext>
            </a:extLst>
          </p:cNvPr>
          <p:cNvSpPr>
            <a:spLocks noGrp="1"/>
          </p:cNvSpPr>
          <p:nvPr>
            <p:ph type="sldNum" sz="quarter" idx="11"/>
          </p:nvPr>
        </p:nvSpPr>
        <p:spPr/>
        <p:txBody>
          <a:bodyPr/>
          <a:lstStyle/>
          <a:p>
            <a:pPr rtl="0"/>
            <a:fld id="{09A01C0A-2BB6-49E7-91A3-DCB9F9F59583}" type="slidenum">
              <a:rPr lang="es-ES" smtClean="0"/>
              <a:pPr rtl="0"/>
              <a:t>37</a:t>
            </a:fld>
            <a:endParaRPr lang="es-ES" dirty="0"/>
          </a:p>
        </p:txBody>
      </p:sp>
    </p:spTree>
    <p:extLst>
      <p:ext uri="{BB962C8B-B14F-4D97-AF65-F5344CB8AC3E}">
        <p14:creationId xmlns:p14="http://schemas.microsoft.com/office/powerpoint/2010/main" val="112925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D223B3-5F1B-97C1-8B68-58036FE15B4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13015F5C-2D53-841C-8E5F-9FECA0B9AF6E}"/>
              </a:ext>
            </a:extLst>
          </p:cNvPr>
          <p:cNvSpPr>
            <a:spLocks noGrp="1"/>
          </p:cNvSpPr>
          <p:nvPr>
            <p:ph sz="half" idx="2"/>
          </p:nvPr>
        </p:nvSpPr>
        <p:spPr>
          <a:xfrm>
            <a:off x="850167" y="1828800"/>
            <a:ext cx="10334667" cy="4351338"/>
          </a:xfrm>
        </p:spPr>
        <p:txBody>
          <a:bodyPr/>
          <a:lstStyle/>
          <a:p>
            <a:r>
              <a:rPr lang="es-ES" dirty="0"/>
              <a:t>La consideración de los elementos simbólicos en las conceptualizaciones sobre el Estado ha devenido un tema recurrente dentro de la historia de la teoría política.</a:t>
            </a:r>
          </a:p>
          <a:p>
            <a:r>
              <a:rPr lang="es-ES" dirty="0"/>
              <a:t>“las instituciones son sistemas simbólicos con referentes no observables, absolutos y transnacionales y con relaciones sociales que concretan esos referentes. A través de estas relaciones sociales concretas, los individuos y las organizaciones se aplican al logro de sus fines, pero también confieren significado a la vida y reproducen esos sistemas simbólicos”</a:t>
            </a:r>
            <a:endParaRPr lang="es-MX" dirty="0"/>
          </a:p>
        </p:txBody>
      </p:sp>
      <p:sp>
        <p:nvSpPr>
          <p:cNvPr id="4" name="Marcador de pie de página 3">
            <a:extLst>
              <a:ext uri="{FF2B5EF4-FFF2-40B4-BE49-F238E27FC236}">
                <a16:creationId xmlns:a16="http://schemas.microsoft.com/office/drawing/2014/main" id="{32C1A01C-50CF-3D3F-E55E-6408A58BFF60}"/>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6486312C-4074-71D8-24EE-1B70D96F89E8}"/>
              </a:ext>
            </a:extLst>
          </p:cNvPr>
          <p:cNvSpPr>
            <a:spLocks noGrp="1"/>
          </p:cNvSpPr>
          <p:nvPr>
            <p:ph type="sldNum" sz="quarter" idx="11"/>
          </p:nvPr>
        </p:nvSpPr>
        <p:spPr/>
        <p:txBody>
          <a:bodyPr/>
          <a:lstStyle/>
          <a:p>
            <a:pPr rtl="0"/>
            <a:fld id="{09A01C0A-2BB6-49E7-91A3-DCB9F9F59583}" type="slidenum">
              <a:rPr lang="es-ES" smtClean="0"/>
              <a:pPr rtl="0"/>
              <a:t>38</a:t>
            </a:fld>
            <a:endParaRPr lang="es-ES" dirty="0"/>
          </a:p>
        </p:txBody>
      </p:sp>
    </p:spTree>
    <p:extLst>
      <p:ext uri="{BB962C8B-B14F-4D97-AF65-F5344CB8AC3E}">
        <p14:creationId xmlns:p14="http://schemas.microsoft.com/office/powerpoint/2010/main" val="291852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0567875-3210-210E-2E85-126CC1A9360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5FCCA31-5131-CB42-D40F-3088690619E7}"/>
              </a:ext>
            </a:extLst>
          </p:cNvPr>
          <p:cNvSpPr>
            <a:spLocks noGrp="1"/>
          </p:cNvSpPr>
          <p:nvPr>
            <p:ph sz="half" idx="2"/>
          </p:nvPr>
        </p:nvSpPr>
        <p:spPr/>
        <p:txBody>
          <a:bodyPr/>
          <a:lstStyle/>
          <a:p>
            <a:r>
              <a:rPr lang="es-ES" dirty="0"/>
              <a:t> la percepción unificada del Estado es posible gracias a que éste constituye un sistema cultural, en el cual su memoria social activa puntos de referencia sobre el orden social, en contextos diferenciados y altamente cambiantes de formas institucionales (Grande, 1993), que entre otras cosas, permiten también generar elementos simbólicos que faciliten la aparición de mecanismos de articulación de identidades diferenciadas</a:t>
            </a:r>
            <a:endParaRPr lang="es-MX" dirty="0"/>
          </a:p>
        </p:txBody>
      </p:sp>
      <p:sp>
        <p:nvSpPr>
          <p:cNvPr id="4" name="Marcador de pie de página 3">
            <a:extLst>
              <a:ext uri="{FF2B5EF4-FFF2-40B4-BE49-F238E27FC236}">
                <a16:creationId xmlns:a16="http://schemas.microsoft.com/office/drawing/2014/main" id="{10706019-E207-78FF-5219-3A3D6302C695}"/>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3ACCCDD3-51A3-760E-83B5-B70377C63D21}"/>
              </a:ext>
            </a:extLst>
          </p:cNvPr>
          <p:cNvSpPr>
            <a:spLocks noGrp="1"/>
          </p:cNvSpPr>
          <p:nvPr>
            <p:ph type="sldNum" sz="quarter" idx="11"/>
          </p:nvPr>
        </p:nvSpPr>
        <p:spPr/>
        <p:txBody>
          <a:bodyPr/>
          <a:lstStyle/>
          <a:p>
            <a:pPr rtl="0"/>
            <a:fld id="{09A01C0A-2BB6-49E7-91A3-DCB9F9F59583}" type="slidenum">
              <a:rPr lang="es-ES" smtClean="0"/>
              <a:pPr rtl="0"/>
              <a:t>39</a:t>
            </a:fld>
            <a:endParaRPr lang="es-ES" dirty="0"/>
          </a:p>
        </p:txBody>
      </p:sp>
    </p:spTree>
    <p:extLst>
      <p:ext uri="{BB962C8B-B14F-4D97-AF65-F5344CB8AC3E}">
        <p14:creationId xmlns:p14="http://schemas.microsoft.com/office/powerpoint/2010/main" val="102997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9EA43EF1-009B-DB7B-7D0C-2867BEE9636E}"/>
              </a:ext>
            </a:extLst>
          </p:cNvPr>
          <p:cNvSpPr>
            <a:spLocks noGrp="1"/>
          </p:cNvSpPr>
          <p:nvPr>
            <p:ph type="title"/>
          </p:nvPr>
        </p:nvSpPr>
        <p:spPr>
          <a:xfrm>
            <a:off x="861975" y="424639"/>
            <a:ext cx="5744335" cy="979204"/>
          </a:xfrm>
        </p:spPr>
        <p:txBody>
          <a:bodyPr rtlCol="0"/>
          <a:lstStyle>
            <a:defPPr>
              <a:defRPr lang="es-ES"/>
            </a:defPPr>
          </a:lstStyle>
          <a:p>
            <a:pPr rtl="0"/>
            <a:r>
              <a:rPr lang="es-ES" dirty="0" err="1"/>
              <a:t>Policy</a:t>
            </a:r>
            <a:r>
              <a:rPr lang="es-ES" dirty="0"/>
              <a:t> </a:t>
            </a:r>
            <a:r>
              <a:rPr lang="es-ES" dirty="0" err="1"/>
              <a:t>networks</a:t>
            </a:r>
            <a:endParaRPr lang="es-ES" dirty="0"/>
          </a:p>
        </p:txBody>
      </p:sp>
      <p:sp>
        <p:nvSpPr>
          <p:cNvPr id="91" name="Marcador de texto 90">
            <a:extLst>
              <a:ext uri="{FF2B5EF4-FFF2-40B4-BE49-F238E27FC236}">
                <a16:creationId xmlns:a16="http://schemas.microsoft.com/office/drawing/2014/main" id="{8B0290DE-3F6E-5FEE-C40F-C7B3E29C3A73}"/>
              </a:ext>
            </a:extLst>
          </p:cNvPr>
          <p:cNvSpPr>
            <a:spLocks noGrp="1"/>
          </p:cNvSpPr>
          <p:nvPr>
            <p:ph type="body" sz="quarter" idx="31"/>
          </p:nvPr>
        </p:nvSpPr>
        <p:spPr/>
        <p:txBody>
          <a:bodyPr rtlCol="0"/>
          <a:lstStyle>
            <a:defPPr>
              <a:defRPr lang="es-ES"/>
            </a:defPPr>
          </a:lstStyle>
          <a:p>
            <a:r>
              <a:rPr lang="es-ES" dirty="0"/>
              <a:t>Desde la perspectiva del análisis de políticas públicas</a:t>
            </a:r>
          </a:p>
        </p:txBody>
      </p:sp>
      <p:sp>
        <p:nvSpPr>
          <p:cNvPr id="95" name="Marcador de texto 94">
            <a:extLst>
              <a:ext uri="{FF2B5EF4-FFF2-40B4-BE49-F238E27FC236}">
                <a16:creationId xmlns:a16="http://schemas.microsoft.com/office/drawing/2014/main" id="{9C9924F1-3753-74B2-DDD5-B5340BB785AE}"/>
              </a:ext>
            </a:extLst>
          </p:cNvPr>
          <p:cNvSpPr>
            <a:spLocks noGrp="1"/>
          </p:cNvSpPr>
          <p:nvPr>
            <p:ph type="body" sz="quarter" idx="29"/>
          </p:nvPr>
        </p:nvSpPr>
        <p:spPr>
          <a:xfrm>
            <a:off x="634468" y="2644661"/>
            <a:ext cx="6362679" cy="1504112"/>
          </a:xfrm>
        </p:spPr>
        <p:txBody>
          <a:bodyPr rtlCol="0"/>
          <a:lstStyle>
            <a:defPPr>
              <a:defRPr lang="es-ES"/>
            </a:defPPr>
          </a:lstStyle>
          <a:p>
            <a:pPr rtl="0">
              <a:lnSpc>
                <a:spcPct val="120000"/>
              </a:lnSpc>
              <a:buNone/>
            </a:pPr>
            <a:r>
              <a:rPr lang="es-ES" dirty="0"/>
              <a:t>Es una forma de </a:t>
            </a:r>
            <a:r>
              <a:rPr lang="es-ES" b="1" dirty="0"/>
              <a:t>reconocer que éstas emergen de la interacción entre actores públicos y privados, </a:t>
            </a:r>
            <a:r>
              <a:rPr lang="es-ES" dirty="0"/>
              <a:t>aceptando que </a:t>
            </a:r>
            <a:r>
              <a:rPr lang="es-ES" b="1" dirty="0"/>
              <a:t>la Administración ya no es el actor jerárquico y dominante en su elaboración e implementación, </a:t>
            </a:r>
            <a:r>
              <a:rPr lang="es-ES" dirty="0"/>
              <a:t>a pesar de que aún mantenga un destacado papel. </a:t>
            </a:r>
            <a:r>
              <a:rPr lang="es-ES" b="1" dirty="0"/>
              <a:t>Por otra parte, desde la perspectiva de las organizaciones de intereses, el término </a:t>
            </a:r>
            <a:r>
              <a:rPr lang="es-ES" b="1" dirty="0" err="1"/>
              <a:t>policy</a:t>
            </a:r>
            <a:r>
              <a:rPr lang="es-ES" b="1" dirty="0"/>
              <a:t> </a:t>
            </a:r>
            <a:r>
              <a:rPr lang="es-ES" b="1" dirty="0" err="1"/>
              <a:t>network</a:t>
            </a:r>
            <a:r>
              <a:rPr lang="es-ES" b="1" dirty="0"/>
              <a:t> ha servido para reconocer la existencia de dependencias mutuas entre lo privado y lo público, que afectan tanto a la dinámica interna de las organizaciones como a sus mecanismos de actuación. </a:t>
            </a:r>
          </a:p>
        </p:txBody>
      </p:sp>
      <p:sp>
        <p:nvSpPr>
          <p:cNvPr id="93" name="Marcador de texto 92">
            <a:extLst>
              <a:ext uri="{FF2B5EF4-FFF2-40B4-BE49-F238E27FC236}">
                <a16:creationId xmlns:a16="http://schemas.microsoft.com/office/drawing/2014/main" id="{D9B5BCF7-83AF-F5C9-0423-147C64DDC51B}"/>
              </a:ext>
            </a:extLst>
          </p:cNvPr>
          <p:cNvSpPr>
            <a:spLocks noGrp="1"/>
          </p:cNvSpPr>
          <p:nvPr>
            <p:ph type="body" sz="quarter" idx="33"/>
          </p:nvPr>
        </p:nvSpPr>
        <p:spPr>
          <a:xfrm>
            <a:off x="603945" y="5801494"/>
            <a:ext cx="5753520" cy="631867"/>
          </a:xfrm>
        </p:spPr>
        <p:txBody>
          <a:bodyPr rtlCol="0"/>
          <a:lstStyle>
            <a:defPPr>
              <a:defRPr lang="es-ES"/>
            </a:defPPr>
          </a:lstStyle>
          <a:p>
            <a:pPr rtl="0"/>
            <a:r>
              <a:rPr lang="es-ES" sz="1400" dirty="0"/>
              <a:t>coincide en entender que las decisiones políticas surgen en redes de actores, públicos y privados, que interactúan en ámbitos sectoriales o </a:t>
            </a:r>
            <a:r>
              <a:rPr lang="es-ES" sz="1400" dirty="0" err="1"/>
              <a:t>plurisectoriales</a:t>
            </a:r>
            <a:r>
              <a:rPr lang="es-ES" sz="1400" dirty="0"/>
              <a:t>; y en niveles regionales, nacionales o internacionales</a:t>
            </a:r>
          </a:p>
        </p:txBody>
      </p:sp>
      <p:pic>
        <p:nvPicPr>
          <p:cNvPr id="70" name="Marcador de posición de imagen 31" descr="Gran intersección a pie con una persona sola">
            <a:extLst>
              <a:ext uri="{FF2B5EF4-FFF2-40B4-BE49-F238E27FC236}">
                <a16:creationId xmlns:a16="http://schemas.microsoft.com/office/drawing/2014/main" id="{D1FC6153-A37A-EC14-7EEA-7335A559F915}"/>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p:pic>
      <p:pic>
        <p:nvPicPr>
          <p:cNvPr id="68" name="Marcador de posición de imagen 11" descr="Primer plano de un rascacielos">
            <a:extLst>
              <a:ext uri="{FF2B5EF4-FFF2-40B4-BE49-F238E27FC236}">
                <a16:creationId xmlns:a16="http://schemas.microsoft.com/office/drawing/2014/main" id="{A0327B68-D192-4EDA-F3AE-366C54CED4D3}"/>
              </a:ext>
            </a:extLst>
          </p:cNvPr>
          <p:cNvPicPr>
            <a:picLocks noGrp="1" noChangeAspect="1"/>
          </p:cNvPicPr>
          <p:nvPr>
            <p:ph type="pic" sz="quarter" idx="13"/>
          </p:nvPr>
        </p:nvPicPr>
        <p:blipFill rotWithShape="1">
          <a:blip r:embed="rId5" cstate="print">
            <a:extLst>
              <a:ext uri="{BEBA8EAE-BF5A-486C-A8C5-ECC9F3942E4B}">
                <a14:imgProps xmlns:a14="http://schemas.microsoft.com/office/drawing/2010/main">
                  <a14:imgLayer r:embed="rId6">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69" name="Marcador de posición de imagen 8" descr="Rascacielos curvados contra el cielo azul">
            <a:extLst>
              <a:ext uri="{FF2B5EF4-FFF2-40B4-BE49-F238E27FC236}">
                <a16:creationId xmlns:a16="http://schemas.microsoft.com/office/drawing/2014/main" id="{EB131536-3790-0769-3F4B-54C44B98F3B0}"/>
              </a:ext>
            </a:extLst>
          </p:cNvPr>
          <p:cNvPicPr>
            <a:picLocks noGrp="1" noChangeAspect="1"/>
          </p:cNvPicPr>
          <p:nvPr>
            <p:ph type="pic" sz="quarter" idx="14"/>
          </p:nvPr>
        </p:nvPicPr>
        <p:blipFill rotWithShape="1">
          <a:blip r:embed="rId9" cstate="print">
            <a:extLst>
              <a:ext uri="{BEBA8EAE-BF5A-486C-A8C5-ECC9F3942E4B}">
                <a14:imgProps xmlns:a14="http://schemas.microsoft.com/office/drawing/2010/main">
                  <a14:imgLayer r:embed="rId10">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p:pic>
      <p:sp>
        <p:nvSpPr>
          <p:cNvPr id="35" name="Marcador de pie de página 34">
            <a:extLst>
              <a:ext uri="{FF2B5EF4-FFF2-40B4-BE49-F238E27FC236}">
                <a16:creationId xmlns:a16="http://schemas.microsoft.com/office/drawing/2014/main" id="{978E9DBF-D6A0-80E9-5F4C-B1782C5CD470}"/>
              </a:ext>
            </a:extLst>
          </p:cNvPr>
          <p:cNvSpPr>
            <a:spLocks noGrp="1"/>
          </p:cNvSpPr>
          <p:nvPr>
            <p:ph type="ftr" sz="quarter" idx="34"/>
          </p:nvPr>
        </p:nvSpPr>
        <p:spPr/>
        <p:txBody>
          <a:bodyPr rtlCol="0"/>
          <a:lstStyle>
            <a:defPPr>
              <a:defRPr lang="es-ES"/>
            </a:defPPr>
          </a:lstStyle>
          <a:p>
            <a:pPr rtl="0"/>
            <a:r>
              <a:rPr lang="es-ES"/>
              <a:t>Título de la presentación</a:t>
            </a:r>
          </a:p>
        </p:txBody>
      </p:sp>
      <p:sp>
        <p:nvSpPr>
          <p:cNvPr id="36" name="Marcador de número de diapositiva 35">
            <a:extLst>
              <a:ext uri="{FF2B5EF4-FFF2-40B4-BE49-F238E27FC236}">
                <a16:creationId xmlns:a16="http://schemas.microsoft.com/office/drawing/2014/main" id="{B6B0F1EA-6238-43CB-79BF-1872F34BB86C}"/>
              </a:ext>
            </a:extLst>
          </p:cNvPr>
          <p:cNvSpPr>
            <a:spLocks noGrp="1"/>
          </p:cNvSpPr>
          <p:nvPr>
            <p:ph type="sldNum" sz="quarter" idx="35"/>
          </p:nvPr>
        </p:nvSpPr>
        <p:spPr/>
        <p:txBody>
          <a:bodyPr rtlCol="0"/>
          <a:lstStyle>
            <a:defPPr>
              <a:defRPr lang="es-ES"/>
            </a:defPPr>
          </a:lstStyle>
          <a:p>
            <a:pPr rtl="0"/>
            <a:fld id="{09A01C0A-2BB6-49E7-91A3-DCB9F9F59583}" type="slidenum">
              <a:rPr lang="es-ES" smtClean="0"/>
              <a:pPr rtl="0"/>
              <a:t>4</a:t>
            </a:fld>
            <a:endParaRPr lang="es-ES" dirty="0"/>
          </a:p>
        </p:txBody>
      </p:sp>
    </p:spTree>
    <p:extLst>
      <p:ext uri="{BB962C8B-B14F-4D97-AF65-F5344CB8AC3E}">
        <p14:creationId xmlns:p14="http://schemas.microsoft.com/office/powerpoint/2010/main" val="2563119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FE4B7E-3064-52DD-51C3-B0F1F82909F2}"/>
              </a:ext>
            </a:extLst>
          </p:cNvPr>
          <p:cNvSpPr>
            <a:spLocks noGrp="1"/>
          </p:cNvSpPr>
          <p:nvPr>
            <p:ph type="title"/>
          </p:nvPr>
        </p:nvSpPr>
        <p:spPr/>
        <p:txBody>
          <a:bodyPr/>
          <a:lstStyle/>
          <a:p>
            <a:r>
              <a:rPr lang="es-ES" dirty="0"/>
              <a:t>la lógica de la acción colectiva (Oliver, 1993) </a:t>
            </a:r>
            <a:endParaRPr lang="es-MX" dirty="0"/>
          </a:p>
        </p:txBody>
      </p:sp>
      <p:sp>
        <p:nvSpPr>
          <p:cNvPr id="3" name="Marcador de contenido 2">
            <a:extLst>
              <a:ext uri="{FF2B5EF4-FFF2-40B4-BE49-F238E27FC236}">
                <a16:creationId xmlns:a16="http://schemas.microsoft.com/office/drawing/2014/main" id="{F388E074-348D-30EE-7605-AA85552F1C13}"/>
              </a:ext>
            </a:extLst>
          </p:cNvPr>
          <p:cNvSpPr>
            <a:spLocks noGrp="1"/>
          </p:cNvSpPr>
          <p:nvPr>
            <p:ph sz="half" idx="2"/>
          </p:nvPr>
        </p:nvSpPr>
        <p:spPr/>
        <p:txBody>
          <a:bodyPr/>
          <a:lstStyle/>
          <a:p>
            <a:r>
              <a:rPr lang="es-ES" dirty="0"/>
              <a:t>Puede constituir una fuente importante de nuevas aportaciones para el estudio de los </a:t>
            </a:r>
            <a:r>
              <a:rPr lang="es-ES" dirty="0" err="1"/>
              <a:t>policy</a:t>
            </a:r>
            <a:r>
              <a:rPr lang="es-ES" dirty="0"/>
              <a:t> </a:t>
            </a:r>
            <a:r>
              <a:rPr lang="es-ES" dirty="0" err="1"/>
              <a:t>networks</a:t>
            </a:r>
            <a:r>
              <a:rPr lang="es-ES" dirty="0"/>
              <a:t>, permitiendo elaborar modelos más precisos sobre el comportamiento de las organizaciones de intereses y las lógicas de actuación en ámbitos sectoriales.</a:t>
            </a:r>
          </a:p>
        </p:txBody>
      </p:sp>
      <p:sp>
        <p:nvSpPr>
          <p:cNvPr id="4" name="Marcador de pie de página 3">
            <a:extLst>
              <a:ext uri="{FF2B5EF4-FFF2-40B4-BE49-F238E27FC236}">
                <a16:creationId xmlns:a16="http://schemas.microsoft.com/office/drawing/2014/main" id="{93048C82-0B7B-93A9-3277-53001B9621C0}"/>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76F8AD7B-AAD0-FB30-7FEC-2EB79A575F6B}"/>
              </a:ext>
            </a:extLst>
          </p:cNvPr>
          <p:cNvSpPr>
            <a:spLocks noGrp="1"/>
          </p:cNvSpPr>
          <p:nvPr>
            <p:ph type="sldNum" sz="quarter" idx="11"/>
          </p:nvPr>
        </p:nvSpPr>
        <p:spPr/>
        <p:txBody>
          <a:bodyPr/>
          <a:lstStyle/>
          <a:p>
            <a:pPr rtl="0"/>
            <a:fld id="{09A01C0A-2BB6-49E7-91A3-DCB9F9F59583}" type="slidenum">
              <a:rPr lang="es-ES" smtClean="0"/>
              <a:pPr rtl="0"/>
              <a:t>40</a:t>
            </a:fld>
            <a:endParaRPr lang="es-ES" dirty="0"/>
          </a:p>
        </p:txBody>
      </p:sp>
    </p:spTree>
    <p:extLst>
      <p:ext uri="{BB962C8B-B14F-4D97-AF65-F5344CB8AC3E}">
        <p14:creationId xmlns:p14="http://schemas.microsoft.com/office/powerpoint/2010/main" val="2025819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AD51203-F8D7-E123-8279-E2CE04915320}"/>
              </a:ext>
            </a:extLst>
          </p:cNvPr>
          <p:cNvSpPr>
            <a:spLocks noGrp="1"/>
          </p:cNvSpPr>
          <p:nvPr>
            <p:ph type="title"/>
          </p:nvPr>
        </p:nvSpPr>
        <p:spPr/>
        <p:txBody>
          <a:bodyPr/>
          <a:lstStyle/>
          <a:p>
            <a:endParaRPr lang="es-MX"/>
          </a:p>
        </p:txBody>
      </p:sp>
      <p:sp>
        <p:nvSpPr>
          <p:cNvPr id="7" name="Marcador de contenido 6">
            <a:extLst>
              <a:ext uri="{FF2B5EF4-FFF2-40B4-BE49-F238E27FC236}">
                <a16:creationId xmlns:a16="http://schemas.microsoft.com/office/drawing/2014/main" id="{84EA6C21-7BF9-A506-3136-8B5ABA1CB3A1}"/>
              </a:ext>
            </a:extLst>
          </p:cNvPr>
          <p:cNvSpPr>
            <a:spLocks noGrp="1"/>
          </p:cNvSpPr>
          <p:nvPr>
            <p:ph sz="half" idx="2"/>
          </p:nvPr>
        </p:nvSpPr>
        <p:spPr/>
        <p:txBody>
          <a:bodyPr/>
          <a:lstStyle/>
          <a:p>
            <a:r>
              <a:rPr lang="es-ES" sz="2000" dirty="0"/>
              <a:t>En cierto modo, </a:t>
            </a:r>
            <a:r>
              <a:rPr lang="es-ES" sz="2000" b="1" dirty="0"/>
              <a:t>la acción colectiva se construye a partir de percepciones sobre características específicas de los bienes públicos</a:t>
            </a:r>
            <a:r>
              <a:rPr lang="es-ES" sz="2000" dirty="0"/>
              <a:t>, que son las que finalmente facilitan que se desencadenen acciones de participación individual, provisiones de recursos, etc. Por tanto, la pugna por la construcción de percepciones sobre lo público es una tarea constante para cualquier organización de intereses –en beligerancia con otras organizaciones, según el tipo de </a:t>
            </a:r>
            <a:r>
              <a:rPr lang="es-ES" sz="2000" dirty="0" err="1"/>
              <a:t>network</a:t>
            </a:r>
            <a:r>
              <a:rPr lang="es-ES" sz="2000" dirty="0"/>
              <a:t> en que esté inserta–, tanto para conseguir sus fines frente a instituciones encargadas de asignar recursos o fijar reglas, como en lo que se refiere a dinamizar la acción colectiva que sustenta a la organización</a:t>
            </a:r>
          </a:p>
          <a:p>
            <a:endParaRPr lang="es-MX" sz="2000" dirty="0"/>
          </a:p>
        </p:txBody>
      </p:sp>
      <p:sp>
        <p:nvSpPr>
          <p:cNvPr id="4" name="Marcador de pie de página 3">
            <a:extLst>
              <a:ext uri="{FF2B5EF4-FFF2-40B4-BE49-F238E27FC236}">
                <a16:creationId xmlns:a16="http://schemas.microsoft.com/office/drawing/2014/main" id="{0285174C-CA0F-30D7-F9C4-AF3F43434D4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2CDE5EB0-2F12-9CD6-B06C-8CE245321D48}"/>
              </a:ext>
            </a:extLst>
          </p:cNvPr>
          <p:cNvSpPr>
            <a:spLocks noGrp="1"/>
          </p:cNvSpPr>
          <p:nvPr>
            <p:ph type="sldNum" sz="quarter" idx="11"/>
          </p:nvPr>
        </p:nvSpPr>
        <p:spPr/>
        <p:txBody>
          <a:bodyPr/>
          <a:lstStyle/>
          <a:p>
            <a:pPr rtl="0"/>
            <a:fld id="{09A01C0A-2BB6-49E7-91A3-DCB9F9F59583}" type="slidenum">
              <a:rPr lang="es-ES" smtClean="0"/>
              <a:pPr rtl="0"/>
              <a:t>41</a:t>
            </a:fld>
            <a:endParaRPr lang="es-ES" dirty="0"/>
          </a:p>
        </p:txBody>
      </p:sp>
    </p:spTree>
    <p:extLst>
      <p:ext uri="{BB962C8B-B14F-4D97-AF65-F5344CB8AC3E}">
        <p14:creationId xmlns:p14="http://schemas.microsoft.com/office/powerpoint/2010/main" val="4283053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CBD9F-D46D-38E8-7A59-1E87C5D3BA6E}"/>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5777733-9E2D-98EE-3591-D14AB857F4A0}"/>
              </a:ext>
            </a:extLst>
          </p:cNvPr>
          <p:cNvSpPr>
            <a:spLocks noGrp="1"/>
          </p:cNvSpPr>
          <p:nvPr>
            <p:ph sz="half" idx="2"/>
          </p:nvPr>
        </p:nvSpPr>
        <p:spPr/>
        <p:txBody>
          <a:bodyPr/>
          <a:lstStyle/>
          <a:p>
            <a:r>
              <a:rPr lang="es-ES" dirty="0"/>
              <a:t>es necesario recordar que el estudio –básicamente descriptivo– de los </a:t>
            </a:r>
            <a:r>
              <a:rPr lang="es-ES" dirty="0" err="1"/>
              <a:t>policy</a:t>
            </a:r>
            <a:r>
              <a:rPr lang="es-ES" dirty="0"/>
              <a:t> </a:t>
            </a:r>
            <a:r>
              <a:rPr lang="es-ES" dirty="0" err="1"/>
              <a:t>networks</a:t>
            </a:r>
            <a:r>
              <a:rPr lang="es-ES" dirty="0"/>
              <a:t> sectoriales supone un importante reto para algunas de las teorías tradicionales sobre el Estado, al confrontarse sus aproximaciones de carácter ‘macro’ con unas investigaciones de ámbito ‘meso’ y ‘micro’ que no responden a los planteamientos establecidos. Por ello, las investigaciones empíricas sectoriales enmarcadas por elaboradas tipologías no dejan de constituir un foco que reclama la atención de los analistas de procesos </a:t>
            </a:r>
            <a:r>
              <a:rPr lang="es-ES" dirty="0" err="1"/>
              <a:t>macropolíticos</a:t>
            </a:r>
            <a:endParaRPr lang="es-MX" dirty="0"/>
          </a:p>
        </p:txBody>
      </p:sp>
      <p:sp>
        <p:nvSpPr>
          <p:cNvPr id="4" name="Marcador de pie de página 3">
            <a:extLst>
              <a:ext uri="{FF2B5EF4-FFF2-40B4-BE49-F238E27FC236}">
                <a16:creationId xmlns:a16="http://schemas.microsoft.com/office/drawing/2014/main" id="{B6D9A252-B78F-72BA-F617-AF773EC96A9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A3484DD3-3DD3-6427-D038-D597B5202B60}"/>
              </a:ext>
            </a:extLst>
          </p:cNvPr>
          <p:cNvSpPr>
            <a:spLocks noGrp="1"/>
          </p:cNvSpPr>
          <p:nvPr>
            <p:ph type="sldNum" sz="quarter" idx="11"/>
          </p:nvPr>
        </p:nvSpPr>
        <p:spPr/>
        <p:txBody>
          <a:bodyPr/>
          <a:lstStyle/>
          <a:p>
            <a:pPr rtl="0"/>
            <a:fld id="{09A01C0A-2BB6-49E7-91A3-DCB9F9F59583}" type="slidenum">
              <a:rPr lang="es-ES" smtClean="0"/>
              <a:pPr rtl="0"/>
              <a:t>42</a:t>
            </a:fld>
            <a:endParaRPr lang="es-ES" dirty="0"/>
          </a:p>
        </p:txBody>
      </p:sp>
    </p:spTree>
    <p:extLst>
      <p:ext uri="{BB962C8B-B14F-4D97-AF65-F5344CB8AC3E}">
        <p14:creationId xmlns:p14="http://schemas.microsoft.com/office/powerpoint/2010/main" val="4035163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EC489F6E-3833-F27B-9A63-3337474D18EA}"/>
              </a:ext>
            </a:extLst>
          </p:cNvPr>
          <p:cNvSpPr>
            <a:spLocks noGrp="1"/>
          </p:cNvSpPr>
          <p:nvPr>
            <p:ph sz="half" idx="2"/>
          </p:nvPr>
        </p:nvSpPr>
        <p:spPr/>
        <p:txBody>
          <a:bodyPr/>
          <a:lstStyle/>
          <a:p>
            <a:r>
              <a:rPr lang="es-ES" dirty="0"/>
              <a:t>Si progresa el análisis teórico de los </a:t>
            </a:r>
            <a:r>
              <a:rPr lang="es-ES" dirty="0" err="1"/>
              <a:t>policy</a:t>
            </a:r>
            <a:r>
              <a:rPr lang="es-ES" dirty="0"/>
              <a:t> </a:t>
            </a:r>
            <a:r>
              <a:rPr lang="es-ES" dirty="0" err="1"/>
              <a:t>networks</a:t>
            </a:r>
            <a:r>
              <a:rPr lang="es-ES" dirty="0"/>
              <a:t> –posiblemente haciendo uso de teorías más básicas (redes sociales, teoría de juegos, etc.– su posible contribución a la comprensión de los grandes procesos e instituciones políticas (incluyendo la figura del Estado) pasará de ser sólo una señal de atención empírica a constituir un campo de elaboración teórica prometedor. </a:t>
            </a:r>
            <a:endParaRPr lang="es-MX" dirty="0"/>
          </a:p>
        </p:txBody>
      </p:sp>
      <p:sp>
        <p:nvSpPr>
          <p:cNvPr id="4" name="Marcador de pie de página 3">
            <a:extLst>
              <a:ext uri="{FF2B5EF4-FFF2-40B4-BE49-F238E27FC236}">
                <a16:creationId xmlns:a16="http://schemas.microsoft.com/office/drawing/2014/main" id="{D32DF47F-C793-751B-6404-7BAF0539AC5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49CFBC8D-48E5-74BF-922E-B44D5837FF45}"/>
              </a:ext>
            </a:extLst>
          </p:cNvPr>
          <p:cNvSpPr>
            <a:spLocks noGrp="1"/>
          </p:cNvSpPr>
          <p:nvPr>
            <p:ph type="sldNum" sz="quarter" idx="11"/>
          </p:nvPr>
        </p:nvSpPr>
        <p:spPr/>
        <p:txBody>
          <a:bodyPr/>
          <a:lstStyle/>
          <a:p>
            <a:pPr rtl="0"/>
            <a:fld id="{09A01C0A-2BB6-49E7-91A3-DCB9F9F59583}" type="slidenum">
              <a:rPr lang="es-ES" smtClean="0"/>
              <a:pPr rtl="0"/>
              <a:t>43</a:t>
            </a:fld>
            <a:endParaRPr lang="es-ES" dirty="0"/>
          </a:p>
        </p:txBody>
      </p:sp>
    </p:spTree>
    <p:extLst>
      <p:ext uri="{BB962C8B-B14F-4D97-AF65-F5344CB8AC3E}">
        <p14:creationId xmlns:p14="http://schemas.microsoft.com/office/powerpoint/2010/main" val="4045456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66A12F8-DD2F-AE73-677F-D5310D6D52B5}"/>
              </a:ext>
            </a:extLst>
          </p:cNvPr>
          <p:cNvSpPr>
            <a:spLocks noGrp="1"/>
          </p:cNvSpPr>
          <p:nvPr>
            <p:ph type="title"/>
          </p:nvPr>
        </p:nvSpPr>
        <p:spPr/>
        <p:txBody>
          <a:bodyPr rtlCol="0"/>
          <a:lstStyle>
            <a:defPPr>
              <a:defRPr lang="es-ES"/>
            </a:defPPr>
          </a:lstStyle>
          <a:p>
            <a:pPr rtl="0"/>
            <a:r>
              <a:rPr lang="es-ES"/>
              <a:t>MUCHAS GRACIAS</a:t>
            </a:r>
          </a:p>
        </p:txBody>
      </p:sp>
      <p:sp>
        <p:nvSpPr>
          <p:cNvPr id="3" name="Marcador de pie de página 2">
            <a:extLst>
              <a:ext uri="{FF2B5EF4-FFF2-40B4-BE49-F238E27FC236}">
                <a16:creationId xmlns:a16="http://schemas.microsoft.com/office/drawing/2014/main" id="{30B35086-0CC9-27F6-6E0B-D4F2AD6181E0}"/>
              </a:ext>
            </a:extLst>
          </p:cNvPr>
          <p:cNvSpPr>
            <a:spLocks noGrp="1"/>
          </p:cNvSpPr>
          <p:nvPr>
            <p:ph type="ftr" sz="quarter" idx="10"/>
          </p:nvPr>
        </p:nvSpPr>
        <p:spPr/>
        <p:txBody>
          <a:bodyPr rtlCol="0"/>
          <a:lstStyle>
            <a:defPPr>
              <a:defRPr lang="es-ES"/>
            </a:defPPr>
          </a:lstStyle>
          <a:p>
            <a:pPr rtl="0"/>
            <a:r>
              <a:rPr lang="es-ES"/>
              <a:t>Título de la presentación</a:t>
            </a:r>
          </a:p>
        </p:txBody>
      </p:sp>
      <p:sp>
        <p:nvSpPr>
          <p:cNvPr id="5" name="Marcador de número de diapositiva 4">
            <a:extLst>
              <a:ext uri="{FF2B5EF4-FFF2-40B4-BE49-F238E27FC236}">
                <a16:creationId xmlns:a16="http://schemas.microsoft.com/office/drawing/2014/main" id="{CC8A5661-D5F1-FE42-FC42-CC2D27E7AA8D}"/>
              </a:ext>
            </a:extLst>
          </p:cNvPr>
          <p:cNvSpPr>
            <a:spLocks noGrp="1"/>
          </p:cNvSpPr>
          <p:nvPr>
            <p:ph type="sldNum" sz="quarter" idx="11"/>
          </p:nvPr>
        </p:nvSpPr>
        <p:spPr/>
        <p:txBody>
          <a:bodyPr rtlCol="0"/>
          <a:lstStyle>
            <a:defPPr>
              <a:defRPr lang="es-ES"/>
            </a:defPPr>
          </a:lstStyle>
          <a:p>
            <a:pPr rtl="0"/>
            <a:fld id="{09A01C0A-2BB6-49E7-91A3-DCB9F9F59583}" type="slidenum">
              <a:rPr lang="es-ES" smtClean="0"/>
              <a:pPr rtl="0"/>
              <a:t>44</a:t>
            </a:fld>
            <a:endParaRPr lang="es-ES" dirty="0"/>
          </a:p>
        </p:txBody>
      </p:sp>
      <p:sp>
        <p:nvSpPr>
          <p:cNvPr id="6" name="Marcador de texto 5">
            <a:extLst>
              <a:ext uri="{FF2B5EF4-FFF2-40B4-BE49-F238E27FC236}">
                <a16:creationId xmlns:a16="http://schemas.microsoft.com/office/drawing/2014/main" id="{A30E5C83-51A7-9E43-7910-C7B88B0FC0FF}"/>
              </a:ext>
            </a:extLst>
          </p:cNvPr>
          <p:cNvSpPr>
            <a:spLocks noGrp="1"/>
          </p:cNvSpPr>
          <p:nvPr>
            <p:ph type="body" idx="1"/>
          </p:nvPr>
        </p:nvSpPr>
        <p:spPr/>
        <p:txBody>
          <a:bodyPr/>
          <a:lstStyle/>
          <a:p>
            <a:endParaRPr lang="es-MX"/>
          </a:p>
        </p:txBody>
      </p:sp>
    </p:spTree>
    <p:extLst>
      <p:ext uri="{BB962C8B-B14F-4D97-AF65-F5344CB8AC3E}">
        <p14:creationId xmlns:p14="http://schemas.microsoft.com/office/powerpoint/2010/main" val="102378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40FF5-CC3D-9E8B-A6E0-DE8D277E928B}"/>
              </a:ext>
            </a:extLst>
          </p:cNvPr>
          <p:cNvSpPr>
            <a:spLocks noGrp="1"/>
          </p:cNvSpPr>
          <p:nvPr>
            <p:ph type="title"/>
          </p:nvPr>
        </p:nvSpPr>
        <p:spPr/>
        <p:txBody>
          <a:bodyPr/>
          <a:lstStyle/>
          <a:p>
            <a:r>
              <a:rPr lang="es-MX" dirty="0" err="1"/>
              <a:t>Policy</a:t>
            </a:r>
            <a:r>
              <a:rPr lang="es-MX" dirty="0"/>
              <a:t> </a:t>
            </a:r>
            <a:r>
              <a:rPr lang="es-MX" dirty="0" err="1"/>
              <a:t>networks</a:t>
            </a:r>
            <a:endParaRPr lang="es-MX" dirty="0"/>
          </a:p>
        </p:txBody>
      </p:sp>
      <p:sp>
        <p:nvSpPr>
          <p:cNvPr id="4" name="Marcador de texto 3">
            <a:extLst>
              <a:ext uri="{FF2B5EF4-FFF2-40B4-BE49-F238E27FC236}">
                <a16:creationId xmlns:a16="http://schemas.microsoft.com/office/drawing/2014/main" id="{EAC9F538-3AFD-6CA3-2115-176495439E29}"/>
              </a:ext>
            </a:extLst>
          </p:cNvPr>
          <p:cNvSpPr>
            <a:spLocks noGrp="1"/>
          </p:cNvSpPr>
          <p:nvPr>
            <p:ph sz="half" idx="2"/>
          </p:nvPr>
        </p:nvSpPr>
        <p:spPr/>
        <p:txBody>
          <a:bodyPr/>
          <a:lstStyle/>
          <a:p>
            <a:r>
              <a:rPr lang="es-ES" dirty="0"/>
              <a:t>Durante los años ochenta se produjeron numerosas interpretaciones que establecían distintas formas de relación entre Administración e intereses organizados en diversos ámbitos sectoriales.</a:t>
            </a:r>
          </a:p>
          <a:p>
            <a:r>
              <a:rPr lang="es-ES" dirty="0"/>
              <a:t>La concepción subyacente es que tales relaciones pueden llegar a tomar formas muy distintas, que deben ser determinadas empíricamente.</a:t>
            </a:r>
            <a:endParaRPr lang="es-MX" dirty="0"/>
          </a:p>
        </p:txBody>
      </p:sp>
      <p:sp>
        <p:nvSpPr>
          <p:cNvPr id="5" name="Marcador de pie de página 4">
            <a:extLst>
              <a:ext uri="{FF2B5EF4-FFF2-40B4-BE49-F238E27FC236}">
                <a16:creationId xmlns:a16="http://schemas.microsoft.com/office/drawing/2014/main" id="{7F61A986-6217-2634-656A-328F5DC9D8C5}"/>
              </a:ext>
            </a:extLst>
          </p:cNvPr>
          <p:cNvSpPr>
            <a:spLocks noGrp="1"/>
          </p:cNvSpPr>
          <p:nvPr>
            <p:ph type="ftr" sz="quarter" idx="10"/>
          </p:nvPr>
        </p:nvSpPr>
        <p:spPr/>
        <p:txBody>
          <a:bodyPr/>
          <a:lstStyle/>
          <a:p>
            <a:pPr rtl="0"/>
            <a:r>
              <a:rPr lang="es-ES"/>
              <a:t>Título de la presentación</a:t>
            </a:r>
          </a:p>
        </p:txBody>
      </p:sp>
      <p:sp>
        <p:nvSpPr>
          <p:cNvPr id="6" name="Marcador de número de diapositiva 5">
            <a:extLst>
              <a:ext uri="{FF2B5EF4-FFF2-40B4-BE49-F238E27FC236}">
                <a16:creationId xmlns:a16="http://schemas.microsoft.com/office/drawing/2014/main" id="{1B227598-6AD3-AC09-F191-131E120F9E9E}"/>
              </a:ext>
            </a:extLst>
          </p:cNvPr>
          <p:cNvSpPr>
            <a:spLocks noGrp="1"/>
          </p:cNvSpPr>
          <p:nvPr>
            <p:ph type="sldNum" sz="quarter" idx="11"/>
          </p:nvPr>
        </p:nvSpPr>
        <p:spPr/>
        <p:txBody>
          <a:bodyPr/>
          <a:lstStyle/>
          <a:p>
            <a:pPr rtl="0"/>
            <a:fld id="{09A01C0A-2BB6-49E7-91A3-DCB9F9F59583}" type="slidenum">
              <a:rPr lang="es-ES" smtClean="0"/>
              <a:pPr rtl="0"/>
              <a:t>5</a:t>
            </a:fld>
            <a:endParaRPr lang="es-ES" dirty="0"/>
          </a:p>
        </p:txBody>
      </p:sp>
    </p:spTree>
    <p:extLst>
      <p:ext uri="{BB962C8B-B14F-4D97-AF65-F5344CB8AC3E}">
        <p14:creationId xmlns:p14="http://schemas.microsoft.com/office/powerpoint/2010/main" val="208666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B31475EB-1934-D1EA-6477-71094FE32D18}"/>
              </a:ext>
            </a:extLst>
          </p:cNvPr>
          <p:cNvSpPr>
            <a:spLocks noGrp="1"/>
          </p:cNvSpPr>
          <p:nvPr>
            <p:ph sz="half" idx="2"/>
          </p:nvPr>
        </p:nvSpPr>
        <p:spPr>
          <a:xfrm>
            <a:off x="803269" y="1781357"/>
            <a:ext cx="5157787" cy="3684588"/>
          </a:xfrm>
        </p:spPr>
        <p:txBody>
          <a:bodyPr/>
          <a:lstStyle/>
          <a:p>
            <a:r>
              <a:rPr lang="es-ES" sz="2000" dirty="0"/>
              <a:t>Como punto de partida </a:t>
            </a:r>
            <a:r>
              <a:rPr lang="es-ES" sz="2000" b="1" dirty="0"/>
              <a:t>se establece un conjunto de dimensiones a analizar</a:t>
            </a:r>
            <a:r>
              <a:rPr lang="es-ES" sz="2000" dirty="0"/>
              <a:t>, que se consideran claves para identificar la naturaleza del </a:t>
            </a:r>
            <a:r>
              <a:rPr lang="es-ES" sz="2000" dirty="0" err="1"/>
              <a:t>network</a:t>
            </a:r>
            <a:r>
              <a:rPr lang="es-ES" sz="2000" dirty="0"/>
              <a:t>, para analizar posteriormente, con instrumentos de carácter cuantitativo –cuando se cree adecuado–, o bien con aproximaciones cualitativas, las características concretas de cada </a:t>
            </a:r>
            <a:r>
              <a:rPr lang="es-ES" sz="2000" dirty="0" err="1"/>
              <a:t>policy</a:t>
            </a:r>
            <a:r>
              <a:rPr lang="es-ES" sz="2000" dirty="0"/>
              <a:t> </a:t>
            </a:r>
            <a:r>
              <a:rPr lang="es-ES" sz="2000" dirty="0" err="1"/>
              <a:t>network</a:t>
            </a:r>
            <a:endParaRPr lang="es-MX" sz="2000" dirty="0"/>
          </a:p>
        </p:txBody>
      </p:sp>
      <p:pic>
        <p:nvPicPr>
          <p:cNvPr id="15" name="Marcador de contenido 14">
            <a:extLst>
              <a:ext uri="{FF2B5EF4-FFF2-40B4-BE49-F238E27FC236}">
                <a16:creationId xmlns:a16="http://schemas.microsoft.com/office/drawing/2014/main" id="{52C07C2E-48D7-53ED-1CC8-30623EB3695D}"/>
              </a:ext>
            </a:extLst>
          </p:cNvPr>
          <p:cNvPicPr>
            <a:picLocks noGrp="1" noChangeAspect="1"/>
          </p:cNvPicPr>
          <p:nvPr>
            <p:ph sz="quarter" idx="4"/>
          </p:nvPr>
        </p:nvPicPr>
        <p:blipFill rotWithShape="1">
          <a:blip r:embed="rId2"/>
          <a:srcRect l="28312" t="43327" r="28734" b="19270"/>
          <a:stretch/>
        </p:blipFill>
        <p:spPr>
          <a:xfrm>
            <a:off x="6095999" y="1528355"/>
            <a:ext cx="6096001" cy="5442288"/>
          </a:xfrm>
        </p:spPr>
      </p:pic>
      <p:sp>
        <p:nvSpPr>
          <p:cNvPr id="10" name="Título 9">
            <a:extLst>
              <a:ext uri="{FF2B5EF4-FFF2-40B4-BE49-F238E27FC236}">
                <a16:creationId xmlns:a16="http://schemas.microsoft.com/office/drawing/2014/main" id="{2D59798D-2108-44F1-2C91-D7DE0C0BE45D}"/>
              </a:ext>
            </a:extLst>
          </p:cNvPr>
          <p:cNvSpPr>
            <a:spLocks noGrp="1"/>
          </p:cNvSpPr>
          <p:nvPr>
            <p:ph type="title"/>
          </p:nvPr>
        </p:nvSpPr>
        <p:spPr/>
        <p:txBody>
          <a:bodyPr/>
          <a:lstStyle/>
          <a:p>
            <a:endParaRPr lang="es-MX"/>
          </a:p>
        </p:txBody>
      </p:sp>
      <p:sp>
        <p:nvSpPr>
          <p:cNvPr id="5" name="Marcador de pie de página 4">
            <a:extLst>
              <a:ext uri="{FF2B5EF4-FFF2-40B4-BE49-F238E27FC236}">
                <a16:creationId xmlns:a16="http://schemas.microsoft.com/office/drawing/2014/main" id="{3B903F70-FFAA-98EC-821E-DD460E9D9926}"/>
              </a:ext>
            </a:extLst>
          </p:cNvPr>
          <p:cNvSpPr>
            <a:spLocks noGrp="1"/>
          </p:cNvSpPr>
          <p:nvPr>
            <p:ph type="ftr" sz="quarter" idx="10"/>
          </p:nvPr>
        </p:nvSpPr>
        <p:spPr/>
        <p:txBody>
          <a:bodyPr/>
          <a:lstStyle/>
          <a:p>
            <a:pPr rtl="0"/>
            <a:r>
              <a:rPr lang="es-ES"/>
              <a:t>Título de la presentación</a:t>
            </a:r>
          </a:p>
        </p:txBody>
      </p:sp>
      <p:sp>
        <p:nvSpPr>
          <p:cNvPr id="6" name="Marcador de número de diapositiva 5">
            <a:extLst>
              <a:ext uri="{FF2B5EF4-FFF2-40B4-BE49-F238E27FC236}">
                <a16:creationId xmlns:a16="http://schemas.microsoft.com/office/drawing/2014/main" id="{9108801C-BB9A-DE58-1539-0024BA2F0605}"/>
              </a:ext>
            </a:extLst>
          </p:cNvPr>
          <p:cNvSpPr>
            <a:spLocks noGrp="1"/>
          </p:cNvSpPr>
          <p:nvPr>
            <p:ph type="sldNum" sz="quarter" idx="11"/>
          </p:nvPr>
        </p:nvSpPr>
        <p:spPr/>
        <p:txBody>
          <a:bodyPr/>
          <a:lstStyle/>
          <a:p>
            <a:pPr rtl="0"/>
            <a:fld id="{09A01C0A-2BB6-49E7-91A3-DCB9F9F59583}" type="slidenum">
              <a:rPr lang="es-ES" smtClean="0"/>
              <a:pPr rtl="0"/>
              <a:t>6</a:t>
            </a:fld>
            <a:endParaRPr lang="es-ES" dirty="0"/>
          </a:p>
        </p:txBody>
      </p:sp>
    </p:spTree>
    <p:extLst>
      <p:ext uri="{BB962C8B-B14F-4D97-AF65-F5344CB8AC3E}">
        <p14:creationId xmlns:p14="http://schemas.microsoft.com/office/powerpoint/2010/main" val="77336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7417E0-C307-92EA-424B-B8D515E70E3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CAF9A0EF-1482-2445-130A-0B776545C3EC}"/>
              </a:ext>
            </a:extLst>
          </p:cNvPr>
          <p:cNvSpPr>
            <a:spLocks noGrp="1"/>
          </p:cNvSpPr>
          <p:nvPr>
            <p:ph sz="half" idx="2"/>
          </p:nvPr>
        </p:nvSpPr>
        <p:spPr>
          <a:xfrm>
            <a:off x="850167" y="1828800"/>
            <a:ext cx="10520197" cy="4351338"/>
          </a:xfrm>
        </p:spPr>
        <p:txBody>
          <a:bodyPr/>
          <a:lstStyle/>
          <a:p>
            <a:r>
              <a:rPr lang="es-ES" dirty="0"/>
              <a:t>Una vez analizadas las diversas dimensiones que identifican un </a:t>
            </a:r>
            <a:r>
              <a:rPr lang="es-ES" dirty="0" err="1"/>
              <a:t>policy-network</a:t>
            </a:r>
            <a:r>
              <a:rPr lang="es-ES" dirty="0"/>
              <a:t>, es frecuente que se intente relacionarlo con algún modelo sobre intermediación de intereses, o bien que se establezca alguna propuesta de carácter más teórico sobre la lógica de su funcionamiento. La combinación de este tipo de propuestas ha dado lugar, en los últimos años, a la formación de tipologías de </a:t>
            </a:r>
            <a:r>
              <a:rPr lang="es-ES" dirty="0" err="1"/>
              <a:t>policy</a:t>
            </a:r>
            <a:r>
              <a:rPr lang="es-ES" dirty="0"/>
              <a:t> </a:t>
            </a:r>
            <a:r>
              <a:rPr lang="es-ES" dirty="0" err="1"/>
              <a:t>networks</a:t>
            </a:r>
            <a:r>
              <a:rPr lang="es-ES" dirty="0"/>
              <a:t>, que suelen relacionar los diferentes rasgos existentes en las dimensiones consideradas con distintos modelos teóricos</a:t>
            </a:r>
            <a:endParaRPr lang="es-MX" dirty="0"/>
          </a:p>
        </p:txBody>
      </p:sp>
      <p:sp>
        <p:nvSpPr>
          <p:cNvPr id="4" name="Marcador de pie de página 3">
            <a:extLst>
              <a:ext uri="{FF2B5EF4-FFF2-40B4-BE49-F238E27FC236}">
                <a16:creationId xmlns:a16="http://schemas.microsoft.com/office/drawing/2014/main" id="{90BAD5B6-3FD3-95E3-09A5-045AAC5C97B1}"/>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9FBB7C10-BFDC-2090-53F5-A0253FDF85F5}"/>
              </a:ext>
            </a:extLst>
          </p:cNvPr>
          <p:cNvSpPr>
            <a:spLocks noGrp="1"/>
          </p:cNvSpPr>
          <p:nvPr>
            <p:ph type="sldNum" sz="quarter" idx="11"/>
          </p:nvPr>
        </p:nvSpPr>
        <p:spPr/>
        <p:txBody>
          <a:bodyPr/>
          <a:lstStyle/>
          <a:p>
            <a:pPr rtl="0"/>
            <a:fld id="{09A01C0A-2BB6-49E7-91A3-DCB9F9F59583}" type="slidenum">
              <a:rPr lang="es-ES" smtClean="0"/>
              <a:pPr rtl="0"/>
              <a:t>7</a:t>
            </a:fld>
            <a:endParaRPr lang="es-ES" dirty="0"/>
          </a:p>
        </p:txBody>
      </p:sp>
    </p:spTree>
    <p:extLst>
      <p:ext uri="{BB962C8B-B14F-4D97-AF65-F5344CB8AC3E}">
        <p14:creationId xmlns:p14="http://schemas.microsoft.com/office/powerpoint/2010/main" val="26044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1F15741B-BC94-1E36-B073-AC37FDF1A2D7}"/>
              </a:ext>
            </a:extLst>
          </p:cNvPr>
          <p:cNvSpPr>
            <a:spLocks noGrp="1"/>
          </p:cNvSpPr>
          <p:nvPr>
            <p:ph type="body" idx="1"/>
          </p:nvPr>
        </p:nvSpPr>
        <p:spPr/>
        <p:txBody>
          <a:bodyPr/>
          <a:lstStyle/>
          <a:p>
            <a:endParaRPr lang="es-MX"/>
          </a:p>
        </p:txBody>
      </p:sp>
      <p:sp>
        <p:nvSpPr>
          <p:cNvPr id="8" name="Marcador de contenido 7">
            <a:extLst>
              <a:ext uri="{FF2B5EF4-FFF2-40B4-BE49-F238E27FC236}">
                <a16:creationId xmlns:a16="http://schemas.microsoft.com/office/drawing/2014/main" id="{05BBB089-4F0C-6297-6B24-73FDD0642D26}"/>
              </a:ext>
            </a:extLst>
          </p:cNvPr>
          <p:cNvSpPr>
            <a:spLocks noGrp="1"/>
          </p:cNvSpPr>
          <p:nvPr>
            <p:ph sz="half" idx="2"/>
          </p:nvPr>
        </p:nvSpPr>
        <p:spPr/>
        <p:txBody>
          <a:bodyPr/>
          <a:lstStyle/>
          <a:p>
            <a:r>
              <a:rPr lang="es-ES" dirty="0"/>
              <a:t>Una de las dimensiones más utilizadas como criterio básico para la elaboración de tipologías es el número de actores que forman parte del </a:t>
            </a:r>
            <a:r>
              <a:rPr lang="es-ES" dirty="0" err="1"/>
              <a:t>network</a:t>
            </a:r>
            <a:endParaRPr lang="es-MX" dirty="0"/>
          </a:p>
        </p:txBody>
      </p:sp>
      <p:sp>
        <p:nvSpPr>
          <p:cNvPr id="9" name="Marcador de texto 8">
            <a:extLst>
              <a:ext uri="{FF2B5EF4-FFF2-40B4-BE49-F238E27FC236}">
                <a16:creationId xmlns:a16="http://schemas.microsoft.com/office/drawing/2014/main" id="{08B90B45-8C91-CAF9-C834-02BD3C725B84}"/>
              </a:ext>
            </a:extLst>
          </p:cNvPr>
          <p:cNvSpPr>
            <a:spLocks noGrp="1"/>
          </p:cNvSpPr>
          <p:nvPr>
            <p:ph type="body" sz="quarter" idx="3"/>
          </p:nvPr>
        </p:nvSpPr>
        <p:spPr/>
        <p:txBody>
          <a:bodyPr/>
          <a:lstStyle/>
          <a:p>
            <a:endParaRPr lang="es-MX"/>
          </a:p>
        </p:txBody>
      </p:sp>
      <p:sp>
        <p:nvSpPr>
          <p:cNvPr id="10" name="Marcador de contenido 9">
            <a:extLst>
              <a:ext uri="{FF2B5EF4-FFF2-40B4-BE49-F238E27FC236}">
                <a16:creationId xmlns:a16="http://schemas.microsoft.com/office/drawing/2014/main" id="{867A443A-DCEE-D700-4E4D-810C575E3E13}"/>
              </a:ext>
            </a:extLst>
          </p:cNvPr>
          <p:cNvSpPr>
            <a:spLocks noGrp="1"/>
          </p:cNvSpPr>
          <p:nvPr>
            <p:ph sz="quarter" idx="4"/>
          </p:nvPr>
        </p:nvSpPr>
        <p:spPr/>
        <p:txBody>
          <a:bodyPr/>
          <a:lstStyle/>
          <a:p>
            <a:r>
              <a:rPr lang="es-ES" dirty="0"/>
              <a:t>Otra dimensión destacada para clasificar los </a:t>
            </a:r>
            <a:r>
              <a:rPr lang="es-ES" dirty="0" err="1"/>
              <a:t>policy</a:t>
            </a:r>
            <a:r>
              <a:rPr lang="es-ES" dirty="0"/>
              <a:t> </a:t>
            </a:r>
            <a:r>
              <a:rPr lang="es-ES" dirty="0" err="1"/>
              <a:t>networks</a:t>
            </a:r>
            <a:r>
              <a:rPr lang="es-ES" dirty="0"/>
              <a:t> es su ámbito de referencia.</a:t>
            </a:r>
            <a:endParaRPr lang="es-MX" dirty="0"/>
          </a:p>
        </p:txBody>
      </p:sp>
      <p:sp>
        <p:nvSpPr>
          <p:cNvPr id="6" name="Título 5">
            <a:extLst>
              <a:ext uri="{FF2B5EF4-FFF2-40B4-BE49-F238E27FC236}">
                <a16:creationId xmlns:a16="http://schemas.microsoft.com/office/drawing/2014/main" id="{D2C5D637-3758-EA30-CF0D-FBA7C2B39E0E}"/>
              </a:ext>
            </a:extLst>
          </p:cNvPr>
          <p:cNvSpPr>
            <a:spLocks noGrp="1"/>
          </p:cNvSpPr>
          <p:nvPr>
            <p:ph type="title"/>
          </p:nvPr>
        </p:nvSpPr>
        <p:spPr/>
        <p:txBody>
          <a:bodyPr/>
          <a:lstStyle/>
          <a:p>
            <a:endParaRPr lang="es-MX"/>
          </a:p>
        </p:txBody>
      </p:sp>
      <p:sp>
        <p:nvSpPr>
          <p:cNvPr id="4" name="Marcador de pie de página 3">
            <a:extLst>
              <a:ext uri="{FF2B5EF4-FFF2-40B4-BE49-F238E27FC236}">
                <a16:creationId xmlns:a16="http://schemas.microsoft.com/office/drawing/2014/main" id="{7709A686-D9DC-B13C-7C64-5045A5A729BD}"/>
              </a:ext>
            </a:extLst>
          </p:cNvPr>
          <p:cNvSpPr>
            <a:spLocks noGrp="1"/>
          </p:cNvSpPr>
          <p:nvPr>
            <p:ph type="ftr" sz="quarter" idx="10"/>
          </p:nvPr>
        </p:nvSpPr>
        <p:spPr/>
        <p:txBody>
          <a:bodyPr/>
          <a:lstStyle/>
          <a:p>
            <a:pPr rtl="0"/>
            <a:r>
              <a:rPr lang="es-ES"/>
              <a:t>Título de la presentación</a:t>
            </a:r>
          </a:p>
        </p:txBody>
      </p:sp>
      <p:sp>
        <p:nvSpPr>
          <p:cNvPr id="5" name="Marcador de número de diapositiva 4">
            <a:extLst>
              <a:ext uri="{FF2B5EF4-FFF2-40B4-BE49-F238E27FC236}">
                <a16:creationId xmlns:a16="http://schemas.microsoft.com/office/drawing/2014/main" id="{1DD84E09-B808-E699-60AF-E529613DA266}"/>
              </a:ext>
            </a:extLst>
          </p:cNvPr>
          <p:cNvSpPr>
            <a:spLocks noGrp="1"/>
          </p:cNvSpPr>
          <p:nvPr>
            <p:ph type="sldNum" sz="quarter" idx="11"/>
          </p:nvPr>
        </p:nvSpPr>
        <p:spPr/>
        <p:txBody>
          <a:bodyPr/>
          <a:lstStyle/>
          <a:p>
            <a:pPr rtl="0"/>
            <a:fld id="{09A01C0A-2BB6-49E7-91A3-DCB9F9F59583}" type="slidenum">
              <a:rPr lang="es-ES" smtClean="0"/>
              <a:pPr rtl="0"/>
              <a:t>8</a:t>
            </a:fld>
            <a:endParaRPr lang="es-ES" dirty="0"/>
          </a:p>
        </p:txBody>
      </p:sp>
    </p:spTree>
    <p:extLst>
      <p:ext uri="{BB962C8B-B14F-4D97-AF65-F5344CB8AC3E}">
        <p14:creationId xmlns:p14="http://schemas.microsoft.com/office/powerpoint/2010/main" val="123806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B9BC8E71-1A43-FF75-1185-7255C91739F0}"/>
              </a:ext>
            </a:extLst>
          </p:cNvPr>
          <p:cNvSpPr>
            <a:spLocks noGrp="1"/>
          </p:cNvSpPr>
          <p:nvPr>
            <p:ph type="title"/>
          </p:nvPr>
        </p:nvSpPr>
        <p:spPr/>
        <p:txBody>
          <a:bodyPr/>
          <a:lstStyle/>
          <a:p>
            <a:r>
              <a:rPr lang="es-ES" sz="2800" dirty="0"/>
              <a:t>los analistas de los </a:t>
            </a:r>
            <a:r>
              <a:rPr lang="es-ES" sz="2800" dirty="0" err="1"/>
              <a:t>policy</a:t>
            </a:r>
            <a:r>
              <a:rPr lang="es-ES" sz="2800" dirty="0"/>
              <a:t> </a:t>
            </a:r>
            <a:r>
              <a:rPr lang="es-ES" sz="2800" dirty="0" err="1"/>
              <a:t>networks</a:t>
            </a:r>
            <a:r>
              <a:rPr lang="es-ES" sz="2800" dirty="0"/>
              <a:t> coinciden en aceptar distintos aspectos centrales</a:t>
            </a:r>
            <a:br>
              <a:rPr lang="es-MX" sz="2800" dirty="0"/>
            </a:br>
            <a:endParaRPr lang="es-MX" dirty="0"/>
          </a:p>
        </p:txBody>
      </p:sp>
      <p:sp>
        <p:nvSpPr>
          <p:cNvPr id="10" name="Marcador de contenido 9">
            <a:extLst>
              <a:ext uri="{FF2B5EF4-FFF2-40B4-BE49-F238E27FC236}">
                <a16:creationId xmlns:a16="http://schemas.microsoft.com/office/drawing/2014/main" id="{AEEC24F2-6D61-48EA-40CA-738AFB58AE14}"/>
              </a:ext>
            </a:extLst>
          </p:cNvPr>
          <p:cNvSpPr>
            <a:spLocks noGrp="1"/>
          </p:cNvSpPr>
          <p:nvPr>
            <p:ph sz="half" idx="2"/>
          </p:nvPr>
        </p:nvSpPr>
        <p:spPr/>
        <p:txBody>
          <a:bodyPr/>
          <a:lstStyle/>
          <a:p>
            <a:r>
              <a:rPr lang="es-ES" dirty="0"/>
              <a:t>Se supone que los actores “negocian” constantemente su pertenencia al </a:t>
            </a:r>
            <a:r>
              <a:rPr lang="es-ES" dirty="0" err="1"/>
              <a:t>network</a:t>
            </a:r>
            <a:r>
              <a:rPr lang="es-ES" dirty="0"/>
              <a:t>, incluso en los casos más estables, con el objetivo de mejorar sus posiciones relativas e influir más intensamente en las decisiones sobre las políticas públicas de su interés. </a:t>
            </a:r>
          </a:p>
          <a:p>
            <a:r>
              <a:rPr lang="es-ES" dirty="0"/>
              <a:t>Un aspecto sobre el que se dedica mucha atención es sobre cómo se produce el intercambio de recursos y de información entre los actores situados dentro de los </a:t>
            </a:r>
            <a:r>
              <a:rPr lang="es-ES" dirty="0" err="1"/>
              <a:t>networks</a:t>
            </a:r>
            <a:r>
              <a:rPr lang="es-ES" dirty="0"/>
              <a:t>. </a:t>
            </a:r>
            <a:endParaRPr lang="es-MX" dirty="0"/>
          </a:p>
        </p:txBody>
      </p:sp>
      <p:sp>
        <p:nvSpPr>
          <p:cNvPr id="7" name="Marcador de pie de página 6">
            <a:extLst>
              <a:ext uri="{FF2B5EF4-FFF2-40B4-BE49-F238E27FC236}">
                <a16:creationId xmlns:a16="http://schemas.microsoft.com/office/drawing/2014/main" id="{86DC2C1E-B3B3-1286-2861-524211E11AEA}"/>
              </a:ext>
            </a:extLst>
          </p:cNvPr>
          <p:cNvSpPr>
            <a:spLocks noGrp="1"/>
          </p:cNvSpPr>
          <p:nvPr>
            <p:ph type="ftr" sz="quarter" idx="10"/>
          </p:nvPr>
        </p:nvSpPr>
        <p:spPr/>
        <p:txBody>
          <a:bodyPr/>
          <a:lstStyle/>
          <a:p>
            <a:pPr rtl="0"/>
            <a:r>
              <a:rPr lang="es-ES"/>
              <a:t>Título de la presentación</a:t>
            </a:r>
          </a:p>
        </p:txBody>
      </p:sp>
      <p:sp>
        <p:nvSpPr>
          <p:cNvPr id="8" name="Marcador de número de diapositiva 7">
            <a:extLst>
              <a:ext uri="{FF2B5EF4-FFF2-40B4-BE49-F238E27FC236}">
                <a16:creationId xmlns:a16="http://schemas.microsoft.com/office/drawing/2014/main" id="{0ED92723-91DF-F49C-8B4C-147022FDBF2D}"/>
              </a:ext>
            </a:extLst>
          </p:cNvPr>
          <p:cNvSpPr>
            <a:spLocks noGrp="1"/>
          </p:cNvSpPr>
          <p:nvPr>
            <p:ph type="sldNum" sz="quarter" idx="11"/>
          </p:nvPr>
        </p:nvSpPr>
        <p:spPr/>
        <p:txBody>
          <a:bodyPr/>
          <a:lstStyle/>
          <a:p>
            <a:pPr rtl="0"/>
            <a:fld id="{09A01C0A-2BB6-49E7-91A3-DCB9F9F59583}" type="slidenum">
              <a:rPr lang="es-ES" smtClean="0"/>
              <a:pPr rtl="0"/>
              <a:t>9</a:t>
            </a:fld>
            <a:endParaRPr lang="es-ES" dirty="0"/>
          </a:p>
        </p:txBody>
      </p:sp>
    </p:spTree>
    <p:extLst>
      <p:ext uri="{BB962C8B-B14F-4D97-AF65-F5344CB8AC3E}">
        <p14:creationId xmlns:p14="http://schemas.microsoft.com/office/powerpoint/2010/main" val="1322066635"/>
      </p:ext>
    </p:extLst>
  </p:cSld>
  <p:clrMapOvr>
    <a:masterClrMapping/>
  </p:clrMapOvr>
</p:sld>
</file>

<file path=ppt/theme/theme1.xml><?xml version="1.0" encoding="utf-8"?>
<a:theme xmlns:a="http://schemas.openxmlformats.org/drawingml/2006/main" name="Tema de Office">
  <a:themeElements>
    <a:clrScheme name="Custom 9">
      <a:dk1>
        <a:srgbClr val="36393B"/>
      </a:dk1>
      <a:lt1>
        <a:srgbClr val="FFFFFF"/>
      </a:lt1>
      <a:dk2>
        <a:srgbClr val="3AEFCC"/>
      </a:dk2>
      <a:lt2>
        <a:srgbClr val="E7E4E6"/>
      </a:lt2>
      <a:accent1>
        <a:srgbClr val="4A5EE6"/>
      </a:accent1>
      <a:accent2>
        <a:srgbClr val="62D382"/>
      </a:accent2>
      <a:accent3>
        <a:srgbClr val="FDED60"/>
      </a:accent3>
      <a:accent4>
        <a:srgbClr val="FD4C00"/>
      </a:accent4>
      <a:accent5>
        <a:srgbClr val="FE2701"/>
      </a:accent5>
      <a:accent6>
        <a:srgbClr val="CA54FB"/>
      </a:accent6>
      <a:hlink>
        <a:srgbClr val="4E62F0"/>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612512_TF34357351_Win32" id="{736AD58D-B894-47D0-97BE-0248C599293B}" vid="{4B6BD0DA-7E36-4326-8500-8C2B0F5C5CC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Presentación moderna oscura</Template>
  <TotalTime>180</TotalTime>
  <Words>3122</Words>
  <Application>Microsoft Office PowerPoint</Application>
  <PresentationFormat>Panorámica</PresentationFormat>
  <Paragraphs>187</Paragraphs>
  <Slides>44</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Arial Black</vt:lpstr>
      <vt:lpstr>Avenir Next LT Pro</vt:lpstr>
      <vt:lpstr>Calibri</vt:lpstr>
      <vt:lpstr>Tema de Office</vt:lpstr>
      <vt:lpstr>EL ANÁLISIS DE LOS POLICY NETWORKS: ¿UNA NUEVA PERSPECTIVA  SOBRE LA RELACIÓN ENTRE POLÍTICAS PÚBLICAS Y ESTADO?</vt:lpstr>
      <vt:lpstr>subtemas</vt:lpstr>
      <vt:lpstr>El análisis de los policy networks y su desarrollo conceptual</vt:lpstr>
      <vt:lpstr>Policy networks</vt:lpstr>
      <vt:lpstr>Policy networks</vt:lpstr>
      <vt:lpstr>Presentación de PowerPoint</vt:lpstr>
      <vt:lpstr>Presentación de PowerPoint</vt:lpstr>
      <vt:lpstr>Presentación de PowerPoint</vt:lpstr>
      <vt:lpstr>los analistas de los policy networks coinciden en aceptar distintos aspectos centrales </vt:lpstr>
      <vt:lpstr>Presentación de PowerPoint</vt:lpstr>
      <vt:lpstr>Presentación de PowerPoint</vt:lpstr>
      <vt:lpstr>estructuración territorial de los networks </vt:lpstr>
      <vt:lpstr>Presentación de PowerPoint</vt:lpstr>
      <vt:lpstr>Presentación de PowerPoint</vt:lpstr>
      <vt:lpstr>Presentación de PowerPoint</vt:lpstr>
      <vt:lpstr>El análisis de los policy networks y los modelos de intermediación de intereses</vt:lpstr>
      <vt:lpstr>en la literatura politológica </vt:lpstr>
      <vt:lpstr>Presentación de PowerPoint</vt:lpstr>
      <vt:lpstr>Años ochenta</vt:lpstr>
      <vt:lpstr>Presentación de PowerPoint</vt:lpstr>
      <vt:lpstr>estudio de la dinámica de los policy networks</vt:lpstr>
      <vt:lpstr>Presentación de PowerPoint</vt:lpstr>
      <vt:lpstr>La concepción del Estado y los policy networks</vt:lpstr>
      <vt:lpstr>Presentación de PowerPoint</vt:lpstr>
      <vt:lpstr>Presentación de PowerPoint</vt:lpstr>
      <vt:lpstr>Presentación de PowerPoint</vt:lpstr>
      <vt:lpstr>Teorías marxistas de estado</vt:lpstr>
      <vt:lpstr>Presentación de PowerPoint</vt:lpstr>
      <vt:lpstr>teorías sobre el Estado influidas por el enfoque elitista</vt:lpstr>
      <vt:lpstr>Presentación de PowerPoint</vt:lpstr>
      <vt:lpstr>Presentación de PowerPoint</vt:lpstr>
      <vt:lpstr>Hacia una redefinición de la relación entre políticas públicas y Estado </vt:lpstr>
      <vt:lpstr>Se considera al Estado como </vt:lpstr>
      <vt:lpstr>Presentación de PowerPoint</vt:lpstr>
      <vt:lpstr>offe</vt:lpstr>
      <vt:lpstr>Presentación de PowerPoint</vt:lpstr>
      <vt:lpstr>perspectiva “relacional” sobre el Estado</vt:lpstr>
      <vt:lpstr>Presentación de PowerPoint</vt:lpstr>
      <vt:lpstr>Presentación de PowerPoint</vt:lpstr>
      <vt:lpstr>la lógica de la acción colectiva (Oliver, 1993) </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ANÁLISIS DE LOS POLICY NETWORKS: ¿UNA NUEVA PERSPECTIVA  SOBRE LA RELACIÓN ENTRE POLÍTICAS PÚBLICAS Y ESTADO?</dc:title>
  <dc:creator>Claudia Campillo</dc:creator>
  <cp:lastModifiedBy>Claudia Campillo</cp:lastModifiedBy>
  <cp:revision>3</cp:revision>
  <dcterms:created xsi:type="dcterms:W3CDTF">2022-10-18T17:43:12Z</dcterms:created>
  <dcterms:modified xsi:type="dcterms:W3CDTF">2022-10-18T20:43:42Z</dcterms:modified>
</cp:coreProperties>
</file>