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315" r:id="rId3"/>
    <p:sldId id="303" r:id="rId4"/>
    <p:sldId id="387" r:id="rId5"/>
    <p:sldId id="306" r:id="rId6"/>
    <p:sldId id="290" r:id="rId7"/>
    <p:sldId id="289" r:id="rId8"/>
    <p:sldId id="293" r:id="rId9"/>
    <p:sldId id="311" r:id="rId10"/>
    <p:sldId id="295" r:id="rId11"/>
    <p:sldId id="291" r:id="rId12"/>
    <p:sldId id="377" r:id="rId13"/>
    <p:sldId id="312" r:id="rId14"/>
    <p:sldId id="271" r:id="rId15"/>
    <p:sldId id="269" r:id="rId16"/>
    <p:sldId id="294" r:id="rId17"/>
    <p:sldId id="318" r:id="rId18"/>
    <p:sldId id="300" r:id="rId19"/>
    <p:sldId id="276" r:id="rId20"/>
    <p:sldId id="288" r:id="rId21"/>
    <p:sldId id="389" r:id="rId22"/>
    <p:sldId id="385" r:id="rId23"/>
    <p:sldId id="368" r:id="rId24"/>
    <p:sldId id="369" r:id="rId25"/>
    <p:sldId id="370" r:id="rId26"/>
    <p:sldId id="376" r:id="rId27"/>
    <p:sldId id="310" r:id="rId28"/>
    <p:sldId id="386" r:id="rId29"/>
    <p:sldId id="392" r:id="rId30"/>
    <p:sldId id="382" r:id="rId31"/>
    <p:sldId id="383" r:id="rId32"/>
    <p:sldId id="384" r:id="rId33"/>
    <p:sldId id="388" r:id="rId34"/>
    <p:sldId id="390" r:id="rId35"/>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56" autoAdjust="0"/>
    <p:restoredTop sz="94660"/>
  </p:normalViewPr>
  <p:slideViewPr>
    <p:cSldViewPr snapToGrid="0">
      <p:cViewPr varScale="1">
        <p:scale>
          <a:sx n="63" d="100"/>
          <a:sy n="63" d="100"/>
        </p:scale>
        <p:origin x="68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819A60A3-5B76-44AD-835A-C711C5441E3F}" type="doc">
      <dgm:prSet loTypeId="urn:microsoft.com/office/officeart/2005/8/layout/vList5" loCatId="list" qsTypeId="urn:microsoft.com/office/officeart/2005/8/quickstyle/simple4" qsCatId="simple" csTypeId="urn:microsoft.com/office/officeart/2005/8/colors/colorful5" csCatId="colorful" phldr="1"/>
      <dgm:spPr/>
      <dgm:t>
        <a:bodyPr/>
        <a:lstStyle/>
        <a:p>
          <a:endParaRPr lang="en-US"/>
        </a:p>
      </dgm:t>
    </dgm:pt>
    <dgm:pt modelId="{9F0767BC-2B23-4B7C-9F1D-3310E3C38A93}">
      <dgm:prSet/>
      <dgm:spPr/>
      <dgm:t>
        <a:bodyPr/>
        <a:lstStyle/>
        <a:p>
          <a:r>
            <a:rPr lang="es-CL" dirty="0"/>
            <a:t>Todas las funciones de Gendarmería para dar cumplimiento a sus objetivos institucionales </a:t>
          </a:r>
          <a:endParaRPr lang="en-US" dirty="0"/>
        </a:p>
      </dgm:t>
    </dgm:pt>
    <dgm:pt modelId="{3AFE6DF4-1817-4309-89FE-1FF7EB640A29}" type="parTrans" cxnId="{4E096DB9-C71F-44B7-89DC-8D54464B9EA7}">
      <dgm:prSet/>
      <dgm:spPr/>
      <dgm:t>
        <a:bodyPr/>
        <a:lstStyle/>
        <a:p>
          <a:endParaRPr lang="en-US"/>
        </a:p>
      </dgm:t>
    </dgm:pt>
    <dgm:pt modelId="{894CDD0B-34A5-4EBD-B1E6-7BE425A12BF1}" type="sibTrans" cxnId="{4E096DB9-C71F-44B7-89DC-8D54464B9EA7}">
      <dgm:prSet/>
      <dgm:spPr/>
      <dgm:t>
        <a:bodyPr/>
        <a:lstStyle/>
        <a:p>
          <a:endParaRPr lang="en-US"/>
        </a:p>
      </dgm:t>
    </dgm:pt>
    <dgm:pt modelId="{9BF043E7-7997-47DC-8986-4C7BDD51BC93}" type="pres">
      <dgm:prSet presAssocID="{819A60A3-5B76-44AD-835A-C711C5441E3F}" presName="Name0" presStyleCnt="0">
        <dgm:presLayoutVars>
          <dgm:dir/>
          <dgm:animLvl val="lvl"/>
          <dgm:resizeHandles val="exact"/>
        </dgm:presLayoutVars>
      </dgm:prSet>
      <dgm:spPr/>
    </dgm:pt>
    <dgm:pt modelId="{EFD49168-8577-47D6-BF49-01CB9AA2CE9B}" type="pres">
      <dgm:prSet presAssocID="{9F0767BC-2B23-4B7C-9F1D-3310E3C38A93}" presName="linNode" presStyleCnt="0"/>
      <dgm:spPr/>
    </dgm:pt>
    <dgm:pt modelId="{0962D46B-40A7-4DCE-BCB6-A3E456C81147}" type="pres">
      <dgm:prSet presAssocID="{9F0767BC-2B23-4B7C-9F1D-3310E3C38A93}" presName="parentText" presStyleLbl="node1" presStyleIdx="0" presStyleCnt="1" custScaleX="171766">
        <dgm:presLayoutVars>
          <dgm:chMax val="1"/>
          <dgm:bulletEnabled val="1"/>
        </dgm:presLayoutVars>
      </dgm:prSet>
      <dgm:spPr/>
    </dgm:pt>
  </dgm:ptLst>
  <dgm:cxnLst>
    <dgm:cxn modelId="{C302AA28-7F0F-4613-8A81-320E958D2845}" type="presOf" srcId="{819A60A3-5B76-44AD-835A-C711C5441E3F}" destId="{9BF043E7-7997-47DC-8986-4C7BDD51BC93}" srcOrd="0" destOrd="0" presId="urn:microsoft.com/office/officeart/2005/8/layout/vList5"/>
    <dgm:cxn modelId="{228461B7-5A8F-473F-A97B-A22EB04340BA}" type="presOf" srcId="{9F0767BC-2B23-4B7C-9F1D-3310E3C38A93}" destId="{0962D46B-40A7-4DCE-BCB6-A3E456C81147}" srcOrd="0" destOrd="0" presId="urn:microsoft.com/office/officeart/2005/8/layout/vList5"/>
    <dgm:cxn modelId="{4E096DB9-C71F-44B7-89DC-8D54464B9EA7}" srcId="{819A60A3-5B76-44AD-835A-C711C5441E3F}" destId="{9F0767BC-2B23-4B7C-9F1D-3310E3C38A93}" srcOrd="0" destOrd="0" parTransId="{3AFE6DF4-1817-4309-89FE-1FF7EB640A29}" sibTransId="{894CDD0B-34A5-4EBD-B1E6-7BE425A12BF1}"/>
    <dgm:cxn modelId="{68538B31-1176-45FD-97F2-53E320681109}" type="presParOf" srcId="{9BF043E7-7997-47DC-8986-4C7BDD51BC93}" destId="{EFD49168-8577-47D6-BF49-01CB9AA2CE9B}" srcOrd="0" destOrd="0" presId="urn:microsoft.com/office/officeart/2005/8/layout/vList5"/>
    <dgm:cxn modelId="{F4757336-A395-4351-85DA-67151ACB362C}" type="presParOf" srcId="{EFD49168-8577-47D6-BF49-01CB9AA2CE9B}" destId="{0962D46B-40A7-4DCE-BCB6-A3E456C8114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7C7BF9-5BB2-4694-BFF1-CE3347D15903}"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015201B8-C2CE-435A-B788-D2A86789F8D8}">
      <dgm:prSet custT="1"/>
      <dgm:spPr/>
      <dgm:t>
        <a:bodyPr/>
        <a:lstStyle/>
        <a:p>
          <a:r>
            <a:rPr lang="es-ES" sz="1800" dirty="0"/>
            <a:t>Las consideraciones sobre la legitimidad limitan la actuación de los que ostentan el poder.</a:t>
          </a:r>
          <a:endParaRPr lang="en-US" sz="1800" dirty="0"/>
        </a:p>
      </dgm:t>
    </dgm:pt>
    <dgm:pt modelId="{A9E2799F-DF57-42EB-9E59-3E986C67BD85}" type="parTrans" cxnId="{FCFE93EB-33BF-4994-80BD-899F891C5EAB}">
      <dgm:prSet/>
      <dgm:spPr/>
      <dgm:t>
        <a:bodyPr/>
        <a:lstStyle/>
        <a:p>
          <a:endParaRPr lang="en-US"/>
        </a:p>
      </dgm:t>
    </dgm:pt>
    <dgm:pt modelId="{E5B3C101-94FC-4DCB-83F8-5E1ACC02CF92}" type="sibTrans" cxnId="{FCFE93EB-33BF-4994-80BD-899F891C5EAB}">
      <dgm:prSet/>
      <dgm:spPr/>
      <dgm:t>
        <a:bodyPr/>
        <a:lstStyle/>
        <a:p>
          <a:endParaRPr lang="en-US"/>
        </a:p>
      </dgm:t>
    </dgm:pt>
    <dgm:pt modelId="{3F76268D-DCDC-4D27-94CE-F2F5824CEFC3}">
      <dgm:prSet/>
      <dgm:spPr/>
      <dgm:t>
        <a:bodyPr/>
        <a:lstStyle/>
        <a:p>
          <a:r>
            <a:rPr lang="es-ES" dirty="0"/>
            <a:t>El abordaje de la legitimidad hace que el funcionamiento del poder sea menos costoso y menos inestable.</a:t>
          </a:r>
          <a:endParaRPr lang="en-US" dirty="0"/>
        </a:p>
      </dgm:t>
    </dgm:pt>
    <dgm:pt modelId="{A0C76D43-C948-489D-AD34-00FF0D52C44C}" type="parTrans" cxnId="{62F9EEEF-64D0-4DE6-A31F-7D9BADD22CFD}">
      <dgm:prSet/>
      <dgm:spPr/>
      <dgm:t>
        <a:bodyPr/>
        <a:lstStyle/>
        <a:p>
          <a:endParaRPr lang="en-US"/>
        </a:p>
      </dgm:t>
    </dgm:pt>
    <dgm:pt modelId="{2FCEE40E-6E91-47A1-9E61-0872423D3BE8}" type="sibTrans" cxnId="{62F9EEEF-64D0-4DE6-A31F-7D9BADD22CFD}">
      <dgm:prSet/>
      <dgm:spPr/>
      <dgm:t>
        <a:bodyPr/>
        <a:lstStyle/>
        <a:p>
          <a:endParaRPr lang="en-US"/>
        </a:p>
      </dgm:t>
    </dgm:pt>
    <dgm:pt modelId="{0817F554-42BE-450D-9F40-5A4F836A8FE2}">
      <dgm:prSet/>
      <dgm:spPr/>
      <dgm:t>
        <a:bodyPr/>
        <a:lstStyle/>
        <a:p>
          <a:r>
            <a:rPr lang="es-ES" dirty="0"/>
            <a:t>El hecho de que la prisión se enfrente a un déficit de legitimidad estructural hace que la legitimidad no sea menos importante, sino más bien lo contrario.</a:t>
          </a:r>
          <a:endParaRPr lang="en-US" dirty="0"/>
        </a:p>
      </dgm:t>
    </dgm:pt>
    <dgm:pt modelId="{3E626E5D-7581-4A72-BE29-ACA122CB8222}" type="parTrans" cxnId="{FCFB9093-F365-459B-92E9-A770E1A177F5}">
      <dgm:prSet/>
      <dgm:spPr/>
      <dgm:t>
        <a:bodyPr/>
        <a:lstStyle/>
        <a:p>
          <a:endParaRPr lang="en-US"/>
        </a:p>
      </dgm:t>
    </dgm:pt>
    <dgm:pt modelId="{E000890F-B60F-4898-9445-E32F9CB79EC3}" type="sibTrans" cxnId="{FCFB9093-F365-459B-92E9-A770E1A177F5}">
      <dgm:prSet/>
      <dgm:spPr/>
      <dgm:t>
        <a:bodyPr/>
        <a:lstStyle/>
        <a:p>
          <a:endParaRPr lang="en-US"/>
        </a:p>
      </dgm:t>
    </dgm:pt>
    <dgm:pt modelId="{71ADB402-BE7C-44A9-8A4C-34AC21425CB8}" type="pres">
      <dgm:prSet presAssocID="{0E7C7BF9-5BB2-4694-BFF1-CE3347D15903}" presName="diagram" presStyleCnt="0">
        <dgm:presLayoutVars>
          <dgm:dir/>
          <dgm:resizeHandles val="exact"/>
        </dgm:presLayoutVars>
      </dgm:prSet>
      <dgm:spPr/>
    </dgm:pt>
    <dgm:pt modelId="{86CD1953-D210-47CF-A6C7-98B12D64B66A}" type="pres">
      <dgm:prSet presAssocID="{015201B8-C2CE-435A-B788-D2A86789F8D8}" presName="arrow" presStyleLbl="node1" presStyleIdx="0" presStyleCnt="3" custScaleX="134543" custScaleY="108617">
        <dgm:presLayoutVars>
          <dgm:bulletEnabled val="1"/>
        </dgm:presLayoutVars>
      </dgm:prSet>
      <dgm:spPr/>
    </dgm:pt>
    <dgm:pt modelId="{430B9E77-7366-4F72-84B2-CE19A19EF87A}" type="pres">
      <dgm:prSet presAssocID="{3F76268D-DCDC-4D27-94CE-F2F5824CEFC3}" presName="arrow" presStyleLbl="node1" presStyleIdx="1" presStyleCnt="3" custScaleX="134273" custScaleY="105795">
        <dgm:presLayoutVars>
          <dgm:bulletEnabled val="1"/>
        </dgm:presLayoutVars>
      </dgm:prSet>
      <dgm:spPr/>
    </dgm:pt>
    <dgm:pt modelId="{121765EC-771B-447B-80A5-74E8C3E16CB3}" type="pres">
      <dgm:prSet presAssocID="{0817F554-42BE-450D-9F40-5A4F836A8FE2}" presName="arrow" presStyleLbl="node1" presStyleIdx="2" presStyleCnt="3" custScaleX="147971" custScaleY="130987">
        <dgm:presLayoutVars>
          <dgm:bulletEnabled val="1"/>
        </dgm:presLayoutVars>
      </dgm:prSet>
      <dgm:spPr/>
    </dgm:pt>
  </dgm:ptLst>
  <dgm:cxnLst>
    <dgm:cxn modelId="{C8ACE918-0279-4BFD-A16B-66C4A17E67DB}" type="presOf" srcId="{3F76268D-DCDC-4D27-94CE-F2F5824CEFC3}" destId="{430B9E77-7366-4F72-84B2-CE19A19EF87A}" srcOrd="0" destOrd="0" presId="urn:microsoft.com/office/officeart/2005/8/layout/arrow5"/>
    <dgm:cxn modelId="{FCFB9093-F365-459B-92E9-A770E1A177F5}" srcId="{0E7C7BF9-5BB2-4694-BFF1-CE3347D15903}" destId="{0817F554-42BE-450D-9F40-5A4F836A8FE2}" srcOrd="2" destOrd="0" parTransId="{3E626E5D-7581-4A72-BE29-ACA122CB8222}" sibTransId="{E000890F-B60F-4898-9445-E32F9CB79EC3}"/>
    <dgm:cxn modelId="{220E1195-99C8-49E4-A6AA-CD9B00129B81}" type="presOf" srcId="{0E7C7BF9-5BB2-4694-BFF1-CE3347D15903}" destId="{71ADB402-BE7C-44A9-8A4C-34AC21425CB8}" srcOrd="0" destOrd="0" presId="urn:microsoft.com/office/officeart/2005/8/layout/arrow5"/>
    <dgm:cxn modelId="{0EDCF7B5-60CF-407B-853C-27D6A834BDE9}" type="presOf" srcId="{0817F554-42BE-450D-9F40-5A4F836A8FE2}" destId="{121765EC-771B-447B-80A5-74E8C3E16CB3}" srcOrd="0" destOrd="0" presId="urn:microsoft.com/office/officeart/2005/8/layout/arrow5"/>
    <dgm:cxn modelId="{DB4FEDCB-BC4B-43A6-9E23-A3605AD65ACD}" type="presOf" srcId="{015201B8-C2CE-435A-B788-D2A86789F8D8}" destId="{86CD1953-D210-47CF-A6C7-98B12D64B66A}" srcOrd="0" destOrd="0" presId="urn:microsoft.com/office/officeart/2005/8/layout/arrow5"/>
    <dgm:cxn modelId="{FCFE93EB-33BF-4994-80BD-899F891C5EAB}" srcId="{0E7C7BF9-5BB2-4694-BFF1-CE3347D15903}" destId="{015201B8-C2CE-435A-B788-D2A86789F8D8}" srcOrd="0" destOrd="0" parTransId="{A9E2799F-DF57-42EB-9E59-3E986C67BD85}" sibTransId="{E5B3C101-94FC-4DCB-83F8-5E1ACC02CF92}"/>
    <dgm:cxn modelId="{62F9EEEF-64D0-4DE6-A31F-7D9BADD22CFD}" srcId="{0E7C7BF9-5BB2-4694-BFF1-CE3347D15903}" destId="{3F76268D-DCDC-4D27-94CE-F2F5824CEFC3}" srcOrd="1" destOrd="0" parTransId="{A0C76D43-C948-489D-AD34-00FF0D52C44C}" sibTransId="{2FCEE40E-6E91-47A1-9E61-0872423D3BE8}"/>
    <dgm:cxn modelId="{A69AA38E-9B93-4108-983B-AEABA2D69863}" type="presParOf" srcId="{71ADB402-BE7C-44A9-8A4C-34AC21425CB8}" destId="{86CD1953-D210-47CF-A6C7-98B12D64B66A}" srcOrd="0" destOrd="0" presId="urn:microsoft.com/office/officeart/2005/8/layout/arrow5"/>
    <dgm:cxn modelId="{78EAB140-B926-458C-846C-63F11DC2E724}" type="presParOf" srcId="{71ADB402-BE7C-44A9-8A4C-34AC21425CB8}" destId="{430B9E77-7366-4F72-84B2-CE19A19EF87A}" srcOrd="1" destOrd="0" presId="urn:microsoft.com/office/officeart/2005/8/layout/arrow5"/>
    <dgm:cxn modelId="{C267C76F-7E43-425A-A85D-538460A6406E}" type="presParOf" srcId="{71ADB402-BE7C-44A9-8A4C-34AC21425CB8}" destId="{121765EC-771B-447B-80A5-74E8C3E16CB3}" srcOrd="2"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65E2EB-D75A-4280-9469-03FBB7672AE5}" type="doc">
      <dgm:prSet loTypeId="urn:microsoft.com/office/officeart/2005/8/layout/gear1" loCatId="process" qsTypeId="urn:microsoft.com/office/officeart/2005/8/quickstyle/simple1" qsCatId="simple" csTypeId="urn:microsoft.com/office/officeart/2005/8/colors/accent1_2" csCatId="accent1" phldr="1"/>
      <dgm:spPr/>
    </dgm:pt>
    <dgm:pt modelId="{4D5F5019-331B-4B2C-B37C-ED3999E93E8B}">
      <dgm:prSet phldrT="[Texto]"/>
      <dgm:spPr/>
      <dgm:t>
        <a:bodyPr/>
        <a:lstStyle/>
        <a:p>
          <a:r>
            <a:rPr lang="es-ES" dirty="0"/>
            <a:t>Legitimidad</a:t>
          </a:r>
        </a:p>
      </dgm:t>
    </dgm:pt>
    <dgm:pt modelId="{7970101C-E8E1-4972-B5C7-8ADC737F5EF1}" type="parTrans" cxnId="{F3ADF300-5100-4711-90BF-7E9C2957A70D}">
      <dgm:prSet/>
      <dgm:spPr/>
      <dgm:t>
        <a:bodyPr/>
        <a:lstStyle/>
        <a:p>
          <a:endParaRPr lang="es-ES"/>
        </a:p>
      </dgm:t>
    </dgm:pt>
    <dgm:pt modelId="{DF374068-4260-4B5B-B50B-4D51D3F23273}" type="sibTrans" cxnId="{F3ADF300-5100-4711-90BF-7E9C2957A70D}">
      <dgm:prSet/>
      <dgm:spPr/>
      <dgm:t>
        <a:bodyPr/>
        <a:lstStyle/>
        <a:p>
          <a:endParaRPr lang="es-ES"/>
        </a:p>
      </dgm:t>
    </dgm:pt>
    <dgm:pt modelId="{4C256384-96D1-440C-A724-7A622C3CBEAB}">
      <dgm:prSet phldrT="[Texto]"/>
      <dgm:spPr/>
      <dgm:t>
        <a:bodyPr/>
        <a:lstStyle/>
        <a:p>
          <a:r>
            <a:rPr lang="es-ES" dirty="0"/>
            <a:t>Gobierno</a:t>
          </a:r>
        </a:p>
      </dgm:t>
    </dgm:pt>
    <dgm:pt modelId="{ECF198A0-E388-4ED3-B45E-D8C631EAD122}" type="parTrans" cxnId="{5EBCC238-EF9D-4C01-9500-089A124D7D1D}">
      <dgm:prSet/>
      <dgm:spPr/>
      <dgm:t>
        <a:bodyPr/>
        <a:lstStyle/>
        <a:p>
          <a:endParaRPr lang="es-ES"/>
        </a:p>
      </dgm:t>
    </dgm:pt>
    <dgm:pt modelId="{5C52F632-10D1-4C9E-AE9B-F4A977A1608A}" type="sibTrans" cxnId="{5EBCC238-EF9D-4C01-9500-089A124D7D1D}">
      <dgm:prSet/>
      <dgm:spPr/>
      <dgm:t>
        <a:bodyPr/>
        <a:lstStyle/>
        <a:p>
          <a:endParaRPr lang="es-ES"/>
        </a:p>
      </dgm:t>
    </dgm:pt>
    <dgm:pt modelId="{923CA51A-1661-484E-8CA8-7474BDEAA0CE}">
      <dgm:prSet phldrT="[Texto]"/>
      <dgm:spPr/>
      <dgm:t>
        <a:bodyPr/>
        <a:lstStyle/>
        <a:p>
          <a:r>
            <a:rPr lang="es-ES" dirty="0"/>
            <a:t>Orden</a:t>
          </a:r>
        </a:p>
      </dgm:t>
    </dgm:pt>
    <dgm:pt modelId="{796DDABF-0E27-4BCF-B083-2F72012BBD8F}" type="parTrans" cxnId="{9A09DDAB-67E1-45F6-A893-A9DCC79987BD}">
      <dgm:prSet/>
      <dgm:spPr/>
      <dgm:t>
        <a:bodyPr/>
        <a:lstStyle/>
        <a:p>
          <a:endParaRPr lang="es-ES"/>
        </a:p>
      </dgm:t>
    </dgm:pt>
    <dgm:pt modelId="{EF215E02-1B77-4392-B708-00CC939AC08C}" type="sibTrans" cxnId="{9A09DDAB-67E1-45F6-A893-A9DCC79987BD}">
      <dgm:prSet/>
      <dgm:spPr/>
      <dgm:t>
        <a:bodyPr/>
        <a:lstStyle/>
        <a:p>
          <a:endParaRPr lang="es-ES"/>
        </a:p>
      </dgm:t>
    </dgm:pt>
    <dgm:pt modelId="{A3B7579F-B68F-4833-88C0-ED4F37D7E337}" type="pres">
      <dgm:prSet presAssocID="{DD65E2EB-D75A-4280-9469-03FBB7672AE5}" presName="composite" presStyleCnt="0">
        <dgm:presLayoutVars>
          <dgm:chMax val="3"/>
          <dgm:animLvl val="lvl"/>
          <dgm:resizeHandles val="exact"/>
        </dgm:presLayoutVars>
      </dgm:prSet>
      <dgm:spPr/>
    </dgm:pt>
    <dgm:pt modelId="{5E44B69D-D91E-417F-83B2-4E219A63D757}" type="pres">
      <dgm:prSet presAssocID="{4D5F5019-331B-4B2C-B37C-ED3999E93E8B}" presName="gear1" presStyleLbl="node1" presStyleIdx="0" presStyleCnt="3">
        <dgm:presLayoutVars>
          <dgm:chMax val="1"/>
          <dgm:bulletEnabled val="1"/>
        </dgm:presLayoutVars>
      </dgm:prSet>
      <dgm:spPr/>
    </dgm:pt>
    <dgm:pt modelId="{7614EBF5-2D16-4FDF-B9E0-0D4168DCF613}" type="pres">
      <dgm:prSet presAssocID="{4D5F5019-331B-4B2C-B37C-ED3999E93E8B}" presName="gear1srcNode" presStyleLbl="node1" presStyleIdx="0" presStyleCnt="3"/>
      <dgm:spPr/>
    </dgm:pt>
    <dgm:pt modelId="{1AED7E2F-FB31-4334-A0DD-37DC77D4DAB7}" type="pres">
      <dgm:prSet presAssocID="{4D5F5019-331B-4B2C-B37C-ED3999E93E8B}" presName="gear1dstNode" presStyleLbl="node1" presStyleIdx="0" presStyleCnt="3"/>
      <dgm:spPr/>
    </dgm:pt>
    <dgm:pt modelId="{C0448A37-1EB3-4ADB-AF6B-9E3F7A85FE1C}" type="pres">
      <dgm:prSet presAssocID="{4C256384-96D1-440C-A724-7A622C3CBEAB}" presName="gear2" presStyleLbl="node1" presStyleIdx="1" presStyleCnt="3">
        <dgm:presLayoutVars>
          <dgm:chMax val="1"/>
          <dgm:bulletEnabled val="1"/>
        </dgm:presLayoutVars>
      </dgm:prSet>
      <dgm:spPr/>
    </dgm:pt>
    <dgm:pt modelId="{BE3F158F-22AB-48A5-81F3-B251AE7916E6}" type="pres">
      <dgm:prSet presAssocID="{4C256384-96D1-440C-A724-7A622C3CBEAB}" presName="gear2srcNode" presStyleLbl="node1" presStyleIdx="1" presStyleCnt="3"/>
      <dgm:spPr/>
    </dgm:pt>
    <dgm:pt modelId="{54C1E25B-6B86-40A0-B54B-E0D03CA6F093}" type="pres">
      <dgm:prSet presAssocID="{4C256384-96D1-440C-A724-7A622C3CBEAB}" presName="gear2dstNode" presStyleLbl="node1" presStyleIdx="1" presStyleCnt="3"/>
      <dgm:spPr/>
    </dgm:pt>
    <dgm:pt modelId="{0DD90DAD-1F15-43CD-8E7C-4D295B21DEF8}" type="pres">
      <dgm:prSet presAssocID="{923CA51A-1661-484E-8CA8-7474BDEAA0CE}" presName="gear3" presStyleLbl="node1" presStyleIdx="2" presStyleCnt="3"/>
      <dgm:spPr/>
    </dgm:pt>
    <dgm:pt modelId="{D82AA882-381B-480F-8FE4-9C1604E11A68}" type="pres">
      <dgm:prSet presAssocID="{923CA51A-1661-484E-8CA8-7474BDEAA0CE}" presName="gear3tx" presStyleLbl="node1" presStyleIdx="2" presStyleCnt="3">
        <dgm:presLayoutVars>
          <dgm:chMax val="1"/>
          <dgm:bulletEnabled val="1"/>
        </dgm:presLayoutVars>
      </dgm:prSet>
      <dgm:spPr/>
    </dgm:pt>
    <dgm:pt modelId="{2AFF5205-DC35-494A-B73F-1AE97EAD02CE}" type="pres">
      <dgm:prSet presAssocID="{923CA51A-1661-484E-8CA8-7474BDEAA0CE}" presName="gear3srcNode" presStyleLbl="node1" presStyleIdx="2" presStyleCnt="3"/>
      <dgm:spPr/>
    </dgm:pt>
    <dgm:pt modelId="{A2526629-C149-424A-9F8E-603D5040EFB7}" type="pres">
      <dgm:prSet presAssocID="{923CA51A-1661-484E-8CA8-7474BDEAA0CE}" presName="gear3dstNode" presStyleLbl="node1" presStyleIdx="2" presStyleCnt="3"/>
      <dgm:spPr/>
    </dgm:pt>
    <dgm:pt modelId="{21A92922-33C3-41EA-9993-76B7E821E940}" type="pres">
      <dgm:prSet presAssocID="{DF374068-4260-4B5B-B50B-4D51D3F23273}" presName="connector1" presStyleLbl="sibTrans2D1" presStyleIdx="0" presStyleCnt="3"/>
      <dgm:spPr/>
    </dgm:pt>
    <dgm:pt modelId="{D97EB441-194B-4177-88DE-BC98B82AB67C}" type="pres">
      <dgm:prSet presAssocID="{5C52F632-10D1-4C9E-AE9B-F4A977A1608A}" presName="connector2" presStyleLbl="sibTrans2D1" presStyleIdx="1" presStyleCnt="3"/>
      <dgm:spPr/>
    </dgm:pt>
    <dgm:pt modelId="{1D84BFB7-0F8B-4E64-99A0-03D3989D1D92}" type="pres">
      <dgm:prSet presAssocID="{EF215E02-1B77-4392-B708-00CC939AC08C}" presName="connector3" presStyleLbl="sibTrans2D1" presStyleIdx="2" presStyleCnt="3"/>
      <dgm:spPr/>
    </dgm:pt>
  </dgm:ptLst>
  <dgm:cxnLst>
    <dgm:cxn modelId="{F3ADF300-5100-4711-90BF-7E9C2957A70D}" srcId="{DD65E2EB-D75A-4280-9469-03FBB7672AE5}" destId="{4D5F5019-331B-4B2C-B37C-ED3999E93E8B}" srcOrd="0" destOrd="0" parTransId="{7970101C-E8E1-4972-B5C7-8ADC737F5EF1}" sibTransId="{DF374068-4260-4B5B-B50B-4D51D3F23273}"/>
    <dgm:cxn modelId="{903B0C35-ADE2-4FED-BAF6-FBDD184AE250}" type="presOf" srcId="{923CA51A-1661-484E-8CA8-7474BDEAA0CE}" destId="{A2526629-C149-424A-9F8E-603D5040EFB7}" srcOrd="3" destOrd="0" presId="urn:microsoft.com/office/officeart/2005/8/layout/gear1"/>
    <dgm:cxn modelId="{5EBCC238-EF9D-4C01-9500-089A124D7D1D}" srcId="{DD65E2EB-D75A-4280-9469-03FBB7672AE5}" destId="{4C256384-96D1-440C-A724-7A622C3CBEAB}" srcOrd="1" destOrd="0" parTransId="{ECF198A0-E388-4ED3-B45E-D8C631EAD122}" sibTransId="{5C52F632-10D1-4C9E-AE9B-F4A977A1608A}"/>
    <dgm:cxn modelId="{C0DDAF44-0ACE-48B1-A629-101BC4215217}" type="presOf" srcId="{DD65E2EB-D75A-4280-9469-03FBB7672AE5}" destId="{A3B7579F-B68F-4833-88C0-ED4F37D7E337}" srcOrd="0" destOrd="0" presId="urn:microsoft.com/office/officeart/2005/8/layout/gear1"/>
    <dgm:cxn modelId="{E140E645-A520-4A68-BBB8-D11D9DCA5421}" type="presOf" srcId="{4D5F5019-331B-4B2C-B37C-ED3999E93E8B}" destId="{1AED7E2F-FB31-4334-A0DD-37DC77D4DAB7}" srcOrd="2" destOrd="0" presId="urn:microsoft.com/office/officeart/2005/8/layout/gear1"/>
    <dgm:cxn modelId="{A6199849-7A78-4061-929A-5BAB7D51304A}" type="presOf" srcId="{4D5F5019-331B-4B2C-B37C-ED3999E93E8B}" destId="{5E44B69D-D91E-417F-83B2-4E219A63D757}" srcOrd="0" destOrd="0" presId="urn:microsoft.com/office/officeart/2005/8/layout/gear1"/>
    <dgm:cxn modelId="{B327874C-3BB5-4DBF-9DE3-FDE86C0C97BB}" type="presOf" srcId="{4C256384-96D1-440C-A724-7A622C3CBEAB}" destId="{C0448A37-1EB3-4ADB-AF6B-9E3F7A85FE1C}" srcOrd="0" destOrd="0" presId="urn:microsoft.com/office/officeart/2005/8/layout/gear1"/>
    <dgm:cxn modelId="{DCB9DA7A-C4B3-45AE-AF1F-A840AACEF514}" type="presOf" srcId="{923CA51A-1661-484E-8CA8-7474BDEAA0CE}" destId="{D82AA882-381B-480F-8FE4-9C1604E11A68}" srcOrd="1" destOrd="0" presId="urn:microsoft.com/office/officeart/2005/8/layout/gear1"/>
    <dgm:cxn modelId="{FAE0E782-7036-48BD-994A-A92A15F9208E}" type="presOf" srcId="{923CA51A-1661-484E-8CA8-7474BDEAA0CE}" destId="{0DD90DAD-1F15-43CD-8E7C-4D295B21DEF8}" srcOrd="0" destOrd="0" presId="urn:microsoft.com/office/officeart/2005/8/layout/gear1"/>
    <dgm:cxn modelId="{B1A5C28B-B9D8-479E-AD34-E49EA6FA211A}" type="presOf" srcId="{4D5F5019-331B-4B2C-B37C-ED3999E93E8B}" destId="{7614EBF5-2D16-4FDF-B9E0-0D4168DCF613}" srcOrd="1" destOrd="0" presId="urn:microsoft.com/office/officeart/2005/8/layout/gear1"/>
    <dgm:cxn modelId="{5D7EAE93-6170-4121-A6C3-F4BDEF1DF502}" type="presOf" srcId="{4C256384-96D1-440C-A724-7A622C3CBEAB}" destId="{54C1E25B-6B86-40A0-B54B-E0D03CA6F093}" srcOrd="2" destOrd="0" presId="urn:microsoft.com/office/officeart/2005/8/layout/gear1"/>
    <dgm:cxn modelId="{B068F294-9DDC-4D93-B926-555E53E896D7}" type="presOf" srcId="{5C52F632-10D1-4C9E-AE9B-F4A977A1608A}" destId="{D97EB441-194B-4177-88DE-BC98B82AB67C}" srcOrd="0" destOrd="0" presId="urn:microsoft.com/office/officeart/2005/8/layout/gear1"/>
    <dgm:cxn modelId="{9AD0C5A0-8E6E-46F0-9533-B9DC5C99EDA1}" type="presOf" srcId="{EF215E02-1B77-4392-B708-00CC939AC08C}" destId="{1D84BFB7-0F8B-4E64-99A0-03D3989D1D92}" srcOrd="0" destOrd="0" presId="urn:microsoft.com/office/officeart/2005/8/layout/gear1"/>
    <dgm:cxn modelId="{9A09DDAB-67E1-45F6-A893-A9DCC79987BD}" srcId="{DD65E2EB-D75A-4280-9469-03FBB7672AE5}" destId="{923CA51A-1661-484E-8CA8-7474BDEAA0CE}" srcOrd="2" destOrd="0" parTransId="{796DDABF-0E27-4BCF-B083-2F72012BBD8F}" sibTransId="{EF215E02-1B77-4392-B708-00CC939AC08C}"/>
    <dgm:cxn modelId="{E67977D8-7698-4143-AC56-42F224A121D5}" type="presOf" srcId="{923CA51A-1661-484E-8CA8-7474BDEAA0CE}" destId="{2AFF5205-DC35-494A-B73F-1AE97EAD02CE}" srcOrd="2" destOrd="0" presId="urn:microsoft.com/office/officeart/2005/8/layout/gear1"/>
    <dgm:cxn modelId="{C5B480E4-4A2E-48E3-BBED-96D357E8D96D}" type="presOf" srcId="{4C256384-96D1-440C-A724-7A622C3CBEAB}" destId="{BE3F158F-22AB-48A5-81F3-B251AE7916E6}" srcOrd="1" destOrd="0" presId="urn:microsoft.com/office/officeart/2005/8/layout/gear1"/>
    <dgm:cxn modelId="{A7B5A6ED-800D-4175-8A05-4F3FBF27478E}" type="presOf" srcId="{DF374068-4260-4B5B-B50B-4D51D3F23273}" destId="{21A92922-33C3-41EA-9993-76B7E821E940}" srcOrd="0" destOrd="0" presId="urn:microsoft.com/office/officeart/2005/8/layout/gear1"/>
    <dgm:cxn modelId="{7A71ECC7-703F-4C7F-BB70-F7E021B5D8B7}" type="presParOf" srcId="{A3B7579F-B68F-4833-88C0-ED4F37D7E337}" destId="{5E44B69D-D91E-417F-83B2-4E219A63D757}" srcOrd="0" destOrd="0" presId="urn:microsoft.com/office/officeart/2005/8/layout/gear1"/>
    <dgm:cxn modelId="{0F0EF5B3-2A11-4299-8174-B583E2860015}" type="presParOf" srcId="{A3B7579F-B68F-4833-88C0-ED4F37D7E337}" destId="{7614EBF5-2D16-4FDF-B9E0-0D4168DCF613}" srcOrd="1" destOrd="0" presId="urn:microsoft.com/office/officeart/2005/8/layout/gear1"/>
    <dgm:cxn modelId="{D6E654B7-3623-4530-B9D4-9A35A7A59C0B}" type="presParOf" srcId="{A3B7579F-B68F-4833-88C0-ED4F37D7E337}" destId="{1AED7E2F-FB31-4334-A0DD-37DC77D4DAB7}" srcOrd="2" destOrd="0" presId="urn:microsoft.com/office/officeart/2005/8/layout/gear1"/>
    <dgm:cxn modelId="{F5A20460-3DBD-45B0-ABEB-3C0840444BBB}" type="presParOf" srcId="{A3B7579F-B68F-4833-88C0-ED4F37D7E337}" destId="{C0448A37-1EB3-4ADB-AF6B-9E3F7A85FE1C}" srcOrd="3" destOrd="0" presId="urn:microsoft.com/office/officeart/2005/8/layout/gear1"/>
    <dgm:cxn modelId="{2862B1B9-10E9-46EF-A421-C53F41DC519A}" type="presParOf" srcId="{A3B7579F-B68F-4833-88C0-ED4F37D7E337}" destId="{BE3F158F-22AB-48A5-81F3-B251AE7916E6}" srcOrd="4" destOrd="0" presId="urn:microsoft.com/office/officeart/2005/8/layout/gear1"/>
    <dgm:cxn modelId="{8AEE93BD-CB3E-4139-A90F-B91D7BFA1085}" type="presParOf" srcId="{A3B7579F-B68F-4833-88C0-ED4F37D7E337}" destId="{54C1E25B-6B86-40A0-B54B-E0D03CA6F093}" srcOrd="5" destOrd="0" presId="urn:microsoft.com/office/officeart/2005/8/layout/gear1"/>
    <dgm:cxn modelId="{4C3AE657-6E57-43BE-B743-3AF84A458D29}" type="presParOf" srcId="{A3B7579F-B68F-4833-88C0-ED4F37D7E337}" destId="{0DD90DAD-1F15-43CD-8E7C-4D295B21DEF8}" srcOrd="6" destOrd="0" presId="urn:microsoft.com/office/officeart/2005/8/layout/gear1"/>
    <dgm:cxn modelId="{AF6476BA-E249-48FB-9723-BA8F4E3C5334}" type="presParOf" srcId="{A3B7579F-B68F-4833-88C0-ED4F37D7E337}" destId="{D82AA882-381B-480F-8FE4-9C1604E11A68}" srcOrd="7" destOrd="0" presId="urn:microsoft.com/office/officeart/2005/8/layout/gear1"/>
    <dgm:cxn modelId="{72277B7C-E095-43FC-AF0E-61B30A380BE4}" type="presParOf" srcId="{A3B7579F-B68F-4833-88C0-ED4F37D7E337}" destId="{2AFF5205-DC35-494A-B73F-1AE97EAD02CE}" srcOrd="8" destOrd="0" presId="urn:microsoft.com/office/officeart/2005/8/layout/gear1"/>
    <dgm:cxn modelId="{0F391741-D7BC-4F21-9F3A-2DEA71D77E30}" type="presParOf" srcId="{A3B7579F-B68F-4833-88C0-ED4F37D7E337}" destId="{A2526629-C149-424A-9F8E-603D5040EFB7}" srcOrd="9" destOrd="0" presId="urn:microsoft.com/office/officeart/2005/8/layout/gear1"/>
    <dgm:cxn modelId="{BD6F69B4-97E5-402F-9723-5272170C2686}" type="presParOf" srcId="{A3B7579F-B68F-4833-88C0-ED4F37D7E337}" destId="{21A92922-33C3-41EA-9993-76B7E821E940}" srcOrd="10" destOrd="0" presId="urn:microsoft.com/office/officeart/2005/8/layout/gear1"/>
    <dgm:cxn modelId="{003191FC-84CE-4D3C-B318-99886547795A}" type="presParOf" srcId="{A3B7579F-B68F-4833-88C0-ED4F37D7E337}" destId="{D97EB441-194B-4177-88DE-BC98B82AB67C}" srcOrd="11" destOrd="0" presId="urn:microsoft.com/office/officeart/2005/8/layout/gear1"/>
    <dgm:cxn modelId="{6A4F5F10-AE6B-45BB-88BD-04326B4EC00B}" type="presParOf" srcId="{A3B7579F-B68F-4833-88C0-ED4F37D7E337}" destId="{1D84BFB7-0F8B-4E64-99A0-03D3989D1D92}"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D86ACD-BC0C-4739-94C5-415CD2E58B3F}"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CL"/>
        </a:p>
      </dgm:t>
    </dgm:pt>
    <dgm:pt modelId="{9E2598C2-B3C3-4F1E-B1FA-B5A09E7C85E7}">
      <dgm:prSet phldrT="[Texto]"/>
      <dgm:spPr/>
      <dgm:t>
        <a:bodyPr/>
        <a:lstStyle/>
        <a:p>
          <a:r>
            <a:rPr lang="es-CL" dirty="0"/>
            <a:t>Gestión carcelaria</a:t>
          </a:r>
        </a:p>
      </dgm:t>
    </dgm:pt>
    <dgm:pt modelId="{1154547E-270C-45F9-9D8F-E1D4328836D2}" type="parTrans" cxnId="{CDC88DE8-61B9-4978-A155-3A48E82C613A}">
      <dgm:prSet/>
      <dgm:spPr/>
      <dgm:t>
        <a:bodyPr/>
        <a:lstStyle/>
        <a:p>
          <a:endParaRPr lang="es-CL"/>
        </a:p>
      </dgm:t>
    </dgm:pt>
    <dgm:pt modelId="{8667FCA4-BACE-4382-88D7-F976B61C666B}" type="sibTrans" cxnId="{CDC88DE8-61B9-4978-A155-3A48E82C613A}">
      <dgm:prSet/>
      <dgm:spPr/>
      <dgm:t>
        <a:bodyPr/>
        <a:lstStyle/>
        <a:p>
          <a:endParaRPr lang="es-CL"/>
        </a:p>
      </dgm:t>
    </dgm:pt>
    <dgm:pt modelId="{250CB56B-B704-40C2-94AE-0210543D0361}">
      <dgm:prSet phldrT="[Texto]"/>
      <dgm:spPr/>
      <dgm:t>
        <a:bodyPr/>
        <a:lstStyle/>
        <a:p>
          <a:r>
            <a:rPr lang="es-CL" dirty="0"/>
            <a:t>Gestión premial </a:t>
          </a:r>
        </a:p>
      </dgm:t>
    </dgm:pt>
    <dgm:pt modelId="{714FADE4-9B56-4EBA-81F4-CB99E7CF55D7}" type="parTrans" cxnId="{89037B70-3906-4BFD-A4B3-3F9AAB0BF08D}">
      <dgm:prSet/>
      <dgm:spPr/>
      <dgm:t>
        <a:bodyPr/>
        <a:lstStyle/>
        <a:p>
          <a:endParaRPr lang="es-CL"/>
        </a:p>
      </dgm:t>
    </dgm:pt>
    <dgm:pt modelId="{A5E690A8-339B-4C8A-9DA7-A96F8BF70A35}" type="sibTrans" cxnId="{89037B70-3906-4BFD-A4B3-3F9AAB0BF08D}">
      <dgm:prSet/>
      <dgm:spPr/>
      <dgm:t>
        <a:bodyPr/>
        <a:lstStyle/>
        <a:p>
          <a:endParaRPr lang="es-CL"/>
        </a:p>
      </dgm:t>
    </dgm:pt>
    <dgm:pt modelId="{36A40A0D-4D15-4C37-B5F9-8CE0EA86D0AA}">
      <dgm:prSet phldrT="[Texto]"/>
      <dgm:spPr/>
      <dgm:t>
        <a:bodyPr/>
        <a:lstStyle/>
        <a:p>
          <a:r>
            <a:rPr lang="es-CL" dirty="0"/>
            <a:t>Gestión punitiva</a:t>
          </a:r>
        </a:p>
      </dgm:t>
    </dgm:pt>
    <dgm:pt modelId="{EA5536F9-AAF1-41A0-94D1-CD5C7F7CA172}" type="parTrans" cxnId="{AF7E1F79-85AA-4C3B-86DD-C750AFE1FFA4}">
      <dgm:prSet/>
      <dgm:spPr/>
      <dgm:t>
        <a:bodyPr/>
        <a:lstStyle/>
        <a:p>
          <a:endParaRPr lang="es-CL"/>
        </a:p>
      </dgm:t>
    </dgm:pt>
    <dgm:pt modelId="{CC693206-08C0-4316-AE71-CA6969ECE9EE}" type="sibTrans" cxnId="{AF7E1F79-85AA-4C3B-86DD-C750AFE1FFA4}">
      <dgm:prSet/>
      <dgm:spPr/>
      <dgm:t>
        <a:bodyPr/>
        <a:lstStyle/>
        <a:p>
          <a:endParaRPr lang="es-CL"/>
        </a:p>
      </dgm:t>
    </dgm:pt>
    <dgm:pt modelId="{BD348B9F-5869-4C09-9A72-F8C4A4A8B1D8}">
      <dgm:prSet phldrT="[Texto]"/>
      <dgm:spPr/>
      <dgm:t>
        <a:bodyPr/>
        <a:lstStyle/>
        <a:p>
          <a:r>
            <a:rPr lang="es-CL" dirty="0"/>
            <a:t>Gestión del personal</a:t>
          </a:r>
        </a:p>
      </dgm:t>
    </dgm:pt>
    <dgm:pt modelId="{E9573AFC-985F-4CFA-BA1A-1EC666CCE5D4}" type="parTrans" cxnId="{46E80690-A926-4524-9A07-2E3310692946}">
      <dgm:prSet/>
      <dgm:spPr/>
      <dgm:t>
        <a:bodyPr/>
        <a:lstStyle/>
        <a:p>
          <a:endParaRPr lang="es-CL"/>
        </a:p>
      </dgm:t>
    </dgm:pt>
    <dgm:pt modelId="{267B03B7-38B7-45BA-9B03-2626E5856550}" type="sibTrans" cxnId="{46E80690-A926-4524-9A07-2E3310692946}">
      <dgm:prSet/>
      <dgm:spPr/>
      <dgm:t>
        <a:bodyPr/>
        <a:lstStyle/>
        <a:p>
          <a:endParaRPr lang="es-CL"/>
        </a:p>
      </dgm:t>
    </dgm:pt>
    <dgm:pt modelId="{6CE8F215-EBF1-4099-8B56-D1A296ED3925}">
      <dgm:prSet phldrT="[Texto]"/>
      <dgm:spPr/>
      <dgm:t>
        <a:bodyPr/>
        <a:lstStyle/>
        <a:p>
          <a:r>
            <a:rPr lang="es-CL" dirty="0"/>
            <a:t>Gestión con participación de PPL</a:t>
          </a:r>
        </a:p>
      </dgm:t>
    </dgm:pt>
    <dgm:pt modelId="{987A33D2-13F0-475C-9D91-11FB65A43A3B}" type="parTrans" cxnId="{0A1A7762-9481-4C15-B0F0-CE0C5419BAD2}">
      <dgm:prSet/>
      <dgm:spPr/>
      <dgm:t>
        <a:bodyPr/>
        <a:lstStyle/>
        <a:p>
          <a:endParaRPr lang="es-CL"/>
        </a:p>
      </dgm:t>
    </dgm:pt>
    <dgm:pt modelId="{2A71B1F8-923A-47E8-93FE-6C88F3029C38}" type="sibTrans" cxnId="{0A1A7762-9481-4C15-B0F0-CE0C5419BAD2}">
      <dgm:prSet/>
      <dgm:spPr/>
      <dgm:t>
        <a:bodyPr/>
        <a:lstStyle/>
        <a:p>
          <a:endParaRPr lang="es-CL"/>
        </a:p>
      </dgm:t>
    </dgm:pt>
    <dgm:pt modelId="{78193243-01A8-4894-8ED1-E1BAE548324B}" type="pres">
      <dgm:prSet presAssocID="{F1D86ACD-BC0C-4739-94C5-415CD2E58B3F}" presName="Name0" presStyleCnt="0">
        <dgm:presLayoutVars>
          <dgm:chPref val="1"/>
          <dgm:dir/>
          <dgm:animOne val="branch"/>
          <dgm:animLvl val="lvl"/>
          <dgm:resizeHandles val="exact"/>
        </dgm:presLayoutVars>
      </dgm:prSet>
      <dgm:spPr/>
    </dgm:pt>
    <dgm:pt modelId="{F3CD5B27-AF73-4F9E-BC48-791AFE266005}" type="pres">
      <dgm:prSet presAssocID="{9E2598C2-B3C3-4F1E-B1FA-B5A09E7C85E7}" presName="root1" presStyleCnt="0"/>
      <dgm:spPr/>
    </dgm:pt>
    <dgm:pt modelId="{8D9CAFFD-5382-454F-B96E-72EA2336D423}" type="pres">
      <dgm:prSet presAssocID="{9E2598C2-B3C3-4F1E-B1FA-B5A09E7C85E7}" presName="LevelOneTextNode" presStyleLbl="node0" presStyleIdx="0" presStyleCnt="1">
        <dgm:presLayoutVars>
          <dgm:chPref val="3"/>
        </dgm:presLayoutVars>
      </dgm:prSet>
      <dgm:spPr/>
    </dgm:pt>
    <dgm:pt modelId="{AA541F98-EC45-460C-AC64-BC1B6FFA870D}" type="pres">
      <dgm:prSet presAssocID="{9E2598C2-B3C3-4F1E-B1FA-B5A09E7C85E7}" presName="level2hierChild" presStyleCnt="0"/>
      <dgm:spPr/>
    </dgm:pt>
    <dgm:pt modelId="{1E73AE7E-A123-4D8F-8D9D-710789A45AB2}" type="pres">
      <dgm:prSet presAssocID="{714FADE4-9B56-4EBA-81F4-CB99E7CF55D7}" presName="conn2-1" presStyleLbl="parChTrans1D2" presStyleIdx="0" presStyleCnt="4"/>
      <dgm:spPr/>
    </dgm:pt>
    <dgm:pt modelId="{52235A9C-99E3-4427-98FB-FA9E73D37237}" type="pres">
      <dgm:prSet presAssocID="{714FADE4-9B56-4EBA-81F4-CB99E7CF55D7}" presName="connTx" presStyleLbl="parChTrans1D2" presStyleIdx="0" presStyleCnt="4"/>
      <dgm:spPr/>
    </dgm:pt>
    <dgm:pt modelId="{558B5E0F-19A5-4D5C-A02D-A3CCB7E12E58}" type="pres">
      <dgm:prSet presAssocID="{250CB56B-B704-40C2-94AE-0210543D0361}" presName="root2" presStyleCnt="0"/>
      <dgm:spPr/>
    </dgm:pt>
    <dgm:pt modelId="{B44BBBD3-1E8F-42E6-B6BC-7F8A2291A785}" type="pres">
      <dgm:prSet presAssocID="{250CB56B-B704-40C2-94AE-0210543D0361}" presName="LevelTwoTextNode" presStyleLbl="node2" presStyleIdx="0" presStyleCnt="4">
        <dgm:presLayoutVars>
          <dgm:chPref val="3"/>
        </dgm:presLayoutVars>
      </dgm:prSet>
      <dgm:spPr/>
    </dgm:pt>
    <dgm:pt modelId="{8A34F773-CA7A-493A-892A-DA85E86FED23}" type="pres">
      <dgm:prSet presAssocID="{250CB56B-B704-40C2-94AE-0210543D0361}" presName="level3hierChild" presStyleCnt="0"/>
      <dgm:spPr/>
    </dgm:pt>
    <dgm:pt modelId="{5D4CA6EC-040F-4D85-AE2E-ADCDD30B1356}" type="pres">
      <dgm:prSet presAssocID="{EA5536F9-AAF1-41A0-94D1-CD5C7F7CA172}" presName="conn2-1" presStyleLbl="parChTrans1D2" presStyleIdx="1" presStyleCnt="4"/>
      <dgm:spPr/>
    </dgm:pt>
    <dgm:pt modelId="{F69BE98D-CE2E-47C9-AD4E-C6A7DB86FF97}" type="pres">
      <dgm:prSet presAssocID="{EA5536F9-AAF1-41A0-94D1-CD5C7F7CA172}" presName="connTx" presStyleLbl="parChTrans1D2" presStyleIdx="1" presStyleCnt="4"/>
      <dgm:spPr/>
    </dgm:pt>
    <dgm:pt modelId="{5FB39FB0-5C7C-43DA-BAF1-82D1AEBB3FB1}" type="pres">
      <dgm:prSet presAssocID="{36A40A0D-4D15-4C37-B5F9-8CE0EA86D0AA}" presName="root2" presStyleCnt="0"/>
      <dgm:spPr/>
    </dgm:pt>
    <dgm:pt modelId="{477DB17E-E4F4-4CE8-ABEE-18AA7E43C29E}" type="pres">
      <dgm:prSet presAssocID="{36A40A0D-4D15-4C37-B5F9-8CE0EA86D0AA}" presName="LevelTwoTextNode" presStyleLbl="node2" presStyleIdx="1" presStyleCnt="4">
        <dgm:presLayoutVars>
          <dgm:chPref val="3"/>
        </dgm:presLayoutVars>
      </dgm:prSet>
      <dgm:spPr/>
    </dgm:pt>
    <dgm:pt modelId="{1B2B6338-6521-4E46-A25F-5F2382B723FA}" type="pres">
      <dgm:prSet presAssocID="{36A40A0D-4D15-4C37-B5F9-8CE0EA86D0AA}" presName="level3hierChild" presStyleCnt="0"/>
      <dgm:spPr/>
    </dgm:pt>
    <dgm:pt modelId="{0F1E0307-A431-46A3-908C-27FEC1493C7C}" type="pres">
      <dgm:prSet presAssocID="{E9573AFC-985F-4CFA-BA1A-1EC666CCE5D4}" presName="conn2-1" presStyleLbl="parChTrans1D2" presStyleIdx="2" presStyleCnt="4"/>
      <dgm:spPr/>
    </dgm:pt>
    <dgm:pt modelId="{017101EF-876D-466E-BA1C-0907720DC13D}" type="pres">
      <dgm:prSet presAssocID="{E9573AFC-985F-4CFA-BA1A-1EC666CCE5D4}" presName="connTx" presStyleLbl="parChTrans1D2" presStyleIdx="2" presStyleCnt="4"/>
      <dgm:spPr/>
    </dgm:pt>
    <dgm:pt modelId="{E0E3EBC7-532D-4F52-BE29-D6733734A2F8}" type="pres">
      <dgm:prSet presAssocID="{BD348B9F-5869-4C09-9A72-F8C4A4A8B1D8}" presName="root2" presStyleCnt="0"/>
      <dgm:spPr/>
    </dgm:pt>
    <dgm:pt modelId="{F8278828-AA0A-46DC-A474-DFA81A5085A4}" type="pres">
      <dgm:prSet presAssocID="{BD348B9F-5869-4C09-9A72-F8C4A4A8B1D8}" presName="LevelTwoTextNode" presStyleLbl="node2" presStyleIdx="2" presStyleCnt="4">
        <dgm:presLayoutVars>
          <dgm:chPref val="3"/>
        </dgm:presLayoutVars>
      </dgm:prSet>
      <dgm:spPr/>
    </dgm:pt>
    <dgm:pt modelId="{2B71AF59-1AC2-42C7-A7F4-0FCF87E1D506}" type="pres">
      <dgm:prSet presAssocID="{BD348B9F-5869-4C09-9A72-F8C4A4A8B1D8}" presName="level3hierChild" presStyleCnt="0"/>
      <dgm:spPr/>
    </dgm:pt>
    <dgm:pt modelId="{5112E490-1E65-4D3D-8857-755F4F60B713}" type="pres">
      <dgm:prSet presAssocID="{987A33D2-13F0-475C-9D91-11FB65A43A3B}" presName="conn2-1" presStyleLbl="parChTrans1D2" presStyleIdx="3" presStyleCnt="4"/>
      <dgm:spPr/>
    </dgm:pt>
    <dgm:pt modelId="{D6992215-1266-45BB-A2FA-433EA8F398DF}" type="pres">
      <dgm:prSet presAssocID="{987A33D2-13F0-475C-9D91-11FB65A43A3B}" presName="connTx" presStyleLbl="parChTrans1D2" presStyleIdx="3" presStyleCnt="4"/>
      <dgm:spPr/>
    </dgm:pt>
    <dgm:pt modelId="{BF1CC4F7-E338-4FF1-8F9C-DEE780088763}" type="pres">
      <dgm:prSet presAssocID="{6CE8F215-EBF1-4099-8B56-D1A296ED3925}" presName="root2" presStyleCnt="0"/>
      <dgm:spPr/>
    </dgm:pt>
    <dgm:pt modelId="{6E901EB7-0CD0-433F-86FA-B53E3E81EAB2}" type="pres">
      <dgm:prSet presAssocID="{6CE8F215-EBF1-4099-8B56-D1A296ED3925}" presName="LevelTwoTextNode" presStyleLbl="node2" presStyleIdx="3" presStyleCnt="4">
        <dgm:presLayoutVars>
          <dgm:chPref val="3"/>
        </dgm:presLayoutVars>
      </dgm:prSet>
      <dgm:spPr/>
    </dgm:pt>
    <dgm:pt modelId="{BDB23840-9A65-444E-B789-ACD9A110679C}" type="pres">
      <dgm:prSet presAssocID="{6CE8F215-EBF1-4099-8B56-D1A296ED3925}" presName="level3hierChild" presStyleCnt="0"/>
      <dgm:spPr/>
    </dgm:pt>
  </dgm:ptLst>
  <dgm:cxnLst>
    <dgm:cxn modelId="{D2F0831D-2435-4C77-B4D1-A8627FDB034D}" type="presOf" srcId="{987A33D2-13F0-475C-9D91-11FB65A43A3B}" destId="{5112E490-1E65-4D3D-8857-755F4F60B713}" srcOrd="0" destOrd="0" presId="urn:microsoft.com/office/officeart/2008/layout/HorizontalMultiLevelHierarchy"/>
    <dgm:cxn modelId="{0A1A7762-9481-4C15-B0F0-CE0C5419BAD2}" srcId="{9E2598C2-B3C3-4F1E-B1FA-B5A09E7C85E7}" destId="{6CE8F215-EBF1-4099-8B56-D1A296ED3925}" srcOrd="3" destOrd="0" parTransId="{987A33D2-13F0-475C-9D91-11FB65A43A3B}" sibTransId="{2A71B1F8-923A-47E8-93FE-6C88F3029C38}"/>
    <dgm:cxn modelId="{D5900350-7092-4694-BD00-6C6A30680B27}" type="presOf" srcId="{F1D86ACD-BC0C-4739-94C5-415CD2E58B3F}" destId="{78193243-01A8-4894-8ED1-E1BAE548324B}" srcOrd="0" destOrd="0" presId="urn:microsoft.com/office/officeart/2008/layout/HorizontalMultiLevelHierarchy"/>
    <dgm:cxn modelId="{89037B70-3906-4BFD-A4B3-3F9AAB0BF08D}" srcId="{9E2598C2-B3C3-4F1E-B1FA-B5A09E7C85E7}" destId="{250CB56B-B704-40C2-94AE-0210543D0361}" srcOrd="0" destOrd="0" parTransId="{714FADE4-9B56-4EBA-81F4-CB99E7CF55D7}" sibTransId="{A5E690A8-339B-4C8A-9DA7-A96F8BF70A35}"/>
    <dgm:cxn modelId="{3E98A671-0602-428B-B5AC-EA77471BAD8A}" type="presOf" srcId="{EA5536F9-AAF1-41A0-94D1-CD5C7F7CA172}" destId="{F69BE98D-CE2E-47C9-AD4E-C6A7DB86FF97}" srcOrd="1" destOrd="0" presId="urn:microsoft.com/office/officeart/2008/layout/HorizontalMultiLevelHierarchy"/>
    <dgm:cxn modelId="{9AF34953-3CD0-466C-A91A-6485F5EA29F7}" type="presOf" srcId="{EA5536F9-AAF1-41A0-94D1-CD5C7F7CA172}" destId="{5D4CA6EC-040F-4D85-AE2E-ADCDD30B1356}" srcOrd="0" destOrd="0" presId="urn:microsoft.com/office/officeart/2008/layout/HorizontalMultiLevelHierarchy"/>
    <dgm:cxn modelId="{7A2C8755-88AE-4731-A0CD-C8CB249E7E00}" type="presOf" srcId="{714FADE4-9B56-4EBA-81F4-CB99E7CF55D7}" destId="{52235A9C-99E3-4427-98FB-FA9E73D37237}" srcOrd="1" destOrd="0" presId="urn:microsoft.com/office/officeart/2008/layout/HorizontalMultiLevelHierarchy"/>
    <dgm:cxn modelId="{AF7E1F79-85AA-4C3B-86DD-C750AFE1FFA4}" srcId="{9E2598C2-B3C3-4F1E-B1FA-B5A09E7C85E7}" destId="{36A40A0D-4D15-4C37-B5F9-8CE0EA86D0AA}" srcOrd="1" destOrd="0" parTransId="{EA5536F9-AAF1-41A0-94D1-CD5C7F7CA172}" sibTransId="{CC693206-08C0-4316-AE71-CA6969ECE9EE}"/>
    <dgm:cxn modelId="{0FC9995A-DFBC-463E-A3F7-5C795378139D}" type="presOf" srcId="{250CB56B-B704-40C2-94AE-0210543D0361}" destId="{B44BBBD3-1E8F-42E6-B6BC-7F8A2291A785}" srcOrd="0" destOrd="0" presId="urn:microsoft.com/office/officeart/2008/layout/HorizontalMultiLevelHierarchy"/>
    <dgm:cxn modelId="{0269158F-42CB-45D9-B415-2AB38D582119}" type="presOf" srcId="{6CE8F215-EBF1-4099-8B56-D1A296ED3925}" destId="{6E901EB7-0CD0-433F-86FA-B53E3E81EAB2}" srcOrd="0" destOrd="0" presId="urn:microsoft.com/office/officeart/2008/layout/HorizontalMultiLevelHierarchy"/>
    <dgm:cxn modelId="{46E80690-A926-4524-9A07-2E3310692946}" srcId="{9E2598C2-B3C3-4F1E-B1FA-B5A09E7C85E7}" destId="{BD348B9F-5869-4C09-9A72-F8C4A4A8B1D8}" srcOrd="2" destOrd="0" parTransId="{E9573AFC-985F-4CFA-BA1A-1EC666CCE5D4}" sibTransId="{267B03B7-38B7-45BA-9B03-2626E5856550}"/>
    <dgm:cxn modelId="{DAC67CA9-865B-413F-892C-4A693CDEB156}" type="presOf" srcId="{714FADE4-9B56-4EBA-81F4-CB99E7CF55D7}" destId="{1E73AE7E-A123-4D8F-8D9D-710789A45AB2}" srcOrd="0" destOrd="0" presId="urn:microsoft.com/office/officeart/2008/layout/HorizontalMultiLevelHierarchy"/>
    <dgm:cxn modelId="{971A40B3-6AF2-4776-B452-6FB609985091}" type="presOf" srcId="{36A40A0D-4D15-4C37-B5F9-8CE0EA86D0AA}" destId="{477DB17E-E4F4-4CE8-ABEE-18AA7E43C29E}" srcOrd="0" destOrd="0" presId="urn:microsoft.com/office/officeart/2008/layout/HorizontalMultiLevelHierarchy"/>
    <dgm:cxn modelId="{933470B3-B52A-407A-BA11-0C3F93E57C78}" type="presOf" srcId="{9E2598C2-B3C3-4F1E-B1FA-B5A09E7C85E7}" destId="{8D9CAFFD-5382-454F-B96E-72EA2336D423}" srcOrd="0" destOrd="0" presId="urn:microsoft.com/office/officeart/2008/layout/HorizontalMultiLevelHierarchy"/>
    <dgm:cxn modelId="{E9E0BCB9-A718-42A8-AC92-4EA1719E0903}" type="presOf" srcId="{E9573AFC-985F-4CFA-BA1A-1EC666CCE5D4}" destId="{017101EF-876D-466E-BA1C-0907720DC13D}" srcOrd="1" destOrd="0" presId="urn:microsoft.com/office/officeart/2008/layout/HorizontalMultiLevelHierarchy"/>
    <dgm:cxn modelId="{C00F2DBC-AF9C-47E3-B325-39692548D762}" type="presOf" srcId="{987A33D2-13F0-475C-9D91-11FB65A43A3B}" destId="{D6992215-1266-45BB-A2FA-433EA8F398DF}" srcOrd="1" destOrd="0" presId="urn:microsoft.com/office/officeart/2008/layout/HorizontalMultiLevelHierarchy"/>
    <dgm:cxn modelId="{B57C92CA-B78D-4B87-A2E6-DACD97E63AB9}" type="presOf" srcId="{E9573AFC-985F-4CFA-BA1A-1EC666CCE5D4}" destId="{0F1E0307-A431-46A3-908C-27FEC1493C7C}" srcOrd="0" destOrd="0" presId="urn:microsoft.com/office/officeart/2008/layout/HorizontalMultiLevelHierarchy"/>
    <dgm:cxn modelId="{AEFD3BE5-650C-4D06-BC00-1B80D8239166}" type="presOf" srcId="{BD348B9F-5869-4C09-9A72-F8C4A4A8B1D8}" destId="{F8278828-AA0A-46DC-A474-DFA81A5085A4}" srcOrd="0" destOrd="0" presId="urn:microsoft.com/office/officeart/2008/layout/HorizontalMultiLevelHierarchy"/>
    <dgm:cxn modelId="{CDC88DE8-61B9-4978-A155-3A48E82C613A}" srcId="{F1D86ACD-BC0C-4739-94C5-415CD2E58B3F}" destId="{9E2598C2-B3C3-4F1E-B1FA-B5A09E7C85E7}" srcOrd="0" destOrd="0" parTransId="{1154547E-270C-45F9-9D8F-E1D4328836D2}" sibTransId="{8667FCA4-BACE-4382-88D7-F976B61C666B}"/>
    <dgm:cxn modelId="{17BA84D8-534E-46A6-B620-052866BAE29D}" type="presParOf" srcId="{78193243-01A8-4894-8ED1-E1BAE548324B}" destId="{F3CD5B27-AF73-4F9E-BC48-791AFE266005}" srcOrd="0" destOrd="0" presId="urn:microsoft.com/office/officeart/2008/layout/HorizontalMultiLevelHierarchy"/>
    <dgm:cxn modelId="{26EAE993-F442-42D7-9AEF-32F7BCE4A311}" type="presParOf" srcId="{F3CD5B27-AF73-4F9E-BC48-791AFE266005}" destId="{8D9CAFFD-5382-454F-B96E-72EA2336D423}" srcOrd="0" destOrd="0" presId="urn:microsoft.com/office/officeart/2008/layout/HorizontalMultiLevelHierarchy"/>
    <dgm:cxn modelId="{79C487F6-49AF-4541-894D-4FFB7CDC6D32}" type="presParOf" srcId="{F3CD5B27-AF73-4F9E-BC48-791AFE266005}" destId="{AA541F98-EC45-460C-AC64-BC1B6FFA870D}" srcOrd="1" destOrd="0" presId="urn:microsoft.com/office/officeart/2008/layout/HorizontalMultiLevelHierarchy"/>
    <dgm:cxn modelId="{4F1D2FA7-430E-47D2-BDF3-2B8D88A1AD55}" type="presParOf" srcId="{AA541F98-EC45-460C-AC64-BC1B6FFA870D}" destId="{1E73AE7E-A123-4D8F-8D9D-710789A45AB2}" srcOrd="0" destOrd="0" presId="urn:microsoft.com/office/officeart/2008/layout/HorizontalMultiLevelHierarchy"/>
    <dgm:cxn modelId="{76BB94B9-5326-42C1-B515-0EF6C52B1D4C}" type="presParOf" srcId="{1E73AE7E-A123-4D8F-8D9D-710789A45AB2}" destId="{52235A9C-99E3-4427-98FB-FA9E73D37237}" srcOrd="0" destOrd="0" presId="urn:microsoft.com/office/officeart/2008/layout/HorizontalMultiLevelHierarchy"/>
    <dgm:cxn modelId="{45CCE935-5676-4C34-B070-028275C23575}" type="presParOf" srcId="{AA541F98-EC45-460C-AC64-BC1B6FFA870D}" destId="{558B5E0F-19A5-4D5C-A02D-A3CCB7E12E58}" srcOrd="1" destOrd="0" presId="urn:microsoft.com/office/officeart/2008/layout/HorizontalMultiLevelHierarchy"/>
    <dgm:cxn modelId="{CD0A4A33-873A-41DF-B466-9AF9B387B650}" type="presParOf" srcId="{558B5E0F-19A5-4D5C-A02D-A3CCB7E12E58}" destId="{B44BBBD3-1E8F-42E6-B6BC-7F8A2291A785}" srcOrd="0" destOrd="0" presId="urn:microsoft.com/office/officeart/2008/layout/HorizontalMultiLevelHierarchy"/>
    <dgm:cxn modelId="{0A22CF1B-FE6F-4B4C-A8CA-B16636C3E5A0}" type="presParOf" srcId="{558B5E0F-19A5-4D5C-A02D-A3CCB7E12E58}" destId="{8A34F773-CA7A-493A-892A-DA85E86FED23}" srcOrd="1" destOrd="0" presId="urn:microsoft.com/office/officeart/2008/layout/HorizontalMultiLevelHierarchy"/>
    <dgm:cxn modelId="{402121E4-2FA4-4EB0-8909-8589E69750B8}" type="presParOf" srcId="{AA541F98-EC45-460C-AC64-BC1B6FFA870D}" destId="{5D4CA6EC-040F-4D85-AE2E-ADCDD30B1356}" srcOrd="2" destOrd="0" presId="urn:microsoft.com/office/officeart/2008/layout/HorizontalMultiLevelHierarchy"/>
    <dgm:cxn modelId="{A7C4BD70-8022-4E20-AA3F-AEC2A269BD99}" type="presParOf" srcId="{5D4CA6EC-040F-4D85-AE2E-ADCDD30B1356}" destId="{F69BE98D-CE2E-47C9-AD4E-C6A7DB86FF97}" srcOrd="0" destOrd="0" presId="urn:microsoft.com/office/officeart/2008/layout/HorizontalMultiLevelHierarchy"/>
    <dgm:cxn modelId="{5A78418B-ECF2-4B1C-B344-7095B81790AF}" type="presParOf" srcId="{AA541F98-EC45-460C-AC64-BC1B6FFA870D}" destId="{5FB39FB0-5C7C-43DA-BAF1-82D1AEBB3FB1}" srcOrd="3" destOrd="0" presId="urn:microsoft.com/office/officeart/2008/layout/HorizontalMultiLevelHierarchy"/>
    <dgm:cxn modelId="{09118BF3-E4DF-4E7E-9397-1D30C17EA984}" type="presParOf" srcId="{5FB39FB0-5C7C-43DA-BAF1-82D1AEBB3FB1}" destId="{477DB17E-E4F4-4CE8-ABEE-18AA7E43C29E}" srcOrd="0" destOrd="0" presId="urn:microsoft.com/office/officeart/2008/layout/HorizontalMultiLevelHierarchy"/>
    <dgm:cxn modelId="{D94BB5E0-EE4C-455F-ABB4-3DBD2A77B9F9}" type="presParOf" srcId="{5FB39FB0-5C7C-43DA-BAF1-82D1AEBB3FB1}" destId="{1B2B6338-6521-4E46-A25F-5F2382B723FA}" srcOrd="1" destOrd="0" presId="urn:microsoft.com/office/officeart/2008/layout/HorizontalMultiLevelHierarchy"/>
    <dgm:cxn modelId="{8FEF0554-BB4D-4492-888E-F1E479948275}" type="presParOf" srcId="{AA541F98-EC45-460C-AC64-BC1B6FFA870D}" destId="{0F1E0307-A431-46A3-908C-27FEC1493C7C}" srcOrd="4" destOrd="0" presId="urn:microsoft.com/office/officeart/2008/layout/HorizontalMultiLevelHierarchy"/>
    <dgm:cxn modelId="{643185B4-4510-4AA5-A2EA-A15953A7EB9A}" type="presParOf" srcId="{0F1E0307-A431-46A3-908C-27FEC1493C7C}" destId="{017101EF-876D-466E-BA1C-0907720DC13D}" srcOrd="0" destOrd="0" presId="urn:microsoft.com/office/officeart/2008/layout/HorizontalMultiLevelHierarchy"/>
    <dgm:cxn modelId="{2CBC4143-F857-4F20-AE37-F4E6094B7E86}" type="presParOf" srcId="{AA541F98-EC45-460C-AC64-BC1B6FFA870D}" destId="{E0E3EBC7-532D-4F52-BE29-D6733734A2F8}" srcOrd="5" destOrd="0" presId="urn:microsoft.com/office/officeart/2008/layout/HorizontalMultiLevelHierarchy"/>
    <dgm:cxn modelId="{4DCB0358-80EF-4E5A-B828-0CDB2DC978B5}" type="presParOf" srcId="{E0E3EBC7-532D-4F52-BE29-D6733734A2F8}" destId="{F8278828-AA0A-46DC-A474-DFA81A5085A4}" srcOrd="0" destOrd="0" presId="urn:microsoft.com/office/officeart/2008/layout/HorizontalMultiLevelHierarchy"/>
    <dgm:cxn modelId="{7F80D1C6-419F-4F1D-906B-23FB98393C5D}" type="presParOf" srcId="{E0E3EBC7-532D-4F52-BE29-D6733734A2F8}" destId="{2B71AF59-1AC2-42C7-A7F4-0FCF87E1D506}" srcOrd="1" destOrd="0" presId="urn:microsoft.com/office/officeart/2008/layout/HorizontalMultiLevelHierarchy"/>
    <dgm:cxn modelId="{8F048ED1-94B4-4048-A9A5-D070905F1205}" type="presParOf" srcId="{AA541F98-EC45-460C-AC64-BC1B6FFA870D}" destId="{5112E490-1E65-4D3D-8857-755F4F60B713}" srcOrd="6" destOrd="0" presId="urn:microsoft.com/office/officeart/2008/layout/HorizontalMultiLevelHierarchy"/>
    <dgm:cxn modelId="{D75DD1AF-ACD2-4939-B44F-77265485101B}" type="presParOf" srcId="{5112E490-1E65-4D3D-8857-755F4F60B713}" destId="{D6992215-1266-45BB-A2FA-433EA8F398DF}" srcOrd="0" destOrd="0" presId="urn:microsoft.com/office/officeart/2008/layout/HorizontalMultiLevelHierarchy"/>
    <dgm:cxn modelId="{77BF50E3-A5A2-4841-B9F3-FD01C0406991}" type="presParOf" srcId="{AA541F98-EC45-460C-AC64-BC1B6FFA870D}" destId="{BF1CC4F7-E338-4FF1-8F9C-DEE780088763}" srcOrd="7" destOrd="0" presId="urn:microsoft.com/office/officeart/2008/layout/HorizontalMultiLevelHierarchy"/>
    <dgm:cxn modelId="{BC918D03-DF42-4555-B12A-6974520B8DBD}" type="presParOf" srcId="{BF1CC4F7-E338-4FF1-8F9C-DEE780088763}" destId="{6E901EB7-0CD0-433F-86FA-B53E3E81EAB2}" srcOrd="0" destOrd="0" presId="urn:microsoft.com/office/officeart/2008/layout/HorizontalMultiLevelHierarchy"/>
    <dgm:cxn modelId="{F2226AE0-2EF8-4DBD-AB15-68DF17204F5B}" type="presParOf" srcId="{BF1CC4F7-E338-4FF1-8F9C-DEE780088763}" destId="{BDB23840-9A65-444E-B789-ACD9A110679C}"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54D898-3A88-485B-8A83-671BFE8D85BC}"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ES"/>
        </a:p>
      </dgm:t>
    </dgm:pt>
    <dgm:pt modelId="{F78D03AD-92E9-4164-A5E8-6F48881C5269}">
      <dgm:prSet phldrT="[Texto]"/>
      <dgm:spPr/>
      <dgm:t>
        <a:bodyPr/>
        <a:lstStyle/>
        <a:p>
          <a:r>
            <a:rPr lang="es-CL" dirty="0"/>
            <a:t>Participación en  actividades de la cárcel</a:t>
          </a:r>
          <a:endParaRPr lang="es-ES" dirty="0"/>
        </a:p>
      </dgm:t>
    </dgm:pt>
    <dgm:pt modelId="{72B5D778-CB72-479D-A006-DEDEC415D167}" type="parTrans" cxnId="{AE2D37FC-D935-4C99-887D-E3FEDE668599}">
      <dgm:prSet/>
      <dgm:spPr/>
      <dgm:t>
        <a:bodyPr/>
        <a:lstStyle/>
        <a:p>
          <a:endParaRPr lang="es-ES"/>
        </a:p>
      </dgm:t>
    </dgm:pt>
    <dgm:pt modelId="{BCE05645-CB7D-45C3-ABDE-7646AA10AA01}" type="sibTrans" cxnId="{AE2D37FC-D935-4C99-887D-E3FEDE668599}">
      <dgm:prSet/>
      <dgm:spPr/>
      <dgm:t>
        <a:bodyPr/>
        <a:lstStyle/>
        <a:p>
          <a:endParaRPr lang="es-ES"/>
        </a:p>
      </dgm:t>
    </dgm:pt>
    <dgm:pt modelId="{135BFD1B-59AE-4BEE-ABE8-1B2AB4C469F8}">
      <dgm:prSet phldrT="[Texto]"/>
      <dgm:spPr/>
      <dgm:t>
        <a:bodyPr/>
        <a:lstStyle/>
        <a:p>
          <a:r>
            <a:rPr lang="es-CL" dirty="0"/>
            <a:t>Intervenciones de apoyo a pares</a:t>
          </a:r>
          <a:endParaRPr lang="es-ES" dirty="0"/>
        </a:p>
      </dgm:t>
    </dgm:pt>
    <dgm:pt modelId="{40773460-DBBD-42ED-AEB6-D5086B4B8F20}" type="parTrans" cxnId="{BC70E9DA-B7B3-434E-A282-F6ED5B1CDA0F}">
      <dgm:prSet/>
      <dgm:spPr/>
      <dgm:t>
        <a:bodyPr/>
        <a:lstStyle/>
        <a:p>
          <a:endParaRPr lang="es-ES"/>
        </a:p>
      </dgm:t>
    </dgm:pt>
    <dgm:pt modelId="{9065E506-099A-4E70-B288-D45BCB966C3D}" type="sibTrans" cxnId="{BC70E9DA-B7B3-434E-A282-F6ED5B1CDA0F}">
      <dgm:prSet/>
      <dgm:spPr/>
      <dgm:t>
        <a:bodyPr/>
        <a:lstStyle/>
        <a:p>
          <a:endParaRPr lang="es-ES"/>
        </a:p>
      </dgm:t>
    </dgm:pt>
    <dgm:pt modelId="{4D2B9548-F278-4D70-82F8-74EDD11EAFC0}">
      <dgm:prSet phldrT="[Texto]"/>
      <dgm:spPr/>
      <dgm:t>
        <a:bodyPr/>
        <a:lstStyle/>
        <a:p>
          <a:r>
            <a:rPr lang="es-CL" dirty="0"/>
            <a:t>Participación democrática</a:t>
          </a:r>
          <a:endParaRPr lang="es-ES" dirty="0"/>
        </a:p>
      </dgm:t>
    </dgm:pt>
    <dgm:pt modelId="{16011898-1A99-4709-92DA-27673FA623B1}" type="parTrans" cxnId="{F244ECAF-4FFA-42F4-872A-FADEA73F69EB}">
      <dgm:prSet/>
      <dgm:spPr/>
      <dgm:t>
        <a:bodyPr/>
        <a:lstStyle/>
        <a:p>
          <a:endParaRPr lang="es-ES"/>
        </a:p>
      </dgm:t>
    </dgm:pt>
    <dgm:pt modelId="{39C45ADC-40CB-4B15-BDA4-7AD2BE45A2BF}" type="sibTrans" cxnId="{F244ECAF-4FFA-42F4-872A-FADEA73F69EB}">
      <dgm:prSet/>
      <dgm:spPr/>
      <dgm:t>
        <a:bodyPr/>
        <a:lstStyle/>
        <a:p>
          <a:endParaRPr lang="es-ES"/>
        </a:p>
      </dgm:t>
    </dgm:pt>
    <dgm:pt modelId="{EF20F93C-74AA-483F-AF1A-DD42D7A67869}" type="pres">
      <dgm:prSet presAssocID="{8554D898-3A88-485B-8A83-671BFE8D85BC}" presName="rootnode" presStyleCnt="0">
        <dgm:presLayoutVars>
          <dgm:chMax/>
          <dgm:chPref/>
          <dgm:dir/>
          <dgm:animLvl val="lvl"/>
        </dgm:presLayoutVars>
      </dgm:prSet>
      <dgm:spPr/>
    </dgm:pt>
    <dgm:pt modelId="{665CCBAA-2773-4CDB-84C6-C837065D454B}" type="pres">
      <dgm:prSet presAssocID="{F78D03AD-92E9-4164-A5E8-6F48881C5269}" presName="composite" presStyleCnt="0"/>
      <dgm:spPr/>
    </dgm:pt>
    <dgm:pt modelId="{A1D109E2-9BF7-40A7-94FE-B5A7898C26F8}" type="pres">
      <dgm:prSet presAssocID="{F78D03AD-92E9-4164-A5E8-6F48881C5269}" presName="LShape" presStyleLbl="alignNode1" presStyleIdx="0" presStyleCnt="5"/>
      <dgm:spPr/>
    </dgm:pt>
    <dgm:pt modelId="{FD720979-026A-4096-B535-0E9C38646517}" type="pres">
      <dgm:prSet presAssocID="{F78D03AD-92E9-4164-A5E8-6F48881C5269}" presName="ParentText" presStyleLbl="revTx" presStyleIdx="0" presStyleCnt="3">
        <dgm:presLayoutVars>
          <dgm:chMax val="0"/>
          <dgm:chPref val="0"/>
          <dgm:bulletEnabled val="1"/>
        </dgm:presLayoutVars>
      </dgm:prSet>
      <dgm:spPr/>
    </dgm:pt>
    <dgm:pt modelId="{B70B13A6-4582-42F7-994A-0853BEA6E32F}" type="pres">
      <dgm:prSet presAssocID="{F78D03AD-92E9-4164-A5E8-6F48881C5269}" presName="Triangle" presStyleLbl="alignNode1" presStyleIdx="1" presStyleCnt="5"/>
      <dgm:spPr/>
    </dgm:pt>
    <dgm:pt modelId="{16503DAF-BC02-4F9D-BC9B-60DBBFD873AE}" type="pres">
      <dgm:prSet presAssocID="{BCE05645-CB7D-45C3-ABDE-7646AA10AA01}" presName="sibTrans" presStyleCnt="0"/>
      <dgm:spPr/>
    </dgm:pt>
    <dgm:pt modelId="{1F6C90C3-6B17-4C1E-9808-D611E06BD953}" type="pres">
      <dgm:prSet presAssocID="{BCE05645-CB7D-45C3-ABDE-7646AA10AA01}" presName="space" presStyleCnt="0"/>
      <dgm:spPr/>
    </dgm:pt>
    <dgm:pt modelId="{AB389124-0900-41DC-BA06-9260CF8C3122}" type="pres">
      <dgm:prSet presAssocID="{135BFD1B-59AE-4BEE-ABE8-1B2AB4C469F8}" presName="composite" presStyleCnt="0"/>
      <dgm:spPr/>
    </dgm:pt>
    <dgm:pt modelId="{22937F03-5937-4709-BF54-BA92A2DE19F2}" type="pres">
      <dgm:prSet presAssocID="{135BFD1B-59AE-4BEE-ABE8-1B2AB4C469F8}" presName="LShape" presStyleLbl="alignNode1" presStyleIdx="2" presStyleCnt="5"/>
      <dgm:spPr/>
    </dgm:pt>
    <dgm:pt modelId="{8BA3B8E8-55FE-4D50-AAED-F32BA5B11D7B}" type="pres">
      <dgm:prSet presAssocID="{135BFD1B-59AE-4BEE-ABE8-1B2AB4C469F8}" presName="ParentText" presStyleLbl="revTx" presStyleIdx="1" presStyleCnt="3">
        <dgm:presLayoutVars>
          <dgm:chMax val="0"/>
          <dgm:chPref val="0"/>
          <dgm:bulletEnabled val="1"/>
        </dgm:presLayoutVars>
      </dgm:prSet>
      <dgm:spPr/>
    </dgm:pt>
    <dgm:pt modelId="{3E9FD00C-C928-4132-BE7E-62AD8EB4A4D4}" type="pres">
      <dgm:prSet presAssocID="{135BFD1B-59AE-4BEE-ABE8-1B2AB4C469F8}" presName="Triangle" presStyleLbl="alignNode1" presStyleIdx="3" presStyleCnt="5"/>
      <dgm:spPr/>
    </dgm:pt>
    <dgm:pt modelId="{D6D45476-4D6C-4ABF-98F5-9782B2480E88}" type="pres">
      <dgm:prSet presAssocID="{9065E506-099A-4E70-B288-D45BCB966C3D}" presName="sibTrans" presStyleCnt="0"/>
      <dgm:spPr/>
    </dgm:pt>
    <dgm:pt modelId="{64351A03-3C0B-4913-B3C0-D9F82BFCC781}" type="pres">
      <dgm:prSet presAssocID="{9065E506-099A-4E70-B288-D45BCB966C3D}" presName="space" presStyleCnt="0"/>
      <dgm:spPr/>
    </dgm:pt>
    <dgm:pt modelId="{03268ED2-7804-48CC-B34E-08BA4D010C7D}" type="pres">
      <dgm:prSet presAssocID="{4D2B9548-F278-4D70-82F8-74EDD11EAFC0}" presName="composite" presStyleCnt="0"/>
      <dgm:spPr/>
    </dgm:pt>
    <dgm:pt modelId="{0894BDA9-8CA9-4889-AE73-024F8149A577}" type="pres">
      <dgm:prSet presAssocID="{4D2B9548-F278-4D70-82F8-74EDD11EAFC0}" presName="LShape" presStyleLbl="alignNode1" presStyleIdx="4" presStyleCnt="5"/>
      <dgm:spPr/>
    </dgm:pt>
    <dgm:pt modelId="{033EDCAE-BBE8-42FC-A567-64349A19E49E}" type="pres">
      <dgm:prSet presAssocID="{4D2B9548-F278-4D70-82F8-74EDD11EAFC0}" presName="ParentText" presStyleLbl="revTx" presStyleIdx="2" presStyleCnt="3">
        <dgm:presLayoutVars>
          <dgm:chMax val="0"/>
          <dgm:chPref val="0"/>
          <dgm:bulletEnabled val="1"/>
        </dgm:presLayoutVars>
      </dgm:prSet>
      <dgm:spPr/>
    </dgm:pt>
  </dgm:ptLst>
  <dgm:cxnLst>
    <dgm:cxn modelId="{8F1E7A4A-E3D9-41EF-BEBB-BEA3244DCBCC}" type="presOf" srcId="{F78D03AD-92E9-4164-A5E8-6F48881C5269}" destId="{FD720979-026A-4096-B535-0E9C38646517}" srcOrd="0" destOrd="0" presId="urn:microsoft.com/office/officeart/2009/3/layout/StepUpProcess"/>
    <dgm:cxn modelId="{87AF6574-2853-4750-AF33-E4AB081F92A7}" type="presOf" srcId="{4D2B9548-F278-4D70-82F8-74EDD11EAFC0}" destId="{033EDCAE-BBE8-42FC-A567-64349A19E49E}" srcOrd="0" destOrd="0" presId="urn:microsoft.com/office/officeart/2009/3/layout/StepUpProcess"/>
    <dgm:cxn modelId="{CEA9CF84-5FDE-4E5D-BDE0-A32BF919FA24}" type="presOf" srcId="{135BFD1B-59AE-4BEE-ABE8-1B2AB4C469F8}" destId="{8BA3B8E8-55FE-4D50-AAED-F32BA5B11D7B}" srcOrd="0" destOrd="0" presId="urn:microsoft.com/office/officeart/2009/3/layout/StepUpProcess"/>
    <dgm:cxn modelId="{F244ECAF-4FFA-42F4-872A-FADEA73F69EB}" srcId="{8554D898-3A88-485B-8A83-671BFE8D85BC}" destId="{4D2B9548-F278-4D70-82F8-74EDD11EAFC0}" srcOrd="2" destOrd="0" parTransId="{16011898-1A99-4709-92DA-27673FA623B1}" sibTransId="{39C45ADC-40CB-4B15-BDA4-7AD2BE45A2BF}"/>
    <dgm:cxn modelId="{41A6FDC0-180C-4D5D-AA0A-97340EA997DD}" type="presOf" srcId="{8554D898-3A88-485B-8A83-671BFE8D85BC}" destId="{EF20F93C-74AA-483F-AF1A-DD42D7A67869}" srcOrd="0" destOrd="0" presId="urn:microsoft.com/office/officeart/2009/3/layout/StepUpProcess"/>
    <dgm:cxn modelId="{BC70E9DA-B7B3-434E-A282-F6ED5B1CDA0F}" srcId="{8554D898-3A88-485B-8A83-671BFE8D85BC}" destId="{135BFD1B-59AE-4BEE-ABE8-1B2AB4C469F8}" srcOrd="1" destOrd="0" parTransId="{40773460-DBBD-42ED-AEB6-D5086B4B8F20}" sibTransId="{9065E506-099A-4E70-B288-D45BCB966C3D}"/>
    <dgm:cxn modelId="{AE2D37FC-D935-4C99-887D-E3FEDE668599}" srcId="{8554D898-3A88-485B-8A83-671BFE8D85BC}" destId="{F78D03AD-92E9-4164-A5E8-6F48881C5269}" srcOrd="0" destOrd="0" parTransId="{72B5D778-CB72-479D-A006-DEDEC415D167}" sibTransId="{BCE05645-CB7D-45C3-ABDE-7646AA10AA01}"/>
    <dgm:cxn modelId="{0EC99766-0656-43E4-8EF1-FC6E680E9C35}" type="presParOf" srcId="{EF20F93C-74AA-483F-AF1A-DD42D7A67869}" destId="{665CCBAA-2773-4CDB-84C6-C837065D454B}" srcOrd="0" destOrd="0" presId="urn:microsoft.com/office/officeart/2009/3/layout/StepUpProcess"/>
    <dgm:cxn modelId="{BCB08493-05FE-4259-9ACA-4B1290E5F02E}" type="presParOf" srcId="{665CCBAA-2773-4CDB-84C6-C837065D454B}" destId="{A1D109E2-9BF7-40A7-94FE-B5A7898C26F8}" srcOrd="0" destOrd="0" presId="urn:microsoft.com/office/officeart/2009/3/layout/StepUpProcess"/>
    <dgm:cxn modelId="{164F6215-66D0-4916-A9A8-458867840EAE}" type="presParOf" srcId="{665CCBAA-2773-4CDB-84C6-C837065D454B}" destId="{FD720979-026A-4096-B535-0E9C38646517}" srcOrd="1" destOrd="0" presId="urn:microsoft.com/office/officeart/2009/3/layout/StepUpProcess"/>
    <dgm:cxn modelId="{DA85EA96-E114-4293-9279-12CC084AD1B1}" type="presParOf" srcId="{665CCBAA-2773-4CDB-84C6-C837065D454B}" destId="{B70B13A6-4582-42F7-994A-0853BEA6E32F}" srcOrd="2" destOrd="0" presId="urn:microsoft.com/office/officeart/2009/3/layout/StepUpProcess"/>
    <dgm:cxn modelId="{5EAB340D-8C49-46B3-80D5-2C2A0FABD172}" type="presParOf" srcId="{EF20F93C-74AA-483F-AF1A-DD42D7A67869}" destId="{16503DAF-BC02-4F9D-BC9B-60DBBFD873AE}" srcOrd="1" destOrd="0" presId="urn:microsoft.com/office/officeart/2009/3/layout/StepUpProcess"/>
    <dgm:cxn modelId="{6657E734-4261-433B-B76D-94CFE29E94AE}" type="presParOf" srcId="{16503DAF-BC02-4F9D-BC9B-60DBBFD873AE}" destId="{1F6C90C3-6B17-4C1E-9808-D611E06BD953}" srcOrd="0" destOrd="0" presId="urn:microsoft.com/office/officeart/2009/3/layout/StepUpProcess"/>
    <dgm:cxn modelId="{F4F82AC4-9272-4A7C-99D3-A45DF70596A6}" type="presParOf" srcId="{EF20F93C-74AA-483F-AF1A-DD42D7A67869}" destId="{AB389124-0900-41DC-BA06-9260CF8C3122}" srcOrd="2" destOrd="0" presId="urn:microsoft.com/office/officeart/2009/3/layout/StepUpProcess"/>
    <dgm:cxn modelId="{3189856E-A1F0-410A-9618-FF5683BEC9AC}" type="presParOf" srcId="{AB389124-0900-41DC-BA06-9260CF8C3122}" destId="{22937F03-5937-4709-BF54-BA92A2DE19F2}" srcOrd="0" destOrd="0" presId="urn:microsoft.com/office/officeart/2009/3/layout/StepUpProcess"/>
    <dgm:cxn modelId="{035AA51E-5675-45D6-8A90-50D271B498EB}" type="presParOf" srcId="{AB389124-0900-41DC-BA06-9260CF8C3122}" destId="{8BA3B8E8-55FE-4D50-AAED-F32BA5B11D7B}" srcOrd="1" destOrd="0" presId="urn:microsoft.com/office/officeart/2009/3/layout/StepUpProcess"/>
    <dgm:cxn modelId="{E1F074A2-D605-464D-8417-7248F2B83727}" type="presParOf" srcId="{AB389124-0900-41DC-BA06-9260CF8C3122}" destId="{3E9FD00C-C928-4132-BE7E-62AD8EB4A4D4}" srcOrd="2" destOrd="0" presId="urn:microsoft.com/office/officeart/2009/3/layout/StepUpProcess"/>
    <dgm:cxn modelId="{F300CBC8-1E67-493A-A3FB-7CD6B0257EBF}" type="presParOf" srcId="{EF20F93C-74AA-483F-AF1A-DD42D7A67869}" destId="{D6D45476-4D6C-4ABF-98F5-9782B2480E88}" srcOrd="3" destOrd="0" presId="urn:microsoft.com/office/officeart/2009/3/layout/StepUpProcess"/>
    <dgm:cxn modelId="{941ED73F-9A04-451E-B569-5FCABA54CCC1}" type="presParOf" srcId="{D6D45476-4D6C-4ABF-98F5-9782B2480E88}" destId="{64351A03-3C0B-4913-B3C0-D9F82BFCC781}" srcOrd="0" destOrd="0" presId="urn:microsoft.com/office/officeart/2009/3/layout/StepUpProcess"/>
    <dgm:cxn modelId="{B130EA75-262A-487F-AF3E-181707B33348}" type="presParOf" srcId="{EF20F93C-74AA-483F-AF1A-DD42D7A67869}" destId="{03268ED2-7804-48CC-B34E-08BA4D010C7D}" srcOrd="4" destOrd="0" presId="urn:microsoft.com/office/officeart/2009/3/layout/StepUpProcess"/>
    <dgm:cxn modelId="{8B5002DE-BF9A-4CCA-957A-05653E5C3D9E}" type="presParOf" srcId="{03268ED2-7804-48CC-B34E-08BA4D010C7D}" destId="{0894BDA9-8CA9-4889-AE73-024F8149A577}" srcOrd="0" destOrd="0" presId="urn:microsoft.com/office/officeart/2009/3/layout/StepUpProcess"/>
    <dgm:cxn modelId="{F4F57C95-7072-484B-B52A-66D65C3D03F2}" type="presParOf" srcId="{03268ED2-7804-48CC-B34E-08BA4D010C7D}" destId="{033EDCAE-BBE8-42FC-A567-64349A19E49E}"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5782ED-4865-4E59-ADFF-401577400FA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DC267AF-3619-44CD-B389-C18ED1EA495F}">
      <dgm:prSet/>
      <dgm:spPr/>
      <dgm:t>
        <a:bodyPr/>
        <a:lstStyle/>
        <a:p>
          <a:r>
            <a:rPr lang="es-ES_tradnl"/>
            <a:t>¿Qué aspectos de la gestión favorecen y/o dificultan el tema de su grupo?</a:t>
          </a:r>
          <a:endParaRPr lang="en-US"/>
        </a:p>
      </dgm:t>
    </dgm:pt>
    <dgm:pt modelId="{CA22E206-3569-496F-B225-0EE50400139B}" type="parTrans" cxnId="{71FFEB9E-F105-4586-8164-2EE673E7CBA7}">
      <dgm:prSet/>
      <dgm:spPr/>
      <dgm:t>
        <a:bodyPr/>
        <a:lstStyle/>
        <a:p>
          <a:endParaRPr lang="en-US"/>
        </a:p>
      </dgm:t>
    </dgm:pt>
    <dgm:pt modelId="{F624D651-E4B0-4644-A0F7-C0D912F81A68}" type="sibTrans" cxnId="{71FFEB9E-F105-4586-8164-2EE673E7CBA7}">
      <dgm:prSet/>
      <dgm:spPr/>
      <dgm:t>
        <a:bodyPr/>
        <a:lstStyle/>
        <a:p>
          <a:endParaRPr lang="en-US"/>
        </a:p>
      </dgm:t>
    </dgm:pt>
    <dgm:pt modelId="{A040D5A5-339A-4FA6-A790-6735CCBC4F0A}">
      <dgm:prSet/>
      <dgm:spPr/>
      <dgm:t>
        <a:bodyPr/>
        <a:lstStyle/>
        <a:p>
          <a:r>
            <a:rPr lang="es-ES_tradnl"/>
            <a:t>¿Qué elementos pueden ser considerados para medir la gestión carcelaria en torno al tema de su grupo? (pensar en indicadores)</a:t>
          </a:r>
          <a:endParaRPr lang="en-US"/>
        </a:p>
      </dgm:t>
    </dgm:pt>
    <dgm:pt modelId="{D3B8FA87-AFC4-4E2B-BCDD-86C85BCBBE11}" type="parTrans" cxnId="{1590D3E1-CFEA-432C-BAAD-1B2B05828F25}">
      <dgm:prSet/>
      <dgm:spPr/>
      <dgm:t>
        <a:bodyPr/>
        <a:lstStyle/>
        <a:p>
          <a:endParaRPr lang="en-US"/>
        </a:p>
      </dgm:t>
    </dgm:pt>
    <dgm:pt modelId="{D5EF6493-DA13-439F-A385-97364D05428A}" type="sibTrans" cxnId="{1590D3E1-CFEA-432C-BAAD-1B2B05828F25}">
      <dgm:prSet/>
      <dgm:spPr/>
      <dgm:t>
        <a:bodyPr/>
        <a:lstStyle/>
        <a:p>
          <a:endParaRPr lang="en-US"/>
        </a:p>
      </dgm:t>
    </dgm:pt>
    <dgm:pt modelId="{3C4C3537-0596-4784-BDC7-4E3F2F3543AD}" type="pres">
      <dgm:prSet presAssocID="{D75782ED-4865-4E59-ADFF-401577400FA9}" presName="root" presStyleCnt="0">
        <dgm:presLayoutVars>
          <dgm:dir/>
          <dgm:resizeHandles val="exact"/>
        </dgm:presLayoutVars>
      </dgm:prSet>
      <dgm:spPr/>
    </dgm:pt>
    <dgm:pt modelId="{DD06A733-2098-4AA2-AB78-AA36CFD57831}" type="pres">
      <dgm:prSet presAssocID="{4DC267AF-3619-44CD-B389-C18ED1EA495F}" presName="compNode" presStyleCnt="0"/>
      <dgm:spPr/>
    </dgm:pt>
    <dgm:pt modelId="{198CA5F4-8567-4ABC-8742-7E0610C9CB37}" type="pres">
      <dgm:prSet presAssocID="{4DC267AF-3619-44CD-B389-C18ED1EA495F}" presName="bgRect" presStyleLbl="bgShp" presStyleIdx="0" presStyleCnt="2"/>
      <dgm:spPr/>
    </dgm:pt>
    <dgm:pt modelId="{D10A57F4-D4F2-42C8-956E-8234A7AD1435}" type="pres">
      <dgm:prSet presAssocID="{4DC267AF-3619-44CD-B389-C18ED1EA495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ard Room"/>
        </a:ext>
      </dgm:extLst>
    </dgm:pt>
    <dgm:pt modelId="{B71746F3-B4CE-4CF4-B10B-DF7D065F5314}" type="pres">
      <dgm:prSet presAssocID="{4DC267AF-3619-44CD-B389-C18ED1EA495F}" presName="spaceRect" presStyleCnt="0"/>
      <dgm:spPr/>
    </dgm:pt>
    <dgm:pt modelId="{84F4C963-10CD-4462-A46D-21F57B68E3FF}" type="pres">
      <dgm:prSet presAssocID="{4DC267AF-3619-44CD-B389-C18ED1EA495F}" presName="parTx" presStyleLbl="revTx" presStyleIdx="0" presStyleCnt="2">
        <dgm:presLayoutVars>
          <dgm:chMax val="0"/>
          <dgm:chPref val="0"/>
        </dgm:presLayoutVars>
      </dgm:prSet>
      <dgm:spPr/>
    </dgm:pt>
    <dgm:pt modelId="{1819F614-DF0C-478B-A262-511435F068AE}" type="pres">
      <dgm:prSet presAssocID="{F624D651-E4B0-4644-A0F7-C0D912F81A68}" presName="sibTrans" presStyleCnt="0"/>
      <dgm:spPr/>
    </dgm:pt>
    <dgm:pt modelId="{FFF7FA8E-343E-4F50-82FD-CFD5A7B2EA4D}" type="pres">
      <dgm:prSet presAssocID="{A040D5A5-339A-4FA6-A790-6735CCBC4F0A}" presName="compNode" presStyleCnt="0"/>
      <dgm:spPr/>
    </dgm:pt>
    <dgm:pt modelId="{BBBD7D9B-1C97-4A1B-A927-FD6620D782FA}" type="pres">
      <dgm:prSet presAssocID="{A040D5A5-339A-4FA6-A790-6735CCBC4F0A}" presName="bgRect" presStyleLbl="bgShp" presStyleIdx="1" presStyleCnt="2"/>
      <dgm:spPr/>
    </dgm:pt>
    <dgm:pt modelId="{456DD9E0-E848-4425-8DE5-FE2D971103BF}" type="pres">
      <dgm:prSet presAssocID="{A040D5A5-339A-4FA6-A790-6735CCBC4F0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A11C56B1-7260-4EAE-B186-C44537500F91}" type="pres">
      <dgm:prSet presAssocID="{A040D5A5-339A-4FA6-A790-6735CCBC4F0A}" presName="spaceRect" presStyleCnt="0"/>
      <dgm:spPr/>
    </dgm:pt>
    <dgm:pt modelId="{07D969A3-6BB5-4484-9D26-01743A88F32C}" type="pres">
      <dgm:prSet presAssocID="{A040D5A5-339A-4FA6-A790-6735CCBC4F0A}" presName="parTx" presStyleLbl="revTx" presStyleIdx="1" presStyleCnt="2">
        <dgm:presLayoutVars>
          <dgm:chMax val="0"/>
          <dgm:chPref val="0"/>
        </dgm:presLayoutVars>
      </dgm:prSet>
      <dgm:spPr/>
    </dgm:pt>
  </dgm:ptLst>
  <dgm:cxnLst>
    <dgm:cxn modelId="{CE26F887-7518-4212-AD73-F277C6295DF1}" type="presOf" srcId="{D75782ED-4865-4E59-ADFF-401577400FA9}" destId="{3C4C3537-0596-4784-BDC7-4E3F2F3543AD}" srcOrd="0" destOrd="0" presId="urn:microsoft.com/office/officeart/2018/2/layout/IconVerticalSolidList"/>
    <dgm:cxn modelId="{71FFEB9E-F105-4586-8164-2EE673E7CBA7}" srcId="{D75782ED-4865-4E59-ADFF-401577400FA9}" destId="{4DC267AF-3619-44CD-B389-C18ED1EA495F}" srcOrd="0" destOrd="0" parTransId="{CA22E206-3569-496F-B225-0EE50400139B}" sibTransId="{F624D651-E4B0-4644-A0F7-C0D912F81A68}"/>
    <dgm:cxn modelId="{C5CCC19F-2D73-4349-B74A-465E8F7D3FCF}" type="presOf" srcId="{A040D5A5-339A-4FA6-A790-6735CCBC4F0A}" destId="{07D969A3-6BB5-4484-9D26-01743A88F32C}" srcOrd="0" destOrd="0" presId="urn:microsoft.com/office/officeart/2018/2/layout/IconVerticalSolidList"/>
    <dgm:cxn modelId="{96984ED1-E33C-4ACB-A037-983F6D8B92C2}" type="presOf" srcId="{4DC267AF-3619-44CD-B389-C18ED1EA495F}" destId="{84F4C963-10CD-4462-A46D-21F57B68E3FF}" srcOrd="0" destOrd="0" presId="urn:microsoft.com/office/officeart/2018/2/layout/IconVerticalSolidList"/>
    <dgm:cxn modelId="{1590D3E1-CFEA-432C-BAAD-1B2B05828F25}" srcId="{D75782ED-4865-4E59-ADFF-401577400FA9}" destId="{A040D5A5-339A-4FA6-A790-6735CCBC4F0A}" srcOrd="1" destOrd="0" parTransId="{D3B8FA87-AFC4-4E2B-BCDD-86C85BCBBE11}" sibTransId="{D5EF6493-DA13-439F-A385-97364D05428A}"/>
    <dgm:cxn modelId="{82B55CEA-C14A-418F-B290-2218C6476CDF}" type="presParOf" srcId="{3C4C3537-0596-4784-BDC7-4E3F2F3543AD}" destId="{DD06A733-2098-4AA2-AB78-AA36CFD57831}" srcOrd="0" destOrd="0" presId="urn:microsoft.com/office/officeart/2018/2/layout/IconVerticalSolidList"/>
    <dgm:cxn modelId="{213FBDDD-5A44-4A93-8CDA-65BF237EA449}" type="presParOf" srcId="{DD06A733-2098-4AA2-AB78-AA36CFD57831}" destId="{198CA5F4-8567-4ABC-8742-7E0610C9CB37}" srcOrd="0" destOrd="0" presId="urn:microsoft.com/office/officeart/2018/2/layout/IconVerticalSolidList"/>
    <dgm:cxn modelId="{94F1A1AA-BFC0-47C4-8F88-C40F9DC5C43D}" type="presParOf" srcId="{DD06A733-2098-4AA2-AB78-AA36CFD57831}" destId="{D10A57F4-D4F2-42C8-956E-8234A7AD1435}" srcOrd="1" destOrd="0" presId="urn:microsoft.com/office/officeart/2018/2/layout/IconVerticalSolidList"/>
    <dgm:cxn modelId="{80F3C089-A47B-4E87-96DB-779F2EF968D8}" type="presParOf" srcId="{DD06A733-2098-4AA2-AB78-AA36CFD57831}" destId="{B71746F3-B4CE-4CF4-B10B-DF7D065F5314}" srcOrd="2" destOrd="0" presId="urn:microsoft.com/office/officeart/2018/2/layout/IconVerticalSolidList"/>
    <dgm:cxn modelId="{BE5511AC-A35D-45FB-ADE8-A5A6CE47582B}" type="presParOf" srcId="{DD06A733-2098-4AA2-AB78-AA36CFD57831}" destId="{84F4C963-10CD-4462-A46D-21F57B68E3FF}" srcOrd="3" destOrd="0" presId="urn:microsoft.com/office/officeart/2018/2/layout/IconVerticalSolidList"/>
    <dgm:cxn modelId="{F6199B20-406A-4406-BC62-B295C5D6C860}" type="presParOf" srcId="{3C4C3537-0596-4784-BDC7-4E3F2F3543AD}" destId="{1819F614-DF0C-478B-A262-511435F068AE}" srcOrd="1" destOrd="0" presId="urn:microsoft.com/office/officeart/2018/2/layout/IconVerticalSolidList"/>
    <dgm:cxn modelId="{5A8E69B1-8B53-425D-A084-83158F66269F}" type="presParOf" srcId="{3C4C3537-0596-4784-BDC7-4E3F2F3543AD}" destId="{FFF7FA8E-343E-4F50-82FD-CFD5A7B2EA4D}" srcOrd="2" destOrd="0" presId="urn:microsoft.com/office/officeart/2018/2/layout/IconVerticalSolidList"/>
    <dgm:cxn modelId="{1461A05F-826D-4F37-8E4D-D0BB353FF78E}" type="presParOf" srcId="{FFF7FA8E-343E-4F50-82FD-CFD5A7B2EA4D}" destId="{BBBD7D9B-1C97-4A1B-A927-FD6620D782FA}" srcOrd="0" destOrd="0" presId="urn:microsoft.com/office/officeart/2018/2/layout/IconVerticalSolidList"/>
    <dgm:cxn modelId="{B659DE00-5084-46D9-86D4-3A54B14FC77C}" type="presParOf" srcId="{FFF7FA8E-343E-4F50-82FD-CFD5A7B2EA4D}" destId="{456DD9E0-E848-4425-8DE5-FE2D971103BF}" srcOrd="1" destOrd="0" presId="urn:microsoft.com/office/officeart/2018/2/layout/IconVerticalSolidList"/>
    <dgm:cxn modelId="{624F91F4-A447-4070-A1D6-2255D3441A32}" type="presParOf" srcId="{FFF7FA8E-343E-4F50-82FD-CFD5A7B2EA4D}" destId="{A11C56B1-7260-4EAE-B186-C44537500F91}" srcOrd="2" destOrd="0" presId="urn:microsoft.com/office/officeart/2018/2/layout/IconVerticalSolidList"/>
    <dgm:cxn modelId="{D5E4EF5A-FD95-46A1-BAF5-4AED41F661DF}" type="presParOf" srcId="{FFF7FA8E-343E-4F50-82FD-CFD5A7B2EA4D}" destId="{07D969A3-6BB5-4484-9D26-01743A88F32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2D46B-40A7-4DCE-BCB6-A3E456C81147}">
      <dsp:nvSpPr>
        <dsp:cNvPr id="0" name=""/>
        <dsp:cNvSpPr/>
      </dsp:nvSpPr>
      <dsp:spPr>
        <a:xfrm>
          <a:off x="2006599" y="0"/>
          <a:ext cx="6502401" cy="435133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s-CL" sz="5100" kern="1200" dirty="0"/>
            <a:t>Todas las funciones de Gendarmería para dar cumplimiento a sus objetivos institucionales </a:t>
          </a:r>
          <a:endParaRPr lang="en-US" sz="5100" kern="1200" dirty="0"/>
        </a:p>
      </dsp:txBody>
      <dsp:txXfrm>
        <a:off x="2219014" y="212415"/>
        <a:ext cx="6077571" cy="3926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D1953-D210-47CF-A6C7-98B12D64B66A}">
      <dsp:nvSpPr>
        <dsp:cNvPr id="0" name=""/>
        <dsp:cNvSpPr/>
      </dsp:nvSpPr>
      <dsp:spPr>
        <a:xfrm>
          <a:off x="1184509" y="-123398"/>
          <a:ext cx="3626729" cy="2927870"/>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t>Las consideraciones sobre la legitimidad limitan la actuación de los que ostentan el poder.</a:t>
          </a:r>
          <a:endParaRPr lang="en-US" sz="1800" kern="1200" dirty="0"/>
        </a:p>
      </dsp:txBody>
      <dsp:txXfrm>
        <a:off x="2091191" y="-123398"/>
        <a:ext cx="1813365" cy="2415493"/>
      </dsp:txXfrm>
    </dsp:sp>
    <dsp:sp modelId="{430B9E77-7366-4F72-84B2-CE19A19EF87A}">
      <dsp:nvSpPr>
        <dsp:cNvPr id="0" name=""/>
        <dsp:cNvSpPr/>
      </dsp:nvSpPr>
      <dsp:spPr>
        <a:xfrm rot="7200000">
          <a:off x="2744479" y="2610279"/>
          <a:ext cx="3619451" cy="285180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t>El abordaje de la legitimidad hace que el funcionamiento del poder sea menos costoso y menos inestable.</a:t>
          </a:r>
          <a:endParaRPr lang="en-US" sz="1800" kern="1200" dirty="0"/>
        </a:p>
      </dsp:txBody>
      <dsp:txXfrm rot="-5400000">
        <a:off x="3593938" y="3256083"/>
        <a:ext cx="2352736" cy="1809725"/>
      </dsp:txXfrm>
    </dsp:sp>
    <dsp:sp modelId="{121765EC-771B-447B-80A5-74E8C3E16CB3}">
      <dsp:nvSpPr>
        <dsp:cNvPr id="0" name=""/>
        <dsp:cNvSpPr/>
      </dsp:nvSpPr>
      <dsp:spPr>
        <a:xfrm rot="14400000">
          <a:off x="-552803" y="2270743"/>
          <a:ext cx="3988693" cy="353087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t>El hecho de que la prisión se enfrente a un déficit de legitimidad estructural hace que la legitimidad no sea menos importante, sino más bien lo contrario.</a:t>
          </a:r>
          <a:endParaRPr lang="en-US" sz="1800" kern="1200" dirty="0"/>
        </a:p>
      </dsp:txBody>
      <dsp:txXfrm rot="5400000">
        <a:off x="-282502" y="3193482"/>
        <a:ext cx="2912971" cy="19943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4B69D-D91E-417F-83B2-4E219A63D757}">
      <dsp:nvSpPr>
        <dsp:cNvPr id="0" name=""/>
        <dsp:cNvSpPr/>
      </dsp:nvSpPr>
      <dsp:spPr>
        <a:xfrm>
          <a:off x="4781550" y="2228849"/>
          <a:ext cx="2724150" cy="2724150"/>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Legitimidad</a:t>
          </a:r>
        </a:p>
      </dsp:txBody>
      <dsp:txXfrm>
        <a:off x="5329225" y="2866968"/>
        <a:ext cx="1628800" cy="1400269"/>
      </dsp:txXfrm>
    </dsp:sp>
    <dsp:sp modelId="{C0448A37-1EB3-4ADB-AF6B-9E3F7A85FE1C}">
      <dsp:nvSpPr>
        <dsp:cNvPr id="0" name=""/>
        <dsp:cNvSpPr/>
      </dsp:nvSpPr>
      <dsp:spPr>
        <a:xfrm>
          <a:off x="3196589" y="1584959"/>
          <a:ext cx="1981200" cy="1981200"/>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Gobierno</a:t>
          </a:r>
        </a:p>
      </dsp:txBody>
      <dsp:txXfrm>
        <a:off x="3695362" y="2086747"/>
        <a:ext cx="983654" cy="977624"/>
      </dsp:txXfrm>
    </dsp:sp>
    <dsp:sp modelId="{0DD90DAD-1F15-43CD-8E7C-4D295B21DEF8}">
      <dsp:nvSpPr>
        <dsp:cNvPr id="0" name=""/>
        <dsp:cNvSpPr/>
      </dsp:nvSpPr>
      <dsp:spPr>
        <a:xfrm rot="20700000">
          <a:off x="4306264" y="218134"/>
          <a:ext cx="1941171" cy="1941171"/>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Orden</a:t>
          </a:r>
        </a:p>
      </dsp:txBody>
      <dsp:txXfrm rot="-20700000">
        <a:off x="4732020" y="643889"/>
        <a:ext cx="1089660" cy="1089660"/>
      </dsp:txXfrm>
    </dsp:sp>
    <dsp:sp modelId="{21A92922-33C3-41EA-9993-76B7E821E940}">
      <dsp:nvSpPr>
        <dsp:cNvPr id="0" name=""/>
        <dsp:cNvSpPr/>
      </dsp:nvSpPr>
      <dsp:spPr>
        <a:xfrm>
          <a:off x="4580498" y="1812976"/>
          <a:ext cx="3486912" cy="3486912"/>
        </a:xfrm>
        <a:prstGeom prst="circularArrow">
          <a:avLst>
            <a:gd name="adj1" fmla="val 4688"/>
            <a:gd name="adj2" fmla="val 299029"/>
            <a:gd name="adj3" fmla="val 2531722"/>
            <a:gd name="adj4" fmla="val 1582816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7EB441-194B-4177-88DE-BC98B82AB67C}">
      <dsp:nvSpPr>
        <dsp:cNvPr id="0" name=""/>
        <dsp:cNvSpPr/>
      </dsp:nvSpPr>
      <dsp:spPr>
        <a:xfrm>
          <a:off x="2845723" y="1143339"/>
          <a:ext cx="2533459" cy="253345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84BFB7-0F8B-4E64-99A0-03D3989D1D92}">
      <dsp:nvSpPr>
        <dsp:cNvPr id="0" name=""/>
        <dsp:cNvSpPr/>
      </dsp:nvSpPr>
      <dsp:spPr>
        <a:xfrm>
          <a:off x="3857251" y="-210311"/>
          <a:ext cx="2731579" cy="273157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2E490-1E65-4D3D-8857-755F4F60B713}">
      <dsp:nvSpPr>
        <dsp:cNvPr id="0" name=""/>
        <dsp:cNvSpPr/>
      </dsp:nvSpPr>
      <dsp:spPr>
        <a:xfrm>
          <a:off x="4053028" y="2123281"/>
          <a:ext cx="529291" cy="1512838"/>
        </a:xfrm>
        <a:custGeom>
          <a:avLst/>
          <a:gdLst/>
          <a:ahLst/>
          <a:cxnLst/>
          <a:rect l="0" t="0" r="0" b="0"/>
          <a:pathLst>
            <a:path>
              <a:moveTo>
                <a:pt x="0" y="0"/>
              </a:moveTo>
              <a:lnTo>
                <a:pt x="264645" y="0"/>
              </a:lnTo>
              <a:lnTo>
                <a:pt x="264645" y="1512838"/>
              </a:lnTo>
              <a:lnTo>
                <a:pt x="529291" y="15128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4277605" y="2839631"/>
        <a:ext cx="80137" cy="80137"/>
      </dsp:txXfrm>
    </dsp:sp>
    <dsp:sp modelId="{0F1E0307-A431-46A3-908C-27FEC1493C7C}">
      <dsp:nvSpPr>
        <dsp:cNvPr id="0" name=""/>
        <dsp:cNvSpPr/>
      </dsp:nvSpPr>
      <dsp:spPr>
        <a:xfrm>
          <a:off x="4053028" y="2123281"/>
          <a:ext cx="529291" cy="504279"/>
        </a:xfrm>
        <a:custGeom>
          <a:avLst/>
          <a:gdLst/>
          <a:ahLst/>
          <a:cxnLst/>
          <a:rect l="0" t="0" r="0" b="0"/>
          <a:pathLst>
            <a:path>
              <a:moveTo>
                <a:pt x="0" y="0"/>
              </a:moveTo>
              <a:lnTo>
                <a:pt x="264645" y="0"/>
              </a:lnTo>
              <a:lnTo>
                <a:pt x="264645" y="504279"/>
              </a:lnTo>
              <a:lnTo>
                <a:pt x="529291" y="5042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4299397" y="2357144"/>
        <a:ext cx="36552" cy="36552"/>
      </dsp:txXfrm>
    </dsp:sp>
    <dsp:sp modelId="{5D4CA6EC-040F-4D85-AE2E-ADCDD30B1356}">
      <dsp:nvSpPr>
        <dsp:cNvPr id="0" name=""/>
        <dsp:cNvSpPr/>
      </dsp:nvSpPr>
      <dsp:spPr>
        <a:xfrm>
          <a:off x="4053028" y="1619002"/>
          <a:ext cx="529291" cy="504279"/>
        </a:xfrm>
        <a:custGeom>
          <a:avLst/>
          <a:gdLst/>
          <a:ahLst/>
          <a:cxnLst/>
          <a:rect l="0" t="0" r="0" b="0"/>
          <a:pathLst>
            <a:path>
              <a:moveTo>
                <a:pt x="0" y="504279"/>
              </a:moveTo>
              <a:lnTo>
                <a:pt x="264645" y="504279"/>
              </a:lnTo>
              <a:lnTo>
                <a:pt x="264645" y="0"/>
              </a:lnTo>
              <a:lnTo>
                <a:pt x="52929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4299397" y="1852865"/>
        <a:ext cx="36552" cy="36552"/>
      </dsp:txXfrm>
    </dsp:sp>
    <dsp:sp modelId="{1E73AE7E-A123-4D8F-8D9D-710789A45AB2}">
      <dsp:nvSpPr>
        <dsp:cNvPr id="0" name=""/>
        <dsp:cNvSpPr/>
      </dsp:nvSpPr>
      <dsp:spPr>
        <a:xfrm>
          <a:off x="4053028" y="610443"/>
          <a:ext cx="529291" cy="1512838"/>
        </a:xfrm>
        <a:custGeom>
          <a:avLst/>
          <a:gdLst/>
          <a:ahLst/>
          <a:cxnLst/>
          <a:rect l="0" t="0" r="0" b="0"/>
          <a:pathLst>
            <a:path>
              <a:moveTo>
                <a:pt x="0" y="1512838"/>
              </a:moveTo>
              <a:lnTo>
                <a:pt x="264645" y="1512838"/>
              </a:lnTo>
              <a:lnTo>
                <a:pt x="264645" y="0"/>
              </a:lnTo>
              <a:lnTo>
                <a:pt x="52929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4277605" y="1326793"/>
        <a:ext cx="80137" cy="80137"/>
      </dsp:txXfrm>
    </dsp:sp>
    <dsp:sp modelId="{8D9CAFFD-5382-454F-B96E-72EA2336D423}">
      <dsp:nvSpPr>
        <dsp:cNvPr id="0" name=""/>
        <dsp:cNvSpPr/>
      </dsp:nvSpPr>
      <dsp:spPr>
        <a:xfrm rot="16200000">
          <a:off x="1526323" y="1719858"/>
          <a:ext cx="4246563" cy="8068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s-CL" sz="4500" kern="1200" dirty="0"/>
            <a:t>Gestión carcelaria</a:t>
          </a:r>
        </a:p>
      </dsp:txBody>
      <dsp:txXfrm>
        <a:off x="1526323" y="1719858"/>
        <a:ext cx="4246563" cy="806846"/>
      </dsp:txXfrm>
    </dsp:sp>
    <dsp:sp modelId="{B44BBBD3-1E8F-42E6-B6BC-7F8A2291A785}">
      <dsp:nvSpPr>
        <dsp:cNvPr id="0" name=""/>
        <dsp:cNvSpPr/>
      </dsp:nvSpPr>
      <dsp:spPr>
        <a:xfrm>
          <a:off x="4582320" y="207019"/>
          <a:ext cx="2646458" cy="8068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CL" sz="2500" kern="1200" dirty="0"/>
            <a:t>Gestión premial </a:t>
          </a:r>
        </a:p>
      </dsp:txBody>
      <dsp:txXfrm>
        <a:off x="4582320" y="207019"/>
        <a:ext cx="2646458" cy="806846"/>
      </dsp:txXfrm>
    </dsp:sp>
    <dsp:sp modelId="{477DB17E-E4F4-4CE8-ABEE-18AA7E43C29E}">
      <dsp:nvSpPr>
        <dsp:cNvPr id="0" name=""/>
        <dsp:cNvSpPr/>
      </dsp:nvSpPr>
      <dsp:spPr>
        <a:xfrm>
          <a:off x="4582320" y="1215578"/>
          <a:ext cx="2646458" cy="8068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CL" sz="2500" kern="1200" dirty="0"/>
            <a:t>Gestión punitiva</a:t>
          </a:r>
        </a:p>
      </dsp:txBody>
      <dsp:txXfrm>
        <a:off x="4582320" y="1215578"/>
        <a:ext cx="2646458" cy="806846"/>
      </dsp:txXfrm>
    </dsp:sp>
    <dsp:sp modelId="{F8278828-AA0A-46DC-A474-DFA81A5085A4}">
      <dsp:nvSpPr>
        <dsp:cNvPr id="0" name=""/>
        <dsp:cNvSpPr/>
      </dsp:nvSpPr>
      <dsp:spPr>
        <a:xfrm>
          <a:off x="4582320" y="2224137"/>
          <a:ext cx="2646458" cy="8068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CL" sz="2500" kern="1200" dirty="0"/>
            <a:t>Gestión del personal</a:t>
          </a:r>
        </a:p>
      </dsp:txBody>
      <dsp:txXfrm>
        <a:off x="4582320" y="2224137"/>
        <a:ext cx="2646458" cy="806846"/>
      </dsp:txXfrm>
    </dsp:sp>
    <dsp:sp modelId="{6E901EB7-0CD0-433F-86FA-B53E3E81EAB2}">
      <dsp:nvSpPr>
        <dsp:cNvPr id="0" name=""/>
        <dsp:cNvSpPr/>
      </dsp:nvSpPr>
      <dsp:spPr>
        <a:xfrm>
          <a:off x="4582320" y="3232696"/>
          <a:ext cx="2646458" cy="8068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CL" sz="2500" kern="1200" dirty="0"/>
            <a:t>Gestión con participación de PPL</a:t>
          </a:r>
        </a:p>
      </dsp:txBody>
      <dsp:txXfrm>
        <a:off x="4582320" y="3232696"/>
        <a:ext cx="2646458" cy="8068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109E2-9BF7-40A7-94FE-B5A7898C26F8}">
      <dsp:nvSpPr>
        <dsp:cNvPr id="0" name=""/>
        <dsp:cNvSpPr/>
      </dsp:nvSpPr>
      <dsp:spPr>
        <a:xfrm rot="5400000">
          <a:off x="1642282" y="812636"/>
          <a:ext cx="1402237" cy="23332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720979-026A-4096-B535-0E9C38646517}">
      <dsp:nvSpPr>
        <dsp:cNvPr id="0" name=""/>
        <dsp:cNvSpPr/>
      </dsp:nvSpPr>
      <dsp:spPr>
        <a:xfrm>
          <a:off x="1408213" y="1509787"/>
          <a:ext cx="2106508" cy="1846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CL" sz="2500" kern="1200" dirty="0"/>
            <a:t>Participación en  actividades de la cárcel</a:t>
          </a:r>
          <a:endParaRPr lang="es-ES" sz="2500" kern="1200" dirty="0"/>
        </a:p>
      </dsp:txBody>
      <dsp:txXfrm>
        <a:off x="1408213" y="1509787"/>
        <a:ext cx="2106508" cy="1846478"/>
      </dsp:txXfrm>
    </dsp:sp>
    <dsp:sp modelId="{B70B13A6-4582-42F7-994A-0853BEA6E32F}">
      <dsp:nvSpPr>
        <dsp:cNvPr id="0" name=""/>
        <dsp:cNvSpPr/>
      </dsp:nvSpPr>
      <dsp:spPr>
        <a:xfrm>
          <a:off x="3117267" y="640856"/>
          <a:ext cx="397454" cy="39745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937F03-5937-4709-BF54-BA92A2DE19F2}">
      <dsp:nvSpPr>
        <dsp:cNvPr id="0" name=""/>
        <dsp:cNvSpPr/>
      </dsp:nvSpPr>
      <dsp:spPr>
        <a:xfrm rot="5400000">
          <a:off x="4221059" y="174515"/>
          <a:ext cx="1402237" cy="23332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A3B8E8-55FE-4D50-AAED-F32BA5B11D7B}">
      <dsp:nvSpPr>
        <dsp:cNvPr id="0" name=""/>
        <dsp:cNvSpPr/>
      </dsp:nvSpPr>
      <dsp:spPr>
        <a:xfrm>
          <a:off x="3986991" y="871666"/>
          <a:ext cx="2106508" cy="1846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CL" sz="2500" kern="1200" dirty="0"/>
            <a:t>Intervenciones de apoyo a pares</a:t>
          </a:r>
          <a:endParaRPr lang="es-ES" sz="2500" kern="1200" dirty="0"/>
        </a:p>
      </dsp:txBody>
      <dsp:txXfrm>
        <a:off x="3986991" y="871666"/>
        <a:ext cx="2106508" cy="1846478"/>
      </dsp:txXfrm>
    </dsp:sp>
    <dsp:sp modelId="{3E9FD00C-C928-4132-BE7E-62AD8EB4A4D4}">
      <dsp:nvSpPr>
        <dsp:cNvPr id="0" name=""/>
        <dsp:cNvSpPr/>
      </dsp:nvSpPr>
      <dsp:spPr>
        <a:xfrm>
          <a:off x="5696045" y="2735"/>
          <a:ext cx="397454" cy="39745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94BDA9-8CA9-4889-AE73-024F8149A577}">
      <dsp:nvSpPr>
        <dsp:cNvPr id="0" name=""/>
        <dsp:cNvSpPr/>
      </dsp:nvSpPr>
      <dsp:spPr>
        <a:xfrm rot="5400000">
          <a:off x="6799837" y="-463605"/>
          <a:ext cx="1402237" cy="23332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3EDCAE-BBE8-42FC-A567-64349A19E49E}">
      <dsp:nvSpPr>
        <dsp:cNvPr id="0" name=""/>
        <dsp:cNvSpPr/>
      </dsp:nvSpPr>
      <dsp:spPr>
        <a:xfrm>
          <a:off x="6565769" y="233545"/>
          <a:ext cx="2106508" cy="1846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CL" sz="2500" kern="1200" dirty="0"/>
            <a:t>Participación democrática</a:t>
          </a:r>
          <a:endParaRPr lang="es-ES" sz="2500" kern="1200" dirty="0"/>
        </a:p>
      </dsp:txBody>
      <dsp:txXfrm>
        <a:off x="6565769" y="233545"/>
        <a:ext cx="2106508" cy="18464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CA5F4-8567-4ABC-8742-7E0610C9CB37}">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0A57F4-D4F2-42C8-956E-8234A7AD1435}">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F4C963-10CD-4462-A46D-21F57B68E3FF}">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111250">
            <a:lnSpc>
              <a:spcPct val="90000"/>
            </a:lnSpc>
            <a:spcBef>
              <a:spcPct val="0"/>
            </a:spcBef>
            <a:spcAft>
              <a:spcPct val="35000"/>
            </a:spcAft>
            <a:buNone/>
          </a:pPr>
          <a:r>
            <a:rPr lang="es-ES_tradnl" sz="2500" kern="1200"/>
            <a:t>¿Qué aspectos de la gestión favorecen y/o dificultan el tema de su grupo?</a:t>
          </a:r>
          <a:endParaRPr lang="en-US" sz="2500" kern="1200"/>
        </a:p>
      </dsp:txBody>
      <dsp:txXfrm>
        <a:off x="1509882" y="708097"/>
        <a:ext cx="9005717" cy="1307257"/>
      </dsp:txXfrm>
    </dsp:sp>
    <dsp:sp modelId="{BBBD7D9B-1C97-4A1B-A927-FD6620D782FA}">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6DD9E0-E848-4425-8DE5-FE2D971103BF}">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D969A3-6BB5-4484-9D26-01743A88F32C}">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111250">
            <a:lnSpc>
              <a:spcPct val="90000"/>
            </a:lnSpc>
            <a:spcBef>
              <a:spcPct val="0"/>
            </a:spcBef>
            <a:spcAft>
              <a:spcPct val="35000"/>
            </a:spcAft>
            <a:buNone/>
          </a:pPr>
          <a:r>
            <a:rPr lang="es-ES_tradnl" sz="2500" kern="1200"/>
            <a:t>¿Qué elementos pueden ser considerados para medir la gestión carcelaria en torno al tema de su grupo? (pensar en indicadores)</a:t>
          </a:r>
          <a:endParaRPr lang="en-US" sz="2500" kern="1200"/>
        </a:p>
      </dsp:txBody>
      <dsp:txXfrm>
        <a:off x="1509882" y="2342169"/>
        <a:ext cx="9005717" cy="130725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371F2B-00A1-A564-F45C-5F31E9306EE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EE7E8749-10D8-80D7-2D62-4CA686DEF8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E1BC2B7D-23D5-D162-235D-69066AC86E86}"/>
              </a:ext>
            </a:extLst>
          </p:cNvPr>
          <p:cNvSpPr>
            <a:spLocks noGrp="1"/>
          </p:cNvSpPr>
          <p:nvPr>
            <p:ph type="dt" sz="half" idx="10"/>
          </p:nvPr>
        </p:nvSpPr>
        <p:spPr/>
        <p:txBody>
          <a:bodyPr/>
          <a:lstStyle/>
          <a:p>
            <a:fld id="{19F8D21E-05E2-47CC-A65A-1C65DAE152D3}" type="datetimeFigureOut">
              <a:rPr lang="es-CL" smtClean="0"/>
              <a:t>25-10-2023</a:t>
            </a:fld>
            <a:endParaRPr lang="es-CL"/>
          </a:p>
        </p:txBody>
      </p:sp>
      <p:sp>
        <p:nvSpPr>
          <p:cNvPr id="5" name="Marcador de pie de página 4">
            <a:extLst>
              <a:ext uri="{FF2B5EF4-FFF2-40B4-BE49-F238E27FC236}">
                <a16:creationId xmlns:a16="http://schemas.microsoft.com/office/drawing/2014/main" id="{FB6228DA-EC44-91C7-E818-6F2FC1B4264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BAE020A-375F-8565-1718-69D018E88507}"/>
              </a:ext>
            </a:extLst>
          </p:cNvPr>
          <p:cNvSpPr>
            <a:spLocks noGrp="1"/>
          </p:cNvSpPr>
          <p:nvPr>
            <p:ph type="sldNum" sz="quarter" idx="12"/>
          </p:nvPr>
        </p:nvSpPr>
        <p:spPr/>
        <p:txBody>
          <a:bodyPr/>
          <a:lstStyle/>
          <a:p>
            <a:fld id="{9A3E8E47-ED25-4D87-BBEC-4544D9D77545}" type="slidenum">
              <a:rPr lang="es-CL" smtClean="0"/>
              <a:t>‹Nº›</a:t>
            </a:fld>
            <a:endParaRPr lang="es-CL"/>
          </a:p>
        </p:txBody>
      </p:sp>
    </p:spTree>
    <p:extLst>
      <p:ext uri="{BB962C8B-B14F-4D97-AF65-F5344CB8AC3E}">
        <p14:creationId xmlns:p14="http://schemas.microsoft.com/office/powerpoint/2010/main" val="2453456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5D5BDB-606B-2C55-B5C5-ABF75A56BA3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A3D1E9B0-B650-62D0-6AC7-9D96E5C4248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6A7272A-0428-3CBB-3C2B-17B193663F0C}"/>
              </a:ext>
            </a:extLst>
          </p:cNvPr>
          <p:cNvSpPr>
            <a:spLocks noGrp="1"/>
          </p:cNvSpPr>
          <p:nvPr>
            <p:ph type="dt" sz="half" idx="10"/>
          </p:nvPr>
        </p:nvSpPr>
        <p:spPr/>
        <p:txBody>
          <a:bodyPr/>
          <a:lstStyle/>
          <a:p>
            <a:fld id="{19F8D21E-05E2-47CC-A65A-1C65DAE152D3}" type="datetimeFigureOut">
              <a:rPr lang="es-CL" smtClean="0"/>
              <a:t>25-10-2023</a:t>
            </a:fld>
            <a:endParaRPr lang="es-CL"/>
          </a:p>
        </p:txBody>
      </p:sp>
      <p:sp>
        <p:nvSpPr>
          <p:cNvPr id="5" name="Marcador de pie de página 4">
            <a:extLst>
              <a:ext uri="{FF2B5EF4-FFF2-40B4-BE49-F238E27FC236}">
                <a16:creationId xmlns:a16="http://schemas.microsoft.com/office/drawing/2014/main" id="{2431B83B-71B7-B066-45CB-FECFAE149AA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9B8D933-0C52-B400-D5C9-087894FF9803}"/>
              </a:ext>
            </a:extLst>
          </p:cNvPr>
          <p:cNvSpPr>
            <a:spLocks noGrp="1"/>
          </p:cNvSpPr>
          <p:nvPr>
            <p:ph type="sldNum" sz="quarter" idx="12"/>
          </p:nvPr>
        </p:nvSpPr>
        <p:spPr/>
        <p:txBody>
          <a:bodyPr/>
          <a:lstStyle/>
          <a:p>
            <a:fld id="{9A3E8E47-ED25-4D87-BBEC-4544D9D77545}" type="slidenum">
              <a:rPr lang="es-CL" smtClean="0"/>
              <a:t>‹Nº›</a:t>
            </a:fld>
            <a:endParaRPr lang="es-CL"/>
          </a:p>
        </p:txBody>
      </p:sp>
    </p:spTree>
    <p:extLst>
      <p:ext uri="{BB962C8B-B14F-4D97-AF65-F5344CB8AC3E}">
        <p14:creationId xmlns:p14="http://schemas.microsoft.com/office/powerpoint/2010/main" val="346530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A904A18-ED7F-D17A-B95B-252006B5AF3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291C3A68-E0F3-27BD-5B6F-5E951D6D0A4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1C33841B-A9E2-E6B6-3AE0-9E1FBA6A01F6}"/>
              </a:ext>
            </a:extLst>
          </p:cNvPr>
          <p:cNvSpPr>
            <a:spLocks noGrp="1"/>
          </p:cNvSpPr>
          <p:nvPr>
            <p:ph type="dt" sz="half" idx="10"/>
          </p:nvPr>
        </p:nvSpPr>
        <p:spPr/>
        <p:txBody>
          <a:bodyPr/>
          <a:lstStyle/>
          <a:p>
            <a:fld id="{19F8D21E-05E2-47CC-A65A-1C65DAE152D3}" type="datetimeFigureOut">
              <a:rPr lang="es-CL" smtClean="0"/>
              <a:t>25-10-2023</a:t>
            </a:fld>
            <a:endParaRPr lang="es-CL"/>
          </a:p>
        </p:txBody>
      </p:sp>
      <p:sp>
        <p:nvSpPr>
          <p:cNvPr id="5" name="Marcador de pie de página 4">
            <a:extLst>
              <a:ext uri="{FF2B5EF4-FFF2-40B4-BE49-F238E27FC236}">
                <a16:creationId xmlns:a16="http://schemas.microsoft.com/office/drawing/2014/main" id="{5CB63A30-48CE-2A75-ACCF-E2C863A4600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2F1C4F6-D568-CEE4-B68D-EE00C81F0CA9}"/>
              </a:ext>
            </a:extLst>
          </p:cNvPr>
          <p:cNvSpPr>
            <a:spLocks noGrp="1"/>
          </p:cNvSpPr>
          <p:nvPr>
            <p:ph type="sldNum" sz="quarter" idx="12"/>
          </p:nvPr>
        </p:nvSpPr>
        <p:spPr/>
        <p:txBody>
          <a:bodyPr/>
          <a:lstStyle/>
          <a:p>
            <a:fld id="{9A3E8E47-ED25-4D87-BBEC-4544D9D77545}" type="slidenum">
              <a:rPr lang="es-CL" smtClean="0"/>
              <a:t>‹Nº›</a:t>
            </a:fld>
            <a:endParaRPr lang="es-CL"/>
          </a:p>
        </p:txBody>
      </p:sp>
    </p:spTree>
    <p:extLst>
      <p:ext uri="{BB962C8B-B14F-4D97-AF65-F5344CB8AC3E}">
        <p14:creationId xmlns:p14="http://schemas.microsoft.com/office/powerpoint/2010/main" val="135028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FAE058-DEA9-AFA4-1CA5-52037700B99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717A40C6-55E3-04E4-838D-79102F53360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9570C56-B399-9FCD-0665-E7E672A14D3E}"/>
              </a:ext>
            </a:extLst>
          </p:cNvPr>
          <p:cNvSpPr>
            <a:spLocks noGrp="1"/>
          </p:cNvSpPr>
          <p:nvPr>
            <p:ph type="dt" sz="half" idx="10"/>
          </p:nvPr>
        </p:nvSpPr>
        <p:spPr/>
        <p:txBody>
          <a:bodyPr/>
          <a:lstStyle/>
          <a:p>
            <a:fld id="{19F8D21E-05E2-47CC-A65A-1C65DAE152D3}" type="datetimeFigureOut">
              <a:rPr lang="es-CL" smtClean="0"/>
              <a:t>25-10-2023</a:t>
            </a:fld>
            <a:endParaRPr lang="es-CL"/>
          </a:p>
        </p:txBody>
      </p:sp>
      <p:sp>
        <p:nvSpPr>
          <p:cNvPr id="5" name="Marcador de pie de página 4">
            <a:extLst>
              <a:ext uri="{FF2B5EF4-FFF2-40B4-BE49-F238E27FC236}">
                <a16:creationId xmlns:a16="http://schemas.microsoft.com/office/drawing/2014/main" id="{E0FF07DC-2718-A775-A033-30B0E4397AD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ED65355-E502-BD15-6B39-E0303E628DF5}"/>
              </a:ext>
            </a:extLst>
          </p:cNvPr>
          <p:cNvSpPr>
            <a:spLocks noGrp="1"/>
          </p:cNvSpPr>
          <p:nvPr>
            <p:ph type="sldNum" sz="quarter" idx="12"/>
          </p:nvPr>
        </p:nvSpPr>
        <p:spPr/>
        <p:txBody>
          <a:bodyPr/>
          <a:lstStyle/>
          <a:p>
            <a:fld id="{9A3E8E47-ED25-4D87-BBEC-4544D9D77545}" type="slidenum">
              <a:rPr lang="es-CL" smtClean="0"/>
              <a:t>‹Nº›</a:t>
            </a:fld>
            <a:endParaRPr lang="es-CL"/>
          </a:p>
        </p:txBody>
      </p:sp>
    </p:spTree>
    <p:extLst>
      <p:ext uri="{BB962C8B-B14F-4D97-AF65-F5344CB8AC3E}">
        <p14:creationId xmlns:p14="http://schemas.microsoft.com/office/powerpoint/2010/main" val="1013726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04651A-726D-3DCB-17D5-F04FED62521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0C8362B-DF3B-8AC3-B96A-6757C3A06B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82052AE-9558-D0D1-946E-16827310C348}"/>
              </a:ext>
            </a:extLst>
          </p:cNvPr>
          <p:cNvSpPr>
            <a:spLocks noGrp="1"/>
          </p:cNvSpPr>
          <p:nvPr>
            <p:ph type="dt" sz="half" idx="10"/>
          </p:nvPr>
        </p:nvSpPr>
        <p:spPr/>
        <p:txBody>
          <a:bodyPr/>
          <a:lstStyle/>
          <a:p>
            <a:fld id="{19F8D21E-05E2-47CC-A65A-1C65DAE152D3}" type="datetimeFigureOut">
              <a:rPr lang="es-CL" smtClean="0"/>
              <a:t>25-10-2023</a:t>
            </a:fld>
            <a:endParaRPr lang="es-CL"/>
          </a:p>
        </p:txBody>
      </p:sp>
      <p:sp>
        <p:nvSpPr>
          <p:cNvPr id="5" name="Marcador de pie de página 4">
            <a:extLst>
              <a:ext uri="{FF2B5EF4-FFF2-40B4-BE49-F238E27FC236}">
                <a16:creationId xmlns:a16="http://schemas.microsoft.com/office/drawing/2014/main" id="{CD704BAB-DB0E-8C46-6115-FA557F0FE7A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DFC4030-186A-D394-808E-B436F2D35CC8}"/>
              </a:ext>
            </a:extLst>
          </p:cNvPr>
          <p:cNvSpPr>
            <a:spLocks noGrp="1"/>
          </p:cNvSpPr>
          <p:nvPr>
            <p:ph type="sldNum" sz="quarter" idx="12"/>
          </p:nvPr>
        </p:nvSpPr>
        <p:spPr/>
        <p:txBody>
          <a:bodyPr/>
          <a:lstStyle/>
          <a:p>
            <a:fld id="{9A3E8E47-ED25-4D87-BBEC-4544D9D77545}" type="slidenum">
              <a:rPr lang="es-CL" smtClean="0"/>
              <a:t>‹Nº›</a:t>
            </a:fld>
            <a:endParaRPr lang="es-CL"/>
          </a:p>
        </p:txBody>
      </p:sp>
    </p:spTree>
    <p:extLst>
      <p:ext uri="{BB962C8B-B14F-4D97-AF65-F5344CB8AC3E}">
        <p14:creationId xmlns:p14="http://schemas.microsoft.com/office/powerpoint/2010/main" val="100825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6374EF-9FE6-F85A-F4F4-FEF126D2BF1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3E98A1F5-42C3-415B-9273-FE9ED854DC5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12E91A41-8FAF-63EB-DEF5-0D3B4EF5361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E7906659-6528-C387-CF7B-FDF8B0E9B4DA}"/>
              </a:ext>
            </a:extLst>
          </p:cNvPr>
          <p:cNvSpPr>
            <a:spLocks noGrp="1"/>
          </p:cNvSpPr>
          <p:nvPr>
            <p:ph type="dt" sz="half" idx="10"/>
          </p:nvPr>
        </p:nvSpPr>
        <p:spPr/>
        <p:txBody>
          <a:bodyPr/>
          <a:lstStyle/>
          <a:p>
            <a:fld id="{19F8D21E-05E2-47CC-A65A-1C65DAE152D3}" type="datetimeFigureOut">
              <a:rPr lang="es-CL" smtClean="0"/>
              <a:t>25-10-2023</a:t>
            </a:fld>
            <a:endParaRPr lang="es-CL"/>
          </a:p>
        </p:txBody>
      </p:sp>
      <p:sp>
        <p:nvSpPr>
          <p:cNvPr id="6" name="Marcador de pie de página 5">
            <a:extLst>
              <a:ext uri="{FF2B5EF4-FFF2-40B4-BE49-F238E27FC236}">
                <a16:creationId xmlns:a16="http://schemas.microsoft.com/office/drawing/2014/main" id="{561C0437-1004-3C7E-79AC-14C1E75F3A2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39457911-8B3F-6716-02C0-815DF9E226FF}"/>
              </a:ext>
            </a:extLst>
          </p:cNvPr>
          <p:cNvSpPr>
            <a:spLocks noGrp="1"/>
          </p:cNvSpPr>
          <p:nvPr>
            <p:ph type="sldNum" sz="quarter" idx="12"/>
          </p:nvPr>
        </p:nvSpPr>
        <p:spPr/>
        <p:txBody>
          <a:bodyPr/>
          <a:lstStyle/>
          <a:p>
            <a:fld id="{9A3E8E47-ED25-4D87-BBEC-4544D9D77545}" type="slidenum">
              <a:rPr lang="es-CL" smtClean="0"/>
              <a:t>‹Nº›</a:t>
            </a:fld>
            <a:endParaRPr lang="es-CL"/>
          </a:p>
        </p:txBody>
      </p:sp>
    </p:spTree>
    <p:extLst>
      <p:ext uri="{BB962C8B-B14F-4D97-AF65-F5344CB8AC3E}">
        <p14:creationId xmlns:p14="http://schemas.microsoft.com/office/powerpoint/2010/main" val="3736169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6287E6-1079-0ED6-37DC-118BE093A69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F77ABC17-E933-2176-B16D-1230B1F9D2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5314099-0E73-0A2C-5E28-320FD839885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4D9701F6-987A-A5EC-0F24-306155A7AC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E131D3F-957E-18BD-6904-5A277D7438E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9F3303B1-9C1A-A0C0-466E-CE130E0D3F2C}"/>
              </a:ext>
            </a:extLst>
          </p:cNvPr>
          <p:cNvSpPr>
            <a:spLocks noGrp="1"/>
          </p:cNvSpPr>
          <p:nvPr>
            <p:ph type="dt" sz="half" idx="10"/>
          </p:nvPr>
        </p:nvSpPr>
        <p:spPr/>
        <p:txBody>
          <a:bodyPr/>
          <a:lstStyle/>
          <a:p>
            <a:fld id="{19F8D21E-05E2-47CC-A65A-1C65DAE152D3}" type="datetimeFigureOut">
              <a:rPr lang="es-CL" smtClean="0"/>
              <a:t>25-10-2023</a:t>
            </a:fld>
            <a:endParaRPr lang="es-CL"/>
          </a:p>
        </p:txBody>
      </p:sp>
      <p:sp>
        <p:nvSpPr>
          <p:cNvPr id="8" name="Marcador de pie de página 7">
            <a:extLst>
              <a:ext uri="{FF2B5EF4-FFF2-40B4-BE49-F238E27FC236}">
                <a16:creationId xmlns:a16="http://schemas.microsoft.com/office/drawing/2014/main" id="{B6BECB46-795E-15F2-F8A2-5A383EE4BC61}"/>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9683A44D-7B20-6F28-5BF6-1D7023E780AC}"/>
              </a:ext>
            </a:extLst>
          </p:cNvPr>
          <p:cNvSpPr>
            <a:spLocks noGrp="1"/>
          </p:cNvSpPr>
          <p:nvPr>
            <p:ph type="sldNum" sz="quarter" idx="12"/>
          </p:nvPr>
        </p:nvSpPr>
        <p:spPr/>
        <p:txBody>
          <a:bodyPr/>
          <a:lstStyle/>
          <a:p>
            <a:fld id="{9A3E8E47-ED25-4D87-BBEC-4544D9D77545}" type="slidenum">
              <a:rPr lang="es-CL" smtClean="0"/>
              <a:t>‹Nº›</a:t>
            </a:fld>
            <a:endParaRPr lang="es-CL"/>
          </a:p>
        </p:txBody>
      </p:sp>
    </p:spTree>
    <p:extLst>
      <p:ext uri="{BB962C8B-B14F-4D97-AF65-F5344CB8AC3E}">
        <p14:creationId xmlns:p14="http://schemas.microsoft.com/office/powerpoint/2010/main" val="1755863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657FF2-AA86-8A1A-6C7B-C3847722821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9245D07D-8FDC-067D-7532-7E1E5C524A33}"/>
              </a:ext>
            </a:extLst>
          </p:cNvPr>
          <p:cNvSpPr>
            <a:spLocks noGrp="1"/>
          </p:cNvSpPr>
          <p:nvPr>
            <p:ph type="dt" sz="half" idx="10"/>
          </p:nvPr>
        </p:nvSpPr>
        <p:spPr/>
        <p:txBody>
          <a:bodyPr/>
          <a:lstStyle/>
          <a:p>
            <a:fld id="{19F8D21E-05E2-47CC-A65A-1C65DAE152D3}" type="datetimeFigureOut">
              <a:rPr lang="es-CL" smtClean="0"/>
              <a:t>25-10-2023</a:t>
            </a:fld>
            <a:endParaRPr lang="es-CL"/>
          </a:p>
        </p:txBody>
      </p:sp>
      <p:sp>
        <p:nvSpPr>
          <p:cNvPr id="4" name="Marcador de pie de página 3">
            <a:extLst>
              <a:ext uri="{FF2B5EF4-FFF2-40B4-BE49-F238E27FC236}">
                <a16:creationId xmlns:a16="http://schemas.microsoft.com/office/drawing/2014/main" id="{0C0BD61C-8A27-C3EB-1D69-654B482B508B}"/>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B1E06060-50CD-45DA-EF8F-1B4551BAD961}"/>
              </a:ext>
            </a:extLst>
          </p:cNvPr>
          <p:cNvSpPr>
            <a:spLocks noGrp="1"/>
          </p:cNvSpPr>
          <p:nvPr>
            <p:ph type="sldNum" sz="quarter" idx="12"/>
          </p:nvPr>
        </p:nvSpPr>
        <p:spPr/>
        <p:txBody>
          <a:bodyPr/>
          <a:lstStyle/>
          <a:p>
            <a:fld id="{9A3E8E47-ED25-4D87-BBEC-4544D9D77545}" type="slidenum">
              <a:rPr lang="es-CL" smtClean="0"/>
              <a:t>‹Nº›</a:t>
            </a:fld>
            <a:endParaRPr lang="es-CL"/>
          </a:p>
        </p:txBody>
      </p:sp>
    </p:spTree>
    <p:extLst>
      <p:ext uri="{BB962C8B-B14F-4D97-AF65-F5344CB8AC3E}">
        <p14:creationId xmlns:p14="http://schemas.microsoft.com/office/powerpoint/2010/main" val="167043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7702F7B-4264-F6D0-4E5E-F8B3357FC826}"/>
              </a:ext>
            </a:extLst>
          </p:cNvPr>
          <p:cNvSpPr>
            <a:spLocks noGrp="1"/>
          </p:cNvSpPr>
          <p:nvPr>
            <p:ph type="dt" sz="half" idx="10"/>
          </p:nvPr>
        </p:nvSpPr>
        <p:spPr/>
        <p:txBody>
          <a:bodyPr/>
          <a:lstStyle/>
          <a:p>
            <a:fld id="{19F8D21E-05E2-47CC-A65A-1C65DAE152D3}" type="datetimeFigureOut">
              <a:rPr lang="es-CL" smtClean="0"/>
              <a:t>25-10-2023</a:t>
            </a:fld>
            <a:endParaRPr lang="es-CL"/>
          </a:p>
        </p:txBody>
      </p:sp>
      <p:sp>
        <p:nvSpPr>
          <p:cNvPr id="3" name="Marcador de pie de página 2">
            <a:extLst>
              <a:ext uri="{FF2B5EF4-FFF2-40B4-BE49-F238E27FC236}">
                <a16:creationId xmlns:a16="http://schemas.microsoft.com/office/drawing/2014/main" id="{79CC6274-32DE-8E4A-8DFC-F232B89DDD75}"/>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6CC284DB-FD48-E6E2-F386-F45435B245E4}"/>
              </a:ext>
            </a:extLst>
          </p:cNvPr>
          <p:cNvSpPr>
            <a:spLocks noGrp="1"/>
          </p:cNvSpPr>
          <p:nvPr>
            <p:ph type="sldNum" sz="quarter" idx="12"/>
          </p:nvPr>
        </p:nvSpPr>
        <p:spPr/>
        <p:txBody>
          <a:bodyPr/>
          <a:lstStyle/>
          <a:p>
            <a:fld id="{9A3E8E47-ED25-4D87-BBEC-4544D9D77545}" type="slidenum">
              <a:rPr lang="es-CL" smtClean="0"/>
              <a:t>‹Nº›</a:t>
            </a:fld>
            <a:endParaRPr lang="es-CL"/>
          </a:p>
        </p:txBody>
      </p:sp>
    </p:spTree>
    <p:extLst>
      <p:ext uri="{BB962C8B-B14F-4D97-AF65-F5344CB8AC3E}">
        <p14:creationId xmlns:p14="http://schemas.microsoft.com/office/powerpoint/2010/main" val="142121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2BC190-DC65-CD3A-2320-840F2B3A17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B19A8029-A158-ED45-7D22-2A83898A86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E394E4A2-406C-FED1-847C-0964682C51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AE9E7DE-066F-48CD-EB15-B90FFA32640B}"/>
              </a:ext>
            </a:extLst>
          </p:cNvPr>
          <p:cNvSpPr>
            <a:spLocks noGrp="1"/>
          </p:cNvSpPr>
          <p:nvPr>
            <p:ph type="dt" sz="half" idx="10"/>
          </p:nvPr>
        </p:nvSpPr>
        <p:spPr/>
        <p:txBody>
          <a:bodyPr/>
          <a:lstStyle/>
          <a:p>
            <a:fld id="{19F8D21E-05E2-47CC-A65A-1C65DAE152D3}" type="datetimeFigureOut">
              <a:rPr lang="es-CL" smtClean="0"/>
              <a:t>25-10-2023</a:t>
            </a:fld>
            <a:endParaRPr lang="es-CL"/>
          </a:p>
        </p:txBody>
      </p:sp>
      <p:sp>
        <p:nvSpPr>
          <p:cNvPr id="6" name="Marcador de pie de página 5">
            <a:extLst>
              <a:ext uri="{FF2B5EF4-FFF2-40B4-BE49-F238E27FC236}">
                <a16:creationId xmlns:a16="http://schemas.microsoft.com/office/drawing/2014/main" id="{145D20E4-1FAD-C3D9-AB66-5B91B1B540D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845A270-DD58-886C-3F88-FAE73327E347}"/>
              </a:ext>
            </a:extLst>
          </p:cNvPr>
          <p:cNvSpPr>
            <a:spLocks noGrp="1"/>
          </p:cNvSpPr>
          <p:nvPr>
            <p:ph type="sldNum" sz="quarter" idx="12"/>
          </p:nvPr>
        </p:nvSpPr>
        <p:spPr/>
        <p:txBody>
          <a:bodyPr/>
          <a:lstStyle/>
          <a:p>
            <a:fld id="{9A3E8E47-ED25-4D87-BBEC-4544D9D77545}" type="slidenum">
              <a:rPr lang="es-CL" smtClean="0"/>
              <a:t>‹Nº›</a:t>
            </a:fld>
            <a:endParaRPr lang="es-CL"/>
          </a:p>
        </p:txBody>
      </p:sp>
    </p:spTree>
    <p:extLst>
      <p:ext uri="{BB962C8B-B14F-4D97-AF65-F5344CB8AC3E}">
        <p14:creationId xmlns:p14="http://schemas.microsoft.com/office/powerpoint/2010/main" val="426353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48F8C8-EBE9-C2D4-4F7F-43AD604C5A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52B2E225-96DB-E112-0E59-29742283C0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CB2B15BC-96D3-0056-E8CB-C92D944C12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EE0803-2AB7-1092-F073-A3393B41DC23}"/>
              </a:ext>
            </a:extLst>
          </p:cNvPr>
          <p:cNvSpPr>
            <a:spLocks noGrp="1"/>
          </p:cNvSpPr>
          <p:nvPr>
            <p:ph type="dt" sz="half" idx="10"/>
          </p:nvPr>
        </p:nvSpPr>
        <p:spPr/>
        <p:txBody>
          <a:bodyPr/>
          <a:lstStyle/>
          <a:p>
            <a:fld id="{19F8D21E-05E2-47CC-A65A-1C65DAE152D3}" type="datetimeFigureOut">
              <a:rPr lang="es-CL" smtClean="0"/>
              <a:t>25-10-2023</a:t>
            </a:fld>
            <a:endParaRPr lang="es-CL"/>
          </a:p>
        </p:txBody>
      </p:sp>
      <p:sp>
        <p:nvSpPr>
          <p:cNvPr id="6" name="Marcador de pie de página 5">
            <a:extLst>
              <a:ext uri="{FF2B5EF4-FFF2-40B4-BE49-F238E27FC236}">
                <a16:creationId xmlns:a16="http://schemas.microsoft.com/office/drawing/2014/main" id="{6DFE592A-62C8-DB3C-CD17-72602342DCE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78A9FA9-B12C-6D00-AC83-340CA0303CA4}"/>
              </a:ext>
            </a:extLst>
          </p:cNvPr>
          <p:cNvSpPr>
            <a:spLocks noGrp="1"/>
          </p:cNvSpPr>
          <p:nvPr>
            <p:ph type="sldNum" sz="quarter" idx="12"/>
          </p:nvPr>
        </p:nvSpPr>
        <p:spPr/>
        <p:txBody>
          <a:bodyPr/>
          <a:lstStyle/>
          <a:p>
            <a:fld id="{9A3E8E47-ED25-4D87-BBEC-4544D9D77545}" type="slidenum">
              <a:rPr lang="es-CL" smtClean="0"/>
              <a:t>‹Nº›</a:t>
            </a:fld>
            <a:endParaRPr lang="es-CL"/>
          </a:p>
        </p:txBody>
      </p:sp>
    </p:spTree>
    <p:extLst>
      <p:ext uri="{BB962C8B-B14F-4D97-AF65-F5344CB8AC3E}">
        <p14:creationId xmlns:p14="http://schemas.microsoft.com/office/powerpoint/2010/main" val="152238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F6F020F-5819-D2E7-F1C4-08615209C0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33F8ED47-DEE4-4DF4-4E8F-62E8F4CEF4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4449EDE-B7CD-0068-BEE3-06006241E4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8D21E-05E2-47CC-A65A-1C65DAE152D3}" type="datetimeFigureOut">
              <a:rPr lang="es-CL" smtClean="0"/>
              <a:t>25-10-2023</a:t>
            </a:fld>
            <a:endParaRPr lang="es-CL"/>
          </a:p>
        </p:txBody>
      </p:sp>
      <p:sp>
        <p:nvSpPr>
          <p:cNvPr id="5" name="Marcador de pie de página 4">
            <a:extLst>
              <a:ext uri="{FF2B5EF4-FFF2-40B4-BE49-F238E27FC236}">
                <a16:creationId xmlns:a16="http://schemas.microsoft.com/office/drawing/2014/main" id="{02A41CC7-2FF1-689D-559C-0533A1E766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3B0B092A-E99E-A5C7-9E10-5C5C1174C0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3E8E47-ED25-4D87-BBEC-4544D9D77545}" type="slidenum">
              <a:rPr lang="es-CL" smtClean="0"/>
              <a:t>‹Nº›</a:t>
            </a:fld>
            <a:endParaRPr lang="es-CL"/>
          </a:p>
        </p:txBody>
      </p:sp>
    </p:spTree>
    <p:extLst>
      <p:ext uri="{BB962C8B-B14F-4D97-AF65-F5344CB8AC3E}">
        <p14:creationId xmlns:p14="http://schemas.microsoft.com/office/powerpoint/2010/main" val="854345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7F928E-F876-CF01-71FB-87F8741B2BBE}"/>
              </a:ext>
            </a:extLst>
          </p:cNvPr>
          <p:cNvSpPr>
            <a:spLocks noGrp="1"/>
          </p:cNvSpPr>
          <p:nvPr>
            <p:ph type="ctrTitle"/>
          </p:nvPr>
        </p:nvSpPr>
        <p:spPr/>
        <p:txBody>
          <a:bodyPr>
            <a:normAutofit/>
          </a:bodyPr>
          <a:lstStyle/>
          <a:p>
            <a:r>
              <a:rPr lang="es-CL" sz="4800" dirty="0"/>
              <a:t>Gestión penitenciaria y orden social</a:t>
            </a:r>
          </a:p>
        </p:txBody>
      </p:sp>
      <p:sp>
        <p:nvSpPr>
          <p:cNvPr id="3" name="Subtítulo 2">
            <a:extLst>
              <a:ext uri="{FF2B5EF4-FFF2-40B4-BE49-F238E27FC236}">
                <a16:creationId xmlns:a16="http://schemas.microsoft.com/office/drawing/2014/main" id="{B9931E13-BB84-E310-4127-2178E00B7C24}"/>
              </a:ext>
            </a:extLst>
          </p:cNvPr>
          <p:cNvSpPr>
            <a:spLocks noGrp="1"/>
          </p:cNvSpPr>
          <p:nvPr>
            <p:ph type="subTitle" idx="1"/>
          </p:nvPr>
        </p:nvSpPr>
        <p:spPr/>
        <p:txBody>
          <a:bodyPr/>
          <a:lstStyle/>
          <a:p>
            <a:r>
              <a:rPr lang="es-ES" dirty="0"/>
              <a:t> Legitimidad en la gestión y medición del </a:t>
            </a:r>
          </a:p>
          <a:p>
            <a:r>
              <a:rPr lang="es-ES" dirty="0"/>
              <a:t>desempeño de las cárceles en Chile y América Latina</a:t>
            </a:r>
            <a:endParaRPr lang="es-CL" dirty="0"/>
          </a:p>
        </p:txBody>
      </p:sp>
      <p:pic>
        <p:nvPicPr>
          <p:cNvPr id="5" name="Imagen 4">
            <a:extLst>
              <a:ext uri="{FF2B5EF4-FFF2-40B4-BE49-F238E27FC236}">
                <a16:creationId xmlns:a16="http://schemas.microsoft.com/office/drawing/2014/main" id="{B202E186-A4E9-1191-B8C3-1F71EC313EAB}"/>
              </a:ext>
            </a:extLst>
          </p:cNvPr>
          <p:cNvPicPr>
            <a:picLocks noChangeAspect="1"/>
          </p:cNvPicPr>
          <p:nvPr/>
        </p:nvPicPr>
        <p:blipFill rotWithShape="1">
          <a:blip r:embed="rId2"/>
          <a:srcRect l="33096" t="26911" r="35803" b="55719"/>
          <a:stretch/>
        </p:blipFill>
        <p:spPr>
          <a:xfrm>
            <a:off x="588218" y="569984"/>
            <a:ext cx="5785645" cy="1817615"/>
          </a:xfrm>
          <a:prstGeom prst="rect">
            <a:avLst/>
          </a:prstGeom>
        </p:spPr>
      </p:pic>
      <p:sp>
        <p:nvSpPr>
          <p:cNvPr id="6" name="CuadroTexto 5">
            <a:extLst>
              <a:ext uri="{FF2B5EF4-FFF2-40B4-BE49-F238E27FC236}">
                <a16:creationId xmlns:a16="http://schemas.microsoft.com/office/drawing/2014/main" id="{C6EF477D-1D71-C8AE-7826-65D4E2D52B39}"/>
              </a:ext>
            </a:extLst>
          </p:cNvPr>
          <p:cNvSpPr txBox="1"/>
          <p:nvPr/>
        </p:nvSpPr>
        <p:spPr>
          <a:xfrm>
            <a:off x="8279934" y="5257800"/>
            <a:ext cx="3305262" cy="369332"/>
          </a:xfrm>
          <a:prstGeom prst="rect">
            <a:avLst/>
          </a:prstGeom>
          <a:noFill/>
        </p:spPr>
        <p:txBody>
          <a:bodyPr wrap="square" rtlCol="0">
            <a:spAutoFit/>
          </a:bodyPr>
          <a:lstStyle/>
          <a:p>
            <a:r>
              <a:rPr lang="es-CL" dirty="0"/>
              <a:t>Prof. Olga Espinoza Mavila</a:t>
            </a:r>
          </a:p>
        </p:txBody>
      </p:sp>
    </p:spTree>
    <p:extLst>
      <p:ext uri="{BB962C8B-B14F-4D97-AF65-F5344CB8AC3E}">
        <p14:creationId xmlns:p14="http://schemas.microsoft.com/office/powerpoint/2010/main" val="1026585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3600" dirty="0"/>
              <a:t>¿Existe una mirada </a:t>
            </a:r>
            <a:r>
              <a:rPr lang="es-CL" sz="3600" i="1" dirty="0"/>
              <a:t>universal </a:t>
            </a:r>
            <a:r>
              <a:rPr lang="es-CL" sz="3600" dirty="0"/>
              <a:t>de los “dolores del encarcelamiento”?</a:t>
            </a:r>
          </a:p>
        </p:txBody>
      </p:sp>
      <p:sp>
        <p:nvSpPr>
          <p:cNvPr id="3" name="Marcador de contenido 2"/>
          <p:cNvSpPr>
            <a:spLocks noGrp="1"/>
          </p:cNvSpPr>
          <p:nvPr>
            <p:ph idx="1"/>
          </p:nvPr>
        </p:nvSpPr>
        <p:spPr>
          <a:xfrm>
            <a:off x="733893" y="2098357"/>
            <a:ext cx="10515600" cy="1341120"/>
          </a:xfrm>
        </p:spPr>
        <p:txBody>
          <a:bodyPr>
            <a:normAutofit/>
          </a:bodyPr>
          <a:lstStyle/>
          <a:p>
            <a:pPr marL="0" indent="0" algn="ctr">
              <a:buNone/>
            </a:pPr>
            <a:r>
              <a:rPr lang="es-ES" sz="2400" dirty="0"/>
              <a:t>El libro de </a:t>
            </a:r>
            <a:r>
              <a:rPr lang="es-ES" sz="2400" dirty="0" err="1"/>
              <a:t>Sykes</a:t>
            </a:r>
            <a:r>
              <a:rPr lang="es-ES" sz="2400" dirty="0"/>
              <a:t> apareció hace más de 60 años: estudia una institución, una prisión de alta seguridad para hombres adultos en Nueva Jersey, EEUU (década de 1950). </a:t>
            </a:r>
          </a:p>
        </p:txBody>
      </p:sp>
      <p:sp>
        <p:nvSpPr>
          <p:cNvPr id="4" name="Llamada rectangular 3"/>
          <p:cNvSpPr/>
          <p:nvPr/>
        </p:nvSpPr>
        <p:spPr>
          <a:xfrm>
            <a:off x="629587" y="3556000"/>
            <a:ext cx="10724213" cy="2722880"/>
          </a:xfrm>
          <a:prstGeom prst="wedgeRectCallou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2200" dirty="0"/>
              <a:t>¿Cuáles son los beneficios y las limitaciones de este enfoque?  </a:t>
            </a:r>
          </a:p>
          <a:p>
            <a:pPr marL="285750" indent="-285750">
              <a:buFont typeface="Arial" panose="020B0604020202020204" pitchFamily="34" charset="0"/>
              <a:buChar char="•"/>
            </a:pPr>
            <a:r>
              <a:rPr lang="es-ES" sz="2200" dirty="0"/>
              <a:t>¿De qué manera estas ideas (como los 5 dolores) podrían ser diferentes con respecto a una prisión para mujeres? ¿O de los jóvenes? </a:t>
            </a:r>
          </a:p>
          <a:p>
            <a:pPr marL="285750" indent="-285750">
              <a:buFont typeface="Arial" panose="020B0604020202020204" pitchFamily="34" charset="0"/>
              <a:buChar char="•"/>
            </a:pPr>
            <a:r>
              <a:rPr lang="es-ES" sz="2200" dirty="0"/>
              <a:t>¿De qué manera podrían diferir en una prisión del siglo XXI? </a:t>
            </a:r>
          </a:p>
          <a:p>
            <a:pPr marL="285750" indent="-285750">
              <a:buFont typeface="Arial" panose="020B0604020202020204" pitchFamily="34" charset="0"/>
              <a:buChar char="•"/>
            </a:pPr>
            <a:r>
              <a:rPr lang="es-ES" sz="2200" dirty="0"/>
              <a:t>¿En qué sentido tendríamos que contar una historia diferente si estudiáramos las cárceles de Escandinavia, México, Chile, Pakistán, Escocia.... </a:t>
            </a:r>
          </a:p>
        </p:txBody>
      </p:sp>
    </p:spTree>
    <p:extLst>
      <p:ext uri="{BB962C8B-B14F-4D97-AF65-F5344CB8AC3E}">
        <p14:creationId xmlns:p14="http://schemas.microsoft.com/office/powerpoint/2010/main" val="2614612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6400" y="147292"/>
            <a:ext cx="6812280" cy="1543396"/>
          </a:xfrm>
        </p:spPr>
        <p:txBody>
          <a:bodyPr/>
          <a:lstStyle/>
          <a:p>
            <a:pPr algn="ctr"/>
            <a:r>
              <a:rPr lang="es-CL" dirty="0" err="1"/>
              <a:t>Irwin</a:t>
            </a:r>
            <a:r>
              <a:rPr lang="es-CL" dirty="0"/>
              <a:t> &amp; </a:t>
            </a:r>
            <a:r>
              <a:rPr lang="es-CL" dirty="0" err="1"/>
              <a:t>Cressey</a:t>
            </a:r>
            <a:endParaRPr lang="es-CL" dirty="0"/>
          </a:p>
        </p:txBody>
      </p:sp>
      <p:pic>
        <p:nvPicPr>
          <p:cNvPr id="4" name="Marcador de contenido 3"/>
          <p:cNvPicPr>
            <a:picLocks noGrp="1" noChangeAspect="1"/>
          </p:cNvPicPr>
          <p:nvPr>
            <p:ph idx="1"/>
          </p:nvPr>
        </p:nvPicPr>
        <p:blipFill>
          <a:blip r:embed="rId2"/>
          <a:stretch>
            <a:fillRect/>
          </a:stretch>
        </p:blipFill>
        <p:spPr>
          <a:xfrm>
            <a:off x="681349" y="1928552"/>
            <a:ext cx="2320059" cy="2536768"/>
          </a:xfrm>
          <a:prstGeom prst="rect">
            <a:avLst/>
          </a:prstGeom>
        </p:spPr>
      </p:pic>
      <p:pic>
        <p:nvPicPr>
          <p:cNvPr id="6" name="Imagen 5"/>
          <p:cNvPicPr>
            <a:picLocks noChangeAspect="1"/>
          </p:cNvPicPr>
          <p:nvPr/>
        </p:nvPicPr>
        <p:blipFill rotWithShape="1">
          <a:blip r:embed="rId3"/>
          <a:srcRect l="7285" t="4724" r="10816" b="5210"/>
          <a:stretch/>
        </p:blipFill>
        <p:spPr>
          <a:xfrm>
            <a:off x="3490074" y="2254568"/>
            <a:ext cx="4579819" cy="3147854"/>
          </a:xfrm>
          <a:prstGeom prst="rect">
            <a:avLst/>
          </a:prstGeom>
        </p:spPr>
      </p:pic>
      <p:pic>
        <p:nvPicPr>
          <p:cNvPr id="5" name="Imagen 4"/>
          <p:cNvPicPr>
            <a:picLocks noChangeAspect="1"/>
          </p:cNvPicPr>
          <p:nvPr/>
        </p:nvPicPr>
        <p:blipFill>
          <a:blip r:embed="rId4"/>
          <a:stretch>
            <a:fillRect/>
          </a:stretch>
        </p:blipFill>
        <p:spPr>
          <a:xfrm>
            <a:off x="5593500" y="3227416"/>
            <a:ext cx="1881949" cy="2989580"/>
          </a:xfrm>
          <a:prstGeom prst="rect">
            <a:avLst/>
          </a:prstGeom>
        </p:spPr>
      </p:pic>
      <p:pic>
        <p:nvPicPr>
          <p:cNvPr id="7" name="Imagen 6"/>
          <p:cNvPicPr>
            <a:picLocks noChangeAspect="1"/>
          </p:cNvPicPr>
          <p:nvPr/>
        </p:nvPicPr>
        <p:blipFill>
          <a:blip r:embed="rId5"/>
          <a:stretch>
            <a:fillRect/>
          </a:stretch>
        </p:blipFill>
        <p:spPr>
          <a:xfrm>
            <a:off x="9098281" y="768440"/>
            <a:ext cx="2148840" cy="3431632"/>
          </a:xfrm>
          <a:prstGeom prst="rect">
            <a:avLst/>
          </a:prstGeom>
        </p:spPr>
      </p:pic>
      <p:sp>
        <p:nvSpPr>
          <p:cNvPr id="8" name="CuadroTexto 7"/>
          <p:cNvSpPr txBox="1"/>
          <p:nvPr/>
        </p:nvSpPr>
        <p:spPr>
          <a:xfrm>
            <a:off x="573797" y="4703184"/>
            <a:ext cx="2427611" cy="369332"/>
          </a:xfrm>
          <a:prstGeom prst="rect">
            <a:avLst/>
          </a:prstGeom>
          <a:noFill/>
        </p:spPr>
        <p:txBody>
          <a:bodyPr wrap="square" rtlCol="0">
            <a:spAutoFit/>
          </a:bodyPr>
          <a:lstStyle/>
          <a:p>
            <a:pPr algn="ctr"/>
            <a:r>
              <a:rPr lang="es-CL" dirty="0"/>
              <a:t>John </a:t>
            </a:r>
            <a:r>
              <a:rPr lang="es-CL" dirty="0" err="1"/>
              <a:t>Irwin</a:t>
            </a:r>
            <a:endParaRPr lang="es-CL" dirty="0"/>
          </a:p>
        </p:txBody>
      </p:sp>
      <p:sp>
        <p:nvSpPr>
          <p:cNvPr id="9" name="CuadroTexto 8"/>
          <p:cNvSpPr txBox="1"/>
          <p:nvPr/>
        </p:nvSpPr>
        <p:spPr>
          <a:xfrm>
            <a:off x="9235441" y="4465320"/>
            <a:ext cx="1874520" cy="369332"/>
          </a:xfrm>
          <a:prstGeom prst="rect">
            <a:avLst/>
          </a:prstGeom>
          <a:noFill/>
        </p:spPr>
        <p:txBody>
          <a:bodyPr wrap="square" rtlCol="0">
            <a:spAutoFit/>
          </a:bodyPr>
          <a:lstStyle/>
          <a:p>
            <a:pPr algn="ctr"/>
            <a:r>
              <a:rPr lang="es-CL" dirty="0"/>
              <a:t>Donald </a:t>
            </a:r>
            <a:r>
              <a:rPr lang="es-CL" dirty="0" err="1"/>
              <a:t>Cressey</a:t>
            </a:r>
            <a:endParaRPr lang="es-CL" dirty="0"/>
          </a:p>
        </p:txBody>
      </p:sp>
    </p:spTree>
    <p:extLst>
      <p:ext uri="{BB962C8B-B14F-4D97-AF65-F5344CB8AC3E}">
        <p14:creationId xmlns:p14="http://schemas.microsoft.com/office/powerpoint/2010/main" val="1710327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D75554-FD74-DD23-5D6A-1D81E2580D52}"/>
              </a:ext>
            </a:extLst>
          </p:cNvPr>
          <p:cNvSpPr>
            <a:spLocks noGrp="1"/>
          </p:cNvSpPr>
          <p:nvPr>
            <p:ph type="title"/>
          </p:nvPr>
        </p:nvSpPr>
        <p:spPr>
          <a:xfrm>
            <a:off x="8130540" y="4321965"/>
            <a:ext cx="2181860" cy="1922469"/>
          </a:xfrm>
          <a:noFill/>
        </p:spPr>
        <p:txBody>
          <a:bodyPr vert="horz" lIns="91440" tIns="45720" rIns="91440" bIns="45720" rtlCol="0" anchor="ctr">
            <a:normAutofit/>
          </a:bodyPr>
          <a:lstStyle/>
          <a:p>
            <a:pPr algn="ctr"/>
            <a:r>
              <a:rPr lang="en-US" sz="2000" kern="1200" dirty="0">
                <a:solidFill>
                  <a:srgbClr val="C00000"/>
                </a:solidFill>
                <a:latin typeface="+mj-lt"/>
                <a:ea typeface="+mj-ea"/>
                <a:cs typeface="+mj-cs"/>
              </a:rPr>
              <a:t>Ross, Jeffrey  &amp; </a:t>
            </a:r>
            <a:r>
              <a:rPr lang="en-US" sz="2000" kern="1200" dirty="0" err="1">
                <a:solidFill>
                  <a:srgbClr val="C00000"/>
                </a:solidFill>
                <a:latin typeface="+mj-lt"/>
                <a:ea typeface="+mj-ea"/>
                <a:cs typeface="+mj-cs"/>
              </a:rPr>
              <a:t>Vianello</a:t>
            </a:r>
            <a:r>
              <a:rPr lang="en-US" sz="2000" kern="1200" dirty="0">
                <a:solidFill>
                  <a:srgbClr val="C00000"/>
                </a:solidFill>
                <a:latin typeface="+mj-lt"/>
                <a:ea typeface="+mj-ea"/>
                <a:cs typeface="+mj-cs"/>
              </a:rPr>
              <a:t>, Francesca (2021). Convict Criminology for the </a:t>
            </a:r>
            <a:r>
              <a:rPr lang="en-US" sz="2000" kern="1200" dirty="0" err="1">
                <a:solidFill>
                  <a:srgbClr val="C00000"/>
                </a:solidFill>
                <a:latin typeface="+mj-lt"/>
                <a:ea typeface="+mj-ea"/>
                <a:cs typeface="+mj-cs"/>
              </a:rPr>
              <a:t>furure</a:t>
            </a:r>
            <a:r>
              <a:rPr lang="en-US" sz="2000" kern="1200" dirty="0">
                <a:solidFill>
                  <a:srgbClr val="C00000"/>
                </a:solidFill>
                <a:latin typeface="+mj-lt"/>
                <a:ea typeface="+mj-ea"/>
                <a:cs typeface="+mj-cs"/>
              </a:rPr>
              <a:t>. Routledge, London, NY.</a:t>
            </a:r>
          </a:p>
        </p:txBody>
      </p:sp>
      <p:sp>
        <p:nvSpPr>
          <p:cNvPr id="3" name="CuadroTexto 2">
            <a:extLst>
              <a:ext uri="{FF2B5EF4-FFF2-40B4-BE49-F238E27FC236}">
                <a16:creationId xmlns:a16="http://schemas.microsoft.com/office/drawing/2014/main" id="{BC46D3C3-3AE4-6890-2C5F-8F5B880EAB70}"/>
              </a:ext>
            </a:extLst>
          </p:cNvPr>
          <p:cNvSpPr txBox="1"/>
          <p:nvPr/>
        </p:nvSpPr>
        <p:spPr>
          <a:xfrm>
            <a:off x="1280160" y="2052319"/>
            <a:ext cx="6177280" cy="3785652"/>
          </a:xfrm>
          <a:prstGeom prst="rect">
            <a:avLst/>
          </a:prstGeom>
          <a:noFill/>
        </p:spPr>
        <p:txBody>
          <a:bodyPr wrap="square" rtlCol="0">
            <a:spAutoFit/>
          </a:bodyPr>
          <a:lstStyle/>
          <a:p>
            <a:r>
              <a:rPr lang="es-CL" sz="2400" dirty="0"/>
              <a:t>Es una comunidad de académicos/as ex presos/as y estudiosos críticos que estudian desde una perspectiva crítica el delito y la prisión, aprovechando el conocimiento, experiencia y experticia colectiva para influencias en políticas públicas. </a:t>
            </a:r>
          </a:p>
          <a:p>
            <a:r>
              <a:rPr lang="es-CL" sz="2400" dirty="0"/>
              <a:t>Surge en 1977 en EEUU, en el marco de la American </a:t>
            </a:r>
            <a:r>
              <a:rPr lang="es-CL" sz="2400" dirty="0" err="1"/>
              <a:t>Society</a:t>
            </a:r>
            <a:r>
              <a:rPr lang="es-CL" sz="2400" dirty="0"/>
              <a:t> </a:t>
            </a:r>
            <a:r>
              <a:rPr lang="es-CL" sz="2400" dirty="0" err="1"/>
              <a:t>of</a:t>
            </a:r>
            <a:r>
              <a:rPr lang="es-CL" sz="2400" dirty="0"/>
              <a:t> </a:t>
            </a:r>
            <a:r>
              <a:rPr lang="es-CL" sz="2400" dirty="0" err="1"/>
              <a:t>Criminology</a:t>
            </a:r>
            <a:r>
              <a:rPr lang="es-CL" sz="2400" dirty="0"/>
              <a:t>. En 2011 se crea un grupo de CC en la Sociedad Británica de Criminología. </a:t>
            </a:r>
          </a:p>
        </p:txBody>
      </p:sp>
      <p:sp>
        <p:nvSpPr>
          <p:cNvPr id="7" name="CuadroTexto 6">
            <a:extLst>
              <a:ext uri="{FF2B5EF4-FFF2-40B4-BE49-F238E27FC236}">
                <a16:creationId xmlns:a16="http://schemas.microsoft.com/office/drawing/2014/main" id="{F668ED38-9C11-A525-43EE-7DDAA146CD88}"/>
              </a:ext>
            </a:extLst>
          </p:cNvPr>
          <p:cNvSpPr txBox="1"/>
          <p:nvPr/>
        </p:nvSpPr>
        <p:spPr>
          <a:xfrm>
            <a:off x="1503680" y="863600"/>
            <a:ext cx="9875520" cy="646331"/>
          </a:xfrm>
          <a:prstGeom prst="rect">
            <a:avLst/>
          </a:prstGeom>
          <a:noFill/>
        </p:spPr>
        <p:txBody>
          <a:bodyPr wrap="square" rtlCol="0">
            <a:spAutoFit/>
          </a:bodyPr>
          <a:lstStyle/>
          <a:p>
            <a:r>
              <a:rPr lang="es-CL" sz="3600" dirty="0" err="1"/>
              <a:t>Convict</a:t>
            </a:r>
            <a:r>
              <a:rPr lang="es-CL" sz="3600" dirty="0"/>
              <a:t> </a:t>
            </a:r>
            <a:r>
              <a:rPr lang="es-CL" sz="3600" dirty="0" err="1"/>
              <a:t>Criminology</a:t>
            </a:r>
            <a:r>
              <a:rPr lang="es-CL" sz="3600" dirty="0"/>
              <a:t>  - Criminología de Convictos</a:t>
            </a:r>
          </a:p>
        </p:txBody>
      </p:sp>
    </p:spTree>
    <p:extLst>
      <p:ext uri="{BB962C8B-B14F-4D97-AF65-F5344CB8AC3E}">
        <p14:creationId xmlns:p14="http://schemas.microsoft.com/office/powerpoint/2010/main" val="1889323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a:t>John DiIulio</a:t>
            </a:r>
            <a:endParaRPr lang="es-CL" dirty="0"/>
          </a:p>
        </p:txBody>
      </p:sp>
      <p:pic>
        <p:nvPicPr>
          <p:cNvPr id="4" name="Marcador de contenido 3"/>
          <p:cNvPicPr>
            <a:picLocks noGrp="1" noChangeAspect="1"/>
          </p:cNvPicPr>
          <p:nvPr>
            <p:ph idx="1"/>
          </p:nvPr>
        </p:nvPicPr>
        <p:blipFill>
          <a:blip r:embed="rId2"/>
          <a:stretch>
            <a:fillRect/>
          </a:stretch>
        </p:blipFill>
        <p:spPr>
          <a:xfrm>
            <a:off x="7446357" y="2098357"/>
            <a:ext cx="2523782" cy="3784283"/>
          </a:xfrm>
          <a:prstGeom prst="rect">
            <a:avLst/>
          </a:prstGeom>
        </p:spPr>
      </p:pic>
      <p:pic>
        <p:nvPicPr>
          <p:cNvPr id="5" name="Imagen 4"/>
          <p:cNvPicPr>
            <a:picLocks noChangeAspect="1"/>
          </p:cNvPicPr>
          <p:nvPr/>
        </p:nvPicPr>
        <p:blipFill>
          <a:blip r:embed="rId3"/>
          <a:stretch>
            <a:fillRect/>
          </a:stretch>
        </p:blipFill>
        <p:spPr>
          <a:xfrm>
            <a:off x="1950721" y="2098357"/>
            <a:ext cx="3479482" cy="3479482"/>
          </a:xfrm>
          <a:prstGeom prst="rect">
            <a:avLst/>
          </a:prstGeom>
        </p:spPr>
      </p:pic>
    </p:spTree>
    <p:extLst>
      <p:ext uri="{BB962C8B-B14F-4D97-AF65-F5344CB8AC3E}">
        <p14:creationId xmlns:p14="http://schemas.microsoft.com/office/powerpoint/2010/main" val="2474625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pPr algn="ctr"/>
            <a:r>
              <a:rPr lang="es-CL" dirty="0"/>
              <a:t>Modelos de gestión carcelaria (</a:t>
            </a:r>
            <a:r>
              <a:rPr lang="es-CL" dirty="0" err="1"/>
              <a:t>DiIulio</a:t>
            </a:r>
            <a:r>
              <a:rPr lang="es-CL" dirty="0"/>
              <a:t>, 1987)</a:t>
            </a:r>
          </a:p>
        </p:txBody>
      </p:sp>
      <p:sp>
        <p:nvSpPr>
          <p:cNvPr id="6" name="Rectángulo 5"/>
          <p:cNvSpPr/>
          <p:nvPr/>
        </p:nvSpPr>
        <p:spPr>
          <a:xfrm>
            <a:off x="1000125" y="2028825"/>
            <a:ext cx="2962275" cy="2771775"/>
          </a:xfrm>
          <a:prstGeom prst="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dirty="0"/>
              <a:t>MODELO DE CONTROL</a:t>
            </a:r>
          </a:p>
        </p:txBody>
      </p:sp>
      <p:sp>
        <p:nvSpPr>
          <p:cNvPr id="7" name="Rectángulo 6"/>
          <p:cNvSpPr/>
          <p:nvPr/>
        </p:nvSpPr>
        <p:spPr>
          <a:xfrm>
            <a:off x="4624387" y="2038350"/>
            <a:ext cx="2943225" cy="2771775"/>
          </a:xfrm>
          <a:prstGeom prst="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dirty="0"/>
              <a:t>MODELO DE RESPONSABILIDAD</a:t>
            </a:r>
          </a:p>
        </p:txBody>
      </p:sp>
      <p:sp>
        <p:nvSpPr>
          <p:cNvPr id="8" name="Rectángulo 7"/>
          <p:cNvSpPr/>
          <p:nvPr/>
        </p:nvSpPr>
        <p:spPr>
          <a:xfrm>
            <a:off x="8115300" y="2028824"/>
            <a:ext cx="3000376" cy="2771775"/>
          </a:xfrm>
          <a:prstGeom prst="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dirty="0"/>
              <a:t>MODELO CONSENSUAL</a:t>
            </a:r>
          </a:p>
        </p:txBody>
      </p:sp>
      <p:sp>
        <p:nvSpPr>
          <p:cNvPr id="2" name="Rectángulo 1"/>
          <p:cNvSpPr/>
          <p:nvPr/>
        </p:nvSpPr>
        <p:spPr>
          <a:xfrm>
            <a:off x="838201" y="5314950"/>
            <a:ext cx="10229850" cy="6858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t>Hallazgos diversos confrontan los resultados de </a:t>
            </a:r>
            <a:r>
              <a:rPr lang="es-CL" sz="2000" dirty="0" err="1"/>
              <a:t>DiIulio</a:t>
            </a:r>
            <a:r>
              <a:rPr lang="es-CL" sz="2000" dirty="0"/>
              <a:t> (ver: </a:t>
            </a:r>
            <a:r>
              <a:rPr lang="es-CL" sz="2000" dirty="0" err="1"/>
              <a:t>Reisig</a:t>
            </a:r>
            <a:r>
              <a:rPr lang="es-CL" sz="2000" dirty="0"/>
              <a:t>, 1998; y </a:t>
            </a:r>
            <a:r>
              <a:rPr lang="es-CL" sz="2000" dirty="0" err="1"/>
              <a:t>McCorkle</a:t>
            </a:r>
            <a:r>
              <a:rPr lang="es-CL" sz="2000" dirty="0"/>
              <a:t> et al. 1995) </a:t>
            </a:r>
          </a:p>
        </p:txBody>
      </p:sp>
    </p:spTree>
    <p:extLst>
      <p:ext uri="{BB962C8B-B14F-4D97-AF65-F5344CB8AC3E}">
        <p14:creationId xmlns:p14="http://schemas.microsoft.com/office/powerpoint/2010/main" val="2947027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7A5D16F-9FD4-4F0E-AA5A-654BB7876E96}"/>
              </a:ext>
            </a:extLst>
          </p:cNvPr>
          <p:cNvSpPr>
            <a:spLocks noGrp="1"/>
          </p:cNvSpPr>
          <p:nvPr>
            <p:ph type="title"/>
          </p:nvPr>
        </p:nvSpPr>
        <p:spPr>
          <a:xfrm>
            <a:off x="1097280" y="286604"/>
            <a:ext cx="10058400" cy="637322"/>
          </a:xfrm>
        </p:spPr>
        <p:txBody>
          <a:bodyPr>
            <a:normAutofit/>
          </a:bodyPr>
          <a:lstStyle/>
          <a:p>
            <a:r>
              <a:rPr lang="es-MX" sz="3200" dirty="0"/>
              <a:t>Modelos de gestión en sistemas penitenciarios</a:t>
            </a:r>
            <a:endParaRPr lang="es-CL" sz="3200" dirty="0"/>
          </a:p>
        </p:txBody>
      </p:sp>
      <p:graphicFrame>
        <p:nvGraphicFramePr>
          <p:cNvPr id="5" name="Tabla 5">
            <a:extLst>
              <a:ext uri="{FF2B5EF4-FFF2-40B4-BE49-F238E27FC236}">
                <a16:creationId xmlns:a16="http://schemas.microsoft.com/office/drawing/2014/main" id="{FE8035DB-5E6C-4E8C-879A-FBE694FCBEA0}"/>
              </a:ext>
            </a:extLst>
          </p:cNvPr>
          <p:cNvGraphicFramePr>
            <a:graphicFrameLocks noGrp="1"/>
          </p:cNvGraphicFramePr>
          <p:nvPr>
            <p:ph idx="1"/>
          </p:nvPr>
        </p:nvGraphicFramePr>
        <p:xfrm>
          <a:off x="991394" y="1008063"/>
          <a:ext cx="10209212" cy="3479800"/>
        </p:xfrm>
        <a:graphic>
          <a:graphicData uri="http://schemas.openxmlformats.org/drawingml/2006/table">
            <a:tbl>
              <a:tblPr firstRow="1" bandRow="1">
                <a:tableStyleId>{5C22544A-7EE6-4342-B048-85BDC9FD1C3A}</a:tableStyleId>
              </a:tblPr>
              <a:tblGrid>
                <a:gridCol w="3034083">
                  <a:extLst>
                    <a:ext uri="{9D8B030D-6E8A-4147-A177-3AD203B41FA5}">
                      <a16:colId xmlns:a16="http://schemas.microsoft.com/office/drawing/2014/main" val="3217212378"/>
                    </a:ext>
                  </a:extLst>
                </a:gridCol>
                <a:gridCol w="4212854">
                  <a:extLst>
                    <a:ext uri="{9D8B030D-6E8A-4147-A177-3AD203B41FA5}">
                      <a16:colId xmlns:a16="http://schemas.microsoft.com/office/drawing/2014/main" val="2288670266"/>
                    </a:ext>
                  </a:extLst>
                </a:gridCol>
                <a:gridCol w="2962275">
                  <a:extLst>
                    <a:ext uri="{9D8B030D-6E8A-4147-A177-3AD203B41FA5}">
                      <a16:colId xmlns:a16="http://schemas.microsoft.com/office/drawing/2014/main" val="3967741189"/>
                    </a:ext>
                  </a:extLst>
                </a:gridCol>
              </a:tblGrid>
              <a:tr h="370840">
                <a:tc>
                  <a:txBody>
                    <a:bodyPr/>
                    <a:lstStyle/>
                    <a:p>
                      <a:r>
                        <a:rPr lang="es-MX" sz="1800" dirty="0"/>
                        <a:t>Sistema jerárquico</a:t>
                      </a:r>
                      <a:endParaRPr lang="es-CL" sz="1800" dirty="0"/>
                    </a:p>
                  </a:txBody>
                  <a:tcPr/>
                </a:tc>
                <a:tc>
                  <a:txBody>
                    <a:bodyPr/>
                    <a:lstStyle/>
                    <a:p>
                      <a:r>
                        <a:rPr lang="es-MX" sz="1800" dirty="0"/>
                        <a:t>Sistema diferenciado</a:t>
                      </a:r>
                      <a:endParaRPr lang="es-CL" sz="1800" dirty="0"/>
                    </a:p>
                  </a:txBody>
                  <a:tcPr/>
                </a:tc>
                <a:tc>
                  <a:txBody>
                    <a:bodyPr/>
                    <a:lstStyle/>
                    <a:p>
                      <a:r>
                        <a:rPr lang="es-MX" sz="1800" dirty="0"/>
                        <a:t>Sistema autónomo</a:t>
                      </a:r>
                      <a:endParaRPr lang="es-CL" sz="1800" dirty="0"/>
                    </a:p>
                  </a:txBody>
                  <a:tcPr/>
                </a:tc>
                <a:extLst>
                  <a:ext uri="{0D108BD9-81ED-4DB2-BD59-A6C34878D82A}">
                    <a16:rowId xmlns:a16="http://schemas.microsoft.com/office/drawing/2014/main" val="2472613864"/>
                  </a:ext>
                </a:extLst>
              </a:tr>
              <a:tr h="3108960">
                <a:tc>
                  <a:txBody>
                    <a:bodyPr/>
                    <a:lstStyle/>
                    <a:p>
                      <a:pPr marL="285750" indent="-285750">
                        <a:buFontTx/>
                        <a:buChar char="-"/>
                      </a:pPr>
                      <a:r>
                        <a:rPr lang="es-MX" sz="1800" dirty="0"/>
                        <a:t>Corriente utilitarista: sujeto con libre albedrío, disuasión.</a:t>
                      </a:r>
                    </a:p>
                    <a:p>
                      <a:pPr marL="285750" indent="-285750">
                        <a:buFontTx/>
                        <a:buChar char="-"/>
                      </a:pPr>
                      <a:r>
                        <a:rPr lang="es-CL" sz="1800" dirty="0"/>
                        <a:t>Organización por niveles de seguridad.</a:t>
                      </a:r>
                    </a:p>
                    <a:p>
                      <a:pPr marL="285750" indent="-285750">
                        <a:buFontTx/>
                        <a:buChar char="-"/>
                      </a:pPr>
                      <a:r>
                        <a:rPr lang="es-CL" sz="1800" dirty="0"/>
                        <a:t>Lógica de amenazas e incentivos: mantener seguridad. </a:t>
                      </a:r>
                    </a:p>
                    <a:p>
                      <a:pPr marL="285750" indent="-285750">
                        <a:buFontTx/>
                        <a:buChar char="-"/>
                      </a:pPr>
                      <a:r>
                        <a:rPr lang="es-CL" sz="1800" dirty="0"/>
                        <a:t>Equipos militarizados y armados.</a:t>
                      </a:r>
                    </a:p>
                    <a:p>
                      <a:pPr marL="285750" indent="-285750">
                        <a:buFontTx/>
                        <a:buChar char="-"/>
                      </a:pPr>
                      <a:r>
                        <a:rPr lang="es-CL" sz="1800" dirty="0"/>
                        <a:t>Costo: medio.</a:t>
                      </a:r>
                    </a:p>
                  </a:txBody>
                  <a:tcPr/>
                </a:tc>
                <a:tc>
                  <a:txBody>
                    <a:bodyPr/>
                    <a:lstStyle/>
                    <a:p>
                      <a:pPr marL="285750" indent="-285750">
                        <a:buFontTx/>
                        <a:buChar char="-"/>
                      </a:pPr>
                      <a:r>
                        <a:rPr lang="es-MX" sz="1800" dirty="0"/>
                        <a:t>Corriente positivista: sujeto  determinado (social, psico., </a:t>
                      </a:r>
                      <a:r>
                        <a:rPr lang="es-MX" sz="1800" dirty="0" err="1"/>
                        <a:t>neurol</a:t>
                      </a:r>
                      <a:r>
                        <a:rPr lang="es-MX" sz="1800" dirty="0"/>
                        <a:t>.), habilidades deficientes, tratable.</a:t>
                      </a:r>
                    </a:p>
                    <a:p>
                      <a:pPr marL="285750" indent="-285750">
                        <a:buFontTx/>
                        <a:buChar char="-"/>
                      </a:pPr>
                      <a:r>
                        <a:rPr lang="es-MX" sz="1800" dirty="0"/>
                        <a:t>Organización en base a programas de intervención.</a:t>
                      </a:r>
                    </a:p>
                    <a:p>
                      <a:pPr marL="285750" indent="-285750">
                        <a:buFontTx/>
                        <a:buChar char="-"/>
                      </a:pPr>
                      <a:r>
                        <a:rPr lang="es-MX" sz="1800" dirty="0"/>
                        <a:t>Lógica de coordinación recursos profesionales: promover cambios de conducta.</a:t>
                      </a:r>
                    </a:p>
                    <a:p>
                      <a:pPr marL="285750" indent="-285750">
                        <a:buFontTx/>
                        <a:buChar char="-"/>
                      </a:pPr>
                      <a:r>
                        <a:rPr lang="es-MX" sz="1800" dirty="0"/>
                        <a:t>Equipos profesionales especializados.</a:t>
                      </a:r>
                    </a:p>
                    <a:p>
                      <a:pPr marL="285750" indent="-285750">
                        <a:buFontTx/>
                        <a:buChar char="-"/>
                      </a:pPr>
                      <a:r>
                        <a:rPr lang="es-MX" sz="1800" dirty="0"/>
                        <a:t>Costo: alto.</a:t>
                      </a:r>
                      <a:endParaRPr lang="es-CL" sz="1800" dirty="0"/>
                    </a:p>
                  </a:txBody>
                  <a:tcPr/>
                </a:tc>
                <a:tc>
                  <a:txBody>
                    <a:bodyPr/>
                    <a:lstStyle/>
                    <a:p>
                      <a:pPr marL="285750" indent="-285750">
                        <a:buFontTx/>
                        <a:buChar char="-"/>
                      </a:pPr>
                      <a:r>
                        <a:rPr lang="es-MX" sz="1800" dirty="0"/>
                        <a:t>Sujeto no tratable, no puede cambiar o cambiará de forma espontánea. </a:t>
                      </a:r>
                    </a:p>
                    <a:p>
                      <a:pPr marL="285750" indent="-285750">
                        <a:buFontTx/>
                        <a:buChar char="-"/>
                      </a:pPr>
                      <a:r>
                        <a:rPr lang="es-MX" sz="1800" dirty="0"/>
                        <a:t>Organización no controlada.</a:t>
                      </a:r>
                    </a:p>
                    <a:p>
                      <a:pPr marL="285750" indent="-285750">
                        <a:buFontTx/>
                        <a:buChar char="-"/>
                      </a:pPr>
                      <a:r>
                        <a:rPr lang="es-MX" sz="1800" dirty="0"/>
                        <a:t>Lógica de aislamiento: encarcelamiento eficiente.</a:t>
                      </a:r>
                    </a:p>
                    <a:p>
                      <a:pPr marL="285750" indent="-285750">
                        <a:buFontTx/>
                        <a:buChar char="-"/>
                      </a:pPr>
                      <a:r>
                        <a:rPr lang="es-MX" sz="1800" dirty="0"/>
                        <a:t>Equipo reducido: presos o funcionarios carismáticos.</a:t>
                      </a:r>
                    </a:p>
                    <a:p>
                      <a:pPr marL="285750" indent="-285750">
                        <a:buFontTx/>
                        <a:buChar char="-"/>
                      </a:pPr>
                      <a:r>
                        <a:rPr lang="es-MX" sz="1800" dirty="0"/>
                        <a:t>Costo: bajo.</a:t>
                      </a:r>
                      <a:endParaRPr lang="es-CL" sz="1800" dirty="0"/>
                    </a:p>
                  </a:txBody>
                  <a:tcPr/>
                </a:tc>
                <a:extLst>
                  <a:ext uri="{0D108BD9-81ED-4DB2-BD59-A6C34878D82A}">
                    <a16:rowId xmlns:a16="http://schemas.microsoft.com/office/drawing/2014/main" val="1579348262"/>
                  </a:ext>
                </a:extLst>
              </a:tr>
            </a:tbl>
          </a:graphicData>
        </a:graphic>
      </p:graphicFrame>
      <p:sp>
        <p:nvSpPr>
          <p:cNvPr id="6" name="Cerrar llave 5">
            <a:extLst>
              <a:ext uri="{FF2B5EF4-FFF2-40B4-BE49-F238E27FC236}">
                <a16:creationId xmlns:a16="http://schemas.microsoft.com/office/drawing/2014/main" id="{4EF1B69A-EB55-4A62-B402-90FA1D903A15}"/>
              </a:ext>
            </a:extLst>
          </p:cNvPr>
          <p:cNvSpPr/>
          <p:nvPr/>
        </p:nvSpPr>
        <p:spPr>
          <a:xfrm rot="5400000">
            <a:off x="4520566" y="1997700"/>
            <a:ext cx="388620" cy="697230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7" name="Cerrar llave 6">
            <a:extLst>
              <a:ext uri="{FF2B5EF4-FFF2-40B4-BE49-F238E27FC236}">
                <a16:creationId xmlns:a16="http://schemas.microsoft.com/office/drawing/2014/main" id="{2D3E9FB2-B14F-49D2-AC30-13086A105E52}"/>
              </a:ext>
            </a:extLst>
          </p:cNvPr>
          <p:cNvSpPr/>
          <p:nvPr/>
        </p:nvSpPr>
        <p:spPr>
          <a:xfrm rot="5400000">
            <a:off x="9604454" y="4135352"/>
            <a:ext cx="388620" cy="27138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9" name="CuadroTexto 8">
            <a:extLst>
              <a:ext uri="{FF2B5EF4-FFF2-40B4-BE49-F238E27FC236}">
                <a16:creationId xmlns:a16="http://schemas.microsoft.com/office/drawing/2014/main" id="{1E7ACE8B-AD97-4933-85E1-EBA581536972}"/>
              </a:ext>
            </a:extLst>
          </p:cNvPr>
          <p:cNvSpPr txBox="1"/>
          <p:nvPr/>
        </p:nvSpPr>
        <p:spPr>
          <a:xfrm>
            <a:off x="3190876" y="5665271"/>
            <a:ext cx="3048000" cy="369332"/>
          </a:xfrm>
          <a:prstGeom prst="rect">
            <a:avLst/>
          </a:prstGeom>
          <a:noFill/>
        </p:spPr>
        <p:txBody>
          <a:bodyPr wrap="square">
            <a:spAutoFit/>
          </a:bodyPr>
          <a:lstStyle/>
          <a:p>
            <a:pPr algn="ctr"/>
            <a:r>
              <a:rPr lang="es-CL" b="1" dirty="0"/>
              <a:t>Sistemas con mayor control </a:t>
            </a:r>
          </a:p>
        </p:txBody>
      </p:sp>
      <p:sp>
        <p:nvSpPr>
          <p:cNvPr id="11" name="CuadroTexto 10">
            <a:extLst>
              <a:ext uri="{FF2B5EF4-FFF2-40B4-BE49-F238E27FC236}">
                <a16:creationId xmlns:a16="http://schemas.microsoft.com/office/drawing/2014/main" id="{FB24824C-874A-416A-B354-379D86665C88}"/>
              </a:ext>
            </a:extLst>
          </p:cNvPr>
          <p:cNvSpPr txBox="1"/>
          <p:nvPr/>
        </p:nvSpPr>
        <p:spPr>
          <a:xfrm>
            <a:off x="8031876" y="5642727"/>
            <a:ext cx="3533775" cy="402546"/>
          </a:xfrm>
          <a:prstGeom prst="rect">
            <a:avLst/>
          </a:prstGeom>
          <a:noFill/>
        </p:spPr>
        <p:txBody>
          <a:bodyPr wrap="square">
            <a:spAutoFit/>
          </a:bodyPr>
          <a:lstStyle/>
          <a:p>
            <a:pPr algn="ctr">
              <a:lnSpc>
                <a:spcPct val="120000"/>
              </a:lnSpc>
            </a:pPr>
            <a:r>
              <a:rPr lang="es-CL" b="1" dirty="0"/>
              <a:t>Sistemas menos reglamentados</a:t>
            </a:r>
          </a:p>
        </p:txBody>
      </p:sp>
      <p:sp>
        <p:nvSpPr>
          <p:cNvPr id="12" name="Rectángulo 11">
            <a:extLst>
              <a:ext uri="{FF2B5EF4-FFF2-40B4-BE49-F238E27FC236}">
                <a16:creationId xmlns:a16="http://schemas.microsoft.com/office/drawing/2014/main" id="{763A4D8B-2E28-4EFC-85B8-C3137974EDC4}"/>
              </a:ext>
            </a:extLst>
          </p:cNvPr>
          <p:cNvSpPr/>
          <p:nvPr/>
        </p:nvSpPr>
        <p:spPr>
          <a:xfrm>
            <a:off x="761605" y="4562359"/>
            <a:ext cx="2885835" cy="4333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Steele &amp; Jacobs 1975</a:t>
            </a:r>
            <a:endParaRPr lang="es-CL" dirty="0">
              <a:solidFill>
                <a:schemeClr val="tx1"/>
              </a:solidFill>
            </a:endParaRPr>
          </a:p>
        </p:txBody>
      </p:sp>
      <p:sp>
        <p:nvSpPr>
          <p:cNvPr id="2" name="Rectángulo 1">
            <a:extLst>
              <a:ext uri="{FF2B5EF4-FFF2-40B4-BE49-F238E27FC236}">
                <a16:creationId xmlns:a16="http://schemas.microsoft.com/office/drawing/2014/main" id="{573DB528-FF9A-564B-2EA0-8D99C593D39C}"/>
              </a:ext>
            </a:extLst>
          </p:cNvPr>
          <p:cNvSpPr/>
          <p:nvPr/>
        </p:nvSpPr>
        <p:spPr>
          <a:xfrm>
            <a:off x="761605" y="5971998"/>
            <a:ext cx="1933575" cy="4025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Peirce, 2017</a:t>
            </a:r>
            <a:endParaRPr lang="es-CL" dirty="0">
              <a:solidFill>
                <a:schemeClr val="tx1"/>
              </a:solidFill>
            </a:endParaRPr>
          </a:p>
        </p:txBody>
      </p:sp>
    </p:spTree>
    <p:extLst>
      <p:ext uri="{BB962C8B-B14F-4D97-AF65-F5344CB8AC3E}">
        <p14:creationId xmlns:p14="http://schemas.microsoft.com/office/powerpoint/2010/main" val="1583288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13788" y="365125"/>
            <a:ext cx="4840010" cy="1807305"/>
          </a:xfrm>
        </p:spPr>
        <p:txBody>
          <a:bodyPr>
            <a:normAutofit/>
          </a:bodyPr>
          <a:lstStyle/>
          <a:p>
            <a:r>
              <a:rPr lang="es-CL" dirty="0"/>
              <a:t>Un problema sobre el “orden”</a:t>
            </a:r>
          </a:p>
        </p:txBody>
      </p:sp>
      <p:pic>
        <p:nvPicPr>
          <p:cNvPr id="5" name="Picture 4" descr="Muchos signos de interrogación sobre fondo negro">
            <a:extLst>
              <a:ext uri="{FF2B5EF4-FFF2-40B4-BE49-F238E27FC236}">
                <a16:creationId xmlns:a16="http://schemas.microsoft.com/office/drawing/2014/main" id="{D06D736C-4DEB-BA37-1120-716AF43CB29D}"/>
              </a:ext>
            </a:extLst>
          </p:cNvPr>
          <p:cNvPicPr>
            <a:picLocks noChangeAspect="1"/>
          </p:cNvPicPr>
          <p:nvPr/>
        </p:nvPicPr>
        <p:blipFill rotWithShape="1">
          <a:blip r:embed="rId2"/>
          <a:srcRect l="45594" r="2"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Marcador de contenido 2"/>
          <p:cNvSpPr>
            <a:spLocks noGrp="1"/>
          </p:cNvSpPr>
          <p:nvPr>
            <p:ph idx="1"/>
          </p:nvPr>
        </p:nvSpPr>
        <p:spPr>
          <a:xfrm>
            <a:off x="6513788" y="2333297"/>
            <a:ext cx="4840010" cy="3843666"/>
          </a:xfrm>
        </p:spPr>
        <p:txBody>
          <a:bodyPr>
            <a:normAutofit/>
          </a:bodyPr>
          <a:lstStyle/>
          <a:p>
            <a:r>
              <a:rPr lang="es-ES" sz="1900"/>
              <a:t>Las prisiones son lugares especiales, pero no absolutamente diferentes de otras instituciones sociales.</a:t>
            </a:r>
          </a:p>
          <a:p>
            <a:r>
              <a:rPr lang="es-ES" sz="1900"/>
              <a:t>Las prisiones son similares, pero no totalmente idénticas, entre sí.</a:t>
            </a:r>
          </a:p>
          <a:p>
            <a:r>
              <a:rPr lang="es-ES" sz="1900"/>
              <a:t>Se diferencian entre sí lo suficiente como para que podamos distinguir entre los tipos de orden que construyen y las formas en que operan (y sus consecuencias). </a:t>
            </a:r>
          </a:p>
          <a:p>
            <a:r>
              <a:rPr lang="es-ES" sz="1900"/>
              <a:t>Estas diferencias son importantes (pero ¿qué aspectos son más importantes que otros?)</a:t>
            </a:r>
            <a:endParaRPr lang="es-CL" sz="1900"/>
          </a:p>
        </p:txBody>
      </p:sp>
    </p:spTree>
    <p:extLst>
      <p:ext uri="{BB962C8B-B14F-4D97-AF65-F5344CB8AC3E}">
        <p14:creationId xmlns:p14="http://schemas.microsoft.com/office/powerpoint/2010/main" val="1355357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Orden - Legitimidad</a:t>
            </a:r>
            <a:endParaRPr lang="en-US" dirty="0"/>
          </a:p>
        </p:txBody>
      </p:sp>
      <p:pic>
        <p:nvPicPr>
          <p:cNvPr id="4" name="Marcador de contenido 3"/>
          <p:cNvPicPr>
            <a:picLocks noGrp="1" noChangeAspect="1"/>
          </p:cNvPicPr>
          <p:nvPr>
            <p:ph idx="1"/>
          </p:nvPr>
        </p:nvPicPr>
        <p:blipFill>
          <a:blip r:embed="rId2"/>
          <a:stretch>
            <a:fillRect/>
          </a:stretch>
        </p:blipFill>
        <p:spPr>
          <a:xfrm>
            <a:off x="8937809" y="459300"/>
            <a:ext cx="2415992" cy="3419973"/>
          </a:xfrm>
          <a:prstGeom prst="rect">
            <a:avLst/>
          </a:prstGeom>
        </p:spPr>
      </p:pic>
      <p:sp>
        <p:nvSpPr>
          <p:cNvPr id="5" name="CuadroTexto 4"/>
          <p:cNvSpPr txBox="1"/>
          <p:nvPr/>
        </p:nvSpPr>
        <p:spPr>
          <a:xfrm>
            <a:off x="1154545" y="2262909"/>
            <a:ext cx="3352800" cy="369332"/>
          </a:xfrm>
          <a:prstGeom prst="rect">
            <a:avLst/>
          </a:prstGeom>
          <a:noFill/>
        </p:spPr>
        <p:txBody>
          <a:bodyPr wrap="square" rtlCol="0">
            <a:spAutoFit/>
          </a:bodyPr>
          <a:lstStyle/>
          <a:p>
            <a:endParaRPr lang="en-US" dirty="0"/>
          </a:p>
        </p:txBody>
      </p:sp>
      <p:pic>
        <p:nvPicPr>
          <p:cNvPr id="2050" name="Picture 2" descr="The delivery of punishment - ppt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33" y="1517536"/>
            <a:ext cx="3815211" cy="2857727"/>
          </a:xfrm>
          <a:prstGeom prst="rect">
            <a:avLst/>
          </a:prstGeom>
          <a:noFill/>
          <a:extLst>
            <a:ext uri="{909E8E84-426E-40DD-AFC4-6F175D3DCCD1}">
              <a14:hiddenFill xmlns:a14="http://schemas.microsoft.com/office/drawing/2010/main">
                <a:solidFill>
                  <a:srgbClr val="FFFFFF"/>
                </a:solidFill>
              </a14:hiddenFill>
            </a:ext>
          </a:extLst>
        </p:spPr>
      </p:pic>
      <p:sp>
        <p:nvSpPr>
          <p:cNvPr id="6" name="Cerrar llave 5"/>
          <p:cNvSpPr/>
          <p:nvPr/>
        </p:nvSpPr>
        <p:spPr>
          <a:xfrm>
            <a:off x="4507345" y="2013527"/>
            <a:ext cx="600364" cy="18657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CuadroTexto 6"/>
          <p:cNvSpPr txBox="1"/>
          <p:nvPr/>
        </p:nvSpPr>
        <p:spPr>
          <a:xfrm>
            <a:off x="5421745" y="2142836"/>
            <a:ext cx="3084946" cy="646331"/>
          </a:xfrm>
          <a:prstGeom prst="rect">
            <a:avLst/>
          </a:prstGeom>
          <a:noFill/>
        </p:spPr>
        <p:txBody>
          <a:bodyPr wrap="square" rtlCol="0">
            <a:spAutoFit/>
          </a:bodyPr>
          <a:lstStyle/>
          <a:p>
            <a:r>
              <a:rPr lang="es-CL" dirty="0"/>
              <a:t>Plantea una teoría sobre la legitimidad</a:t>
            </a:r>
            <a:endParaRPr lang="en-US" dirty="0"/>
          </a:p>
        </p:txBody>
      </p:sp>
      <p:sp>
        <p:nvSpPr>
          <p:cNvPr id="9" name="Rectángulo 8"/>
          <p:cNvSpPr/>
          <p:nvPr/>
        </p:nvSpPr>
        <p:spPr>
          <a:xfrm>
            <a:off x="547255" y="4202112"/>
            <a:ext cx="10806545" cy="218945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LEGITIMIDAD</a:t>
            </a:r>
          </a:p>
          <a:p>
            <a:pPr algn="ctr"/>
            <a:r>
              <a:rPr lang="es-CL" dirty="0"/>
              <a:t>Esta se basa en la adherencia de ciudadanos a las normas. Todas las relaciones de poder requieren legitimidad. </a:t>
            </a:r>
          </a:p>
          <a:p>
            <a:pPr algn="ctr"/>
            <a:endParaRPr lang="es-CL" dirty="0"/>
          </a:p>
          <a:p>
            <a:pPr algn="ctr"/>
            <a:r>
              <a:rPr lang="es-CL" dirty="0"/>
              <a:t>Nivel general: Conformidad con las reglas (validez legal)</a:t>
            </a:r>
          </a:p>
          <a:p>
            <a:pPr algn="ctr"/>
            <a:r>
              <a:rPr lang="es-CL" dirty="0"/>
              <a:t>Nivel intermedio – colectividad: Justificación de las reglas  en tanto creencias compartidas</a:t>
            </a:r>
          </a:p>
          <a:p>
            <a:pPr algn="ctr"/>
            <a:r>
              <a:rPr lang="es-CL" dirty="0"/>
              <a:t>Nivel de manifestación individual: legitimación a través de consentimiento expreso y compromiso con la norma. </a:t>
            </a:r>
          </a:p>
        </p:txBody>
      </p:sp>
    </p:spTree>
    <p:extLst>
      <p:ext uri="{BB962C8B-B14F-4D97-AF65-F5344CB8AC3E}">
        <p14:creationId xmlns:p14="http://schemas.microsoft.com/office/powerpoint/2010/main" val="2557682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3770"/>
            <a:ext cx="3220329" cy="2027227"/>
          </a:xfrm>
        </p:spPr>
        <p:txBody>
          <a:bodyPr anchor="t">
            <a:normAutofit/>
          </a:bodyPr>
          <a:lstStyle/>
          <a:p>
            <a:r>
              <a:rPr lang="en-GB" sz="4600">
                <a:solidFill>
                  <a:srgbClr val="FFFFFF"/>
                </a:solidFill>
              </a:rPr>
              <a:t>Manejo de poder y legitimidad</a:t>
            </a:r>
          </a:p>
        </p:txBody>
      </p:sp>
      <p:graphicFrame>
        <p:nvGraphicFramePr>
          <p:cNvPr id="6" name="Content Placeholder 2">
            <a:extLst>
              <a:ext uri="{FF2B5EF4-FFF2-40B4-BE49-F238E27FC236}">
                <a16:creationId xmlns:a16="http://schemas.microsoft.com/office/drawing/2014/main" id="{9A9F4C00-6020-0141-C5CA-F8BC5EDB3D5F}"/>
              </a:ext>
            </a:extLst>
          </p:cNvPr>
          <p:cNvGraphicFramePr>
            <a:graphicFrameLocks noGrp="1"/>
          </p:cNvGraphicFramePr>
          <p:nvPr>
            <p:ph idx="1"/>
            <p:extLst>
              <p:ext uri="{D42A27DB-BD31-4B8C-83A1-F6EECF244321}">
                <p14:modId xmlns:p14="http://schemas.microsoft.com/office/powerpoint/2010/main" val="210983723"/>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5379700E-C50B-C084-C1C3-7CA5C140B50B}"/>
              </a:ext>
            </a:extLst>
          </p:cNvPr>
          <p:cNvSpPr txBox="1"/>
          <p:nvPr/>
        </p:nvSpPr>
        <p:spPr>
          <a:xfrm>
            <a:off x="1381760" y="894080"/>
            <a:ext cx="4003040" cy="2800767"/>
          </a:xfrm>
          <a:prstGeom prst="rect">
            <a:avLst/>
          </a:prstGeom>
          <a:noFill/>
        </p:spPr>
        <p:txBody>
          <a:bodyPr wrap="square" rtlCol="0">
            <a:spAutoFit/>
          </a:bodyPr>
          <a:lstStyle/>
          <a:p>
            <a:r>
              <a:rPr lang="es-CL" sz="4400" dirty="0">
                <a:latin typeface="+mj-lt"/>
                <a:ea typeface="+mj-ea"/>
                <a:cs typeface="+mj-cs"/>
              </a:rPr>
              <a:t>Algunas consideraciones sobre la legitimidad</a:t>
            </a:r>
          </a:p>
        </p:txBody>
      </p:sp>
    </p:spTree>
    <p:extLst>
      <p:ext uri="{BB962C8B-B14F-4D97-AF65-F5344CB8AC3E}">
        <p14:creationId xmlns:p14="http://schemas.microsoft.com/office/powerpoint/2010/main" val="3034116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10640" y="558800"/>
            <a:ext cx="9956800" cy="762000"/>
          </a:xfrm>
        </p:spPr>
        <p:txBody>
          <a:bodyPr>
            <a:normAutofit/>
          </a:bodyPr>
          <a:lstStyle/>
          <a:p>
            <a:pPr algn="ctr"/>
            <a:r>
              <a:rPr lang="es-MX" dirty="0"/>
              <a:t>Aspiración en la gestión carcelaria</a:t>
            </a:r>
            <a:endParaRPr lang="en-US" dirty="0"/>
          </a:p>
        </p:txBody>
      </p:sp>
      <p:graphicFrame>
        <p:nvGraphicFramePr>
          <p:cNvPr id="4" name="Marcador de contenido 3"/>
          <p:cNvGraphicFramePr>
            <a:graphicFrameLocks noGrp="1"/>
          </p:cNvGraphicFramePr>
          <p:nvPr>
            <p:ph idx="1"/>
          </p:nvPr>
        </p:nvGraphicFramePr>
        <p:xfrm>
          <a:off x="711200" y="1346200"/>
          <a:ext cx="10058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4724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838200" y="937845"/>
            <a:ext cx="6696453" cy="3643679"/>
          </a:xfrm>
        </p:spPr>
        <p:txBody>
          <a:bodyPr vert="horz" lIns="91440" tIns="45720" rIns="91440" bIns="45720" rtlCol="0" anchor="b">
            <a:normAutofit/>
          </a:bodyPr>
          <a:lstStyle/>
          <a:p>
            <a:r>
              <a:rPr lang="en-US" sz="5200" kern="1200">
                <a:solidFill>
                  <a:schemeClr val="tx1"/>
                </a:solidFill>
                <a:latin typeface="+mj-lt"/>
                <a:ea typeface="+mj-ea"/>
                <a:cs typeface="+mj-cs"/>
              </a:rPr>
              <a:t>¿Gestión penitenciaria?</a:t>
            </a:r>
            <a:br>
              <a:rPr lang="en-US" sz="5200" kern="1200">
                <a:solidFill>
                  <a:schemeClr val="tx1"/>
                </a:solidFill>
                <a:latin typeface="+mj-lt"/>
                <a:ea typeface="+mj-ea"/>
                <a:cs typeface="+mj-cs"/>
              </a:rPr>
            </a:br>
            <a:br>
              <a:rPr lang="en-US" sz="5200" kern="1200">
                <a:solidFill>
                  <a:schemeClr val="tx1"/>
                </a:solidFill>
                <a:latin typeface="+mj-lt"/>
                <a:ea typeface="+mj-ea"/>
                <a:cs typeface="+mj-cs"/>
              </a:rPr>
            </a:br>
            <a:r>
              <a:rPr lang="en-US" sz="5200" kern="1200">
                <a:solidFill>
                  <a:schemeClr val="tx1"/>
                </a:solidFill>
                <a:latin typeface="+mj-lt"/>
                <a:ea typeface="+mj-ea"/>
                <a:cs typeface="+mj-cs"/>
              </a:rPr>
              <a:t>¿Gestión carcelaria?</a:t>
            </a:r>
          </a:p>
        </p:txBody>
      </p:sp>
    </p:spTree>
    <p:extLst>
      <p:ext uri="{BB962C8B-B14F-4D97-AF65-F5344CB8AC3E}">
        <p14:creationId xmlns:p14="http://schemas.microsoft.com/office/powerpoint/2010/main" val="1820481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097280" y="286603"/>
            <a:ext cx="10058400" cy="1237397"/>
          </a:xfrm>
        </p:spPr>
        <p:txBody>
          <a:bodyPr>
            <a:normAutofit fontScale="90000"/>
          </a:bodyPr>
          <a:lstStyle/>
          <a:p>
            <a:pPr algn="ctr"/>
            <a:r>
              <a:rPr lang="es-CL" dirty="0"/>
              <a:t>Otro punto de observación de gestión carcelaria</a:t>
            </a:r>
          </a:p>
        </p:txBody>
      </p:sp>
      <p:sp>
        <p:nvSpPr>
          <p:cNvPr id="6" name="5 Marcador de contenido"/>
          <p:cNvSpPr>
            <a:spLocks noGrp="1"/>
          </p:cNvSpPr>
          <p:nvPr>
            <p:ph idx="1"/>
          </p:nvPr>
        </p:nvSpPr>
        <p:spPr>
          <a:xfrm>
            <a:off x="763905" y="5884069"/>
            <a:ext cx="3531870" cy="527950"/>
          </a:xfrm>
        </p:spPr>
        <p:txBody>
          <a:bodyPr>
            <a:normAutofit fontScale="77500" lnSpcReduction="20000"/>
          </a:bodyPr>
          <a:lstStyle/>
          <a:p>
            <a:pPr marL="0" indent="0">
              <a:buNone/>
            </a:pPr>
            <a:r>
              <a:rPr lang="es-CL" dirty="0" err="1"/>
              <a:t>Skarbek</a:t>
            </a:r>
            <a:r>
              <a:rPr lang="es-CL" dirty="0"/>
              <a:t> (2011, 2014, 2016)</a:t>
            </a:r>
          </a:p>
        </p:txBody>
      </p:sp>
      <p:sp>
        <p:nvSpPr>
          <p:cNvPr id="7" name="6 Elipse"/>
          <p:cNvSpPr/>
          <p:nvPr/>
        </p:nvSpPr>
        <p:spPr>
          <a:xfrm>
            <a:off x="847725" y="2343152"/>
            <a:ext cx="2362200" cy="2305050"/>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Todas las personas privadas de libertad demandan por gobernanza / orden</a:t>
            </a:r>
          </a:p>
        </p:txBody>
      </p:sp>
      <p:sp>
        <p:nvSpPr>
          <p:cNvPr id="8" name="7 Flecha derecha"/>
          <p:cNvSpPr/>
          <p:nvPr/>
        </p:nvSpPr>
        <p:spPr>
          <a:xfrm>
            <a:off x="3524250" y="1845469"/>
            <a:ext cx="1819275" cy="3595687"/>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dirty="0"/>
              <a:t>Vía: procedimientos oficiales por  funcionarios penitenciarios</a:t>
            </a:r>
          </a:p>
        </p:txBody>
      </p:sp>
      <p:sp>
        <p:nvSpPr>
          <p:cNvPr id="11" name="10 Elipse"/>
          <p:cNvSpPr/>
          <p:nvPr/>
        </p:nvSpPr>
        <p:spPr>
          <a:xfrm>
            <a:off x="5676900" y="2343152"/>
            <a:ext cx="3009900" cy="2619374"/>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t>Incluso en contextos en con fuerte presencia de instituciones formales PPL generan instituciones extralegales de gobernanza</a:t>
            </a:r>
          </a:p>
        </p:txBody>
      </p:sp>
      <p:sp>
        <p:nvSpPr>
          <p:cNvPr id="12" name="11 Rectángulo redondeado"/>
          <p:cNvSpPr/>
          <p:nvPr/>
        </p:nvSpPr>
        <p:spPr>
          <a:xfrm>
            <a:off x="9105900" y="2243139"/>
            <a:ext cx="2238375" cy="2819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L" dirty="0"/>
              <a:t>¿Qué formas de organización extralegal promueven mayor o menor violencia?</a:t>
            </a:r>
          </a:p>
        </p:txBody>
      </p:sp>
    </p:spTree>
    <p:extLst>
      <p:ext uri="{BB962C8B-B14F-4D97-AF65-F5344CB8AC3E}">
        <p14:creationId xmlns:p14="http://schemas.microsoft.com/office/powerpoint/2010/main" val="166594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49" y="687792"/>
            <a:ext cx="10106025" cy="762001"/>
          </a:xfrm>
        </p:spPr>
        <p:txBody>
          <a:bodyPr>
            <a:normAutofit/>
          </a:bodyPr>
          <a:lstStyle/>
          <a:p>
            <a:pPr lvl="0" algn="ctr"/>
            <a:r>
              <a:rPr lang="es-CL" altLang="es-CL" sz="4200" dirty="0">
                <a:ea typeface="Calibri" panose="020F0502020204030204" pitchFamily="34" charset="0"/>
                <a:cs typeface="Times New Roman" panose="02020603050405020304" pitchFamily="18" charset="0"/>
              </a:rPr>
              <a:t>Formas de gestión carcelaria en AL</a:t>
            </a:r>
            <a:endParaRPr lang="es-CL" sz="4200" dirty="0"/>
          </a:p>
        </p:txBody>
      </p:sp>
      <p:sp>
        <p:nvSpPr>
          <p:cNvPr id="3" name="Rectángulo redondeado 2"/>
          <p:cNvSpPr/>
          <p:nvPr/>
        </p:nvSpPr>
        <p:spPr>
          <a:xfrm>
            <a:off x="1320800" y="2105891"/>
            <a:ext cx="3472873" cy="2373745"/>
          </a:xfrm>
          <a:prstGeom prst="roundRect">
            <a:avLst/>
          </a:prstGeom>
          <a:solidFill>
            <a:srgbClr val="A07E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0"/>
              </a:spcAft>
            </a:pPr>
            <a:r>
              <a:rPr lang="es-CL" sz="2400"/>
              <a:t>Autogobierno</a:t>
            </a:r>
          </a:p>
          <a:p>
            <a:pPr lvl="0" algn="ctr">
              <a:lnSpc>
                <a:spcPct val="107000"/>
              </a:lnSpc>
              <a:spcAft>
                <a:spcPts val="0"/>
              </a:spcAft>
            </a:pPr>
            <a:endParaRPr lang="es-CL" sz="2400"/>
          </a:p>
          <a:p>
            <a:pPr lvl="0" algn="ctr">
              <a:lnSpc>
                <a:spcPct val="107000"/>
              </a:lnSpc>
              <a:spcAft>
                <a:spcPts val="0"/>
              </a:spcAft>
            </a:pPr>
            <a:r>
              <a:rPr lang="es-CL" sz="2400"/>
              <a:t>Cogobierno de la cárcel</a:t>
            </a:r>
            <a:endParaRPr lang="es-CL"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p:cNvSpPr txBox="1"/>
          <p:nvPr/>
        </p:nvSpPr>
        <p:spPr>
          <a:xfrm>
            <a:off x="1123949" y="4766402"/>
            <a:ext cx="4029942" cy="1200329"/>
          </a:xfrm>
          <a:prstGeom prst="rect">
            <a:avLst/>
          </a:prstGeom>
          <a:noFill/>
        </p:spPr>
        <p:txBody>
          <a:bodyPr wrap="square" rtlCol="0">
            <a:spAutoFit/>
          </a:bodyPr>
          <a:lstStyle/>
          <a:p>
            <a:r>
              <a:rPr lang="es-MX" dirty="0" err="1"/>
              <a:t>Nuñez</a:t>
            </a:r>
            <a:r>
              <a:rPr lang="es-MX" dirty="0"/>
              <a:t> (2006);</a:t>
            </a:r>
            <a:r>
              <a:rPr lang="es-CL" dirty="0"/>
              <a:t> Antillano et al. (2016); </a:t>
            </a:r>
            <a:endParaRPr lang="es-CL" dirty="0">
              <a:latin typeface="Calibri" panose="020F0502020204030204" pitchFamily="34" charset="0"/>
              <a:ea typeface="Calibri" panose="020F0502020204030204" pitchFamily="34" charset="0"/>
              <a:cs typeface="Times New Roman" panose="02020603050405020304" pitchFamily="18" charset="0"/>
            </a:endParaRPr>
          </a:p>
          <a:p>
            <a:r>
              <a:rPr lang="es-CL" dirty="0" err="1"/>
              <a:t>Stippel</a:t>
            </a:r>
            <a:r>
              <a:rPr lang="es-CL" dirty="0"/>
              <a:t> (2018); </a:t>
            </a:r>
            <a:r>
              <a:rPr lang="es-CL" dirty="0" err="1"/>
              <a:t>Weegels</a:t>
            </a:r>
            <a:r>
              <a:rPr lang="es-CL" dirty="0"/>
              <a:t> (2018); </a:t>
            </a:r>
            <a:r>
              <a:rPr lang="es-MX" dirty="0"/>
              <a:t>Ávila y </a:t>
            </a:r>
            <a:r>
              <a:rPr lang="es-MX" dirty="0" err="1"/>
              <a:t>Sozzo</a:t>
            </a:r>
            <a:r>
              <a:rPr lang="es-MX" dirty="0"/>
              <a:t> (2020); </a:t>
            </a:r>
            <a:r>
              <a:rPr lang="es-CL" dirty="0" err="1"/>
              <a:t>Weegels</a:t>
            </a:r>
            <a:r>
              <a:rPr lang="es-CL" dirty="0"/>
              <a:t>, Gual y Espinoza (2021)</a:t>
            </a:r>
            <a:endParaRPr lang="en-US" dirty="0"/>
          </a:p>
        </p:txBody>
      </p:sp>
      <p:sp>
        <p:nvSpPr>
          <p:cNvPr id="6" name="Rectángulo redondeado 5"/>
          <p:cNvSpPr/>
          <p:nvPr/>
        </p:nvSpPr>
        <p:spPr>
          <a:xfrm>
            <a:off x="6253019" y="2105891"/>
            <a:ext cx="4976956" cy="2595418"/>
          </a:xfrm>
          <a:prstGeom prst="roundRect">
            <a:avLst/>
          </a:prstGeom>
          <a:solidFill>
            <a:srgbClr val="7959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Bef>
                <a:spcPts val="600"/>
              </a:spcBef>
              <a:spcAft>
                <a:spcPts val="600"/>
              </a:spcAft>
            </a:pPr>
            <a:r>
              <a:rPr lang="es-CL" sz="2400" dirty="0"/>
              <a:t>Gobierno autoritario.</a:t>
            </a:r>
          </a:p>
          <a:p>
            <a:pPr lvl="0" algn="ctr">
              <a:lnSpc>
                <a:spcPct val="107000"/>
              </a:lnSpc>
              <a:spcBef>
                <a:spcPts val="600"/>
              </a:spcBef>
              <a:spcAft>
                <a:spcPts val="600"/>
              </a:spcAft>
            </a:pPr>
            <a:r>
              <a:rPr lang="es-CL" sz="2400" dirty="0"/>
              <a:t>Gestión abdicada.</a:t>
            </a:r>
          </a:p>
          <a:p>
            <a:pPr lvl="0" algn="ctr">
              <a:lnSpc>
                <a:spcPct val="107000"/>
              </a:lnSpc>
              <a:spcBef>
                <a:spcPts val="600"/>
              </a:spcBef>
              <a:spcAft>
                <a:spcPts val="600"/>
              </a:spcAft>
            </a:pPr>
            <a:r>
              <a:rPr lang="es-CL" sz="2400" dirty="0"/>
              <a:t>Gestión aparente. </a:t>
            </a:r>
          </a:p>
          <a:p>
            <a:pPr lvl="0" algn="ctr">
              <a:lnSpc>
                <a:spcPct val="107000"/>
              </a:lnSpc>
              <a:spcBef>
                <a:spcPts val="600"/>
              </a:spcBef>
              <a:spcAft>
                <a:spcPts val="600"/>
              </a:spcAft>
            </a:pPr>
            <a:r>
              <a:rPr lang="es-CL" sz="2400" dirty="0"/>
              <a:t>Gobernanza carcelaria.</a:t>
            </a:r>
          </a:p>
        </p:txBody>
      </p:sp>
      <p:sp>
        <p:nvSpPr>
          <p:cNvPr id="7" name="CuadroTexto 6"/>
          <p:cNvSpPr txBox="1"/>
          <p:nvPr/>
        </p:nvSpPr>
        <p:spPr>
          <a:xfrm>
            <a:off x="6976342" y="4988075"/>
            <a:ext cx="4091709" cy="369332"/>
          </a:xfrm>
          <a:prstGeom prst="rect">
            <a:avLst/>
          </a:prstGeom>
          <a:noFill/>
        </p:spPr>
        <p:txBody>
          <a:bodyPr wrap="square" rtlCol="0">
            <a:spAutoFit/>
          </a:bodyPr>
          <a:lstStyle/>
          <a:p>
            <a:r>
              <a:rPr lang="es-CL" dirty="0"/>
              <a:t>Pérez Guadalupe y </a:t>
            </a:r>
            <a:r>
              <a:rPr lang="es-CL" dirty="0" err="1"/>
              <a:t>Nuñovero</a:t>
            </a:r>
            <a:r>
              <a:rPr lang="es-CL" dirty="0"/>
              <a:t> (2019)</a:t>
            </a:r>
            <a:endParaRPr lang="es-CL"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0421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639C3305-FA69-38DA-DB30-D056743D3216}"/>
              </a:ext>
            </a:extLst>
          </p:cNvPr>
          <p:cNvGraphicFramePr>
            <a:graphicFrameLocks noGrp="1"/>
          </p:cNvGraphicFramePr>
          <p:nvPr>
            <p:ph idx="1"/>
            <p:extLst>
              <p:ext uri="{D42A27DB-BD31-4B8C-83A1-F6EECF244321}">
                <p14:modId xmlns:p14="http://schemas.microsoft.com/office/powerpoint/2010/main" val="3462078614"/>
              </p:ext>
            </p:extLst>
          </p:nvPr>
        </p:nvGraphicFramePr>
        <p:xfrm>
          <a:off x="589280" y="1930400"/>
          <a:ext cx="10474960" cy="4246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B7521F8F-DC7D-5301-3E73-94ED9CB27A40}"/>
              </a:ext>
            </a:extLst>
          </p:cNvPr>
          <p:cNvSpPr txBox="1"/>
          <p:nvPr/>
        </p:nvSpPr>
        <p:spPr>
          <a:xfrm>
            <a:off x="9387840" y="6176963"/>
            <a:ext cx="2214880" cy="366077"/>
          </a:xfrm>
          <a:prstGeom prst="rect">
            <a:avLst/>
          </a:prstGeom>
          <a:noFill/>
        </p:spPr>
        <p:txBody>
          <a:bodyPr wrap="square" rtlCol="0">
            <a:spAutoFit/>
          </a:bodyPr>
          <a:lstStyle/>
          <a:p>
            <a:r>
              <a:rPr lang="es-ES" dirty="0"/>
              <a:t>Espinoza, O. (2022)</a:t>
            </a:r>
            <a:endParaRPr lang="es-CL" dirty="0"/>
          </a:p>
        </p:txBody>
      </p:sp>
      <p:sp>
        <p:nvSpPr>
          <p:cNvPr id="5" name="CuadroTexto 4">
            <a:extLst>
              <a:ext uri="{FF2B5EF4-FFF2-40B4-BE49-F238E27FC236}">
                <a16:creationId xmlns:a16="http://schemas.microsoft.com/office/drawing/2014/main" id="{064D7966-668F-6036-F2F3-1DE8829C5227}"/>
              </a:ext>
            </a:extLst>
          </p:cNvPr>
          <p:cNvSpPr txBox="1"/>
          <p:nvPr/>
        </p:nvSpPr>
        <p:spPr>
          <a:xfrm>
            <a:off x="1661160" y="691514"/>
            <a:ext cx="8869680" cy="769441"/>
          </a:xfrm>
          <a:prstGeom prst="rect">
            <a:avLst/>
          </a:prstGeom>
          <a:noFill/>
        </p:spPr>
        <p:txBody>
          <a:bodyPr wrap="square" rtlCol="0">
            <a:spAutoFit/>
          </a:bodyPr>
          <a:lstStyle/>
          <a:p>
            <a:pPr algn="ctr"/>
            <a:r>
              <a:rPr lang="es-ES" sz="4400" dirty="0">
                <a:latin typeface="+mj-lt"/>
              </a:rPr>
              <a:t>Formas de gestión carcelaria en Chile</a:t>
            </a:r>
            <a:endParaRPr lang="es-CL" sz="4400" dirty="0">
              <a:latin typeface="+mj-lt"/>
            </a:endParaRPr>
          </a:p>
        </p:txBody>
      </p:sp>
    </p:spTree>
    <p:extLst>
      <p:ext uri="{BB962C8B-B14F-4D97-AF65-F5344CB8AC3E}">
        <p14:creationId xmlns:p14="http://schemas.microsoft.com/office/powerpoint/2010/main" val="2521346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Título 3"/>
          <p:cNvSpPr>
            <a:spLocks noGrp="1"/>
          </p:cNvSpPr>
          <p:nvPr>
            <p:ph type="title"/>
          </p:nvPr>
        </p:nvSpPr>
        <p:spPr>
          <a:xfrm>
            <a:off x="753925" y="1321056"/>
            <a:ext cx="10684151" cy="1991979"/>
          </a:xfrm>
        </p:spPr>
        <p:txBody>
          <a:bodyPr vert="horz" lIns="91440" tIns="45720" rIns="91440" bIns="45720" rtlCol="0" anchor="b">
            <a:normAutofit/>
          </a:bodyPr>
          <a:lstStyle/>
          <a:p>
            <a:pPr algn="ctr"/>
            <a:r>
              <a:rPr lang="en-US" sz="5200" kern="1200">
                <a:solidFill>
                  <a:schemeClr val="tx2"/>
                </a:solidFill>
                <a:latin typeface="+mj-lt"/>
                <a:ea typeface="+mj-ea"/>
                <a:cs typeface="+mj-cs"/>
              </a:rPr>
              <a:t>Cada país, cada región, cada unidad…</a:t>
            </a:r>
          </a:p>
        </p:txBody>
      </p:sp>
      <p:grpSp>
        <p:nvGrpSpPr>
          <p:cNvPr id="13" name="Group 12">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20" name="Freeform: Shape 19">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4584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100" kern="1200" dirty="0">
                <a:ln w="22225">
                  <a:solidFill>
                    <a:schemeClr val="accent2"/>
                  </a:solidFill>
                  <a:prstDash val="solid"/>
                </a:ln>
                <a:solidFill>
                  <a:schemeClr val="tx2"/>
                </a:solidFill>
                <a:latin typeface="+mj-lt"/>
                <a:ea typeface="+mj-ea"/>
                <a:cs typeface="+mj-cs"/>
              </a:rPr>
              <a:t>¿</a:t>
            </a:r>
            <a:r>
              <a:rPr lang="en-US" sz="6100" kern="1200" dirty="0" err="1">
                <a:ln w="22225">
                  <a:solidFill>
                    <a:schemeClr val="accent2"/>
                  </a:solidFill>
                  <a:prstDash val="solid"/>
                </a:ln>
                <a:solidFill>
                  <a:schemeClr val="tx2"/>
                </a:solidFill>
                <a:latin typeface="+mj-lt"/>
                <a:ea typeface="+mj-ea"/>
                <a:cs typeface="+mj-cs"/>
              </a:rPr>
              <a:t>Qué</a:t>
            </a:r>
            <a:r>
              <a:rPr lang="en-US" sz="6100" kern="1200" dirty="0">
                <a:ln w="22225">
                  <a:solidFill>
                    <a:schemeClr val="accent2"/>
                  </a:solidFill>
                  <a:prstDash val="solid"/>
                </a:ln>
                <a:solidFill>
                  <a:schemeClr val="tx2"/>
                </a:solidFill>
                <a:latin typeface="+mj-lt"/>
                <a:ea typeface="+mj-ea"/>
                <a:cs typeface="+mj-cs"/>
              </a:rPr>
              <a:t> </a:t>
            </a:r>
            <a:r>
              <a:rPr lang="en-US" sz="6100" kern="1200" dirty="0" err="1">
                <a:ln w="22225">
                  <a:solidFill>
                    <a:schemeClr val="accent2"/>
                  </a:solidFill>
                  <a:prstDash val="solid"/>
                </a:ln>
                <a:solidFill>
                  <a:schemeClr val="tx2"/>
                </a:solidFill>
                <a:latin typeface="+mj-lt"/>
                <a:ea typeface="+mj-ea"/>
                <a:cs typeface="+mj-cs"/>
              </a:rPr>
              <a:t>recursos</a:t>
            </a:r>
            <a:r>
              <a:rPr lang="en-US" sz="6100" kern="1200" dirty="0">
                <a:ln w="22225">
                  <a:solidFill>
                    <a:schemeClr val="accent2"/>
                  </a:solidFill>
                  <a:prstDash val="solid"/>
                </a:ln>
                <a:solidFill>
                  <a:schemeClr val="tx2"/>
                </a:solidFill>
                <a:latin typeface="+mj-lt"/>
                <a:ea typeface="+mj-ea"/>
                <a:cs typeface="+mj-cs"/>
              </a:rPr>
              <a:t> </a:t>
            </a:r>
            <a:r>
              <a:rPr lang="en-US" sz="6100" kern="1200" dirty="0" err="1">
                <a:ln w="22225">
                  <a:solidFill>
                    <a:schemeClr val="accent2"/>
                  </a:solidFill>
                  <a:prstDash val="solid"/>
                </a:ln>
                <a:solidFill>
                  <a:schemeClr val="tx2"/>
                </a:solidFill>
                <a:latin typeface="+mj-lt"/>
                <a:ea typeface="+mj-ea"/>
                <a:cs typeface="+mj-cs"/>
              </a:rPr>
              <a:t>tenemos</a:t>
            </a:r>
            <a:r>
              <a:rPr lang="en-US" sz="6100" kern="1200" dirty="0">
                <a:ln w="22225">
                  <a:solidFill>
                    <a:schemeClr val="accent2"/>
                  </a:solidFill>
                  <a:prstDash val="solid"/>
                </a:ln>
                <a:solidFill>
                  <a:schemeClr val="tx2"/>
                </a:solidFill>
                <a:latin typeface="+mj-lt"/>
                <a:ea typeface="+mj-ea"/>
                <a:cs typeface="+mj-cs"/>
              </a:rPr>
              <a:t> para </a:t>
            </a:r>
            <a:r>
              <a:rPr lang="en-US" sz="6100" kern="1200" dirty="0" err="1">
                <a:ln w="22225">
                  <a:solidFill>
                    <a:schemeClr val="accent2"/>
                  </a:solidFill>
                  <a:prstDash val="solid"/>
                </a:ln>
                <a:solidFill>
                  <a:schemeClr val="tx2"/>
                </a:solidFill>
                <a:latin typeface="+mj-lt"/>
                <a:ea typeface="+mj-ea"/>
                <a:cs typeface="+mj-cs"/>
              </a:rPr>
              <a:t>gestionar</a:t>
            </a:r>
            <a:r>
              <a:rPr lang="en-US" sz="6100" kern="1200" dirty="0">
                <a:ln w="22225">
                  <a:solidFill>
                    <a:schemeClr val="accent2"/>
                  </a:solidFill>
                  <a:prstDash val="solid"/>
                </a:ln>
                <a:solidFill>
                  <a:schemeClr val="tx2"/>
                </a:solidFill>
                <a:latin typeface="+mj-lt"/>
                <a:ea typeface="+mj-ea"/>
                <a:cs typeface="+mj-cs"/>
              </a:rPr>
              <a:t> las </a:t>
            </a:r>
            <a:r>
              <a:rPr lang="en-US" sz="6100" kern="1200" dirty="0" err="1">
                <a:ln w="22225">
                  <a:solidFill>
                    <a:schemeClr val="accent2"/>
                  </a:solidFill>
                  <a:prstDash val="solid"/>
                </a:ln>
                <a:solidFill>
                  <a:schemeClr val="tx2"/>
                </a:solidFill>
                <a:latin typeface="+mj-lt"/>
                <a:ea typeface="+mj-ea"/>
                <a:cs typeface="+mj-cs"/>
              </a:rPr>
              <a:t>cárceles</a:t>
            </a:r>
            <a:r>
              <a:rPr lang="en-US" sz="6100" kern="1200" dirty="0">
                <a:ln w="22225">
                  <a:solidFill>
                    <a:schemeClr val="accent2"/>
                  </a:solidFill>
                  <a:prstDash val="solid"/>
                </a:ln>
                <a:solidFill>
                  <a:schemeClr val="tx2"/>
                </a:solidFill>
                <a:latin typeface="+mj-lt"/>
                <a:ea typeface="+mj-ea"/>
                <a:cs typeface="+mj-cs"/>
              </a:rPr>
              <a:t>?</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200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sz="half" idx="4294967295"/>
          </p:nvPr>
        </p:nvPicPr>
        <p:blipFill rotWithShape="1">
          <a:blip r:embed="rId2"/>
          <a:srcRect r="6535" b="5222"/>
          <a:stretch/>
        </p:blipFill>
        <p:spPr>
          <a:xfrm>
            <a:off x="1729526" y="1180229"/>
            <a:ext cx="1484026" cy="3766129"/>
          </a:xfrm>
          <a:prstGeom prst="rect">
            <a:avLst/>
          </a:prstGeom>
        </p:spPr>
      </p:pic>
      <p:pic>
        <p:nvPicPr>
          <p:cNvPr id="6" name="Imagen 5"/>
          <p:cNvPicPr>
            <a:picLocks noChangeAspect="1"/>
          </p:cNvPicPr>
          <p:nvPr/>
        </p:nvPicPr>
        <p:blipFill>
          <a:blip r:embed="rId3"/>
          <a:stretch>
            <a:fillRect/>
          </a:stretch>
        </p:blipFill>
        <p:spPr>
          <a:xfrm>
            <a:off x="4855665" y="2169360"/>
            <a:ext cx="1707028" cy="2566638"/>
          </a:xfrm>
          <a:prstGeom prst="rect">
            <a:avLst/>
          </a:prstGeom>
        </p:spPr>
      </p:pic>
      <p:pic>
        <p:nvPicPr>
          <p:cNvPr id="7" name="Imagen 6"/>
          <p:cNvPicPr>
            <a:picLocks noChangeAspect="1"/>
          </p:cNvPicPr>
          <p:nvPr/>
        </p:nvPicPr>
        <p:blipFill>
          <a:blip r:embed="rId4"/>
          <a:stretch>
            <a:fillRect/>
          </a:stretch>
        </p:blipFill>
        <p:spPr>
          <a:xfrm>
            <a:off x="7515260" y="2392219"/>
            <a:ext cx="2554140" cy="2554140"/>
          </a:xfrm>
          <a:prstGeom prst="rect">
            <a:avLst/>
          </a:prstGeom>
        </p:spPr>
      </p:pic>
      <p:sp>
        <p:nvSpPr>
          <p:cNvPr id="8" name="CuadroTexto 7"/>
          <p:cNvSpPr txBox="1"/>
          <p:nvPr/>
        </p:nvSpPr>
        <p:spPr>
          <a:xfrm>
            <a:off x="1459345" y="5467927"/>
            <a:ext cx="2022764" cy="646331"/>
          </a:xfrm>
          <a:prstGeom prst="rect">
            <a:avLst/>
          </a:prstGeom>
          <a:noFill/>
        </p:spPr>
        <p:txBody>
          <a:bodyPr wrap="square" rtlCol="0">
            <a:spAutoFit/>
          </a:bodyPr>
          <a:lstStyle/>
          <a:p>
            <a:pPr algn="ctr"/>
            <a:r>
              <a:rPr lang="es-CL" dirty="0"/>
              <a:t>Funcionarios uniformados</a:t>
            </a:r>
            <a:endParaRPr lang="en-US" dirty="0"/>
          </a:p>
        </p:txBody>
      </p:sp>
      <p:sp>
        <p:nvSpPr>
          <p:cNvPr id="9" name="CuadroTexto 8"/>
          <p:cNvSpPr txBox="1"/>
          <p:nvPr/>
        </p:nvSpPr>
        <p:spPr>
          <a:xfrm>
            <a:off x="4470399" y="5098595"/>
            <a:ext cx="2336800" cy="369332"/>
          </a:xfrm>
          <a:prstGeom prst="rect">
            <a:avLst/>
          </a:prstGeom>
          <a:noFill/>
        </p:spPr>
        <p:txBody>
          <a:bodyPr wrap="square" rtlCol="0">
            <a:spAutoFit/>
          </a:bodyPr>
          <a:lstStyle/>
          <a:p>
            <a:pPr algn="ctr"/>
            <a:r>
              <a:rPr lang="es-CL" dirty="0"/>
              <a:t>Profesionales</a:t>
            </a:r>
            <a:endParaRPr lang="en-US" dirty="0"/>
          </a:p>
        </p:txBody>
      </p:sp>
      <p:sp>
        <p:nvSpPr>
          <p:cNvPr id="10" name="CuadroTexto 9"/>
          <p:cNvSpPr txBox="1"/>
          <p:nvPr/>
        </p:nvSpPr>
        <p:spPr>
          <a:xfrm>
            <a:off x="7795489" y="5375564"/>
            <a:ext cx="1995055" cy="646331"/>
          </a:xfrm>
          <a:prstGeom prst="rect">
            <a:avLst/>
          </a:prstGeom>
          <a:noFill/>
        </p:spPr>
        <p:txBody>
          <a:bodyPr wrap="square" rtlCol="0">
            <a:spAutoFit/>
          </a:bodyPr>
          <a:lstStyle/>
          <a:p>
            <a:pPr algn="ctr"/>
            <a:r>
              <a:rPr lang="es-CL" dirty="0"/>
              <a:t>Personas privadas de libertad</a:t>
            </a:r>
            <a:endParaRPr lang="en-US" dirty="0"/>
          </a:p>
        </p:txBody>
      </p:sp>
    </p:spTree>
    <p:extLst>
      <p:ext uri="{BB962C8B-B14F-4D97-AF65-F5344CB8AC3E}">
        <p14:creationId xmlns:p14="http://schemas.microsoft.com/office/powerpoint/2010/main" val="2271250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4000" dirty="0"/>
              <a:t>Participación de personas privadas de libertad</a:t>
            </a:r>
            <a:endParaRPr lang="en-US" sz="4000" dirty="0"/>
          </a:p>
        </p:txBody>
      </p:sp>
      <p:graphicFrame>
        <p:nvGraphicFramePr>
          <p:cNvPr id="4" name="Marcador de contenido 3"/>
          <p:cNvGraphicFramePr>
            <a:graphicFrameLocks noGrp="1"/>
          </p:cNvGraphicFramePr>
          <p:nvPr>
            <p:ph idx="1"/>
          </p:nvPr>
        </p:nvGraphicFramePr>
        <p:xfrm>
          <a:off x="944380" y="2547938"/>
          <a:ext cx="9849033" cy="3358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944380" y="5721459"/>
            <a:ext cx="1648528" cy="369332"/>
          </a:xfrm>
          <a:prstGeom prst="rect">
            <a:avLst/>
          </a:prstGeom>
        </p:spPr>
        <p:txBody>
          <a:bodyPr wrap="none">
            <a:spAutoFit/>
          </a:bodyPr>
          <a:lstStyle/>
          <a:p>
            <a:r>
              <a:rPr lang="en-US" dirty="0"/>
              <a:t>(</a:t>
            </a:r>
            <a:r>
              <a:rPr lang="en-US" dirty="0" err="1"/>
              <a:t>Brosens</a:t>
            </a:r>
            <a:r>
              <a:rPr lang="en-US" dirty="0"/>
              <a:t>, 2019)</a:t>
            </a:r>
          </a:p>
        </p:txBody>
      </p:sp>
    </p:spTree>
    <p:extLst>
      <p:ext uri="{BB962C8B-B14F-4D97-AF65-F5344CB8AC3E}">
        <p14:creationId xmlns:p14="http://schemas.microsoft.com/office/powerpoint/2010/main" val="4132450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90622" y="447040"/>
            <a:ext cx="7586472" cy="1483360"/>
          </a:xfrm>
        </p:spPr>
        <p:txBody>
          <a:bodyPr anchor="b">
            <a:normAutofit/>
          </a:bodyPr>
          <a:lstStyle/>
          <a:p>
            <a:r>
              <a:rPr lang="es-CL" sz="5400" dirty="0"/>
              <a:t>Orden carcelario en Chile</a:t>
            </a:r>
          </a:p>
        </p:txBody>
      </p:sp>
      <p:pic>
        <p:nvPicPr>
          <p:cNvPr id="4" name="Imagen 3"/>
          <p:cNvPicPr>
            <a:picLocks noChangeAspect="1"/>
          </p:cNvPicPr>
          <p:nvPr/>
        </p:nvPicPr>
        <p:blipFill rotWithShape="1">
          <a:blip r:embed="rId2"/>
          <a:srcRect l="38218" t="6519" r="28949"/>
          <a:stretch/>
        </p:blipFill>
        <p:spPr>
          <a:xfrm>
            <a:off x="1686560" y="447040"/>
            <a:ext cx="2004062" cy="641095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Marcador de contenido 2"/>
          <p:cNvSpPr>
            <a:spLocks noGrp="1"/>
          </p:cNvSpPr>
          <p:nvPr>
            <p:ph idx="1"/>
          </p:nvPr>
        </p:nvSpPr>
        <p:spPr>
          <a:xfrm>
            <a:off x="3690622" y="2137664"/>
            <a:ext cx="7688072" cy="3822192"/>
          </a:xfrm>
        </p:spPr>
        <p:txBody>
          <a:bodyPr>
            <a:noAutofit/>
          </a:bodyPr>
          <a:lstStyle/>
          <a:p>
            <a:pPr lvl="1">
              <a:buFont typeface="Courier New" panose="02070309020205020404" pitchFamily="49" charset="0"/>
              <a:buChar char="o"/>
            </a:pPr>
            <a:r>
              <a:rPr lang="es-CL" sz="1600" dirty="0"/>
              <a:t>Autobiografías: trayectorias marcadas por infancias solitarias, pobreza, maltratos, ingresos a casas de menores de SENAME, adultez de reiteradas condenas.</a:t>
            </a:r>
          </a:p>
          <a:p>
            <a:pPr lvl="1">
              <a:buFont typeface="Courier New" panose="02070309020205020404" pitchFamily="49" charset="0"/>
              <a:buChar char="o"/>
            </a:pPr>
            <a:r>
              <a:rPr lang="es-CL" sz="1600" dirty="0"/>
              <a:t>Reconocimiento de la jerarquía carcelaria: en función de la “ficha” (o trayectoria delictiva), como indicador de prestigio.</a:t>
            </a:r>
          </a:p>
          <a:p>
            <a:pPr lvl="1">
              <a:buFont typeface="Courier New" panose="02070309020205020404" pitchFamily="49" charset="0"/>
              <a:buChar char="o"/>
            </a:pPr>
            <a:r>
              <a:rPr lang="es-CL" sz="1600" dirty="0"/>
              <a:t>Delitos que otorgan “mejor ficha”: </a:t>
            </a:r>
          </a:p>
          <a:p>
            <a:pPr lvl="2">
              <a:buFont typeface="Courier New" panose="02070309020205020404" pitchFamily="49" charset="0"/>
              <a:buChar char="o"/>
            </a:pPr>
            <a:r>
              <a:rPr lang="es-CL" sz="1600" dirty="0"/>
              <a:t>De alta connotación, propiedad, por altas sumas de dinero, usando violencia. </a:t>
            </a:r>
          </a:p>
          <a:p>
            <a:pPr lvl="2">
              <a:buFont typeface="Courier New" panose="02070309020205020404" pitchFamily="49" charset="0"/>
              <a:buChar char="o"/>
            </a:pPr>
            <a:r>
              <a:rPr lang="es-CL" sz="1600" dirty="0"/>
              <a:t>Tráfico de drogas posiciona con poder adquisitivo, pero no en mejor estatus (se asocia a perdición de jóvenes en barrios pobres). </a:t>
            </a:r>
          </a:p>
          <a:p>
            <a:pPr lvl="1">
              <a:buFont typeface="Courier New" panose="02070309020205020404" pitchFamily="49" charset="0"/>
              <a:buChar char="o"/>
            </a:pPr>
            <a:r>
              <a:rPr lang="es-CL" sz="1600" dirty="0"/>
              <a:t>Violencia: </a:t>
            </a:r>
          </a:p>
          <a:p>
            <a:pPr lvl="2">
              <a:buFont typeface="Courier New" panose="02070309020205020404" pitchFamily="49" charset="0"/>
              <a:buChar char="o"/>
            </a:pPr>
            <a:r>
              <a:rPr lang="es-CL" sz="1600" dirty="0"/>
              <a:t>No prescribe. Conflictos se mantienen fuera y dentro de cárcel. </a:t>
            </a:r>
          </a:p>
          <a:p>
            <a:pPr lvl="2">
              <a:buFont typeface="Courier New" panose="02070309020205020404" pitchFamily="49" charset="0"/>
              <a:buChar char="o"/>
            </a:pPr>
            <a:r>
              <a:rPr lang="es-CL" sz="1600" dirty="0"/>
              <a:t>Violencia para defensa del grupo.</a:t>
            </a:r>
          </a:p>
          <a:p>
            <a:pPr lvl="1">
              <a:spcBef>
                <a:spcPts val="600"/>
              </a:spcBef>
              <a:spcAft>
                <a:spcPts val="600"/>
              </a:spcAft>
              <a:buFont typeface="Courier New" panose="02070309020205020404" pitchFamily="49" charset="0"/>
              <a:buChar char="o"/>
            </a:pPr>
            <a:r>
              <a:rPr lang="es-CL" sz="1600" dirty="0"/>
              <a:t>Poder está asociado al espacio (calidad), confrontaciones por obtenerlo.</a:t>
            </a:r>
          </a:p>
          <a:p>
            <a:pPr marL="0" indent="0">
              <a:spcBef>
                <a:spcPts val="600"/>
              </a:spcBef>
              <a:spcAft>
                <a:spcPts val="600"/>
              </a:spcAft>
              <a:buNone/>
            </a:pPr>
            <a:endParaRPr lang="es-CL" sz="1600" dirty="0"/>
          </a:p>
          <a:p>
            <a:pPr marL="0" indent="0">
              <a:spcBef>
                <a:spcPts val="600"/>
              </a:spcBef>
              <a:spcAft>
                <a:spcPts val="600"/>
              </a:spcAft>
              <a:buNone/>
            </a:pPr>
            <a:r>
              <a:rPr lang="es-CL" sz="1600" dirty="0"/>
              <a:t>(Cerda y Del Villar, 2018; </a:t>
            </a:r>
            <a:r>
              <a:rPr lang="es-CL" sz="1600" dirty="0" err="1"/>
              <a:t>Ramm</a:t>
            </a:r>
            <a:r>
              <a:rPr lang="es-CL" sz="1600" dirty="0"/>
              <a:t>, 2018). </a:t>
            </a:r>
          </a:p>
        </p:txBody>
      </p:sp>
    </p:spTree>
    <p:extLst>
      <p:ext uri="{BB962C8B-B14F-4D97-AF65-F5344CB8AC3E}">
        <p14:creationId xmlns:p14="http://schemas.microsoft.com/office/powerpoint/2010/main" val="856178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3" name="Freeform: Shape 12">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ítulo 1">
            <a:extLst>
              <a:ext uri="{FF2B5EF4-FFF2-40B4-BE49-F238E27FC236}">
                <a16:creationId xmlns:a16="http://schemas.microsoft.com/office/drawing/2014/main" id="{D80109AD-4551-C300-285F-38F66F36A3AD}"/>
              </a:ext>
            </a:extLst>
          </p:cNvPr>
          <p:cNvSpPr>
            <a:spLocks noGrp="1"/>
          </p:cNvSpPr>
          <p:nvPr>
            <p:ph type="title"/>
          </p:nvPr>
        </p:nvSpPr>
        <p:spPr>
          <a:xfrm>
            <a:off x="804672" y="2053641"/>
            <a:ext cx="3669161" cy="2760098"/>
          </a:xfrm>
        </p:spPr>
        <p:txBody>
          <a:bodyPr>
            <a:normAutofit/>
          </a:bodyPr>
          <a:lstStyle/>
          <a:p>
            <a:r>
              <a:rPr lang="es-CL" sz="4000">
                <a:solidFill>
                  <a:schemeClr val="tx2"/>
                </a:solidFill>
              </a:rPr>
              <a:t>Gobernanza criminal</a:t>
            </a:r>
          </a:p>
        </p:txBody>
      </p:sp>
      <p:sp>
        <p:nvSpPr>
          <p:cNvPr id="3" name="Marcador de contenido 2">
            <a:extLst>
              <a:ext uri="{FF2B5EF4-FFF2-40B4-BE49-F238E27FC236}">
                <a16:creationId xmlns:a16="http://schemas.microsoft.com/office/drawing/2014/main" id="{D3700660-5E7A-895A-0B9B-4C931F593DC8}"/>
              </a:ext>
            </a:extLst>
          </p:cNvPr>
          <p:cNvSpPr>
            <a:spLocks noGrp="1"/>
          </p:cNvSpPr>
          <p:nvPr>
            <p:ph idx="1"/>
          </p:nvPr>
        </p:nvSpPr>
        <p:spPr>
          <a:xfrm>
            <a:off x="6090574" y="801866"/>
            <a:ext cx="5306084" cy="5230634"/>
          </a:xfrm>
          <a:noFill/>
          <a:ln>
            <a:noFill/>
          </a:ln>
        </p:spPr>
        <p:txBody>
          <a:bodyPr anchor="ctr">
            <a:normAutofit/>
          </a:bodyPr>
          <a:lstStyle/>
          <a:p>
            <a:pPr marL="0" indent="0">
              <a:spcBef>
                <a:spcPts val="600"/>
              </a:spcBef>
              <a:buNone/>
            </a:pPr>
            <a:r>
              <a:rPr lang="es-ES" sz="1400" dirty="0">
                <a:solidFill>
                  <a:schemeClr val="tx2"/>
                </a:solidFill>
              </a:rPr>
              <a:t>Es un fenómeno que ha sido llamado por muchos nombres y hay muchos marcos teóricos sobre él. La idea es que en muchas comunidades hay grupos armados, que no tienen fines políticos ni son insurgentes o paramilitares, sino simplemente pandillas, traficantes, grupos criminales. Y estos grupos, aunque no tienen pretensiones de tomarse el Estado, imponen reglas sobre la comunidad y proveen orden social. Esos grupos, generalmente, prohíben el robo, las violaciones, resuelven disputas. A veces proveen bienes públicos y entregan ayudas para los más pobres, como medicinas o canastas básicas. Y en varios aspectos, unos más que otros, acaban siendo una forma de gobierno local. No reemplazan el Estado, pues el Estado puede tener una presencia más o menos fuerte. En realidad, hay una sobreposición del Estado con los grupos criminales. Pero cada comunidad es distinta. Solo en Río hay más de mil favelas y cada una tiene su dinámica local. Imagínate la variedad que hay en Brasil o en América del Sur. Sin embargo, lo que se observa es que en general los </a:t>
            </a:r>
            <a:r>
              <a:rPr lang="es-ES" sz="1400" b="1" dirty="0">
                <a:solidFill>
                  <a:schemeClr val="tx2"/>
                </a:solidFill>
              </a:rPr>
              <a:t>grupos criminales gobiernan a una población civil para que el Estado no necesite entrar tanto en ese territorio</a:t>
            </a:r>
            <a:r>
              <a:rPr lang="es-ES" sz="1400" dirty="0">
                <a:solidFill>
                  <a:schemeClr val="tx2"/>
                </a:solidFill>
              </a:rPr>
              <a:t>. El mensaje es, “no llames a la policía si alguien te robó la moto, yo lo voy a resolver por ti, voy a prohibir que se roben motos, voy a prohibir que se haga desaparece a alguien, vamos a descubrir quién fue, para que la policía no tenga que entrar aquí”. Eso </a:t>
            </a:r>
            <a:r>
              <a:rPr lang="es-ES" sz="1400" b="1" dirty="0">
                <a:solidFill>
                  <a:schemeClr val="tx2"/>
                </a:solidFill>
              </a:rPr>
              <a:t>no quiere decir que la policía no pueda entrar. Probablemente puede, pero deja de entrar porque para ellos está bien ese orden.</a:t>
            </a:r>
            <a:r>
              <a:rPr lang="es-ES" sz="1400" dirty="0">
                <a:solidFill>
                  <a:schemeClr val="tx2"/>
                </a:solidFill>
              </a:rPr>
              <a:t> A esto me refiero con gobernanza criminal. </a:t>
            </a:r>
          </a:p>
          <a:p>
            <a:pPr marL="0" indent="0">
              <a:buNone/>
            </a:pPr>
            <a:r>
              <a:rPr lang="es-ES" sz="1400" dirty="0">
                <a:solidFill>
                  <a:schemeClr val="tx2"/>
                </a:solidFill>
              </a:rPr>
              <a:t>(Lessing, </a:t>
            </a:r>
            <a:r>
              <a:rPr lang="es-ES" sz="1400" dirty="0" err="1">
                <a:solidFill>
                  <a:schemeClr val="tx2"/>
                </a:solidFill>
              </a:rPr>
              <a:t>Benjamin</a:t>
            </a:r>
            <a:r>
              <a:rPr lang="es-ES" sz="1400" dirty="0">
                <a:solidFill>
                  <a:schemeClr val="tx2"/>
                </a:solidFill>
              </a:rPr>
              <a:t>, Universidad de Chicago, entrevista en Tercera Dosis, 20.10.2023)</a:t>
            </a:r>
            <a:endParaRPr lang="es-CL" sz="1400" dirty="0">
              <a:solidFill>
                <a:schemeClr val="tx2"/>
              </a:solidFill>
            </a:endParaRPr>
          </a:p>
        </p:txBody>
      </p:sp>
    </p:spTree>
    <p:extLst>
      <p:ext uri="{BB962C8B-B14F-4D97-AF65-F5344CB8AC3E}">
        <p14:creationId xmlns:p14="http://schemas.microsoft.com/office/powerpoint/2010/main" val="2706062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63C4B8-B333-D2E3-E5BA-671FA12F9FCC}"/>
              </a:ext>
            </a:extLst>
          </p:cNvPr>
          <p:cNvSpPr>
            <a:spLocks noGrp="1"/>
          </p:cNvSpPr>
          <p:nvPr>
            <p:ph type="title"/>
          </p:nvPr>
        </p:nvSpPr>
        <p:spPr/>
        <p:txBody>
          <a:bodyPr>
            <a:normAutofit/>
          </a:bodyPr>
          <a:lstStyle/>
          <a:p>
            <a:r>
              <a:rPr lang="es-CL" dirty="0"/>
              <a:t>¿Cómo medir la gestión carcelaria? MQL</a:t>
            </a:r>
            <a:br>
              <a:rPr lang="es-CL" dirty="0"/>
            </a:br>
            <a:r>
              <a:rPr lang="es-ES" sz="3100" dirty="0"/>
              <a:t>Dimensiones que miden la calidad moral de la vida en prisión</a:t>
            </a:r>
            <a:endParaRPr lang="es-CL" dirty="0"/>
          </a:p>
        </p:txBody>
      </p:sp>
      <p:graphicFrame>
        <p:nvGraphicFramePr>
          <p:cNvPr id="4" name="Marcador de contenido 3">
            <a:extLst>
              <a:ext uri="{FF2B5EF4-FFF2-40B4-BE49-F238E27FC236}">
                <a16:creationId xmlns:a16="http://schemas.microsoft.com/office/drawing/2014/main" id="{A658CB7B-884C-27EC-2C5B-F280072E140C}"/>
              </a:ext>
            </a:extLst>
          </p:cNvPr>
          <p:cNvGraphicFramePr>
            <a:graphicFrameLocks noGrp="1"/>
          </p:cNvGraphicFramePr>
          <p:nvPr>
            <p:ph idx="1"/>
            <p:extLst>
              <p:ext uri="{D42A27DB-BD31-4B8C-83A1-F6EECF244321}">
                <p14:modId xmlns:p14="http://schemas.microsoft.com/office/powerpoint/2010/main" val="217003101"/>
              </p:ext>
            </p:extLst>
          </p:nvPr>
        </p:nvGraphicFramePr>
        <p:xfrm>
          <a:off x="838200" y="2059305"/>
          <a:ext cx="10515600" cy="4119880"/>
        </p:xfrm>
        <a:graphic>
          <a:graphicData uri="http://schemas.openxmlformats.org/drawingml/2006/table">
            <a:tbl>
              <a:tblPr firstRow="1" bandRow="1">
                <a:tableStyleId>{5C22544A-7EE6-4342-B048-85BDC9FD1C3A}</a:tableStyleId>
              </a:tblPr>
              <a:tblGrid>
                <a:gridCol w="4150360">
                  <a:extLst>
                    <a:ext uri="{9D8B030D-6E8A-4147-A177-3AD203B41FA5}">
                      <a16:colId xmlns:a16="http://schemas.microsoft.com/office/drawing/2014/main" val="2355421022"/>
                    </a:ext>
                  </a:extLst>
                </a:gridCol>
                <a:gridCol w="6365240">
                  <a:extLst>
                    <a:ext uri="{9D8B030D-6E8A-4147-A177-3AD203B41FA5}">
                      <a16:colId xmlns:a16="http://schemas.microsoft.com/office/drawing/2014/main" val="826609762"/>
                    </a:ext>
                  </a:extLst>
                </a:gridCol>
              </a:tblGrid>
              <a:tr h="370840">
                <a:tc>
                  <a:txBody>
                    <a:bodyPr/>
                    <a:lstStyle/>
                    <a:p>
                      <a:r>
                        <a:rPr lang="es-CL" dirty="0"/>
                        <a:t>DIMENSIÓN</a:t>
                      </a:r>
                    </a:p>
                  </a:txBody>
                  <a:tcPr/>
                </a:tc>
                <a:tc>
                  <a:txBody>
                    <a:bodyPr/>
                    <a:lstStyle/>
                    <a:p>
                      <a:r>
                        <a:rPr lang="es-CL" dirty="0"/>
                        <a:t>COMPONENTES</a:t>
                      </a:r>
                    </a:p>
                  </a:txBody>
                  <a:tcPr/>
                </a:tc>
                <a:extLst>
                  <a:ext uri="{0D108BD9-81ED-4DB2-BD59-A6C34878D82A}">
                    <a16:rowId xmlns:a16="http://schemas.microsoft.com/office/drawing/2014/main" val="27235984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Dimensiones de armonía</a:t>
                      </a:r>
                    </a:p>
                  </a:txBody>
                  <a:tcPr/>
                </a:tc>
                <a:tc>
                  <a:txBody>
                    <a:bodyPr/>
                    <a:lstStyle/>
                    <a:p>
                      <a:r>
                        <a:rPr lang="es-ES" dirty="0"/>
                        <a:t>Entrada en prisión (0,618); Respeto/cortesía (0,886); </a:t>
                      </a:r>
                    </a:p>
                    <a:p>
                      <a:r>
                        <a:rPr lang="es-ES" dirty="0"/>
                        <a:t>Relaciones entre el personal y los reclusos (0,867); Humanidad (0,889); Decencia (0,636); Atención a las personas vulnerables (0,803); Ayuda y asistencia (0,772)</a:t>
                      </a:r>
                    </a:p>
                  </a:txBody>
                  <a:tcPr/>
                </a:tc>
                <a:extLst>
                  <a:ext uri="{0D108BD9-81ED-4DB2-BD59-A6C34878D82A}">
                    <a16:rowId xmlns:a16="http://schemas.microsoft.com/office/drawing/2014/main" val="11137521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Dimensiones de profesionalismo</a:t>
                      </a:r>
                    </a:p>
                  </a:txBody>
                  <a:tcPr/>
                </a:tc>
                <a:tc>
                  <a:txBody>
                    <a:bodyPr/>
                    <a:lstStyle/>
                    <a:p>
                      <a:r>
                        <a:rPr lang="es-ES" dirty="0"/>
                        <a:t>Profesionalismo del personal (0,885); Legitimidad burocrática (0,801); Equidad (0,820); Organización y coherencia (0,836</a:t>
                      </a:r>
                      <a:r>
                        <a:rPr lang="es-CL" dirty="0"/>
                        <a:t>)</a:t>
                      </a:r>
                      <a:endParaRPr lang="es-ES" dirty="0"/>
                    </a:p>
                  </a:txBody>
                  <a:tcPr/>
                </a:tc>
                <a:extLst>
                  <a:ext uri="{0D108BD9-81ED-4DB2-BD59-A6C34878D82A}">
                    <a16:rowId xmlns:a16="http://schemas.microsoft.com/office/drawing/2014/main" val="11207996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Dimensiones de seguridad</a:t>
                      </a:r>
                    </a:p>
                  </a:txBody>
                  <a:tcPr/>
                </a:tc>
                <a:tc>
                  <a:txBody>
                    <a:bodyPr/>
                    <a:lstStyle/>
                    <a:p>
                      <a:r>
                        <a:rPr lang="es-ES" dirty="0"/>
                        <a:t>Vigilancia y seguridad (0,751); Seguridad de los reclusos (0,734); </a:t>
                      </a:r>
                    </a:p>
                    <a:p>
                      <a:r>
                        <a:rPr lang="es-ES" dirty="0"/>
                        <a:t>Adaptación de los reclusos (0,623); Drogas y explotación (0,780</a:t>
                      </a:r>
                      <a:r>
                        <a:rPr lang="es-CL" dirty="0"/>
                        <a:t>)</a:t>
                      </a:r>
                      <a:endParaRPr lang="es-ES" dirty="0"/>
                    </a:p>
                  </a:txBody>
                  <a:tcPr/>
                </a:tc>
                <a:extLst>
                  <a:ext uri="{0D108BD9-81ED-4DB2-BD59-A6C34878D82A}">
                    <a16:rowId xmlns:a16="http://schemas.microsoft.com/office/drawing/2014/main" val="14309367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Dimensiones de condiciones y contacto con la familia</a:t>
                      </a:r>
                    </a:p>
                  </a:txBody>
                  <a:tcPr/>
                </a:tc>
                <a:tc>
                  <a:txBody>
                    <a:bodyPr/>
                    <a:lstStyle/>
                    <a:p>
                      <a:r>
                        <a:rPr lang="es-ES" dirty="0"/>
                        <a:t>Decencia del régimen (0,705); Contacto con la familia (0,635</a:t>
                      </a:r>
                      <a:r>
                        <a:rPr lang="es-CL" dirty="0"/>
                        <a:t>)</a:t>
                      </a:r>
                      <a:endParaRPr lang="es-ES" dirty="0"/>
                    </a:p>
                  </a:txBody>
                  <a:tcPr/>
                </a:tc>
                <a:extLst>
                  <a:ext uri="{0D108BD9-81ED-4DB2-BD59-A6C34878D82A}">
                    <a16:rowId xmlns:a16="http://schemas.microsoft.com/office/drawing/2014/main" val="31686788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Dimensiones de bienestar y desarrollo</a:t>
                      </a:r>
                    </a:p>
                  </a:txBody>
                  <a:tcPr/>
                </a:tc>
                <a:tc>
                  <a:txBody>
                    <a:bodyPr/>
                    <a:lstStyle/>
                    <a:p>
                      <a:r>
                        <a:rPr lang="es-ES" dirty="0"/>
                        <a:t>Desarrollo personal (0,875); Autonomía personal (0,664); Bienestar (0,786); Angustia (0,561)</a:t>
                      </a:r>
                    </a:p>
                  </a:txBody>
                  <a:tcPr/>
                </a:tc>
                <a:extLst>
                  <a:ext uri="{0D108BD9-81ED-4DB2-BD59-A6C34878D82A}">
                    <a16:rowId xmlns:a16="http://schemas.microsoft.com/office/drawing/2014/main" val="3280776030"/>
                  </a:ext>
                </a:extLst>
              </a:tr>
            </a:tbl>
          </a:graphicData>
        </a:graphic>
      </p:graphicFrame>
    </p:spTree>
    <p:extLst>
      <p:ext uri="{BB962C8B-B14F-4D97-AF65-F5344CB8AC3E}">
        <p14:creationId xmlns:p14="http://schemas.microsoft.com/office/powerpoint/2010/main" val="4117881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A3B20F-B49B-0FB2-C2C9-644DB679FCEF}"/>
              </a:ext>
            </a:extLst>
          </p:cNvPr>
          <p:cNvPicPr>
            <a:picLocks noChangeAspect="1"/>
          </p:cNvPicPr>
          <p:nvPr/>
        </p:nvPicPr>
        <p:blipFill rotWithShape="1">
          <a:blip r:embed="rId2">
            <a:duotone>
              <a:schemeClr val="bg2">
                <a:shade val="45000"/>
                <a:satMod val="135000"/>
              </a:schemeClr>
              <a:prstClr val="white"/>
            </a:duotone>
          </a:blip>
          <a:srcRect/>
          <a:stretch/>
        </p:blipFill>
        <p:spPr>
          <a:xfrm>
            <a:off x="20" y="10"/>
            <a:ext cx="12191980" cy="6857990"/>
          </a:xfrm>
          <a:prstGeom prst="rect">
            <a:avLst/>
          </a:prstGeom>
        </p:spPr>
      </p:pic>
      <p:sp>
        <p:nvSpPr>
          <p:cNvPr id="2" name="Título 1"/>
          <p:cNvSpPr>
            <a:spLocks noGrp="1"/>
          </p:cNvSpPr>
          <p:nvPr>
            <p:ph type="title"/>
          </p:nvPr>
        </p:nvSpPr>
        <p:spPr>
          <a:xfrm>
            <a:off x="838200" y="365125"/>
            <a:ext cx="10515600" cy="1325563"/>
          </a:xfrm>
        </p:spPr>
        <p:txBody>
          <a:bodyPr>
            <a:normAutofit/>
          </a:bodyPr>
          <a:lstStyle/>
          <a:p>
            <a:r>
              <a:rPr lang="es-CL" b="1" dirty="0"/>
              <a:t>Gestión penitenciaria</a:t>
            </a:r>
          </a:p>
        </p:txBody>
      </p:sp>
      <p:graphicFrame>
        <p:nvGraphicFramePr>
          <p:cNvPr id="5" name="Marcador de contenido 2">
            <a:extLst>
              <a:ext uri="{FF2B5EF4-FFF2-40B4-BE49-F238E27FC236}">
                <a16:creationId xmlns:a16="http://schemas.microsoft.com/office/drawing/2014/main" id="{4DCCA120-4A90-1A17-29B7-2596D9326816}"/>
              </a:ext>
            </a:extLst>
          </p:cNvPr>
          <p:cNvGraphicFramePr>
            <a:graphicFrameLocks noGrp="1"/>
          </p:cNvGraphicFramePr>
          <p:nvPr>
            <p:ph idx="1"/>
            <p:extLst>
              <p:ext uri="{D42A27DB-BD31-4B8C-83A1-F6EECF244321}">
                <p14:modId xmlns:p14="http://schemas.microsoft.com/office/powerpoint/2010/main" val="195930319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1804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EEDB2641-48A2-0514-A07E-CFE9753B318C}"/>
              </a:ext>
            </a:extLst>
          </p:cNvPr>
          <p:cNvSpPr>
            <a:spLocks noChangeArrowheads="1"/>
          </p:cNvSpPr>
          <p:nvPr/>
        </p:nvSpPr>
        <p:spPr bwMode="auto">
          <a:xfrm>
            <a:off x="182881" y="5699761"/>
            <a:ext cx="1808480" cy="64008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fontScale="55000" lnSpcReduction="20000"/>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eaLnBrk="1" fontAlgn="base" hangingPunct="1">
              <a:lnSpc>
                <a:spcPct val="120000"/>
              </a:lnSpc>
              <a:spcBef>
                <a:spcPct val="0"/>
              </a:spcBef>
              <a:spcAft>
                <a:spcPts val="600"/>
              </a:spcAft>
              <a:buClrTx/>
              <a:buSzTx/>
              <a:tabLst/>
            </a:pPr>
            <a:r>
              <a:rPr kumimoji="0" lang="en-US" altLang="es-CL" sz="2000" b="0" i="0" u="none" strike="noStrike" cap="none" normalizeH="0" baseline="0" dirty="0">
                <a:ln>
                  <a:noFill/>
                </a:ln>
                <a:effectLst/>
                <a:latin typeface="+mn-lt"/>
              </a:rPr>
              <a:t>Fuente: </a:t>
            </a:r>
            <a:r>
              <a:rPr kumimoji="0" lang="en-US" altLang="es-CL" sz="2000" b="0" i="0" u="none" strike="noStrike" cap="none" normalizeH="0" baseline="0" dirty="0" err="1">
                <a:ln>
                  <a:noFill/>
                </a:ln>
                <a:effectLst/>
                <a:latin typeface="+mn-lt"/>
              </a:rPr>
              <a:t>Elaboración</a:t>
            </a:r>
            <a:r>
              <a:rPr kumimoji="0" lang="en-US" altLang="es-CL" sz="2000" b="0" i="0" u="none" strike="noStrike" cap="none" normalizeH="0" baseline="0" dirty="0">
                <a:ln>
                  <a:noFill/>
                </a:ln>
                <a:effectLst/>
                <a:latin typeface="+mn-lt"/>
              </a:rPr>
              <a:t> </a:t>
            </a:r>
            <a:r>
              <a:rPr kumimoji="0" lang="en-US" altLang="es-CL" sz="2000" b="0" i="0" u="none" strike="noStrike" cap="none" normalizeH="0" baseline="0" dirty="0" err="1">
                <a:ln>
                  <a:noFill/>
                </a:ln>
                <a:effectLst/>
                <a:latin typeface="+mn-lt"/>
              </a:rPr>
              <a:t>propia</a:t>
            </a:r>
            <a:r>
              <a:rPr kumimoji="0" lang="en-US" altLang="es-CL" sz="2000" b="0" i="0" u="none" strike="noStrike" cap="none" normalizeH="0" baseline="0" dirty="0">
                <a:ln>
                  <a:noFill/>
                </a:ln>
                <a:effectLst/>
                <a:latin typeface="+mn-lt"/>
              </a:rPr>
              <a:t> </a:t>
            </a:r>
            <a:r>
              <a:rPr kumimoji="0" lang="en-US" altLang="es-CL" sz="2000" b="0" i="0" u="none" strike="noStrike" cap="none" normalizeH="0" baseline="0" dirty="0" err="1">
                <a:ln>
                  <a:noFill/>
                </a:ln>
                <a:effectLst/>
                <a:latin typeface="+mn-lt"/>
              </a:rPr>
              <a:t>en</a:t>
            </a:r>
            <a:r>
              <a:rPr kumimoji="0" lang="en-US" altLang="es-CL" sz="2000" b="0" i="0" u="none" strike="noStrike" cap="none" normalizeH="0" baseline="0" dirty="0">
                <a:ln>
                  <a:noFill/>
                </a:ln>
                <a:effectLst/>
                <a:latin typeface="+mn-lt"/>
              </a:rPr>
              <a:t> base a </a:t>
            </a:r>
            <a:r>
              <a:rPr kumimoji="0" lang="en-US" altLang="es-CL" sz="2000" b="0" i="0" u="none" strike="noStrike" cap="none" normalizeH="0" baseline="0" dirty="0" err="1">
                <a:ln>
                  <a:noFill/>
                </a:ln>
                <a:effectLst/>
                <a:latin typeface="+mn-lt"/>
              </a:rPr>
              <a:t>información</a:t>
            </a:r>
            <a:r>
              <a:rPr kumimoji="0" lang="en-US" altLang="es-CL" sz="2000" b="0" i="0" u="none" strike="noStrike" cap="none" normalizeH="0" baseline="0" dirty="0">
                <a:ln>
                  <a:noFill/>
                </a:ln>
                <a:effectLst/>
                <a:latin typeface="+mn-lt"/>
              </a:rPr>
              <a:t> de </a:t>
            </a:r>
            <a:r>
              <a:rPr kumimoji="0" lang="en-US" altLang="es-CL" sz="2000" b="0" i="0" u="none" strike="noStrike" cap="none" normalizeH="0" baseline="0" dirty="0" err="1">
                <a:ln>
                  <a:noFill/>
                </a:ln>
                <a:effectLst/>
                <a:latin typeface="+mn-lt"/>
              </a:rPr>
              <a:t>Gendarmería</a:t>
            </a:r>
            <a:r>
              <a:rPr kumimoji="0" lang="en-US" altLang="es-CL" sz="2000" b="0" i="0" u="none" strike="noStrike" cap="none" normalizeH="0" baseline="0" dirty="0">
                <a:ln>
                  <a:noFill/>
                </a:ln>
                <a:effectLst/>
                <a:latin typeface="+mn-lt"/>
              </a:rPr>
              <a:t> (2020)</a:t>
            </a:r>
          </a:p>
        </p:txBody>
      </p:sp>
      <p:graphicFrame>
        <p:nvGraphicFramePr>
          <p:cNvPr id="9" name="Tabla 8">
            <a:extLst>
              <a:ext uri="{FF2B5EF4-FFF2-40B4-BE49-F238E27FC236}">
                <a16:creationId xmlns:a16="http://schemas.microsoft.com/office/drawing/2014/main" id="{9145EBDC-7BA8-A3B1-4AE5-F11B99B126E6}"/>
              </a:ext>
            </a:extLst>
          </p:cNvPr>
          <p:cNvGraphicFramePr>
            <a:graphicFrameLocks noGrp="1"/>
          </p:cNvGraphicFramePr>
          <p:nvPr>
            <p:extLst>
              <p:ext uri="{D42A27DB-BD31-4B8C-83A1-F6EECF244321}">
                <p14:modId xmlns:p14="http://schemas.microsoft.com/office/powerpoint/2010/main" val="3179182755"/>
              </p:ext>
            </p:extLst>
          </p:nvPr>
        </p:nvGraphicFramePr>
        <p:xfrm>
          <a:off x="2158522" y="862413"/>
          <a:ext cx="9738837" cy="5821546"/>
        </p:xfrm>
        <a:graphic>
          <a:graphicData uri="http://schemas.openxmlformats.org/drawingml/2006/table">
            <a:tbl>
              <a:tblPr firstRow="1" firstCol="1" bandRow="1">
                <a:noFill/>
                <a:tableStyleId>{5C22544A-7EE6-4342-B048-85BDC9FD1C3A}</a:tableStyleId>
              </a:tblPr>
              <a:tblGrid>
                <a:gridCol w="3246279">
                  <a:extLst>
                    <a:ext uri="{9D8B030D-6E8A-4147-A177-3AD203B41FA5}">
                      <a16:colId xmlns:a16="http://schemas.microsoft.com/office/drawing/2014/main" val="2286740863"/>
                    </a:ext>
                  </a:extLst>
                </a:gridCol>
                <a:gridCol w="3246279">
                  <a:extLst>
                    <a:ext uri="{9D8B030D-6E8A-4147-A177-3AD203B41FA5}">
                      <a16:colId xmlns:a16="http://schemas.microsoft.com/office/drawing/2014/main" val="1521622903"/>
                    </a:ext>
                  </a:extLst>
                </a:gridCol>
                <a:gridCol w="3246279">
                  <a:extLst>
                    <a:ext uri="{9D8B030D-6E8A-4147-A177-3AD203B41FA5}">
                      <a16:colId xmlns:a16="http://schemas.microsoft.com/office/drawing/2014/main" val="3360071591"/>
                    </a:ext>
                  </a:extLst>
                </a:gridCol>
              </a:tblGrid>
              <a:tr h="270033">
                <a:tc>
                  <a:txBody>
                    <a:bodyPr/>
                    <a:lstStyle/>
                    <a:p>
                      <a:pPr indent="450215" algn="just">
                        <a:lnSpc>
                          <a:spcPct val="107000"/>
                        </a:lnSpc>
                        <a:spcBef>
                          <a:spcPts val="300"/>
                        </a:spcBef>
                        <a:spcAft>
                          <a:spcPts val="300"/>
                        </a:spcAft>
                      </a:pPr>
                      <a:r>
                        <a:rPr lang="es-CL" sz="1000" b="0" cap="all" spc="150">
                          <a:solidFill>
                            <a:schemeClr val="lt1"/>
                          </a:solidFill>
                          <a:effectLst/>
                        </a:rPr>
                        <a:t>Objetivos estratégicos</a:t>
                      </a:r>
                      <a:endParaRPr lang="es-CL" sz="1000" b="0" cap="all" spc="150">
                        <a:solidFill>
                          <a:schemeClr val="lt1"/>
                        </a:solidFill>
                        <a:effectLst/>
                        <a:latin typeface="Calibri" panose="020F0502020204030204" pitchFamily="34" charset="0"/>
                        <a:ea typeface="Calibri" panose="020F0502020204030204" pitchFamily="34" charset="0"/>
                        <a:cs typeface="Arial" panose="020B0604020202020204" pitchFamily="34" charset="0"/>
                      </a:endParaRPr>
                    </a:p>
                  </a:txBody>
                  <a:tcPr marL="53260" marR="53260" marT="53260" marB="53260">
                    <a:lnL w="12700" cmpd="sng">
                      <a:noFill/>
                    </a:lnL>
                    <a:lnR w="12700" cmpd="sng">
                      <a:noFill/>
                    </a:lnR>
                    <a:lnT w="12700" cmpd="sng">
                      <a:noFill/>
                    </a:lnT>
                    <a:lnB w="38100" cmpd="sng">
                      <a:noFill/>
                    </a:lnB>
                    <a:solidFill>
                      <a:srgbClr val="505356"/>
                    </a:solidFill>
                  </a:tcPr>
                </a:tc>
                <a:tc>
                  <a:txBody>
                    <a:bodyPr/>
                    <a:lstStyle/>
                    <a:p>
                      <a:pPr indent="450215" algn="just">
                        <a:lnSpc>
                          <a:spcPct val="107000"/>
                        </a:lnSpc>
                        <a:spcBef>
                          <a:spcPts val="300"/>
                        </a:spcBef>
                        <a:spcAft>
                          <a:spcPts val="300"/>
                        </a:spcAft>
                      </a:pPr>
                      <a:r>
                        <a:rPr lang="es-CL" sz="1000" b="0" cap="all" spc="150">
                          <a:solidFill>
                            <a:schemeClr val="lt1"/>
                          </a:solidFill>
                          <a:effectLst/>
                        </a:rPr>
                        <a:t>Productos estratégicos</a:t>
                      </a:r>
                      <a:endParaRPr lang="es-CL" sz="1000" b="0" cap="all" spc="150">
                        <a:solidFill>
                          <a:schemeClr val="lt1"/>
                        </a:solidFill>
                        <a:effectLst/>
                        <a:latin typeface="Calibri" panose="020F0502020204030204" pitchFamily="34" charset="0"/>
                        <a:ea typeface="Calibri" panose="020F0502020204030204" pitchFamily="34" charset="0"/>
                        <a:cs typeface="Arial" panose="020B0604020202020204" pitchFamily="34" charset="0"/>
                      </a:endParaRPr>
                    </a:p>
                  </a:txBody>
                  <a:tcPr marL="53260" marR="53260" marT="53260" marB="53260">
                    <a:lnL w="12700" cmpd="sng">
                      <a:noFill/>
                    </a:lnL>
                    <a:lnR w="12700" cmpd="sng">
                      <a:noFill/>
                    </a:lnR>
                    <a:lnT w="12700" cmpd="sng">
                      <a:noFill/>
                    </a:lnT>
                    <a:lnB w="38100" cmpd="sng">
                      <a:noFill/>
                    </a:lnB>
                    <a:solidFill>
                      <a:srgbClr val="505356"/>
                    </a:solidFill>
                  </a:tcPr>
                </a:tc>
                <a:tc>
                  <a:txBody>
                    <a:bodyPr/>
                    <a:lstStyle/>
                    <a:p>
                      <a:pPr indent="450215" algn="just">
                        <a:lnSpc>
                          <a:spcPct val="107000"/>
                        </a:lnSpc>
                        <a:spcBef>
                          <a:spcPts val="300"/>
                        </a:spcBef>
                        <a:spcAft>
                          <a:spcPts val="300"/>
                        </a:spcAft>
                      </a:pPr>
                      <a:r>
                        <a:rPr lang="es-CL" sz="1000" b="0" cap="all" spc="150" dirty="0">
                          <a:solidFill>
                            <a:schemeClr val="lt1"/>
                          </a:solidFill>
                          <a:effectLst/>
                        </a:rPr>
                        <a:t>Indicadores</a:t>
                      </a:r>
                      <a:endParaRPr lang="es-CL" sz="1000" b="0" cap="all" spc="150" dirty="0">
                        <a:solidFill>
                          <a:schemeClr val="lt1"/>
                        </a:solidFill>
                        <a:effectLst/>
                        <a:latin typeface="Calibri" panose="020F0502020204030204" pitchFamily="34" charset="0"/>
                        <a:ea typeface="Calibri" panose="020F0502020204030204" pitchFamily="34" charset="0"/>
                        <a:cs typeface="Arial" panose="020B0604020202020204" pitchFamily="34" charset="0"/>
                      </a:endParaRPr>
                    </a:p>
                  </a:txBody>
                  <a:tcPr marL="53260" marR="53260" marT="53260" marB="53260">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3377087233"/>
                  </a:ext>
                </a:extLst>
              </a:tr>
              <a:tr h="452521">
                <a:tc rowSpan="3">
                  <a:txBody>
                    <a:bodyPr/>
                    <a:lstStyle/>
                    <a:p>
                      <a:pPr algn="just">
                        <a:lnSpc>
                          <a:spcPct val="107000"/>
                        </a:lnSpc>
                        <a:spcBef>
                          <a:spcPts val="300"/>
                        </a:spcBef>
                        <a:spcAft>
                          <a:spcPts val="300"/>
                        </a:spcAft>
                      </a:pPr>
                      <a:r>
                        <a:rPr lang="es-CL" sz="1000" b="1" cap="none" spc="0">
                          <a:solidFill>
                            <a:schemeClr val="tx1"/>
                          </a:solidFill>
                          <a:effectLst/>
                        </a:rPr>
                        <a:t>OE1: </a:t>
                      </a:r>
                      <a:r>
                        <a:rPr lang="es-MX" sz="1000" b="1" cap="none" spc="0">
                          <a:solidFill>
                            <a:schemeClr val="tx1"/>
                          </a:solidFill>
                          <a:effectLst/>
                        </a:rPr>
                        <a:t>Garantizar el cumplimiento eficaz de la prisión preventiva y de las condenas que los tribunales determinen, previniendo conductas y situaciones que pongan en riesgo el cumplimiento de este mandato, garantizando en este proceso el respeto de los derechos humanos en forma integral de la población bajo custodia o control, con personal penitenciario competente y formado y/o capacitado para estos fines en la Escuela Institucional.</a:t>
                      </a:r>
                      <a:endParaRPr lang="es-CL" sz="1000" b="1"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3260" marR="53260" marT="53260" marB="53260">
                    <a:lnL w="12700" cmpd="sng">
                      <a:noFill/>
                      <a:prstDash val="solid"/>
                    </a:lnL>
                    <a:lnR w="12700" cmpd="sng">
                      <a:noFill/>
                      <a:prstDash val="solid"/>
                    </a:lnR>
                    <a:lnT w="38100" cmpd="sng">
                      <a:noFill/>
                    </a:lnT>
                    <a:lnB w="12700" cmpd="sng">
                      <a:noFill/>
                      <a:prstDash val="solid"/>
                    </a:lnB>
                    <a:noFill/>
                  </a:tcPr>
                </a:tc>
                <a:tc rowSpan="3">
                  <a:txBody>
                    <a:bodyPr/>
                    <a:lstStyle/>
                    <a:p>
                      <a:pPr algn="just">
                        <a:lnSpc>
                          <a:spcPct val="107000"/>
                        </a:lnSpc>
                        <a:spcBef>
                          <a:spcPts val="300"/>
                        </a:spcBef>
                        <a:spcAft>
                          <a:spcPts val="300"/>
                        </a:spcAft>
                      </a:pPr>
                      <a:r>
                        <a:rPr lang="es-CL" sz="1000" cap="none" spc="0">
                          <a:solidFill>
                            <a:schemeClr val="tx1"/>
                          </a:solidFill>
                          <a:effectLst/>
                        </a:rPr>
                        <a:t>1.Vigilancia y Control: Acción de la administración penitenciaria por medio de procedimientos respetuosos de los estándares en DDHH que implica: a) En la población privada de libertad, la vigilancia activa y permanente en el cumplimiento de la reclusión, así como en el traslado a tribunales, centros asistenciales y otros lugares. </a:t>
                      </a:r>
                      <a:endParaRPr lang="es-CL" sz="10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3260" marR="53260" marT="53260" marB="53260">
                    <a:lnL w="12700" cmpd="sng">
                      <a:noFill/>
                      <a:prstDash val="solid"/>
                    </a:lnL>
                    <a:lnR w="12700" cmpd="sng">
                      <a:noFill/>
                      <a:prstDash val="solid"/>
                    </a:lnR>
                    <a:lnT w="38100" cmpd="sng">
                      <a:noFill/>
                    </a:lnT>
                    <a:lnB w="12700" cmpd="sng">
                      <a:noFill/>
                      <a:prstDash val="solid"/>
                    </a:lnB>
                    <a:noFill/>
                  </a:tcPr>
                </a:tc>
                <a:tc>
                  <a:txBody>
                    <a:bodyPr/>
                    <a:lstStyle/>
                    <a:p>
                      <a:pPr algn="just">
                        <a:lnSpc>
                          <a:spcPct val="107000"/>
                        </a:lnSpc>
                        <a:spcBef>
                          <a:spcPts val="300"/>
                        </a:spcBef>
                        <a:spcAft>
                          <a:spcPts val="300"/>
                        </a:spcAft>
                      </a:pPr>
                      <a:r>
                        <a:rPr lang="es-CL" sz="1000" cap="none" spc="0" dirty="0">
                          <a:solidFill>
                            <a:schemeClr val="tx1"/>
                          </a:solidFill>
                          <a:effectLst/>
                        </a:rPr>
                        <a:t>Tasa de internos fugados desde el interior de unidades penales en el año t, por cada 1000 internos que estuvieron bajo la custodia de Gendarmería de Chile en el año t</a:t>
                      </a:r>
                      <a:endParaRPr lang="es-CL" sz="10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3260" marR="53260" marT="53260" marB="53260">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866946148"/>
                  </a:ext>
                </a:extLst>
              </a:tr>
              <a:tr h="452521">
                <a:tc vMerge="1">
                  <a:txBody>
                    <a:bodyPr/>
                    <a:lstStyle/>
                    <a:p>
                      <a:endParaRPr lang="es-CL"/>
                    </a:p>
                  </a:txBody>
                  <a:tcPr/>
                </a:tc>
                <a:tc vMerge="1">
                  <a:txBody>
                    <a:bodyPr/>
                    <a:lstStyle/>
                    <a:p>
                      <a:endParaRPr lang="es-CL"/>
                    </a:p>
                  </a:txBody>
                  <a:tcPr/>
                </a:tc>
                <a:tc>
                  <a:txBody>
                    <a:bodyPr/>
                    <a:lstStyle/>
                    <a:p>
                      <a:pPr algn="just">
                        <a:lnSpc>
                          <a:spcPct val="107000"/>
                        </a:lnSpc>
                        <a:spcBef>
                          <a:spcPts val="300"/>
                        </a:spcBef>
                        <a:spcAft>
                          <a:spcPts val="300"/>
                        </a:spcAft>
                      </a:pPr>
                      <a:r>
                        <a:rPr lang="es-CL" sz="1000" cap="none" spc="0" dirty="0">
                          <a:solidFill>
                            <a:schemeClr val="tx1"/>
                          </a:solidFill>
                          <a:effectLst/>
                        </a:rPr>
                        <a:t>Tasa de internos fugados desde el exterior de unidades penales en el año t, por cada 1000 internos trasladados a tribunales, a hospitales y otros lugares en el año t</a:t>
                      </a:r>
                      <a:endParaRPr lang="es-CL" sz="10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3260" marR="53260" marT="53260" marB="5326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741242910"/>
                  </a:ext>
                </a:extLst>
              </a:tr>
              <a:tr h="452521">
                <a:tc vMerge="1">
                  <a:txBody>
                    <a:bodyPr/>
                    <a:lstStyle/>
                    <a:p>
                      <a:endParaRPr lang="es-CL"/>
                    </a:p>
                  </a:txBody>
                  <a:tcPr/>
                </a:tc>
                <a:tc vMerge="1">
                  <a:txBody>
                    <a:bodyPr/>
                    <a:lstStyle/>
                    <a:p>
                      <a:endParaRPr lang="es-CL"/>
                    </a:p>
                  </a:txBody>
                  <a:tcPr/>
                </a:tc>
                <a:tc>
                  <a:txBody>
                    <a:bodyPr/>
                    <a:lstStyle/>
                    <a:p>
                      <a:pPr algn="just">
                        <a:lnSpc>
                          <a:spcPct val="107000"/>
                        </a:lnSpc>
                        <a:spcBef>
                          <a:spcPts val="300"/>
                        </a:spcBef>
                        <a:spcAft>
                          <a:spcPts val="300"/>
                        </a:spcAft>
                      </a:pPr>
                      <a:r>
                        <a:rPr lang="es-CL" sz="1000" cap="none" spc="0" dirty="0">
                          <a:solidFill>
                            <a:schemeClr val="tx1"/>
                          </a:solidFill>
                          <a:effectLst/>
                        </a:rPr>
                        <a:t>Tasa de internos muertos por agresiones entre internos en el año t, por cada 1.000 internos que estuvieron bajo la custodia de Gendarmería de Chile en el año t</a:t>
                      </a:r>
                      <a:endParaRPr lang="es-CL" sz="10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3260" marR="53260" marT="53260" marB="53260">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802174143"/>
                  </a:ext>
                </a:extLst>
              </a:tr>
              <a:tr h="841041">
                <a:tc rowSpan="2">
                  <a:txBody>
                    <a:bodyPr/>
                    <a:lstStyle/>
                    <a:p>
                      <a:pPr algn="just">
                        <a:lnSpc>
                          <a:spcPct val="107000"/>
                        </a:lnSpc>
                        <a:spcBef>
                          <a:spcPts val="300"/>
                        </a:spcBef>
                        <a:spcAft>
                          <a:spcPts val="300"/>
                        </a:spcAft>
                      </a:pPr>
                      <a:r>
                        <a:rPr lang="es-CL" sz="1000" b="1" cap="none" spc="0">
                          <a:solidFill>
                            <a:schemeClr val="tx1"/>
                          </a:solidFill>
                          <a:effectLst/>
                        </a:rPr>
                        <a:t>OE2: Proporcionar atención a través de la entrega oportuna de condiciones básicas, tales como alojamiento, alimentación y salud, entre otras, a la población puesta bajo la custodia del Servicio, así como brindar de manera adecuada, atención administrativa en el control de las condenas […].</a:t>
                      </a:r>
                      <a:endParaRPr lang="es-CL" sz="1000" b="1"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3260" marR="53260" marT="53260" marB="5326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rowSpan="2">
                  <a:txBody>
                    <a:bodyPr/>
                    <a:lstStyle/>
                    <a:p>
                      <a:pPr algn="just">
                        <a:lnSpc>
                          <a:spcPct val="107000"/>
                        </a:lnSpc>
                        <a:spcBef>
                          <a:spcPts val="300"/>
                        </a:spcBef>
                        <a:spcAft>
                          <a:spcPts val="300"/>
                        </a:spcAft>
                      </a:pPr>
                      <a:r>
                        <a:rPr lang="es-CL" sz="1000" cap="none" spc="0">
                          <a:solidFill>
                            <a:schemeClr val="tx1"/>
                          </a:solidFill>
                          <a:effectLst/>
                        </a:rPr>
                        <a:t>2. Atención y Prestaciones para la Integración: Atención es la acción a través de la cual el Servicio, directamente o a través de terceros, proporciona a las personas recluidas un conjunto de condiciones básicas, de acuerdo con estándares de DDHH: infraestructura, alimentación, ropa de cama, salud, atención espiritual y acercamiento a la red familiar y todas las condiciones que faciliten el ejercicio de derechos no restringidos por reclusión. Las Prestaciones para la Integración son las acciones a través de las cuales el Servicio, directamente o a través de terceros, proporciona a la población penal […], acceso a atención psicosocial, educación, trabajo, cultura, deporte, recreación y todas aquellas prestaciones que faciliten su integración y el ejercicio de derechos no restringidos por reclusión.</a:t>
                      </a:r>
                      <a:endParaRPr lang="es-CL" sz="10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3260" marR="53260" marT="53260" marB="5326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just">
                        <a:lnSpc>
                          <a:spcPct val="107000"/>
                        </a:lnSpc>
                        <a:spcBef>
                          <a:spcPts val="300"/>
                        </a:spcBef>
                        <a:spcAft>
                          <a:spcPts val="300"/>
                        </a:spcAft>
                      </a:pPr>
                      <a:r>
                        <a:rPr lang="es-CL" sz="1000" cap="none" spc="0" dirty="0">
                          <a:solidFill>
                            <a:schemeClr val="tx1"/>
                          </a:solidFill>
                          <a:effectLst/>
                        </a:rPr>
                        <a:t>Porcentaje de condenados privados de libertad que concluyen proceso educativo en el año t, respecto del total de condenados privados de libertad que accede a proceso educativo en el año t</a:t>
                      </a:r>
                      <a:endParaRPr lang="es-CL" sz="10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3260" marR="53260" marT="53260" marB="5326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491996464"/>
                  </a:ext>
                </a:extLst>
              </a:tr>
              <a:tr h="738577">
                <a:tc vMerge="1">
                  <a:txBody>
                    <a:bodyPr/>
                    <a:lstStyle/>
                    <a:p>
                      <a:endParaRPr lang="es-CL"/>
                    </a:p>
                  </a:txBody>
                  <a:tcPr/>
                </a:tc>
                <a:tc vMerge="1">
                  <a:txBody>
                    <a:bodyPr/>
                    <a:lstStyle/>
                    <a:p>
                      <a:endParaRPr lang="es-CL"/>
                    </a:p>
                  </a:txBody>
                  <a:tcPr/>
                </a:tc>
                <a:tc>
                  <a:txBody>
                    <a:bodyPr/>
                    <a:lstStyle/>
                    <a:p>
                      <a:pPr algn="just">
                        <a:lnSpc>
                          <a:spcPct val="107000"/>
                        </a:lnSpc>
                        <a:spcBef>
                          <a:spcPts val="300"/>
                        </a:spcBef>
                        <a:spcAft>
                          <a:spcPts val="300"/>
                        </a:spcAft>
                      </a:pPr>
                      <a:r>
                        <a:rPr lang="es-CL" sz="1000" cap="none" spc="0" dirty="0">
                          <a:solidFill>
                            <a:schemeClr val="tx1"/>
                          </a:solidFill>
                          <a:effectLst/>
                        </a:rPr>
                        <a:t>Porcentaje de condenados capacitados laboralmente con certificación en el año t</a:t>
                      </a:r>
                      <a:endParaRPr lang="es-CL" sz="10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3260" marR="53260" marT="53260" marB="53260">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400481992"/>
                  </a:ext>
                </a:extLst>
              </a:tr>
              <a:tr h="964837">
                <a:tc>
                  <a:txBody>
                    <a:bodyPr/>
                    <a:lstStyle/>
                    <a:p>
                      <a:pPr algn="just">
                        <a:lnSpc>
                          <a:spcPct val="107000"/>
                        </a:lnSpc>
                        <a:spcBef>
                          <a:spcPts val="300"/>
                        </a:spcBef>
                        <a:spcAft>
                          <a:spcPts val="300"/>
                        </a:spcAft>
                      </a:pPr>
                      <a:r>
                        <a:rPr lang="es-CL" sz="1000" b="1" cap="none" spc="0">
                          <a:solidFill>
                            <a:schemeClr val="tx1"/>
                          </a:solidFill>
                          <a:effectLst/>
                        </a:rPr>
                        <a:t>OE3: Promover la integración social de las personas privadas de libertad […], fomentando el desarrollo de conductas, habilidades y competencias prosociales que permitan disminuir el nivel de riesgo de reincidencia delictiva, en un marco de respeto irrestricto de DDHH, involucrando en este proceso la participación de sus familias, instituciones, empresas y comunidad. </a:t>
                      </a:r>
                      <a:endParaRPr lang="es-CL" sz="1000" b="1"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3260" marR="53260" marT="53260" marB="5326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just">
                        <a:lnSpc>
                          <a:spcPct val="107000"/>
                        </a:lnSpc>
                        <a:spcBef>
                          <a:spcPts val="300"/>
                        </a:spcBef>
                        <a:spcAft>
                          <a:spcPts val="300"/>
                        </a:spcAft>
                      </a:pPr>
                      <a:r>
                        <a:rPr lang="es-CL" sz="1000" cap="none" spc="0" dirty="0">
                          <a:solidFill>
                            <a:schemeClr val="tx1"/>
                          </a:solidFill>
                          <a:effectLst/>
                        </a:rPr>
                        <a:t>3.Intervención Psicosocial Criminológica (antes identificada como Asistencia): Acción a través de la cual el Servicio, directamente o través de terceros, desarrolla procesos diferenciados de intervención a personas condenadas […] fomentando el desarrollo de conductas, competencias y habilidades prosociales, orientadas a disminuir nivel de riesgo de reincidencia delictual, involucrando en el proceso a la familia del sujeto y la sociedad civil.</a:t>
                      </a:r>
                      <a:endParaRPr lang="es-CL" sz="10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3260" marR="53260" marT="53260" marB="5326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just">
                        <a:lnSpc>
                          <a:spcPct val="107000"/>
                        </a:lnSpc>
                        <a:spcBef>
                          <a:spcPts val="300"/>
                        </a:spcBef>
                        <a:spcAft>
                          <a:spcPts val="300"/>
                        </a:spcAft>
                      </a:pPr>
                      <a:r>
                        <a:rPr lang="es-CL" sz="1000" cap="none" spc="0" dirty="0">
                          <a:solidFill>
                            <a:schemeClr val="tx1"/>
                          </a:solidFill>
                          <a:effectLst/>
                        </a:rPr>
                        <a:t>Porcentaje de usuarios de los programas de reinserción laboral colocados en un trabajo, respecto del total de usuarios intervenidos en el año t</a:t>
                      </a:r>
                      <a:endParaRPr lang="es-CL" sz="10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3260" marR="53260" marT="53260" marB="53260">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993395501"/>
                  </a:ext>
                </a:extLst>
              </a:tr>
            </a:tbl>
          </a:graphicData>
        </a:graphic>
      </p:graphicFrame>
      <p:sp>
        <p:nvSpPr>
          <p:cNvPr id="10" name="CuadroTexto 9">
            <a:extLst>
              <a:ext uri="{FF2B5EF4-FFF2-40B4-BE49-F238E27FC236}">
                <a16:creationId xmlns:a16="http://schemas.microsoft.com/office/drawing/2014/main" id="{09B29AB3-5B24-7829-E76B-183A852BFBFE}"/>
              </a:ext>
            </a:extLst>
          </p:cNvPr>
          <p:cNvSpPr txBox="1"/>
          <p:nvPr/>
        </p:nvSpPr>
        <p:spPr>
          <a:xfrm>
            <a:off x="472964" y="231152"/>
            <a:ext cx="9219676" cy="400110"/>
          </a:xfrm>
          <a:prstGeom prst="rect">
            <a:avLst/>
          </a:prstGeom>
          <a:noFill/>
        </p:spPr>
        <p:txBody>
          <a:bodyPr wrap="square">
            <a:spAutoFit/>
          </a:bodyPr>
          <a:lstStyle/>
          <a:p>
            <a:r>
              <a:rPr lang="es-ES" sz="2000" dirty="0"/>
              <a:t>¿Información institucional para la medición de la gestión carcelaria en Chile?</a:t>
            </a:r>
          </a:p>
        </p:txBody>
      </p:sp>
    </p:spTree>
    <p:extLst>
      <p:ext uri="{BB962C8B-B14F-4D97-AF65-F5344CB8AC3E}">
        <p14:creationId xmlns:p14="http://schemas.microsoft.com/office/powerpoint/2010/main" val="1222057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D5452C31-99E2-24E3-FA3A-DEEB009BA226}"/>
              </a:ext>
            </a:extLst>
          </p:cNvPr>
          <p:cNvGraphicFramePr>
            <a:graphicFrameLocks noGrp="1"/>
          </p:cNvGraphicFramePr>
          <p:nvPr>
            <p:extLst>
              <p:ext uri="{D42A27DB-BD31-4B8C-83A1-F6EECF244321}">
                <p14:modId xmlns:p14="http://schemas.microsoft.com/office/powerpoint/2010/main" val="2515104426"/>
              </p:ext>
            </p:extLst>
          </p:nvPr>
        </p:nvGraphicFramePr>
        <p:xfrm>
          <a:off x="440690" y="1119759"/>
          <a:ext cx="5397500" cy="2519680"/>
        </p:xfrm>
        <a:graphic>
          <a:graphicData uri="http://schemas.openxmlformats.org/drawingml/2006/table">
            <a:tbl>
              <a:tblPr firstRow="1" firstCol="1" bandRow="1">
                <a:tableStyleId>{5C22544A-7EE6-4342-B048-85BDC9FD1C3A}</a:tableStyleId>
              </a:tblPr>
              <a:tblGrid>
                <a:gridCol w="2607310">
                  <a:extLst>
                    <a:ext uri="{9D8B030D-6E8A-4147-A177-3AD203B41FA5}">
                      <a16:colId xmlns:a16="http://schemas.microsoft.com/office/drawing/2014/main" val="879809242"/>
                    </a:ext>
                  </a:extLst>
                </a:gridCol>
                <a:gridCol w="2790190">
                  <a:extLst>
                    <a:ext uri="{9D8B030D-6E8A-4147-A177-3AD203B41FA5}">
                      <a16:colId xmlns:a16="http://schemas.microsoft.com/office/drawing/2014/main" val="838567259"/>
                    </a:ext>
                  </a:extLst>
                </a:gridCol>
              </a:tblGrid>
              <a:tr h="984864">
                <a:tc>
                  <a:txBody>
                    <a:bodyPr/>
                    <a:lstStyle/>
                    <a:p>
                      <a:pPr algn="just">
                        <a:lnSpc>
                          <a:spcPct val="100000"/>
                        </a:lnSpc>
                        <a:spcBef>
                          <a:spcPts val="200"/>
                        </a:spcBef>
                        <a:spcAft>
                          <a:spcPts val="200"/>
                        </a:spcAft>
                      </a:pPr>
                      <a:r>
                        <a:rPr lang="es-CL" sz="1400" dirty="0">
                          <a:effectLst/>
                        </a:rPr>
                        <a:t>Alta nivel 1</a:t>
                      </a:r>
                    </a:p>
                    <a:p>
                      <a:pPr indent="450215" algn="just">
                        <a:lnSpc>
                          <a:spcPct val="100000"/>
                        </a:lnSpc>
                        <a:spcBef>
                          <a:spcPts val="200"/>
                        </a:spcBef>
                        <a:spcAft>
                          <a:spcPts val="200"/>
                        </a:spcAft>
                      </a:pPr>
                      <a:r>
                        <a:rPr lang="es-CL" sz="1400" dirty="0">
                          <a:effectLst/>
                        </a:rPr>
                        <a:t> </a:t>
                      </a:r>
                    </a:p>
                    <a:p>
                      <a:pPr algn="just">
                        <a:lnSpc>
                          <a:spcPct val="100000"/>
                        </a:lnSpc>
                        <a:spcBef>
                          <a:spcPts val="200"/>
                        </a:spcBef>
                        <a:spcAft>
                          <a:spcPts val="200"/>
                        </a:spcAft>
                      </a:pPr>
                      <a:r>
                        <a:rPr lang="es-CL" sz="1400" dirty="0">
                          <a:effectLst/>
                        </a:rPr>
                        <a:t>(Altas condiciones para la seguridad / Buenas condiciones para la operatividad)</a:t>
                      </a:r>
                    </a:p>
                    <a:p>
                      <a:pPr indent="450215" algn="just">
                        <a:lnSpc>
                          <a:spcPct val="100000"/>
                        </a:lnSpc>
                        <a:spcBef>
                          <a:spcPts val="200"/>
                        </a:spcBef>
                        <a:spcAft>
                          <a:spcPts val="200"/>
                        </a:spcAft>
                      </a:pPr>
                      <a:r>
                        <a:rPr lang="es-CL" sz="1000" dirty="0">
                          <a:effectLst/>
                        </a:rPr>
                        <a:t> </a:t>
                      </a:r>
                    </a:p>
                    <a:p>
                      <a:pPr algn="just">
                        <a:lnSpc>
                          <a:spcPct val="100000"/>
                        </a:lnSpc>
                        <a:spcBef>
                          <a:spcPts val="200"/>
                        </a:spcBef>
                        <a:spcAft>
                          <a:spcPts val="200"/>
                        </a:spcAft>
                      </a:pPr>
                      <a:r>
                        <a:rPr lang="es-CL" sz="1000" dirty="0">
                          <a:effectLst/>
                        </a:rPr>
                        <a:t>(10 unidades)</a:t>
                      </a:r>
                    </a:p>
                    <a:p>
                      <a:pPr indent="450215" algn="just">
                        <a:lnSpc>
                          <a:spcPct val="100000"/>
                        </a:lnSpc>
                        <a:spcBef>
                          <a:spcPts val="200"/>
                        </a:spcBef>
                        <a:spcAft>
                          <a:spcPts val="200"/>
                        </a:spcAft>
                      </a:pPr>
                      <a:r>
                        <a:rPr lang="es-CL" sz="1000" dirty="0">
                          <a:effectLst/>
                        </a:rPr>
                        <a:t> </a:t>
                      </a:r>
                      <a:endParaRPr lang="es-CL" sz="1000" dirty="0">
                        <a:effectLst/>
                        <a:latin typeface="Calibri" panose="020F0502020204030204" pitchFamily="34" charset="0"/>
                        <a:ea typeface="Calibri" panose="020F0502020204030204" pitchFamily="34" charset="0"/>
                        <a:cs typeface="Arial" panose="020B0604020202020204" pitchFamily="34" charset="0"/>
                      </a:endParaRPr>
                    </a:p>
                  </a:txBody>
                  <a:tcPr marL="29261" marR="29261" marT="0" marB="0">
                    <a:solidFill>
                      <a:schemeClr val="tx2">
                        <a:lumMod val="75000"/>
                      </a:schemeClr>
                    </a:solidFill>
                  </a:tcPr>
                </a:tc>
                <a:tc>
                  <a:txBody>
                    <a:bodyPr/>
                    <a:lstStyle/>
                    <a:p>
                      <a:pPr indent="450215" algn="just">
                        <a:lnSpc>
                          <a:spcPct val="100000"/>
                        </a:lnSpc>
                        <a:spcBef>
                          <a:spcPts val="200"/>
                        </a:spcBef>
                        <a:spcAft>
                          <a:spcPts val="200"/>
                        </a:spcAft>
                      </a:pPr>
                      <a:r>
                        <a:rPr lang="pt-BR" sz="1200" dirty="0">
                          <a:effectLst/>
                        </a:rPr>
                        <a:t>CP ARICA</a:t>
                      </a:r>
                      <a:endParaRPr lang="es-CL" sz="1200" dirty="0">
                        <a:effectLst/>
                      </a:endParaRPr>
                    </a:p>
                    <a:p>
                      <a:pPr indent="450215" algn="just">
                        <a:lnSpc>
                          <a:spcPct val="100000"/>
                        </a:lnSpc>
                        <a:spcBef>
                          <a:spcPts val="200"/>
                        </a:spcBef>
                        <a:spcAft>
                          <a:spcPts val="200"/>
                        </a:spcAft>
                      </a:pPr>
                      <a:r>
                        <a:rPr lang="pt-BR" sz="1200" dirty="0">
                          <a:effectLst/>
                        </a:rPr>
                        <a:t>CCP ANTOFAGASTA</a:t>
                      </a:r>
                      <a:endParaRPr lang="es-CL" sz="1200" dirty="0">
                        <a:effectLst/>
                      </a:endParaRPr>
                    </a:p>
                    <a:p>
                      <a:pPr indent="450215" algn="just">
                        <a:lnSpc>
                          <a:spcPct val="100000"/>
                        </a:lnSpc>
                        <a:spcBef>
                          <a:spcPts val="200"/>
                        </a:spcBef>
                        <a:spcAft>
                          <a:spcPts val="200"/>
                        </a:spcAft>
                      </a:pPr>
                      <a:r>
                        <a:rPr lang="pt-BR" sz="1200" dirty="0">
                          <a:effectLst/>
                        </a:rPr>
                        <a:t>CP RANCAGUA*</a:t>
                      </a:r>
                      <a:endParaRPr lang="es-CL" sz="1200" dirty="0">
                        <a:effectLst/>
                      </a:endParaRPr>
                    </a:p>
                    <a:p>
                      <a:pPr indent="450215" algn="just">
                        <a:lnSpc>
                          <a:spcPct val="100000"/>
                        </a:lnSpc>
                        <a:spcBef>
                          <a:spcPts val="200"/>
                        </a:spcBef>
                        <a:spcAft>
                          <a:spcPts val="200"/>
                        </a:spcAft>
                      </a:pPr>
                      <a:r>
                        <a:rPr lang="pt-BR" sz="1200" dirty="0">
                          <a:effectLst/>
                        </a:rPr>
                        <a:t>CCP BIO </a:t>
                      </a:r>
                      <a:r>
                        <a:rPr lang="pt-BR" sz="1200" dirty="0" err="1">
                          <a:effectLst/>
                        </a:rPr>
                        <a:t>BIO</a:t>
                      </a:r>
                      <a:endParaRPr lang="es-CL" sz="1200" dirty="0">
                        <a:effectLst/>
                      </a:endParaRPr>
                    </a:p>
                    <a:p>
                      <a:pPr indent="450215" algn="just">
                        <a:lnSpc>
                          <a:spcPct val="100000"/>
                        </a:lnSpc>
                        <a:spcBef>
                          <a:spcPts val="200"/>
                        </a:spcBef>
                        <a:spcAft>
                          <a:spcPts val="200"/>
                        </a:spcAft>
                      </a:pPr>
                      <a:r>
                        <a:rPr lang="pt-BR" sz="1200" dirty="0">
                          <a:effectLst/>
                        </a:rPr>
                        <a:t>CP VALDIVIA</a:t>
                      </a:r>
                      <a:endParaRPr lang="es-CL" sz="1200" dirty="0">
                        <a:effectLst/>
                      </a:endParaRPr>
                    </a:p>
                    <a:p>
                      <a:pPr indent="450215" algn="just">
                        <a:lnSpc>
                          <a:spcPct val="100000"/>
                        </a:lnSpc>
                        <a:spcBef>
                          <a:spcPts val="200"/>
                        </a:spcBef>
                        <a:spcAft>
                          <a:spcPts val="200"/>
                        </a:spcAft>
                      </a:pPr>
                      <a:r>
                        <a:rPr lang="pt-BR" sz="1200" dirty="0">
                          <a:effectLst/>
                        </a:rPr>
                        <a:t>CP PUERTO MONTT</a:t>
                      </a:r>
                      <a:endParaRPr lang="es-CL" sz="1200" dirty="0">
                        <a:effectLst/>
                      </a:endParaRPr>
                    </a:p>
                    <a:p>
                      <a:pPr indent="450215" algn="just">
                        <a:lnSpc>
                          <a:spcPct val="100000"/>
                        </a:lnSpc>
                        <a:spcBef>
                          <a:spcPts val="200"/>
                        </a:spcBef>
                        <a:spcAft>
                          <a:spcPts val="200"/>
                        </a:spcAft>
                      </a:pPr>
                      <a:r>
                        <a:rPr lang="pt-BR" sz="1200" dirty="0">
                          <a:effectLst/>
                        </a:rPr>
                        <a:t>CP PUNTA ARENAS</a:t>
                      </a:r>
                      <a:endParaRPr lang="es-CL" sz="1200" dirty="0">
                        <a:effectLst/>
                      </a:endParaRPr>
                    </a:p>
                    <a:p>
                      <a:pPr indent="450215" algn="just">
                        <a:lnSpc>
                          <a:spcPct val="100000"/>
                        </a:lnSpc>
                        <a:spcBef>
                          <a:spcPts val="200"/>
                        </a:spcBef>
                        <a:spcAft>
                          <a:spcPts val="200"/>
                        </a:spcAft>
                      </a:pPr>
                      <a:r>
                        <a:rPr lang="pt-BR" sz="1200" dirty="0">
                          <a:effectLst/>
                        </a:rPr>
                        <a:t>CCP COLINA I*</a:t>
                      </a:r>
                      <a:endParaRPr lang="es-CL" sz="1200" dirty="0">
                        <a:effectLst/>
                      </a:endParaRPr>
                    </a:p>
                    <a:p>
                      <a:pPr indent="450215" algn="just">
                        <a:lnSpc>
                          <a:spcPct val="100000"/>
                        </a:lnSpc>
                        <a:spcBef>
                          <a:spcPts val="200"/>
                        </a:spcBef>
                        <a:spcAft>
                          <a:spcPts val="200"/>
                        </a:spcAft>
                      </a:pPr>
                      <a:r>
                        <a:rPr lang="es-CL" sz="1200" dirty="0">
                          <a:effectLst/>
                        </a:rPr>
                        <a:t>CDP SANTIAGO I*</a:t>
                      </a:r>
                    </a:p>
                    <a:p>
                      <a:pPr indent="450215" algn="just">
                        <a:lnSpc>
                          <a:spcPct val="100000"/>
                        </a:lnSpc>
                        <a:spcBef>
                          <a:spcPts val="200"/>
                        </a:spcBef>
                        <a:spcAft>
                          <a:spcPts val="200"/>
                        </a:spcAft>
                      </a:pPr>
                      <a:r>
                        <a:rPr lang="es-CL" sz="1200" dirty="0">
                          <a:effectLst/>
                        </a:rPr>
                        <a:t>UE ALTA SEGURIDAD</a:t>
                      </a:r>
                    </a:p>
                    <a:p>
                      <a:pPr indent="450215" algn="just">
                        <a:lnSpc>
                          <a:spcPct val="100000"/>
                        </a:lnSpc>
                        <a:spcBef>
                          <a:spcPts val="200"/>
                        </a:spcBef>
                        <a:spcAft>
                          <a:spcPts val="200"/>
                        </a:spcAft>
                      </a:pPr>
                      <a:endParaRPr lang="es-CL" sz="1200" dirty="0">
                        <a:effectLst/>
                        <a:latin typeface="Calibri" panose="020F0502020204030204" pitchFamily="34" charset="0"/>
                        <a:ea typeface="Calibri" panose="020F0502020204030204" pitchFamily="34" charset="0"/>
                        <a:cs typeface="Arial" panose="020B0604020202020204" pitchFamily="34" charset="0"/>
                      </a:endParaRPr>
                    </a:p>
                  </a:txBody>
                  <a:tcPr marL="29261" marR="29261" marT="0" marB="0"/>
                </a:tc>
                <a:extLst>
                  <a:ext uri="{0D108BD9-81ED-4DB2-BD59-A6C34878D82A}">
                    <a16:rowId xmlns:a16="http://schemas.microsoft.com/office/drawing/2014/main" val="1223807222"/>
                  </a:ext>
                </a:extLst>
              </a:tr>
            </a:tbl>
          </a:graphicData>
        </a:graphic>
      </p:graphicFrame>
      <p:sp>
        <p:nvSpPr>
          <p:cNvPr id="5" name="Rectangle 1">
            <a:extLst>
              <a:ext uri="{FF2B5EF4-FFF2-40B4-BE49-F238E27FC236}">
                <a16:creationId xmlns:a16="http://schemas.microsoft.com/office/drawing/2014/main" id="{EC6A504C-C9D8-BB0A-0613-22ABC8415D5A}"/>
              </a:ext>
            </a:extLst>
          </p:cNvPr>
          <p:cNvSpPr>
            <a:spLocks noChangeArrowheads="1"/>
          </p:cNvSpPr>
          <p:nvPr/>
        </p:nvSpPr>
        <p:spPr bwMode="auto">
          <a:xfrm>
            <a:off x="4945063" y="1042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CL" altLang="es-CL" sz="1800" b="0" i="0" u="none" strike="noStrike" cap="none" normalizeH="0" baseline="0">
                <a:ln>
                  <a:noFill/>
                </a:ln>
                <a:solidFill>
                  <a:schemeClr val="tx1"/>
                </a:solidFill>
                <a:effectLst/>
                <a:latin typeface="Arial" panose="020B0604020202020204" pitchFamily="34" charset="0"/>
              </a:rPr>
            </a:br>
            <a:endParaRPr kumimoji="0" lang="es-CL" altLang="es-CL" sz="1800" b="0" i="0" u="none" strike="noStrike" cap="none" normalizeH="0" baseline="0">
              <a:ln>
                <a:noFill/>
              </a:ln>
              <a:solidFill>
                <a:schemeClr val="tx1"/>
              </a:solidFill>
              <a:effectLst/>
              <a:latin typeface="Arial" panose="020B0604020202020204" pitchFamily="34" charset="0"/>
            </a:endParaRPr>
          </a:p>
        </p:txBody>
      </p:sp>
      <p:graphicFrame>
        <p:nvGraphicFramePr>
          <p:cNvPr id="8" name="Tabla 7">
            <a:extLst>
              <a:ext uri="{FF2B5EF4-FFF2-40B4-BE49-F238E27FC236}">
                <a16:creationId xmlns:a16="http://schemas.microsoft.com/office/drawing/2014/main" id="{7EECA1C5-CC31-8AB7-7C2B-5636398559F4}"/>
              </a:ext>
            </a:extLst>
          </p:cNvPr>
          <p:cNvGraphicFramePr>
            <a:graphicFrameLocks noGrp="1"/>
          </p:cNvGraphicFramePr>
          <p:nvPr>
            <p:extLst>
              <p:ext uri="{D42A27DB-BD31-4B8C-83A1-F6EECF244321}">
                <p14:modId xmlns:p14="http://schemas.microsoft.com/office/powerpoint/2010/main" val="3003446518"/>
              </p:ext>
            </p:extLst>
          </p:nvPr>
        </p:nvGraphicFramePr>
        <p:xfrm>
          <a:off x="5999480" y="1146302"/>
          <a:ext cx="5751830" cy="4537583"/>
        </p:xfrm>
        <a:graphic>
          <a:graphicData uri="http://schemas.openxmlformats.org/drawingml/2006/table">
            <a:tbl>
              <a:tblPr firstRow="1" firstCol="1" bandRow="1">
                <a:tableStyleId>{5C22544A-7EE6-4342-B048-85BDC9FD1C3A}</a:tableStyleId>
              </a:tblPr>
              <a:tblGrid>
                <a:gridCol w="2387348">
                  <a:extLst>
                    <a:ext uri="{9D8B030D-6E8A-4147-A177-3AD203B41FA5}">
                      <a16:colId xmlns:a16="http://schemas.microsoft.com/office/drawing/2014/main" val="2887987637"/>
                    </a:ext>
                  </a:extLst>
                </a:gridCol>
                <a:gridCol w="3364482">
                  <a:extLst>
                    <a:ext uri="{9D8B030D-6E8A-4147-A177-3AD203B41FA5}">
                      <a16:colId xmlns:a16="http://schemas.microsoft.com/office/drawing/2014/main" val="2788346234"/>
                    </a:ext>
                  </a:extLst>
                </a:gridCol>
              </a:tblGrid>
              <a:tr h="3984488">
                <a:tc>
                  <a:txBody>
                    <a:bodyPr/>
                    <a:lstStyle/>
                    <a:p>
                      <a:pPr algn="just">
                        <a:lnSpc>
                          <a:spcPct val="107000"/>
                        </a:lnSpc>
                        <a:spcBef>
                          <a:spcPts val="300"/>
                        </a:spcBef>
                        <a:spcAft>
                          <a:spcPts val="300"/>
                        </a:spcAft>
                      </a:pPr>
                      <a:r>
                        <a:rPr lang="es-CL" sz="1400" dirty="0">
                          <a:effectLst/>
                        </a:rPr>
                        <a:t>Mediana nivel 1</a:t>
                      </a:r>
                    </a:p>
                    <a:p>
                      <a:pPr indent="450215" algn="just">
                        <a:lnSpc>
                          <a:spcPct val="107000"/>
                        </a:lnSpc>
                        <a:spcBef>
                          <a:spcPts val="300"/>
                        </a:spcBef>
                        <a:spcAft>
                          <a:spcPts val="300"/>
                        </a:spcAft>
                      </a:pPr>
                      <a:r>
                        <a:rPr lang="es-CL" sz="1400" dirty="0">
                          <a:effectLst/>
                        </a:rPr>
                        <a:t> </a:t>
                      </a:r>
                    </a:p>
                    <a:p>
                      <a:pPr algn="just">
                        <a:lnSpc>
                          <a:spcPct val="107000"/>
                        </a:lnSpc>
                        <a:spcBef>
                          <a:spcPts val="300"/>
                        </a:spcBef>
                        <a:spcAft>
                          <a:spcPts val="300"/>
                        </a:spcAft>
                      </a:pPr>
                      <a:r>
                        <a:rPr lang="es-CL" sz="1400" dirty="0">
                          <a:effectLst/>
                        </a:rPr>
                        <a:t>(Medianas condiciones para la seguridad / Buenas condiciones para la operatividad)</a:t>
                      </a:r>
                    </a:p>
                    <a:p>
                      <a:pPr indent="450215" algn="just">
                        <a:lnSpc>
                          <a:spcPct val="107000"/>
                        </a:lnSpc>
                        <a:spcBef>
                          <a:spcPts val="300"/>
                        </a:spcBef>
                        <a:spcAft>
                          <a:spcPts val="300"/>
                        </a:spcAft>
                      </a:pPr>
                      <a:r>
                        <a:rPr lang="es-CL" sz="1000" dirty="0">
                          <a:effectLst/>
                        </a:rPr>
                        <a:t> </a:t>
                      </a:r>
                    </a:p>
                    <a:p>
                      <a:pPr algn="just">
                        <a:lnSpc>
                          <a:spcPct val="107000"/>
                        </a:lnSpc>
                        <a:spcBef>
                          <a:spcPts val="300"/>
                        </a:spcBef>
                        <a:spcAft>
                          <a:spcPts val="300"/>
                        </a:spcAft>
                      </a:pPr>
                      <a:r>
                        <a:rPr lang="es-CL" sz="1000" dirty="0">
                          <a:effectLst/>
                        </a:rPr>
                        <a:t>(32 unidades)</a:t>
                      </a:r>
                      <a:endParaRPr lang="es-CL" sz="1000" dirty="0">
                        <a:effectLst/>
                        <a:latin typeface="Calibri" panose="020F0502020204030204" pitchFamily="34" charset="0"/>
                        <a:ea typeface="Calibri" panose="020F0502020204030204" pitchFamily="34" charset="0"/>
                        <a:cs typeface="Arial" panose="020B0604020202020204" pitchFamily="34" charset="0"/>
                      </a:endParaRPr>
                    </a:p>
                  </a:txBody>
                  <a:tcPr marL="29261" marR="29261" marT="0" marB="0">
                    <a:solidFill>
                      <a:schemeClr val="tx2">
                        <a:lumMod val="75000"/>
                      </a:schemeClr>
                    </a:solidFill>
                  </a:tcPr>
                </a:tc>
                <a:tc>
                  <a:txBody>
                    <a:bodyPr/>
                    <a:lstStyle/>
                    <a:p>
                      <a:pPr indent="450215" algn="just">
                        <a:lnSpc>
                          <a:spcPct val="107000"/>
                        </a:lnSpc>
                        <a:spcBef>
                          <a:spcPts val="300"/>
                        </a:spcBef>
                        <a:spcAft>
                          <a:spcPts val="300"/>
                        </a:spcAft>
                      </a:pPr>
                      <a:r>
                        <a:rPr lang="pt-BR" sz="1200" dirty="0">
                          <a:effectLst/>
                        </a:rPr>
                        <a:t>CCP IQUIQUE  /  CPF ANTOFAGASTA</a:t>
                      </a:r>
                      <a:endParaRPr lang="es-CL" sz="1200" dirty="0">
                        <a:effectLst/>
                      </a:endParaRPr>
                    </a:p>
                    <a:p>
                      <a:pPr indent="450215" algn="just">
                        <a:lnSpc>
                          <a:spcPct val="107000"/>
                        </a:lnSpc>
                        <a:spcBef>
                          <a:spcPts val="300"/>
                        </a:spcBef>
                        <a:spcAft>
                          <a:spcPts val="300"/>
                        </a:spcAft>
                      </a:pPr>
                      <a:r>
                        <a:rPr lang="pt-BR" sz="1200" dirty="0">
                          <a:effectLst/>
                        </a:rPr>
                        <a:t>CCP CHAÑARAL  /  </a:t>
                      </a:r>
                      <a:r>
                        <a:rPr lang="es-CL" sz="1200" dirty="0">
                          <a:effectLst/>
                        </a:rPr>
                        <a:t>CDP ILLAPEL</a:t>
                      </a:r>
                    </a:p>
                    <a:p>
                      <a:pPr indent="450215" algn="just">
                        <a:lnSpc>
                          <a:spcPct val="107000"/>
                        </a:lnSpc>
                        <a:spcBef>
                          <a:spcPts val="300"/>
                        </a:spcBef>
                        <a:spcAft>
                          <a:spcPts val="300"/>
                        </a:spcAft>
                      </a:pPr>
                      <a:r>
                        <a:rPr lang="es-CL" sz="1200" dirty="0">
                          <a:effectLst/>
                        </a:rPr>
                        <a:t>CDP OVALLE  /   CDP QUILLOTA*</a:t>
                      </a:r>
                    </a:p>
                    <a:p>
                      <a:pPr indent="450215" algn="just">
                        <a:lnSpc>
                          <a:spcPct val="107000"/>
                        </a:lnSpc>
                        <a:spcBef>
                          <a:spcPts val="300"/>
                        </a:spcBef>
                        <a:spcAft>
                          <a:spcPts val="300"/>
                        </a:spcAft>
                      </a:pPr>
                      <a:r>
                        <a:rPr lang="pt-BR" sz="1200" dirty="0">
                          <a:effectLst/>
                        </a:rPr>
                        <a:t>CCP RENGO*  /  CCP SANTA CRUZ*</a:t>
                      </a:r>
                      <a:endParaRPr lang="es-CL" sz="1200" dirty="0">
                        <a:effectLst/>
                      </a:endParaRPr>
                    </a:p>
                    <a:p>
                      <a:pPr indent="450215" algn="just">
                        <a:lnSpc>
                          <a:spcPct val="107000"/>
                        </a:lnSpc>
                        <a:spcBef>
                          <a:spcPts val="300"/>
                        </a:spcBef>
                        <a:spcAft>
                          <a:spcPts val="300"/>
                        </a:spcAft>
                      </a:pPr>
                      <a:r>
                        <a:rPr lang="es-CL" sz="1200" dirty="0">
                          <a:effectLst/>
                        </a:rPr>
                        <a:t>CDP PEUMO  /   CP MOLINA</a:t>
                      </a:r>
                    </a:p>
                    <a:p>
                      <a:pPr indent="450215" algn="just">
                        <a:lnSpc>
                          <a:spcPct val="107000"/>
                        </a:lnSpc>
                        <a:spcBef>
                          <a:spcPts val="300"/>
                        </a:spcBef>
                        <a:spcAft>
                          <a:spcPts val="300"/>
                        </a:spcAft>
                      </a:pPr>
                      <a:r>
                        <a:rPr lang="es-CL" sz="1200" dirty="0">
                          <a:effectLst/>
                        </a:rPr>
                        <a:t>CCP BULNES  /  </a:t>
                      </a:r>
                      <a:r>
                        <a:rPr lang="en-US" sz="1200" dirty="0">
                          <a:effectLst/>
                        </a:rPr>
                        <a:t>CCP CHILLAN</a:t>
                      </a:r>
                      <a:endParaRPr lang="es-CL" sz="1200" dirty="0">
                        <a:effectLst/>
                      </a:endParaRPr>
                    </a:p>
                    <a:p>
                      <a:pPr indent="450215" algn="just">
                        <a:lnSpc>
                          <a:spcPct val="107000"/>
                        </a:lnSpc>
                        <a:spcBef>
                          <a:spcPts val="300"/>
                        </a:spcBef>
                        <a:spcAft>
                          <a:spcPts val="300"/>
                        </a:spcAft>
                      </a:pPr>
                      <a:r>
                        <a:rPr lang="en-US" sz="1200" dirty="0">
                          <a:effectLst/>
                        </a:rPr>
                        <a:t>CCP CORONEL  /  CDP ARAUCO</a:t>
                      </a:r>
                      <a:endParaRPr lang="es-CL" sz="1200" dirty="0">
                        <a:effectLst/>
                      </a:endParaRPr>
                    </a:p>
                    <a:p>
                      <a:pPr indent="450215" algn="just">
                        <a:lnSpc>
                          <a:spcPct val="107000"/>
                        </a:lnSpc>
                        <a:spcBef>
                          <a:spcPts val="300"/>
                        </a:spcBef>
                        <a:spcAft>
                          <a:spcPts val="300"/>
                        </a:spcAft>
                      </a:pPr>
                      <a:r>
                        <a:rPr lang="es-CL" sz="1200" dirty="0">
                          <a:effectLst/>
                        </a:rPr>
                        <a:t>CDP SAN CARLOS  /  CDP YUMBEL</a:t>
                      </a:r>
                    </a:p>
                    <a:p>
                      <a:pPr indent="450215" algn="just">
                        <a:lnSpc>
                          <a:spcPct val="107000"/>
                        </a:lnSpc>
                        <a:spcBef>
                          <a:spcPts val="300"/>
                        </a:spcBef>
                        <a:spcAft>
                          <a:spcPts val="300"/>
                        </a:spcAft>
                      </a:pPr>
                      <a:r>
                        <a:rPr lang="es-CL" sz="1200" dirty="0">
                          <a:effectLst/>
                        </a:rPr>
                        <a:t>CDP YUNGAY  /  CCP LAUTARO</a:t>
                      </a:r>
                    </a:p>
                    <a:p>
                      <a:pPr indent="450215" algn="just">
                        <a:lnSpc>
                          <a:spcPct val="107000"/>
                        </a:lnSpc>
                        <a:spcBef>
                          <a:spcPts val="300"/>
                        </a:spcBef>
                        <a:spcAft>
                          <a:spcPts val="300"/>
                        </a:spcAft>
                      </a:pPr>
                      <a:r>
                        <a:rPr lang="es-CL" sz="1200" dirty="0">
                          <a:effectLst/>
                        </a:rPr>
                        <a:t>CDP COLLIPULLI  /  CDP PITRUFQUEN</a:t>
                      </a:r>
                    </a:p>
                    <a:p>
                      <a:pPr indent="450215" algn="just">
                        <a:lnSpc>
                          <a:spcPct val="107000"/>
                        </a:lnSpc>
                        <a:spcBef>
                          <a:spcPts val="300"/>
                        </a:spcBef>
                        <a:spcAft>
                          <a:spcPts val="300"/>
                        </a:spcAft>
                      </a:pPr>
                      <a:r>
                        <a:rPr lang="es-CL" sz="1200" dirty="0">
                          <a:effectLst/>
                        </a:rPr>
                        <a:t>CDP TRAIGUEN  /  CCP RIO BUENO</a:t>
                      </a:r>
                    </a:p>
                    <a:p>
                      <a:pPr indent="450215" algn="just">
                        <a:lnSpc>
                          <a:spcPct val="107000"/>
                        </a:lnSpc>
                        <a:spcBef>
                          <a:spcPts val="300"/>
                        </a:spcBef>
                        <a:spcAft>
                          <a:spcPts val="300"/>
                        </a:spcAft>
                      </a:pPr>
                      <a:r>
                        <a:rPr lang="es-CL" sz="1200" dirty="0">
                          <a:effectLst/>
                        </a:rPr>
                        <a:t>CCP OSORNO  /  CDP CASTRO</a:t>
                      </a:r>
                    </a:p>
                    <a:p>
                      <a:pPr indent="450215" algn="just">
                        <a:lnSpc>
                          <a:spcPct val="107000"/>
                        </a:lnSpc>
                        <a:spcBef>
                          <a:spcPts val="300"/>
                        </a:spcBef>
                        <a:spcAft>
                          <a:spcPts val="300"/>
                        </a:spcAft>
                      </a:pPr>
                      <a:r>
                        <a:rPr lang="es-CL" sz="1200" dirty="0">
                          <a:effectLst/>
                        </a:rPr>
                        <a:t>CCP COYHAIQUE  /  CDP CHILE CHICO</a:t>
                      </a:r>
                    </a:p>
                    <a:p>
                      <a:pPr indent="450215" algn="just">
                        <a:lnSpc>
                          <a:spcPct val="107000"/>
                        </a:lnSpc>
                        <a:spcBef>
                          <a:spcPts val="300"/>
                        </a:spcBef>
                        <a:spcAft>
                          <a:spcPts val="300"/>
                        </a:spcAft>
                      </a:pPr>
                      <a:r>
                        <a:rPr lang="es-CL" sz="1200" dirty="0">
                          <a:effectLst/>
                        </a:rPr>
                        <a:t>CDP PUERTO AYSEN / CDPPUERTO NATALES</a:t>
                      </a:r>
                    </a:p>
                    <a:p>
                      <a:pPr indent="450215" algn="just">
                        <a:lnSpc>
                          <a:spcPct val="107000"/>
                        </a:lnSpc>
                        <a:spcBef>
                          <a:spcPts val="300"/>
                        </a:spcBef>
                        <a:spcAft>
                          <a:spcPts val="300"/>
                        </a:spcAft>
                      </a:pPr>
                      <a:r>
                        <a:rPr lang="es-CL" sz="1200" dirty="0">
                          <a:effectLst/>
                        </a:rPr>
                        <a:t>CCP PUNTA PEUCO*  /  CPF SAN MIGUEL</a:t>
                      </a:r>
                    </a:p>
                    <a:p>
                      <a:pPr indent="450215" algn="just">
                        <a:lnSpc>
                          <a:spcPct val="107000"/>
                        </a:lnSpc>
                        <a:spcBef>
                          <a:spcPts val="300"/>
                        </a:spcBef>
                        <a:spcAft>
                          <a:spcPts val="300"/>
                        </a:spcAft>
                      </a:pPr>
                      <a:r>
                        <a:rPr lang="pt-BR" sz="1200" dirty="0">
                          <a:effectLst/>
                        </a:rPr>
                        <a:t>CPF SANTIAGO  /  CDP POZO ALMONTE</a:t>
                      </a:r>
                    </a:p>
                    <a:p>
                      <a:pPr indent="450215" algn="just">
                        <a:lnSpc>
                          <a:spcPct val="107000"/>
                        </a:lnSpc>
                        <a:spcBef>
                          <a:spcPts val="300"/>
                        </a:spcBef>
                        <a:spcAft>
                          <a:spcPts val="300"/>
                        </a:spcAft>
                      </a:pPr>
                      <a:endParaRPr lang="es-CL" sz="1200" dirty="0">
                        <a:effectLst/>
                        <a:latin typeface="Calibri" panose="020F0502020204030204" pitchFamily="34" charset="0"/>
                        <a:ea typeface="Calibri" panose="020F0502020204030204" pitchFamily="34" charset="0"/>
                        <a:cs typeface="Arial" panose="020B0604020202020204" pitchFamily="34" charset="0"/>
                      </a:endParaRPr>
                    </a:p>
                  </a:txBody>
                  <a:tcPr marL="29261" marR="29261" marT="0" marB="0"/>
                </a:tc>
                <a:extLst>
                  <a:ext uri="{0D108BD9-81ED-4DB2-BD59-A6C34878D82A}">
                    <a16:rowId xmlns:a16="http://schemas.microsoft.com/office/drawing/2014/main" val="2995123508"/>
                  </a:ext>
                </a:extLst>
              </a:tr>
            </a:tbl>
          </a:graphicData>
        </a:graphic>
      </p:graphicFrame>
      <p:sp>
        <p:nvSpPr>
          <p:cNvPr id="9" name="CuadroTexto 8">
            <a:extLst>
              <a:ext uri="{FF2B5EF4-FFF2-40B4-BE49-F238E27FC236}">
                <a16:creationId xmlns:a16="http://schemas.microsoft.com/office/drawing/2014/main" id="{004A80B2-B960-B622-34CB-D9ABC8FAA822}"/>
              </a:ext>
            </a:extLst>
          </p:cNvPr>
          <p:cNvSpPr txBox="1"/>
          <p:nvPr/>
        </p:nvSpPr>
        <p:spPr>
          <a:xfrm>
            <a:off x="1737360" y="365760"/>
            <a:ext cx="9519920" cy="369332"/>
          </a:xfrm>
          <a:prstGeom prst="rect">
            <a:avLst/>
          </a:prstGeom>
          <a:noFill/>
        </p:spPr>
        <p:txBody>
          <a:bodyPr wrap="square" rtlCol="0">
            <a:spAutoFit/>
          </a:bodyPr>
          <a:lstStyle/>
          <a:p>
            <a:pPr algn="ctr"/>
            <a:r>
              <a:rPr lang="es-CL" dirty="0"/>
              <a:t>Condiciones de SEGURIDAD y OPERATIVIDAD (periodo de observación: 2014 -2019)</a:t>
            </a:r>
          </a:p>
        </p:txBody>
      </p:sp>
      <p:graphicFrame>
        <p:nvGraphicFramePr>
          <p:cNvPr id="10" name="Tabla 9">
            <a:extLst>
              <a:ext uri="{FF2B5EF4-FFF2-40B4-BE49-F238E27FC236}">
                <a16:creationId xmlns:a16="http://schemas.microsoft.com/office/drawing/2014/main" id="{CCADA7DB-9835-EE14-F4D0-46EDE090D47B}"/>
              </a:ext>
            </a:extLst>
          </p:cNvPr>
          <p:cNvGraphicFramePr>
            <a:graphicFrameLocks noGrp="1"/>
          </p:cNvGraphicFramePr>
          <p:nvPr>
            <p:extLst>
              <p:ext uri="{D42A27DB-BD31-4B8C-83A1-F6EECF244321}">
                <p14:modId xmlns:p14="http://schemas.microsoft.com/office/powerpoint/2010/main" val="614048764"/>
              </p:ext>
            </p:extLst>
          </p:nvPr>
        </p:nvGraphicFramePr>
        <p:xfrm>
          <a:off x="440690" y="3918711"/>
          <a:ext cx="5397500" cy="2867914"/>
        </p:xfrm>
        <a:graphic>
          <a:graphicData uri="http://schemas.openxmlformats.org/drawingml/2006/table">
            <a:tbl>
              <a:tblPr firstRow="1" firstCol="1" bandRow="1">
                <a:tableStyleId>{5C22544A-7EE6-4342-B048-85BDC9FD1C3A}</a:tableStyleId>
              </a:tblPr>
              <a:tblGrid>
                <a:gridCol w="2607310">
                  <a:extLst>
                    <a:ext uri="{9D8B030D-6E8A-4147-A177-3AD203B41FA5}">
                      <a16:colId xmlns:a16="http://schemas.microsoft.com/office/drawing/2014/main" val="1422266739"/>
                    </a:ext>
                  </a:extLst>
                </a:gridCol>
                <a:gridCol w="2790190">
                  <a:extLst>
                    <a:ext uri="{9D8B030D-6E8A-4147-A177-3AD203B41FA5}">
                      <a16:colId xmlns:a16="http://schemas.microsoft.com/office/drawing/2014/main" val="3298541890"/>
                    </a:ext>
                  </a:extLst>
                </a:gridCol>
              </a:tblGrid>
              <a:tr h="0">
                <a:tc>
                  <a:txBody>
                    <a:bodyPr/>
                    <a:lstStyle/>
                    <a:p>
                      <a:pPr algn="just">
                        <a:lnSpc>
                          <a:spcPct val="107000"/>
                        </a:lnSpc>
                        <a:spcBef>
                          <a:spcPts val="300"/>
                        </a:spcBef>
                        <a:spcAft>
                          <a:spcPts val="300"/>
                        </a:spcAft>
                      </a:pPr>
                      <a:r>
                        <a:rPr lang="es-CL" sz="1400" dirty="0">
                          <a:effectLst/>
                        </a:rPr>
                        <a:t>Baja nivel 1</a:t>
                      </a:r>
                    </a:p>
                    <a:p>
                      <a:pPr indent="450215" algn="just">
                        <a:lnSpc>
                          <a:spcPct val="107000"/>
                        </a:lnSpc>
                        <a:spcBef>
                          <a:spcPts val="300"/>
                        </a:spcBef>
                        <a:spcAft>
                          <a:spcPts val="300"/>
                        </a:spcAft>
                      </a:pPr>
                      <a:r>
                        <a:rPr lang="es-CL" sz="1400" dirty="0">
                          <a:effectLst/>
                        </a:rPr>
                        <a:t> </a:t>
                      </a:r>
                    </a:p>
                    <a:p>
                      <a:pPr algn="just">
                        <a:lnSpc>
                          <a:spcPct val="107000"/>
                        </a:lnSpc>
                        <a:spcBef>
                          <a:spcPts val="300"/>
                        </a:spcBef>
                        <a:spcAft>
                          <a:spcPts val="300"/>
                        </a:spcAft>
                      </a:pPr>
                      <a:r>
                        <a:rPr lang="es-CL" sz="1400" dirty="0">
                          <a:effectLst/>
                        </a:rPr>
                        <a:t>(Bajas condiciones para la seguridad / Buenas condiciones para la operatividad)</a:t>
                      </a:r>
                    </a:p>
                    <a:p>
                      <a:pPr indent="450215" algn="just">
                        <a:lnSpc>
                          <a:spcPct val="107000"/>
                        </a:lnSpc>
                        <a:spcBef>
                          <a:spcPts val="300"/>
                        </a:spcBef>
                        <a:spcAft>
                          <a:spcPts val="300"/>
                        </a:spcAft>
                      </a:pPr>
                      <a:r>
                        <a:rPr lang="es-CL" sz="1000" dirty="0">
                          <a:effectLst/>
                        </a:rPr>
                        <a:t> </a:t>
                      </a:r>
                      <a:endParaRPr lang="es-CL" sz="1100" dirty="0">
                        <a:effectLst/>
                      </a:endParaRPr>
                    </a:p>
                    <a:p>
                      <a:pPr algn="just">
                        <a:lnSpc>
                          <a:spcPct val="107000"/>
                        </a:lnSpc>
                        <a:spcBef>
                          <a:spcPts val="300"/>
                        </a:spcBef>
                        <a:spcAft>
                          <a:spcPts val="300"/>
                        </a:spcAft>
                      </a:pPr>
                      <a:r>
                        <a:rPr lang="es-CL" sz="1000" dirty="0">
                          <a:effectLst/>
                        </a:rPr>
                        <a:t>(10 unidades)</a:t>
                      </a:r>
                      <a:endParaRPr lang="es-CL" sz="1100" dirty="0">
                        <a:effectLst/>
                      </a:endParaRPr>
                    </a:p>
                    <a:p>
                      <a:pPr indent="450215" algn="just">
                        <a:lnSpc>
                          <a:spcPct val="107000"/>
                        </a:lnSpc>
                        <a:spcBef>
                          <a:spcPts val="300"/>
                        </a:spcBef>
                        <a:spcAft>
                          <a:spcPts val="300"/>
                        </a:spcAft>
                      </a:pPr>
                      <a:r>
                        <a:rPr lang="es-CL" sz="1000" dirty="0">
                          <a:effectLst/>
                        </a:rPr>
                        <a:t> </a:t>
                      </a:r>
                      <a:endParaRPr lang="es-CL" sz="1100" dirty="0">
                        <a:effectLst/>
                      </a:endParaRPr>
                    </a:p>
                    <a:p>
                      <a:pPr indent="450215" algn="just">
                        <a:lnSpc>
                          <a:spcPct val="107000"/>
                        </a:lnSpc>
                        <a:spcBef>
                          <a:spcPts val="300"/>
                        </a:spcBef>
                        <a:spcAft>
                          <a:spcPts val="300"/>
                        </a:spcAft>
                      </a:pPr>
                      <a:r>
                        <a:rPr lang="es-CL" sz="1000" dirty="0">
                          <a:effectLst/>
                        </a:rPr>
                        <a:t> </a:t>
                      </a:r>
                      <a:endParaRPr lang="es-CL"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tx2">
                        <a:lumMod val="75000"/>
                      </a:schemeClr>
                    </a:solidFill>
                  </a:tcPr>
                </a:tc>
                <a:tc>
                  <a:txBody>
                    <a:bodyPr/>
                    <a:lstStyle/>
                    <a:p>
                      <a:pPr indent="450215" algn="just">
                        <a:lnSpc>
                          <a:spcPct val="107000"/>
                        </a:lnSpc>
                        <a:spcBef>
                          <a:spcPts val="300"/>
                        </a:spcBef>
                        <a:spcAft>
                          <a:spcPts val="300"/>
                        </a:spcAft>
                      </a:pPr>
                      <a:r>
                        <a:rPr lang="es-CL" sz="1200" dirty="0">
                          <a:effectLst/>
                        </a:rPr>
                        <a:t>CDP COMBARBALA</a:t>
                      </a:r>
                    </a:p>
                    <a:p>
                      <a:pPr indent="450215" algn="just">
                        <a:lnSpc>
                          <a:spcPct val="107000"/>
                        </a:lnSpc>
                        <a:spcBef>
                          <a:spcPts val="300"/>
                        </a:spcBef>
                        <a:spcAft>
                          <a:spcPts val="300"/>
                        </a:spcAft>
                      </a:pPr>
                      <a:r>
                        <a:rPr lang="es-CL" sz="1200" dirty="0">
                          <a:effectLst/>
                        </a:rPr>
                        <a:t>CDP CASABLANCA*</a:t>
                      </a:r>
                    </a:p>
                    <a:p>
                      <a:pPr indent="450215" algn="just">
                        <a:lnSpc>
                          <a:spcPct val="107000"/>
                        </a:lnSpc>
                        <a:spcBef>
                          <a:spcPts val="300"/>
                        </a:spcBef>
                        <a:spcAft>
                          <a:spcPts val="300"/>
                        </a:spcAft>
                      </a:pPr>
                      <a:r>
                        <a:rPr lang="es-CL" sz="1200" dirty="0">
                          <a:effectLst/>
                        </a:rPr>
                        <a:t>CDP PETORCA</a:t>
                      </a:r>
                    </a:p>
                    <a:p>
                      <a:pPr indent="450215" algn="just">
                        <a:lnSpc>
                          <a:spcPct val="107000"/>
                        </a:lnSpc>
                        <a:spcBef>
                          <a:spcPts val="300"/>
                        </a:spcBef>
                        <a:spcAft>
                          <a:spcPts val="300"/>
                        </a:spcAft>
                      </a:pPr>
                      <a:r>
                        <a:rPr lang="es-CL" sz="1200" dirty="0">
                          <a:effectLst/>
                        </a:rPr>
                        <a:t>SC ISLA PASCUA</a:t>
                      </a:r>
                    </a:p>
                    <a:p>
                      <a:pPr indent="450215" algn="just">
                        <a:lnSpc>
                          <a:spcPct val="107000"/>
                        </a:lnSpc>
                        <a:spcBef>
                          <a:spcPts val="300"/>
                        </a:spcBef>
                        <a:spcAft>
                          <a:spcPts val="300"/>
                        </a:spcAft>
                      </a:pPr>
                      <a:r>
                        <a:rPr lang="es-CL" sz="1200" dirty="0">
                          <a:effectLst/>
                        </a:rPr>
                        <a:t>CDP CHANCO</a:t>
                      </a:r>
                    </a:p>
                    <a:p>
                      <a:pPr indent="450215" algn="just">
                        <a:lnSpc>
                          <a:spcPct val="107000"/>
                        </a:lnSpc>
                        <a:spcBef>
                          <a:spcPts val="300"/>
                        </a:spcBef>
                        <a:spcAft>
                          <a:spcPts val="300"/>
                        </a:spcAft>
                      </a:pPr>
                      <a:r>
                        <a:rPr lang="es-CL" sz="1200" dirty="0">
                          <a:effectLst/>
                        </a:rPr>
                        <a:t>CDP LOS ANGELES</a:t>
                      </a:r>
                    </a:p>
                    <a:p>
                      <a:pPr indent="450215" algn="just">
                        <a:lnSpc>
                          <a:spcPct val="100000"/>
                        </a:lnSpc>
                        <a:spcBef>
                          <a:spcPts val="200"/>
                        </a:spcBef>
                        <a:spcAft>
                          <a:spcPts val="200"/>
                        </a:spcAft>
                      </a:pPr>
                      <a:r>
                        <a:rPr lang="en-US" sz="1200" dirty="0">
                          <a:effectLst/>
                        </a:rPr>
                        <a:t>CDP CURACAUTIN</a:t>
                      </a:r>
                      <a:endParaRPr lang="es-CL" sz="1200" dirty="0">
                        <a:effectLst/>
                      </a:endParaRPr>
                    </a:p>
                    <a:p>
                      <a:pPr indent="450215" algn="just">
                        <a:lnSpc>
                          <a:spcPct val="107000"/>
                        </a:lnSpc>
                        <a:spcBef>
                          <a:spcPts val="300"/>
                        </a:spcBef>
                        <a:spcAft>
                          <a:spcPts val="300"/>
                        </a:spcAft>
                      </a:pPr>
                      <a:r>
                        <a:rPr lang="en-US" sz="1200" dirty="0">
                          <a:effectLst/>
                        </a:rPr>
                        <a:t>CPF TEMUCO</a:t>
                      </a:r>
                      <a:endParaRPr lang="es-CL" sz="1200" dirty="0">
                        <a:effectLst/>
                      </a:endParaRPr>
                    </a:p>
                    <a:p>
                      <a:pPr indent="450215" algn="just">
                        <a:lnSpc>
                          <a:spcPct val="107000"/>
                        </a:lnSpc>
                        <a:spcBef>
                          <a:spcPts val="300"/>
                        </a:spcBef>
                        <a:spcAft>
                          <a:spcPts val="300"/>
                        </a:spcAft>
                      </a:pPr>
                      <a:r>
                        <a:rPr lang="en-US" sz="1200" dirty="0">
                          <a:effectLst/>
                        </a:rPr>
                        <a:t>CDP COCHRANE</a:t>
                      </a:r>
                      <a:endParaRPr lang="es-CL" sz="1200" dirty="0">
                        <a:effectLst/>
                      </a:endParaRPr>
                    </a:p>
                    <a:p>
                      <a:pPr indent="450215" algn="just">
                        <a:lnSpc>
                          <a:spcPct val="107000"/>
                        </a:lnSpc>
                        <a:spcBef>
                          <a:spcPts val="300"/>
                        </a:spcBef>
                        <a:spcAft>
                          <a:spcPts val="300"/>
                        </a:spcAft>
                      </a:pPr>
                      <a:r>
                        <a:rPr lang="pt-BR" sz="1200" dirty="0">
                          <a:effectLst/>
                        </a:rPr>
                        <a:t>CDP PORVENIR</a:t>
                      </a:r>
                    </a:p>
                    <a:p>
                      <a:pPr indent="450215" algn="just">
                        <a:lnSpc>
                          <a:spcPct val="107000"/>
                        </a:lnSpc>
                        <a:spcBef>
                          <a:spcPts val="300"/>
                        </a:spcBef>
                        <a:spcAft>
                          <a:spcPts val="300"/>
                        </a:spcAft>
                      </a:pPr>
                      <a:endParaRPr lang="es-CL"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13974271"/>
                  </a:ext>
                </a:extLst>
              </a:tr>
            </a:tbl>
          </a:graphicData>
        </a:graphic>
      </p:graphicFrame>
    </p:spTree>
    <p:extLst>
      <p:ext uri="{BB962C8B-B14F-4D97-AF65-F5344CB8AC3E}">
        <p14:creationId xmlns:p14="http://schemas.microsoft.com/office/powerpoint/2010/main" val="4019117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EC6A504C-C9D8-BB0A-0613-22ABC8415D5A}"/>
              </a:ext>
            </a:extLst>
          </p:cNvPr>
          <p:cNvSpPr>
            <a:spLocks noChangeArrowheads="1"/>
          </p:cNvSpPr>
          <p:nvPr/>
        </p:nvSpPr>
        <p:spPr bwMode="auto">
          <a:xfrm>
            <a:off x="4945063" y="1042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CL" altLang="es-CL" sz="1800" b="0" i="0" u="none" strike="noStrike" cap="none" normalizeH="0" baseline="0">
                <a:ln>
                  <a:noFill/>
                </a:ln>
                <a:solidFill>
                  <a:schemeClr val="tx1"/>
                </a:solidFill>
                <a:effectLst/>
                <a:latin typeface="Arial" panose="020B0604020202020204" pitchFamily="34" charset="0"/>
              </a:rPr>
            </a:br>
            <a:endParaRPr kumimoji="0" lang="es-CL" altLang="es-CL" sz="1800" b="0" i="0" u="none" strike="noStrike" cap="none" normalizeH="0" baseline="0">
              <a:ln>
                <a:noFill/>
              </a:ln>
              <a:solidFill>
                <a:schemeClr val="tx1"/>
              </a:solidFill>
              <a:effectLst/>
              <a:latin typeface="Arial" panose="020B0604020202020204" pitchFamily="34" charset="0"/>
            </a:endParaRPr>
          </a:p>
        </p:txBody>
      </p:sp>
      <p:sp>
        <p:nvSpPr>
          <p:cNvPr id="9" name="CuadroTexto 8">
            <a:extLst>
              <a:ext uri="{FF2B5EF4-FFF2-40B4-BE49-F238E27FC236}">
                <a16:creationId xmlns:a16="http://schemas.microsoft.com/office/drawing/2014/main" id="{004A80B2-B960-B622-34CB-D9ABC8FAA822}"/>
              </a:ext>
            </a:extLst>
          </p:cNvPr>
          <p:cNvSpPr txBox="1"/>
          <p:nvPr/>
        </p:nvSpPr>
        <p:spPr>
          <a:xfrm>
            <a:off x="930384" y="390728"/>
            <a:ext cx="10582691" cy="461665"/>
          </a:xfrm>
          <a:prstGeom prst="rect">
            <a:avLst/>
          </a:prstGeom>
          <a:noFill/>
        </p:spPr>
        <p:txBody>
          <a:bodyPr wrap="square" rtlCol="0">
            <a:spAutoFit/>
          </a:bodyPr>
          <a:lstStyle/>
          <a:p>
            <a:pPr algn="ctr"/>
            <a:r>
              <a:rPr lang="es-CL" sz="2400" dirty="0"/>
              <a:t>Condiciones de SEGURIDAD y OPERATIVIDAD (periodo de observación: 2014 -2019)</a:t>
            </a:r>
          </a:p>
        </p:txBody>
      </p:sp>
      <p:graphicFrame>
        <p:nvGraphicFramePr>
          <p:cNvPr id="2" name="Tabla 1">
            <a:extLst>
              <a:ext uri="{FF2B5EF4-FFF2-40B4-BE49-F238E27FC236}">
                <a16:creationId xmlns:a16="http://schemas.microsoft.com/office/drawing/2014/main" id="{4CE50033-63D3-8BDC-4C63-4521186BFE06}"/>
              </a:ext>
            </a:extLst>
          </p:cNvPr>
          <p:cNvGraphicFramePr>
            <a:graphicFrameLocks noGrp="1"/>
          </p:cNvGraphicFramePr>
          <p:nvPr>
            <p:extLst>
              <p:ext uri="{D42A27DB-BD31-4B8C-83A1-F6EECF244321}">
                <p14:modId xmlns:p14="http://schemas.microsoft.com/office/powerpoint/2010/main" val="4138777766"/>
              </p:ext>
            </p:extLst>
          </p:nvPr>
        </p:nvGraphicFramePr>
        <p:xfrm>
          <a:off x="440690" y="1146302"/>
          <a:ext cx="5397500" cy="2514600"/>
        </p:xfrm>
        <a:graphic>
          <a:graphicData uri="http://schemas.openxmlformats.org/drawingml/2006/table">
            <a:tbl>
              <a:tblPr firstRow="1" firstCol="1" bandRow="1">
                <a:tableStyleId>{5C22544A-7EE6-4342-B048-85BDC9FD1C3A}</a:tableStyleId>
              </a:tblPr>
              <a:tblGrid>
                <a:gridCol w="2607310">
                  <a:extLst>
                    <a:ext uri="{9D8B030D-6E8A-4147-A177-3AD203B41FA5}">
                      <a16:colId xmlns:a16="http://schemas.microsoft.com/office/drawing/2014/main" val="947595463"/>
                    </a:ext>
                  </a:extLst>
                </a:gridCol>
                <a:gridCol w="2790190">
                  <a:extLst>
                    <a:ext uri="{9D8B030D-6E8A-4147-A177-3AD203B41FA5}">
                      <a16:colId xmlns:a16="http://schemas.microsoft.com/office/drawing/2014/main" val="1837436674"/>
                    </a:ext>
                  </a:extLst>
                </a:gridCol>
              </a:tblGrid>
              <a:tr h="0">
                <a:tc>
                  <a:txBody>
                    <a:bodyPr/>
                    <a:lstStyle/>
                    <a:p>
                      <a:pPr algn="just">
                        <a:lnSpc>
                          <a:spcPct val="107000"/>
                        </a:lnSpc>
                        <a:spcBef>
                          <a:spcPts val="300"/>
                        </a:spcBef>
                        <a:spcAft>
                          <a:spcPts val="300"/>
                        </a:spcAft>
                      </a:pPr>
                      <a:r>
                        <a:rPr lang="es-CL" sz="1400" dirty="0">
                          <a:effectLst/>
                        </a:rPr>
                        <a:t>Alta nivel 2</a:t>
                      </a:r>
                    </a:p>
                    <a:p>
                      <a:pPr indent="450215" algn="just">
                        <a:lnSpc>
                          <a:spcPct val="107000"/>
                        </a:lnSpc>
                        <a:spcBef>
                          <a:spcPts val="300"/>
                        </a:spcBef>
                        <a:spcAft>
                          <a:spcPts val="300"/>
                        </a:spcAft>
                      </a:pPr>
                      <a:r>
                        <a:rPr lang="es-CL" sz="1400" dirty="0">
                          <a:effectLst/>
                        </a:rPr>
                        <a:t> </a:t>
                      </a:r>
                    </a:p>
                    <a:p>
                      <a:pPr algn="just">
                        <a:lnSpc>
                          <a:spcPct val="107000"/>
                        </a:lnSpc>
                        <a:spcBef>
                          <a:spcPts val="300"/>
                        </a:spcBef>
                        <a:spcAft>
                          <a:spcPts val="300"/>
                        </a:spcAft>
                      </a:pPr>
                      <a:r>
                        <a:rPr lang="es-CL" sz="1400" dirty="0">
                          <a:effectLst/>
                        </a:rPr>
                        <a:t>(Altas condiciones para la seguridad / Medianas condiciones para la operatividad)</a:t>
                      </a:r>
                    </a:p>
                    <a:p>
                      <a:pPr indent="450215" algn="just">
                        <a:lnSpc>
                          <a:spcPct val="107000"/>
                        </a:lnSpc>
                        <a:spcBef>
                          <a:spcPts val="300"/>
                        </a:spcBef>
                        <a:spcAft>
                          <a:spcPts val="300"/>
                        </a:spcAft>
                      </a:pPr>
                      <a:r>
                        <a:rPr lang="es-CL" sz="1000" dirty="0">
                          <a:effectLst/>
                        </a:rPr>
                        <a:t> </a:t>
                      </a:r>
                      <a:endParaRPr lang="es-CL" sz="1100" dirty="0">
                        <a:effectLst/>
                      </a:endParaRPr>
                    </a:p>
                    <a:p>
                      <a:pPr algn="just">
                        <a:lnSpc>
                          <a:spcPct val="107000"/>
                        </a:lnSpc>
                        <a:spcBef>
                          <a:spcPts val="300"/>
                        </a:spcBef>
                        <a:spcAft>
                          <a:spcPts val="300"/>
                        </a:spcAft>
                      </a:pPr>
                      <a:r>
                        <a:rPr lang="es-CL" sz="1000" dirty="0">
                          <a:effectLst/>
                        </a:rPr>
                        <a:t>(9 unidades)</a:t>
                      </a:r>
                      <a:endParaRPr lang="es-CL" sz="1100" dirty="0">
                        <a:effectLst/>
                      </a:endParaRPr>
                    </a:p>
                    <a:p>
                      <a:pPr indent="450215" algn="just">
                        <a:lnSpc>
                          <a:spcPct val="107000"/>
                        </a:lnSpc>
                        <a:spcBef>
                          <a:spcPts val="300"/>
                        </a:spcBef>
                        <a:spcAft>
                          <a:spcPts val="300"/>
                        </a:spcAft>
                      </a:pPr>
                      <a:r>
                        <a:rPr lang="es-CL" sz="1000" dirty="0">
                          <a:effectLst/>
                        </a:rPr>
                        <a:t> </a:t>
                      </a:r>
                      <a:endParaRPr lang="es-CL"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7030A0"/>
                    </a:solidFill>
                  </a:tcPr>
                </a:tc>
                <a:tc>
                  <a:txBody>
                    <a:bodyPr/>
                    <a:lstStyle/>
                    <a:p>
                      <a:pPr indent="450215" algn="just">
                        <a:lnSpc>
                          <a:spcPct val="100000"/>
                        </a:lnSpc>
                        <a:spcBef>
                          <a:spcPts val="300"/>
                        </a:spcBef>
                        <a:spcAft>
                          <a:spcPts val="300"/>
                        </a:spcAft>
                      </a:pPr>
                      <a:r>
                        <a:rPr lang="es-CL" sz="1200" dirty="0">
                          <a:effectLst/>
                        </a:rPr>
                        <a:t>CP ALTO HOSPICIO</a:t>
                      </a:r>
                    </a:p>
                    <a:p>
                      <a:pPr indent="450215" algn="just">
                        <a:lnSpc>
                          <a:spcPct val="100000"/>
                        </a:lnSpc>
                        <a:spcBef>
                          <a:spcPts val="300"/>
                        </a:spcBef>
                        <a:spcAft>
                          <a:spcPts val="300"/>
                        </a:spcAft>
                      </a:pPr>
                      <a:r>
                        <a:rPr lang="es-CL" sz="1200" dirty="0">
                          <a:effectLst/>
                        </a:rPr>
                        <a:t>CDP TOCOPILLA</a:t>
                      </a:r>
                    </a:p>
                    <a:p>
                      <a:pPr indent="450215" algn="just">
                        <a:lnSpc>
                          <a:spcPct val="100000"/>
                        </a:lnSpc>
                        <a:spcBef>
                          <a:spcPts val="300"/>
                        </a:spcBef>
                        <a:spcAft>
                          <a:spcPts val="300"/>
                        </a:spcAft>
                      </a:pPr>
                      <a:r>
                        <a:rPr lang="es-CL" sz="1200" dirty="0">
                          <a:effectLst/>
                        </a:rPr>
                        <a:t>CP LA SERENA</a:t>
                      </a:r>
                    </a:p>
                    <a:p>
                      <a:pPr indent="450215" algn="just">
                        <a:lnSpc>
                          <a:spcPct val="100000"/>
                        </a:lnSpc>
                        <a:spcBef>
                          <a:spcPts val="300"/>
                        </a:spcBef>
                        <a:spcAft>
                          <a:spcPts val="300"/>
                        </a:spcAft>
                      </a:pPr>
                      <a:r>
                        <a:rPr lang="es-CL" sz="1200" dirty="0">
                          <a:effectLst/>
                        </a:rPr>
                        <a:t>CP VALPARAISO*</a:t>
                      </a:r>
                    </a:p>
                    <a:p>
                      <a:pPr indent="450215" algn="just">
                        <a:lnSpc>
                          <a:spcPct val="100000"/>
                        </a:lnSpc>
                        <a:spcBef>
                          <a:spcPts val="300"/>
                        </a:spcBef>
                        <a:spcAft>
                          <a:spcPts val="300"/>
                        </a:spcAft>
                      </a:pPr>
                      <a:r>
                        <a:rPr lang="es-CL" sz="1200" dirty="0">
                          <a:effectLst/>
                        </a:rPr>
                        <a:t>CCP CAUQUENES</a:t>
                      </a:r>
                    </a:p>
                    <a:p>
                      <a:pPr indent="450215" algn="just">
                        <a:lnSpc>
                          <a:spcPct val="100000"/>
                        </a:lnSpc>
                        <a:spcBef>
                          <a:spcPts val="300"/>
                        </a:spcBef>
                        <a:spcAft>
                          <a:spcPts val="300"/>
                        </a:spcAft>
                      </a:pPr>
                      <a:r>
                        <a:rPr lang="es-CL" sz="1200" dirty="0">
                          <a:effectLst/>
                        </a:rPr>
                        <a:t>CP CONCEPCION</a:t>
                      </a:r>
                    </a:p>
                    <a:p>
                      <a:pPr indent="450215" algn="just">
                        <a:lnSpc>
                          <a:spcPct val="100000"/>
                        </a:lnSpc>
                        <a:spcBef>
                          <a:spcPts val="300"/>
                        </a:spcBef>
                        <a:spcAft>
                          <a:spcPts val="300"/>
                        </a:spcAft>
                      </a:pPr>
                      <a:r>
                        <a:rPr lang="es-CL" sz="1200" dirty="0">
                          <a:effectLst/>
                        </a:rPr>
                        <a:t>CDP ANGOL</a:t>
                      </a:r>
                    </a:p>
                    <a:p>
                      <a:pPr indent="450215" algn="just">
                        <a:lnSpc>
                          <a:spcPct val="100000"/>
                        </a:lnSpc>
                        <a:spcBef>
                          <a:spcPts val="300"/>
                        </a:spcBef>
                        <a:spcAft>
                          <a:spcPts val="300"/>
                        </a:spcAft>
                      </a:pPr>
                      <a:r>
                        <a:rPr lang="es-CL" sz="1200" dirty="0">
                          <a:effectLst/>
                        </a:rPr>
                        <a:t>CCP COLINA II*</a:t>
                      </a:r>
                    </a:p>
                    <a:p>
                      <a:pPr indent="450215" algn="just">
                        <a:lnSpc>
                          <a:spcPct val="100000"/>
                        </a:lnSpc>
                        <a:spcBef>
                          <a:spcPts val="300"/>
                        </a:spcBef>
                        <a:spcAft>
                          <a:spcPts val="300"/>
                        </a:spcAft>
                      </a:pPr>
                      <a:r>
                        <a:rPr lang="es-CL" sz="1200" dirty="0">
                          <a:effectLst/>
                        </a:rPr>
                        <a:t>CDP PUENTE ALTO*</a:t>
                      </a:r>
                    </a:p>
                    <a:p>
                      <a:pPr indent="450215" algn="just">
                        <a:lnSpc>
                          <a:spcPct val="100000"/>
                        </a:lnSpc>
                        <a:spcBef>
                          <a:spcPts val="300"/>
                        </a:spcBef>
                        <a:spcAft>
                          <a:spcPts val="300"/>
                        </a:spcAft>
                      </a:pPr>
                      <a:endParaRPr lang="es-CL"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12151915"/>
                  </a:ext>
                </a:extLst>
              </a:tr>
            </a:tbl>
          </a:graphicData>
        </a:graphic>
      </p:graphicFrame>
      <p:graphicFrame>
        <p:nvGraphicFramePr>
          <p:cNvPr id="3" name="Tabla 2">
            <a:extLst>
              <a:ext uri="{FF2B5EF4-FFF2-40B4-BE49-F238E27FC236}">
                <a16:creationId xmlns:a16="http://schemas.microsoft.com/office/drawing/2014/main" id="{B09094CD-9DC0-0769-1862-4504CA76FFBF}"/>
              </a:ext>
            </a:extLst>
          </p:cNvPr>
          <p:cNvGraphicFramePr>
            <a:graphicFrameLocks noGrp="1"/>
          </p:cNvGraphicFramePr>
          <p:nvPr>
            <p:extLst>
              <p:ext uri="{D42A27DB-BD31-4B8C-83A1-F6EECF244321}">
                <p14:modId xmlns:p14="http://schemas.microsoft.com/office/powerpoint/2010/main" val="2420732325"/>
              </p:ext>
            </p:extLst>
          </p:nvPr>
        </p:nvGraphicFramePr>
        <p:xfrm>
          <a:off x="6221730" y="1146302"/>
          <a:ext cx="5397500" cy="3721862"/>
        </p:xfrm>
        <a:graphic>
          <a:graphicData uri="http://schemas.openxmlformats.org/drawingml/2006/table">
            <a:tbl>
              <a:tblPr firstRow="1" firstCol="1" bandRow="1">
                <a:tableStyleId>{5C22544A-7EE6-4342-B048-85BDC9FD1C3A}</a:tableStyleId>
              </a:tblPr>
              <a:tblGrid>
                <a:gridCol w="2607310">
                  <a:extLst>
                    <a:ext uri="{9D8B030D-6E8A-4147-A177-3AD203B41FA5}">
                      <a16:colId xmlns:a16="http://schemas.microsoft.com/office/drawing/2014/main" val="1236082532"/>
                    </a:ext>
                  </a:extLst>
                </a:gridCol>
                <a:gridCol w="2790190">
                  <a:extLst>
                    <a:ext uri="{9D8B030D-6E8A-4147-A177-3AD203B41FA5}">
                      <a16:colId xmlns:a16="http://schemas.microsoft.com/office/drawing/2014/main" val="1079869758"/>
                    </a:ext>
                  </a:extLst>
                </a:gridCol>
              </a:tblGrid>
              <a:tr h="0">
                <a:tc>
                  <a:txBody>
                    <a:bodyPr/>
                    <a:lstStyle/>
                    <a:p>
                      <a:pPr algn="just">
                        <a:lnSpc>
                          <a:spcPct val="107000"/>
                        </a:lnSpc>
                        <a:spcBef>
                          <a:spcPts val="300"/>
                        </a:spcBef>
                        <a:spcAft>
                          <a:spcPts val="300"/>
                        </a:spcAft>
                      </a:pPr>
                      <a:r>
                        <a:rPr lang="es-CL" sz="1400" dirty="0">
                          <a:effectLst/>
                        </a:rPr>
                        <a:t>Mediana nivel 2</a:t>
                      </a:r>
                    </a:p>
                    <a:p>
                      <a:pPr indent="450215" algn="just">
                        <a:lnSpc>
                          <a:spcPct val="107000"/>
                        </a:lnSpc>
                        <a:spcBef>
                          <a:spcPts val="300"/>
                        </a:spcBef>
                        <a:spcAft>
                          <a:spcPts val="300"/>
                        </a:spcAft>
                      </a:pPr>
                      <a:r>
                        <a:rPr lang="es-CL" sz="1400" dirty="0">
                          <a:effectLst/>
                        </a:rPr>
                        <a:t> </a:t>
                      </a:r>
                    </a:p>
                    <a:p>
                      <a:pPr algn="just">
                        <a:lnSpc>
                          <a:spcPct val="107000"/>
                        </a:lnSpc>
                        <a:spcBef>
                          <a:spcPts val="300"/>
                        </a:spcBef>
                        <a:spcAft>
                          <a:spcPts val="300"/>
                        </a:spcAft>
                      </a:pPr>
                      <a:r>
                        <a:rPr lang="es-CL" sz="1400" dirty="0">
                          <a:effectLst/>
                        </a:rPr>
                        <a:t>(Medianas condiciones para la seguridad / Medianas condiciones para la operatividad)</a:t>
                      </a:r>
                    </a:p>
                    <a:p>
                      <a:pPr indent="450215" algn="just">
                        <a:lnSpc>
                          <a:spcPct val="107000"/>
                        </a:lnSpc>
                        <a:spcBef>
                          <a:spcPts val="300"/>
                        </a:spcBef>
                        <a:spcAft>
                          <a:spcPts val="300"/>
                        </a:spcAft>
                      </a:pPr>
                      <a:r>
                        <a:rPr lang="es-CL" sz="1000" dirty="0">
                          <a:effectLst/>
                        </a:rPr>
                        <a:t> </a:t>
                      </a:r>
                      <a:endParaRPr lang="es-CL" sz="1100" dirty="0">
                        <a:effectLst/>
                      </a:endParaRPr>
                    </a:p>
                    <a:p>
                      <a:pPr algn="just">
                        <a:lnSpc>
                          <a:spcPct val="107000"/>
                        </a:lnSpc>
                        <a:spcBef>
                          <a:spcPts val="300"/>
                        </a:spcBef>
                        <a:spcAft>
                          <a:spcPts val="300"/>
                        </a:spcAft>
                      </a:pPr>
                      <a:r>
                        <a:rPr lang="es-CL" sz="1000" dirty="0">
                          <a:effectLst/>
                        </a:rPr>
                        <a:t>(16 unidades)</a:t>
                      </a:r>
                      <a:endParaRPr lang="es-CL"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7030A0"/>
                    </a:solidFill>
                  </a:tcPr>
                </a:tc>
                <a:tc>
                  <a:txBody>
                    <a:bodyPr/>
                    <a:lstStyle/>
                    <a:p>
                      <a:pPr indent="450215" algn="just">
                        <a:lnSpc>
                          <a:spcPct val="107000"/>
                        </a:lnSpc>
                        <a:spcBef>
                          <a:spcPts val="300"/>
                        </a:spcBef>
                        <a:spcAft>
                          <a:spcPts val="300"/>
                        </a:spcAft>
                      </a:pPr>
                      <a:r>
                        <a:rPr lang="es-CL" sz="1200" dirty="0">
                          <a:effectLst/>
                        </a:rPr>
                        <a:t>CCP COPIAPO / CDP VALLENAR</a:t>
                      </a:r>
                    </a:p>
                    <a:p>
                      <a:pPr indent="450215" algn="just">
                        <a:lnSpc>
                          <a:spcPct val="107000"/>
                        </a:lnSpc>
                        <a:spcBef>
                          <a:spcPts val="300"/>
                        </a:spcBef>
                        <a:spcAft>
                          <a:spcPts val="300"/>
                        </a:spcAft>
                      </a:pPr>
                      <a:r>
                        <a:rPr lang="es-CL" sz="1200" dirty="0">
                          <a:effectLst/>
                        </a:rPr>
                        <a:t>CCP LOS ANDES*</a:t>
                      </a:r>
                    </a:p>
                    <a:p>
                      <a:pPr indent="450215" algn="just">
                        <a:lnSpc>
                          <a:spcPct val="107000"/>
                        </a:lnSpc>
                        <a:spcBef>
                          <a:spcPts val="300"/>
                        </a:spcBef>
                        <a:spcAft>
                          <a:spcPts val="300"/>
                        </a:spcAft>
                      </a:pPr>
                      <a:r>
                        <a:rPr lang="es-CL" sz="1200" dirty="0">
                          <a:effectLst/>
                        </a:rPr>
                        <a:t>CCP SAN ANTONIO*</a:t>
                      </a:r>
                    </a:p>
                    <a:p>
                      <a:pPr indent="450215" algn="just">
                        <a:lnSpc>
                          <a:spcPct val="107000"/>
                        </a:lnSpc>
                        <a:spcBef>
                          <a:spcPts val="300"/>
                        </a:spcBef>
                        <a:spcAft>
                          <a:spcPts val="300"/>
                        </a:spcAft>
                      </a:pPr>
                      <a:r>
                        <a:rPr lang="es-CL" sz="1200" dirty="0">
                          <a:effectLst/>
                        </a:rPr>
                        <a:t>CCP SAN FELIPE</a:t>
                      </a:r>
                    </a:p>
                    <a:p>
                      <a:pPr indent="450215" algn="just">
                        <a:lnSpc>
                          <a:spcPct val="107000"/>
                        </a:lnSpc>
                        <a:spcBef>
                          <a:spcPts val="300"/>
                        </a:spcBef>
                        <a:spcAft>
                          <a:spcPts val="300"/>
                        </a:spcAft>
                      </a:pPr>
                      <a:r>
                        <a:rPr lang="pt-BR" sz="1200" dirty="0">
                          <a:effectLst/>
                        </a:rPr>
                        <a:t>CCP CURICO</a:t>
                      </a:r>
                      <a:endParaRPr lang="es-CL" sz="1200" dirty="0">
                        <a:effectLst/>
                      </a:endParaRPr>
                    </a:p>
                    <a:p>
                      <a:pPr indent="450215" algn="just">
                        <a:lnSpc>
                          <a:spcPct val="107000"/>
                        </a:lnSpc>
                        <a:spcBef>
                          <a:spcPts val="300"/>
                        </a:spcBef>
                        <a:spcAft>
                          <a:spcPts val="300"/>
                        </a:spcAft>
                      </a:pPr>
                      <a:r>
                        <a:rPr lang="pt-BR" sz="1200" dirty="0">
                          <a:effectLst/>
                        </a:rPr>
                        <a:t>CCP LINARES / CCP TALCA</a:t>
                      </a:r>
                      <a:endParaRPr lang="es-CL" sz="1200" dirty="0">
                        <a:effectLst/>
                      </a:endParaRPr>
                    </a:p>
                    <a:p>
                      <a:pPr indent="450215" algn="just">
                        <a:lnSpc>
                          <a:spcPct val="107000"/>
                        </a:lnSpc>
                        <a:spcBef>
                          <a:spcPts val="300"/>
                        </a:spcBef>
                        <a:spcAft>
                          <a:spcPts val="300"/>
                        </a:spcAft>
                      </a:pPr>
                      <a:r>
                        <a:rPr lang="en-US" sz="1200" dirty="0">
                          <a:effectLst/>
                        </a:rPr>
                        <a:t>CDP LEBU / CDP MULCHEN</a:t>
                      </a:r>
                      <a:endParaRPr lang="es-CL" sz="1200" dirty="0">
                        <a:effectLst/>
                      </a:endParaRPr>
                    </a:p>
                    <a:p>
                      <a:pPr indent="450215" algn="just">
                        <a:lnSpc>
                          <a:spcPct val="107000"/>
                        </a:lnSpc>
                        <a:spcBef>
                          <a:spcPts val="300"/>
                        </a:spcBef>
                        <a:spcAft>
                          <a:spcPts val="300"/>
                        </a:spcAft>
                      </a:pPr>
                      <a:r>
                        <a:rPr lang="en-US" sz="1200" dirty="0">
                          <a:effectLst/>
                        </a:rPr>
                        <a:t>CDP QUIRIHUE</a:t>
                      </a:r>
                      <a:endParaRPr lang="es-CL" sz="1200" dirty="0">
                        <a:effectLst/>
                      </a:endParaRPr>
                    </a:p>
                    <a:p>
                      <a:pPr indent="450215" algn="just">
                        <a:lnSpc>
                          <a:spcPct val="107000"/>
                        </a:lnSpc>
                        <a:spcBef>
                          <a:spcPts val="300"/>
                        </a:spcBef>
                        <a:spcAft>
                          <a:spcPts val="300"/>
                        </a:spcAft>
                      </a:pPr>
                      <a:r>
                        <a:rPr lang="en-US" sz="1200" dirty="0">
                          <a:effectLst/>
                        </a:rPr>
                        <a:t>CCP TEMUCO</a:t>
                      </a:r>
                      <a:endParaRPr lang="es-CL" sz="1200" dirty="0">
                        <a:effectLst/>
                      </a:endParaRPr>
                    </a:p>
                    <a:p>
                      <a:pPr indent="450215" algn="just">
                        <a:lnSpc>
                          <a:spcPct val="107000"/>
                        </a:lnSpc>
                        <a:spcBef>
                          <a:spcPts val="300"/>
                        </a:spcBef>
                        <a:spcAft>
                          <a:spcPts val="300"/>
                        </a:spcAft>
                      </a:pPr>
                      <a:r>
                        <a:rPr lang="es-CL" sz="1200" dirty="0">
                          <a:effectLst/>
                        </a:rPr>
                        <a:t>CDP VILLARRICA</a:t>
                      </a:r>
                    </a:p>
                    <a:p>
                      <a:pPr indent="450215" algn="just">
                        <a:lnSpc>
                          <a:spcPct val="107000"/>
                        </a:lnSpc>
                        <a:spcBef>
                          <a:spcPts val="300"/>
                        </a:spcBef>
                        <a:spcAft>
                          <a:spcPts val="300"/>
                        </a:spcAft>
                      </a:pPr>
                      <a:r>
                        <a:rPr lang="es-CL" sz="1200" dirty="0">
                          <a:effectLst/>
                        </a:rPr>
                        <a:t>CDP ANCUD</a:t>
                      </a:r>
                    </a:p>
                    <a:p>
                      <a:pPr indent="450215" algn="just">
                        <a:lnSpc>
                          <a:spcPct val="107000"/>
                        </a:lnSpc>
                        <a:spcBef>
                          <a:spcPts val="300"/>
                        </a:spcBef>
                        <a:spcAft>
                          <a:spcPts val="300"/>
                        </a:spcAft>
                      </a:pPr>
                      <a:r>
                        <a:rPr lang="es-CL" sz="1200" dirty="0">
                          <a:effectLst/>
                        </a:rPr>
                        <a:t>CDP SANTIAGO SUR*</a:t>
                      </a:r>
                    </a:p>
                    <a:p>
                      <a:pPr indent="450215" algn="just">
                        <a:lnSpc>
                          <a:spcPct val="107000"/>
                        </a:lnSpc>
                        <a:spcBef>
                          <a:spcPts val="300"/>
                        </a:spcBef>
                        <a:spcAft>
                          <a:spcPts val="300"/>
                        </a:spcAft>
                      </a:pPr>
                      <a:r>
                        <a:rPr lang="es-CL" sz="1200" dirty="0">
                          <a:effectLst/>
                        </a:rPr>
                        <a:t>CDP TALAGANTE*</a:t>
                      </a:r>
                    </a:p>
                    <a:p>
                      <a:pPr indent="450215" algn="just">
                        <a:lnSpc>
                          <a:spcPct val="107000"/>
                        </a:lnSpc>
                        <a:spcBef>
                          <a:spcPts val="300"/>
                        </a:spcBef>
                        <a:spcAft>
                          <a:spcPts val="300"/>
                        </a:spcAft>
                      </a:pPr>
                      <a:endParaRPr lang="es-CL"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71789864"/>
                  </a:ext>
                </a:extLst>
              </a:tr>
            </a:tbl>
          </a:graphicData>
        </a:graphic>
      </p:graphicFrame>
      <p:graphicFrame>
        <p:nvGraphicFramePr>
          <p:cNvPr id="6" name="Tabla 5">
            <a:extLst>
              <a:ext uri="{FF2B5EF4-FFF2-40B4-BE49-F238E27FC236}">
                <a16:creationId xmlns:a16="http://schemas.microsoft.com/office/drawing/2014/main" id="{5A1CC77C-324E-6336-58D3-A622FD559AB3}"/>
              </a:ext>
            </a:extLst>
          </p:cNvPr>
          <p:cNvGraphicFramePr>
            <a:graphicFrameLocks noGrp="1"/>
          </p:cNvGraphicFramePr>
          <p:nvPr>
            <p:extLst>
              <p:ext uri="{D42A27DB-BD31-4B8C-83A1-F6EECF244321}">
                <p14:modId xmlns:p14="http://schemas.microsoft.com/office/powerpoint/2010/main" val="3131842211"/>
              </p:ext>
            </p:extLst>
          </p:nvPr>
        </p:nvGraphicFramePr>
        <p:xfrm>
          <a:off x="440690" y="3624834"/>
          <a:ext cx="5397500" cy="1533589"/>
        </p:xfrm>
        <a:graphic>
          <a:graphicData uri="http://schemas.openxmlformats.org/drawingml/2006/table">
            <a:tbl>
              <a:tblPr firstRow="1" firstCol="1" bandRow="1">
                <a:tableStyleId>{5C22544A-7EE6-4342-B048-85BDC9FD1C3A}</a:tableStyleId>
              </a:tblPr>
              <a:tblGrid>
                <a:gridCol w="2607310">
                  <a:extLst>
                    <a:ext uri="{9D8B030D-6E8A-4147-A177-3AD203B41FA5}">
                      <a16:colId xmlns:a16="http://schemas.microsoft.com/office/drawing/2014/main" val="3528781936"/>
                    </a:ext>
                  </a:extLst>
                </a:gridCol>
                <a:gridCol w="2790190">
                  <a:extLst>
                    <a:ext uri="{9D8B030D-6E8A-4147-A177-3AD203B41FA5}">
                      <a16:colId xmlns:a16="http://schemas.microsoft.com/office/drawing/2014/main" val="4069908534"/>
                    </a:ext>
                  </a:extLst>
                </a:gridCol>
              </a:tblGrid>
              <a:tr h="0">
                <a:tc>
                  <a:txBody>
                    <a:bodyPr/>
                    <a:lstStyle/>
                    <a:p>
                      <a:pPr algn="just">
                        <a:lnSpc>
                          <a:spcPct val="107000"/>
                        </a:lnSpc>
                        <a:spcBef>
                          <a:spcPts val="300"/>
                        </a:spcBef>
                        <a:spcAft>
                          <a:spcPts val="300"/>
                        </a:spcAft>
                      </a:pPr>
                      <a:r>
                        <a:rPr lang="es-CL" sz="1400" dirty="0">
                          <a:effectLst/>
                        </a:rPr>
                        <a:t>Baja nivel 2</a:t>
                      </a:r>
                    </a:p>
                    <a:p>
                      <a:pPr indent="450215" algn="just">
                        <a:lnSpc>
                          <a:spcPct val="107000"/>
                        </a:lnSpc>
                        <a:spcBef>
                          <a:spcPts val="300"/>
                        </a:spcBef>
                        <a:spcAft>
                          <a:spcPts val="300"/>
                        </a:spcAft>
                      </a:pPr>
                      <a:r>
                        <a:rPr lang="es-CL" sz="1400" dirty="0">
                          <a:effectLst/>
                        </a:rPr>
                        <a:t> </a:t>
                      </a:r>
                    </a:p>
                    <a:p>
                      <a:pPr algn="just">
                        <a:lnSpc>
                          <a:spcPct val="107000"/>
                        </a:lnSpc>
                        <a:spcBef>
                          <a:spcPts val="300"/>
                        </a:spcBef>
                        <a:spcAft>
                          <a:spcPts val="300"/>
                        </a:spcAft>
                      </a:pPr>
                      <a:r>
                        <a:rPr lang="es-CL" sz="1400" dirty="0">
                          <a:effectLst/>
                        </a:rPr>
                        <a:t>(Bajas condiciones para la seguridad / Medianas condiciones para la operatividad)</a:t>
                      </a:r>
                    </a:p>
                    <a:p>
                      <a:pPr algn="just">
                        <a:lnSpc>
                          <a:spcPct val="107000"/>
                        </a:lnSpc>
                        <a:spcBef>
                          <a:spcPts val="300"/>
                        </a:spcBef>
                        <a:spcAft>
                          <a:spcPts val="300"/>
                        </a:spcAft>
                      </a:pPr>
                      <a:r>
                        <a:rPr lang="es-CL" sz="1050" dirty="0">
                          <a:effectLst/>
                        </a:rPr>
                        <a:t>(6 unidades)</a:t>
                      </a:r>
                      <a:endParaRPr lang="es-CL" sz="105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7030A0"/>
                    </a:solidFill>
                  </a:tcPr>
                </a:tc>
                <a:tc>
                  <a:txBody>
                    <a:bodyPr/>
                    <a:lstStyle/>
                    <a:p>
                      <a:pPr indent="450215" algn="just">
                        <a:lnSpc>
                          <a:spcPct val="100000"/>
                        </a:lnSpc>
                        <a:spcBef>
                          <a:spcPts val="300"/>
                        </a:spcBef>
                        <a:spcAft>
                          <a:spcPts val="300"/>
                        </a:spcAft>
                      </a:pPr>
                      <a:r>
                        <a:rPr lang="pt-BR" sz="1200" dirty="0">
                          <a:effectLst/>
                        </a:rPr>
                        <a:t>CDP CALAMA</a:t>
                      </a:r>
                      <a:endParaRPr lang="es-CL" sz="1200" dirty="0">
                        <a:effectLst/>
                      </a:endParaRPr>
                    </a:p>
                    <a:p>
                      <a:pPr indent="450215" algn="just">
                        <a:lnSpc>
                          <a:spcPct val="100000"/>
                        </a:lnSpc>
                        <a:spcBef>
                          <a:spcPts val="300"/>
                        </a:spcBef>
                        <a:spcAft>
                          <a:spcPts val="300"/>
                        </a:spcAft>
                      </a:pPr>
                      <a:r>
                        <a:rPr lang="pt-BR" sz="1200" dirty="0">
                          <a:effectLst/>
                        </a:rPr>
                        <a:t>CDP TALTAL</a:t>
                      </a:r>
                      <a:endParaRPr lang="es-CL" sz="1200" dirty="0">
                        <a:effectLst/>
                      </a:endParaRPr>
                    </a:p>
                    <a:p>
                      <a:pPr indent="450215" algn="just">
                        <a:lnSpc>
                          <a:spcPct val="100000"/>
                        </a:lnSpc>
                        <a:spcBef>
                          <a:spcPts val="300"/>
                        </a:spcBef>
                        <a:spcAft>
                          <a:spcPts val="300"/>
                        </a:spcAft>
                      </a:pPr>
                      <a:r>
                        <a:rPr lang="pt-BR" sz="1200" dirty="0">
                          <a:effectLst/>
                        </a:rPr>
                        <a:t>CDP LIMACHE*</a:t>
                      </a:r>
                      <a:endParaRPr lang="es-CL" sz="1200" dirty="0">
                        <a:effectLst/>
                      </a:endParaRPr>
                    </a:p>
                    <a:p>
                      <a:pPr indent="450215" algn="just">
                        <a:lnSpc>
                          <a:spcPct val="100000"/>
                        </a:lnSpc>
                        <a:spcBef>
                          <a:spcPts val="300"/>
                        </a:spcBef>
                        <a:spcAft>
                          <a:spcPts val="300"/>
                        </a:spcAft>
                      </a:pPr>
                      <a:r>
                        <a:rPr lang="es-CL" sz="1200" dirty="0">
                          <a:effectLst/>
                        </a:rPr>
                        <a:t>CPF TALCA</a:t>
                      </a:r>
                    </a:p>
                    <a:p>
                      <a:pPr indent="450215" algn="just">
                        <a:lnSpc>
                          <a:spcPct val="100000"/>
                        </a:lnSpc>
                        <a:spcBef>
                          <a:spcPts val="300"/>
                        </a:spcBef>
                        <a:spcAft>
                          <a:spcPts val="300"/>
                        </a:spcAft>
                      </a:pPr>
                      <a:r>
                        <a:rPr lang="es-CL" sz="1200" dirty="0">
                          <a:effectLst/>
                        </a:rPr>
                        <a:t>CCP NUEVA IMPERIAL</a:t>
                      </a:r>
                    </a:p>
                    <a:p>
                      <a:pPr indent="450215" algn="just">
                        <a:lnSpc>
                          <a:spcPct val="100000"/>
                        </a:lnSpc>
                        <a:spcBef>
                          <a:spcPts val="300"/>
                        </a:spcBef>
                        <a:spcAft>
                          <a:spcPts val="300"/>
                        </a:spcAft>
                      </a:pPr>
                      <a:r>
                        <a:rPr lang="es-CL" sz="1200" dirty="0">
                          <a:effectLst/>
                        </a:rPr>
                        <a:t>CCP VICTORIA</a:t>
                      </a:r>
                      <a:endParaRPr lang="es-CL"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11131995"/>
                  </a:ext>
                </a:extLst>
              </a:tr>
            </a:tbl>
          </a:graphicData>
        </a:graphic>
      </p:graphicFrame>
      <p:graphicFrame>
        <p:nvGraphicFramePr>
          <p:cNvPr id="7" name="Tabla 6">
            <a:extLst>
              <a:ext uri="{FF2B5EF4-FFF2-40B4-BE49-F238E27FC236}">
                <a16:creationId xmlns:a16="http://schemas.microsoft.com/office/drawing/2014/main" id="{F7CB78F2-14C8-9164-50A5-8114ABFCB19D}"/>
              </a:ext>
            </a:extLst>
          </p:cNvPr>
          <p:cNvGraphicFramePr>
            <a:graphicFrameLocks noGrp="1"/>
          </p:cNvGraphicFramePr>
          <p:nvPr>
            <p:extLst>
              <p:ext uri="{D42A27DB-BD31-4B8C-83A1-F6EECF244321}">
                <p14:modId xmlns:p14="http://schemas.microsoft.com/office/powerpoint/2010/main" val="1695979343"/>
              </p:ext>
            </p:extLst>
          </p:nvPr>
        </p:nvGraphicFramePr>
        <p:xfrm>
          <a:off x="3397250" y="5249353"/>
          <a:ext cx="5397500" cy="1476502"/>
        </p:xfrm>
        <a:graphic>
          <a:graphicData uri="http://schemas.openxmlformats.org/drawingml/2006/table">
            <a:tbl>
              <a:tblPr firstRow="1" firstCol="1" bandRow="1">
                <a:tableStyleId>{5C22544A-7EE6-4342-B048-85BDC9FD1C3A}</a:tableStyleId>
              </a:tblPr>
              <a:tblGrid>
                <a:gridCol w="2607310">
                  <a:extLst>
                    <a:ext uri="{9D8B030D-6E8A-4147-A177-3AD203B41FA5}">
                      <a16:colId xmlns:a16="http://schemas.microsoft.com/office/drawing/2014/main" val="4212500724"/>
                    </a:ext>
                  </a:extLst>
                </a:gridCol>
                <a:gridCol w="2790190">
                  <a:extLst>
                    <a:ext uri="{9D8B030D-6E8A-4147-A177-3AD203B41FA5}">
                      <a16:colId xmlns:a16="http://schemas.microsoft.com/office/drawing/2014/main" val="963897688"/>
                    </a:ext>
                  </a:extLst>
                </a:gridCol>
              </a:tblGrid>
              <a:tr h="0">
                <a:tc>
                  <a:txBody>
                    <a:bodyPr/>
                    <a:lstStyle/>
                    <a:p>
                      <a:pPr algn="just">
                        <a:lnSpc>
                          <a:spcPct val="107000"/>
                        </a:lnSpc>
                        <a:spcBef>
                          <a:spcPts val="300"/>
                        </a:spcBef>
                        <a:spcAft>
                          <a:spcPts val="300"/>
                        </a:spcAft>
                      </a:pPr>
                      <a:r>
                        <a:rPr lang="es-CL" sz="1400" dirty="0">
                          <a:effectLst/>
                        </a:rPr>
                        <a:t>Alta nivel 3</a:t>
                      </a:r>
                    </a:p>
                    <a:p>
                      <a:pPr algn="just">
                        <a:lnSpc>
                          <a:spcPct val="107000"/>
                        </a:lnSpc>
                        <a:spcBef>
                          <a:spcPts val="300"/>
                        </a:spcBef>
                        <a:spcAft>
                          <a:spcPts val="300"/>
                        </a:spcAft>
                      </a:pPr>
                      <a:r>
                        <a:rPr lang="es-CL" sz="1400" dirty="0">
                          <a:effectLst/>
                        </a:rPr>
                        <a:t>(Altas condiciones para la seguridad / Déficit de condiciones para la operatividad)</a:t>
                      </a:r>
                    </a:p>
                    <a:p>
                      <a:pPr algn="just">
                        <a:lnSpc>
                          <a:spcPct val="107000"/>
                        </a:lnSpc>
                        <a:spcBef>
                          <a:spcPts val="300"/>
                        </a:spcBef>
                        <a:spcAft>
                          <a:spcPts val="300"/>
                        </a:spcAft>
                      </a:pPr>
                      <a:r>
                        <a:rPr lang="es-CL" sz="1050" dirty="0">
                          <a:effectLst/>
                        </a:rPr>
                        <a:t>(1 unidad)</a:t>
                      </a:r>
                    </a:p>
                    <a:p>
                      <a:pPr algn="just">
                        <a:lnSpc>
                          <a:spcPct val="107000"/>
                        </a:lnSpc>
                        <a:spcBef>
                          <a:spcPts val="300"/>
                        </a:spcBef>
                        <a:spcAft>
                          <a:spcPts val="300"/>
                        </a:spcAft>
                      </a:pPr>
                      <a:endParaRPr lang="es-CL" sz="1050" dirty="0">
                        <a:effectLst/>
                      </a:endParaRPr>
                    </a:p>
                  </a:txBody>
                  <a:tcPr marL="68580" marR="68580" marT="0" marB="0">
                    <a:solidFill>
                      <a:schemeClr val="tx2">
                        <a:lumMod val="50000"/>
                      </a:schemeClr>
                    </a:solidFill>
                  </a:tcPr>
                </a:tc>
                <a:tc>
                  <a:txBody>
                    <a:bodyPr/>
                    <a:lstStyle/>
                    <a:p>
                      <a:pPr indent="450215" algn="just">
                        <a:lnSpc>
                          <a:spcPct val="107000"/>
                        </a:lnSpc>
                        <a:spcBef>
                          <a:spcPts val="300"/>
                        </a:spcBef>
                        <a:spcAft>
                          <a:spcPts val="300"/>
                        </a:spcAft>
                      </a:pPr>
                      <a:r>
                        <a:rPr lang="es-CL" sz="1400" dirty="0">
                          <a:effectLst/>
                        </a:rPr>
                        <a:t>CCP PARRAL</a:t>
                      </a:r>
                      <a:endParaRPr lang="es-CL"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77247241"/>
                  </a:ext>
                </a:extLst>
              </a:tr>
            </a:tbl>
          </a:graphicData>
        </a:graphic>
      </p:graphicFrame>
    </p:spTree>
    <p:extLst>
      <p:ext uri="{BB962C8B-B14F-4D97-AF65-F5344CB8AC3E}">
        <p14:creationId xmlns:p14="http://schemas.microsoft.com/office/powerpoint/2010/main" val="1205565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ón: 8 puntos 1">
            <a:extLst>
              <a:ext uri="{FF2B5EF4-FFF2-40B4-BE49-F238E27FC236}">
                <a16:creationId xmlns:a16="http://schemas.microsoft.com/office/drawing/2014/main" id="{3A78E100-80B0-D71C-7FA3-6AF31401DD29}"/>
              </a:ext>
            </a:extLst>
          </p:cNvPr>
          <p:cNvSpPr/>
          <p:nvPr/>
        </p:nvSpPr>
        <p:spPr>
          <a:xfrm>
            <a:off x="2103120" y="2113280"/>
            <a:ext cx="3789680" cy="2087880"/>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dirty="0"/>
              <a:t>Grupos religiosos</a:t>
            </a:r>
            <a:endParaRPr lang="es-CL" sz="2400" dirty="0"/>
          </a:p>
        </p:txBody>
      </p:sp>
      <p:sp>
        <p:nvSpPr>
          <p:cNvPr id="3" name="CuadroTexto 2">
            <a:extLst>
              <a:ext uri="{FF2B5EF4-FFF2-40B4-BE49-F238E27FC236}">
                <a16:creationId xmlns:a16="http://schemas.microsoft.com/office/drawing/2014/main" id="{A5DBD5B9-2952-5942-8531-67FF791E43C9}"/>
              </a:ext>
            </a:extLst>
          </p:cNvPr>
          <p:cNvSpPr txBox="1"/>
          <p:nvPr/>
        </p:nvSpPr>
        <p:spPr>
          <a:xfrm>
            <a:off x="1280160" y="473224"/>
            <a:ext cx="8930640" cy="646331"/>
          </a:xfrm>
          <a:prstGeom prst="rect">
            <a:avLst/>
          </a:prstGeom>
          <a:noFill/>
        </p:spPr>
        <p:txBody>
          <a:bodyPr wrap="square" rtlCol="0">
            <a:spAutoFit/>
          </a:bodyPr>
          <a:lstStyle/>
          <a:p>
            <a:pPr algn="ctr"/>
            <a:r>
              <a:rPr lang="es-ES" sz="3600" dirty="0"/>
              <a:t>¿Qué factores afectan la gestión carcelaria?</a:t>
            </a:r>
            <a:endParaRPr lang="es-CL" sz="3600" dirty="0"/>
          </a:p>
        </p:txBody>
      </p:sp>
      <p:sp>
        <p:nvSpPr>
          <p:cNvPr id="4" name="Explosión: 8 puntos 3">
            <a:extLst>
              <a:ext uri="{FF2B5EF4-FFF2-40B4-BE49-F238E27FC236}">
                <a16:creationId xmlns:a16="http://schemas.microsoft.com/office/drawing/2014/main" id="{9CD3EB56-31FC-C68D-268B-DAD1CB709CD8}"/>
              </a:ext>
            </a:extLst>
          </p:cNvPr>
          <p:cNvSpPr/>
          <p:nvPr/>
        </p:nvSpPr>
        <p:spPr>
          <a:xfrm>
            <a:off x="6517640" y="1493520"/>
            <a:ext cx="3789680" cy="2087880"/>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dirty="0"/>
              <a:t>Crimen organizado</a:t>
            </a:r>
            <a:endParaRPr lang="es-CL" sz="2400" dirty="0"/>
          </a:p>
        </p:txBody>
      </p:sp>
      <p:sp>
        <p:nvSpPr>
          <p:cNvPr id="5" name="Explosión: 8 puntos 4">
            <a:extLst>
              <a:ext uri="{FF2B5EF4-FFF2-40B4-BE49-F238E27FC236}">
                <a16:creationId xmlns:a16="http://schemas.microsoft.com/office/drawing/2014/main" id="{D3C1FA74-685A-9982-F3A9-8B2F86AC5A83}"/>
              </a:ext>
            </a:extLst>
          </p:cNvPr>
          <p:cNvSpPr/>
          <p:nvPr/>
        </p:nvSpPr>
        <p:spPr>
          <a:xfrm>
            <a:off x="4500880" y="4201160"/>
            <a:ext cx="3789680" cy="2087880"/>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dirty="0"/>
              <a:t>Participación público privada</a:t>
            </a:r>
            <a:endParaRPr lang="es-CL" sz="2400" dirty="0"/>
          </a:p>
        </p:txBody>
      </p:sp>
    </p:spTree>
    <p:extLst>
      <p:ext uri="{BB962C8B-B14F-4D97-AF65-F5344CB8AC3E}">
        <p14:creationId xmlns:p14="http://schemas.microsoft.com/office/powerpoint/2010/main" val="2167810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9B2EDD2-F913-9DCA-59B0-5F134865E947}"/>
              </a:ext>
            </a:extLst>
          </p:cNvPr>
          <p:cNvSpPr>
            <a:spLocks noGrp="1"/>
          </p:cNvSpPr>
          <p:nvPr>
            <p:ph type="title"/>
          </p:nvPr>
        </p:nvSpPr>
        <p:spPr>
          <a:xfrm>
            <a:off x="841248" y="256032"/>
            <a:ext cx="10506456" cy="1014984"/>
          </a:xfrm>
        </p:spPr>
        <p:txBody>
          <a:bodyPr anchor="b">
            <a:normAutofit/>
          </a:bodyPr>
          <a:lstStyle/>
          <a:p>
            <a:r>
              <a:rPr lang="es-CL" dirty="0"/>
              <a:t>Preguntas para trabajo grupal</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Marcador de contenido 2">
            <a:extLst>
              <a:ext uri="{FF2B5EF4-FFF2-40B4-BE49-F238E27FC236}">
                <a16:creationId xmlns:a16="http://schemas.microsoft.com/office/drawing/2014/main" id="{C48955BA-0FF6-F89D-AE92-5ADCC1601723}"/>
              </a:ext>
            </a:extLst>
          </p:cNvPr>
          <p:cNvGraphicFramePr>
            <a:graphicFrameLocks noGrp="1"/>
          </p:cNvGraphicFramePr>
          <p:nvPr>
            <p:ph idx="1"/>
            <p:extLst>
              <p:ext uri="{D42A27DB-BD31-4B8C-83A1-F6EECF244321}">
                <p14:modId xmlns:p14="http://schemas.microsoft.com/office/powerpoint/2010/main" val="4123552204"/>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9928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L" dirty="0"/>
              <a:t>Misión y objetivos estratégicos (2018-2022)</a:t>
            </a:r>
          </a:p>
        </p:txBody>
      </p:sp>
      <p:sp>
        <p:nvSpPr>
          <p:cNvPr id="5" name="Marcador de texto 4"/>
          <p:cNvSpPr>
            <a:spLocks noGrp="1"/>
          </p:cNvSpPr>
          <p:nvPr>
            <p:ph type="body" idx="1"/>
          </p:nvPr>
        </p:nvSpPr>
        <p:spPr/>
        <p:txBody>
          <a:bodyPr/>
          <a:lstStyle/>
          <a:p>
            <a:r>
              <a:rPr lang="es-CL" dirty="0"/>
              <a:t>Misión</a:t>
            </a:r>
          </a:p>
        </p:txBody>
      </p:sp>
      <p:sp>
        <p:nvSpPr>
          <p:cNvPr id="6" name="Marcador de contenido 5"/>
          <p:cNvSpPr>
            <a:spLocks noGrp="1"/>
          </p:cNvSpPr>
          <p:nvPr>
            <p:ph sz="half" idx="2"/>
          </p:nvPr>
        </p:nvSpPr>
        <p:spPr>
          <a:xfrm>
            <a:off x="839789" y="2505075"/>
            <a:ext cx="4584468" cy="3684588"/>
          </a:xfrm>
        </p:spPr>
        <p:txBody>
          <a:bodyPr>
            <a:normAutofit fontScale="92500" lnSpcReduction="10000"/>
          </a:bodyPr>
          <a:lstStyle/>
          <a:p>
            <a:r>
              <a:rPr lang="es-ES" sz="2000" dirty="0"/>
              <a:t>Contribuir a una </a:t>
            </a:r>
            <a:r>
              <a:rPr lang="es-ES" sz="2000" b="1" dirty="0">
                <a:solidFill>
                  <a:schemeClr val="accent1"/>
                </a:solidFill>
              </a:rPr>
              <a:t>sociedad más segura</a:t>
            </a:r>
            <a:r>
              <a:rPr lang="es-ES" sz="2000" dirty="0"/>
              <a:t>, garantizando el cumplimiento eficaz de la prisión preventiva y de las penas privativas o restrictivas de libertad a quienes los tribunales determinen, proporcionando a los afectados </a:t>
            </a:r>
            <a:r>
              <a:rPr lang="es-ES" sz="2000" b="1" dirty="0">
                <a:solidFill>
                  <a:schemeClr val="accent4">
                    <a:lumMod val="75000"/>
                  </a:schemeClr>
                </a:solidFill>
              </a:rPr>
              <a:t>condiciones y prestaciones</a:t>
            </a:r>
            <a:r>
              <a:rPr lang="es-ES" sz="2000" dirty="0"/>
              <a:t>, acorde a su calidad de </a:t>
            </a:r>
            <a:r>
              <a:rPr lang="es-ES" sz="2000" b="1" dirty="0">
                <a:solidFill>
                  <a:schemeClr val="accent1"/>
                </a:solidFill>
              </a:rPr>
              <a:t>persona </a:t>
            </a:r>
            <a:r>
              <a:rPr lang="es-ES" sz="2000" dirty="0"/>
              <a:t>y a los estándares de </a:t>
            </a:r>
            <a:r>
              <a:rPr lang="es-ES" sz="2000" b="1" dirty="0">
                <a:solidFill>
                  <a:schemeClr val="accent4">
                    <a:lumMod val="75000"/>
                  </a:schemeClr>
                </a:solidFill>
              </a:rPr>
              <a:t>derechos humanos</a:t>
            </a:r>
            <a:r>
              <a:rPr lang="es-ES" sz="2000" dirty="0"/>
              <a:t>, desarrollando programas de </a:t>
            </a:r>
            <a:r>
              <a:rPr lang="es-ES" sz="2000" b="1" dirty="0">
                <a:solidFill>
                  <a:schemeClr val="accent1"/>
                </a:solidFill>
              </a:rPr>
              <a:t>reinserción social </a:t>
            </a:r>
            <a:r>
              <a:rPr lang="es-ES" sz="2000" dirty="0"/>
              <a:t>que tiendan a </a:t>
            </a:r>
            <a:r>
              <a:rPr lang="es-ES" sz="2000" b="1" dirty="0">
                <a:solidFill>
                  <a:schemeClr val="accent1"/>
                </a:solidFill>
              </a:rPr>
              <a:t>disminuir las probabilidades de reincidencia</a:t>
            </a:r>
            <a:r>
              <a:rPr lang="es-ES" sz="2000" dirty="0"/>
              <a:t> delictual y promoviendo la </a:t>
            </a:r>
            <a:r>
              <a:rPr lang="es-ES" sz="2000" b="1" dirty="0">
                <a:solidFill>
                  <a:schemeClr val="accent4">
                    <a:lumMod val="75000"/>
                  </a:schemeClr>
                </a:solidFill>
              </a:rPr>
              <a:t>eliminación de antecedentes </a:t>
            </a:r>
            <a:r>
              <a:rPr lang="es-ES" sz="2000" dirty="0"/>
              <a:t>penales como parte del proceso de reinserción.</a:t>
            </a:r>
            <a:endParaRPr lang="es-CL" dirty="0"/>
          </a:p>
        </p:txBody>
      </p:sp>
      <p:sp>
        <p:nvSpPr>
          <p:cNvPr id="7" name="Marcador de texto 6"/>
          <p:cNvSpPr>
            <a:spLocks noGrp="1"/>
          </p:cNvSpPr>
          <p:nvPr>
            <p:ph type="body" sz="quarter" idx="3"/>
          </p:nvPr>
        </p:nvSpPr>
        <p:spPr>
          <a:xfrm>
            <a:off x="6172200" y="1936750"/>
            <a:ext cx="5183188" cy="823912"/>
          </a:xfrm>
        </p:spPr>
        <p:txBody>
          <a:bodyPr/>
          <a:lstStyle/>
          <a:p>
            <a:r>
              <a:rPr lang="es-CL" dirty="0"/>
              <a:t>Objetivos estratégicos </a:t>
            </a:r>
          </a:p>
        </p:txBody>
      </p:sp>
      <p:sp>
        <p:nvSpPr>
          <p:cNvPr id="8" name="Marcador de contenido 7"/>
          <p:cNvSpPr>
            <a:spLocks noGrp="1"/>
          </p:cNvSpPr>
          <p:nvPr>
            <p:ph sz="quarter" idx="4"/>
          </p:nvPr>
        </p:nvSpPr>
        <p:spPr>
          <a:xfrm>
            <a:off x="6172200" y="3006725"/>
            <a:ext cx="5183188" cy="3182937"/>
          </a:xfrm>
        </p:spPr>
        <p:txBody>
          <a:bodyPr>
            <a:normAutofit/>
          </a:bodyPr>
          <a:lstStyle/>
          <a:p>
            <a:pPr lvl="0"/>
            <a:r>
              <a:rPr lang="es-ES" sz="1800" b="1" dirty="0">
                <a:solidFill>
                  <a:schemeClr val="accent1">
                    <a:lumMod val="50000"/>
                  </a:schemeClr>
                </a:solidFill>
                <a:latin typeface="Nirmala UI" panose="020B0502040204020203" pitchFamily="34" charset="0"/>
                <a:cs typeface="Nirmala UI" panose="020B0502040204020203" pitchFamily="34" charset="0"/>
              </a:rPr>
              <a:t>VIGILANCIA Y CONTROL </a:t>
            </a:r>
            <a:r>
              <a:rPr lang="es-ES" sz="1800" dirty="0">
                <a:latin typeface="Nirmala UI" panose="020B0502040204020203" pitchFamily="34" charset="0"/>
                <a:cs typeface="Nirmala UI" panose="020B0502040204020203" pitchFamily="34" charset="0"/>
              </a:rPr>
              <a:t>(Vigilancia)</a:t>
            </a:r>
          </a:p>
          <a:p>
            <a:pPr marL="0" lvl="0" indent="0">
              <a:buNone/>
            </a:pPr>
            <a:endParaRPr lang="es-ES" sz="1800" dirty="0">
              <a:latin typeface="Nirmala UI" panose="020B0502040204020203" pitchFamily="34" charset="0"/>
              <a:cs typeface="Nirmala UI" panose="020B0502040204020203" pitchFamily="34" charset="0"/>
            </a:endParaRPr>
          </a:p>
          <a:p>
            <a:pPr lvl="0"/>
            <a:r>
              <a:rPr lang="es-CL" sz="1800" b="1" dirty="0">
                <a:solidFill>
                  <a:schemeClr val="accent1">
                    <a:lumMod val="50000"/>
                  </a:schemeClr>
                </a:solidFill>
                <a:latin typeface="Nirmala UI" panose="020B0502040204020203" pitchFamily="34" charset="0"/>
                <a:cs typeface="Nirmala UI" panose="020B0502040204020203" pitchFamily="34" charset="0"/>
              </a:rPr>
              <a:t>ATENCIÓN Y PRESTACIONES PARA LA INTEGRACIÓN</a:t>
            </a:r>
            <a:r>
              <a:rPr lang="es-CL" sz="1800" dirty="0">
                <a:latin typeface="Nirmala UI" panose="020B0502040204020203" pitchFamily="34" charset="0"/>
                <a:cs typeface="Nirmala UI" panose="020B0502040204020203" pitchFamily="34" charset="0"/>
              </a:rPr>
              <a:t> (Atención)</a:t>
            </a:r>
          </a:p>
          <a:p>
            <a:pPr marL="0" lvl="0" indent="0">
              <a:buNone/>
            </a:pPr>
            <a:endParaRPr lang="es-CL" sz="1800" dirty="0">
              <a:latin typeface="Nirmala UI" panose="020B0502040204020203" pitchFamily="34" charset="0"/>
              <a:cs typeface="Nirmala UI" panose="020B0502040204020203" pitchFamily="34" charset="0"/>
            </a:endParaRPr>
          </a:p>
          <a:p>
            <a:pPr lvl="0"/>
            <a:r>
              <a:rPr lang="es-CL" sz="1800" b="1" dirty="0">
                <a:solidFill>
                  <a:schemeClr val="accent1">
                    <a:lumMod val="50000"/>
                  </a:schemeClr>
                </a:solidFill>
                <a:latin typeface="Nirmala UI" panose="020B0502040204020203" pitchFamily="34" charset="0"/>
                <a:cs typeface="Nirmala UI" panose="020B0502040204020203" pitchFamily="34" charset="0"/>
              </a:rPr>
              <a:t>INTERVENCIÓN PSICOSOCIAL CRIMINOLÓGICA</a:t>
            </a:r>
            <a:r>
              <a:rPr lang="es-CL" sz="1800" dirty="0">
                <a:latin typeface="Nirmala UI" panose="020B0502040204020203" pitchFamily="34" charset="0"/>
                <a:cs typeface="Nirmala UI" panose="020B0502040204020203" pitchFamily="34" charset="0"/>
              </a:rPr>
              <a:t> ( Asistencia)</a:t>
            </a:r>
            <a:endParaRPr lang="es-CL" sz="1800" dirty="0"/>
          </a:p>
        </p:txBody>
      </p:sp>
    </p:spTree>
    <p:extLst>
      <p:ext uri="{BB962C8B-B14F-4D97-AF65-F5344CB8AC3E}">
        <p14:creationId xmlns:p14="http://schemas.microsoft.com/office/powerpoint/2010/main" val="2692053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80219" y="2840396"/>
            <a:ext cx="3440084" cy="1225175"/>
          </a:xfrm>
        </p:spPr>
        <p:txBody>
          <a:bodyPr>
            <a:noAutofit/>
          </a:bodyPr>
          <a:lstStyle/>
          <a:p>
            <a:r>
              <a:rPr lang="es-CL" sz="4800" b="1" dirty="0"/>
              <a:t>Orden carcelario</a:t>
            </a:r>
          </a:p>
        </p:txBody>
      </p:sp>
      <p:sp>
        <p:nvSpPr>
          <p:cNvPr id="3" name="Marcador de contenido 2"/>
          <p:cNvSpPr>
            <a:spLocks noGrp="1"/>
          </p:cNvSpPr>
          <p:nvPr>
            <p:ph idx="1"/>
          </p:nvPr>
        </p:nvSpPr>
        <p:spPr>
          <a:xfrm>
            <a:off x="1442257" y="2776451"/>
            <a:ext cx="2570018" cy="1260978"/>
          </a:xfrm>
        </p:spPr>
        <p:txBody>
          <a:bodyPr>
            <a:noAutofit/>
          </a:bodyPr>
          <a:lstStyle/>
          <a:p>
            <a:pPr marL="0" indent="0">
              <a:buNone/>
            </a:pPr>
            <a:r>
              <a:rPr lang="es-CL" sz="4800" b="1" dirty="0">
                <a:latin typeface="+mj-lt"/>
                <a:ea typeface="+mj-ea"/>
                <a:cs typeface="+mj-cs"/>
              </a:rPr>
              <a:t>Gestión carcelaria</a:t>
            </a:r>
          </a:p>
        </p:txBody>
      </p:sp>
      <p:sp>
        <p:nvSpPr>
          <p:cNvPr id="4" name="Flecha izquierda y derecha 3"/>
          <p:cNvSpPr/>
          <p:nvPr/>
        </p:nvSpPr>
        <p:spPr>
          <a:xfrm>
            <a:off x="4558145" y="2840396"/>
            <a:ext cx="2876203" cy="119703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633302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6062" y="283997"/>
            <a:ext cx="10515600" cy="1325563"/>
          </a:xfrm>
        </p:spPr>
        <p:txBody>
          <a:bodyPr/>
          <a:lstStyle/>
          <a:p>
            <a:r>
              <a:rPr lang="es-CL"/>
              <a:t>Orden social carcelario</a:t>
            </a:r>
            <a:endParaRPr lang="es-CL" dirty="0"/>
          </a:p>
        </p:txBody>
      </p:sp>
      <p:pic>
        <p:nvPicPr>
          <p:cNvPr id="5" name="Imagen 4"/>
          <p:cNvPicPr>
            <a:picLocks noChangeAspect="1"/>
          </p:cNvPicPr>
          <p:nvPr/>
        </p:nvPicPr>
        <p:blipFill>
          <a:blip r:embed="rId2"/>
          <a:stretch>
            <a:fillRect/>
          </a:stretch>
        </p:blipFill>
        <p:spPr>
          <a:xfrm>
            <a:off x="863748" y="1609560"/>
            <a:ext cx="2249784" cy="3070016"/>
          </a:xfrm>
          <a:prstGeom prst="rect">
            <a:avLst/>
          </a:prstGeom>
        </p:spPr>
      </p:pic>
      <p:sp>
        <p:nvSpPr>
          <p:cNvPr id="6" name="Rectángulo 5"/>
          <p:cNvSpPr/>
          <p:nvPr/>
        </p:nvSpPr>
        <p:spPr>
          <a:xfrm>
            <a:off x="3468368" y="1960060"/>
            <a:ext cx="8400360" cy="461665"/>
          </a:xfrm>
          <a:prstGeom prst="rect">
            <a:avLst/>
          </a:prstGeom>
        </p:spPr>
        <p:txBody>
          <a:bodyPr wrap="square">
            <a:spAutoFit/>
          </a:bodyPr>
          <a:lstStyle/>
          <a:p>
            <a:r>
              <a:rPr lang="en-GB" sz="2400"/>
              <a:t>Donald Clemmer (1940, </a:t>
            </a:r>
            <a:r>
              <a:rPr lang="en-US"/>
              <a:t>2ª ed. 1958 </a:t>
            </a:r>
            <a:r>
              <a:rPr lang="en-GB" sz="2400"/>
              <a:t>) </a:t>
            </a:r>
            <a:r>
              <a:rPr lang="en-GB" sz="2400" b="1"/>
              <a:t>LA COMUNIDAD CARCELARIA</a:t>
            </a:r>
            <a:endParaRPr lang="es-CL" sz="2400" dirty="0"/>
          </a:p>
        </p:txBody>
      </p:sp>
      <p:pic>
        <p:nvPicPr>
          <p:cNvPr id="1026" name="Picture 2" descr="LIFE IN PRISON Female Inmates Adaptation andor Sub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7792" y="2772225"/>
            <a:ext cx="4963818" cy="3722865"/>
          </a:xfrm>
          <a:prstGeom prst="rect">
            <a:avLst/>
          </a:prstGeom>
          <a:noFill/>
          <a:extLst>
            <a:ext uri="{909E8E84-426E-40DD-AFC4-6F175D3DCCD1}">
              <a14:hiddenFill xmlns:a14="http://schemas.microsoft.com/office/drawing/2010/main">
                <a:solidFill>
                  <a:srgbClr val="FFFFFF"/>
                </a:solidFill>
              </a14:hiddenFill>
            </a:ext>
          </a:extLst>
        </p:spPr>
      </p:pic>
      <p:pic>
        <p:nvPicPr>
          <p:cNvPr id="4" name="Marcador de contenido 3"/>
          <p:cNvPicPr>
            <a:picLocks noGrp="1" noChangeAspect="1"/>
          </p:cNvPicPr>
          <p:nvPr>
            <p:ph idx="1"/>
          </p:nvPr>
        </p:nvPicPr>
        <p:blipFill>
          <a:blip r:embed="rId4"/>
          <a:stretch>
            <a:fillRect/>
          </a:stretch>
        </p:blipFill>
        <p:spPr>
          <a:xfrm>
            <a:off x="3874018" y="2748446"/>
            <a:ext cx="2425182" cy="3746644"/>
          </a:xfrm>
          <a:prstGeom prst="rect">
            <a:avLst/>
          </a:prstGeom>
        </p:spPr>
      </p:pic>
    </p:spTree>
    <p:extLst>
      <p:ext uri="{BB962C8B-B14F-4D97-AF65-F5344CB8AC3E}">
        <p14:creationId xmlns:p14="http://schemas.microsoft.com/office/powerpoint/2010/main" val="2371475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1" y="2308038"/>
            <a:ext cx="3956858" cy="3278115"/>
          </a:xfrm>
        </p:spPr>
        <p:txBody>
          <a:bodyPr>
            <a:normAutofit fontScale="90000"/>
          </a:bodyPr>
          <a:lstStyle/>
          <a:p>
            <a:r>
              <a:rPr lang="en-GB"/>
              <a:t>Gresham Sykes (1958)</a:t>
            </a:r>
            <a:br>
              <a:rPr lang="en-GB"/>
            </a:br>
            <a:br>
              <a:rPr lang="en-GB"/>
            </a:br>
            <a:r>
              <a:rPr lang="en-GB" sz="3100" b="1"/>
              <a:t>LA SOCIEDAD DE LOS CAUTIVOS</a:t>
            </a:r>
            <a:r>
              <a:rPr lang="en-GB" sz="3100"/>
              <a:t>. La historia de una cárcel de máxima seguridad. </a:t>
            </a:r>
            <a:endParaRPr lang="en-GB" sz="31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11985" y="2576945"/>
            <a:ext cx="2431242" cy="3883775"/>
          </a:xfrm>
        </p:spPr>
      </p:pic>
      <p:pic>
        <p:nvPicPr>
          <p:cNvPr id="1026" name="Picture 2" descr="SYKES; Abandon the archaic concept.; News Photo - Getty Ima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456" y="1049312"/>
            <a:ext cx="2851899" cy="3531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715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13788" y="365125"/>
            <a:ext cx="4840010" cy="1807305"/>
          </a:xfrm>
        </p:spPr>
        <p:txBody>
          <a:bodyPr>
            <a:normAutofit/>
          </a:bodyPr>
          <a:lstStyle/>
          <a:p>
            <a:r>
              <a:rPr lang="es-CL" sz="4100" err="1"/>
              <a:t>Sykes</a:t>
            </a:r>
            <a:r>
              <a:rPr lang="es-CL" sz="4100"/>
              <a:t> y los dolores o privaciones del encarcelamiento</a:t>
            </a:r>
          </a:p>
        </p:txBody>
      </p:sp>
      <p:pic>
        <p:nvPicPr>
          <p:cNvPr id="5" name="Picture 4" descr="Candado con un corazón">
            <a:extLst>
              <a:ext uri="{FF2B5EF4-FFF2-40B4-BE49-F238E27FC236}">
                <a16:creationId xmlns:a16="http://schemas.microsoft.com/office/drawing/2014/main" id="{10B8FA22-5D0A-1CC0-F807-F9CA32B9860E}"/>
              </a:ext>
            </a:extLst>
          </p:cNvPr>
          <p:cNvPicPr>
            <a:picLocks noChangeAspect="1"/>
          </p:cNvPicPr>
          <p:nvPr/>
        </p:nvPicPr>
        <p:blipFill rotWithShape="1">
          <a:blip r:embed="rId2"/>
          <a:srcRect l="25191" r="2464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Marcador de contenido 2"/>
          <p:cNvSpPr>
            <a:spLocks noGrp="1"/>
          </p:cNvSpPr>
          <p:nvPr>
            <p:ph idx="1"/>
          </p:nvPr>
        </p:nvSpPr>
        <p:spPr>
          <a:xfrm>
            <a:off x="6513788" y="2333297"/>
            <a:ext cx="4840010" cy="3843666"/>
          </a:xfrm>
        </p:spPr>
        <p:txBody>
          <a:bodyPr>
            <a:normAutofit/>
          </a:bodyPr>
          <a:lstStyle/>
          <a:p>
            <a:r>
              <a:rPr lang="es-ES" sz="2000"/>
              <a:t>Libertad </a:t>
            </a:r>
          </a:p>
          <a:p>
            <a:r>
              <a:rPr lang="es-ES" sz="2000"/>
              <a:t>Autonomía</a:t>
            </a:r>
          </a:p>
          <a:p>
            <a:r>
              <a:rPr lang="es-ES" sz="2000"/>
              <a:t>Bienes y servicios deseados</a:t>
            </a:r>
          </a:p>
          <a:p>
            <a:r>
              <a:rPr lang="es-ES" sz="2000"/>
              <a:t>Relaciones heterosexuales</a:t>
            </a:r>
          </a:p>
          <a:p>
            <a:r>
              <a:rPr lang="es-ES" sz="2000"/>
              <a:t>Seguridad</a:t>
            </a:r>
          </a:p>
          <a:p>
            <a:pPr marL="0" indent="0">
              <a:buNone/>
            </a:pPr>
            <a:endParaRPr lang="es-ES" sz="2000"/>
          </a:p>
          <a:p>
            <a:pPr marL="0" indent="0">
              <a:buNone/>
            </a:pPr>
            <a:r>
              <a:rPr lang="es-ES" sz="2000"/>
              <a:t>Estas privaciones estimulan la "adaptación" de los miembros de la "sociedad cautiva" y fomentan la adopción de identidades específicas.</a:t>
            </a:r>
          </a:p>
          <a:p>
            <a:endParaRPr lang="es-CL" sz="2000"/>
          </a:p>
        </p:txBody>
      </p:sp>
    </p:spTree>
    <p:extLst>
      <p:ext uri="{BB962C8B-B14F-4D97-AF65-F5344CB8AC3E}">
        <p14:creationId xmlns:p14="http://schemas.microsoft.com/office/powerpoint/2010/main" val="4125225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13788" y="365125"/>
            <a:ext cx="4840010" cy="1807305"/>
          </a:xfrm>
        </p:spPr>
        <p:txBody>
          <a:bodyPr>
            <a:normAutofit/>
          </a:bodyPr>
          <a:lstStyle/>
          <a:p>
            <a:r>
              <a:rPr lang="es-CL" dirty="0"/>
              <a:t>Código del recluso</a:t>
            </a:r>
          </a:p>
        </p:txBody>
      </p:sp>
      <p:pic>
        <p:nvPicPr>
          <p:cNvPr id="4" name="Imagen 3"/>
          <p:cNvPicPr>
            <a:picLocks noChangeAspect="1"/>
          </p:cNvPicPr>
          <p:nvPr/>
        </p:nvPicPr>
        <p:blipFill rotWithShape="1">
          <a:blip r:embed="rId2"/>
          <a:srcRect l="29502" r="2033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Marcador de contenido 2"/>
          <p:cNvSpPr>
            <a:spLocks noGrp="1"/>
          </p:cNvSpPr>
          <p:nvPr>
            <p:ph idx="1"/>
          </p:nvPr>
        </p:nvSpPr>
        <p:spPr>
          <a:xfrm>
            <a:off x="6442668" y="1723696"/>
            <a:ext cx="4840010" cy="4484063"/>
          </a:xfrm>
        </p:spPr>
        <p:txBody>
          <a:bodyPr>
            <a:noAutofit/>
          </a:bodyPr>
          <a:lstStyle/>
          <a:p>
            <a:pPr lvl="0"/>
            <a:r>
              <a:rPr lang="es-CL" sz="1800" dirty="0"/>
              <a:t>No interfieras en los intereses de los reclusos.</a:t>
            </a:r>
          </a:p>
          <a:p>
            <a:r>
              <a:rPr lang="es-CL" sz="1800" dirty="0"/>
              <a:t>No seas entrometido. Ocúpate de tus asuntos.</a:t>
            </a:r>
          </a:p>
          <a:p>
            <a:r>
              <a:rPr lang="es-CL" sz="1800" dirty="0"/>
              <a:t>No pongas en aprietos a otro preso.</a:t>
            </a:r>
          </a:p>
          <a:p>
            <a:pPr lvl="0"/>
            <a:r>
              <a:rPr lang="es-CL" sz="1800" dirty="0"/>
              <a:t>Nunca delates a un preso.</a:t>
            </a:r>
          </a:p>
          <a:p>
            <a:pPr lvl="0"/>
            <a:r>
              <a:rPr lang="es-CL" sz="1800" dirty="0"/>
              <a:t>Sé leal a tu grupo.</a:t>
            </a:r>
          </a:p>
          <a:p>
            <a:r>
              <a:rPr lang="es-CL" sz="1800" dirty="0"/>
              <a:t>Genera redes con otros presos.</a:t>
            </a:r>
          </a:p>
          <a:p>
            <a:r>
              <a:rPr lang="es-CL" sz="1800" dirty="0">
                <a:solidFill>
                  <a:srgbClr val="002060"/>
                </a:solidFill>
              </a:rPr>
              <a:t>No te aproveches de otros internos.</a:t>
            </a:r>
          </a:p>
          <a:p>
            <a:pPr lvl="0"/>
            <a:r>
              <a:rPr lang="es-CL" sz="1800" dirty="0">
                <a:solidFill>
                  <a:srgbClr val="002060"/>
                </a:solidFill>
              </a:rPr>
              <a:t>Mantente tranquilo. No te sulfures.</a:t>
            </a:r>
          </a:p>
          <a:p>
            <a:pPr lvl="0"/>
            <a:r>
              <a:rPr lang="es-CL" sz="1800" dirty="0">
                <a:solidFill>
                  <a:srgbClr val="002060"/>
                </a:solidFill>
              </a:rPr>
              <a:t>No huyas de los problemas.</a:t>
            </a:r>
          </a:p>
          <a:p>
            <a:pPr lvl="0"/>
            <a:r>
              <a:rPr lang="es-CL" sz="1800" dirty="0">
                <a:solidFill>
                  <a:srgbClr val="002060"/>
                </a:solidFill>
              </a:rPr>
              <a:t>Sé duro y agudo.</a:t>
            </a:r>
          </a:p>
          <a:p>
            <a:pPr lvl="0"/>
            <a:r>
              <a:rPr lang="es-CL" sz="1800" dirty="0">
                <a:solidFill>
                  <a:srgbClr val="002060"/>
                </a:solidFill>
              </a:rPr>
              <a:t>Sé precavido y trata de ser un hombre.</a:t>
            </a:r>
          </a:p>
          <a:p>
            <a:pPr lvl="0"/>
            <a:r>
              <a:rPr lang="es-CL" sz="1800" dirty="0">
                <a:solidFill>
                  <a:srgbClr val="C00000"/>
                </a:solidFill>
              </a:rPr>
              <a:t>No establezcas lazos con los funcionarios.</a:t>
            </a:r>
          </a:p>
        </p:txBody>
      </p:sp>
    </p:spTree>
    <p:extLst>
      <p:ext uri="{BB962C8B-B14F-4D97-AF65-F5344CB8AC3E}">
        <p14:creationId xmlns:p14="http://schemas.microsoft.com/office/powerpoint/2010/main" val="5678573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887</TotalTime>
  <Words>2929</Words>
  <Application>Microsoft Office PowerPoint</Application>
  <PresentationFormat>Panorámica</PresentationFormat>
  <Paragraphs>299</Paragraphs>
  <Slides>34</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34</vt:i4>
      </vt:variant>
    </vt:vector>
  </HeadingPairs>
  <TitlesOfParts>
    <vt:vector size="40" baseType="lpstr">
      <vt:lpstr>Arial</vt:lpstr>
      <vt:lpstr>Calibri</vt:lpstr>
      <vt:lpstr>Calibri Light</vt:lpstr>
      <vt:lpstr>Courier New</vt:lpstr>
      <vt:lpstr>Nirmala UI</vt:lpstr>
      <vt:lpstr>Tema de Office</vt:lpstr>
      <vt:lpstr>Gestión penitenciaria y orden social</vt:lpstr>
      <vt:lpstr>¿Gestión penitenciaria?  ¿Gestión carcelaria?</vt:lpstr>
      <vt:lpstr>Gestión penitenciaria</vt:lpstr>
      <vt:lpstr>Misión y objetivos estratégicos (2018-2022)</vt:lpstr>
      <vt:lpstr>Orden carcelario</vt:lpstr>
      <vt:lpstr>Orden social carcelario</vt:lpstr>
      <vt:lpstr>Gresham Sykes (1958)  LA SOCIEDAD DE LOS CAUTIVOS. La historia de una cárcel de máxima seguridad. </vt:lpstr>
      <vt:lpstr>Sykes y los dolores o privaciones del encarcelamiento</vt:lpstr>
      <vt:lpstr>Código del recluso</vt:lpstr>
      <vt:lpstr>¿Existe una mirada universal de los “dolores del encarcelamiento”?</vt:lpstr>
      <vt:lpstr>Irwin &amp; Cressey</vt:lpstr>
      <vt:lpstr>Ross, Jeffrey  &amp; Vianello, Francesca (2021). Convict Criminology for the furure. Routledge, London, NY.</vt:lpstr>
      <vt:lpstr>John DiIulio</vt:lpstr>
      <vt:lpstr>Modelos de gestión carcelaria (DiIulio, 1987)</vt:lpstr>
      <vt:lpstr>Modelos de gestión en sistemas penitenciarios</vt:lpstr>
      <vt:lpstr>Un problema sobre el “orden”</vt:lpstr>
      <vt:lpstr>Orden - Legitimidad</vt:lpstr>
      <vt:lpstr>Manejo de poder y legitimidad</vt:lpstr>
      <vt:lpstr>Aspiración en la gestión carcelaria</vt:lpstr>
      <vt:lpstr>Otro punto de observación de gestión carcelaria</vt:lpstr>
      <vt:lpstr>Formas de gestión carcelaria en AL</vt:lpstr>
      <vt:lpstr>Presentación de PowerPoint</vt:lpstr>
      <vt:lpstr>Cada país, cada región, cada unidad…</vt:lpstr>
      <vt:lpstr>¿Qué recursos tenemos para gestionar las cárceles?</vt:lpstr>
      <vt:lpstr>Presentación de PowerPoint</vt:lpstr>
      <vt:lpstr>Participación de personas privadas de libertad</vt:lpstr>
      <vt:lpstr>Orden carcelario en Chile</vt:lpstr>
      <vt:lpstr>Gobernanza criminal</vt:lpstr>
      <vt:lpstr>¿Cómo medir la gestión carcelaria? MQL Dimensiones que miden la calidad moral de la vida en prisión</vt:lpstr>
      <vt:lpstr>Presentación de PowerPoint</vt:lpstr>
      <vt:lpstr>Presentación de PowerPoint</vt:lpstr>
      <vt:lpstr>Presentación de PowerPoint</vt:lpstr>
      <vt:lpstr>Presentación de PowerPoint</vt:lpstr>
      <vt:lpstr>Preguntas para trabajo grupal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Gestión y orden</dc:title>
  <dc:creator>Guilma Olga Espinoza Mavila (olespino)</dc:creator>
  <cp:lastModifiedBy>Guilma Olga Espinoza Mavila (olespino)</cp:lastModifiedBy>
  <cp:revision>25</cp:revision>
  <dcterms:created xsi:type="dcterms:W3CDTF">2023-09-04T18:16:47Z</dcterms:created>
  <dcterms:modified xsi:type="dcterms:W3CDTF">2023-10-25T11:19:44Z</dcterms:modified>
</cp:coreProperties>
</file>