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294" r:id="rId3"/>
    <p:sldId id="396" r:id="rId4"/>
    <p:sldId id="444" r:id="rId5"/>
    <p:sldId id="445" r:id="rId6"/>
    <p:sldId id="446" r:id="rId7"/>
    <p:sldId id="472" r:id="rId8"/>
    <p:sldId id="411" r:id="rId9"/>
    <p:sldId id="447" r:id="rId10"/>
    <p:sldId id="448" r:id="rId11"/>
    <p:sldId id="449" r:id="rId12"/>
    <p:sldId id="450" r:id="rId13"/>
    <p:sldId id="456" r:id="rId14"/>
    <p:sldId id="458" r:id="rId15"/>
    <p:sldId id="457" r:id="rId16"/>
    <p:sldId id="451" r:id="rId17"/>
    <p:sldId id="459" r:id="rId18"/>
    <p:sldId id="452" r:id="rId19"/>
    <p:sldId id="460" r:id="rId20"/>
    <p:sldId id="461" r:id="rId21"/>
    <p:sldId id="453" r:id="rId22"/>
    <p:sldId id="454" r:id="rId23"/>
    <p:sldId id="473" r:id="rId24"/>
    <p:sldId id="463" r:id="rId25"/>
    <p:sldId id="475" r:id="rId26"/>
    <p:sldId id="476" r:id="rId27"/>
    <p:sldId id="477" r:id="rId28"/>
    <p:sldId id="464" r:id="rId29"/>
    <p:sldId id="478" r:id="rId30"/>
    <p:sldId id="465" r:id="rId31"/>
    <p:sldId id="466" r:id="rId32"/>
    <p:sldId id="479" r:id="rId33"/>
    <p:sldId id="480" r:id="rId34"/>
    <p:sldId id="482" r:id="rId35"/>
    <p:sldId id="481" r:id="rId36"/>
    <p:sldId id="467" r:id="rId37"/>
    <p:sldId id="468" r:id="rId38"/>
    <p:sldId id="483" r:id="rId39"/>
    <p:sldId id="474" r:id="rId40"/>
    <p:sldId id="469" r:id="rId41"/>
    <p:sldId id="484" r:id="rId42"/>
    <p:sldId id="485" r:id="rId43"/>
    <p:sldId id="486" r:id="rId44"/>
    <p:sldId id="488" r:id="rId45"/>
    <p:sldId id="489" r:id="rId46"/>
    <p:sldId id="490" r:id="rId47"/>
    <p:sldId id="435" r:id="rId48"/>
    <p:sldId id="437" r:id="rId49"/>
    <p:sldId id="390" r:id="rId5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79" autoAdjust="0"/>
    <p:restoredTop sz="97500" autoAdjust="0"/>
  </p:normalViewPr>
  <p:slideViewPr>
    <p:cSldViewPr>
      <p:cViewPr>
        <p:scale>
          <a:sx n="79" d="100"/>
          <a:sy n="79" d="100"/>
        </p:scale>
        <p:origin x="-6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1B267-FC3B-40B7-9A8D-B633DEAA40BE}" type="datetimeFigureOut">
              <a:rPr lang="es-CL" smtClean="0"/>
              <a:pPr/>
              <a:t>11-10-2009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D93FC-F866-43DF-8955-AB1FC219CB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12</a:t>
            </a:fld>
            <a:endParaRPr lang="es-C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13</a:t>
            </a:fld>
            <a:endParaRPr lang="es-C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18</a:t>
            </a:fld>
            <a:endParaRPr lang="es-C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20</a:t>
            </a:fld>
            <a:endParaRPr lang="es-C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21</a:t>
            </a:fld>
            <a:endParaRPr lang="es-C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22</a:t>
            </a:fld>
            <a:endParaRPr lang="es-C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23</a:t>
            </a:fld>
            <a:endParaRPr lang="es-C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24</a:t>
            </a:fld>
            <a:endParaRPr lang="es-C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25</a:t>
            </a:fld>
            <a:endParaRPr lang="es-C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26</a:t>
            </a:fld>
            <a:endParaRPr lang="es-C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27</a:t>
            </a:fld>
            <a:endParaRPr lang="es-C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28</a:t>
            </a:fld>
            <a:endParaRPr lang="es-C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29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30</a:t>
            </a:fld>
            <a:endParaRPr lang="es-C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31</a:t>
            </a:fld>
            <a:endParaRPr lang="es-C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32</a:t>
            </a:fld>
            <a:endParaRPr lang="es-C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33</a:t>
            </a:fld>
            <a:endParaRPr lang="es-C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34</a:t>
            </a:fld>
            <a:endParaRPr lang="es-C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35</a:t>
            </a:fld>
            <a:endParaRPr lang="es-C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36</a:t>
            </a:fld>
            <a:endParaRPr lang="es-C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37</a:t>
            </a:fld>
            <a:endParaRPr lang="es-CL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38</a:t>
            </a:fld>
            <a:endParaRPr lang="es-CL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39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40</a:t>
            </a:fld>
            <a:endParaRPr lang="es-CL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41</a:t>
            </a:fld>
            <a:endParaRPr lang="es-CL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42</a:t>
            </a:fld>
            <a:endParaRPr lang="es-CL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43</a:t>
            </a:fld>
            <a:endParaRPr lang="es-CL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44</a:t>
            </a:fld>
            <a:endParaRPr lang="es-CL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45</a:t>
            </a:fld>
            <a:endParaRPr lang="es-C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46</a:t>
            </a:fld>
            <a:endParaRPr lang="es-C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47</a:t>
            </a:fld>
            <a:endParaRPr lang="es-CL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48</a:t>
            </a:fld>
            <a:endParaRPr lang="es-CL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49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noProof="1" smtClean="0"/>
              <a:t>Corresponde al efecto de imprimir un orden de </a:t>
            </a:r>
            <a:r>
              <a:rPr lang="es-CL" i="1" noProof="1" smtClean="0"/>
              <a:t>salida</a:t>
            </a:r>
            <a:r>
              <a:rPr lang="es-CL" noProof="1" smtClean="0"/>
              <a:t> al conjunto de cargas explosivas que conforman el diseño o </a:t>
            </a:r>
            <a:r>
              <a:rPr lang="es-CL" i="1" noProof="1" smtClean="0"/>
              <a:t>diagrama de disparo</a:t>
            </a:r>
            <a:r>
              <a:rPr lang="es-CL" noProof="1" smtClean="0"/>
              <a:t>.</a:t>
            </a:r>
            <a:endParaRPr lang="es-ES_tradnl" dirty="0" smtClean="0"/>
          </a:p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8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0D93FC-F866-43DF-8955-AB1FC219CB15}" type="slidenum">
              <a:rPr lang="es-CL" smtClean="0"/>
              <a:pPr/>
              <a:t>9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E0BD5E-F4F3-4F82-97D9-7AFB6BA342CF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1E48-96E7-420D-B7B8-3237071447F6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409928E-393E-4875-8A26-0CFEC5BB0465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D2D12-33D0-489D-B139-6D5F4EFFB458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FA8B4-DF8F-4C0B-B611-95281CE853EE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42BD63-1B75-491A-97BB-92087696015A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36F2987-2AB6-47F1-B26D-D5F6BA758FDC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L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C630A-2A49-4CA6-8815-A68E3B235B30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ABD2-D8FB-4418-8995-DA7E400DA9FC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252D2-02AC-445E-8022-A16D03A51011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15E2123-E9FE-4CBC-8B3D-D2E78539A455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DF0ED7-9168-46D9-8BB1-1FDC9654153A}" type="datetime1">
              <a:rPr lang="es-CL" smtClean="0"/>
              <a:pPr/>
              <a:t>11-10-2009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AEC372-9075-4BE3-829E-D03D719DB01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http://www.minas.cec.uchile.cl/espanol/images/logo02.gif" TargetMode="Externa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http://www.minas.cec.uchile.cl/espanol/images/logo02.gif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ítulo"/>
          <p:cNvSpPr>
            <a:spLocks noGrp="1"/>
          </p:cNvSpPr>
          <p:nvPr>
            <p:ph type="ctrTitle"/>
          </p:nvPr>
        </p:nvSpPr>
        <p:spPr>
          <a:xfrm>
            <a:off x="142844" y="3500438"/>
            <a:ext cx="8696356" cy="2366962"/>
          </a:xfrm>
        </p:spPr>
        <p:txBody>
          <a:bodyPr/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CL" dirty="0" smtClean="0"/>
              <a:t/>
            </a:r>
            <a:br>
              <a:rPr lang="es-CL" dirty="0" smtClean="0"/>
            </a:br>
            <a:endParaRPr lang="es-CL" dirty="0"/>
          </a:p>
        </p:txBody>
      </p:sp>
      <p:sp>
        <p:nvSpPr>
          <p:cNvPr id="12" name="1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solidFill>
            <a:schemeClr val="accent2"/>
          </a:solidFill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6000768"/>
            <a:ext cx="735808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2125" y="6000768"/>
            <a:ext cx="7381875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"/>
          <p:cNvSpPr txBox="1">
            <a:spLocks noChangeArrowheads="1"/>
          </p:cNvSpPr>
          <p:nvPr/>
        </p:nvSpPr>
        <p:spPr>
          <a:xfrm>
            <a:off x="-214346" y="1357298"/>
            <a:ext cx="8172450" cy="6858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cap="all" dirty="0" smtClean="0">
                <a:solidFill>
                  <a:schemeClr val="bg1"/>
                </a:solidFill>
                <a:latin typeface="Aharoni" pitchFamily="2" charset="-79"/>
                <a:ea typeface="+mj-ea"/>
                <a:cs typeface="Aharoni" pitchFamily="2" charset="-79"/>
              </a:rPr>
              <a:t>	CLASE AUXILIAR </a:t>
            </a:r>
            <a:r>
              <a:rPr lang="es-ES" sz="3600" cap="all" dirty="0" smtClean="0">
                <a:solidFill>
                  <a:schemeClr val="bg1"/>
                </a:solidFill>
                <a:latin typeface="Aharoni" pitchFamily="2" charset="-79"/>
                <a:ea typeface="+mj-ea"/>
                <a:cs typeface="Aharoni" pitchFamily="2" charset="-79"/>
              </a:rPr>
              <a:t>4</a:t>
            </a:r>
            <a:endParaRPr kumimoji="0" lang="es-ES" sz="3600" b="0" i="0" u="none" strike="noStrike" kern="1200" cap="all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haroni" pitchFamily="2" charset="-79"/>
              <a:ea typeface="+mj-ea"/>
              <a:cs typeface="Aharoni" pitchFamily="2" charset="-79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285720" y="785794"/>
            <a:ext cx="86677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FontTx/>
              <a:buNone/>
            </a:pPr>
            <a:endParaRPr lang="es-MX" dirty="0">
              <a:solidFill>
                <a:schemeClr val="bg1"/>
              </a:solidFill>
            </a:endParaRPr>
          </a:p>
          <a:p>
            <a:pPr algn="ctr">
              <a:buFontTx/>
              <a:buNone/>
            </a:pPr>
            <a:r>
              <a:rPr lang="es-MX" sz="2800" u="none" dirty="0" smtClean="0">
                <a:solidFill>
                  <a:schemeClr val="bg1"/>
                </a:solidFill>
              </a:rPr>
              <a:t>MI47A - PERFORACIÓN Y TRONADURA</a:t>
            </a:r>
            <a:endParaRPr lang="es-MX" sz="2800" u="none" dirty="0">
              <a:solidFill>
                <a:schemeClr val="bg1"/>
              </a:solidFill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214282" y="5214950"/>
            <a:ext cx="20986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es-ES" sz="1600" u="none" dirty="0" smtClean="0"/>
              <a:t>Enrique Caballero A.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2214554"/>
            <a:ext cx="3571868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2214554"/>
            <a:ext cx="28574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2214554"/>
            <a:ext cx="27860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Guía detonante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14348" y="1785926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M"/>
            </a:pPr>
            <a:r>
              <a:rPr lang="es-CL" noProof="1" smtClean="0"/>
              <a:t> Cordón que contiene un núcleo de un explosivo detonante </a:t>
            </a:r>
            <a:r>
              <a:rPr lang="es-CL" i="1" noProof="1" smtClean="0"/>
              <a:t>secundario</a:t>
            </a:r>
            <a:r>
              <a:rPr lang="es-CL" noProof="1" smtClean="0"/>
              <a:t> (PETN)</a:t>
            </a:r>
          </a:p>
          <a:p>
            <a:pPr>
              <a:buFont typeface="Wingdings" pitchFamily="2" charset="2"/>
              <a:buChar char="M"/>
            </a:pPr>
            <a:r>
              <a:rPr lang="es-CL" noProof="1" smtClean="0"/>
              <a:t> Recubierto por fibras sintéticas y una superficie exterior de plástico</a:t>
            </a:r>
          </a:p>
          <a:p>
            <a:pPr>
              <a:buFont typeface="Wingdings" pitchFamily="2" charset="2"/>
              <a:buChar char="M"/>
            </a:pPr>
            <a:r>
              <a:rPr lang="es-CL" noProof="1" smtClean="0"/>
              <a:t> Trasmite </a:t>
            </a:r>
            <a:r>
              <a:rPr lang="es-CL" b="1" noProof="1" smtClean="0"/>
              <a:t>detonación</a:t>
            </a:r>
            <a:r>
              <a:rPr lang="es-CL" noProof="1" smtClean="0"/>
              <a:t> a velocidad de 6.000 a 7.000 [m/seg].</a:t>
            </a:r>
          </a:p>
          <a:p>
            <a:pPr>
              <a:buFont typeface="Wingdings" pitchFamily="2" charset="2"/>
              <a:buChar char="M"/>
            </a:pPr>
            <a:r>
              <a:rPr lang="es-CL" noProof="1" smtClean="0"/>
              <a:t> Se especifican según cantidad de explosivo por unidad de longitud (1 - 40 gr/m).</a:t>
            </a:r>
          </a:p>
          <a:p>
            <a:pPr>
              <a:buFont typeface="Wingdings" pitchFamily="2" charset="2"/>
              <a:buChar char="M"/>
            </a:pPr>
            <a:r>
              <a:rPr lang="es-CL" noProof="1" smtClean="0"/>
              <a:t> Función:  </a:t>
            </a:r>
            <a:r>
              <a:rPr lang="es-CL" i="1" noProof="1" smtClean="0"/>
              <a:t>CONEXIÓN</a:t>
            </a:r>
            <a:r>
              <a:rPr lang="es-CL" noProof="1" smtClean="0"/>
              <a:t> e</a:t>
            </a:r>
            <a:r>
              <a:rPr lang="es-CL" b="1" noProof="1" smtClean="0"/>
              <a:t> </a:t>
            </a:r>
            <a:r>
              <a:rPr lang="es-CL" i="1" noProof="1" smtClean="0"/>
              <a:t>INICIACIÓN  propiamente  tal</a:t>
            </a:r>
            <a:r>
              <a:rPr lang="es-CL" noProof="1" smtClean="0"/>
              <a:t>.</a:t>
            </a:r>
            <a:endParaRPr lang="es-CL" noProof="1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000100" y="3357562"/>
          <a:ext cx="3357586" cy="2505617"/>
        </p:xfrm>
        <a:graphic>
          <a:graphicData uri="http://schemas.openxmlformats.org/presentationml/2006/ole">
            <p:oleObj spid="_x0000_s4099" name="Imagen" r:id="rId7" imgW="1990800" imgH="1486080" progId="Word.Picture.8">
              <p:embed/>
            </p:oleObj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3214686"/>
            <a:ext cx="3214710" cy="269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corrientes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14348" y="1643050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M"/>
            </a:pPr>
            <a:r>
              <a:rPr lang="es-CL" sz="2000" noProof="1" smtClean="0"/>
              <a:t> Cilindro o cápsula metálica   (aluminio o cobre) de pocos centímetros de largo. </a:t>
            </a:r>
          </a:p>
          <a:p>
            <a:pPr>
              <a:buFont typeface="Wingdings" pitchFamily="2" charset="2"/>
              <a:buChar char="M"/>
            </a:pPr>
            <a:r>
              <a:rPr lang="es-CL" sz="2000" noProof="1" smtClean="0"/>
              <a:t> Contiene pequeña carga (1 a 2 gr aproxima-damente) </a:t>
            </a:r>
          </a:p>
          <a:p>
            <a:pPr lvl="1">
              <a:buFont typeface="Wingdings" pitchFamily="2" charset="2"/>
              <a:buChar char="Ø"/>
            </a:pPr>
            <a:r>
              <a:rPr lang="es-CL" sz="2000" i="1" noProof="1" smtClean="0"/>
              <a:t> Explosivo primario</a:t>
            </a:r>
            <a:r>
              <a:rPr lang="es-CL" sz="2000" noProof="1" smtClean="0"/>
              <a:t> (Ázida de Plomo)</a:t>
            </a:r>
          </a:p>
          <a:p>
            <a:pPr lvl="1">
              <a:buFont typeface="Wingdings" pitchFamily="2" charset="2"/>
              <a:buChar char="Ø"/>
            </a:pPr>
            <a:r>
              <a:rPr lang="es-CL" sz="2000" noProof="1" smtClean="0"/>
              <a:t> </a:t>
            </a:r>
            <a:r>
              <a:rPr lang="es-CL" sz="2000" i="1" noProof="1" smtClean="0"/>
              <a:t>Explosivo</a:t>
            </a:r>
            <a:r>
              <a:rPr lang="es-CL" sz="2000" noProof="1" smtClean="0"/>
              <a:t> </a:t>
            </a:r>
            <a:r>
              <a:rPr lang="es-CL" sz="2000" i="1" noProof="1" smtClean="0"/>
              <a:t>secundario</a:t>
            </a:r>
            <a:r>
              <a:rPr lang="es-CL" sz="2000" noProof="1" smtClean="0"/>
              <a:t> (PETN)</a:t>
            </a:r>
          </a:p>
          <a:p>
            <a:pPr>
              <a:buFont typeface="Wingdings" pitchFamily="2" charset="2"/>
              <a:buChar char="M"/>
            </a:pPr>
            <a:r>
              <a:rPr lang="es-CL" sz="2000" noProof="1" smtClean="0"/>
              <a:t> Función : </a:t>
            </a:r>
            <a:r>
              <a:rPr lang="es-CL" sz="2000" i="1" noProof="1" smtClean="0"/>
              <a:t>iniciación</a:t>
            </a:r>
            <a:r>
              <a:rPr lang="es-CL" sz="2000" noProof="1" smtClean="0"/>
              <a:t>, activados mediante una guía</a:t>
            </a:r>
            <a:r>
              <a:rPr lang="es-CL" sz="2000" i="1" noProof="1" smtClean="0"/>
              <a:t> </a:t>
            </a:r>
            <a:r>
              <a:rPr lang="es-CL" sz="2000" noProof="1" smtClean="0"/>
              <a:t>corriente.</a:t>
            </a:r>
            <a:endParaRPr lang="es-CL" sz="2000" noProof="1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85720" y="3857628"/>
          <a:ext cx="4214842" cy="1777323"/>
        </p:xfrm>
        <a:graphic>
          <a:graphicData uri="http://schemas.openxmlformats.org/presentationml/2006/ole">
            <p:oleObj spid="_x0000_s5122" name="Microsoft Drawing" r:id="rId7" imgW="2871720" imgH="1166760" progId="">
              <p:embed/>
            </p:oleObj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90" y="3857628"/>
            <a:ext cx="407196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eléctricos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85720" y="2071678"/>
            <a:ext cx="50006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M"/>
            </a:pPr>
            <a:r>
              <a:rPr lang="es-CL" noProof="1" smtClean="0"/>
              <a:t> Cápsula metálica que contiene en el fondo una carga similar a detonador corriente</a:t>
            </a:r>
          </a:p>
          <a:p>
            <a:pPr lvl="1">
              <a:buFont typeface="Wingdings" pitchFamily="2" charset="2"/>
              <a:buChar char="M"/>
            </a:pPr>
            <a:r>
              <a:rPr lang="es-CL" noProof="1" smtClean="0"/>
              <a:t> Activado por paso de pulso electrico, a traves de elemento pirotecnico (filamento mas gota de material infamable</a:t>
            </a:r>
          </a:p>
          <a:p>
            <a:pPr lvl="1">
              <a:buFont typeface="Wingdings" pitchFamily="2" charset="2"/>
              <a:buChar char="M"/>
            </a:pPr>
            <a:r>
              <a:rPr lang="es-ES_tradnl" dirty="0" smtClean="0"/>
              <a:t> Conexión mediante cable eléctrico, a fuente de energía.</a:t>
            </a:r>
          </a:p>
          <a:p>
            <a:pPr lvl="1">
              <a:buFont typeface="Wingdings" pitchFamily="2" charset="2"/>
              <a:buChar char="M"/>
            </a:pPr>
            <a:endParaRPr lang="es-ES_tradnl" dirty="0" smtClean="0"/>
          </a:p>
          <a:p>
            <a:pPr lvl="1">
              <a:buFont typeface="Wingdings" pitchFamily="2" charset="2"/>
              <a:buChar char="M"/>
            </a:pPr>
            <a:r>
              <a:rPr lang="es-ES_tradnl" dirty="0" smtClean="0"/>
              <a:t> Flujo :</a:t>
            </a:r>
          </a:p>
          <a:p>
            <a:pPr lvl="2">
              <a:buFont typeface="Wingdings" pitchFamily="2" charset="2"/>
              <a:buChar char="Ø"/>
            </a:pPr>
            <a:r>
              <a:rPr lang="es-ES_tradnl" dirty="0" smtClean="0"/>
              <a:t> Versión Normal: 1 a 2 A (normales)</a:t>
            </a:r>
          </a:p>
          <a:p>
            <a:pPr lvl="2">
              <a:buFont typeface="Wingdings" pitchFamily="2" charset="2"/>
              <a:buChar char="Ø"/>
            </a:pPr>
            <a:r>
              <a:rPr lang="es-ES_tradnl" dirty="0" smtClean="0"/>
              <a:t> Versión de Alta Intensidad: 6 a 8 A        ( seguridad ante corrientes exógenas)</a:t>
            </a:r>
            <a:endParaRPr lang="es-ES_tradnl" dirty="0"/>
          </a:p>
        </p:txBody>
      </p:sp>
      <p:sp>
        <p:nvSpPr>
          <p:cNvPr id="11" name="10 Rectángulo"/>
          <p:cNvSpPr/>
          <p:nvPr/>
        </p:nvSpPr>
        <p:spPr>
          <a:xfrm>
            <a:off x="714348" y="1643050"/>
            <a:ext cx="1611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Instantáneos</a:t>
            </a:r>
            <a:endParaRPr lang="es-CL" i="1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715008" y="785794"/>
          <a:ext cx="2857523" cy="5120540"/>
        </p:xfrm>
        <a:graphic>
          <a:graphicData uri="http://schemas.openxmlformats.org/presentationml/2006/ole">
            <p:oleObj spid="_x0000_s7170" name="Microsoft Drawing" r:id="rId7" imgW="2924280" imgH="44593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eléctricos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14348" y="1643050"/>
            <a:ext cx="1357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De retardo</a:t>
            </a:r>
            <a:endParaRPr lang="es-CL" i="1" dirty="0"/>
          </a:p>
        </p:txBody>
      </p:sp>
      <p:sp>
        <p:nvSpPr>
          <p:cNvPr id="12" name="11 Rectángulo"/>
          <p:cNvSpPr/>
          <p:nvPr/>
        </p:nvSpPr>
        <p:spPr>
          <a:xfrm>
            <a:off x="642910" y="2214554"/>
            <a:ext cx="51435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M"/>
            </a:pPr>
            <a:r>
              <a:rPr lang="es-CL" noProof="1" smtClean="0"/>
              <a:t> Mismo anterior, al cual se le interpone un </a:t>
            </a:r>
            <a:r>
              <a:rPr lang="es-CL" i="1" noProof="1" smtClean="0"/>
              <a:t>elemento retardador</a:t>
            </a:r>
            <a:r>
              <a:rPr lang="es-CL" noProof="1" smtClean="0"/>
              <a:t> entre la </a:t>
            </a:r>
            <a:r>
              <a:rPr lang="es-CL" i="1" noProof="1" smtClean="0"/>
              <a:t>gota</a:t>
            </a:r>
            <a:r>
              <a:rPr lang="es-CL" noProof="1" smtClean="0"/>
              <a:t> inflamable y la </a:t>
            </a:r>
            <a:r>
              <a:rPr lang="es-CL" i="1" noProof="1" smtClean="0"/>
              <a:t>carga</a:t>
            </a:r>
            <a:r>
              <a:rPr lang="es-CL" noProof="1" smtClean="0"/>
              <a:t> </a:t>
            </a:r>
            <a:r>
              <a:rPr lang="es-CL" i="1" noProof="1" smtClean="0"/>
              <a:t>primaria</a:t>
            </a:r>
            <a:r>
              <a:rPr lang="es-CL" noProof="1" smtClean="0"/>
              <a:t>.</a:t>
            </a:r>
          </a:p>
          <a:p>
            <a:pPr>
              <a:buFont typeface="Wingdings" pitchFamily="2" charset="2"/>
              <a:buChar char="M"/>
            </a:pPr>
            <a:r>
              <a:rPr lang="es-CL" noProof="1" smtClean="0"/>
              <a:t> Variando la longitud del elemento se obtienen </a:t>
            </a:r>
            <a:r>
              <a:rPr lang="es-CL" b="1" i="1" noProof="1" smtClean="0"/>
              <a:t>detonadores</a:t>
            </a:r>
            <a:r>
              <a:rPr lang="es-CL" noProof="1" smtClean="0"/>
              <a:t> con tiempos secuenciales de iniciación. </a:t>
            </a:r>
          </a:p>
          <a:p>
            <a:pPr lvl="1"/>
            <a:r>
              <a:rPr lang="es-CL" b="1" i="1" noProof="1" smtClean="0"/>
              <a:t>Retardo largo </a:t>
            </a:r>
            <a:r>
              <a:rPr lang="es-CL" b="1" noProof="1" smtClean="0"/>
              <a:t>:</a:t>
            </a:r>
            <a:r>
              <a:rPr lang="es-CL" noProof="1" smtClean="0"/>
              <a:t> intervalo de 0,5 segundos La </a:t>
            </a:r>
            <a:r>
              <a:rPr lang="es-CL" i="1" noProof="1" smtClean="0"/>
              <a:t>serie</a:t>
            </a:r>
            <a:r>
              <a:rPr lang="es-CL" noProof="1" smtClean="0"/>
              <a:t> </a:t>
            </a:r>
            <a:r>
              <a:rPr lang="es-CL" i="1" noProof="1" smtClean="0"/>
              <a:t>estándar</a:t>
            </a:r>
            <a:r>
              <a:rPr lang="es-CL" noProof="1" smtClean="0"/>
              <a:t> se extiende del Nº  0  al  10.</a:t>
            </a:r>
          </a:p>
          <a:p>
            <a:pPr lvl="1"/>
            <a:r>
              <a:rPr lang="es-CL" b="1" i="1" noProof="1" smtClean="0"/>
              <a:t>Retardo corto </a:t>
            </a:r>
            <a:r>
              <a:rPr lang="es-CL" b="1" noProof="1" smtClean="0"/>
              <a:t>:</a:t>
            </a:r>
            <a:r>
              <a:rPr lang="es-CL" noProof="1" smtClean="0"/>
              <a:t> intervalo de milésimas de segundo. La </a:t>
            </a:r>
            <a:r>
              <a:rPr lang="es-CL" i="1" noProof="1" smtClean="0"/>
              <a:t>serie</a:t>
            </a:r>
            <a:r>
              <a:rPr lang="es-CL" noProof="1" smtClean="0"/>
              <a:t> </a:t>
            </a:r>
            <a:r>
              <a:rPr lang="es-CL" i="1" noProof="1" smtClean="0"/>
              <a:t>estándar</a:t>
            </a:r>
            <a:r>
              <a:rPr lang="es-CL" noProof="1" smtClean="0"/>
              <a:t> iuncluye del Nº 0 al 19, intervalos comienzan en 25/1.000 de segundo y terminan en 100/1.000 de segundo.</a:t>
            </a:r>
            <a:endParaRPr lang="es-ES_tradnl" dirty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902941" y="571480"/>
          <a:ext cx="2817217" cy="5357850"/>
        </p:xfrm>
        <a:graphic>
          <a:graphicData uri="http://schemas.openxmlformats.org/presentationml/2006/ole">
            <p:oleObj spid="_x0000_s6147" name="Microsoft Drawing" r:id="rId7" imgW="2943360" imgH="49687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eléctricos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1714488"/>
            <a:ext cx="5143536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000108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NO eléctricos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785786" y="1714488"/>
            <a:ext cx="3929090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Similares a los </a:t>
            </a:r>
            <a:r>
              <a:rPr lang="es-ES" dirty="0" smtClean="0">
                <a:cs typeface="Arial" pitchFamily="34" charset="0"/>
              </a:rPr>
              <a:t>detonadores eléctricos</a:t>
            </a:r>
            <a:r>
              <a:rPr lang="es-ES" dirty="0" smtClean="0">
                <a:cs typeface="Times New Roman" pitchFamily="18" charset="0"/>
              </a:rPr>
              <a:t>, difieren en la modalidad de activación. </a:t>
            </a:r>
          </a:p>
          <a:p>
            <a:pPr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Activado mediante un </a:t>
            </a:r>
            <a:r>
              <a:rPr lang="es-ES" i="1" dirty="0" smtClean="0">
                <a:cs typeface="Times New Roman" pitchFamily="18" charset="0"/>
              </a:rPr>
              <a:t>tubo plástico</a:t>
            </a:r>
            <a:r>
              <a:rPr lang="es-ES" dirty="0" smtClean="0">
                <a:cs typeface="Times New Roman" pitchFamily="18" charset="0"/>
              </a:rPr>
              <a:t> que contiene un mezcla explosiva que trasmite una detonación de bajo poder, evitando activación anticipada del tiro.</a:t>
            </a:r>
          </a:p>
          <a:p>
            <a:pPr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Series de retardo</a:t>
            </a:r>
          </a:p>
          <a:p>
            <a:pPr lvl="1">
              <a:lnSpc>
                <a:spcPct val="90000"/>
              </a:lnSpc>
            </a:pPr>
            <a:r>
              <a:rPr lang="es-ES" b="1" i="1" dirty="0" smtClean="0">
                <a:cs typeface="Times New Roman" pitchFamily="18" charset="0"/>
              </a:rPr>
              <a:t>retardo largo</a:t>
            </a:r>
            <a:r>
              <a:rPr lang="es-ES" dirty="0" smtClean="0">
                <a:cs typeface="Times New Roman" pitchFamily="18" charset="0"/>
              </a:rPr>
              <a:t> con 0,5 segundos de intervalo </a:t>
            </a:r>
          </a:p>
          <a:p>
            <a:pPr lvl="1">
              <a:lnSpc>
                <a:spcPct val="90000"/>
              </a:lnSpc>
            </a:pPr>
            <a:r>
              <a:rPr lang="es-ES" b="1" i="1" dirty="0" smtClean="0">
                <a:cs typeface="Times New Roman" pitchFamily="18" charset="0"/>
              </a:rPr>
              <a:t>retardo corto</a:t>
            </a:r>
            <a:r>
              <a:rPr lang="es-ES" dirty="0" smtClean="0">
                <a:cs typeface="Times New Roman" pitchFamily="18" charset="0"/>
              </a:rPr>
              <a:t> con milésimas de segundo de intervalo. </a:t>
            </a:r>
          </a:p>
          <a:p>
            <a:pPr>
              <a:lnSpc>
                <a:spcPct val="90000"/>
              </a:lnSpc>
            </a:pPr>
            <a:r>
              <a:rPr lang="es-ES" dirty="0" smtClean="0">
                <a:cs typeface="Times New Roman" pitchFamily="18" charset="0"/>
              </a:rPr>
              <a:t>Nº 0: instantáneo</a:t>
            </a:r>
          </a:p>
          <a:p>
            <a:pPr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Función: </a:t>
            </a:r>
            <a:r>
              <a:rPr lang="es-ES" dirty="0" smtClean="0">
                <a:cs typeface="Arial" pitchFamily="34" charset="0"/>
              </a:rPr>
              <a:t>INICIACIÓN</a:t>
            </a:r>
            <a:r>
              <a:rPr lang="es-ES" dirty="0" smtClean="0">
                <a:cs typeface="Times New Roman" pitchFamily="18" charset="0"/>
              </a:rPr>
              <a:t>  y </a:t>
            </a:r>
            <a:r>
              <a:rPr lang="es-ES" dirty="0" smtClean="0">
                <a:cs typeface="Arial" pitchFamily="34" charset="0"/>
              </a:rPr>
              <a:t>SECUENCIA</a:t>
            </a:r>
            <a:r>
              <a:rPr lang="es-ES" dirty="0" smtClean="0">
                <a:cs typeface="Times New Roman" pitchFamily="18" charset="0"/>
              </a:rPr>
              <a:t> </a:t>
            </a:r>
            <a:endParaRPr lang="es-ES" dirty="0">
              <a:cs typeface="Times New Roman" pitchFamily="18" charset="0"/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5214942" y="928670"/>
          <a:ext cx="3643338" cy="4857760"/>
        </p:xfrm>
        <a:graphic>
          <a:graphicData uri="http://schemas.openxmlformats.org/presentationml/2006/ole">
            <p:oleObj spid="_x0000_s9219" name="Imagen" r:id="rId7" imgW="2496312" imgH="2715768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42910" y="1071546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no eléctricos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0" name="189 Rectángulo"/>
          <p:cNvSpPr/>
          <p:nvPr/>
        </p:nvSpPr>
        <p:spPr>
          <a:xfrm>
            <a:off x="285720" y="1678766"/>
            <a:ext cx="8643998" cy="4179126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191" name="Group 606"/>
          <p:cNvGrpSpPr>
            <a:grpSpLocks/>
          </p:cNvGrpSpPr>
          <p:nvPr/>
        </p:nvGrpSpPr>
        <p:grpSpPr bwMode="auto">
          <a:xfrm>
            <a:off x="590802" y="1785926"/>
            <a:ext cx="8338916" cy="3857628"/>
            <a:chOff x="0" y="0"/>
            <a:chExt cx="4206" cy="5377"/>
          </a:xfrm>
          <a:effectLst>
            <a:glow rad="1016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192" name="Rectangle 432"/>
            <p:cNvSpPr>
              <a:spLocks noChangeArrowheads="1"/>
            </p:cNvSpPr>
            <p:nvPr/>
          </p:nvSpPr>
          <p:spPr bwMode="auto">
            <a:xfrm>
              <a:off x="28" y="0"/>
              <a:ext cx="1835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sz="1000" b="1" dirty="0">
                  <a:cs typeface="Arial" pitchFamily="34" charset="0"/>
                </a:rPr>
                <a:t>RETARDO  LARGO</a:t>
              </a:r>
              <a:endParaRPr lang="es-ES" sz="1000" dirty="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 dirty="0">
                <a:latin typeface="Times New Roman" pitchFamily="18" charset="0"/>
              </a:endParaRPr>
            </a:p>
          </p:txBody>
        </p:sp>
        <p:sp>
          <p:nvSpPr>
            <p:cNvPr id="193" name="Rectangle 433"/>
            <p:cNvSpPr>
              <a:spLocks noChangeArrowheads="1"/>
            </p:cNvSpPr>
            <p:nvPr/>
          </p:nvSpPr>
          <p:spPr bwMode="auto">
            <a:xfrm>
              <a:off x="1863" y="0"/>
              <a:ext cx="2259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s-ES" sz="1000" b="1">
                  <a:cs typeface="Arial" pitchFamily="34" charset="0"/>
                </a:rPr>
                <a:t>RETARDO  CORTO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94" name="Rectangle 451"/>
            <p:cNvSpPr>
              <a:spLocks noChangeArrowheads="1"/>
            </p:cNvSpPr>
            <p:nvPr/>
          </p:nvSpPr>
          <p:spPr bwMode="auto">
            <a:xfrm>
              <a:off x="28" y="1285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95" name="Rectangle 452"/>
            <p:cNvSpPr>
              <a:spLocks noChangeArrowheads="1"/>
            </p:cNvSpPr>
            <p:nvPr/>
          </p:nvSpPr>
          <p:spPr bwMode="auto">
            <a:xfrm>
              <a:off x="199" y="128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-----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96" name="Rectangle 453"/>
            <p:cNvSpPr>
              <a:spLocks noChangeArrowheads="1"/>
            </p:cNvSpPr>
            <p:nvPr/>
          </p:nvSpPr>
          <p:spPr bwMode="auto">
            <a:xfrm>
              <a:off x="550" y="128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 dirty="0">
                  <a:cs typeface="Arial" pitchFamily="34" charset="0"/>
                </a:rPr>
                <a:t>0,00</a:t>
              </a:r>
              <a:endParaRPr lang="es-ES" sz="1000" dirty="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 dirty="0">
                <a:latin typeface="Times New Roman" pitchFamily="18" charset="0"/>
              </a:endParaRPr>
            </a:p>
          </p:txBody>
        </p:sp>
        <p:sp>
          <p:nvSpPr>
            <p:cNvPr id="197" name="Rectangle 454"/>
            <p:cNvSpPr>
              <a:spLocks noChangeArrowheads="1"/>
            </p:cNvSpPr>
            <p:nvPr/>
          </p:nvSpPr>
          <p:spPr bwMode="auto">
            <a:xfrm>
              <a:off x="901" y="1285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----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98" name="Rectangle 455"/>
            <p:cNvSpPr>
              <a:spLocks noChangeArrowheads="1"/>
            </p:cNvSpPr>
            <p:nvPr/>
          </p:nvSpPr>
          <p:spPr bwMode="auto">
            <a:xfrm>
              <a:off x="1247" y="1285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99" name="Rectangle 456"/>
            <p:cNvSpPr>
              <a:spLocks noChangeArrowheads="1"/>
            </p:cNvSpPr>
            <p:nvPr/>
          </p:nvSpPr>
          <p:spPr bwMode="auto">
            <a:xfrm>
              <a:off x="1639" y="1285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----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0" name="Rectangle 457"/>
            <p:cNvSpPr>
              <a:spLocks noChangeArrowheads="1"/>
            </p:cNvSpPr>
            <p:nvPr/>
          </p:nvSpPr>
          <p:spPr bwMode="auto">
            <a:xfrm>
              <a:off x="1983" y="128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1" name="Rectangle 458"/>
            <p:cNvSpPr>
              <a:spLocks noChangeArrowheads="1"/>
            </p:cNvSpPr>
            <p:nvPr/>
          </p:nvSpPr>
          <p:spPr bwMode="auto">
            <a:xfrm>
              <a:off x="2320" y="1285"/>
              <a:ext cx="28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----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2" name="Rectangle 459"/>
            <p:cNvSpPr>
              <a:spLocks noChangeArrowheads="1"/>
            </p:cNvSpPr>
            <p:nvPr/>
          </p:nvSpPr>
          <p:spPr bwMode="auto">
            <a:xfrm>
              <a:off x="2606" y="1285"/>
              <a:ext cx="3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3" name="Rectangle 460"/>
            <p:cNvSpPr>
              <a:spLocks noChangeArrowheads="1"/>
            </p:cNvSpPr>
            <p:nvPr/>
          </p:nvSpPr>
          <p:spPr bwMode="auto">
            <a:xfrm>
              <a:off x="2939" y="128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----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4" name="Rectangle 461"/>
            <p:cNvSpPr>
              <a:spLocks noChangeArrowheads="1"/>
            </p:cNvSpPr>
            <p:nvPr/>
          </p:nvSpPr>
          <p:spPr bwMode="auto">
            <a:xfrm>
              <a:off x="3276" y="1285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5" name="Rectangle 462"/>
            <p:cNvSpPr>
              <a:spLocks noChangeArrowheads="1"/>
            </p:cNvSpPr>
            <p:nvPr/>
          </p:nvSpPr>
          <p:spPr bwMode="auto">
            <a:xfrm>
              <a:off x="28" y="1650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6" name="Rectangle 463"/>
            <p:cNvSpPr>
              <a:spLocks noChangeArrowheads="1"/>
            </p:cNvSpPr>
            <p:nvPr/>
          </p:nvSpPr>
          <p:spPr bwMode="auto">
            <a:xfrm>
              <a:off x="199" y="165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7" name="Rectangle 464"/>
            <p:cNvSpPr>
              <a:spLocks noChangeArrowheads="1"/>
            </p:cNvSpPr>
            <p:nvPr/>
          </p:nvSpPr>
          <p:spPr bwMode="auto">
            <a:xfrm>
              <a:off x="550" y="165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8" name="Rectangle 465"/>
            <p:cNvSpPr>
              <a:spLocks noChangeArrowheads="1"/>
            </p:cNvSpPr>
            <p:nvPr/>
          </p:nvSpPr>
          <p:spPr bwMode="auto">
            <a:xfrm>
              <a:off x="901" y="1650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09" name="Rectangle 466"/>
            <p:cNvSpPr>
              <a:spLocks noChangeArrowheads="1"/>
            </p:cNvSpPr>
            <p:nvPr/>
          </p:nvSpPr>
          <p:spPr bwMode="auto">
            <a:xfrm>
              <a:off x="1247" y="1650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0" name="Rectangle 467"/>
            <p:cNvSpPr>
              <a:spLocks noChangeArrowheads="1"/>
            </p:cNvSpPr>
            <p:nvPr/>
          </p:nvSpPr>
          <p:spPr bwMode="auto">
            <a:xfrm>
              <a:off x="1639" y="1650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1" name="Rectangle 468"/>
            <p:cNvSpPr>
              <a:spLocks noChangeArrowheads="1"/>
            </p:cNvSpPr>
            <p:nvPr/>
          </p:nvSpPr>
          <p:spPr bwMode="auto">
            <a:xfrm>
              <a:off x="1983" y="165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2" name="Rectangle 469"/>
            <p:cNvSpPr>
              <a:spLocks noChangeArrowheads="1"/>
            </p:cNvSpPr>
            <p:nvPr/>
          </p:nvSpPr>
          <p:spPr bwMode="auto">
            <a:xfrm>
              <a:off x="2320" y="1650"/>
              <a:ext cx="28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8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3" name="Rectangle 470"/>
            <p:cNvSpPr>
              <a:spLocks noChangeArrowheads="1"/>
            </p:cNvSpPr>
            <p:nvPr/>
          </p:nvSpPr>
          <p:spPr bwMode="auto">
            <a:xfrm>
              <a:off x="2605" y="1650"/>
              <a:ext cx="33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8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4" name="Rectangle 471"/>
            <p:cNvSpPr>
              <a:spLocks noChangeArrowheads="1"/>
            </p:cNvSpPr>
            <p:nvPr/>
          </p:nvSpPr>
          <p:spPr bwMode="auto">
            <a:xfrm>
              <a:off x="2939" y="165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5" name="Rectangle 472"/>
            <p:cNvSpPr>
              <a:spLocks noChangeArrowheads="1"/>
            </p:cNvSpPr>
            <p:nvPr/>
          </p:nvSpPr>
          <p:spPr bwMode="auto">
            <a:xfrm>
              <a:off x="3276" y="1650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6" name="Rectangle 473"/>
            <p:cNvSpPr>
              <a:spLocks noChangeArrowheads="1"/>
            </p:cNvSpPr>
            <p:nvPr/>
          </p:nvSpPr>
          <p:spPr bwMode="auto">
            <a:xfrm>
              <a:off x="28" y="2015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7" name="Rectangle 474"/>
            <p:cNvSpPr>
              <a:spLocks noChangeArrowheads="1"/>
            </p:cNvSpPr>
            <p:nvPr/>
          </p:nvSpPr>
          <p:spPr bwMode="auto">
            <a:xfrm>
              <a:off x="199" y="201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8" name="Rectangle 475"/>
            <p:cNvSpPr>
              <a:spLocks noChangeArrowheads="1"/>
            </p:cNvSpPr>
            <p:nvPr/>
          </p:nvSpPr>
          <p:spPr bwMode="auto">
            <a:xfrm>
              <a:off x="550" y="201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0,40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19" name="Rectangle 476"/>
            <p:cNvSpPr>
              <a:spLocks noChangeArrowheads="1"/>
            </p:cNvSpPr>
            <p:nvPr/>
          </p:nvSpPr>
          <p:spPr bwMode="auto">
            <a:xfrm>
              <a:off x="901" y="2015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0" name="Rectangle 477"/>
            <p:cNvSpPr>
              <a:spLocks noChangeArrowheads="1"/>
            </p:cNvSpPr>
            <p:nvPr/>
          </p:nvSpPr>
          <p:spPr bwMode="auto">
            <a:xfrm>
              <a:off x="1247" y="2015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0,40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1" name="Rectangle 478"/>
            <p:cNvSpPr>
              <a:spLocks noChangeArrowheads="1"/>
            </p:cNvSpPr>
            <p:nvPr/>
          </p:nvSpPr>
          <p:spPr bwMode="auto">
            <a:xfrm>
              <a:off x="1639" y="2015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2" name="Rectangle 479"/>
            <p:cNvSpPr>
              <a:spLocks noChangeArrowheads="1"/>
            </p:cNvSpPr>
            <p:nvPr/>
          </p:nvSpPr>
          <p:spPr bwMode="auto">
            <a:xfrm>
              <a:off x="1983" y="201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3" name="Rectangle 480"/>
            <p:cNvSpPr>
              <a:spLocks noChangeArrowheads="1"/>
            </p:cNvSpPr>
            <p:nvPr/>
          </p:nvSpPr>
          <p:spPr bwMode="auto">
            <a:xfrm>
              <a:off x="2320" y="2015"/>
              <a:ext cx="28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22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4" name="Rectangle 481"/>
            <p:cNvSpPr>
              <a:spLocks noChangeArrowheads="1"/>
            </p:cNvSpPr>
            <p:nvPr/>
          </p:nvSpPr>
          <p:spPr bwMode="auto">
            <a:xfrm>
              <a:off x="2605" y="2015"/>
              <a:ext cx="33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5" name="Rectangle 482"/>
            <p:cNvSpPr>
              <a:spLocks noChangeArrowheads="1"/>
            </p:cNvSpPr>
            <p:nvPr/>
          </p:nvSpPr>
          <p:spPr bwMode="auto">
            <a:xfrm>
              <a:off x="2939" y="201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6" name="Rectangle 483"/>
            <p:cNvSpPr>
              <a:spLocks noChangeArrowheads="1"/>
            </p:cNvSpPr>
            <p:nvPr/>
          </p:nvSpPr>
          <p:spPr bwMode="auto">
            <a:xfrm>
              <a:off x="3276" y="2015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7" name="Rectangle 484"/>
            <p:cNvSpPr>
              <a:spLocks noChangeArrowheads="1"/>
            </p:cNvSpPr>
            <p:nvPr/>
          </p:nvSpPr>
          <p:spPr bwMode="auto">
            <a:xfrm>
              <a:off x="28" y="2380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8" name="Rectangle 485"/>
            <p:cNvSpPr>
              <a:spLocks noChangeArrowheads="1"/>
            </p:cNvSpPr>
            <p:nvPr/>
          </p:nvSpPr>
          <p:spPr bwMode="auto">
            <a:xfrm>
              <a:off x="199" y="238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29" name="Rectangle 486"/>
            <p:cNvSpPr>
              <a:spLocks noChangeArrowheads="1"/>
            </p:cNvSpPr>
            <p:nvPr/>
          </p:nvSpPr>
          <p:spPr bwMode="auto">
            <a:xfrm>
              <a:off x="550" y="238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0,60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0" name="Rectangle 487"/>
            <p:cNvSpPr>
              <a:spLocks noChangeArrowheads="1"/>
            </p:cNvSpPr>
            <p:nvPr/>
          </p:nvSpPr>
          <p:spPr bwMode="auto">
            <a:xfrm>
              <a:off x="901" y="2380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1" name="Rectangle 488"/>
            <p:cNvSpPr>
              <a:spLocks noChangeArrowheads="1"/>
            </p:cNvSpPr>
            <p:nvPr/>
          </p:nvSpPr>
          <p:spPr bwMode="auto">
            <a:xfrm>
              <a:off x="1247" y="2380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0,60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2" name="Rectangle 489"/>
            <p:cNvSpPr>
              <a:spLocks noChangeArrowheads="1"/>
            </p:cNvSpPr>
            <p:nvPr/>
          </p:nvSpPr>
          <p:spPr bwMode="auto">
            <a:xfrm>
              <a:off x="1639" y="2380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3" name="Rectangle 490"/>
            <p:cNvSpPr>
              <a:spLocks noChangeArrowheads="1"/>
            </p:cNvSpPr>
            <p:nvPr/>
          </p:nvSpPr>
          <p:spPr bwMode="auto">
            <a:xfrm>
              <a:off x="1983" y="238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75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4" name="Rectangle 491"/>
            <p:cNvSpPr>
              <a:spLocks noChangeArrowheads="1"/>
            </p:cNvSpPr>
            <p:nvPr/>
          </p:nvSpPr>
          <p:spPr bwMode="auto">
            <a:xfrm>
              <a:off x="2320" y="2380"/>
              <a:ext cx="28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5" name="Rectangle 492"/>
            <p:cNvSpPr>
              <a:spLocks noChangeArrowheads="1"/>
            </p:cNvSpPr>
            <p:nvPr/>
          </p:nvSpPr>
          <p:spPr bwMode="auto">
            <a:xfrm>
              <a:off x="2605" y="2380"/>
              <a:ext cx="33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6" name="Rectangle 493"/>
            <p:cNvSpPr>
              <a:spLocks noChangeArrowheads="1"/>
            </p:cNvSpPr>
            <p:nvPr/>
          </p:nvSpPr>
          <p:spPr bwMode="auto">
            <a:xfrm>
              <a:off x="2939" y="238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7" name="Rectangle 494"/>
            <p:cNvSpPr>
              <a:spLocks noChangeArrowheads="1"/>
            </p:cNvSpPr>
            <p:nvPr/>
          </p:nvSpPr>
          <p:spPr bwMode="auto">
            <a:xfrm>
              <a:off x="3276" y="2380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75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8" name="Rectangle 495"/>
            <p:cNvSpPr>
              <a:spLocks noChangeArrowheads="1"/>
            </p:cNvSpPr>
            <p:nvPr/>
          </p:nvSpPr>
          <p:spPr bwMode="auto">
            <a:xfrm>
              <a:off x="28" y="2745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4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39" name="Rectangle 496"/>
            <p:cNvSpPr>
              <a:spLocks noChangeArrowheads="1"/>
            </p:cNvSpPr>
            <p:nvPr/>
          </p:nvSpPr>
          <p:spPr bwMode="auto">
            <a:xfrm>
              <a:off x="199" y="274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0,40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0" name="Rectangle 497"/>
            <p:cNvSpPr>
              <a:spLocks noChangeArrowheads="1"/>
            </p:cNvSpPr>
            <p:nvPr/>
          </p:nvSpPr>
          <p:spPr bwMode="auto">
            <a:xfrm>
              <a:off x="550" y="274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1,00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1" name="Rectangle 498"/>
            <p:cNvSpPr>
              <a:spLocks noChangeArrowheads="1"/>
            </p:cNvSpPr>
            <p:nvPr/>
          </p:nvSpPr>
          <p:spPr bwMode="auto">
            <a:xfrm>
              <a:off x="901" y="2745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2" name="Rectangle 499"/>
            <p:cNvSpPr>
              <a:spLocks noChangeArrowheads="1"/>
            </p:cNvSpPr>
            <p:nvPr/>
          </p:nvSpPr>
          <p:spPr bwMode="auto">
            <a:xfrm>
              <a:off x="1247" y="2745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0,80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3" name="Rectangle 500"/>
            <p:cNvSpPr>
              <a:spLocks noChangeArrowheads="1"/>
            </p:cNvSpPr>
            <p:nvPr/>
          </p:nvSpPr>
          <p:spPr bwMode="auto">
            <a:xfrm>
              <a:off x="1639" y="2745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4" name="Rectangle 501"/>
            <p:cNvSpPr>
              <a:spLocks noChangeArrowheads="1"/>
            </p:cNvSpPr>
            <p:nvPr/>
          </p:nvSpPr>
          <p:spPr bwMode="auto">
            <a:xfrm>
              <a:off x="1983" y="274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5" name="Rectangle 502"/>
            <p:cNvSpPr>
              <a:spLocks noChangeArrowheads="1"/>
            </p:cNvSpPr>
            <p:nvPr/>
          </p:nvSpPr>
          <p:spPr bwMode="auto">
            <a:xfrm>
              <a:off x="2320" y="2745"/>
              <a:ext cx="28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6" name="Rectangle 503"/>
            <p:cNvSpPr>
              <a:spLocks noChangeArrowheads="1"/>
            </p:cNvSpPr>
            <p:nvPr/>
          </p:nvSpPr>
          <p:spPr bwMode="auto">
            <a:xfrm>
              <a:off x="2605" y="2745"/>
              <a:ext cx="33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75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7" name="Rectangle 504"/>
            <p:cNvSpPr>
              <a:spLocks noChangeArrowheads="1"/>
            </p:cNvSpPr>
            <p:nvPr/>
          </p:nvSpPr>
          <p:spPr bwMode="auto">
            <a:xfrm>
              <a:off x="2939" y="274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8" name="Rectangle 505"/>
            <p:cNvSpPr>
              <a:spLocks noChangeArrowheads="1"/>
            </p:cNvSpPr>
            <p:nvPr/>
          </p:nvSpPr>
          <p:spPr bwMode="auto">
            <a:xfrm>
              <a:off x="3276" y="2745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49" name="Rectangle 506"/>
            <p:cNvSpPr>
              <a:spLocks noChangeArrowheads="1"/>
            </p:cNvSpPr>
            <p:nvPr/>
          </p:nvSpPr>
          <p:spPr bwMode="auto">
            <a:xfrm>
              <a:off x="28" y="3110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0" name="Rectangle 507"/>
            <p:cNvSpPr>
              <a:spLocks noChangeArrowheads="1"/>
            </p:cNvSpPr>
            <p:nvPr/>
          </p:nvSpPr>
          <p:spPr bwMode="auto">
            <a:xfrm>
              <a:off x="199" y="311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0,40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1" name="Rectangle 508"/>
            <p:cNvSpPr>
              <a:spLocks noChangeArrowheads="1"/>
            </p:cNvSpPr>
            <p:nvPr/>
          </p:nvSpPr>
          <p:spPr bwMode="auto">
            <a:xfrm>
              <a:off x="550" y="311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1,40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2" name="Rectangle 509"/>
            <p:cNvSpPr>
              <a:spLocks noChangeArrowheads="1"/>
            </p:cNvSpPr>
            <p:nvPr/>
          </p:nvSpPr>
          <p:spPr bwMode="auto">
            <a:xfrm>
              <a:off x="901" y="3110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3" name="Rectangle 510"/>
            <p:cNvSpPr>
              <a:spLocks noChangeArrowheads="1"/>
            </p:cNvSpPr>
            <p:nvPr/>
          </p:nvSpPr>
          <p:spPr bwMode="auto">
            <a:xfrm>
              <a:off x="1247" y="3110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1.00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4" name="Rectangle 511"/>
            <p:cNvSpPr>
              <a:spLocks noChangeArrowheads="1"/>
            </p:cNvSpPr>
            <p:nvPr/>
          </p:nvSpPr>
          <p:spPr bwMode="auto">
            <a:xfrm>
              <a:off x="1639" y="3110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5" name="Rectangle 512"/>
            <p:cNvSpPr>
              <a:spLocks noChangeArrowheads="1"/>
            </p:cNvSpPr>
            <p:nvPr/>
          </p:nvSpPr>
          <p:spPr bwMode="auto">
            <a:xfrm>
              <a:off x="1983" y="311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6" name="Rectangle 513"/>
            <p:cNvSpPr>
              <a:spLocks noChangeArrowheads="1"/>
            </p:cNvSpPr>
            <p:nvPr/>
          </p:nvSpPr>
          <p:spPr bwMode="auto">
            <a:xfrm>
              <a:off x="2320" y="3110"/>
              <a:ext cx="28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7" name="Rectangle 514"/>
            <p:cNvSpPr>
              <a:spLocks noChangeArrowheads="1"/>
            </p:cNvSpPr>
            <p:nvPr/>
          </p:nvSpPr>
          <p:spPr bwMode="auto">
            <a:xfrm>
              <a:off x="2606" y="3110"/>
              <a:ext cx="3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8" name="Rectangle 515"/>
            <p:cNvSpPr>
              <a:spLocks noChangeArrowheads="1"/>
            </p:cNvSpPr>
            <p:nvPr/>
          </p:nvSpPr>
          <p:spPr bwMode="auto">
            <a:xfrm>
              <a:off x="2939" y="311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59" name="Rectangle 516"/>
            <p:cNvSpPr>
              <a:spLocks noChangeArrowheads="1"/>
            </p:cNvSpPr>
            <p:nvPr/>
          </p:nvSpPr>
          <p:spPr bwMode="auto">
            <a:xfrm>
              <a:off x="3276" y="3110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0" name="Rectangle 517"/>
            <p:cNvSpPr>
              <a:spLocks noChangeArrowheads="1"/>
            </p:cNvSpPr>
            <p:nvPr/>
          </p:nvSpPr>
          <p:spPr bwMode="auto">
            <a:xfrm>
              <a:off x="28" y="3475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6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1" name="Rectangle 518"/>
            <p:cNvSpPr>
              <a:spLocks noChangeArrowheads="1"/>
            </p:cNvSpPr>
            <p:nvPr/>
          </p:nvSpPr>
          <p:spPr bwMode="auto">
            <a:xfrm>
              <a:off x="199" y="347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2" name="Rectangle 519"/>
            <p:cNvSpPr>
              <a:spLocks noChangeArrowheads="1"/>
            </p:cNvSpPr>
            <p:nvPr/>
          </p:nvSpPr>
          <p:spPr bwMode="auto">
            <a:xfrm>
              <a:off x="550" y="347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1,90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3" name="Rectangle 520"/>
            <p:cNvSpPr>
              <a:spLocks noChangeArrowheads="1"/>
            </p:cNvSpPr>
            <p:nvPr/>
          </p:nvSpPr>
          <p:spPr bwMode="auto">
            <a:xfrm>
              <a:off x="901" y="3475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4" name="Rectangle 521"/>
            <p:cNvSpPr>
              <a:spLocks noChangeArrowheads="1"/>
            </p:cNvSpPr>
            <p:nvPr/>
          </p:nvSpPr>
          <p:spPr bwMode="auto">
            <a:xfrm>
              <a:off x="1247" y="3475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1,20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5" name="Rectangle 522"/>
            <p:cNvSpPr>
              <a:spLocks noChangeArrowheads="1"/>
            </p:cNvSpPr>
            <p:nvPr/>
          </p:nvSpPr>
          <p:spPr bwMode="auto">
            <a:xfrm>
              <a:off x="1639" y="3475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6" name="Rectangle 523"/>
            <p:cNvSpPr>
              <a:spLocks noChangeArrowheads="1"/>
            </p:cNvSpPr>
            <p:nvPr/>
          </p:nvSpPr>
          <p:spPr bwMode="auto">
            <a:xfrm>
              <a:off x="1983" y="347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7" name="Rectangle 524"/>
            <p:cNvSpPr>
              <a:spLocks noChangeArrowheads="1"/>
            </p:cNvSpPr>
            <p:nvPr/>
          </p:nvSpPr>
          <p:spPr bwMode="auto">
            <a:xfrm>
              <a:off x="2320" y="3475"/>
              <a:ext cx="28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8" name="Rectangle 525"/>
            <p:cNvSpPr>
              <a:spLocks noChangeArrowheads="1"/>
            </p:cNvSpPr>
            <p:nvPr/>
          </p:nvSpPr>
          <p:spPr bwMode="auto">
            <a:xfrm>
              <a:off x="2606" y="3475"/>
              <a:ext cx="3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130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69" name="Rectangle 526"/>
            <p:cNvSpPr>
              <a:spLocks noChangeArrowheads="1"/>
            </p:cNvSpPr>
            <p:nvPr/>
          </p:nvSpPr>
          <p:spPr bwMode="auto">
            <a:xfrm>
              <a:off x="2939" y="347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0" name="Rectangle 527"/>
            <p:cNvSpPr>
              <a:spLocks noChangeArrowheads="1"/>
            </p:cNvSpPr>
            <p:nvPr/>
          </p:nvSpPr>
          <p:spPr bwMode="auto">
            <a:xfrm>
              <a:off x="3276" y="3475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1" name="Rectangle 528"/>
            <p:cNvSpPr>
              <a:spLocks noChangeArrowheads="1"/>
            </p:cNvSpPr>
            <p:nvPr/>
          </p:nvSpPr>
          <p:spPr bwMode="auto">
            <a:xfrm>
              <a:off x="28" y="3840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7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2" name="Rectangle 529"/>
            <p:cNvSpPr>
              <a:spLocks noChangeArrowheads="1"/>
            </p:cNvSpPr>
            <p:nvPr/>
          </p:nvSpPr>
          <p:spPr bwMode="auto">
            <a:xfrm>
              <a:off x="199" y="384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0,55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3" name="Rectangle 530"/>
            <p:cNvSpPr>
              <a:spLocks noChangeArrowheads="1"/>
            </p:cNvSpPr>
            <p:nvPr/>
          </p:nvSpPr>
          <p:spPr bwMode="auto">
            <a:xfrm>
              <a:off x="550" y="384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2,45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4" name="Rectangle 531"/>
            <p:cNvSpPr>
              <a:spLocks noChangeArrowheads="1"/>
            </p:cNvSpPr>
            <p:nvPr/>
          </p:nvSpPr>
          <p:spPr bwMode="auto">
            <a:xfrm>
              <a:off x="901" y="3840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5" name="Rectangle 532"/>
            <p:cNvSpPr>
              <a:spLocks noChangeArrowheads="1"/>
            </p:cNvSpPr>
            <p:nvPr/>
          </p:nvSpPr>
          <p:spPr bwMode="auto">
            <a:xfrm>
              <a:off x="1247" y="3840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1,70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6" name="Rectangle 533"/>
            <p:cNvSpPr>
              <a:spLocks noChangeArrowheads="1"/>
            </p:cNvSpPr>
            <p:nvPr/>
          </p:nvSpPr>
          <p:spPr bwMode="auto">
            <a:xfrm>
              <a:off x="1639" y="3840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7" name="Rectangle 534"/>
            <p:cNvSpPr>
              <a:spLocks noChangeArrowheads="1"/>
            </p:cNvSpPr>
            <p:nvPr/>
          </p:nvSpPr>
          <p:spPr bwMode="auto">
            <a:xfrm>
              <a:off x="1983" y="384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175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8" name="Rectangle 535"/>
            <p:cNvSpPr>
              <a:spLocks noChangeArrowheads="1"/>
            </p:cNvSpPr>
            <p:nvPr/>
          </p:nvSpPr>
          <p:spPr bwMode="auto">
            <a:xfrm>
              <a:off x="2320" y="3840"/>
              <a:ext cx="28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79" name="Rectangle 536"/>
            <p:cNvSpPr>
              <a:spLocks noChangeArrowheads="1"/>
            </p:cNvSpPr>
            <p:nvPr/>
          </p:nvSpPr>
          <p:spPr bwMode="auto">
            <a:xfrm>
              <a:off x="2606" y="3840"/>
              <a:ext cx="3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160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0" name="Rectangle 537"/>
            <p:cNvSpPr>
              <a:spLocks noChangeArrowheads="1"/>
            </p:cNvSpPr>
            <p:nvPr/>
          </p:nvSpPr>
          <p:spPr bwMode="auto">
            <a:xfrm>
              <a:off x="2939" y="384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1" name="Rectangle 538"/>
            <p:cNvSpPr>
              <a:spLocks noChangeArrowheads="1"/>
            </p:cNvSpPr>
            <p:nvPr/>
          </p:nvSpPr>
          <p:spPr bwMode="auto">
            <a:xfrm>
              <a:off x="3276" y="3840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175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2" name="Rectangle 539"/>
            <p:cNvSpPr>
              <a:spLocks noChangeArrowheads="1"/>
            </p:cNvSpPr>
            <p:nvPr/>
          </p:nvSpPr>
          <p:spPr bwMode="auto">
            <a:xfrm>
              <a:off x="28" y="4205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8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3" name="Rectangle 540"/>
            <p:cNvSpPr>
              <a:spLocks noChangeArrowheads="1"/>
            </p:cNvSpPr>
            <p:nvPr/>
          </p:nvSpPr>
          <p:spPr bwMode="auto">
            <a:xfrm>
              <a:off x="199" y="420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0,65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4" name="Rectangle 541"/>
            <p:cNvSpPr>
              <a:spLocks noChangeArrowheads="1"/>
            </p:cNvSpPr>
            <p:nvPr/>
          </p:nvSpPr>
          <p:spPr bwMode="auto">
            <a:xfrm>
              <a:off x="550" y="4205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3,10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5" name="Rectangle 542"/>
            <p:cNvSpPr>
              <a:spLocks noChangeArrowheads="1"/>
            </p:cNvSpPr>
            <p:nvPr/>
          </p:nvSpPr>
          <p:spPr bwMode="auto">
            <a:xfrm>
              <a:off x="901" y="4205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6" name="Rectangle 543"/>
            <p:cNvSpPr>
              <a:spLocks noChangeArrowheads="1"/>
            </p:cNvSpPr>
            <p:nvPr/>
          </p:nvSpPr>
          <p:spPr bwMode="auto">
            <a:xfrm>
              <a:off x="1247" y="4205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2,20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7" name="Rectangle 544"/>
            <p:cNvSpPr>
              <a:spLocks noChangeArrowheads="1"/>
            </p:cNvSpPr>
            <p:nvPr/>
          </p:nvSpPr>
          <p:spPr bwMode="auto">
            <a:xfrm>
              <a:off x="1639" y="4205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8" name="Rectangle 545"/>
            <p:cNvSpPr>
              <a:spLocks noChangeArrowheads="1"/>
            </p:cNvSpPr>
            <p:nvPr/>
          </p:nvSpPr>
          <p:spPr bwMode="auto">
            <a:xfrm>
              <a:off x="1983" y="420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89" name="Rectangle 546"/>
            <p:cNvSpPr>
              <a:spLocks noChangeArrowheads="1"/>
            </p:cNvSpPr>
            <p:nvPr/>
          </p:nvSpPr>
          <p:spPr bwMode="auto">
            <a:xfrm>
              <a:off x="2320" y="4205"/>
              <a:ext cx="28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0" name="Rectangle 547"/>
            <p:cNvSpPr>
              <a:spLocks noChangeArrowheads="1"/>
            </p:cNvSpPr>
            <p:nvPr/>
          </p:nvSpPr>
          <p:spPr bwMode="auto">
            <a:xfrm>
              <a:off x="2606" y="4205"/>
              <a:ext cx="3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190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1" name="Rectangle 548"/>
            <p:cNvSpPr>
              <a:spLocks noChangeArrowheads="1"/>
            </p:cNvSpPr>
            <p:nvPr/>
          </p:nvSpPr>
          <p:spPr bwMode="auto">
            <a:xfrm>
              <a:off x="2939" y="4205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2" name="Rectangle 549"/>
            <p:cNvSpPr>
              <a:spLocks noChangeArrowheads="1"/>
            </p:cNvSpPr>
            <p:nvPr/>
          </p:nvSpPr>
          <p:spPr bwMode="auto">
            <a:xfrm>
              <a:off x="3276" y="4205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3" name="Rectangle 550"/>
            <p:cNvSpPr>
              <a:spLocks noChangeArrowheads="1"/>
            </p:cNvSpPr>
            <p:nvPr/>
          </p:nvSpPr>
          <p:spPr bwMode="auto">
            <a:xfrm>
              <a:off x="28" y="4570"/>
              <a:ext cx="17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9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4" name="Rectangle 551"/>
            <p:cNvSpPr>
              <a:spLocks noChangeArrowheads="1"/>
            </p:cNvSpPr>
            <p:nvPr/>
          </p:nvSpPr>
          <p:spPr bwMode="auto">
            <a:xfrm>
              <a:off x="199" y="457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0,75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5" name="Rectangle 552"/>
            <p:cNvSpPr>
              <a:spLocks noChangeArrowheads="1"/>
            </p:cNvSpPr>
            <p:nvPr/>
          </p:nvSpPr>
          <p:spPr bwMode="auto">
            <a:xfrm>
              <a:off x="550" y="4570"/>
              <a:ext cx="3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3,85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6" name="Rectangle 553"/>
            <p:cNvSpPr>
              <a:spLocks noChangeArrowheads="1"/>
            </p:cNvSpPr>
            <p:nvPr/>
          </p:nvSpPr>
          <p:spPr bwMode="auto">
            <a:xfrm>
              <a:off x="901" y="4570"/>
              <a:ext cx="3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7" name="Rectangle 554"/>
            <p:cNvSpPr>
              <a:spLocks noChangeArrowheads="1"/>
            </p:cNvSpPr>
            <p:nvPr/>
          </p:nvSpPr>
          <p:spPr bwMode="auto">
            <a:xfrm>
              <a:off x="1247" y="4570"/>
              <a:ext cx="3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2,70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8" name="Rectangle 555"/>
            <p:cNvSpPr>
              <a:spLocks noChangeArrowheads="1"/>
            </p:cNvSpPr>
            <p:nvPr/>
          </p:nvSpPr>
          <p:spPr bwMode="auto">
            <a:xfrm>
              <a:off x="1639" y="4570"/>
              <a:ext cx="34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299" name="Rectangle 556"/>
            <p:cNvSpPr>
              <a:spLocks noChangeArrowheads="1"/>
            </p:cNvSpPr>
            <p:nvPr/>
          </p:nvSpPr>
          <p:spPr bwMode="auto">
            <a:xfrm>
              <a:off x="1983" y="457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0" name="Rectangle 557"/>
            <p:cNvSpPr>
              <a:spLocks noChangeArrowheads="1"/>
            </p:cNvSpPr>
            <p:nvPr/>
          </p:nvSpPr>
          <p:spPr bwMode="auto">
            <a:xfrm>
              <a:off x="2320" y="4570"/>
              <a:ext cx="28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40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1" name="Rectangle 558"/>
            <p:cNvSpPr>
              <a:spLocks noChangeArrowheads="1"/>
            </p:cNvSpPr>
            <p:nvPr/>
          </p:nvSpPr>
          <p:spPr bwMode="auto">
            <a:xfrm>
              <a:off x="2606" y="4570"/>
              <a:ext cx="33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230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2" name="Rectangle 559"/>
            <p:cNvSpPr>
              <a:spLocks noChangeArrowheads="1"/>
            </p:cNvSpPr>
            <p:nvPr/>
          </p:nvSpPr>
          <p:spPr bwMode="auto">
            <a:xfrm>
              <a:off x="2939" y="4570"/>
              <a:ext cx="33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3" name="Rectangle 560"/>
            <p:cNvSpPr>
              <a:spLocks noChangeArrowheads="1"/>
            </p:cNvSpPr>
            <p:nvPr/>
          </p:nvSpPr>
          <p:spPr bwMode="auto">
            <a:xfrm>
              <a:off x="3276" y="4570"/>
              <a:ext cx="34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4" name="Rectangle 561"/>
            <p:cNvSpPr>
              <a:spLocks noChangeArrowheads="1"/>
            </p:cNvSpPr>
            <p:nvPr/>
          </p:nvSpPr>
          <p:spPr bwMode="auto">
            <a:xfrm>
              <a:off x="28" y="4935"/>
              <a:ext cx="17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10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5" name="Rectangle 562"/>
            <p:cNvSpPr>
              <a:spLocks noChangeArrowheads="1"/>
            </p:cNvSpPr>
            <p:nvPr/>
          </p:nvSpPr>
          <p:spPr bwMode="auto">
            <a:xfrm>
              <a:off x="199" y="4935"/>
              <a:ext cx="3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0,80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6" name="Rectangle 563"/>
            <p:cNvSpPr>
              <a:spLocks noChangeArrowheads="1"/>
            </p:cNvSpPr>
            <p:nvPr/>
          </p:nvSpPr>
          <p:spPr bwMode="auto">
            <a:xfrm>
              <a:off x="550" y="4935"/>
              <a:ext cx="3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4,65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7" name="Rectangle 564"/>
            <p:cNvSpPr>
              <a:spLocks noChangeArrowheads="1"/>
            </p:cNvSpPr>
            <p:nvPr/>
          </p:nvSpPr>
          <p:spPr bwMode="auto">
            <a:xfrm>
              <a:off x="901" y="4935"/>
              <a:ext cx="34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0,50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8" name="Rectangle 565"/>
            <p:cNvSpPr>
              <a:spLocks noChangeArrowheads="1"/>
            </p:cNvSpPr>
            <p:nvPr/>
          </p:nvSpPr>
          <p:spPr bwMode="auto">
            <a:xfrm>
              <a:off x="1247" y="4935"/>
              <a:ext cx="39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800">
                  <a:cs typeface="Arial" pitchFamily="34" charset="0"/>
                </a:rPr>
                <a:t>3,20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ct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09" name="Rectangle 566"/>
            <p:cNvSpPr>
              <a:spLocks noChangeArrowheads="1"/>
            </p:cNvSpPr>
            <p:nvPr/>
          </p:nvSpPr>
          <p:spPr bwMode="auto">
            <a:xfrm>
              <a:off x="1639" y="4935"/>
              <a:ext cx="34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10" name="Rectangle 567"/>
            <p:cNvSpPr>
              <a:spLocks noChangeArrowheads="1"/>
            </p:cNvSpPr>
            <p:nvPr/>
          </p:nvSpPr>
          <p:spPr bwMode="auto">
            <a:xfrm>
              <a:off x="1983" y="4935"/>
              <a:ext cx="33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11" name="Rectangle 568"/>
            <p:cNvSpPr>
              <a:spLocks noChangeArrowheads="1"/>
            </p:cNvSpPr>
            <p:nvPr/>
          </p:nvSpPr>
          <p:spPr bwMode="auto">
            <a:xfrm>
              <a:off x="2320" y="4935"/>
              <a:ext cx="28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12" name="Rectangle 569"/>
            <p:cNvSpPr>
              <a:spLocks noChangeArrowheads="1"/>
            </p:cNvSpPr>
            <p:nvPr/>
          </p:nvSpPr>
          <p:spPr bwMode="auto">
            <a:xfrm>
              <a:off x="2606" y="4935"/>
              <a:ext cx="33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280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13" name="Rectangle 570"/>
            <p:cNvSpPr>
              <a:spLocks noChangeArrowheads="1"/>
            </p:cNvSpPr>
            <p:nvPr/>
          </p:nvSpPr>
          <p:spPr bwMode="auto">
            <a:xfrm>
              <a:off x="2939" y="4935"/>
              <a:ext cx="33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50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314" name="Rectangle 571"/>
            <p:cNvSpPr>
              <a:spLocks noChangeArrowheads="1"/>
            </p:cNvSpPr>
            <p:nvPr/>
          </p:nvSpPr>
          <p:spPr bwMode="auto">
            <a:xfrm>
              <a:off x="3276" y="4935"/>
              <a:ext cx="3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en-GB" sz="800">
                  <a:cs typeface="Arial" pitchFamily="34" charset="0"/>
                </a:rPr>
                <a:t>300</a:t>
              </a:r>
              <a:endParaRPr lang="es-ES" sz="1000">
                <a:latin typeface="Courier New" pitchFamily="49" charset="0"/>
                <a:cs typeface="Courier New" pitchFamily="49" charset="0"/>
              </a:endParaRPr>
            </a:p>
            <a:p>
              <a:pPr algn="r" eaLnBrk="0" hangingPunct="0"/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315" name="Group 573"/>
            <p:cNvGrpSpPr>
              <a:grpSpLocks/>
            </p:cNvGrpSpPr>
            <p:nvPr/>
          </p:nvGrpSpPr>
          <p:grpSpPr bwMode="auto">
            <a:xfrm>
              <a:off x="0" y="384"/>
              <a:ext cx="227" cy="441"/>
              <a:chOff x="0" y="384"/>
              <a:chExt cx="227" cy="441"/>
            </a:xfrm>
          </p:grpSpPr>
          <p:sp>
            <p:nvSpPr>
              <p:cNvPr id="364" name="Rectangle 434"/>
              <p:cNvSpPr>
                <a:spLocks noChangeArrowheads="1"/>
              </p:cNvSpPr>
              <p:nvPr/>
            </p:nvSpPr>
            <p:spPr bwMode="auto">
              <a:xfrm>
                <a:off x="28" y="384"/>
                <a:ext cx="171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1000">
                    <a:latin typeface="Courier New" pitchFamily="49" charset="0"/>
                    <a:cs typeface="Courier New" pitchFamily="49" charset="0"/>
                  </a:rPr>
                  <a:t> </a:t>
                </a: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65" name="Rectangle 572"/>
              <p:cNvSpPr>
                <a:spLocks noChangeArrowheads="1"/>
              </p:cNvSpPr>
              <p:nvPr/>
            </p:nvSpPr>
            <p:spPr bwMode="auto">
              <a:xfrm>
                <a:off x="0" y="384"/>
                <a:ext cx="227" cy="44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16" name="Group 575"/>
            <p:cNvGrpSpPr>
              <a:grpSpLocks/>
            </p:cNvGrpSpPr>
            <p:nvPr/>
          </p:nvGrpSpPr>
          <p:grpSpPr bwMode="auto">
            <a:xfrm>
              <a:off x="227" y="384"/>
              <a:ext cx="814" cy="441"/>
              <a:chOff x="227" y="384"/>
              <a:chExt cx="814" cy="441"/>
            </a:xfrm>
          </p:grpSpPr>
          <p:sp>
            <p:nvSpPr>
              <p:cNvPr id="362" name="Rectangle 435"/>
              <p:cNvSpPr>
                <a:spLocks noChangeArrowheads="1"/>
              </p:cNvSpPr>
              <p:nvPr/>
            </p:nvSpPr>
            <p:spPr bwMode="auto">
              <a:xfrm>
                <a:off x="255" y="384"/>
                <a:ext cx="758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GB" sz="900">
                    <a:cs typeface="Arial" pitchFamily="34" charset="0"/>
                  </a:rPr>
                  <a:t>TEC HARSEIM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</a:rPr>
                  <a:t>(TECNEL)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63" name="Rectangle 574"/>
              <p:cNvSpPr>
                <a:spLocks noChangeArrowheads="1"/>
              </p:cNvSpPr>
              <p:nvPr/>
            </p:nvSpPr>
            <p:spPr bwMode="auto">
              <a:xfrm>
                <a:off x="227" y="384"/>
                <a:ext cx="814" cy="44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17" name="Group 577"/>
            <p:cNvGrpSpPr>
              <a:grpSpLocks/>
            </p:cNvGrpSpPr>
            <p:nvPr/>
          </p:nvGrpSpPr>
          <p:grpSpPr bwMode="auto">
            <a:xfrm>
              <a:off x="1041" y="384"/>
              <a:ext cx="850" cy="441"/>
              <a:chOff x="1041" y="384"/>
              <a:chExt cx="850" cy="441"/>
            </a:xfrm>
          </p:grpSpPr>
          <p:sp>
            <p:nvSpPr>
              <p:cNvPr id="360" name="Rectangle 436"/>
              <p:cNvSpPr>
                <a:spLocks noChangeArrowheads="1"/>
              </p:cNvSpPr>
              <p:nvPr/>
            </p:nvSpPr>
            <p:spPr bwMode="auto">
              <a:xfrm>
                <a:off x="1069" y="384"/>
                <a:ext cx="794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GB" sz="900">
                    <a:cs typeface="Arial" pitchFamily="34" charset="0"/>
                  </a:rPr>
                  <a:t>ATLAS  POWDER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</a:rPr>
                  <a:t>(BLASTMASTER)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61" name="Rectangle 576"/>
              <p:cNvSpPr>
                <a:spLocks noChangeArrowheads="1"/>
              </p:cNvSpPr>
              <p:nvPr/>
            </p:nvSpPr>
            <p:spPr bwMode="auto">
              <a:xfrm>
                <a:off x="1041" y="384"/>
                <a:ext cx="850" cy="44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18" name="Group 579"/>
            <p:cNvGrpSpPr>
              <a:grpSpLocks/>
            </p:cNvGrpSpPr>
            <p:nvPr/>
          </p:nvGrpSpPr>
          <p:grpSpPr bwMode="auto">
            <a:xfrm>
              <a:off x="1891" y="384"/>
              <a:ext cx="793" cy="441"/>
              <a:chOff x="1891" y="384"/>
              <a:chExt cx="793" cy="441"/>
            </a:xfrm>
          </p:grpSpPr>
          <p:sp>
            <p:nvSpPr>
              <p:cNvPr id="358" name="Rectangle 437"/>
              <p:cNvSpPr>
                <a:spLocks noChangeArrowheads="1"/>
              </p:cNvSpPr>
              <p:nvPr/>
            </p:nvSpPr>
            <p:spPr bwMode="auto">
              <a:xfrm>
                <a:off x="1919" y="384"/>
                <a:ext cx="737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GB" sz="900">
                    <a:cs typeface="Arial" pitchFamily="34" charset="0"/>
                  </a:rPr>
                  <a:t>DU  PONT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</a:rPr>
                  <a:t>(MS  DELAY)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59" name="Rectangle 578"/>
              <p:cNvSpPr>
                <a:spLocks noChangeArrowheads="1"/>
              </p:cNvSpPr>
              <p:nvPr/>
            </p:nvSpPr>
            <p:spPr bwMode="auto">
              <a:xfrm>
                <a:off x="1891" y="384"/>
                <a:ext cx="793" cy="44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19" name="Group 581"/>
            <p:cNvGrpSpPr>
              <a:grpSpLocks/>
            </p:cNvGrpSpPr>
            <p:nvPr/>
          </p:nvGrpSpPr>
          <p:grpSpPr bwMode="auto">
            <a:xfrm>
              <a:off x="2684" y="384"/>
              <a:ext cx="731" cy="441"/>
              <a:chOff x="2684" y="384"/>
              <a:chExt cx="731" cy="441"/>
            </a:xfrm>
          </p:grpSpPr>
          <p:sp>
            <p:nvSpPr>
              <p:cNvPr id="356" name="Rectangle 438"/>
              <p:cNvSpPr>
                <a:spLocks noChangeArrowheads="1"/>
              </p:cNvSpPr>
              <p:nvPr/>
            </p:nvSpPr>
            <p:spPr bwMode="auto">
              <a:xfrm>
                <a:off x="2712" y="384"/>
                <a:ext cx="675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GB" sz="900">
                    <a:cs typeface="Arial" pitchFamily="34" charset="0"/>
                  </a:rPr>
                  <a:t>C I L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57" name="Rectangle 580"/>
              <p:cNvSpPr>
                <a:spLocks noChangeArrowheads="1"/>
              </p:cNvSpPr>
              <p:nvPr/>
            </p:nvSpPr>
            <p:spPr bwMode="auto">
              <a:xfrm>
                <a:off x="2684" y="384"/>
                <a:ext cx="731" cy="44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0" name="Group 583"/>
            <p:cNvGrpSpPr>
              <a:grpSpLocks/>
            </p:cNvGrpSpPr>
            <p:nvPr/>
          </p:nvGrpSpPr>
          <p:grpSpPr bwMode="auto">
            <a:xfrm>
              <a:off x="3415" y="384"/>
              <a:ext cx="791" cy="441"/>
              <a:chOff x="3415" y="384"/>
              <a:chExt cx="791" cy="441"/>
            </a:xfrm>
          </p:grpSpPr>
          <p:sp>
            <p:nvSpPr>
              <p:cNvPr id="354" name="Rectangle 439"/>
              <p:cNvSpPr>
                <a:spLocks noChangeArrowheads="1"/>
              </p:cNvSpPr>
              <p:nvPr/>
            </p:nvSpPr>
            <p:spPr bwMode="auto">
              <a:xfrm>
                <a:off x="3443" y="384"/>
                <a:ext cx="735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GB" sz="900">
                    <a:cs typeface="Arial" pitchFamily="34" charset="0"/>
                  </a:rPr>
                  <a:t>TEC HARSEIM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</a:rPr>
                  <a:t>(TECNEL)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55" name="Rectangle 582"/>
              <p:cNvSpPr>
                <a:spLocks noChangeArrowheads="1"/>
              </p:cNvSpPr>
              <p:nvPr/>
            </p:nvSpPr>
            <p:spPr bwMode="auto">
              <a:xfrm>
                <a:off x="3415" y="384"/>
                <a:ext cx="791" cy="44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1" name="Group 585"/>
            <p:cNvGrpSpPr>
              <a:grpSpLocks/>
            </p:cNvGrpSpPr>
            <p:nvPr/>
          </p:nvGrpSpPr>
          <p:grpSpPr bwMode="auto">
            <a:xfrm>
              <a:off x="0" y="825"/>
              <a:ext cx="227" cy="460"/>
              <a:chOff x="0" y="825"/>
              <a:chExt cx="227" cy="460"/>
            </a:xfrm>
          </p:grpSpPr>
          <p:sp>
            <p:nvSpPr>
              <p:cNvPr id="352" name="Rectangle 440"/>
              <p:cNvSpPr>
                <a:spLocks noChangeArrowheads="1"/>
              </p:cNvSpPr>
              <p:nvPr/>
            </p:nvSpPr>
            <p:spPr bwMode="auto">
              <a:xfrm>
                <a:off x="28" y="825"/>
                <a:ext cx="171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n-GB" sz="900">
                    <a:cs typeface="Arial" pitchFamily="34" charset="0"/>
                  </a:rPr>
                  <a:t>Nº</a:t>
                </a:r>
                <a:endParaRPr lang="es-ES" sz="1000">
                  <a:latin typeface="Courier New" pitchFamily="49" charset="0"/>
                  <a:cs typeface="Courier New" pitchFamily="49" charset="0"/>
                </a:endParaRPr>
              </a:p>
              <a:p>
                <a:pPr algn="ctr" eaLnBrk="0" hangingPunct="0"/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353" name="Rectangle 584"/>
              <p:cNvSpPr>
                <a:spLocks noChangeArrowheads="1"/>
              </p:cNvSpPr>
              <p:nvPr/>
            </p:nvSpPr>
            <p:spPr bwMode="auto">
              <a:xfrm>
                <a:off x="0" y="825"/>
                <a:ext cx="227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2" name="Group 587"/>
            <p:cNvGrpSpPr>
              <a:grpSpLocks/>
            </p:cNvGrpSpPr>
            <p:nvPr/>
          </p:nvGrpSpPr>
          <p:grpSpPr bwMode="auto">
            <a:xfrm>
              <a:off x="227" y="825"/>
              <a:ext cx="407" cy="460"/>
              <a:chOff x="227" y="825"/>
              <a:chExt cx="407" cy="460"/>
            </a:xfrm>
          </p:grpSpPr>
          <p:sp>
            <p:nvSpPr>
              <p:cNvPr id="350" name="Rectangle 441"/>
              <p:cNvSpPr>
                <a:spLocks noChangeArrowheads="1"/>
              </p:cNvSpPr>
              <p:nvPr/>
            </p:nvSpPr>
            <p:spPr bwMode="auto">
              <a:xfrm>
                <a:off x="255" y="825"/>
                <a:ext cx="351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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  <a:sym typeface="Symbol" pitchFamily="18" charset="2"/>
                  </a:rPr>
                  <a:t>[</a:t>
                </a:r>
                <a:r>
                  <a:rPr lang="en-GB" sz="800">
                    <a:cs typeface="Arial" pitchFamily="34" charset="0"/>
                    <a:sym typeface="Symbol" pitchFamily="18" charset="2"/>
                  </a:rPr>
                  <a:t>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51" name="Rectangle 586"/>
              <p:cNvSpPr>
                <a:spLocks noChangeArrowheads="1"/>
              </p:cNvSpPr>
              <p:nvPr/>
            </p:nvSpPr>
            <p:spPr bwMode="auto">
              <a:xfrm>
                <a:off x="227" y="825"/>
                <a:ext cx="407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3" name="Group 589"/>
            <p:cNvGrpSpPr>
              <a:grpSpLocks/>
            </p:cNvGrpSpPr>
            <p:nvPr/>
          </p:nvGrpSpPr>
          <p:grpSpPr bwMode="auto">
            <a:xfrm>
              <a:off x="634" y="825"/>
              <a:ext cx="407" cy="460"/>
              <a:chOff x="634" y="825"/>
              <a:chExt cx="407" cy="460"/>
            </a:xfrm>
          </p:grpSpPr>
          <p:sp>
            <p:nvSpPr>
              <p:cNvPr id="348" name="Rectangle 442"/>
              <p:cNvSpPr>
                <a:spLocks noChangeArrowheads="1"/>
              </p:cNvSpPr>
              <p:nvPr/>
            </p:nvSpPr>
            <p:spPr bwMode="auto">
              <a:xfrm>
                <a:off x="662" y="825"/>
                <a:ext cx="351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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800">
                    <a:cs typeface="Arial" pitchFamily="34" charset="0"/>
                    <a:sym typeface="Symbol" pitchFamily="18" charset="2"/>
                  </a:rPr>
                  <a:t>[seg]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49" name="Rectangle 588"/>
              <p:cNvSpPr>
                <a:spLocks noChangeArrowheads="1"/>
              </p:cNvSpPr>
              <p:nvPr/>
            </p:nvSpPr>
            <p:spPr bwMode="auto">
              <a:xfrm>
                <a:off x="634" y="825"/>
                <a:ext cx="407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4" name="Group 591"/>
            <p:cNvGrpSpPr>
              <a:grpSpLocks/>
            </p:cNvGrpSpPr>
            <p:nvPr/>
          </p:nvGrpSpPr>
          <p:grpSpPr bwMode="auto">
            <a:xfrm>
              <a:off x="1041" y="825"/>
              <a:ext cx="402" cy="460"/>
              <a:chOff x="1041" y="825"/>
              <a:chExt cx="402" cy="460"/>
            </a:xfrm>
          </p:grpSpPr>
          <p:sp>
            <p:nvSpPr>
              <p:cNvPr id="346" name="Rectangle 443"/>
              <p:cNvSpPr>
                <a:spLocks noChangeArrowheads="1"/>
              </p:cNvSpPr>
              <p:nvPr/>
            </p:nvSpPr>
            <p:spPr bwMode="auto">
              <a:xfrm>
                <a:off x="1069" y="825"/>
                <a:ext cx="346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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  <a:sym typeface="Symbol" pitchFamily="18" charset="2"/>
                  </a:rPr>
                  <a:t>[</a:t>
                </a:r>
                <a:r>
                  <a:rPr lang="en-GB" sz="800">
                    <a:cs typeface="Arial" pitchFamily="34" charset="0"/>
                    <a:sym typeface="Symbol" pitchFamily="18" charset="2"/>
                  </a:rPr>
                  <a:t>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47" name="Rectangle 590"/>
              <p:cNvSpPr>
                <a:spLocks noChangeArrowheads="1"/>
              </p:cNvSpPr>
              <p:nvPr/>
            </p:nvSpPr>
            <p:spPr bwMode="auto">
              <a:xfrm>
                <a:off x="1041" y="825"/>
                <a:ext cx="402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5" name="Group 593"/>
            <p:cNvGrpSpPr>
              <a:grpSpLocks/>
            </p:cNvGrpSpPr>
            <p:nvPr/>
          </p:nvGrpSpPr>
          <p:grpSpPr bwMode="auto">
            <a:xfrm>
              <a:off x="1443" y="825"/>
              <a:ext cx="448" cy="460"/>
              <a:chOff x="1443" y="825"/>
              <a:chExt cx="448" cy="460"/>
            </a:xfrm>
          </p:grpSpPr>
          <p:sp>
            <p:nvSpPr>
              <p:cNvPr id="344" name="Rectangle 444"/>
              <p:cNvSpPr>
                <a:spLocks noChangeArrowheads="1"/>
              </p:cNvSpPr>
              <p:nvPr/>
            </p:nvSpPr>
            <p:spPr bwMode="auto">
              <a:xfrm>
                <a:off x="1471" y="825"/>
                <a:ext cx="392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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800">
                    <a:cs typeface="Arial" pitchFamily="34" charset="0"/>
                    <a:sym typeface="Symbol" pitchFamily="18" charset="2"/>
                  </a:rPr>
                  <a:t>[seg]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45" name="Rectangle 592"/>
              <p:cNvSpPr>
                <a:spLocks noChangeArrowheads="1"/>
              </p:cNvSpPr>
              <p:nvPr/>
            </p:nvSpPr>
            <p:spPr bwMode="auto">
              <a:xfrm>
                <a:off x="1443" y="825"/>
                <a:ext cx="448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6" name="Group 595"/>
            <p:cNvGrpSpPr>
              <a:grpSpLocks/>
            </p:cNvGrpSpPr>
            <p:nvPr/>
          </p:nvGrpSpPr>
          <p:grpSpPr bwMode="auto">
            <a:xfrm>
              <a:off x="1891" y="825"/>
              <a:ext cx="400" cy="460"/>
              <a:chOff x="1891" y="825"/>
              <a:chExt cx="400" cy="460"/>
            </a:xfrm>
          </p:grpSpPr>
          <p:sp>
            <p:nvSpPr>
              <p:cNvPr id="342" name="Rectangle 445"/>
              <p:cNvSpPr>
                <a:spLocks noChangeArrowheads="1"/>
              </p:cNvSpPr>
              <p:nvPr/>
            </p:nvSpPr>
            <p:spPr bwMode="auto">
              <a:xfrm>
                <a:off x="1919" y="825"/>
                <a:ext cx="344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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  <a:sym typeface="Symbol" pitchFamily="18" charset="2"/>
                  </a:rPr>
                  <a:t>[m</a:t>
                </a:r>
                <a:r>
                  <a:rPr lang="en-GB" sz="800">
                    <a:cs typeface="Arial" pitchFamily="34" charset="0"/>
                    <a:sym typeface="Symbol" pitchFamily="18" charset="2"/>
                  </a:rPr>
                  <a:t>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43" name="Rectangle 594"/>
              <p:cNvSpPr>
                <a:spLocks noChangeArrowheads="1"/>
              </p:cNvSpPr>
              <p:nvPr/>
            </p:nvSpPr>
            <p:spPr bwMode="auto">
              <a:xfrm>
                <a:off x="1891" y="825"/>
                <a:ext cx="400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7" name="Group 597"/>
            <p:cNvGrpSpPr>
              <a:grpSpLocks/>
            </p:cNvGrpSpPr>
            <p:nvPr/>
          </p:nvGrpSpPr>
          <p:grpSpPr bwMode="auto">
            <a:xfrm>
              <a:off x="2291" y="825"/>
              <a:ext cx="393" cy="460"/>
              <a:chOff x="2291" y="825"/>
              <a:chExt cx="393" cy="460"/>
            </a:xfrm>
          </p:grpSpPr>
          <p:sp>
            <p:nvSpPr>
              <p:cNvPr id="340" name="Rectangle 446"/>
              <p:cNvSpPr>
                <a:spLocks noChangeArrowheads="1"/>
              </p:cNvSpPr>
              <p:nvPr/>
            </p:nvSpPr>
            <p:spPr bwMode="auto">
              <a:xfrm>
                <a:off x="2319" y="825"/>
                <a:ext cx="337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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800">
                    <a:cs typeface="Arial" pitchFamily="34" charset="0"/>
                    <a:sym typeface="Symbol" pitchFamily="18" charset="2"/>
                  </a:rPr>
                  <a:t>[mseg]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41" name="Rectangle 596"/>
              <p:cNvSpPr>
                <a:spLocks noChangeArrowheads="1"/>
              </p:cNvSpPr>
              <p:nvPr/>
            </p:nvSpPr>
            <p:spPr bwMode="auto">
              <a:xfrm>
                <a:off x="2291" y="825"/>
                <a:ext cx="393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8" name="Group 599"/>
            <p:cNvGrpSpPr>
              <a:grpSpLocks/>
            </p:cNvGrpSpPr>
            <p:nvPr/>
          </p:nvGrpSpPr>
          <p:grpSpPr bwMode="auto">
            <a:xfrm>
              <a:off x="2684" y="825"/>
              <a:ext cx="342" cy="460"/>
              <a:chOff x="2684" y="825"/>
              <a:chExt cx="342" cy="460"/>
            </a:xfrm>
          </p:grpSpPr>
          <p:sp>
            <p:nvSpPr>
              <p:cNvPr id="338" name="Rectangle 447"/>
              <p:cNvSpPr>
                <a:spLocks noChangeArrowheads="1"/>
              </p:cNvSpPr>
              <p:nvPr/>
            </p:nvSpPr>
            <p:spPr bwMode="auto">
              <a:xfrm>
                <a:off x="2712" y="825"/>
                <a:ext cx="286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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  <a:sym typeface="Symbol" pitchFamily="18" charset="2"/>
                  </a:rPr>
                  <a:t>[m</a:t>
                </a:r>
                <a:r>
                  <a:rPr lang="en-GB" sz="800">
                    <a:cs typeface="Arial" pitchFamily="34" charset="0"/>
                    <a:sym typeface="Symbol" pitchFamily="18" charset="2"/>
                  </a:rPr>
                  <a:t>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39" name="Rectangle 598"/>
              <p:cNvSpPr>
                <a:spLocks noChangeArrowheads="1"/>
              </p:cNvSpPr>
              <p:nvPr/>
            </p:nvSpPr>
            <p:spPr bwMode="auto">
              <a:xfrm>
                <a:off x="2684" y="825"/>
                <a:ext cx="342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29" name="Group 601"/>
            <p:cNvGrpSpPr>
              <a:grpSpLocks/>
            </p:cNvGrpSpPr>
            <p:nvPr/>
          </p:nvGrpSpPr>
          <p:grpSpPr bwMode="auto">
            <a:xfrm>
              <a:off x="3026" y="825"/>
              <a:ext cx="389" cy="460"/>
              <a:chOff x="3026" y="825"/>
              <a:chExt cx="389" cy="460"/>
            </a:xfrm>
          </p:grpSpPr>
          <p:sp>
            <p:nvSpPr>
              <p:cNvPr id="336" name="Rectangle 448"/>
              <p:cNvSpPr>
                <a:spLocks noChangeArrowheads="1"/>
              </p:cNvSpPr>
              <p:nvPr/>
            </p:nvSpPr>
            <p:spPr bwMode="auto">
              <a:xfrm>
                <a:off x="3054" y="825"/>
                <a:ext cx="333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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800">
                    <a:cs typeface="Arial" pitchFamily="34" charset="0"/>
                    <a:sym typeface="Symbol" pitchFamily="18" charset="2"/>
                  </a:rPr>
                  <a:t>[mseg]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37" name="Rectangle 600"/>
              <p:cNvSpPr>
                <a:spLocks noChangeArrowheads="1"/>
              </p:cNvSpPr>
              <p:nvPr/>
            </p:nvSpPr>
            <p:spPr bwMode="auto">
              <a:xfrm>
                <a:off x="3026" y="825"/>
                <a:ext cx="389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30" name="Group 603"/>
            <p:cNvGrpSpPr>
              <a:grpSpLocks/>
            </p:cNvGrpSpPr>
            <p:nvPr/>
          </p:nvGrpSpPr>
          <p:grpSpPr bwMode="auto">
            <a:xfrm>
              <a:off x="3415" y="825"/>
              <a:ext cx="392" cy="460"/>
              <a:chOff x="3415" y="825"/>
              <a:chExt cx="392" cy="460"/>
            </a:xfrm>
          </p:grpSpPr>
          <p:sp>
            <p:nvSpPr>
              <p:cNvPr id="334" name="Rectangle 449"/>
              <p:cNvSpPr>
                <a:spLocks noChangeArrowheads="1"/>
              </p:cNvSpPr>
              <p:nvPr/>
            </p:nvSpPr>
            <p:spPr bwMode="auto">
              <a:xfrm>
                <a:off x="3443" y="825"/>
                <a:ext cx="336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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700">
                    <a:cs typeface="Arial" pitchFamily="34" charset="0"/>
                    <a:sym typeface="Symbol" pitchFamily="18" charset="2"/>
                  </a:rPr>
                  <a:t>[m</a:t>
                </a:r>
                <a:r>
                  <a:rPr lang="en-GB" sz="800">
                    <a:cs typeface="Arial" pitchFamily="34" charset="0"/>
                    <a:sym typeface="Symbol" pitchFamily="18" charset="2"/>
                  </a:rPr>
                  <a:t>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35" name="Rectangle 602"/>
              <p:cNvSpPr>
                <a:spLocks noChangeArrowheads="1"/>
              </p:cNvSpPr>
              <p:nvPr/>
            </p:nvSpPr>
            <p:spPr bwMode="auto">
              <a:xfrm>
                <a:off x="3415" y="825"/>
                <a:ext cx="392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331" name="Group 605"/>
            <p:cNvGrpSpPr>
              <a:grpSpLocks/>
            </p:cNvGrpSpPr>
            <p:nvPr/>
          </p:nvGrpSpPr>
          <p:grpSpPr bwMode="auto">
            <a:xfrm>
              <a:off x="3807" y="825"/>
              <a:ext cx="399" cy="460"/>
              <a:chOff x="3807" y="825"/>
              <a:chExt cx="399" cy="460"/>
            </a:xfrm>
          </p:grpSpPr>
          <p:sp>
            <p:nvSpPr>
              <p:cNvPr id="332" name="Rectangle 450"/>
              <p:cNvSpPr>
                <a:spLocks noChangeArrowheads="1"/>
              </p:cNvSpPr>
              <p:nvPr/>
            </p:nvSpPr>
            <p:spPr bwMode="auto">
              <a:xfrm>
                <a:off x="3835" y="825"/>
                <a:ext cx="343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algn="ctr"/>
                <a:r>
                  <a:rPr lang="es-ES" sz="900">
                    <a:cs typeface="Courier New" pitchFamily="49" charset="0"/>
                    <a:sym typeface="Symbol" pitchFamily="18" charset="2"/>
                  </a:rPr>
                  <a:t></a:t>
                </a:r>
                <a:r>
                  <a:rPr lang="en-GB" sz="900">
                    <a:cs typeface="Arial" pitchFamily="34" charset="0"/>
                  </a:rPr>
                  <a:t> t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r>
                  <a:rPr lang="en-GB" sz="800">
                    <a:cs typeface="Arial" pitchFamily="34" charset="0"/>
                    <a:sym typeface="Symbol" pitchFamily="18" charset="2"/>
                  </a:rPr>
                  <a:t>[mseg]</a:t>
                </a:r>
                <a:endParaRPr lang="es-ES" sz="1000">
                  <a:latin typeface="Courier New" pitchFamily="49" charset="0"/>
                  <a:cs typeface="Courier New" pitchFamily="49" charset="0"/>
                  <a:sym typeface="Symbol" pitchFamily="18" charset="2"/>
                </a:endParaRPr>
              </a:p>
              <a:p>
                <a:pPr algn="ctr" eaLnBrk="0" hangingPunct="0"/>
                <a:endParaRPr lang="es-ES" sz="900">
                  <a:cs typeface="Courier New" pitchFamily="49" charset="0"/>
                  <a:sym typeface="Symbol" pitchFamily="18" charset="2"/>
                </a:endParaRPr>
              </a:p>
            </p:txBody>
          </p:sp>
          <p:sp>
            <p:nvSpPr>
              <p:cNvPr id="333" name="Rectangle 604"/>
              <p:cNvSpPr>
                <a:spLocks noChangeArrowheads="1"/>
              </p:cNvSpPr>
              <p:nvPr/>
            </p:nvSpPr>
            <p:spPr bwMode="auto">
              <a:xfrm>
                <a:off x="3807" y="825"/>
                <a:ext cx="399" cy="46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CL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42910" y="1071546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Detonadores no eléctricos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1857364"/>
            <a:ext cx="6562752" cy="3219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 electrónico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42910" y="1785926"/>
            <a:ext cx="821533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M"/>
            </a:pPr>
            <a:r>
              <a:rPr lang="es-CL" sz="1400" dirty="0" smtClean="0"/>
              <a:t> La necesidad de mejorar resultados en los procesos de </a:t>
            </a:r>
            <a:r>
              <a:rPr lang="es-CL" sz="1400" dirty="0" err="1" smtClean="0"/>
              <a:t>tronaduras</a:t>
            </a:r>
            <a:r>
              <a:rPr lang="es-CL" sz="1400" dirty="0" smtClean="0"/>
              <a:t> y aumentar el control de vibraciones ha</a:t>
            </a:r>
          </a:p>
          <a:p>
            <a:r>
              <a:rPr lang="es-CL" sz="1400" dirty="0" smtClean="0"/>
              <a:t>obligado, en las últimas décadas, a insistir en la precisión de los detonadores existentes. Actualmente, estos</a:t>
            </a:r>
          </a:p>
          <a:p>
            <a:r>
              <a:rPr lang="es-CL" sz="1400" dirty="0" smtClean="0"/>
              <a:t>elementos proporcionan un retardo pirotécnico que provoca una dispersión relativamente alta en los tiempos</a:t>
            </a:r>
          </a:p>
          <a:p>
            <a:r>
              <a:rPr lang="es-CL" sz="1400" dirty="0" smtClean="0"/>
              <a:t>de iniciación, tanto mas alto, mayor es el número de la serie.</a:t>
            </a:r>
          </a:p>
          <a:p>
            <a:endParaRPr lang="es-CL" sz="1400" dirty="0" smtClean="0"/>
          </a:p>
          <a:p>
            <a:pPr>
              <a:buFont typeface="Wingdings" pitchFamily="2" charset="2"/>
              <a:buChar char="M"/>
            </a:pPr>
            <a:r>
              <a:rPr lang="es-CL" sz="1400" dirty="0" smtClean="0"/>
              <a:t> Aunque muchos fabricantes de accesorios han desarrollado detonadores pirotécnicos de alta precisión, siguen</a:t>
            </a:r>
          </a:p>
          <a:p>
            <a:r>
              <a:rPr lang="es-CL" sz="1400" dirty="0" smtClean="0"/>
              <a:t>existiendo ciertas limitaciones, tanto en la fabricación como en su almacenamiento. La última generación de</a:t>
            </a:r>
          </a:p>
          <a:p>
            <a:r>
              <a:rPr lang="es-CL" sz="1400" dirty="0" smtClean="0"/>
              <a:t>de alta precisión es la de los Detonadores Electrónicos, los cuales contienen un circuito integrado en un chip,</a:t>
            </a:r>
          </a:p>
          <a:p>
            <a:r>
              <a:rPr lang="es-CL" sz="1400" dirty="0" smtClean="0"/>
              <a:t>en lugar del elemento de retardo pirotécnico.</a:t>
            </a:r>
          </a:p>
          <a:p>
            <a:endParaRPr lang="es-CL" sz="1400" dirty="0" smtClean="0"/>
          </a:p>
          <a:p>
            <a:pPr>
              <a:buFont typeface="Wingdings" pitchFamily="2" charset="2"/>
              <a:buChar char="M"/>
            </a:pPr>
            <a:r>
              <a:rPr lang="es-CL" sz="1400" dirty="0" smtClean="0"/>
              <a:t> En los detonadores convencionales la precisión del disparo depende del rango de los milisegundos. El empleo</a:t>
            </a:r>
          </a:p>
          <a:p>
            <a:r>
              <a:rPr lang="es-CL" sz="1400" dirty="0" smtClean="0"/>
              <a:t>de un oscilador de cuarzo (reloj digital) incorporado a un circuito impreso, dotará al sistema de unos tiempos</a:t>
            </a:r>
          </a:p>
          <a:p>
            <a:r>
              <a:rPr lang="es-CL" sz="1400" dirty="0" smtClean="0"/>
              <a:t>en el rango de los milisegundos.</a:t>
            </a:r>
          </a:p>
          <a:p>
            <a:endParaRPr lang="es-CL" sz="1400" dirty="0" smtClean="0"/>
          </a:p>
          <a:p>
            <a:pPr>
              <a:buFont typeface="Wingdings" pitchFamily="2" charset="2"/>
              <a:buChar char="M"/>
            </a:pPr>
            <a:r>
              <a:rPr lang="es-CL" sz="1400" dirty="0" smtClean="0"/>
              <a:t> Desde mediados de los años 80, diversos fabricantes de explosivos comenzaron a desarrollar detonadores</a:t>
            </a:r>
          </a:p>
          <a:p>
            <a:r>
              <a:rPr lang="es-CL" sz="1400" dirty="0" smtClean="0"/>
              <a:t>electrónicos. Estos accesorios permiten, por su gran precisión, un excelente control del proceso de</a:t>
            </a:r>
          </a:p>
          <a:p>
            <a:r>
              <a:rPr lang="es-CL" sz="1400" dirty="0" smtClean="0"/>
              <a:t>fragmentación, así como de las vibraciones y proyecciones.</a:t>
            </a:r>
            <a:endParaRPr lang="es-C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19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 electrónico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85786" y="2143116"/>
            <a:ext cx="81439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M"/>
            </a:pPr>
            <a:r>
              <a:rPr lang="es-CL" sz="1400" dirty="0" smtClean="0"/>
              <a:t> Los componentes principales de un detonador electrónico se representa en la figura siguiente. En general</a:t>
            </a:r>
          </a:p>
          <a:p>
            <a:r>
              <a:rPr lang="es-CL" sz="1400" dirty="0" smtClean="0"/>
              <a:t>consisten de una unidad electrónica y un detonador eléctrico instantáneo. Se distingue un circuito integrado o</a:t>
            </a:r>
          </a:p>
          <a:p>
            <a:r>
              <a:rPr lang="es-CL" sz="1400" dirty="0" smtClean="0"/>
              <a:t>microchip (4), que constituye el corazón del detonador, un condensador para almacenar energías (5) y un</a:t>
            </a:r>
          </a:p>
          <a:p>
            <a:r>
              <a:rPr lang="es-CL" sz="1400" dirty="0" smtClean="0"/>
              <a:t>circuito de seguridad (6) conectados a los hilos que sirven de protección frente a diversas formas de</a:t>
            </a:r>
          </a:p>
          <a:p>
            <a:r>
              <a:rPr lang="es-CL" sz="1400" dirty="0" smtClean="0"/>
              <a:t>sobrecargas eléctricas.</a:t>
            </a:r>
          </a:p>
          <a:p>
            <a:endParaRPr lang="es-CL" sz="1400" dirty="0" smtClean="0"/>
          </a:p>
          <a:p>
            <a:pPr>
              <a:buFont typeface="Wingdings" pitchFamily="2" charset="2"/>
              <a:buChar char="M"/>
            </a:pPr>
            <a:r>
              <a:rPr lang="es-CL" sz="1400" dirty="0" smtClean="0"/>
              <a:t> El propio microchip posee circuitos de seguridad internos. La otra unidad es un detonador eléctrico instantáneo</a:t>
            </a:r>
          </a:p>
          <a:p>
            <a:r>
              <a:rPr lang="es-CL" sz="1400" dirty="0" smtClean="0"/>
              <a:t>ya explicado en la sección “Sistema Eléctrico”, en la cual la gota inflamadora (3) para la iniciación de la carga</a:t>
            </a:r>
          </a:p>
          <a:p>
            <a:r>
              <a:rPr lang="es-CL" sz="1400" dirty="0" smtClean="0"/>
              <a:t>primaria (2) está especialmente diseñada para proporcionar un tiempo de iniciación pequeño con la mínima</a:t>
            </a:r>
          </a:p>
          <a:p>
            <a:r>
              <a:rPr lang="es-CL" sz="1400" dirty="0" smtClean="0"/>
              <a:t>dispersión.</a:t>
            </a:r>
            <a:endParaRPr lang="es-C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9" name="8 Rectángulo"/>
          <p:cNvSpPr/>
          <p:nvPr/>
        </p:nvSpPr>
        <p:spPr>
          <a:xfrm>
            <a:off x="500034" y="1285860"/>
            <a:ext cx="84296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Contenido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Revisión de los Accesorios de Voladura.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Revisión de las Modalidades de Iniciación de la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Revisión de la Secuencia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sz="2000" dirty="0" smtClean="0">
                <a:latin typeface="Tahoma" charset="0"/>
              </a:rPr>
              <a:t> Tarea 3.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Detonador electrónico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714488"/>
            <a:ext cx="668562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err="1" smtClean="0">
                <a:latin typeface="+mj-lt"/>
                <a:ea typeface="+mj-ea"/>
                <a:cs typeface="+mj-cs"/>
              </a:rPr>
              <a:t>microconectores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42910" y="1785926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M"/>
            </a:pPr>
            <a:r>
              <a:rPr lang="es-ES" sz="2000" dirty="0" smtClean="0">
                <a:cs typeface="Times New Roman" pitchFamily="18" charset="0"/>
              </a:rPr>
              <a:t> Dispositivo que permite intercalar un retardo de milésimas de segundo en una línea troncal de </a:t>
            </a:r>
            <a:r>
              <a:rPr lang="es-ES" sz="2000" dirty="0" smtClean="0">
                <a:cs typeface="Arial" pitchFamily="34" charset="0"/>
              </a:rPr>
              <a:t>guía detonante</a:t>
            </a:r>
            <a:r>
              <a:rPr lang="es-ES" sz="2000" dirty="0" smtClean="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M"/>
            </a:pPr>
            <a:endParaRPr lang="es-ES" sz="2000" dirty="0" smtClean="0"/>
          </a:p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r>
              <a:rPr lang="es-ES" sz="2000" dirty="0" smtClean="0">
                <a:cs typeface="Times New Roman" pitchFamily="18" charset="0"/>
              </a:rPr>
              <a:t> Función : </a:t>
            </a:r>
            <a:r>
              <a:rPr lang="es-ES" sz="2000" i="1" dirty="0" smtClean="0">
                <a:cs typeface="Arial" pitchFamily="34" charset="0"/>
              </a:rPr>
              <a:t>SECUENCIA</a:t>
            </a:r>
            <a:r>
              <a:rPr lang="es-ES" sz="2000" dirty="0" smtClean="0"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endParaRPr lang="es-ES" sz="2000" dirty="0" smtClean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r>
              <a:rPr lang="es-ES" sz="2000" dirty="0" smtClean="0">
                <a:cs typeface="Times New Roman" pitchFamily="18" charset="0"/>
              </a:rPr>
              <a:t> Versiones:</a:t>
            </a:r>
          </a:p>
          <a:p>
            <a:pPr lvl="1" algn="just">
              <a:lnSpc>
                <a:spcPct val="90000"/>
              </a:lnSpc>
            </a:pPr>
            <a:r>
              <a:rPr lang="es-ES" sz="2000" dirty="0" smtClean="0">
                <a:cs typeface="Times New Roman" pitchFamily="18" charset="0"/>
              </a:rPr>
              <a:t>Simples </a:t>
            </a:r>
            <a:r>
              <a:rPr lang="es-ES" sz="2000" dirty="0" smtClean="0">
                <a:cs typeface="Times New Roman" pitchFamily="18" charset="0"/>
                <a:sym typeface="Wingdings" pitchFamily="2" charset="2"/>
              </a:rPr>
              <a:t> unidireccionales</a:t>
            </a:r>
          </a:p>
          <a:p>
            <a:pPr lvl="1" algn="just">
              <a:lnSpc>
                <a:spcPct val="90000"/>
              </a:lnSpc>
            </a:pPr>
            <a:r>
              <a:rPr lang="es-ES" sz="2000" dirty="0" smtClean="0">
                <a:cs typeface="Times New Roman" pitchFamily="18" charset="0"/>
                <a:sym typeface="Wingdings" pitchFamily="2" charset="2"/>
              </a:rPr>
              <a:t>Bi - direccionales</a:t>
            </a:r>
            <a:endParaRPr lang="es-ES" sz="2000" dirty="0">
              <a:cs typeface="Times New Roman" pitchFamily="18" charset="0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357686" y="2500305"/>
          <a:ext cx="4429156" cy="3457509"/>
        </p:xfrm>
        <a:graphic>
          <a:graphicData uri="http://schemas.openxmlformats.org/presentationml/2006/ole">
            <p:oleObj spid="_x0000_s13314" r:id="rId7" imgW="3281363" imgH="209867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amplificadores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42910" y="1928802"/>
            <a:ext cx="4214842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Artefactos explosivos de forma cilíndrica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Utilizados para amplificar la energía de iniciación en presencia de </a:t>
            </a:r>
            <a:r>
              <a:rPr lang="es-ES" i="1" dirty="0" smtClean="0">
                <a:cs typeface="Times New Roman" pitchFamily="18" charset="0"/>
              </a:rPr>
              <a:t>explosivos insensibles</a:t>
            </a:r>
            <a:r>
              <a:rPr lang="es-ES" dirty="0" smtClean="0">
                <a:cs typeface="Times New Roman" pitchFamily="18" charset="0"/>
              </a:rPr>
              <a:t> a un </a:t>
            </a:r>
            <a:r>
              <a:rPr lang="es-ES" dirty="0" smtClean="0">
                <a:cs typeface="Arial" pitchFamily="34" charset="0"/>
              </a:rPr>
              <a:t>detonador</a:t>
            </a:r>
            <a:r>
              <a:rPr lang="es-ES" dirty="0" smtClean="0">
                <a:cs typeface="Times New Roman" pitchFamily="18" charset="0"/>
              </a:rPr>
              <a:t> normal.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Material explosivo : mezcla de </a:t>
            </a:r>
            <a:r>
              <a:rPr lang="es-ES" dirty="0" smtClean="0">
                <a:cs typeface="Arial" pitchFamily="34" charset="0"/>
              </a:rPr>
              <a:t>PETN</a:t>
            </a:r>
            <a:r>
              <a:rPr lang="es-ES" dirty="0" smtClean="0">
                <a:cs typeface="Times New Roman" pitchFamily="18" charset="0"/>
              </a:rPr>
              <a:t> y </a:t>
            </a:r>
            <a:r>
              <a:rPr lang="es-ES" dirty="0" smtClean="0">
                <a:cs typeface="Arial" pitchFamily="34" charset="0"/>
              </a:rPr>
              <a:t>TNT</a:t>
            </a:r>
            <a:r>
              <a:rPr lang="es-ES" dirty="0" smtClean="0">
                <a:cs typeface="Times New Roman" pitchFamily="18" charset="0"/>
              </a:rPr>
              <a:t> conocida con el nombre de </a:t>
            </a:r>
            <a:r>
              <a:rPr lang="es-ES" i="1" dirty="0" smtClean="0">
                <a:cs typeface="Arial" pitchFamily="34" charset="0"/>
              </a:rPr>
              <a:t>PENTOLITA.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M"/>
            </a:pPr>
            <a:r>
              <a:rPr lang="es-ES" dirty="0" smtClean="0">
                <a:cs typeface="Times New Roman" pitchFamily="18" charset="0"/>
              </a:rPr>
              <a:t> Función : INICIACIÓN</a:t>
            </a:r>
            <a:r>
              <a:rPr lang="es-ES" dirty="0" smtClean="0">
                <a:cs typeface="Arial" pitchFamily="34" charset="0"/>
              </a:rPr>
              <a:t> </a:t>
            </a:r>
            <a:endParaRPr lang="es-ES" dirty="0">
              <a:cs typeface="Arial" pitchFamily="34" charset="0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5143504" y="1071546"/>
          <a:ext cx="3725879" cy="4643470"/>
        </p:xfrm>
        <a:graphic>
          <a:graphicData uri="http://schemas.openxmlformats.org/presentationml/2006/ole">
            <p:oleObj spid="_x0000_s14338" r:id="rId7" imgW="2846832" imgH="2810256" progId="Word.Picture.8">
              <p:embed/>
            </p:oleObj>
          </a:graphicData>
        </a:graphic>
      </p:graphicFrame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24" y="3929066"/>
            <a:ext cx="3786213" cy="206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500306"/>
            <a:ext cx="81439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Modalidades de Iniciación</a:t>
            </a:r>
          </a:p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de </a:t>
            </a:r>
            <a:r>
              <a:rPr lang="es-ES" sz="3600" b="1" i="1" dirty="0" err="1" smtClean="0">
                <a:solidFill>
                  <a:schemeClr val="accent2"/>
                </a:solidFill>
                <a:latin typeface="Arial Black" pitchFamily="34" charset="0"/>
              </a:rPr>
              <a:t>Tronadura</a:t>
            </a:r>
            <a:endParaRPr lang="es-CL" sz="28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57158" y="2571744"/>
            <a:ext cx="4143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b="1" i="1" dirty="0" smtClean="0">
                <a:cs typeface="Arial" pitchFamily="34" charset="0"/>
              </a:rPr>
              <a:t>EXPLOSIVO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por lo general sensible a un </a:t>
            </a:r>
            <a:r>
              <a:rPr lang="es-ES" i="1" dirty="0" smtClean="0">
                <a:latin typeface="Times New Roman" pitchFamily="18" charset="0"/>
                <a:cs typeface="Times New Roman" pitchFamily="18" charset="0"/>
              </a:rPr>
              <a:t>detonador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INICIACIÓN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detonador  corriente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CONEXIÓN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no existe.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SECUENCIA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Según el orden de encendido de las </a:t>
            </a:r>
            <a:r>
              <a:rPr lang="es-ES" i="1" dirty="0" smtClean="0">
                <a:latin typeface="Times New Roman" pitchFamily="18" charset="0"/>
                <a:cs typeface="Times New Roman" pitchFamily="18" charset="0"/>
              </a:rPr>
              <a:t>guías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, todas de la misma longitud.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ACTIVACIÓN</a:t>
            </a:r>
            <a:r>
              <a:rPr lang="es-ES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Encendido a fuego de cada uno de los </a:t>
            </a:r>
            <a:r>
              <a:rPr lang="es-ES" i="1" dirty="0" smtClean="0">
                <a:latin typeface="Times New Roman" pitchFamily="18" charset="0"/>
                <a:cs typeface="Times New Roman" pitchFamily="18" charset="0"/>
              </a:rPr>
              <a:t>tiros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a través de la </a:t>
            </a:r>
            <a:r>
              <a:rPr lang="es-ES" dirty="0" smtClean="0">
                <a:cs typeface="Arial" pitchFamily="34" charset="0"/>
              </a:rPr>
              <a:t>guía  corriente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1071538" y="192880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Primera Solución</a:t>
            </a:r>
            <a:endParaRPr lang="es-CL" b="1" i="1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4929190" y="1571612"/>
          <a:ext cx="3936627" cy="1928826"/>
        </p:xfrm>
        <a:graphic>
          <a:graphicData uri="http://schemas.openxmlformats.org/presentationml/2006/ole">
            <p:oleObj spid="_x0000_s15362" r:id="rId7" imgW="3390900" imgH="1666875" progId="">
              <p:embed/>
            </p:oleObj>
          </a:graphicData>
        </a:graphic>
      </p:graphicFrame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5857884" y="3643314"/>
          <a:ext cx="2857520" cy="2500330"/>
        </p:xfrm>
        <a:graphic>
          <a:graphicData uri="http://schemas.openxmlformats.org/presentationml/2006/ole">
            <p:oleObj spid="_x0000_s15363" r:id="rId8" imgW="1549400" imgH="1549400" progId="">
              <p:embed/>
            </p:oleObj>
          </a:graphicData>
        </a:graphic>
      </p:graphicFrame>
      <p:sp>
        <p:nvSpPr>
          <p:cNvPr id="18" name="17 Rectángulo"/>
          <p:cNvSpPr/>
          <p:nvPr/>
        </p:nvSpPr>
        <p:spPr>
          <a:xfrm>
            <a:off x="857224" y="1142984"/>
            <a:ext cx="671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pequeña (&lt; 10 metros cuadrados)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57158" y="2571744"/>
            <a:ext cx="41434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b="1" i="1" dirty="0" smtClean="0">
                <a:cs typeface="Arial" pitchFamily="34" charset="0"/>
              </a:rPr>
              <a:t>EXPLOSIVO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por lo general sensible a un </a:t>
            </a:r>
            <a:r>
              <a:rPr lang="es-ES" i="1" dirty="0" smtClean="0">
                <a:latin typeface="Times New Roman" pitchFamily="18" charset="0"/>
                <a:cs typeface="Times New Roman" pitchFamily="18" charset="0"/>
              </a:rPr>
              <a:t>detonador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INICIACIÓN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detonador  corriente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CONEXIÓN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mediante la Guía Conectora más una cápsula especial o conector.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SECUENCIA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Queda dada por el orden de conexión de los tiros con la Guía Conectora.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ACTIVACIÓN</a:t>
            </a:r>
            <a:r>
              <a:rPr lang="es-ES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Encendido a fuego a través de la </a:t>
            </a:r>
            <a:r>
              <a:rPr lang="es-ES" dirty="0" smtClean="0">
                <a:cs typeface="Arial" pitchFamily="34" charset="0"/>
              </a:rPr>
              <a:t>Guía  Conectora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1071538" y="192880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Segunda Solución</a:t>
            </a:r>
            <a:endParaRPr lang="es-CL" b="1" i="1" dirty="0"/>
          </a:p>
        </p:txBody>
      </p:sp>
      <p:sp>
        <p:nvSpPr>
          <p:cNvPr id="18" name="17 Rectángulo"/>
          <p:cNvSpPr/>
          <p:nvPr/>
        </p:nvSpPr>
        <p:spPr>
          <a:xfrm>
            <a:off x="857224" y="1142984"/>
            <a:ext cx="671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pequeña (&lt; 10 metros cuadrados)</a:t>
            </a:r>
            <a:endParaRPr lang="es-CL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1571612"/>
            <a:ext cx="358874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357562"/>
            <a:ext cx="27860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57158" y="2786058"/>
            <a:ext cx="41434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b="1" i="1" dirty="0" smtClean="0">
                <a:cs typeface="Arial" pitchFamily="34" charset="0"/>
              </a:rPr>
              <a:t>INICIACIÓN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detonador  Eléctrico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CONEXIÓN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se unen los cables eléctricos de los detonadores.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SECUENCIA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Detonadores Eléctricos de retardo largo (LP).</a:t>
            </a:r>
            <a:endParaRPr lang="es-ES" dirty="0" smtClean="0">
              <a:latin typeface="Courier New" pitchFamily="49" charset="0"/>
              <a:cs typeface="Courier New" pitchFamily="49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ACTIVACIÓN</a:t>
            </a:r>
            <a:r>
              <a:rPr lang="es-ES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Fuente de Energía </a:t>
            </a:r>
            <a:r>
              <a:rPr lang="es-ES" dirty="0" err="1" smtClean="0">
                <a:latin typeface="Times New Roman" pitchFamily="18" charset="0"/>
                <a:cs typeface="Times New Roman" pitchFamily="18" charset="0"/>
              </a:rPr>
              <a:t>Eleéctrico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1071538" y="192880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Tercera Solución</a:t>
            </a:r>
            <a:endParaRPr lang="es-CL" b="1" i="1" dirty="0"/>
          </a:p>
        </p:txBody>
      </p:sp>
      <p:sp>
        <p:nvSpPr>
          <p:cNvPr id="18" name="17 Rectángulo"/>
          <p:cNvSpPr/>
          <p:nvPr/>
        </p:nvSpPr>
        <p:spPr>
          <a:xfrm>
            <a:off x="857224" y="1142984"/>
            <a:ext cx="671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pequeña (&lt; 10 metros cuadrados)</a:t>
            </a:r>
            <a:endParaRPr lang="es-CL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714488"/>
            <a:ext cx="4214842" cy="411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1071538" y="4572008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Tercera Solución</a:t>
            </a:r>
            <a:endParaRPr lang="es-CL" b="1" i="1" dirty="0"/>
          </a:p>
        </p:txBody>
      </p:sp>
      <p:sp>
        <p:nvSpPr>
          <p:cNvPr id="18" name="17 Rectángulo"/>
          <p:cNvSpPr/>
          <p:nvPr/>
        </p:nvSpPr>
        <p:spPr>
          <a:xfrm>
            <a:off x="857224" y="1142984"/>
            <a:ext cx="6714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pequeña (&lt; 10 metros cuadrados)</a:t>
            </a:r>
            <a:endParaRPr lang="es-CL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1071538" y="335756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Segunda Solución</a:t>
            </a:r>
            <a:endParaRPr lang="es-CL" b="1" i="1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1071538" y="2214554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Primera Solución</a:t>
            </a:r>
            <a:endParaRPr lang="es-CL" b="1" i="1" dirty="0"/>
          </a:p>
        </p:txBody>
      </p:sp>
      <p:sp>
        <p:nvSpPr>
          <p:cNvPr id="19" name="18 Rectángulo"/>
          <p:cNvSpPr/>
          <p:nvPr/>
        </p:nvSpPr>
        <p:spPr>
          <a:xfrm>
            <a:off x="3500430" y="2143116"/>
            <a:ext cx="4661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Esta modalidad de iniciación sólo es aceptable, por razones </a:t>
            </a: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seguridad, cuando se trata de un número reducido de tiros.</a:t>
            </a:r>
            <a:endParaRPr lang="es-CL" sz="1400" dirty="0"/>
          </a:p>
        </p:txBody>
      </p:sp>
      <p:sp>
        <p:nvSpPr>
          <p:cNvPr id="20" name="19 Rectángulo"/>
          <p:cNvSpPr/>
          <p:nvPr/>
        </p:nvSpPr>
        <p:spPr>
          <a:xfrm>
            <a:off x="3571868" y="3214686"/>
            <a:ext cx="48141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Es una solución de bajo costo que ofrece condiciones aceptables</a:t>
            </a: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seguridad, y que se sigue aplicando incluso en faenas de alta</a:t>
            </a: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productividad.</a:t>
            </a:r>
            <a:endParaRPr lang="es-CL" sz="1400" dirty="0"/>
          </a:p>
        </p:txBody>
      </p:sp>
      <p:sp>
        <p:nvSpPr>
          <p:cNvPr id="21" name="20 Rectángulo"/>
          <p:cNvSpPr/>
          <p:nvPr/>
        </p:nvSpPr>
        <p:spPr>
          <a:xfrm>
            <a:off x="3571868" y="4500570"/>
            <a:ext cx="4932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Solución segura y económica, aplicable cuando no existen riesgos</a:t>
            </a: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corrientes exógenas.</a:t>
            </a:r>
            <a:endParaRPr lang="es-C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1000100" y="1785926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Primera Solución</a:t>
            </a:r>
            <a:endParaRPr lang="es-CL" b="1" i="1" dirty="0"/>
          </a:p>
        </p:txBody>
      </p:sp>
      <p:sp>
        <p:nvSpPr>
          <p:cNvPr id="11" name="10 Rectángulo"/>
          <p:cNvSpPr/>
          <p:nvPr/>
        </p:nvSpPr>
        <p:spPr>
          <a:xfrm>
            <a:off x="214282" y="2500306"/>
            <a:ext cx="4572032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INICIACIÓN</a:t>
            </a:r>
            <a:r>
              <a:rPr lang="es-ES" b="1" dirty="0" smtClean="0">
                <a:latin typeface="Tms Rmn" charset="0"/>
                <a:cs typeface="Times New Roman" pitchFamily="18" charset="0"/>
              </a:rPr>
              <a:t>: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Detonadores  “No Eléctricos” de retardo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corto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(MS)</a:t>
            </a:r>
            <a:r>
              <a:rPr lang="es-ES" dirty="0" smtClean="0">
                <a:cs typeface="Times New Roman" pitchFamily="18" charset="0"/>
              </a:rPr>
              <a:t> para los </a:t>
            </a:r>
            <a:r>
              <a:rPr lang="es-ES" i="1" dirty="0" smtClean="0">
                <a:cs typeface="Times New Roman" pitchFamily="18" charset="0"/>
              </a:rPr>
              <a:t>tiros</a:t>
            </a:r>
            <a:r>
              <a:rPr lang="es-ES" dirty="0" smtClean="0">
                <a:cs typeface="Times New Roman" pitchFamily="18" charset="0"/>
              </a:rPr>
              <a:t> centrales (</a:t>
            </a:r>
            <a:r>
              <a:rPr lang="es-ES" i="1" dirty="0" err="1" smtClean="0">
                <a:cs typeface="Times New Roman" pitchFamily="18" charset="0"/>
              </a:rPr>
              <a:t>rainura</a:t>
            </a:r>
            <a:r>
              <a:rPr lang="es-ES" dirty="0" smtClean="0">
                <a:cs typeface="Times New Roman" pitchFamily="18" charset="0"/>
              </a:rPr>
              <a:t>)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y de </a:t>
            </a:r>
            <a:r>
              <a:rPr lang="es-ES" dirty="0" smtClean="0">
                <a:cs typeface="Arial" pitchFamily="34" charset="0"/>
              </a:rPr>
              <a:t>retardo largo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(LP)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para el resto.</a:t>
            </a:r>
            <a:endParaRPr lang="es-E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b="1" i="1" dirty="0" smtClean="0">
                <a:cs typeface="Arial" pitchFamily="34" charset="0"/>
              </a:rPr>
              <a:t> CONEXIÓN </a:t>
            </a:r>
            <a:r>
              <a:rPr lang="es-ES" b="1" dirty="0" smtClean="0">
                <a:latin typeface="Tms Rmn" charset="0"/>
                <a:cs typeface="Times New Roman" pitchFamily="18" charset="0"/>
              </a:rPr>
              <a:t>: 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guía  detonante</a:t>
            </a:r>
            <a:r>
              <a:rPr lang="es-ES" dirty="0" smtClean="0">
                <a:cs typeface="Times New Roman" pitchFamily="18" charset="0"/>
              </a:rPr>
              <a:t>, que recorre la frente uniendo todos los </a:t>
            </a:r>
            <a:r>
              <a:rPr lang="es-ES" i="1" dirty="0" smtClean="0">
                <a:cs typeface="Times New Roman" pitchFamily="18" charset="0"/>
              </a:rPr>
              <a:t>tiros</a:t>
            </a:r>
            <a:r>
              <a:rPr lang="es-ES" dirty="0" smtClean="0"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SECUENCIA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ms Rmn" charset="0"/>
                <a:cs typeface="Times New Roman" pitchFamily="18" charset="0"/>
              </a:rPr>
              <a:t>: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la dan los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detonadores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según el número de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serie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correspondiente.</a:t>
            </a:r>
            <a:endParaRPr lang="es-E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ACTIVACIÓN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b="1" dirty="0" smtClean="0">
                <a:latin typeface="Tms Rmn" charset="0"/>
                <a:cs typeface="Times New Roman" pitchFamily="18" charset="0"/>
              </a:rPr>
              <a:t>: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por lo general se recurre a un </a:t>
            </a:r>
            <a:r>
              <a:rPr lang="es-ES" dirty="0" smtClean="0">
                <a:cs typeface="Arial" pitchFamily="34" charset="0"/>
              </a:rPr>
              <a:t>DETONADOR ELÉCTRICO Nº 0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 (instantáneo). También se puede utilizar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encendido a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fuego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con un </a:t>
            </a:r>
            <a:r>
              <a:rPr lang="es-ES" dirty="0" smtClean="0">
                <a:cs typeface="Arial" pitchFamily="34" charset="0"/>
              </a:rPr>
              <a:t>DETONADOR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CORRIENTE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más una </a:t>
            </a:r>
            <a:r>
              <a:rPr lang="es-ES" dirty="0" smtClean="0">
                <a:cs typeface="Arial" pitchFamily="34" charset="0"/>
              </a:rPr>
              <a:t>GUÍA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CORRIENTE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.</a:t>
            </a:r>
            <a:endParaRPr lang="es-ES" dirty="0">
              <a:latin typeface="Tms Rmn" charset="0"/>
              <a:cs typeface="Times New Roman" pitchFamily="18" charset="0"/>
            </a:endParaRP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643570" y="3643314"/>
          <a:ext cx="3102864" cy="2518796"/>
        </p:xfrm>
        <a:graphic>
          <a:graphicData uri="http://schemas.openxmlformats.org/presentationml/2006/ole">
            <p:oleObj spid="_x0000_s16386" name="Dibujo de Microsoft" r:id="rId7" imgW="2125663" imgH="1801813" progId="">
              <p:embed/>
            </p:oleObj>
          </a:graphicData>
        </a:graphic>
      </p:graphicFrame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8" y="1714488"/>
            <a:ext cx="3643338" cy="1793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29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3214678" y="2143116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Segunda Solución</a:t>
            </a:r>
            <a:endParaRPr lang="es-CL" b="1" i="1" dirty="0"/>
          </a:p>
        </p:txBody>
      </p:sp>
      <p:sp>
        <p:nvSpPr>
          <p:cNvPr id="11" name="10 Rectángulo"/>
          <p:cNvSpPr/>
          <p:nvPr/>
        </p:nvSpPr>
        <p:spPr>
          <a:xfrm>
            <a:off x="928662" y="3000372"/>
            <a:ext cx="71438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s-ES" dirty="0" smtClean="0">
                <a:cs typeface="Arial" pitchFamily="34" charset="0"/>
              </a:rPr>
              <a:t>Si no existen riesgos de corrientes exógenas, se pueden utilizar también Detonadores Eléctricos -MS y LP, similarmente al caso anterior- como una alternativa segura y más económica, que satisfacen de modo integral las funciones de INICIACIÓN, CONEXIÓN y SECUENCIA.</a:t>
            </a:r>
            <a:endParaRPr lang="es-ES" dirty="0">
              <a:latin typeface="Tms Rmn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785786" y="2071678"/>
            <a:ext cx="80724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i="1" dirty="0" smtClean="0"/>
              <a:t>La operación conocida con el nombre de </a:t>
            </a:r>
            <a:r>
              <a:rPr lang="es-CL" sz="2000" b="1" i="1" dirty="0" smtClean="0"/>
              <a:t>TRONADURA</a:t>
            </a:r>
            <a:r>
              <a:rPr lang="es-CL" sz="2000" i="1" dirty="0" smtClean="0"/>
              <a:t> puede alcanzar una gran complejidad dependiendo del número de tiros y de la cantidad de explosivo involucrados en el proceso. Se deben satisfacer diversos requerimientos técnicos como asimismo imponer rigurosas condiciones de seguridad.</a:t>
            </a:r>
          </a:p>
          <a:p>
            <a:endParaRPr lang="es-ES_tradnl" sz="2000" i="1" dirty="0" smtClean="0"/>
          </a:p>
          <a:p>
            <a:r>
              <a:rPr lang="es-ES_tradnl" sz="2000" i="1" dirty="0" smtClean="0"/>
              <a:t>Para ello se utilizan un conjunto de elementos, artefactos o dispositivos conocidos con el nombre de </a:t>
            </a:r>
            <a:r>
              <a:rPr lang="es-ES_tradnl" sz="2000" b="1" i="1" dirty="0" smtClean="0"/>
              <a:t>ACCESORIOS DE VOLADURA</a:t>
            </a:r>
            <a:r>
              <a:rPr lang="es-ES_tradnl" sz="2000" i="1" dirty="0" smtClean="0"/>
              <a:t>, que cumplen en lo esencial 4 funciones</a:t>
            </a:r>
            <a:r>
              <a:rPr lang="es-ES_tradnl" sz="2000" i="1" dirty="0" smtClean="0">
                <a:solidFill>
                  <a:srgbClr val="00B0F0"/>
                </a:solidFill>
              </a:rPr>
              <a:t>*</a:t>
            </a:r>
            <a:r>
              <a:rPr lang="es-ES_tradnl" sz="2000" i="1" dirty="0" smtClean="0"/>
              <a:t>.</a:t>
            </a:r>
            <a:endParaRPr lang="es-CL" sz="2000" i="1" dirty="0" smtClean="0"/>
          </a:p>
          <a:p>
            <a:endParaRPr lang="es-CL" sz="2000" i="1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Iniciación de una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28596" y="1357298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i="1" cap="all" dirty="0" smtClean="0">
                <a:latin typeface="+mj-lt"/>
                <a:ea typeface="+mj-ea"/>
                <a:cs typeface="+mj-cs"/>
              </a:rPr>
              <a:t>Introducción:</a:t>
            </a:r>
            <a:endParaRPr kumimoji="0" lang="en-AU" sz="2400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24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Minas a cielo abierto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1214414" y="1857364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Primera Solución</a:t>
            </a:r>
            <a:endParaRPr lang="es-CL" b="1" i="1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5715008" y="1285860"/>
          <a:ext cx="3071834" cy="4380331"/>
        </p:xfrm>
        <a:graphic>
          <a:graphicData uri="http://schemas.openxmlformats.org/presentationml/2006/ole">
            <p:oleObj spid="_x0000_s17410" r:id="rId7" imgW="1952625" imgH="2994025" progId="">
              <p:embed/>
            </p:oleObj>
          </a:graphicData>
        </a:graphic>
      </p:graphicFrame>
      <p:sp>
        <p:nvSpPr>
          <p:cNvPr id="11" name="10 Rectángulo"/>
          <p:cNvSpPr/>
          <p:nvPr/>
        </p:nvSpPr>
        <p:spPr>
          <a:xfrm>
            <a:off x="642910" y="2928934"/>
            <a:ext cx="4071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Explosivo</a:t>
            </a:r>
            <a:r>
              <a:rPr lang="es-ES" dirty="0" smtClean="0"/>
              <a:t>: insensible a un detonador.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Iniciación</a:t>
            </a:r>
            <a:r>
              <a:rPr lang="es-ES" dirty="0" smtClean="0"/>
              <a:t>: Guía detonante mas amplificador</a:t>
            </a:r>
          </a:p>
          <a:p>
            <a:pPr>
              <a:buFont typeface="Wingdings" pitchFamily="2" charset="2"/>
              <a:buChar char="Ø"/>
            </a:pPr>
            <a:r>
              <a:rPr lang="es-ES" b="1" i="1" dirty="0" smtClean="0"/>
              <a:t> Conexión</a:t>
            </a:r>
            <a:r>
              <a:rPr lang="es-ES" dirty="0" smtClean="0"/>
              <a:t>: </a:t>
            </a:r>
            <a:r>
              <a:rPr lang="es-ES" i="1" dirty="0" smtClean="0"/>
              <a:t>Troncal</a:t>
            </a:r>
            <a:r>
              <a:rPr lang="es-ES" dirty="0" smtClean="0"/>
              <a:t> de Guía troncal.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Secuencia</a:t>
            </a:r>
            <a:r>
              <a:rPr lang="es-ES" dirty="0" smtClean="0"/>
              <a:t>: </a:t>
            </a:r>
            <a:r>
              <a:rPr lang="es-ES" dirty="0" err="1" smtClean="0"/>
              <a:t>Microconectores</a:t>
            </a:r>
            <a:r>
              <a:rPr lang="es-ES" dirty="0" smtClean="0"/>
              <a:t>, antes de cada tiro de la ramificación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Activación</a:t>
            </a:r>
            <a:r>
              <a:rPr lang="es-ES" dirty="0" smtClean="0"/>
              <a:t>: Detonador eléctrico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071538" y="2071678"/>
          <a:ext cx="7615262" cy="3785596"/>
        </p:xfrm>
        <a:graphic>
          <a:graphicData uri="http://schemas.openxmlformats.org/presentationml/2006/ole">
            <p:oleObj spid="_x0000_s18434" name="Dibujo de Microsoft" r:id="rId7" imgW="4525963" imgH="2044700" progId="">
              <p:embed/>
            </p:oleObj>
          </a:graphicData>
        </a:graphic>
      </p:graphicFrame>
      <p:sp>
        <p:nvSpPr>
          <p:cNvPr id="9" name="8 Rectángulo"/>
          <p:cNvSpPr/>
          <p:nvPr/>
        </p:nvSpPr>
        <p:spPr>
          <a:xfrm>
            <a:off x="785786" y="1071546"/>
            <a:ext cx="24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Minas a cielo abierto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785786" y="157161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Primera Solución</a:t>
            </a:r>
            <a:endParaRPr lang="es-CL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24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Minas a cielo abierto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1214414" y="1643050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Segunda Solución</a:t>
            </a:r>
            <a:endParaRPr lang="es-CL" b="1" i="1" dirty="0"/>
          </a:p>
        </p:txBody>
      </p:sp>
      <p:sp>
        <p:nvSpPr>
          <p:cNvPr id="11" name="10 Rectángulo"/>
          <p:cNvSpPr/>
          <p:nvPr/>
        </p:nvSpPr>
        <p:spPr>
          <a:xfrm>
            <a:off x="571472" y="2214554"/>
            <a:ext cx="40719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Iniciación</a:t>
            </a:r>
            <a:r>
              <a:rPr lang="es-ES" dirty="0" smtClean="0"/>
              <a:t>: un Amplificador (APD) más un Detonador “No Eléctrico” de </a:t>
            </a:r>
            <a:r>
              <a:rPr lang="es-ES" dirty="0" err="1" smtClean="0"/>
              <a:t>Microrretardo</a:t>
            </a:r>
            <a:r>
              <a:rPr lang="es-ES" dirty="0" smtClean="0"/>
              <a:t> (MS) en cada una de las cargas.</a:t>
            </a:r>
          </a:p>
          <a:p>
            <a:pPr>
              <a:buFont typeface="Wingdings" pitchFamily="2" charset="2"/>
              <a:buChar char="Ø"/>
            </a:pPr>
            <a:r>
              <a:rPr lang="es-ES" b="1" i="1" dirty="0" smtClean="0"/>
              <a:t>Conexión</a:t>
            </a:r>
            <a:r>
              <a:rPr lang="es-ES" dirty="0" smtClean="0"/>
              <a:t>: </a:t>
            </a:r>
            <a:r>
              <a:rPr lang="es-ES" i="1" dirty="0" smtClean="0"/>
              <a:t>Troncal</a:t>
            </a:r>
            <a:r>
              <a:rPr lang="es-ES" dirty="0" smtClean="0"/>
              <a:t> de Guía Detonante con ramificaciones que recorren los tiros según el orden deseado.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Secuencia</a:t>
            </a:r>
            <a:r>
              <a:rPr lang="es-ES" dirty="0" smtClean="0"/>
              <a:t>: Detonadores “No Eléctricos” de </a:t>
            </a:r>
            <a:r>
              <a:rPr lang="es-ES" dirty="0" err="1" smtClean="0"/>
              <a:t>microrretardo</a:t>
            </a:r>
            <a:r>
              <a:rPr lang="es-ES" dirty="0" smtClean="0"/>
              <a:t> (MS) en cada una de las cargas.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 </a:t>
            </a:r>
            <a:r>
              <a:rPr lang="es-ES" b="1" i="1" dirty="0" smtClean="0"/>
              <a:t>Activación</a:t>
            </a:r>
            <a:r>
              <a:rPr lang="es-ES" dirty="0" smtClean="0"/>
              <a:t>: Detonador eléctrico Nº0 adherido al extremo de la guía troncal mediante cinta adhesiva.</a:t>
            </a:r>
            <a:endParaRPr lang="es-ES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1357298"/>
            <a:ext cx="3071834" cy="446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24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Minas a cielo abierto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785786" y="157161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Segunda Solución</a:t>
            </a:r>
            <a:endParaRPr lang="es-CL" b="1" i="1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2285992"/>
            <a:ext cx="3786214" cy="34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2143116"/>
            <a:ext cx="3071834" cy="375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24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Minas a cielo abierto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785786" y="1571612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Segunda Solución</a:t>
            </a:r>
            <a:endParaRPr lang="es-CL" b="1" i="1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2357430"/>
            <a:ext cx="7358114" cy="360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2467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Minas a cielo abierto</a:t>
            </a:r>
            <a:endParaRPr lang="es-CL" dirty="0"/>
          </a:p>
        </p:txBody>
      </p:sp>
      <p:sp>
        <p:nvSpPr>
          <p:cNvPr id="10" name="9 Rectángulo redondeado"/>
          <p:cNvSpPr/>
          <p:nvPr/>
        </p:nvSpPr>
        <p:spPr>
          <a:xfrm>
            <a:off x="3357554" y="2071678"/>
            <a:ext cx="2143140" cy="428628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  <a:softEdge rad="31750"/>
          </a:effectLst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i="1" dirty="0" smtClean="0"/>
              <a:t>Tercera Solución</a:t>
            </a:r>
            <a:endParaRPr lang="es-CL" b="1" i="1" dirty="0"/>
          </a:p>
        </p:txBody>
      </p:sp>
      <p:sp>
        <p:nvSpPr>
          <p:cNvPr id="12" name="11 Rectángulo"/>
          <p:cNvSpPr/>
          <p:nvPr/>
        </p:nvSpPr>
        <p:spPr>
          <a:xfrm>
            <a:off x="1000100" y="3143248"/>
            <a:ext cx="714380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s-ES" dirty="0" smtClean="0">
                <a:cs typeface="Arial" pitchFamily="34" charset="0"/>
              </a:rPr>
              <a:t>En faenas pequeñas y/o medianas, si no existen riesgos de corrientes exógenas, una solución da bajo costo es la utilización de Detonadores Eléctricos de </a:t>
            </a:r>
            <a:r>
              <a:rPr lang="es-ES" dirty="0" err="1" smtClean="0">
                <a:cs typeface="Arial" pitchFamily="34" charset="0"/>
              </a:rPr>
              <a:t>Mcrorretardo</a:t>
            </a:r>
            <a:r>
              <a:rPr lang="es-ES" dirty="0" smtClean="0">
                <a:cs typeface="Arial" pitchFamily="34" charset="0"/>
              </a:rPr>
              <a:t> (MS), que satisfacen de modo integral las funciones de INICIACIÓN, CONEXIÓN y SECUENCIA.</a:t>
            </a:r>
            <a:endParaRPr lang="es-ES" dirty="0">
              <a:latin typeface="Tms Rmn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5606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Minería subterránea: arranque con tiros radiales</a:t>
            </a:r>
            <a:endParaRPr lang="es-CL" dirty="0"/>
          </a:p>
        </p:txBody>
      </p:sp>
      <p:sp>
        <p:nvSpPr>
          <p:cNvPr id="10" name="9 Rectángulo"/>
          <p:cNvSpPr/>
          <p:nvPr/>
        </p:nvSpPr>
        <p:spPr>
          <a:xfrm>
            <a:off x="214282" y="1928802"/>
            <a:ext cx="4572000" cy="333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EXPLOSIVO</a:t>
            </a:r>
            <a:r>
              <a:rPr lang="es-ES" b="1" dirty="0" smtClean="0">
                <a:latin typeface="Tms Rmn" charset="0"/>
                <a:cs typeface="Times New Roman" pitchFamily="18" charset="0"/>
              </a:rPr>
              <a:t>: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 generalmente explosivos insensibles a un </a:t>
            </a:r>
            <a:r>
              <a:rPr lang="es-ES" dirty="0" smtClean="0">
                <a:cs typeface="Arial" pitchFamily="34" charset="0"/>
              </a:rPr>
              <a:t>DETONADOR  Nº 8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.</a:t>
            </a:r>
            <a:endParaRPr lang="es-ES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INICIACIÓN</a:t>
            </a:r>
            <a:r>
              <a:rPr lang="es-ES" b="1" dirty="0" smtClean="0">
                <a:cs typeface="Arial" pitchFamily="34" charset="0"/>
              </a:rPr>
              <a:t>:</a:t>
            </a:r>
            <a:r>
              <a:rPr lang="es-ES" dirty="0" smtClean="0">
                <a:cs typeface="Times New Roman" pitchFamily="18" charset="0"/>
              </a:rPr>
              <a:t>  Un </a:t>
            </a:r>
            <a:r>
              <a:rPr lang="es-ES" dirty="0" smtClean="0">
                <a:cs typeface="Arial" pitchFamily="34" charset="0"/>
              </a:rPr>
              <a:t>AMPLIFICADOR</a:t>
            </a:r>
            <a:r>
              <a:rPr lang="es-ES" dirty="0" smtClean="0"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(APD)</a:t>
            </a:r>
            <a:r>
              <a:rPr lang="es-ES" dirty="0" smtClean="0">
                <a:cs typeface="Times New Roman" pitchFamily="18" charset="0"/>
              </a:rPr>
              <a:t> más un </a:t>
            </a:r>
            <a:r>
              <a:rPr lang="es-ES" dirty="0" smtClean="0">
                <a:cs typeface="Arial" pitchFamily="34" charset="0"/>
              </a:rPr>
              <a:t>DETONADOR  “NO ELÉCTRICO”  DE  MICRO-RRETARDO  (MS)</a:t>
            </a:r>
            <a:r>
              <a:rPr lang="es-ES" dirty="0" smtClean="0">
                <a:cs typeface="Times New Roman" pitchFamily="18" charset="0"/>
              </a:rPr>
              <a:t> en cada uno de los </a:t>
            </a:r>
            <a:r>
              <a:rPr lang="es-ES" i="1" dirty="0" smtClean="0">
                <a:cs typeface="Times New Roman" pitchFamily="18" charset="0"/>
              </a:rPr>
              <a:t>tiros</a:t>
            </a:r>
            <a:r>
              <a:rPr lang="es-ES" dirty="0" smtClean="0"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CONEXIÓN</a:t>
            </a:r>
            <a:r>
              <a:rPr lang="es-ES" b="1" dirty="0" smtClean="0">
                <a:cs typeface="Arial" pitchFamily="34" charset="0"/>
              </a:rPr>
              <a:t>:</a:t>
            </a:r>
            <a:r>
              <a:rPr lang="es-ES" dirty="0" smtClean="0">
                <a:cs typeface="Times New Roman" pitchFamily="18" charset="0"/>
              </a:rPr>
              <a:t>  </a:t>
            </a:r>
            <a:r>
              <a:rPr lang="es-ES" dirty="0" smtClean="0">
                <a:cs typeface="Arial" pitchFamily="34" charset="0"/>
              </a:rPr>
              <a:t>GUÍA  DETONANTE</a:t>
            </a:r>
            <a:r>
              <a:rPr lang="es-ES" dirty="0" smtClean="0">
                <a:cs typeface="Times New Roman" pitchFamily="18" charset="0"/>
              </a:rPr>
              <a:t> que contornea cada </a:t>
            </a:r>
            <a:r>
              <a:rPr lang="es-ES" i="1" dirty="0" smtClean="0">
                <a:cs typeface="Times New Roman" pitchFamily="18" charset="0"/>
              </a:rPr>
              <a:t>abanico</a:t>
            </a:r>
            <a:r>
              <a:rPr lang="es-ES" dirty="0" smtClean="0">
                <a:cs typeface="Times New Roman" pitchFamily="18" charset="0"/>
              </a:rPr>
              <a:t> de </a:t>
            </a:r>
            <a:r>
              <a:rPr lang="es-ES" i="1" dirty="0" smtClean="0">
                <a:cs typeface="Times New Roman" pitchFamily="18" charset="0"/>
              </a:rPr>
              <a:t>tiros</a:t>
            </a:r>
            <a:r>
              <a:rPr lang="es-ES" dirty="0" smtClean="0">
                <a:cs typeface="Times New Roman" pitchFamily="18" charset="0"/>
              </a:rPr>
              <a:t> 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SECUENCIA</a:t>
            </a:r>
            <a:r>
              <a:rPr lang="es-ES" b="1" dirty="0" smtClean="0">
                <a:cs typeface="Arial" pitchFamily="34" charset="0"/>
              </a:rPr>
              <a:t>:</a:t>
            </a:r>
            <a:r>
              <a:rPr lang="es-ES" dirty="0" smtClean="0">
                <a:cs typeface="Times New Roman" pitchFamily="18" charset="0"/>
              </a:rPr>
              <a:t>  </a:t>
            </a:r>
            <a:r>
              <a:rPr lang="es-ES" dirty="0" smtClean="0">
                <a:cs typeface="Arial" pitchFamily="34" charset="0"/>
              </a:rPr>
              <a:t>DETONADORES  “NO ELÉCTRICOS”  DE MICRORRETARDO  (MS)</a:t>
            </a:r>
            <a:r>
              <a:rPr lang="es-ES" dirty="0" smtClean="0">
                <a:cs typeface="Times New Roman" pitchFamily="18" charset="0"/>
              </a:rPr>
              <a:t> del mismo </a:t>
            </a:r>
            <a:r>
              <a:rPr lang="es-ES" i="1" dirty="0" smtClean="0">
                <a:cs typeface="Times New Roman" pitchFamily="18" charset="0"/>
              </a:rPr>
              <a:t>Nº de Serie</a:t>
            </a:r>
            <a:r>
              <a:rPr lang="es-ES" dirty="0" smtClean="0">
                <a:cs typeface="Times New Roman" pitchFamily="18" charset="0"/>
              </a:rPr>
              <a:t> en cada </a:t>
            </a:r>
            <a:r>
              <a:rPr lang="es-ES" i="1" dirty="0" smtClean="0">
                <a:cs typeface="Times New Roman" pitchFamily="18" charset="0"/>
              </a:rPr>
              <a:t>abanico</a:t>
            </a:r>
            <a:r>
              <a:rPr lang="es-ES" dirty="0" smtClean="0"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ACTIVACIÓN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cs typeface="Arial" pitchFamily="34" charset="0"/>
              </a:rPr>
              <a:t>:</a:t>
            </a:r>
            <a:r>
              <a:rPr lang="es-ES" dirty="0" smtClean="0">
                <a:cs typeface="Times New Roman" pitchFamily="18" charset="0"/>
              </a:rPr>
              <a:t>  </a:t>
            </a:r>
            <a:r>
              <a:rPr lang="es-ES" dirty="0" smtClean="0">
                <a:cs typeface="Arial" pitchFamily="34" charset="0"/>
              </a:rPr>
              <a:t>DETONADOR  ELÉCTRICO Nº 0 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adherido al extremo de la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guía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troncal</a:t>
            </a:r>
            <a:endParaRPr lang="es-ES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4857752" y="1857364"/>
          <a:ext cx="4286249" cy="3500462"/>
        </p:xfrm>
        <a:graphic>
          <a:graphicData uri="http://schemas.openxmlformats.org/presentationml/2006/ole">
            <p:oleObj spid="_x0000_s19458" r:id="rId7" imgW="3362325" imgH="234473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5606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Minería subterránea: arranque con tiros radiales</a:t>
            </a:r>
            <a:endParaRPr lang="es-CL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1785926"/>
            <a:ext cx="377668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14282" y="2071678"/>
          <a:ext cx="4572002" cy="3500438"/>
        </p:xfrm>
        <a:graphic>
          <a:graphicData uri="http://schemas.openxmlformats.org/presentationml/2006/ole">
            <p:oleObj spid="_x0000_s20485" r:id="rId8" imgW="3362325" imgH="234473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Modalidades de iniciación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1071546"/>
            <a:ext cx="5606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Minería subterránea: arranque con tiros radiales</a:t>
            </a:r>
            <a:endParaRPr lang="es-CL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214546" y="1571612"/>
          <a:ext cx="4714908" cy="4143392"/>
        </p:xfrm>
        <a:graphic>
          <a:graphicData uri="http://schemas.openxmlformats.org/presentationml/2006/ole">
            <p:oleObj spid="_x0000_s26626" r:id="rId7" imgW="2617788" imgH="260032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39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500306"/>
            <a:ext cx="814390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Secuencia de </a:t>
            </a:r>
            <a:r>
              <a:rPr lang="es-ES" sz="3600" b="1" i="1" dirty="0" err="1" smtClean="0">
                <a:solidFill>
                  <a:schemeClr val="accent2"/>
                </a:solidFill>
                <a:latin typeface="Arial Black" pitchFamily="34" charset="0"/>
              </a:rPr>
              <a:t>Tronadura</a:t>
            </a:r>
            <a:endParaRPr lang="es-ES" sz="3600" b="1" i="1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algn="ctr"/>
            <a:r>
              <a:rPr lang="es-ES" sz="2000" b="1" i="1" dirty="0" smtClean="0">
                <a:solidFill>
                  <a:schemeClr val="accent2"/>
                </a:solidFill>
                <a:latin typeface="Arial Black" pitchFamily="34" charset="0"/>
              </a:rPr>
              <a:t>(Galerías o Túneles de sección mediana o grande)</a:t>
            </a:r>
            <a:endParaRPr lang="es-CL" sz="20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Iniciación de una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28596" y="121442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Funciones</a:t>
            </a:r>
            <a:r>
              <a:rPr lang="es-MX" sz="2400" i="1" cap="all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*</a:t>
            </a:r>
            <a:r>
              <a:rPr lang="es-MX" sz="2400" i="1" cap="all" dirty="0" smtClean="0">
                <a:latin typeface="+mj-lt"/>
                <a:ea typeface="+mj-ea"/>
                <a:cs typeface="+mj-cs"/>
              </a:rPr>
              <a:t>:</a:t>
            </a:r>
            <a:endParaRPr kumimoji="0" lang="en-AU" sz="2400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071538" y="2071678"/>
            <a:ext cx="53578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s-ES_tradnl" sz="2400" b="1" i="1" dirty="0" smtClean="0"/>
              <a:t> </a:t>
            </a:r>
            <a:r>
              <a:rPr lang="es-ES_tradnl" sz="2800" b="1" i="1" dirty="0" smtClean="0"/>
              <a:t>Iniciación propiamente tal</a:t>
            </a:r>
          </a:p>
          <a:p>
            <a:pPr lvl="1">
              <a:buFont typeface="Wingdings" pitchFamily="2" charset="2"/>
              <a:buChar char="Ø"/>
            </a:pPr>
            <a:endParaRPr lang="es-ES_tradnl" sz="2800" b="1" i="1" dirty="0" smtClean="0"/>
          </a:p>
          <a:p>
            <a:pPr lvl="1">
              <a:buFont typeface="Wingdings" pitchFamily="2" charset="2"/>
              <a:buChar char="Ø"/>
            </a:pPr>
            <a:r>
              <a:rPr lang="es-ES_tradnl" sz="2800" b="1" i="1" dirty="0" smtClean="0"/>
              <a:t> Conexión</a:t>
            </a:r>
          </a:p>
          <a:p>
            <a:pPr lvl="1">
              <a:buFont typeface="Wingdings" pitchFamily="2" charset="2"/>
              <a:buChar char="Ø"/>
            </a:pPr>
            <a:endParaRPr lang="es-ES_tradnl" sz="2800" b="1" i="1" dirty="0" smtClean="0"/>
          </a:p>
          <a:p>
            <a:pPr lvl="1">
              <a:buFont typeface="Wingdings" pitchFamily="2" charset="2"/>
              <a:buChar char="Ø"/>
            </a:pPr>
            <a:r>
              <a:rPr lang="es-ES_tradnl" sz="2800" b="1" i="1" dirty="0" smtClean="0"/>
              <a:t> Secuencia</a:t>
            </a:r>
          </a:p>
          <a:p>
            <a:pPr lvl="1">
              <a:buFont typeface="Wingdings" pitchFamily="2" charset="2"/>
              <a:buChar char="Ø"/>
            </a:pPr>
            <a:endParaRPr lang="es-ES_tradnl" sz="2800" b="1" i="1" dirty="0" smtClean="0"/>
          </a:p>
          <a:p>
            <a:pPr lvl="1">
              <a:buFont typeface="Wingdings" pitchFamily="2" charset="2"/>
              <a:buChar char="Ø"/>
            </a:pPr>
            <a:r>
              <a:rPr lang="es-ES_tradnl" sz="2800" b="1" i="1" dirty="0" smtClean="0"/>
              <a:t> Activación o encendido</a:t>
            </a:r>
            <a:endParaRPr lang="es-CL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40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1" name="10 Rectángulo"/>
          <p:cNvSpPr/>
          <p:nvPr/>
        </p:nvSpPr>
        <p:spPr>
          <a:xfrm>
            <a:off x="428596" y="1714488"/>
            <a:ext cx="3357586" cy="233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s-ES" dirty="0" smtClean="0">
                <a:cs typeface="Arial" pitchFamily="34" charset="0"/>
              </a:rPr>
              <a:t> </a:t>
            </a:r>
            <a:r>
              <a:rPr lang="es-ES" b="1" i="1" dirty="0" smtClean="0">
                <a:cs typeface="Arial" pitchFamily="34" charset="0"/>
              </a:rPr>
              <a:t>SECUENCIA</a:t>
            </a:r>
            <a:r>
              <a:rPr lang="es-ES" dirty="0" smtClean="0">
                <a:cs typeface="Arial" pitchFamily="34" charset="0"/>
              </a:rPr>
              <a:t> </a:t>
            </a:r>
            <a:r>
              <a:rPr lang="es-ES" b="1" dirty="0" smtClean="0">
                <a:latin typeface="Tms Rmn" charset="0"/>
                <a:cs typeface="Times New Roman" pitchFamily="18" charset="0"/>
              </a:rPr>
              <a:t>: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la dan los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detonadores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según el número de </a:t>
            </a:r>
            <a:r>
              <a:rPr lang="es-ES" i="1" dirty="0" smtClean="0">
                <a:latin typeface="Tms Rmn" charset="0"/>
                <a:cs typeface="Times New Roman" pitchFamily="18" charset="0"/>
              </a:rPr>
              <a:t>serie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correspondiente.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dirty="0" smtClean="0">
              <a:latin typeface="Tms Rmn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Detonadores  “No Eléctricos” de retardo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corto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(MS)</a:t>
            </a:r>
            <a:r>
              <a:rPr lang="es-ES" dirty="0" smtClean="0">
                <a:cs typeface="Times New Roman" pitchFamily="18" charset="0"/>
              </a:rPr>
              <a:t> para los </a:t>
            </a:r>
            <a:r>
              <a:rPr lang="es-ES" i="1" dirty="0" smtClean="0">
                <a:cs typeface="Times New Roman" pitchFamily="18" charset="0"/>
              </a:rPr>
              <a:t>tiros</a:t>
            </a:r>
            <a:r>
              <a:rPr lang="es-ES" dirty="0" smtClean="0">
                <a:cs typeface="Times New Roman" pitchFamily="18" charset="0"/>
              </a:rPr>
              <a:t> centrales (</a:t>
            </a:r>
            <a:r>
              <a:rPr lang="es-ES" i="1" dirty="0" err="1" smtClean="0">
                <a:cs typeface="Times New Roman" pitchFamily="18" charset="0"/>
              </a:rPr>
              <a:t>rainura</a:t>
            </a:r>
            <a:r>
              <a:rPr lang="es-ES" dirty="0" smtClean="0">
                <a:cs typeface="Times New Roman" pitchFamily="18" charset="0"/>
              </a:rPr>
              <a:t>)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y de </a:t>
            </a:r>
            <a:r>
              <a:rPr lang="es-ES" dirty="0" smtClean="0">
                <a:cs typeface="Arial" pitchFamily="34" charset="0"/>
              </a:rPr>
              <a:t>retardo largo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dirty="0" smtClean="0">
                <a:cs typeface="Arial" pitchFamily="34" charset="0"/>
              </a:rPr>
              <a:t>(LP)</a:t>
            </a:r>
            <a:r>
              <a:rPr lang="es-ES" dirty="0" smtClean="0">
                <a:latin typeface="Tms Rmn" charset="0"/>
                <a:cs typeface="Times New Roman" pitchFamily="18" charset="0"/>
              </a:rPr>
              <a:t> para el resto.</a:t>
            </a:r>
          </a:p>
          <a:p>
            <a:pPr algn="just">
              <a:lnSpc>
                <a:spcPct val="90000"/>
              </a:lnSpc>
            </a:pPr>
            <a:endParaRPr lang="es-ES" dirty="0" smtClean="0"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1857364"/>
            <a:ext cx="4572032" cy="372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5929322" y="3643314"/>
            <a:ext cx="1571636" cy="135732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Rectángulo"/>
          <p:cNvSpPr/>
          <p:nvPr/>
        </p:nvSpPr>
        <p:spPr>
          <a:xfrm>
            <a:off x="2000232" y="5286388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>
                <a:cs typeface="Arial" pitchFamily="34" charset="0"/>
              </a:rPr>
              <a:t>Detonadores  “No Eléctricos” de </a:t>
            </a:r>
          </a:p>
          <a:p>
            <a:r>
              <a:rPr lang="es-ES" sz="1200" dirty="0" smtClean="0">
                <a:cs typeface="Arial" pitchFamily="34" charset="0"/>
              </a:rPr>
              <a:t>retardo</a:t>
            </a:r>
            <a:r>
              <a:rPr lang="es-ES" sz="1200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sz="1200" dirty="0" smtClean="0">
                <a:cs typeface="Arial" pitchFamily="34" charset="0"/>
              </a:rPr>
              <a:t>corto</a:t>
            </a:r>
            <a:r>
              <a:rPr lang="es-ES" sz="1200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sz="1200" dirty="0" smtClean="0">
                <a:cs typeface="Arial" pitchFamily="34" charset="0"/>
              </a:rPr>
              <a:t>(MS)</a:t>
            </a:r>
            <a:r>
              <a:rPr lang="es-ES" sz="1200" dirty="0" smtClean="0">
                <a:cs typeface="Times New Roman" pitchFamily="18" charset="0"/>
              </a:rPr>
              <a:t> </a:t>
            </a:r>
            <a:endParaRPr lang="es-CL" sz="1200" dirty="0"/>
          </a:p>
        </p:txBody>
      </p:sp>
      <p:sp>
        <p:nvSpPr>
          <p:cNvPr id="21" name="20 Elipse"/>
          <p:cNvSpPr/>
          <p:nvPr/>
        </p:nvSpPr>
        <p:spPr>
          <a:xfrm>
            <a:off x="5715008" y="3429000"/>
            <a:ext cx="1928826" cy="1785950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Rectángulo"/>
          <p:cNvSpPr/>
          <p:nvPr/>
        </p:nvSpPr>
        <p:spPr>
          <a:xfrm>
            <a:off x="4429124" y="1714488"/>
            <a:ext cx="4572032" cy="392909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4" name="23 Conector recto de flecha"/>
          <p:cNvCxnSpPr>
            <a:endCxn id="12" idx="2"/>
          </p:cNvCxnSpPr>
          <p:nvPr/>
        </p:nvCxnSpPr>
        <p:spPr>
          <a:xfrm flipV="1">
            <a:off x="3214678" y="4321975"/>
            <a:ext cx="2714644" cy="928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endCxn id="23" idx="1"/>
          </p:cNvCxnSpPr>
          <p:nvPr/>
        </p:nvCxnSpPr>
        <p:spPr>
          <a:xfrm flipV="1">
            <a:off x="2143108" y="3679033"/>
            <a:ext cx="2286016" cy="10358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>
            <a:off x="785786" y="4786322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smtClean="0">
                <a:cs typeface="Arial" pitchFamily="34" charset="0"/>
              </a:rPr>
              <a:t>Detonadores  “No Eléctricos” de </a:t>
            </a:r>
          </a:p>
          <a:p>
            <a:r>
              <a:rPr lang="es-ES" sz="1200" dirty="0" smtClean="0">
                <a:cs typeface="Arial" pitchFamily="34" charset="0"/>
              </a:rPr>
              <a:t>retardo</a:t>
            </a:r>
            <a:r>
              <a:rPr lang="es-ES" sz="1200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sz="1200" dirty="0" smtClean="0">
                <a:cs typeface="Arial" pitchFamily="34" charset="0"/>
              </a:rPr>
              <a:t>largo</a:t>
            </a:r>
            <a:r>
              <a:rPr lang="es-ES" sz="1200" dirty="0" smtClean="0">
                <a:latin typeface="Tms Rmn" charset="0"/>
                <a:cs typeface="Times New Roman" pitchFamily="18" charset="0"/>
              </a:rPr>
              <a:t> </a:t>
            </a:r>
            <a:r>
              <a:rPr lang="es-ES" sz="1200" dirty="0" smtClean="0">
                <a:cs typeface="Arial" pitchFamily="34" charset="0"/>
              </a:rPr>
              <a:t>(LP)</a:t>
            </a:r>
            <a:r>
              <a:rPr lang="es-ES" sz="1200" dirty="0" smtClean="0">
                <a:cs typeface="Times New Roman" pitchFamily="18" charset="0"/>
              </a:rPr>
              <a:t> </a:t>
            </a:r>
            <a:endParaRPr lang="es-C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41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8" name="17 Rectángulo"/>
          <p:cNvSpPr/>
          <p:nvPr/>
        </p:nvSpPr>
        <p:spPr>
          <a:xfrm>
            <a:off x="571472" y="1500174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cap="all" dirty="0" smtClean="0"/>
              <a:t>Ejemplos</a:t>
            </a:r>
            <a:endParaRPr lang="es-CL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2000240"/>
            <a:ext cx="7286675" cy="384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42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8" name="17 Rectángulo"/>
          <p:cNvSpPr/>
          <p:nvPr/>
        </p:nvSpPr>
        <p:spPr>
          <a:xfrm>
            <a:off x="571472" y="1500174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cap="all" dirty="0" smtClean="0"/>
              <a:t>Ejemplos</a:t>
            </a:r>
            <a:endParaRPr lang="es-CL" dirty="0"/>
          </a:p>
        </p:txBody>
      </p:sp>
      <p:pic>
        <p:nvPicPr>
          <p:cNvPr id="19" name="18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1785926"/>
            <a:ext cx="5400675" cy="4143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43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8" name="17 Rectángulo"/>
          <p:cNvSpPr/>
          <p:nvPr/>
        </p:nvSpPr>
        <p:spPr>
          <a:xfrm>
            <a:off x="571472" y="1500174"/>
            <a:ext cx="4608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i="1" cap="all" dirty="0" smtClean="0"/>
              <a:t>Ejemplo: Tabla secuencia de detonación</a:t>
            </a:r>
            <a:endParaRPr lang="es-CL" dirty="0"/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714348" y="2143116"/>
          <a:ext cx="7643866" cy="3402828"/>
        </p:xfrm>
        <a:graphic>
          <a:graphicData uri="http://schemas.openxmlformats.org/drawingml/2006/table">
            <a:tbl>
              <a:tblPr/>
              <a:tblGrid>
                <a:gridCol w="2694694"/>
                <a:gridCol w="1478796"/>
                <a:gridCol w="946840"/>
                <a:gridCol w="1457572"/>
                <a:gridCol w="1065964"/>
              </a:tblGrid>
              <a:tr h="50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 dirty="0">
                          <a:latin typeface="Calibri"/>
                          <a:ea typeface="Times New Roman"/>
                          <a:cs typeface="Arial"/>
                        </a:rPr>
                        <a:t>Ubicación</a:t>
                      </a:r>
                      <a:endParaRPr lang="es-CL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Tipo de detonador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Secuencia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Tiempo encendido nominal [ms]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Cantidad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Primera Sección (Rainura)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1MS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Primera Sección (Rainura)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Segunda Sección (Rainura)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50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Tercera Sección (Rainura)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3MS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75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interna)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1LP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500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interna)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800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interna)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3LP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1100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externa)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1400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externa)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5LP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1700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externa)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6LP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2000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Resto (Aureola externa)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7LP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2300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 dirty="0">
                          <a:latin typeface="Calibri"/>
                          <a:ea typeface="Times New Roman"/>
                          <a:cs typeface="Arial"/>
                        </a:rPr>
                        <a:t>Total</a:t>
                      </a:r>
                      <a:endParaRPr lang="es-CL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>
                          <a:latin typeface="Calibri"/>
                          <a:ea typeface="Times New Roman"/>
                          <a:cs typeface="Arial"/>
                        </a:rPr>
                        <a:t>9955</a:t>
                      </a:r>
                      <a:endParaRPr lang="es-CL" sz="10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i="1" dirty="0">
                          <a:latin typeface="Calibri"/>
                          <a:ea typeface="Times New Roman"/>
                          <a:cs typeface="Arial"/>
                        </a:rPr>
                        <a:t>39</a:t>
                      </a:r>
                      <a:endParaRPr lang="es-CL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44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57224" y="1142984"/>
            <a:ext cx="7859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Galería o túnel de sección Mediana o Grande (&gt; 10 metros cuadrados)</a:t>
            </a:r>
            <a:endParaRPr lang="es-CL" dirty="0"/>
          </a:p>
        </p:txBody>
      </p:sp>
      <p:sp>
        <p:nvSpPr>
          <p:cNvPr id="18" name="17 Rectángulo"/>
          <p:cNvSpPr/>
          <p:nvPr/>
        </p:nvSpPr>
        <p:spPr>
          <a:xfrm>
            <a:off x="857224" y="2857496"/>
            <a:ext cx="7417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cap="all" dirty="0" smtClean="0"/>
              <a:t>OBSERVACIÓN</a:t>
            </a:r>
            <a:r>
              <a:rPr lang="es-MX" i="1" cap="all" dirty="0" smtClean="0"/>
              <a:t>: No existe una única configuración en la secuencia</a:t>
            </a:r>
          </a:p>
          <a:p>
            <a:r>
              <a:rPr lang="es-MX" i="1" cap="all" dirty="0" smtClean="0"/>
              <a:t>De la </a:t>
            </a:r>
            <a:r>
              <a:rPr lang="es-MX" i="1" cap="all" dirty="0" err="1" smtClean="0"/>
              <a:t>tronadura</a:t>
            </a:r>
            <a:r>
              <a:rPr lang="es-MX" i="1" cap="all" dirty="0" smtClean="0"/>
              <a:t> de avance.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000108"/>
            <a:ext cx="864399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Secuencia de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500174"/>
            <a:ext cx="7786742" cy="430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571472" y="1000108"/>
            <a:ext cx="6643733" cy="40165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b="1" i="1" cap="all" dirty="0" smtClean="0">
                <a:latin typeface="+mj-lt"/>
                <a:ea typeface="+mj-ea"/>
                <a:cs typeface="+mj-cs"/>
              </a:rPr>
              <a:t>Potencial efecto de discontinuidades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928670"/>
            <a:ext cx="6357982" cy="500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16 Conector recto de flecha"/>
          <p:cNvCxnSpPr/>
          <p:nvPr/>
        </p:nvCxnSpPr>
        <p:spPr>
          <a:xfrm flipV="1">
            <a:off x="6143636" y="2857496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21 Rectángulo"/>
          <p:cNvSpPr/>
          <p:nvPr/>
        </p:nvSpPr>
        <p:spPr>
          <a:xfrm>
            <a:off x="6738341" y="2357430"/>
            <a:ext cx="240565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>
                <a:latin typeface="Tahoma" charset="0"/>
              </a:rPr>
              <a:t>Retardos de Detonadores</a:t>
            </a:r>
          </a:p>
          <a:p>
            <a:r>
              <a:rPr lang="es-ES" sz="1400" dirty="0" smtClean="0">
                <a:latin typeface="Tahoma" charset="0"/>
              </a:rPr>
              <a:t>(en este caso NONEL</a:t>
            </a:r>
            <a:r>
              <a:rPr lang="es-ES" sz="1600" baseline="30000" dirty="0" smtClean="0">
                <a:latin typeface="Tahoma" charset="0"/>
                <a:sym typeface="Symbol"/>
              </a:rPr>
              <a:t></a:t>
            </a:r>
            <a:r>
              <a:rPr lang="es-ES" sz="1400" baseline="30000" dirty="0" smtClean="0">
                <a:latin typeface="Tahoma" charset="0"/>
              </a:rPr>
              <a:t> </a:t>
            </a:r>
          </a:p>
          <a:p>
            <a:r>
              <a:rPr lang="es-ES" sz="1400" dirty="0" smtClean="0">
                <a:latin typeface="Tahoma" charset="0"/>
              </a:rPr>
              <a:t>LP 1.1B) para cada número </a:t>
            </a:r>
          </a:p>
          <a:p>
            <a:r>
              <a:rPr lang="es-ES" sz="1400" dirty="0" smtClean="0">
                <a:latin typeface="Tahoma" charset="0"/>
              </a:rPr>
              <a:t>de la serie.</a:t>
            </a:r>
            <a:endParaRPr lang="es-C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785754" y="428604"/>
            <a:ext cx="83582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S" sz="2000" b="1" dirty="0" smtClean="0">
                <a:latin typeface="Tahoma" charset="0"/>
              </a:rPr>
              <a:t>  Sugerencia esquema entrega Tarea 3</a:t>
            </a:r>
            <a:r>
              <a:rPr lang="es-ES" sz="2000" dirty="0" smtClean="0">
                <a:latin typeface="Tahoma" charset="0"/>
              </a:rPr>
              <a:t>:</a:t>
            </a:r>
          </a:p>
          <a:p>
            <a:pPr>
              <a:lnSpc>
                <a:spcPct val="90000"/>
              </a:lnSpc>
            </a:pPr>
            <a:endParaRPr lang="es-ES" sz="2000" dirty="0" smtClean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PORTADA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INDICE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1.-Introducción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2.-Perforación Nivel de Hundimiento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2.1.-Equipo de Perforación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2.2.-Máquina Perforadora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2.3.-Feed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2.4.-Aceros de Perforación.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3.-Rendimientos (Perforación Nivel de Hundimiento)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4.-Modalidad de Iniciación y Secuencia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Avance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4.1.-Modalidad de Iniciación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Avance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      4.1.1.-Figura Esquemática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      4.1.2.-Accesorios de Voladura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4.2.-Secuencia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Avance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4.3.-Cuadro Resumen cantidad de explosivo y accesorios de voladura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5.-Memoria de Cálculo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5.1.-Cálculo de Rendimientos</a:t>
            </a:r>
          </a:p>
          <a:p>
            <a:pPr>
              <a:lnSpc>
                <a:spcPct val="90000"/>
              </a:lnSpc>
            </a:pPr>
            <a:r>
              <a:rPr lang="es-ES" sz="2000" dirty="0" smtClean="0">
                <a:latin typeface="Tahoma" charset="0"/>
              </a:rPr>
              <a:t>    5.2.-Cálculo de </a:t>
            </a:r>
            <a:r>
              <a:rPr lang="es-ES" sz="2000" dirty="0" err="1" smtClean="0">
                <a:latin typeface="Tahoma" charset="0"/>
              </a:rPr>
              <a:t>Tronadura</a:t>
            </a:r>
            <a:r>
              <a:rPr lang="es-ES" sz="2000" dirty="0" smtClean="0">
                <a:latin typeface="Tahoma" charset="0"/>
              </a:rPr>
              <a:t> de Avance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49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500306"/>
            <a:ext cx="81439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3600" b="1" i="1" dirty="0" smtClean="0">
                <a:solidFill>
                  <a:schemeClr val="accent2"/>
                </a:solidFill>
                <a:latin typeface="Arial Black" pitchFamily="34" charset="0"/>
              </a:rPr>
              <a:t>Fin Presentación</a:t>
            </a:r>
            <a:endParaRPr lang="es-CL" sz="36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5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Iniciación de una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285852" y="2643182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noProof="1" smtClean="0"/>
              <a:t>Corresponde a la acción o efecto que inicia la detonación de la columna explosiva en cada uno de los </a:t>
            </a:r>
            <a:r>
              <a:rPr lang="es-CL" sz="2000" i="1" noProof="1" smtClean="0"/>
              <a:t>tiros</a:t>
            </a:r>
            <a:r>
              <a:rPr lang="es-CL" sz="2000" noProof="1" smtClean="0"/>
              <a:t>.</a:t>
            </a:r>
            <a:endParaRPr lang="es-ES_tradnl" sz="2000" dirty="0"/>
          </a:p>
        </p:txBody>
      </p:sp>
      <p:sp>
        <p:nvSpPr>
          <p:cNvPr id="12" name="11 Rectángulo"/>
          <p:cNvSpPr/>
          <p:nvPr/>
        </p:nvSpPr>
        <p:spPr>
          <a:xfrm>
            <a:off x="214282" y="2000240"/>
            <a:ext cx="45348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s-ES_tradnl" sz="2400" i="1" dirty="0" smtClean="0"/>
              <a:t> </a:t>
            </a:r>
            <a:r>
              <a:rPr lang="es-ES_tradnl" sz="2800" b="1" i="1" dirty="0" smtClean="0"/>
              <a:t>Iniciación propiamente tal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285720" y="3857628"/>
            <a:ext cx="2332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s-ES_tradnl" sz="2800" i="1" dirty="0" smtClean="0"/>
              <a:t> </a:t>
            </a:r>
            <a:r>
              <a:rPr lang="es-ES_tradnl" sz="2800" b="1" i="1" dirty="0" smtClean="0"/>
              <a:t>Conexión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1214414" y="4429132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noProof="1" smtClean="0"/>
              <a:t>Se refiere a la necesidad de conectar todos los </a:t>
            </a:r>
            <a:r>
              <a:rPr lang="es-CL" sz="2000" i="1" noProof="1" smtClean="0"/>
              <a:t>tiros</a:t>
            </a:r>
            <a:r>
              <a:rPr lang="es-CL" sz="2000" noProof="1" smtClean="0"/>
              <a:t> entre sí, de modo de trasmitir o propagar la detonación a cada uno de ellos.</a:t>
            </a:r>
            <a:endParaRPr lang="es-ES" sz="2000" dirty="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428596" y="121442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Funciones</a:t>
            </a:r>
            <a:r>
              <a:rPr lang="es-MX" sz="2400" i="1" cap="all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*</a:t>
            </a:r>
            <a:r>
              <a:rPr lang="es-MX" sz="2400" i="1" cap="all" dirty="0" smtClean="0">
                <a:latin typeface="+mj-lt"/>
                <a:ea typeface="+mj-ea"/>
                <a:cs typeface="+mj-cs"/>
              </a:rPr>
              <a:t>:</a:t>
            </a:r>
            <a:endParaRPr kumimoji="0" lang="en-AU" sz="2400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6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Iniciación de una </a:t>
            </a:r>
            <a:r>
              <a:rPr lang="es-MX" sz="2400" b="1" cap="all" dirty="0" err="1" smtClean="0">
                <a:latin typeface="+mj-lt"/>
                <a:ea typeface="+mj-ea"/>
                <a:cs typeface="+mj-cs"/>
              </a:rPr>
              <a:t>tronadura</a:t>
            </a:r>
            <a:endParaRPr lang="es-MX" sz="2400" b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28596" y="121442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Funciones</a:t>
            </a:r>
            <a:r>
              <a:rPr lang="es-MX" sz="2400" i="1" cap="all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*</a:t>
            </a:r>
            <a:r>
              <a:rPr lang="es-MX" sz="2400" i="1" cap="all" dirty="0" smtClean="0">
                <a:latin typeface="+mj-lt"/>
                <a:ea typeface="+mj-ea"/>
                <a:cs typeface="+mj-cs"/>
              </a:rPr>
              <a:t>:</a:t>
            </a:r>
            <a:endParaRPr kumimoji="0" lang="en-AU" sz="2400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14282" y="3571876"/>
            <a:ext cx="5357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s-ES_tradnl" sz="2800" i="1" dirty="0" smtClean="0"/>
              <a:t> </a:t>
            </a:r>
            <a:r>
              <a:rPr lang="es-ES_tradnl" sz="2800" b="1" i="1" dirty="0" smtClean="0"/>
              <a:t>Activación o encendido</a:t>
            </a:r>
            <a:endParaRPr lang="es-CL" sz="2800" b="1" i="1" dirty="0" smtClean="0"/>
          </a:p>
        </p:txBody>
      </p:sp>
      <p:sp>
        <p:nvSpPr>
          <p:cNvPr id="11" name="10 Rectángulo"/>
          <p:cNvSpPr/>
          <p:nvPr/>
        </p:nvSpPr>
        <p:spPr>
          <a:xfrm>
            <a:off x="1000100" y="4286257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noProof="1" smtClean="0"/>
              <a:t>Se refiere a la fuente de energía inicial que activa el proceso de detonación de todo el conjunto de cargas explosivas involucradas en la </a:t>
            </a:r>
            <a:r>
              <a:rPr lang="es-CL" sz="2000" i="1" noProof="1" smtClean="0"/>
              <a:t>tronadura</a:t>
            </a:r>
            <a:r>
              <a:rPr lang="es-CL" sz="2000" noProof="1" smtClean="0"/>
              <a:t>.</a:t>
            </a:r>
            <a:endParaRPr lang="es-ES_tradnl" sz="2000" dirty="0"/>
          </a:p>
        </p:txBody>
      </p:sp>
      <p:sp>
        <p:nvSpPr>
          <p:cNvPr id="12" name="11 Rectángulo"/>
          <p:cNvSpPr/>
          <p:nvPr/>
        </p:nvSpPr>
        <p:spPr>
          <a:xfrm>
            <a:off x="142844" y="2000240"/>
            <a:ext cx="24032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s-ES_tradnl" sz="2800" b="1" i="1" dirty="0" smtClean="0"/>
              <a:t> Secuencia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000100" y="2714620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2000" noProof="1" smtClean="0"/>
              <a:t>Corresponde al efecto de imprimir un orden de </a:t>
            </a:r>
            <a:r>
              <a:rPr lang="es-CL" sz="2000" i="1" noProof="1" smtClean="0"/>
              <a:t>salida</a:t>
            </a:r>
            <a:r>
              <a:rPr lang="es-CL" sz="2000" noProof="1" smtClean="0"/>
              <a:t> al conjunto de cargas explosivas que conforman el diseño o </a:t>
            </a:r>
            <a:r>
              <a:rPr lang="es-CL" sz="2000" i="1" noProof="1" smtClean="0"/>
              <a:t>diagrama de disparo</a:t>
            </a:r>
            <a:r>
              <a:rPr lang="es-CL" sz="2000" noProof="1" smtClean="0"/>
              <a:t>.</a:t>
            </a:r>
            <a:endParaRPr lang="es-ES_trad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7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500034" y="2643182"/>
            <a:ext cx="8143900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s-ES" sz="4000" b="1" i="1" dirty="0" smtClean="0">
                <a:solidFill>
                  <a:schemeClr val="accent2"/>
                </a:solidFill>
                <a:latin typeface="Arial Black" pitchFamily="34" charset="0"/>
              </a:rPr>
              <a:t>Accesorios de Voladura</a:t>
            </a:r>
            <a:endParaRPr lang="es-CL" sz="4000" b="1" i="1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8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785786" y="1714488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"/>
            </a:pPr>
            <a:r>
              <a:rPr lang="es-CL" sz="2000" noProof="1" smtClean="0"/>
              <a:t> Cordón que contiene un núcleo de </a:t>
            </a:r>
            <a:r>
              <a:rPr lang="es-CL" sz="2000" i="1" noProof="1" smtClean="0"/>
              <a:t>pólvora negra revestida con una envoltura de fibra textil y/o plástica.</a:t>
            </a:r>
          </a:p>
          <a:p>
            <a:pPr>
              <a:buFont typeface="Wingdings" pitchFamily="2" charset="2"/>
              <a:buChar char=""/>
            </a:pPr>
            <a:r>
              <a:rPr lang="es-CL" sz="2000" noProof="1" smtClean="0"/>
              <a:t> Transmite una combustión a una velocidad del orden de 0,75 [cm/seg]. </a:t>
            </a:r>
          </a:p>
          <a:p>
            <a:pPr>
              <a:buFont typeface="Wingdings" pitchFamily="2" charset="2"/>
              <a:buChar char=""/>
            </a:pPr>
            <a:r>
              <a:rPr lang="es-CL" sz="2000" i="1" noProof="1" smtClean="0"/>
              <a:t> Cumple sólo la función de Activación</a:t>
            </a:r>
            <a:r>
              <a:rPr lang="es-CL" sz="2000" noProof="1" smtClean="0"/>
              <a:t>  o  </a:t>
            </a:r>
            <a:r>
              <a:rPr lang="es-CL" sz="2000" i="1" noProof="1" smtClean="0"/>
              <a:t>Encendido</a:t>
            </a:r>
            <a:r>
              <a:rPr lang="es-CL" sz="2000" b="1" i="1" noProof="1" smtClean="0"/>
              <a:t>  </a:t>
            </a:r>
            <a:r>
              <a:rPr lang="es-CL" sz="2000" i="1" noProof="1" smtClean="0"/>
              <a:t>a  Fuego</a:t>
            </a:r>
            <a:r>
              <a:rPr lang="es-CL" sz="2000" noProof="1" smtClean="0"/>
              <a:t>. </a:t>
            </a:r>
            <a:endParaRPr lang="es-ES_tradnl" sz="2000" dirty="0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Guía Corriente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14348" y="3214686"/>
          <a:ext cx="3857652" cy="2611952"/>
        </p:xfrm>
        <a:graphic>
          <a:graphicData uri="http://schemas.openxmlformats.org/presentationml/2006/ole">
            <p:oleObj spid="_x0000_s2050" name="Microsoft Drawing" r:id="rId7" imgW="1976400" imgH="1366920" progId="">
              <p:embed/>
            </p:oleObj>
          </a:graphicData>
        </a:graphic>
      </p:graphicFrame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3214686"/>
            <a:ext cx="3988935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3075" y="5981700"/>
            <a:ext cx="740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43644"/>
            <a:ext cx="838200" cy="381000"/>
          </a:xfrm>
        </p:spPr>
        <p:txBody>
          <a:bodyPr/>
          <a:lstStyle/>
          <a:p>
            <a:fld id="{53AEC372-9075-4BE3-829E-D03D719DB015}" type="slidenum">
              <a:rPr lang="es-CL" smtClean="0"/>
              <a:pPr/>
              <a:t>9</a:t>
            </a:fld>
            <a:endParaRPr lang="es-CL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/>
          <a:lstStyle/>
          <a:p>
            <a:fld id="{5024C4E5-F1B9-4C12-B51B-7B77E3A7920B}" type="datetime1">
              <a:rPr lang="es-CL" sz="1200" smtClean="0">
                <a:latin typeface="Arial Rounded MT Bold" pitchFamily="34" charset="0"/>
              </a:rPr>
              <a:pPr/>
              <a:t>11-10-2009</a:t>
            </a:fld>
            <a:endParaRPr lang="es-CL" sz="1200" dirty="0">
              <a:latin typeface="Arial Rounded MT Bold" pitchFamily="34" charset="0"/>
            </a:endParaRPr>
          </a:p>
        </p:txBody>
      </p:sp>
      <p:pic>
        <p:nvPicPr>
          <p:cNvPr id="15" name="Picture 3" descr="U. Chile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28596" y="142852"/>
            <a:ext cx="371475" cy="770021"/>
          </a:xfrm>
          <a:prstGeom prst="rect">
            <a:avLst/>
          </a:prstGeom>
          <a:noFill/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71538" y="500042"/>
            <a:ext cx="6643733" cy="40165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cap="all" dirty="0" smtClean="0">
                <a:latin typeface="+mj-lt"/>
                <a:ea typeface="+mj-ea"/>
                <a:cs typeface="+mj-cs"/>
              </a:rPr>
              <a:t>Accesorios de voladura</a:t>
            </a:r>
            <a:endParaRPr lang="es-MX" sz="2400" b="1" i="1" cap="all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2910" y="1142984"/>
            <a:ext cx="6643733" cy="40165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i="1" cap="all" dirty="0" smtClean="0">
                <a:latin typeface="+mj-lt"/>
                <a:ea typeface="+mj-ea"/>
                <a:cs typeface="+mj-cs"/>
              </a:rPr>
              <a:t>Guía conectora</a:t>
            </a:r>
            <a:endParaRPr kumimoji="0" lang="en-AU" sz="2400" b="1" i="1" u="none" strike="noStrike" kern="1200" cap="all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85786" y="1785927"/>
            <a:ext cx="485778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M"/>
            </a:pPr>
            <a:r>
              <a:rPr lang="es-CL" noProof="1" smtClean="0"/>
              <a:t> Cordón más delgado que el anterior con un núcleo de pólvora negra.</a:t>
            </a:r>
          </a:p>
          <a:p>
            <a:pPr>
              <a:buFont typeface="Wingdings" pitchFamily="2" charset="2"/>
              <a:buChar char="M"/>
            </a:pPr>
            <a:r>
              <a:rPr lang="es-CL" noProof="1" smtClean="0"/>
              <a:t> Trasmite una combustión a una velocidad entre 1,5 a 10 [cm/seg].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M"/>
            </a:pPr>
            <a:r>
              <a:rPr lang="es-CL" noProof="1" smtClean="0"/>
              <a:t> Funcion: </a:t>
            </a:r>
            <a:r>
              <a:rPr lang="es-CL" i="1" noProof="1" smtClean="0"/>
              <a:t>activación</a:t>
            </a:r>
            <a:r>
              <a:rPr lang="es-CL" b="1" i="1" noProof="1" smtClean="0"/>
              <a:t> </a:t>
            </a:r>
            <a:r>
              <a:rPr lang="es-CL" noProof="1" smtClean="0"/>
              <a:t>o</a:t>
            </a:r>
            <a:r>
              <a:rPr lang="es-CL" b="1" i="1" noProof="1" smtClean="0"/>
              <a:t> </a:t>
            </a:r>
            <a:r>
              <a:rPr lang="es-CL" i="1" noProof="1" smtClean="0"/>
              <a:t>encendido</a:t>
            </a:r>
            <a:r>
              <a:rPr lang="es-CL" b="1" i="1" noProof="1" smtClean="0"/>
              <a:t> </a:t>
            </a:r>
            <a:r>
              <a:rPr lang="es-CL" i="1" noProof="1" smtClean="0"/>
              <a:t>a fuego</a:t>
            </a:r>
            <a:r>
              <a:rPr lang="es-CL" noProof="1" smtClean="0"/>
              <a:t>, </a:t>
            </a:r>
            <a:r>
              <a:rPr lang="es-CL" i="1" noProof="1" smtClean="0"/>
              <a:t>conexión</a:t>
            </a:r>
            <a:r>
              <a:rPr lang="es-CL" noProof="1" smtClean="0"/>
              <a:t>  y  </a:t>
            </a:r>
            <a:r>
              <a:rPr lang="es-CL" i="1" noProof="1" smtClean="0"/>
              <a:t>secuencia</a:t>
            </a:r>
            <a:r>
              <a:rPr lang="es-CL" noProof="1" smtClean="0"/>
              <a:t>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M"/>
            </a:pPr>
            <a:r>
              <a:rPr lang="es-CL" noProof="1" smtClean="0"/>
              <a:t> Se utiliza exclusivamente para propagar el encendido a un conjunto de </a:t>
            </a:r>
            <a:r>
              <a:rPr lang="es-CL" i="1" noProof="1" smtClean="0"/>
              <a:t>guías corrientes</a:t>
            </a:r>
            <a:r>
              <a:rPr lang="es-CL" noProof="1" smtClean="0"/>
              <a:t> a través de una pequeña cápsula metálica que contiene una pastilla de material pirotécnico.</a:t>
            </a:r>
            <a:endParaRPr lang="es-CL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6072198" y="1285860"/>
          <a:ext cx="2786082" cy="4517970"/>
        </p:xfrm>
        <a:graphic>
          <a:graphicData uri="http://schemas.openxmlformats.org/presentationml/2006/ole">
            <p:oleObj spid="_x0000_s3074" name="Microsoft Drawing" r:id="rId7" imgW="1979640" imgH="2525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Personalizado 1">
      <a:dk1>
        <a:sysClr val="windowText" lastClr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7547</TotalTime>
  <Words>2854</Words>
  <Application>Microsoft Office PowerPoint</Application>
  <PresentationFormat>Presentación en pantalla (4:3)</PresentationFormat>
  <Paragraphs>654</Paragraphs>
  <Slides>49</Slides>
  <Notes>49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49</vt:i4>
      </vt:variant>
    </vt:vector>
  </HeadingPairs>
  <TitlesOfParts>
    <vt:vector size="54" baseType="lpstr">
      <vt:lpstr>Intermedio</vt:lpstr>
      <vt:lpstr>Microsoft Drawing</vt:lpstr>
      <vt:lpstr>Imagen</vt:lpstr>
      <vt:lpstr>Microsoft Word Picture</vt:lpstr>
      <vt:lpstr>Dibujo de Microsoft</vt:lpstr>
      <vt:lpstr> 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</dc:title>
  <dc:creator>Kike</dc:creator>
  <cp:lastModifiedBy>Kike</cp:lastModifiedBy>
  <cp:revision>189</cp:revision>
  <dcterms:created xsi:type="dcterms:W3CDTF">2009-06-14T20:48:57Z</dcterms:created>
  <dcterms:modified xsi:type="dcterms:W3CDTF">2009-10-11T16:21:12Z</dcterms:modified>
</cp:coreProperties>
</file>