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94" r:id="rId3"/>
    <p:sldId id="396" r:id="rId4"/>
    <p:sldId id="411" r:id="rId5"/>
    <p:sldId id="412" r:id="rId6"/>
    <p:sldId id="422" r:id="rId7"/>
    <p:sldId id="426" r:id="rId8"/>
    <p:sldId id="427" r:id="rId9"/>
    <p:sldId id="432" r:id="rId10"/>
    <p:sldId id="431" r:id="rId11"/>
    <p:sldId id="440" r:id="rId12"/>
    <p:sldId id="443" r:id="rId13"/>
    <p:sldId id="441" r:id="rId14"/>
    <p:sldId id="407" r:id="rId15"/>
    <p:sldId id="397" r:id="rId16"/>
    <p:sldId id="386" r:id="rId17"/>
    <p:sldId id="389" r:id="rId18"/>
    <p:sldId id="416" r:id="rId19"/>
    <p:sldId id="438" r:id="rId20"/>
    <p:sldId id="381" r:id="rId21"/>
    <p:sldId id="417" r:id="rId22"/>
    <p:sldId id="391" r:id="rId23"/>
    <p:sldId id="418" r:id="rId24"/>
    <p:sldId id="395" r:id="rId25"/>
    <p:sldId id="419" r:id="rId26"/>
    <p:sldId id="442" r:id="rId27"/>
    <p:sldId id="428" r:id="rId28"/>
    <p:sldId id="429" r:id="rId29"/>
    <p:sldId id="430" r:id="rId30"/>
    <p:sldId id="392" r:id="rId31"/>
    <p:sldId id="393" r:id="rId32"/>
    <p:sldId id="401" r:id="rId33"/>
    <p:sldId id="424" r:id="rId34"/>
    <p:sldId id="425" r:id="rId35"/>
    <p:sldId id="434" r:id="rId36"/>
    <p:sldId id="436" r:id="rId37"/>
    <p:sldId id="435" r:id="rId38"/>
    <p:sldId id="439" r:id="rId39"/>
    <p:sldId id="437" r:id="rId40"/>
    <p:sldId id="423" r:id="rId41"/>
    <p:sldId id="390" r:id="rId4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09" autoAdjust="0"/>
    <p:restoredTop sz="97500" autoAdjust="0"/>
  </p:normalViewPr>
  <p:slideViewPr>
    <p:cSldViewPr>
      <p:cViewPr>
        <p:scale>
          <a:sx n="79" d="100"/>
          <a:sy n="79" d="100"/>
        </p:scale>
        <p:origin x="-690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1B267-FC3B-40B7-9A8D-B633DEAA40BE}" type="datetimeFigureOut">
              <a:rPr lang="es-CL" smtClean="0"/>
              <a:pPr/>
              <a:t>26-09-2009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D93FC-F866-43DF-8955-AB1FC219CB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11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12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13</a:t>
            </a:fld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14</a:t>
            </a:fld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15</a:t>
            </a:fld>
            <a:endParaRPr lang="es-C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16</a:t>
            </a:fld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17</a:t>
            </a:fld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18</a:t>
            </a:fld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19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20</a:t>
            </a:fld>
            <a:endParaRPr lang="es-C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21</a:t>
            </a:fld>
            <a:endParaRPr lang="es-C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22</a:t>
            </a:fld>
            <a:endParaRPr lang="es-C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23</a:t>
            </a:fld>
            <a:endParaRPr lang="es-C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24</a:t>
            </a:fld>
            <a:endParaRPr lang="es-C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25</a:t>
            </a:fld>
            <a:endParaRPr lang="es-C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26</a:t>
            </a:fld>
            <a:endParaRPr lang="es-C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27</a:t>
            </a:fld>
            <a:endParaRPr lang="es-C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28</a:t>
            </a:fld>
            <a:endParaRPr lang="es-C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29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30</a:t>
            </a:fld>
            <a:endParaRPr lang="es-C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31</a:t>
            </a:fld>
            <a:endParaRPr lang="es-C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32</a:t>
            </a:fld>
            <a:endParaRPr lang="es-C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33</a:t>
            </a:fld>
            <a:endParaRPr lang="es-C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34</a:t>
            </a:fld>
            <a:endParaRPr lang="es-C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35</a:t>
            </a:fld>
            <a:endParaRPr lang="es-C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36</a:t>
            </a:fld>
            <a:endParaRPr lang="es-C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37</a:t>
            </a:fld>
            <a:endParaRPr lang="es-CL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38</a:t>
            </a:fld>
            <a:endParaRPr lang="es-CL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39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40</a:t>
            </a:fld>
            <a:endParaRPr lang="es-C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41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6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8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9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CE0BD5E-F4F3-4F82-97D9-7AFB6BA342CF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81E48-96E7-420D-B7B8-3237071447F6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409928E-393E-4875-8A26-0CFEC5BB0465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CL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D2D12-33D0-489D-B139-6D5F4EFFB458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A8B4-DF8F-4C0B-B611-95281CE853EE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742BD63-1B75-491A-97BB-92087696015A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36F2987-2AB6-47F1-B26D-D5F6BA758FDC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CL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30A-2A49-4CA6-8815-A68E3B235B30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4ABD2-D8FB-4418-8995-DA7E400DA9FC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252D2-02AC-445E-8022-A16D03A51011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15E2123-E9FE-4CBC-8B3D-D2E78539A455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DF0ED7-9168-46D9-8BB1-1FDC9654153A}" type="datetime1">
              <a:rPr lang="es-CL" smtClean="0"/>
              <a:pPr/>
              <a:t>26-09-2009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3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http://www.minas.cec.uchile.cl/espanol/images/logo02.gif" TargetMode="External"/><Relationship Id="rId10" Type="http://schemas.openxmlformats.org/officeDocument/2006/relationships/image" Target="../media/image49.png"/><Relationship Id="rId4" Type="http://schemas.openxmlformats.org/officeDocument/2006/relationships/image" Target="../media/image14.gif"/><Relationship Id="rId9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3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http://www.minas.cec.uchile.cl/espanol/images/logo02.gif" TargetMode="External"/><Relationship Id="rId10" Type="http://schemas.openxmlformats.org/officeDocument/2006/relationships/image" Target="../media/image56.png"/><Relationship Id="rId4" Type="http://schemas.openxmlformats.org/officeDocument/2006/relationships/image" Target="../media/image14.gif"/><Relationship Id="rId9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3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openxmlformats.org/officeDocument/2006/relationships/image" Target="http://www.minas.cec.uchile.cl/espanol/images/logo02.gif" TargetMode="External"/><Relationship Id="rId10" Type="http://schemas.openxmlformats.org/officeDocument/2006/relationships/image" Target="../media/image56.png"/><Relationship Id="rId4" Type="http://schemas.openxmlformats.org/officeDocument/2006/relationships/image" Target="../media/image14.gif"/><Relationship Id="rId9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3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http://www.minas.cec.uchile.cl/espanol/images/logo02.gif" TargetMode="External"/><Relationship Id="rId10" Type="http://schemas.openxmlformats.org/officeDocument/2006/relationships/image" Target="../media/image66.png"/><Relationship Id="rId4" Type="http://schemas.openxmlformats.org/officeDocument/2006/relationships/image" Target="../media/image14.gif"/><Relationship Id="rId9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3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5" Type="http://schemas.openxmlformats.org/officeDocument/2006/relationships/image" Target="http://www.minas.cec.uchile.cl/espanol/images/logo02.gif" TargetMode="External"/><Relationship Id="rId10" Type="http://schemas.openxmlformats.org/officeDocument/2006/relationships/image" Target="../media/image70.png"/><Relationship Id="rId4" Type="http://schemas.openxmlformats.org/officeDocument/2006/relationships/image" Target="../media/image14.gif"/><Relationship Id="rId9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ctrTitle"/>
          </p:nvPr>
        </p:nvSpPr>
        <p:spPr>
          <a:xfrm>
            <a:off x="142844" y="3500438"/>
            <a:ext cx="8696356" cy="2366962"/>
          </a:xfrm>
        </p:spPr>
        <p:txBody>
          <a:bodyPr/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r>
              <a:rPr lang="es-CL" dirty="0" smtClean="0"/>
              <a:t/>
            </a:r>
            <a:br>
              <a:rPr lang="es-CL" dirty="0" smtClean="0"/>
            </a:br>
            <a:endParaRPr lang="es-CL" dirty="0"/>
          </a:p>
        </p:txBody>
      </p:sp>
      <p:sp>
        <p:nvSpPr>
          <p:cNvPr id="12" name="11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solidFill>
            <a:schemeClr val="accent2"/>
          </a:solidFill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6000768"/>
            <a:ext cx="735808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2125" y="6000768"/>
            <a:ext cx="7381875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0"/>
          <p:cNvSpPr txBox="1">
            <a:spLocks noChangeArrowheads="1"/>
          </p:cNvSpPr>
          <p:nvPr/>
        </p:nvSpPr>
        <p:spPr>
          <a:xfrm>
            <a:off x="-214346" y="1357298"/>
            <a:ext cx="8172450" cy="6858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cap="all" dirty="0" smtClean="0">
                <a:solidFill>
                  <a:schemeClr val="bg1"/>
                </a:solidFill>
                <a:latin typeface="Aharoni" pitchFamily="2" charset="-79"/>
                <a:ea typeface="+mj-ea"/>
                <a:cs typeface="Aharoni" pitchFamily="2" charset="-79"/>
              </a:rPr>
              <a:t>	CLASE AUXILIAR </a:t>
            </a:r>
            <a:r>
              <a:rPr lang="es-ES" sz="3600" cap="all" dirty="0" smtClean="0">
                <a:solidFill>
                  <a:schemeClr val="bg1"/>
                </a:solidFill>
                <a:latin typeface="Aharoni" pitchFamily="2" charset="-79"/>
                <a:ea typeface="+mj-ea"/>
                <a:cs typeface="Aharoni" pitchFamily="2" charset="-79"/>
              </a:rPr>
              <a:t>3</a:t>
            </a:r>
            <a:endParaRPr kumimoji="0" lang="es-ES" sz="3600" b="0" i="0" u="none" strike="noStrike" kern="1200" cap="all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85720" y="785794"/>
            <a:ext cx="86677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Tx/>
              <a:buNone/>
            </a:pPr>
            <a:endParaRPr lang="es-MX" dirty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es-MX" sz="2800" u="none" dirty="0" smtClean="0">
                <a:solidFill>
                  <a:schemeClr val="bg1"/>
                </a:solidFill>
              </a:rPr>
              <a:t>MI47A - PERFORACIÓN Y TRONADURA</a:t>
            </a:r>
            <a:endParaRPr lang="es-MX" sz="2800" u="none" dirty="0">
              <a:solidFill>
                <a:schemeClr val="bg1"/>
              </a:solidFill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14282" y="5214950"/>
            <a:ext cx="20986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s-ES" sz="1600" u="none" dirty="0" smtClean="0"/>
              <a:t>Enrique Caballero A.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2214554"/>
            <a:ext cx="364333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2214554"/>
            <a:ext cx="278605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214554"/>
            <a:ext cx="271461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071546"/>
            <a:ext cx="6858048" cy="478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000108"/>
            <a:ext cx="8072494" cy="423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1928794" y="5500702"/>
            <a:ext cx="5589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• </a:t>
            </a:r>
            <a:r>
              <a:rPr lang="es-CL" dirty="0" smtClean="0"/>
              <a:t>(Ejemplo) Diagrama </a:t>
            </a:r>
            <a:r>
              <a:rPr lang="es-CL" dirty="0" smtClean="0"/>
              <a:t>de disparo producción Block </a:t>
            </a:r>
            <a:r>
              <a:rPr lang="es-CL" dirty="0" err="1" smtClean="0"/>
              <a:t>Caving</a:t>
            </a:r>
            <a:r>
              <a:rPr lang="es-CL" dirty="0" smtClean="0"/>
              <a:t> 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1000100" y="5500702"/>
            <a:ext cx="7625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• </a:t>
            </a:r>
            <a:r>
              <a:rPr lang="es-CL" dirty="0" smtClean="0"/>
              <a:t>(Ejemplo) Diagrama </a:t>
            </a:r>
            <a:r>
              <a:rPr lang="es-CL" dirty="0" smtClean="0"/>
              <a:t>de disparo producción Block </a:t>
            </a:r>
            <a:r>
              <a:rPr lang="es-CL" dirty="0" err="1" smtClean="0"/>
              <a:t>Caving</a:t>
            </a:r>
            <a:r>
              <a:rPr lang="es-CL" dirty="0" smtClean="0"/>
              <a:t> </a:t>
            </a:r>
            <a:r>
              <a:rPr lang="es-CL" dirty="0" smtClean="0"/>
              <a:t>(</a:t>
            </a:r>
            <a:r>
              <a:rPr lang="es-CL" dirty="0" err="1" smtClean="0"/>
              <a:t>Advanced</a:t>
            </a:r>
            <a:r>
              <a:rPr lang="es-CL" dirty="0" smtClean="0"/>
              <a:t> </a:t>
            </a:r>
            <a:r>
              <a:rPr lang="es-CL" dirty="0" err="1" smtClean="0"/>
              <a:t>Undercut</a:t>
            </a:r>
            <a:r>
              <a:rPr lang="es-CL" dirty="0" smtClean="0"/>
              <a:t>). </a:t>
            </a:r>
            <a:endParaRPr lang="es-CL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928670"/>
            <a:ext cx="7929618" cy="45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214422"/>
            <a:ext cx="3401001" cy="425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2571736" y="5500702"/>
            <a:ext cx="4448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• Diagrama de disparo construcción de zanja. 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00034" y="2500306"/>
            <a:ext cx="8143900" cy="16312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Diagrama de Disparo </a:t>
            </a:r>
          </a:p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en Minas Subterráneas</a:t>
            </a:r>
          </a:p>
          <a:p>
            <a:pPr algn="ctr"/>
            <a:r>
              <a:rPr lang="es-ES" sz="2800" b="1" i="1" dirty="0" smtClean="0">
                <a:solidFill>
                  <a:schemeClr val="accent2"/>
                </a:solidFill>
                <a:latin typeface="Arial Black" pitchFamily="34" charset="0"/>
              </a:rPr>
              <a:t>(Desarrollo de galerías)</a:t>
            </a:r>
            <a:endParaRPr lang="es-CL" sz="28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785786" y="1571612"/>
            <a:ext cx="72866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000" i="1" dirty="0" smtClean="0"/>
              <a:t>Se llama, en general, avance a labores y/o excavaciones subterráneas donde predomina una dirección (longitud), y que presentan sólo una cara libre para la acción del explosivo.</a:t>
            </a:r>
          </a:p>
          <a:p>
            <a:endParaRPr lang="es-CL" sz="2000" i="1" dirty="0" smtClean="0"/>
          </a:p>
          <a:p>
            <a:r>
              <a:rPr lang="es-CL" sz="2000" i="1" dirty="0" smtClean="0"/>
              <a:t>Los diagramas de disparo utilizados en estos casos, se clasifican según la disposición geométrica que adoptan el conjunto de tiros que crean el hueco o corte inicial (</a:t>
            </a:r>
            <a:r>
              <a:rPr lang="es-CL" sz="2000" i="1" dirty="0" err="1" smtClean="0"/>
              <a:t>rainura</a:t>
            </a:r>
            <a:r>
              <a:rPr lang="es-CL" sz="2000" i="1" dirty="0" smtClean="0"/>
              <a:t>). En esta clasificación, quedan excluidos los túneles de gran sección, piques y chimeneas.</a:t>
            </a:r>
            <a:endParaRPr lang="es-CL" sz="2000" i="1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571480"/>
            <a:ext cx="592935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400" b="1" cap="all" dirty="0" smtClean="0">
                <a:latin typeface="+mj-lt"/>
                <a:ea typeface="+mj-ea"/>
                <a:cs typeface="+mj-cs"/>
              </a:rPr>
              <a:t>AVANCE O DESARROLLO DE GALERÍAS O TUNELES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714316" y="1857364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dirty="0" smtClean="0">
                <a:latin typeface="Tahoma" charset="0"/>
              </a:rPr>
              <a:t>  Clasificación</a:t>
            </a:r>
            <a:r>
              <a:rPr lang="es-ES" sz="2000" dirty="0" smtClean="0">
                <a:latin typeface="Tahoma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</a:t>
            </a:r>
            <a:r>
              <a:rPr lang="es-ES" sz="2000" dirty="0" err="1" smtClean="0">
                <a:latin typeface="Tahoma" charset="0"/>
              </a:rPr>
              <a:t>Rainuras</a:t>
            </a:r>
            <a:r>
              <a:rPr lang="es-ES" sz="2000" dirty="0" smtClean="0">
                <a:latin typeface="Tahoma" charset="0"/>
              </a:rPr>
              <a:t> con tiros convergentes.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</a:t>
            </a:r>
            <a:r>
              <a:rPr lang="es-ES" sz="2000" dirty="0" err="1" smtClean="0">
                <a:latin typeface="Tahoma" charset="0"/>
              </a:rPr>
              <a:t>Rainuras</a:t>
            </a:r>
            <a:r>
              <a:rPr lang="es-ES" sz="2000" dirty="0" smtClean="0">
                <a:latin typeface="Tahoma" charset="0"/>
              </a:rPr>
              <a:t> con tiros paralelos.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</p:txBody>
      </p:sp>
      <p:sp>
        <p:nvSpPr>
          <p:cNvPr id="8" name="Line 238"/>
          <p:cNvSpPr>
            <a:spLocks noChangeShapeType="1"/>
          </p:cNvSpPr>
          <p:nvPr/>
        </p:nvSpPr>
        <p:spPr bwMode="auto">
          <a:xfrm flipV="1">
            <a:off x="5000628" y="2000240"/>
            <a:ext cx="1357322" cy="64294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9" name="Line 238"/>
          <p:cNvSpPr>
            <a:spLocks noChangeShapeType="1"/>
          </p:cNvSpPr>
          <p:nvPr/>
        </p:nvSpPr>
        <p:spPr bwMode="auto">
          <a:xfrm flipV="1">
            <a:off x="4429124" y="3714752"/>
            <a:ext cx="1285884" cy="35719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10" name="Line 238"/>
          <p:cNvSpPr>
            <a:spLocks noChangeShapeType="1"/>
          </p:cNvSpPr>
          <p:nvPr/>
        </p:nvSpPr>
        <p:spPr bwMode="auto">
          <a:xfrm flipV="1">
            <a:off x="5072066" y="2857493"/>
            <a:ext cx="1285884" cy="45719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11" name="Line 238"/>
          <p:cNvSpPr>
            <a:spLocks noChangeShapeType="1"/>
          </p:cNvSpPr>
          <p:nvPr/>
        </p:nvSpPr>
        <p:spPr bwMode="auto">
          <a:xfrm>
            <a:off x="4429124" y="4214816"/>
            <a:ext cx="1285884" cy="45719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12" name="Line 238"/>
          <p:cNvSpPr>
            <a:spLocks noChangeShapeType="1"/>
          </p:cNvSpPr>
          <p:nvPr/>
        </p:nvSpPr>
        <p:spPr bwMode="auto">
          <a:xfrm>
            <a:off x="4357686" y="4357694"/>
            <a:ext cx="1357322" cy="57150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6429388" y="1785926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latin typeface="Tahoma" charset="0"/>
              </a:rPr>
              <a:t>Piramidal</a:t>
            </a:r>
            <a:endParaRPr lang="es-CL" dirty="0"/>
          </a:p>
        </p:txBody>
      </p:sp>
      <p:sp>
        <p:nvSpPr>
          <p:cNvPr id="17" name="16 Rectángulo"/>
          <p:cNvSpPr/>
          <p:nvPr/>
        </p:nvSpPr>
        <p:spPr>
          <a:xfrm>
            <a:off x="6500826" y="2643182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>
                <a:latin typeface="Tahoma" charset="0"/>
              </a:rPr>
              <a:t>En “V”</a:t>
            </a:r>
            <a:endParaRPr lang="es-CL" dirty="0"/>
          </a:p>
        </p:txBody>
      </p:sp>
      <p:sp>
        <p:nvSpPr>
          <p:cNvPr id="18" name="17 Rectángulo"/>
          <p:cNvSpPr/>
          <p:nvPr/>
        </p:nvSpPr>
        <p:spPr>
          <a:xfrm>
            <a:off x="5857884" y="3500438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latin typeface="Tahoma" charset="0"/>
              </a:rPr>
              <a:t>Burn</a:t>
            </a:r>
            <a:r>
              <a:rPr lang="es-ES" dirty="0" smtClean="0">
                <a:latin typeface="Tahoma" charset="0"/>
              </a:rPr>
              <a:t>-</a:t>
            </a:r>
            <a:r>
              <a:rPr lang="es-ES" dirty="0" err="1" smtClean="0">
                <a:latin typeface="Tahoma" charset="0"/>
              </a:rPr>
              <a:t>Cut</a:t>
            </a:r>
            <a:r>
              <a:rPr lang="es-ES" dirty="0" smtClean="0">
                <a:latin typeface="Tahoma" charset="0"/>
              </a:rPr>
              <a:t>-Normal</a:t>
            </a:r>
            <a:endParaRPr lang="es-CL" dirty="0"/>
          </a:p>
        </p:txBody>
      </p:sp>
      <p:sp>
        <p:nvSpPr>
          <p:cNvPr id="19" name="18 Rectángulo"/>
          <p:cNvSpPr/>
          <p:nvPr/>
        </p:nvSpPr>
        <p:spPr>
          <a:xfrm>
            <a:off x="5857884" y="4000504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latin typeface="Tahoma" charset="0"/>
              </a:rPr>
              <a:t>Coromant</a:t>
            </a:r>
            <a:r>
              <a:rPr lang="es-ES" dirty="0" smtClean="0">
                <a:latin typeface="Tahoma" charset="0"/>
              </a:rPr>
              <a:t> Normal</a:t>
            </a:r>
            <a:endParaRPr lang="es-CL" dirty="0"/>
          </a:p>
        </p:txBody>
      </p:sp>
      <p:sp>
        <p:nvSpPr>
          <p:cNvPr id="20" name="19 Rectángulo"/>
          <p:cNvSpPr/>
          <p:nvPr/>
        </p:nvSpPr>
        <p:spPr>
          <a:xfrm>
            <a:off x="5786446" y="4714884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err="1" smtClean="0">
                <a:latin typeface="Tahoma" charset="0"/>
              </a:rPr>
              <a:t>Wide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Hole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Cut</a:t>
            </a:r>
            <a:endParaRPr lang="es-CL" dirty="0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642910" y="1142984"/>
            <a:ext cx="6643733" cy="40165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RAINURAS</a:t>
            </a:r>
            <a:endParaRPr kumimoji="0" lang="en-AU" sz="2400" b="1" i="1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000100" y="357166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PEQUEÑA-Perforación manual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714348" y="22145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_tradnl" dirty="0" smtClean="0"/>
              <a:t>Sección : 6-9 [m2]</a:t>
            </a:r>
            <a:endParaRPr lang="es-CL" dirty="0" smtClean="0"/>
          </a:p>
          <a:p>
            <a:r>
              <a:rPr lang="es-CL" dirty="0" smtClean="0"/>
              <a:t>Perforadora : perforadora manual </a:t>
            </a:r>
            <a:r>
              <a:rPr lang="es-CL" dirty="0" err="1" smtClean="0"/>
              <a:t>Jackleg</a:t>
            </a:r>
            <a:endParaRPr lang="es-CL" dirty="0" smtClean="0"/>
          </a:p>
          <a:p>
            <a:r>
              <a:rPr lang="es-CL" dirty="0" smtClean="0"/>
              <a:t>Barras : en serie, integrales</a:t>
            </a:r>
          </a:p>
          <a:p>
            <a:r>
              <a:rPr lang="es-CL" dirty="0" smtClean="0"/>
              <a:t>∅ : 27 – 41 [mm]</a:t>
            </a:r>
          </a:p>
          <a:p>
            <a:r>
              <a:rPr lang="es-CL" dirty="0" smtClean="0"/>
              <a:t>L : 1,2 – 2,4 [m]</a:t>
            </a:r>
            <a:endParaRPr lang="es-C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1714488"/>
            <a:ext cx="2371738" cy="232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000240"/>
            <a:ext cx="7941375" cy="367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PEQUEÑA-Perforación manual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85720" y="1428736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• </a:t>
            </a:r>
            <a:r>
              <a:rPr lang="pt-BR" dirty="0" err="1" smtClean="0"/>
              <a:t>Rainura</a:t>
            </a:r>
            <a:r>
              <a:rPr lang="pt-BR" dirty="0" smtClean="0"/>
              <a:t> Piramidal → máximo L = 1,6 [m]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PEQUEÑA-Perforación manual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85720" y="1214422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• </a:t>
            </a:r>
            <a:r>
              <a:rPr lang="pt-BR" dirty="0" err="1" smtClean="0"/>
              <a:t>Rainura</a:t>
            </a:r>
            <a:r>
              <a:rPr lang="pt-BR" dirty="0" smtClean="0"/>
              <a:t> Piramidal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2071678"/>
            <a:ext cx="244314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1142984"/>
            <a:ext cx="3705247" cy="234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Elipse"/>
          <p:cNvSpPr/>
          <p:nvPr/>
        </p:nvSpPr>
        <p:spPr>
          <a:xfrm>
            <a:off x="1714480" y="2786058"/>
            <a:ext cx="142876" cy="14287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15 Elipse"/>
          <p:cNvSpPr/>
          <p:nvPr/>
        </p:nvSpPr>
        <p:spPr>
          <a:xfrm>
            <a:off x="2071670" y="3071810"/>
            <a:ext cx="142876" cy="21431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7" name="16 Elipse"/>
          <p:cNvSpPr/>
          <p:nvPr/>
        </p:nvSpPr>
        <p:spPr>
          <a:xfrm>
            <a:off x="1714480" y="3429000"/>
            <a:ext cx="142876" cy="14287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17 Elipse"/>
          <p:cNvSpPr/>
          <p:nvPr/>
        </p:nvSpPr>
        <p:spPr>
          <a:xfrm>
            <a:off x="1357290" y="3071810"/>
            <a:ext cx="142876" cy="14287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20" name="19 Conector recto de flecha"/>
          <p:cNvCxnSpPr/>
          <p:nvPr/>
        </p:nvCxnSpPr>
        <p:spPr>
          <a:xfrm flipV="1">
            <a:off x="2214546" y="2000240"/>
            <a:ext cx="3571900" cy="1214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24 Elipse"/>
          <p:cNvSpPr/>
          <p:nvPr/>
        </p:nvSpPr>
        <p:spPr>
          <a:xfrm>
            <a:off x="2071670" y="2714620"/>
            <a:ext cx="214314" cy="2143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6" name="25 Elipse"/>
          <p:cNvSpPr/>
          <p:nvPr/>
        </p:nvSpPr>
        <p:spPr>
          <a:xfrm>
            <a:off x="2071670" y="3429000"/>
            <a:ext cx="214314" cy="2143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7" name="26 Elipse"/>
          <p:cNvSpPr/>
          <p:nvPr/>
        </p:nvSpPr>
        <p:spPr>
          <a:xfrm>
            <a:off x="1285852" y="2714620"/>
            <a:ext cx="214314" cy="2143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27 Elipse"/>
          <p:cNvSpPr/>
          <p:nvPr/>
        </p:nvSpPr>
        <p:spPr>
          <a:xfrm>
            <a:off x="1285852" y="3357562"/>
            <a:ext cx="214314" cy="2143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29" name="28 Conector recto de flecha"/>
          <p:cNvCxnSpPr/>
          <p:nvPr/>
        </p:nvCxnSpPr>
        <p:spPr>
          <a:xfrm flipV="1">
            <a:off x="2214546" y="1571612"/>
            <a:ext cx="3500462" cy="1143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36 Rectángulo"/>
          <p:cNvSpPr/>
          <p:nvPr/>
        </p:nvSpPr>
        <p:spPr>
          <a:xfrm>
            <a:off x="571472" y="4429132"/>
            <a:ext cx="6195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Los tiros indicados en rojo se juntan y forman la pirámide.</a:t>
            </a:r>
          </a:p>
          <a:p>
            <a:r>
              <a:rPr lang="es-ES_tradnl" dirty="0" smtClean="0"/>
              <a:t>Los tiros en celeste (tiros auxiliares) enanchan la pirámide creada.</a:t>
            </a:r>
            <a:endParaRPr lang="es-CL" dirty="0"/>
          </a:p>
        </p:txBody>
      </p:sp>
      <p:sp>
        <p:nvSpPr>
          <p:cNvPr id="38" name="37 Rectángulo"/>
          <p:cNvSpPr/>
          <p:nvPr/>
        </p:nvSpPr>
        <p:spPr>
          <a:xfrm>
            <a:off x="4786314" y="3571876"/>
            <a:ext cx="34837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>
                <a:latin typeface="Cambria Math"/>
                <a:ea typeface="Cambria Math"/>
              </a:rPr>
              <a:t>    𝜶 </a:t>
            </a:r>
            <a:r>
              <a:rPr lang="es-CL" sz="1600" dirty="0" smtClean="0">
                <a:latin typeface="Cambria Math"/>
                <a:ea typeface="Cambria Math"/>
              </a:rPr>
              <a:t>llega a valores de 40- 55</a:t>
            </a:r>
            <a:r>
              <a:rPr lang="es-CL" sz="1600" dirty="0" smtClean="0">
                <a:latin typeface="Calibri"/>
                <a:ea typeface="Cambria Math"/>
              </a:rPr>
              <a:t>°</a:t>
            </a:r>
            <a:endParaRPr lang="es-CL" sz="1600" dirty="0" smtClean="0">
              <a:latin typeface="Cambria Math"/>
              <a:ea typeface="Cambria Math"/>
            </a:endParaRPr>
          </a:p>
          <a:p>
            <a:r>
              <a:rPr lang="es-ES_tradnl" sz="1600" dirty="0" smtClean="0">
                <a:latin typeface="Cambria Math"/>
                <a:ea typeface="Cambria Math"/>
              </a:rPr>
              <a:t>(55</a:t>
            </a:r>
            <a:r>
              <a:rPr lang="es-CL" sz="1600" dirty="0" smtClean="0">
                <a:latin typeface="Calibri"/>
                <a:ea typeface="Cambria Math"/>
              </a:rPr>
              <a:t> °</a:t>
            </a:r>
            <a:r>
              <a:rPr lang="es-ES_tradnl" sz="1600" dirty="0" smtClean="0">
                <a:latin typeface="Cambria Math"/>
                <a:ea typeface="Cambria Math"/>
              </a:rPr>
              <a:t> para roca más difícil de romper)</a:t>
            </a:r>
            <a:endParaRPr lang="es-CL" sz="1600" dirty="0"/>
          </a:p>
        </p:txBody>
      </p:sp>
      <p:sp>
        <p:nvSpPr>
          <p:cNvPr id="39" name="38 Rectángulo"/>
          <p:cNvSpPr/>
          <p:nvPr/>
        </p:nvSpPr>
        <p:spPr>
          <a:xfrm>
            <a:off x="642910" y="5500702"/>
            <a:ext cx="2971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>
                <a:latin typeface="Calibri"/>
                <a:ea typeface="Cambria Math"/>
              </a:rPr>
              <a:t>Limitación: el avance es poco.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500034" y="1285860"/>
            <a:ext cx="84296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dirty="0" smtClean="0">
                <a:latin typeface="Tahoma" charset="0"/>
              </a:rPr>
              <a:t>  Contenido</a:t>
            </a:r>
            <a:r>
              <a:rPr lang="es-ES" sz="2000" dirty="0" smtClean="0">
                <a:latin typeface="Tahoma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Introducción a los Diagramas de Disparo.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Revisión de los Diagramas de Disparo para el desarrollo de galerías.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Revisión del diseño de </a:t>
            </a:r>
            <a:r>
              <a:rPr lang="es-ES" sz="2000" dirty="0" err="1" smtClean="0">
                <a:latin typeface="Tahoma" charset="0"/>
              </a:rPr>
              <a:t>Rainuras</a:t>
            </a:r>
            <a:r>
              <a:rPr lang="es-ES" sz="2000" dirty="0" smtClean="0">
                <a:latin typeface="Tahoma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Análisis el Diseño de </a:t>
            </a:r>
            <a:r>
              <a:rPr lang="es-ES" sz="2000" dirty="0" err="1" smtClean="0">
                <a:latin typeface="Tahoma" charset="0"/>
              </a:rPr>
              <a:t>Rainuras</a:t>
            </a:r>
            <a:r>
              <a:rPr lang="es-ES" sz="2000" dirty="0" smtClean="0">
                <a:latin typeface="Tahoma" charset="0"/>
              </a:rPr>
              <a:t> </a:t>
            </a:r>
            <a:r>
              <a:rPr lang="es-ES" sz="2000" dirty="0" err="1" smtClean="0">
                <a:latin typeface="Tahoma" charset="0"/>
              </a:rPr>
              <a:t>Wide-Hole-Cut</a:t>
            </a:r>
            <a:r>
              <a:rPr lang="es-ES" sz="2000" dirty="0" smtClean="0">
                <a:latin typeface="Tahoma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Tarea 2.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PEQUEÑA-Perforación manual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642910" y="1071546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dirty="0" smtClean="0"/>
              <a:t>• </a:t>
            </a:r>
            <a:r>
              <a:rPr lang="es-CL" dirty="0" err="1" smtClean="0"/>
              <a:t>Burn</a:t>
            </a:r>
            <a:r>
              <a:rPr lang="es-CL" dirty="0" smtClean="0"/>
              <a:t>-</a:t>
            </a:r>
            <a:r>
              <a:rPr lang="es-CL" dirty="0" err="1" smtClean="0"/>
              <a:t>Cut</a:t>
            </a:r>
            <a:r>
              <a:rPr lang="es-CL" dirty="0" smtClean="0"/>
              <a:t>-Normal → máximo L = 2,4 [m], con plantilla</a:t>
            </a:r>
            <a:endParaRPr lang="es-CL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500174"/>
            <a:ext cx="7358114" cy="4445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428596" y="1071546"/>
            <a:ext cx="6143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dirty="0" smtClean="0"/>
              <a:t>• </a:t>
            </a:r>
            <a:r>
              <a:rPr lang="es-CL" dirty="0" err="1" smtClean="0"/>
              <a:t>Coromant-Cut</a:t>
            </a:r>
            <a:r>
              <a:rPr lang="es-CL" dirty="0" smtClean="0"/>
              <a:t> → L = 2,4 [m], ∅h = 2¼” – 2½”, con plantilla</a:t>
            </a:r>
            <a:endParaRPr lang="es-CL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PEQUEÑA-Perforación manual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1500174"/>
            <a:ext cx="7715304" cy="426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9" y="500042"/>
            <a:ext cx="5500725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 a MEDIANA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1357298"/>
            <a:ext cx="2233617" cy="200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714348" y="164305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 smtClean="0"/>
              <a:t>Equipo : Jumbo de avance, 1 brazo</a:t>
            </a:r>
          </a:p>
          <a:p>
            <a:r>
              <a:rPr lang="es-CL" dirty="0" smtClean="0"/>
              <a:t>Perforadora : Hidráulica, top-</a:t>
            </a:r>
            <a:r>
              <a:rPr lang="es-CL" dirty="0" err="1" smtClean="0"/>
              <a:t>hammer</a:t>
            </a:r>
            <a:endParaRPr lang="es-CL" dirty="0" smtClean="0"/>
          </a:p>
          <a:p>
            <a:r>
              <a:rPr lang="es-CL" dirty="0" smtClean="0"/>
              <a:t>Barras : En serie, bit recambiable</a:t>
            </a:r>
          </a:p>
          <a:p>
            <a:r>
              <a:rPr lang="es-CL" dirty="0" smtClean="0"/>
              <a:t>∅ : 38 (41) – 51 [mm]</a:t>
            </a:r>
          </a:p>
          <a:p>
            <a:r>
              <a:rPr lang="es-CL" dirty="0" smtClean="0"/>
              <a:t>L : hasta 4 [m]</a:t>
            </a:r>
          </a:p>
          <a:p>
            <a:r>
              <a:rPr lang="es-CL" dirty="0" smtClean="0"/>
              <a:t>∅h : 3” – 3½” – 4”</a:t>
            </a:r>
          </a:p>
          <a:p>
            <a:r>
              <a:rPr lang="es-CL" dirty="0" smtClean="0"/>
              <a:t>E : 0,70 – 0,90 [m]</a:t>
            </a:r>
          </a:p>
          <a:p>
            <a:r>
              <a:rPr lang="es-CL" dirty="0" smtClean="0"/>
              <a:t>B : 0,60 – 0,70 [m]</a:t>
            </a:r>
          </a:p>
          <a:p>
            <a:r>
              <a:rPr lang="es-CL" dirty="0" smtClean="0"/>
              <a:t>E/B </a:t>
            </a:r>
            <a:r>
              <a:rPr lang="es-CL" dirty="0" smtClean="0">
                <a:latin typeface="Cambria Math"/>
                <a:ea typeface="Cambria Math"/>
              </a:rPr>
              <a:t>≈</a:t>
            </a:r>
            <a:r>
              <a:rPr lang="es-CL" dirty="0" smtClean="0"/>
              <a:t>1,25</a:t>
            </a:r>
          </a:p>
          <a:p>
            <a:endParaRPr lang="es-CL" dirty="0"/>
          </a:p>
        </p:txBody>
      </p:sp>
      <p:sp>
        <p:nvSpPr>
          <p:cNvPr id="11" name="10 Rectángulo"/>
          <p:cNvSpPr/>
          <p:nvPr/>
        </p:nvSpPr>
        <p:spPr>
          <a:xfrm>
            <a:off x="2500298" y="45720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 err="1" smtClean="0"/>
              <a:t>Rainura</a:t>
            </a:r>
            <a:r>
              <a:rPr lang="es-CL" dirty="0" smtClean="0"/>
              <a:t> : </a:t>
            </a:r>
            <a:r>
              <a:rPr lang="es-CL" dirty="0" err="1" smtClean="0"/>
              <a:t>Wide-Hole-Cut</a:t>
            </a:r>
            <a:endParaRPr lang="es-CL" dirty="0" smtClean="0"/>
          </a:p>
          <a:p>
            <a:r>
              <a:rPr lang="es-CL" dirty="0" smtClean="0"/>
              <a:t>∅h : 3” – 3½” – 4”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3571876"/>
            <a:ext cx="2571768" cy="239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9" y="500042"/>
            <a:ext cx="5500725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PEQUEÑA a MEDIANA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000108"/>
            <a:ext cx="8242274" cy="4809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9" y="500042"/>
            <a:ext cx="4000527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</a:t>
            </a:r>
            <a:r>
              <a:rPr kumimoji="0" lang="es-MX" sz="2400" b="1" i="0" u="none" strike="noStrike" kern="1200" cap="all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gRANDE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7158" y="14287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 smtClean="0"/>
              <a:t>Equipo : Jumbo de avance, 2 brazos</a:t>
            </a:r>
          </a:p>
          <a:p>
            <a:r>
              <a:rPr lang="es-CL" dirty="0" smtClean="0"/>
              <a:t>Perforadora : Hidráulica, top-</a:t>
            </a:r>
            <a:r>
              <a:rPr lang="es-CL" dirty="0" err="1" smtClean="0"/>
              <a:t>hammer</a:t>
            </a:r>
            <a:endParaRPr lang="es-CL" dirty="0" smtClean="0"/>
          </a:p>
          <a:p>
            <a:r>
              <a:rPr lang="es-CL" dirty="0" smtClean="0"/>
              <a:t>Barras : En serie, bit recambiable</a:t>
            </a:r>
          </a:p>
          <a:p>
            <a:r>
              <a:rPr lang="es-CL" dirty="0" smtClean="0"/>
              <a:t>∅ : 45 – 51 [mm]</a:t>
            </a:r>
          </a:p>
          <a:p>
            <a:r>
              <a:rPr lang="es-CL" dirty="0" smtClean="0"/>
              <a:t>L : hasta 6 [m]</a:t>
            </a:r>
            <a:endParaRPr lang="es-CL" dirty="0"/>
          </a:p>
        </p:txBody>
      </p:sp>
      <p:sp>
        <p:nvSpPr>
          <p:cNvPr id="9" name="8 Rectángulo"/>
          <p:cNvSpPr/>
          <p:nvPr/>
        </p:nvSpPr>
        <p:spPr>
          <a:xfrm>
            <a:off x="428596" y="378619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 err="1" smtClean="0"/>
              <a:t>Rainura</a:t>
            </a:r>
            <a:r>
              <a:rPr lang="es-CL" dirty="0" smtClean="0"/>
              <a:t> : </a:t>
            </a:r>
            <a:r>
              <a:rPr lang="es-CL" dirty="0" err="1" smtClean="0"/>
              <a:t>Wide-Hole-Cut</a:t>
            </a:r>
            <a:r>
              <a:rPr lang="es-CL" dirty="0" smtClean="0"/>
              <a:t>, 2 tiros</a:t>
            </a:r>
          </a:p>
          <a:p>
            <a:r>
              <a:rPr lang="pt-BR" dirty="0" smtClean="0"/>
              <a:t>∅h : 4” 1 tiro; 3½” 2 tiros</a:t>
            </a:r>
          </a:p>
          <a:p>
            <a:r>
              <a:rPr lang="es-CL" dirty="0" smtClean="0"/>
              <a:t>E : 0,80 – 1,00 [m]</a:t>
            </a:r>
          </a:p>
          <a:p>
            <a:r>
              <a:rPr lang="es-CL" dirty="0" smtClean="0"/>
              <a:t>B : 0,65 – 0,80 [m]</a:t>
            </a:r>
          </a:p>
          <a:p>
            <a:r>
              <a:rPr lang="es-CL" dirty="0" smtClean="0"/>
              <a:t>E/B : 1,25</a:t>
            </a:r>
            <a:endParaRPr lang="es-C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928670"/>
            <a:ext cx="3071834" cy="242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3357562"/>
            <a:ext cx="2686063" cy="2466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1071546"/>
            <a:ext cx="635798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9" y="500042"/>
            <a:ext cx="4000527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Galerías de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SECCION </a:t>
            </a:r>
            <a:r>
              <a:rPr kumimoji="0" lang="es-MX" sz="2400" b="1" i="0" u="none" strike="noStrike" kern="1200" cap="all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gRANDE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9" y="500042"/>
            <a:ext cx="4000527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en “v”: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71472" y="2357430"/>
            <a:ext cx="3161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CL" dirty="0" smtClean="0"/>
              <a:t> Se usa, pero cada vez menos.</a:t>
            </a:r>
            <a:endParaRPr lang="es-C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357166"/>
            <a:ext cx="4429156" cy="554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714356"/>
            <a:ext cx="652462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000100" y="357166"/>
            <a:ext cx="4286279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DIAGRAMA DE DISPARO: (ejemplos)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928670"/>
            <a:ext cx="759250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00100" y="357166"/>
            <a:ext cx="4286279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DIAGRAMA DE DISPARO: (ejemplos)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5" y="1282005"/>
            <a:ext cx="8546246" cy="450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00100" y="357166"/>
            <a:ext cx="4286279" cy="401656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DIAGRAMA DE DISPARO: (ejemplos)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785786" y="2071678"/>
            <a:ext cx="807249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000" i="1" dirty="0" smtClean="0"/>
              <a:t>Se llama, en general, Diagrama de Disparo a la configuración, o disposición geométrica de las perforaciones o tiros para realizar una determinada excavación. Los principales parámetros que definen o determinan esta geometría son:</a:t>
            </a:r>
          </a:p>
          <a:p>
            <a:endParaRPr lang="es-CL" sz="2000" i="1" dirty="0" smtClean="0"/>
          </a:p>
          <a:p>
            <a:r>
              <a:rPr lang="es-CL" sz="2000" i="1" dirty="0" smtClean="0"/>
              <a:t>• Diámetro de perforación (∅).</a:t>
            </a:r>
          </a:p>
          <a:p>
            <a:r>
              <a:rPr lang="es-CL" sz="2000" i="1" dirty="0" smtClean="0"/>
              <a:t>• </a:t>
            </a:r>
            <a:r>
              <a:rPr lang="es-CL" sz="2000" i="1" dirty="0" err="1" smtClean="0"/>
              <a:t>Burden</a:t>
            </a:r>
            <a:r>
              <a:rPr lang="es-CL" sz="2000" i="1" dirty="0" smtClean="0"/>
              <a:t> (B): distancia de un tiro a la cara libre, medida perpendicularmente.</a:t>
            </a:r>
          </a:p>
          <a:p>
            <a:r>
              <a:rPr lang="es-CL" sz="2000" i="1" dirty="0" smtClean="0"/>
              <a:t>• Espaciamiento (E): distancia entre tiros contiguos de una misma hilera.</a:t>
            </a:r>
          </a:p>
          <a:p>
            <a:r>
              <a:rPr lang="es-CL" sz="2000" i="1" dirty="0" smtClean="0"/>
              <a:t>• Longitud de los Tiros (L).</a:t>
            </a:r>
          </a:p>
          <a:p>
            <a:r>
              <a:rPr lang="es-CL" sz="2000" i="1" dirty="0" smtClean="0"/>
              <a:t>• Taco(T): Longitud del tiro sin cargar.</a:t>
            </a:r>
          </a:p>
          <a:p>
            <a:endParaRPr lang="es-CL" sz="2000" i="1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28596" y="1357298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i="1" cap="all" dirty="0" smtClean="0">
                <a:latin typeface="+mj-lt"/>
                <a:ea typeface="+mj-ea"/>
                <a:cs typeface="+mj-cs"/>
              </a:rPr>
              <a:t>Introducción:</a:t>
            </a:r>
            <a:endParaRPr kumimoji="0" lang="en-AU" sz="2400" i="1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9" y="500042"/>
            <a:ext cx="4286279" cy="401656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Diseño de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rainuras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wide-hole-cut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1071546"/>
            <a:ext cx="6286544" cy="495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2071678"/>
            <a:ext cx="5241215" cy="207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9" y="500042"/>
            <a:ext cx="4286279" cy="401656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Diseño de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rainuras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wide-hole-cut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1643050"/>
            <a:ext cx="307183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142984"/>
            <a:ext cx="2214578" cy="302787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571612"/>
            <a:ext cx="2177158" cy="357190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000240"/>
            <a:ext cx="7561315" cy="785818"/>
          </a:xfrm>
          <a:prstGeom prst="rect">
            <a:avLst/>
          </a:prstGeom>
          <a:noFill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857496"/>
            <a:ext cx="2293739" cy="642942"/>
          </a:xfrm>
          <a:prstGeom prst="rect">
            <a:avLst/>
          </a:prstGeom>
          <a:noFill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571876"/>
            <a:ext cx="2293739" cy="642942"/>
          </a:xfrm>
          <a:prstGeom prst="rect">
            <a:avLst/>
          </a:prstGeom>
          <a:noFill/>
        </p:spPr>
      </p:pic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286256"/>
            <a:ext cx="3909246" cy="714380"/>
          </a:xfrm>
          <a:prstGeom prst="rect">
            <a:avLst/>
          </a:prstGeom>
          <a:noFill/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5072074"/>
            <a:ext cx="5000660" cy="1000132"/>
          </a:xfrm>
          <a:prstGeom prst="rect">
            <a:avLst/>
          </a:prstGeom>
          <a:noFill/>
        </p:spPr>
      </p:pic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071538" y="428604"/>
            <a:ext cx="5357850" cy="401656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Diseño de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rainuras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wide-hole-cut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: Fórmulas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285860"/>
            <a:ext cx="6243681" cy="642942"/>
          </a:xfrm>
          <a:prstGeom prst="rect">
            <a:avLst/>
          </a:prstGeo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928934"/>
            <a:ext cx="3383905" cy="285752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786190"/>
            <a:ext cx="714380" cy="261023"/>
          </a:xfrm>
          <a:prstGeom prst="rect">
            <a:avLst/>
          </a:prstGeom>
          <a:noFill/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143380"/>
            <a:ext cx="8143932" cy="333378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28596" y="2357430"/>
            <a:ext cx="142876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Donde:</a:t>
            </a:r>
            <a:endParaRPr kumimoji="0" lang="es-C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1428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071538" y="428604"/>
            <a:ext cx="5357850" cy="401656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Diseño de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rainuras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wide-hole-cut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: Fórmulas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643446"/>
            <a:ext cx="2842480" cy="285752"/>
          </a:xfrm>
          <a:prstGeom prst="rect">
            <a:avLst/>
          </a:prstGeom>
          <a:noFill/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357562"/>
            <a:ext cx="4214843" cy="330917"/>
          </a:xfrm>
          <a:prstGeom prst="rect">
            <a:avLst/>
          </a:prstGeom>
          <a:noFill/>
        </p:spPr>
      </p:pic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8" y="428604"/>
            <a:ext cx="5357850" cy="401656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Diseño de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rainuras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MX" sz="2400" b="1" i="0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wide-hole-cut</a:t>
            </a: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: Fórmulas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214422"/>
            <a:ext cx="4286280" cy="857256"/>
          </a:xfrm>
          <a:prstGeom prst="rect">
            <a:avLst/>
          </a:prstGeom>
          <a:noFill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643182"/>
            <a:ext cx="4500594" cy="337989"/>
          </a:xfrm>
          <a:prstGeom prst="rect">
            <a:avLst/>
          </a:prstGeo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000372"/>
            <a:ext cx="4143405" cy="536423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3571876"/>
            <a:ext cx="7072362" cy="289512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000504"/>
            <a:ext cx="2842480" cy="285752"/>
          </a:xfrm>
          <a:prstGeom prst="rect">
            <a:avLst/>
          </a:prstGeom>
          <a:noFill/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4357694"/>
            <a:ext cx="834211" cy="304808"/>
          </a:xfrm>
          <a:prstGeom prst="rect">
            <a:avLst/>
          </a:prstGeom>
          <a:noFill/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1000100" y="2143116"/>
            <a:ext cx="8707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Donde:</a:t>
            </a:r>
            <a:endParaRPr kumimoji="0" lang="es-CL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s-CL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0" y="1657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0" y="2019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20494" name="Picture 1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5143512"/>
            <a:ext cx="3000395" cy="416113"/>
          </a:xfrm>
          <a:prstGeom prst="rect">
            <a:avLst/>
          </a:prstGeom>
          <a:noFill/>
        </p:spPr>
      </p:pic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1538" y="428604"/>
            <a:ext cx="5357850" cy="401656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Cálculo de rendimientos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(Diagrama de disparo):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643050"/>
            <a:ext cx="4090765" cy="285752"/>
          </a:xfrm>
          <a:prstGeom prst="rect">
            <a:avLst/>
          </a:prstGeom>
          <a:noFill/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143116"/>
            <a:ext cx="2541685" cy="285752"/>
          </a:xfrm>
          <a:prstGeom prst="rect">
            <a:avLst/>
          </a:prstGeom>
          <a:noFill/>
        </p:spPr>
      </p:pic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2643182"/>
            <a:ext cx="5609763" cy="285752"/>
          </a:xfrm>
          <a:prstGeom prst="rect">
            <a:avLst/>
          </a:prstGeom>
          <a:noFill/>
        </p:spPr>
      </p:pic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571875"/>
            <a:ext cx="8286808" cy="595103"/>
          </a:xfrm>
          <a:prstGeom prst="rect">
            <a:avLst/>
          </a:prstGeom>
          <a:noFill/>
        </p:spPr>
      </p:pic>
      <p:sp>
        <p:nvSpPr>
          <p:cNvPr id="80905" name="Rectangle 9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0906" name="Picture 10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643446"/>
            <a:ext cx="8232746" cy="571504"/>
          </a:xfrm>
          <a:prstGeom prst="rect">
            <a:avLst/>
          </a:prstGeom>
          <a:noFill/>
        </p:spPr>
      </p:pic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428604"/>
            <a:ext cx="5715040" cy="401656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1" i="0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Cálculo de rendimientos</a:t>
            </a:r>
            <a:r>
              <a:rPr kumimoji="0" lang="es-MX" sz="2400" b="1" i="0" u="none" strike="noStrike" kern="1200" cap="all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(TRONADURA DE AVANCE):</a:t>
            </a:r>
            <a:endParaRPr kumimoji="0" lang="en-AU" sz="2400" b="1" i="0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142984"/>
            <a:ext cx="2542002" cy="500066"/>
          </a:xfrm>
          <a:prstGeom prst="rect">
            <a:avLst/>
          </a:prstGeom>
          <a:noFill/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1785926"/>
            <a:ext cx="2541685" cy="285752"/>
          </a:xfrm>
          <a:prstGeom prst="rect">
            <a:avLst/>
          </a:prstGeom>
          <a:noFill/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2954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143117"/>
            <a:ext cx="3857652" cy="657756"/>
          </a:xfrm>
          <a:prstGeom prst="rect">
            <a:avLst/>
          </a:prstGeom>
          <a:noFill/>
        </p:spPr>
      </p:pic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5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2959" name="Rectangle 15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857496"/>
            <a:ext cx="5357850" cy="702168"/>
          </a:xfrm>
          <a:prstGeom prst="rect">
            <a:avLst/>
          </a:prstGeom>
          <a:noFill/>
        </p:spPr>
      </p:pic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5004" name="Picture 1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4214818"/>
            <a:ext cx="7786742" cy="602456"/>
          </a:xfrm>
          <a:prstGeom prst="rect">
            <a:avLst/>
          </a:prstGeom>
          <a:noFill/>
        </p:spPr>
      </p:pic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01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L"/>
          </a:p>
        </p:txBody>
      </p:sp>
      <p:pic>
        <p:nvPicPr>
          <p:cNvPr id="85010" name="Picture 18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5072074"/>
            <a:ext cx="7786742" cy="584400"/>
          </a:xfrm>
          <a:prstGeom prst="rect">
            <a:avLst/>
          </a:prstGeom>
          <a:noFill/>
        </p:spPr>
      </p:pic>
      <p:sp>
        <p:nvSpPr>
          <p:cNvPr id="85012" name="Rectangle 20"/>
          <p:cNvSpPr>
            <a:spLocks noChangeArrowheads="1"/>
          </p:cNvSpPr>
          <p:nvPr/>
        </p:nvSpPr>
        <p:spPr bwMode="auto">
          <a:xfrm>
            <a:off x="0" y="809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91000" y="357166"/>
            <a:ext cx="49530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9 Conector recto de flecha"/>
          <p:cNvCxnSpPr/>
          <p:nvPr/>
        </p:nvCxnSpPr>
        <p:spPr>
          <a:xfrm rot="10800000">
            <a:off x="2643174" y="2786058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rot="10800000">
            <a:off x="3428992" y="450057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357158" y="2428868"/>
            <a:ext cx="2327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Densidad del explosivo</a:t>
            </a:r>
          </a:p>
          <a:p>
            <a:r>
              <a:rPr lang="es-CL" dirty="0" smtClean="0">
                <a:latin typeface="Cambria Math"/>
                <a:ea typeface="Cambria Math"/>
              </a:rPr>
              <a:t>𝝆</a:t>
            </a:r>
            <a:r>
              <a:rPr lang="es-CL" sz="1050" dirty="0" err="1" smtClean="0">
                <a:latin typeface="Cambria Math"/>
                <a:ea typeface="Cambria Math"/>
              </a:rPr>
              <a:t>exp</a:t>
            </a:r>
            <a:r>
              <a:rPr lang="es-CL" dirty="0" smtClean="0">
                <a:latin typeface="Cambria Math"/>
                <a:ea typeface="Cambria Math"/>
              </a:rPr>
              <a:t>=1,18 [g/cm3]</a:t>
            </a:r>
            <a:endParaRPr lang="es-CL" dirty="0"/>
          </a:p>
        </p:txBody>
      </p:sp>
      <p:sp>
        <p:nvSpPr>
          <p:cNvPr id="21" name="20 Rectángulo"/>
          <p:cNvSpPr/>
          <p:nvPr/>
        </p:nvSpPr>
        <p:spPr>
          <a:xfrm>
            <a:off x="214282" y="4214818"/>
            <a:ext cx="322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err="1" smtClean="0"/>
              <a:t>PRP</a:t>
            </a:r>
            <a:r>
              <a:rPr lang="es-CL" sz="900" dirty="0" err="1" smtClean="0"/>
              <a:t>Anfo</a:t>
            </a:r>
            <a:r>
              <a:rPr lang="es-CL" dirty="0" smtClean="0"/>
              <a:t>: Potencia relativa en peso</a:t>
            </a:r>
          </a:p>
          <a:p>
            <a:r>
              <a:rPr lang="es-CL" dirty="0" smtClean="0"/>
              <a:t>del </a:t>
            </a:r>
            <a:r>
              <a:rPr lang="es-ES_tradnl" dirty="0" smtClean="0"/>
              <a:t>Explosivo respecto al</a:t>
            </a:r>
          </a:p>
          <a:p>
            <a:r>
              <a:rPr lang="es-ES_tradnl" dirty="0" err="1" smtClean="0"/>
              <a:t>Anfo</a:t>
            </a:r>
            <a:r>
              <a:rPr lang="es-ES_tradnl" dirty="0" smtClean="0"/>
              <a:t>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285852" y="2071678"/>
            <a:ext cx="7143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dirty="0" smtClean="0">
                <a:latin typeface="Tahoma" charset="0"/>
              </a:rPr>
              <a:t>  OBSERVACIÓN</a:t>
            </a:r>
            <a:r>
              <a:rPr lang="es-ES" sz="2000" dirty="0" smtClean="0">
                <a:latin typeface="Tahoma" charset="0"/>
              </a:rPr>
              <a:t>: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En la práctica no se consigue que todos los espaciamientos sean iguales (pero si parecidos), esto debido a la </a:t>
            </a:r>
            <a:r>
              <a:rPr lang="es-ES" sz="2000" dirty="0" err="1" smtClean="0">
                <a:latin typeface="Tahoma" charset="0"/>
              </a:rPr>
              <a:t>geométria</a:t>
            </a:r>
            <a:r>
              <a:rPr lang="es-ES" sz="2000" dirty="0" smtClean="0">
                <a:latin typeface="Tahoma" charset="0"/>
              </a:rPr>
              <a:t> que tenemos.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Lo que debemos mantener es la relación E/B constante.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000100" y="714356"/>
            <a:ext cx="71438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dirty="0" smtClean="0">
                <a:latin typeface="Tahoma" charset="0"/>
              </a:rPr>
              <a:t>  Sugerencia esquema entrega Tarea 2</a:t>
            </a:r>
            <a:r>
              <a:rPr lang="es-ES" sz="2000" dirty="0" smtClean="0">
                <a:latin typeface="Tahoma" charset="0"/>
              </a:rPr>
              <a:t>: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PORTADA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INDICE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1.-Introducción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2.-Diseño de Diagrama de disparo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2.1.-Lámina con figura esquemática a escala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2.2.-Cuadro Resumen Datos de Base y Rendimientos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3.-Tronadura de Avance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3.1.-Características del explosivo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3.2.- Cuadro Resumen Datos de Base y Rendimientos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4.-Memoria de Cálculo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4.1.-Cálculo de desarrollos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      4.1.1.-Cálculo de </a:t>
            </a:r>
            <a:r>
              <a:rPr lang="es-ES" sz="2000" dirty="0" err="1" smtClean="0">
                <a:latin typeface="Tahoma" charset="0"/>
              </a:rPr>
              <a:t>Rainura</a:t>
            </a: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      4.1.2.-Cálculo de Rendimientos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  4.2.-Cálculo de </a:t>
            </a:r>
            <a:r>
              <a:rPr lang="es-ES" sz="2000" dirty="0" err="1" smtClean="0">
                <a:latin typeface="Tahoma" charset="0"/>
              </a:rPr>
              <a:t>Tronadura</a:t>
            </a:r>
            <a:r>
              <a:rPr lang="es-ES" sz="2000" dirty="0" smtClean="0">
                <a:latin typeface="Tahoma" charset="0"/>
              </a:rPr>
              <a:t> de Avance (Rendimientos)</a:t>
            </a: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428736"/>
            <a:ext cx="8526966" cy="3971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214290"/>
            <a:ext cx="532949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357158" y="1714488"/>
            <a:ext cx="33517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 smtClean="0">
                <a:latin typeface="Tahoma" charset="0"/>
              </a:rPr>
              <a:t> Deben entregar el detalle de</a:t>
            </a:r>
          </a:p>
          <a:p>
            <a:r>
              <a:rPr lang="es-ES" dirty="0" smtClean="0">
                <a:latin typeface="Tahoma" charset="0"/>
              </a:rPr>
              <a:t>la </a:t>
            </a:r>
            <a:r>
              <a:rPr lang="es-ES" dirty="0" err="1" smtClean="0">
                <a:latin typeface="Tahoma" charset="0"/>
              </a:rPr>
              <a:t>rainura</a:t>
            </a:r>
            <a:r>
              <a:rPr lang="es-ES" dirty="0" smtClean="0">
                <a:latin typeface="Tahoma" charset="0"/>
              </a:rPr>
              <a:t> (como se aprecia</a:t>
            </a:r>
          </a:p>
          <a:p>
            <a:r>
              <a:rPr lang="es-ES" dirty="0" smtClean="0">
                <a:latin typeface="Tahoma" charset="0"/>
              </a:rPr>
              <a:t>en la imagen).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428596" y="3214686"/>
            <a:ext cx="2698624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 smtClean="0">
                <a:latin typeface="Tahoma" charset="0"/>
              </a:rPr>
              <a:t> Es recomendable que </a:t>
            </a:r>
          </a:p>
          <a:p>
            <a:r>
              <a:rPr lang="es-ES" dirty="0" smtClean="0">
                <a:latin typeface="Tahoma" charset="0"/>
              </a:rPr>
              <a:t>en la misma hoja del </a:t>
            </a:r>
          </a:p>
          <a:p>
            <a:r>
              <a:rPr lang="es-ES" dirty="0" smtClean="0">
                <a:latin typeface="Tahoma" charset="0"/>
              </a:rPr>
              <a:t>Diagrama de Disparo, </a:t>
            </a:r>
          </a:p>
          <a:p>
            <a:r>
              <a:rPr lang="es-ES" dirty="0" smtClean="0">
                <a:latin typeface="Tahoma" charset="0"/>
              </a:rPr>
              <a:t>también entreguen la</a:t>
            </a:r>
          </a:p>
          <a:p>
            <a:r>
              <a:rPr lang="es-ES" dirty="0" smtClean="0">
                <a:latin typeface="Tahoma" charset="0"/>
              </a:rPr>
              <a:t>información (datos de</a:t>
            </a:r>
          </a:p>
          <a:p>
            <a:r>
              <a:rPr lang="es-ES" dirty="0" smtClean="0">
                <a:latin typeface="Tahoma" charset="0"/>
              </a:rPr>
              <a:t>base y rendimientos).</a:t>
            </a:r>
          </a:p>
          <a:p>
            <a:endParaRPr lang="es-ES" dirty="0" smtClean="0">
              <a:latin typeface="Tahoma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071538" y="571480"/>
            <a:ext cx="27382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Sobre el Diagrama de </a:t>
            </a:r>
          </a:p>
          <a:p>
            <a:r>
              <a:rPr lang="es-ES" b="1" dirty="0" smtClean="0">
                <a:latin typeface="Tahoma" charset="0"/>
              </a:rPr>
              <a:t>Disparo: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00034" y="2500306"/>
            <a:ext cx="81439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Fin Presentación</a:t>
            </a:r>
            <a:endParaRPr lang="es-CL" sz="36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1071546"/>
            <a:ext cx="412285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1071546"/>
            <a:ext cx="407196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571744"/>
            <a:ext cx="51435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0"/>
            <a:ext cx="5143504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857224" y="642918"/>
            <a:ext cx="3071833" cy="401656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cap="all" dirty="0" smtClean="0">
                <a:latin typeface="+mj-lt"/>
                <a:ea typeface="+mj-ea"/>
                <a:cs typeface="+mj-cs"/>
              </a:rPr>
              <a:t>Diagramas de DISPARO</a:t>
            </a:r>
            <a:endParaRPr lang="es-MX" b="1" i="1" cap="all" dirty="0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i="1" cap="all" dirty="0" smtClean="0">
                <a:latin typeface="+mj-lt"/>
                <a:ea typeface="+mj-ea"/>
                <a:cs typeface="+mj-cs"/>
              </a:rPr>
              <a:t>( introducción)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2000240"/>
            <a:ext cx="7215238" cy="39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714348" y="1214422"/>
            <a:ext cx="6052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dirty="0" smtClean="0"/>
              <a:t>• Ejemplos de diagramas de disparo en minería a cielo abierto: 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000108"/>
            <a:ext cx="6072230" cy="491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cxnSp>
        <p:nvCxnSpPr>
          <p:cNvPr id="12" name="11 Conector recto de flecha"/>
          <p:cNvCxnSpPr/>
          <p:nvPr/>
        </p:nvCxnSpPr>
        <p:spPr>
          <a:xfrm>
            <a:off x="5786446" y="5643578"/>
            <a:ext cx="42862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>
            <a:off x="5715008" y="5072074"/>
            <a:ext cx="500066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rot="5400000">
            <a:off x="5894397" y="4321181"/>
            <a:ext cx="64294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23 Rectángulo"/>
          <p:cNvSpPr/>
          <p:nvPr/>
        </p:nvSpPr>
        <p:spPr>
          <a:xfrm>
            <a:off x="5857884" y="5572140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cap="all" dirty="0" smtClean="0">
                <a:solidFill>
                  <a:srgbClr val="FF0000"/>
                </a:solidFill>
              </a:rPr>
              <a:t>e</a:t>
            </a:r>
            <a:endParaRPr lang="es-CL" dirty="0">
              <a:solidFill>
                <a:srgbClr val="FF0000"/>
              </a:solidFill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6215074" y="4143380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cap="all" dirty="0" smtClean="0">
                <a:solidFill>
                  <a:srgbClr val="FF0000"/>
                </a:solidFill>
              </a:rPr>
              <a:t>e</a:t>
            </a:r>
            <a:endParaRPr lang="es-CL" dirty="0">
              <a:solidFill>
                <a:srgbClr val="FF0000"/>
              </a:solidFill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5786446" y="5000636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cap="all" dirty="0" smtClean="0">
                <a:solidFill>
                  <a:srgbClr val="FF0000"/>
                </a:solidFill>
              </a:rPr>
              <a:t>B</a:t>
            </a:r>
            <a:endParaRPr lang="es-CL" dirty="0">
              <a:solidFill>
                <a:srgbClr val="FF0000"/>
              </a:solidFill>
            </a:endParaRPr>
          </a:p>
        </p:txBody>
      </p:sp>
      <p:cxnSp>
        <p:nvCxnSpPr>
          <p:cNvPr id="28" name="27 Conector recto de flecha"/>
          <p:cNvCxnSpPr/>
          <p:nvPr/>
        </p:nvCxnSpPr>
        <p:spPr>
          <a:xfrm rot="5400000">
            <a:off x="3465505" y="5392751"/>
            <a:ext cx="64294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28 Rectángulo"/>
          <p:cNvSpPr/>
          <p:nvPr/>
        </p:nvSpPr>
        <p:spPr>
          <a:xfrm>
            <a:off x="3714744" y="5214950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cap="all" dirty="0" smtClean="0">
                <a:solidFill>
                  <a:srgbClr val="FF0000"/>
                </a:solidFill>
              </a:rPr>
              <a:t>B</a:t>
            </a:r>
            <a:endParaRPr lang="es-CL" dirty="0">
              <a:solidFill>
                <a:srgbClr val="FF0000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5929322" y="2357430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cap="all" dirty="0" smtClean="0">
                <a:solidFill>
                  <a:srgbClr val="FF0000"/>
                </a:solidFill>
              </a:rPr>
              <a:t>e</a:t>
            </a:r>
            <a:endParaRPr lang="es-CL" dirty="0">
              <a:solidFill>
                <a:srgbClr val="FF0000"/>
              </a:solidFill>
            </a:endParaRPr>
          </a:p>
        </p:txBody>
      </p:sp>
      <p:cxnSp>
        <p:nvCxnSpPr>
          <p:cNvPr id="31" name="30 Conector recto de flecha"/>
          <p:cNvCxnSpPr/>
          <p:nvPr/>
        </p:nvCxnSpPr>
        <p:spPr>
          <a:xfrm rot="16200000" flipH="1">
            <a:off x="5750727" y="2536025"/>
            <a:ext cx="428628" cy="2143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26-09-2009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71538" y="500042"/>
            <a:ext cx="6643733" cy="401656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400" b="1" cap="all" dirty="0" smtClean="0">
                <a:latin typeface="+mj-lt"/>
                <a:ea typeface="+mj-ea"/>
                <a:cs typeface="+mj-cs"/>
              </a:rPr>
              <a:t>Diagramas de DISPARO</a:t>
            </a:r>
            <a:r>
              <a:rPr lang="es-MX" sz="2400" b="1" i="1" cap="all" dirty="0" smtClean="0">
                <a:latin typeface="+mj-lt"/>
                <a:ea typeface="+mj-ea"/>
                <a:cs typeface="+mj-cs"/>
              </a:rPr>
              <a:t>: introducción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071546"/>
            <a:ext cx="8296939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Personalizado 1">
      <a:dk1>
        <a:sysClr val="windowText" lastClr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4981</TotalTime>
  <Words>1108</Words>
  <Application>Microsoft Office PowerPoint</Application>
  <PresentationFormat>Presentación en pantalla (4:3)</PresentationFormat>
  <Paragraphs>293</Paragraphs>
  <Slides>41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2" baseType="lpstr">
      <vt:lpstr>Intermedio</vt:lpstr>
      <vt:lpstr> 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Kike</dc:creator>
  <cp:lastModifiedBy>Kike</cp:lastModifiedBy>
  <cp:revision>151</cp:revision>
  <dcterms:created xsi:type="dcterms:W3CDTF">2009-06-14T20:48:57Z</dcterms:created>
  <dcterms:modified xsi:type="dcterms:W3CDTF">2009-09-26T18:21:14Z</dcterms:modified>
</cp:coreProperties>
</file>