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294" r:id="rId3"/>
    <p:sldId id="396" r:id="rId4"/>
    <p:sldId id="518" r:id="rId5"/>
    <p:sldId id="520" r:id="rId6"/>
    <p:sldId id="530" r:id="rId7"/>
    <p:sldId id="522" r:id="rId8"/>
    <p:sldId id="521" r:id="rId9"/>
    <p:sldId id="491" r:id="rId10"/>
    <p:sldId id="492" r:id="rId11"/>
    <p:sldId id="446" r:id="rId12"/>
    <p:sldId id="523" r:id="rId13"/>
    <p:sldId id="524" r:id="rId14"/>
    <p:sldId id="493" r:id="rId15"/>
    <p:sldId id="525" r:id="rId16"/>
    <p:sldId id="526" r:id="rId17"/>
    <p:sldId id="495" r:id="rId18"/>
    <p:sldId id="496" r:id="rId19"/>
    <p:sldId id="497" r:id="rId20"/>
    <p:sldId id="498" r:id="rId21"/>
    <p:sldId id="499" r:id="rId22"/>
    <p:sldId id="500" r:id="rId23"/>
    <p:sldId id="501" r:id="rId24"/>
    <p:sldId id="503" r:id="rId25"/>
    <p:sldId id="504" r:id="rId26"/>
    <p:sldId id="528" r:id="rId27"/>
    <p:sldId id="527" r:id="rId28"/>
    <p:sldId id="505" r:id="rId29"/>
    <p:sldId id="507" r:id="rId30"/>
    <p:sldId id="508" r:id="rId31"/>
    <p:sldId id="529" r:id="rId32"/>
    <p:sldId id="511" r:id="rId33"/>
    <p:sldId id="531" r:id="rId34"/>
    <p:sldId id="509" r:id="rId35"/>
    <p:sldId id="532" r:id="rId36"/>
    <p:sldId id="510" r:id="rId37"/>
    <p:sldId id="533" r:id="rId38"/>
    <p:sldId id="390" r:id="rId39"/>
    <p:sldId id="512" r:id="rId40"/>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08" autoAdjust="0"/>
    <p:restoredTop sz="97500" autoAdjust="0"/>
  </p:normalViewPr>
  <p:slideViewPr>
    <p:cSldViewPr>
      <p:cViewPr>
        <p:scale>
          <a:sx n="79" d="100"/>
          <a:sy n="79" d="100"/>
        </p:scale>
        <p:origin x="-714" y="-90"/>
      </p:cViewPr>
      <p:guideLst>
        <p:guide orient="horz" pos="2160"/>
        <p:guide pos="2880"/>
      </p:guideLst>
    </p:cSldViewPr>
  </p:slideViewPr>
  <p:outlineViewPr>
    <p:cViewPr>
      <p:scale>
        <a:sx n="33" d="100"/>
        <a:sy n="33" d="100"/>
      </p:scale>
      <p:origin x="0" y="708"/>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4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91B267-FC3B-40B7-9A8D-B633DEAA40BE}" type="datetimeFigureOut">
              <a:rPr lang="es-CL" smtClean="0"/>
              <a:pPr/>
              <a:t>30-10-2009</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0D93FC-F866-43DF-8955-AB1FC219CB15}"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a:t>
            </a:fld>
            <a:endParaRPr lang="es-C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10</a:t>
            </a:fld>
            <a:endParaRPr lang="es-C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11</a:t>
            </a:fld>
            <a:endParaRPr lang="es-C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12</a:t>
            </a:fld>
            <a:endParaRPr lang="es-C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13</a:t>
            </a:fld>
            <a:endParaRPr lang="es-C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14</a:t>
            </a:fld>
            <a:endParaRPr lang="es-C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15</a:t>
            </a:fld>
            <a:endParaRPr lang="es-C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16</a:t>
            </a:fld>
            <a:endParaRPr lang="es-C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17</a:t>
            </a:fld>
            <a:endParaRPr lang="es-C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18</a:t>
            </a:fld>
            <a:endParaRPr lang="es-C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19</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a:t>
            </a:fld>
            <a:endParaRPr lang="es-C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20</a:t>
            </a:fld>
            <a:endParaRPr lang="es-C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21</a:t>
            </a:fld>
            <a:endParaRPr lang="es-C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22</a:t>
            </a:fld>
            <a:endParaRPr lang="es-C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23</a:t>
            </a:fld>
            <a:endParaRPr lang="es-C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24</a:t>
            </a:fld>
            <a:endParaRPr lang="es-C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25</a:t>
            </a:fld>
            <a:endParaRPr lang="es-C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26</a:t>
            </a:fld>
            <a:endParaRPr lang="es-C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27</a:t>
            </a:fld>
            <a:endParaRPr lang="es-C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28</a:t>
            </a:fld>
            <a:endParaRPr lang="es-C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29</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a:t>
            </a:fld>
            <a:endParaRPr lang="es-CL"/>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30</a:t>
            </a:fld>
            <a:endParaRPr lang="es-C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31</a:t>
            </a:fld>
            <a:endParaRPr lang="es-C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32</a:t>
            </a:fld>
            <a:endParaRPr lang="es-CL"/>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33</a:t>
            </a:fld>
            <a:endParaRPr lang="es-CL"/>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34</a:t>
            </a:fld>
            <a:endParaRPr lang="es-CL"/>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35</a:t>
            </a:fld>
            <a:endParaRPr lang="es-CL"/>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36</a:t>
            </a:fld>
            <a:endParaRPr lang="es-CL"/>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37</a:t>
            </a:fld>
            <a:endParaRPr lang="es-CL"/>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38</a:t>
            </a:fld>
            <a:endParaRPr lang="es-CL"/>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39</a:t>
            </a:fld>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4</a:t>
            </a:fld>
            <a:endParaRPr lang="es-C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5</a:t>
            </a:fld>
            <a:endParaRPr lang="es-C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6</a:t>
            </a:fld>
            <a:endParaRPr lang="es-C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7</a:t>
            </a:fld>
            <a:endParaRPr lang="es-C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8</a:t>
            </a:fld>
            <a:endParaRPr lang="es-C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250D93FC-F866-43DF-8955-AB1FC219CB15}" type="slidenum">
              <a:rPr lang="es-CL" smtClean="0"/>
              <a:pPr/>
              <a:t>9</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CE0BD5E-F4F3-4F82-97D9-7AFB6BA342CF}" type="datetime1">
              <a:rPr lang="es-CL" smtClean="0"/>
              <a:pPr/>
              <a:t>30-10-2009</a:t>
            </a:fld>
            <a:endParaRPr lang="es-CL"/>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CL"/>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53AEC372-9075-4BE3-829E-D03D719DB015}"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D781E48-96E7-420D-B7B8-3237071447F6}" type="datetime1">
              <a:rPr lang="es-CL" smtClean="0"/>
              <a:pPr/>
              <a:t>30-10-2009</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3AEC372-9075-4BE3-829E-D03D719DB015}"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5409928E-393E-4875-8A26-0CFEC5BB0465}" type="datetime1">
              <a:rPr lang="es-CL" smtClean="0"/>
              <a:pPr/>
              <a:t>30-10-2009</a:t>
            </a:fld>
            <a:endParaRPr lang="es-CL"/>
          </a:p>
        </p:txBody>
      </p:sp>
      <p:sp>
        <p:nvSpPr>
          <p:cNvPr id="5" name="4 Marcador de pie de página"/>
          <p:cNvSpPr>
            <a:spLocks noGrp="1"/>
          </p:cNvSpPr>
          <p:nvPr>
            <p:ph type="ftr" sz="quarter" idx="11"/>
          </p:nvPr>
        </p:nvSpPr>
        <p:spPr>
          <a:xfrm>
            <a:off x="457201" y="6248207"/>
            <a:ext cx="5573483" cy="365125"/>
          </a:xfrm>
        </p:spPr>
        <p:txBody>
          <a:bodyPr/>
          <a:lstStyle/>
          <a:p>
            <a:endParaRPr lang="es-CL"/>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53AEC372-9075-4BE3-829E-D03D719DB015}"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563D2D12-33D0-489D-B139-6D5F4EFFB458}" type="datetime1">
              <a:rPr lang="es-CL" smtClean="0"/>
              <a:pPr/>
              <a:t>30-10-2009</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53AEC372-9075-4BE3-829E-D03D719DB015}" type="slidenum">
              <a:rPr lang="es-CL" smtClean="0"/>
              <a:pPr/>
              <a:t>‹Nº›</a:t>
            </a:fld>
            <a:endParaRPr lang="es-CL"/>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E0BFA8B4-DF8F-4C0B-B611-95281CE853EE}" type="datetime1">
              <a:rPr lang="es-CL" smtClean="0"/>
              <a:pPr/>
              <a:t>30-10-2009</a:t>
            </a:fld>
            <a:endParaRPr lang="es-CL"/>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3AEC372-9075-4BE3-829E-D03D719DB015}" type="slidenum">
              <a:rPr lang="es-CL" smtClean="0"/>
              <a:pPr/>
              <a:t>‹Nº›</a:t>
            </a:fld>
            <a:endParaRPr lang="es-CL"/>
          </a:p>
        </p:txBody>
      </p:sp>
      <p:sp>
        <p:nvSpPr>
          <p:cNvPr id="14" name="13 Marcador de pie de página"/>
          <p:cNvSpPr>
            <a:spLocks noGrp="1"/>
          </p:cNvSpPr>
          <p:nvPr>
            <p:ph type="ftr" sz="quarter" idx="12"/>
          </p:nvPr>
        </p:nvSpPr>
        <p:spPr/>
        <p:txBody>
          <a:bodyPr/>
          <a:lstStyle/>
          <a:p>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9742BD63-1B75-491A-97BB-92087696015A}" type="datetime1">
              <a:rPr lang="es-CL" smtClean="0"/>
              <a:pPr/>
              <a:t>30-10-2009</a:t>
            </a:fld>
            <a:endParaRPr lang="es-CL"/>
          </a:p>
        </p:txBody>
      </p:sp>
      <p:sp>
        <p:nvSpPr>
          <p:cNvPr id="10" name="9 Marcador de número de diapositiva"/>
          <p:cNvSpPr>
            <a:spLocks noGrp="1"/>
          </p:cNvSpPr>
          <p:nvPr>
            <p:ph type="sldNum" sz="quarter" idx="16"/>
          </p:nvPr>
        </p:nvSpPr>
        <p:spPr/>
        <p:txBody>
          <a:bodyPr rtlCol="0"/>
          <a:lstStyle/>
          <a:p>
            <a:fld id="{53AEC372-9075-4BE3-829E-D03D719DB015}" type="slidenum">
              <a:rPr lang="es-CL" smtClean="0"/>
              <a:pPr/>
              <a:t>‹Nº›</a:t>
            </a:fld>
            <a:endParaRPr lang="es-CL"/>
          </a:p>
        </p:txBody>
      </p:sp>
      <p:sp>
        <p:nvSpPr>
          <p:cNvPr id="12" name="11 Marcador de pie de página"/>
          <p:cNvSpPr>
            <a:spLocks noGrp="1"/>
          </p:cNvSpPr>
          <p:nvPr>
            <p:ph type="ftr" sz="quarter" idx="17"/>
          </p:nvPr>
        </p:nvSpPr>
        <p:spPr/>
        <p:txBody>
          <a:bodyPr rtlCol="0"/>
          <a:lstStyle/>
          <a:p>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C36F2987-2AB6-47F1-B26D-D5F6BA758FDC}" type="datetime1">
              <a:rPr lang="es-CL" smtClean="0"/>
              <a:pPr/>
              <a:t>30-10-2009</a:t>
            </a:fld>
            <a:endParaRPr lang="es-CL"/>
          </a:p>
        </p:txBody>
      </p:sp>
      <p:sp>
        <p:nvSpPr>
          <p:cNvPr id="12" name="11 Marcador de número de diapositiva"/>
          <p:cNvSpPr>
            <a:spLocks noGrp="1"/>
          </p:cNvSpPr>
          <p:nvPr>
            <p:ph type="sldNum" sz="quarter" idx="16"/>
          </p:nvPr>
        </p:nvSpPr>
        <p:spPr/>
        <p:txBody>
          <a:bodyPr rtlCol="0"/>
          <a:lstStyle/>
          <a:p>
            <a:fld id="{53AEC372-9075-4BE3-829E-D03D719DB015}" type="slidenum">
              <a:rPr lang="es-CL" smtClean="0"/>
              <a:pPr/>
              <a:t>‹Nº›</a:t>
            </a:fld>
            <a:endParaRPr lang="es-CL"/>
          </a:p>
        </p:txBody>
      </p:sp>
      <p:sp>
        <p:nvSpPr>
          <p:cNvPr id="14" name="13 Marcador de pie de página"/>
          <p:cNvSpPr>
            <a:spLocks noGrp="1"/>
          </p:cNvSpPr>
          <p:nvPr>
            <p:ph type="ftr" sz="quarter" idx="17"/>
          </p:nvPr>
        </p:nvSpPr>
        <p:spPr/>
        <p:txBody>
          <a:bodyPr rtlCol="0"/>
          <a:lstStyle/>
          <a:p>
            <a:endParaRPr lang="es-CL"/>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38C630A-2A49-4CA6-8815-A68E3B235B30}" type="datetime1">
              <a:rPr lang="es-CL" smtClean="0"/>
              <a:pPr/>
              <a:t>30-10-2009</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53AEC372-9075-4BE3-829E-D03D719DB015}"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064ABD2-D8FB-4418-8995-DA7E400DA9FC}" type="datetime1">
              <a:rPr lang="es-CL" smtClean="0"/>
              <a:pPr/>
              <a:t>30-10-2009</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53AEC372-9075-4BE3-829E-D03D719DB015}"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598252D2-02AC-445E-8022-A16D03A51011}" type="datetime1">
              <a:rPr lang="es-CL" smtClean="0"/>
              <a:pPr/>
              <a:t>30-10-2009</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53AEC372-9075-4BE3-829E-D03D719DB015}" type="slidenum">
              <a:rPr lang="es-CL" smtClean="0"/>
              <a:pPr/>
              <a:t>‹Nº›</a:t>
            </a:fld>
            <a:endParaRPr lang="es-CL"/>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815E2123-E9FE-4CBC-8B3D-D2E78539A455}" type="datetime1">
              <a:rPr lang="es-CL" smtClean="0"/>
              <a:pPr/>
              <a:t>30-10-2009</a:t>
            </a:fld>
            <a:endParaRPr lang="es-CL"/>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53AEC372-9075-4BE3-829E-D03D719DB015}" type="slidenum">
              <a:rPr lang="es-CL" smtClean="0"/>
              <a:pPr/>
              <a:t>‹Nº›</a:t>
            </a:fld>
            <a:endParaRPr lang="es-CL"/>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CL"/>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DDF0ED7-9168-46D9-8BB1-1FDC9654153A}" type="datetime1">
              <a:rPr lang="es-CL" smtClean="0"/>
              <a:pPr/>
              <a:t>30-10-2009</a:t>
            </a:fld>
            <a:endParaRPr lang="es-CL"/>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CL"/>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3AEC372-9075-4BE3-829E-D03D719DB015}"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http://www.minas.cec.uchile.cl/espanol/images/logo02.gif" TargetMode="External"/><Relationship Id="rId5" Type="http://schemas.openxmlformats.org/officeDocument/2006/relationships/image" Target="../media/image13.gif"/><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http://www.minas.cec.uchile.cl/espanol/images/logo02.gif" TargetMode="External"/><Relationship Id="rId5" Type="http://schemas.openxmlformats.org/officeDocument/2006/relationships/image" Target="../media/image13.gif"/><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http://www.minas.cec.uchile.cl/espanol/images/logo02.gif" TargetMode="External"/><Relationship Id="rId5" Type="http://schemas.openxmlformats.org/officeDocument/2006/relationships/image" Target="../media/image13.gif"/><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notesSlide" Target="../notesSlides/notesSlide17.xml"/><Relationship Id="rId7"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http://www.minas.cec.uchile.cl/espanol/images/logo02.gif" TargetMode="External"/><Relationship Id="rId5" Type="http://schemas.openxmlformats.org/officeDocument/2006/relationships/image" Target="../media/image13.gif"/><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19.xml.rels><?xml version="1.0" encoding="UTF-8" standalone="yes"?>
<Relationships xmlns="http://schemas.openxmlformats.org/package/2006/relationships"><Relationship Id="rId8" Type="http://schemas.openxmlformats.org/officeDocument/2006/relationships/image" Target="../media/image40.emf"/><Relationship Id="rId3" Type="http://schemas.openxmlformats.org/officeDocument/2006/relationships/notesSlide" Target="../notesSlides/notesSlide19.xml"/><Relationship Id="rId7"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http://www.minas.cec.uchile.cl/espanol/images/logo02.gif" TargetMode="External"/><Relationship Id="rId5" Type="http://schemas.openxmlformats.org/officeDocument/2006/relationships/image" Target="../media/image13.gif"/><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http://www.minas.cec.uchile.cl/espanol/images/logo02.gif" TargetMode="External"/><Relationship Id="rId5" Type="http://schemas.openxmlformats.org/officeDocument/2006/relationships/image" Target="../media/image13.gif"/><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21.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notesSlide" Target="../notesSlides/notesSlide21.xml"/><Relationship Id="rId7"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http://www.minas.cec.uchile.cl/espanol/images/logo02.gif" TargetMode="External"/><Relationship Id="rId5" Type="http://schemas.openxmlformats.org/officeDocument/2006/relationships/image" Target="../media/image13.gif"/><Relationship Id="rId10" Type="http://schemas.openxmlformats.org/officeDocument/2006/relationships/image" Target="../media/image45.emf"/><Relationship Id="rId4" Type="http://schemas.openxmlformats.org/officeDocument/2006/relationships/image" Target="../media/image12.png"/><Relationship Id="rId9" Type="http://schemas.openxmlformats.org/officeDocument/2006/relationships/oleObject" Target="../embeddings/oleObject7.bin"/></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6.emf"/><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47.emf"/><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48.emf"/><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25.xml.rels><?xml version="1.0" encoding="UTF-8" standalone="yes"?>
<Relationships xmlns="http://schemas.openxmlformats.org/package/2006/relationships"><Relationship Id="rId8" Type="http://schemas.openxmlformats.org/officeDocument/2006/relationships/image" Target="../media/image50.emf"/><Relationship Id="rId3" Type="http://schemas.openxmlformats.org/officeDocument/2006/relationships/notesSlide" Target="../notesSlides/notesSlide25.xml"/><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http://www.minas.cec.uchile.cl/espanol/images/logo02.gif" TargetMode="External"/><Relationship Id="rId5" Type="http://schemas.openxmlformats.org/officeDocument/2006/relationships/image" Target="../media/image13.gif"/><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notesSlide" Target="../notesSlides/notesSlide26.xml"/><Relationship Id="rId7"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http://www.minas.cec.uchile.cl/espanol/images/logo02.gif" TargetMode="External"/><Relationship Id="rId5" Type="http://schemas.openxmlformats.org/officeDocument/2006/relationships/image" Target="../media/image13.gif"/><Relationship Id="rId4" Type="http://schemas.openxmlformats.org/officeDocument/2006/relationships/image" Target="../media/image12.png"/><Relationship Id="rId9" Type="http://schemas.openxmlformats.org/officeDocument/2006/relationships/image" Target="../media/image52.emf"/></Relationships>
</file>

<file path=ppt/slides/_rels/slide27.xml.rels><?xml version="1.0" encoding="UTF-8" standalone="yes"?>
<Relationships xmlns="http://schemas.openxmlformats.org/package/2006/relationships"><Relationship Id="rId8" Type="http://schemas.openxmlformats.org/officeDocument/2006/relationships/image" Target="../media/image50.emf"/><Relationship Id="rId3" Type="http://schemas.openxmlformats.org/officeDocument/2006/relationships/notesSlide" Target="../notesSlides/notesSlide27.xml"/><Relationship Id="rId7"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http://www.minas.cec.uchile.cl/espanol/images/logo02.gif" TargetMode="External"/><Relationship Id="rId11" Type="http://schemas.openxmlformats.org/officeDocument/2006/relationships/image" Target="../media/image51.png"/><Relationship Id="rId5" Type="http://schemas.openxmlformats.org/officeDocument/2006/relationships/image" Target="../media/image13.gif"/><Relationship Id="rId10" Type="http://schemas.openxmlformats.org/officeDocument/2006/relationships/oleObject" Target="../embeddings/oleObject11.bin"/><Relationship Id="rId4" Type="http://schemas.openxmlformats.org/officeDocument/2006/relationships/image" Target="../media/image12.png"/><Relationship Id="rId9" Type="http://schemas.openxmlformats.org/officeDocument/2006/relationships/image" Target="../media/image52.emf"/></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7.jpe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2.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http://www.minas.cec.uchile.cl/espanol/images/logo02.gif" TargetMode="External"/><Relationship Id="rId10" Type="http://schemas.openxmlformats.org/officeDocument/2006/relationships/image" Target="../media/image25.png"/><Relationship Id="rId4" Type="http://schemas.openxmlformats.org/officeDocument/2006/relationships/image" Target="../media/image13.gif"/><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http://www.minas.cec.uchile.cl/espanol/images/logo02.gif" TargetMode="External"/><Relationship Id="rId4"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10 Título"/>
          <p:cNvSpPr>
            <a:spLocks noGrp="1"/>
          </p:cNvSpPr>
          <p:nvPr>
            <p:ph type="ctrTitle"/>
          </p:nvPr>
        </p:nvSpPr>
        <p:spPr>
          <a:xfrm>
            <a:off x="142844" y="3500438"/>
            <a:ext cx="8696356" cy="2366962"/>
          </a:xfrm>
        </p:spPr>
        <p:txBody>
          <a:bodyPr/>
          <a:lstStyle/>
          <a:p>
            <a:r>
              <a:rPr lang="es-ES_tradnl" dirty="0" smtClean="0"/>
              <a:t/>
            </a:r>
            <a:br>
              <a:rPr lang="es-ES_tradnl" dirty="0" smtClean="0"/>
            </a:br>
            <a:r>
              <a:rPr lang="es-CL" dirty="0" smtClean="0"/>
              <a:t/>
            </a:r>
            <a:br>
              <a:rPr lang="es-CL" dirty="0" smtClean="0"/>
            </a:br>
            <a:endParaRPr lang="es-CL" dirty="0"/>
          </a:p>
        </p:txBody>
      </p:sp>
      <p:sp>
        <p:nvSpPr>
          <p:cNvPr id="12" name="11 Subtítulo"/>
          <p:cNvSpPr>
            <a:spLocks noGrp="1"/>
          </p:cNvSpPr>
          <p:nvPr>
            <p:ph type="subTitle" idx="1"/>
          </p:nvPr>
        </p:nvSpPr>
        <p:spPr/>
        <p:txBody>
          <a:bodyPr/>
          <a:lstStyle/>
          <a:p>
            <a:endParaRPr lang="es-CL"/>
          </a:p>
        </p:txBody>
      </p:sp>
      <p:sp>
        <p:nvSpPr>
          <p:cNvPr id="4" name="3 Marcador de fecha"/>
          <p:cNvSpPr>
            <a:spLocks noGrp="1"/>
          </p:cNvSpPr>
          <p:nvPr>
            <p:ph type="dt" sz="half" idx="10"/>
          </p:nvPr>
        </p:nvSpPr>
        <p:spPr>
          <a:solidFill>
            <a:schemeClr val="accent2"/>
          </a:solidFill>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027" name="Picture 3"/>
          <p:cNvPicPr>
            <a:picLocks noChangeAspect="1" noChangeArrowheads="1"/>
          </p:cNvPicPr>
          <p:nvPr/>
        </p:nvPicPr>
        <p:blipFill>
          <a:blip r:embed="rId4"/>
          <a:srcRect/>
          <a:stretch>
            <a:fillRect/>
          </a:stretch>
        </p:blipFill>
        <p:spPr bwMode="auto">
          <a:xfrm>
            <a:off x="1785918" y="6000768"/>
            <a:ext cx="7358082" cy="857232"/>
          </a:xfrm>
          <a:prstGeom prst="rect">
            <a:avLst/>
          </a:prstGeom>
          <a:noFill/>
          <a:ln w="9525">
            <a:noFill/>
            <a:miter lim="800000"/>
            <a:headEnd/>
            <a:tailEnd/>
          </a:ln>
        </p:spPr>
      </p:pic>
      <p:pic>
        <p:nvPicPr>
          <p:cNvPr id="1028" name="Picture 4"/>
          <p:cNvPicPr>
            <a:picLocks noChangeAspect="1" noChangeArrowheads="1"/>
          </p:cNvPicPr>
          <p:nvPr/>
        </p:nvPicPr>
        <p:blipFill>
          <a:blip r:embed="rId5"/>
          <a:srcRect/>
          <a:stretch>
            <a:fillRect/>
          </a:stretch>
        </p:blipFill>
        <p:spPr bwMode="auto">
          <a:xfrm>
            <a:off x="1762125" y="6000768"/>
            <a:ext cx="7381875" cy="857232"/>
          </a:xfrm>
          <a:prstGeom prst="rect">
            <a:avLst/>
          </a:prstGeom>
          <a:noFill/>
          <a:ln w="9525">
            <a:noFill/>
            <a:miter lim="800000"/>
            <a:headEnd/>
            <a:tailEnd/>
          </a:ln>
        </p:spPr>
      </p:pic>
      <p:pic>
        <p:nvPicPr>
          <p:cNvPr id="1029" name="Picture 5"/>
          <p:cNvPicPr>
            <a:picLocks noChangeAspect="1" noChangeArrowheads="1"/>
          </p:cNvPicPr>
          <p:nvPr/>
        </p:nvPicPr>
        <p:blipFill>
          <a:blip r:embed="rId6"/>
          <a:srcRect/>
          <a:stretch>
            <a:fillRect/>
          </a:stretch>
        </p:blipFill>
        <p:spPr bwMode="auto">
          <a:xfrm>
            <a:off x="1743075" y="5981700"/>
            <a:ext cx="7400925" cy="876300"/>
          </a:xfrm>
          <a:prstGeom prst="rect">
            <a:avLst/>
          </a:prstGeom>
          <a:noFill/>
          <a:ln w="9525">
            <a:noFill/>
            <a:miter lim="800000"/>
            <a:headEnd/>
            <a:tailEnd/>
          </a:ln>
        </p:spPr>
      </p:pic>
      <p:pic>
        <p:nvPicPr>
          <p:cNvPr id="1031" name="Picture 7"/>
          <p:cNvPicPr>
            <a:picLocks noChangeAspect="1" noChangeArrowheads="1"/>
          </p:cNvPicPr>
          <p:nvPr/>
        </p:nvPicPr>
        <p:blipFill>
          <a:blip r:embed="rId7"/>
          <a:srcRect/>
          <a:stretch>
            <a:fillRect/>
          </a:stretch>
        </p:blipFill>
        <p:spPr bwMode="auto">
          <a:xfrm>
            <a:off x="1743075" y="5981700"/>
            <a:ext cx="7400925" cy="876300"/>
          </a:xfrm>
          <a:prstGeom prst="rect">
            <a:avLst/>
          </a:prstGeom>
          <a:noFill/>
          <a:ln w="9525">
            <a:noFill/>
            <a:miter lim="800000"/>
            <a:headEnd/>
            <a:tailEnd/>
          </a:ln>
        </p:spPr>
      </p:pic>
      <p:pic>
        <p:nvPicPr>
          <p:cNvPr id="1032" name="Picture 8"/>
          <p:cNvPicPr>
            <a:picLocks noChangeAspect="1" noChangeArrowheads="1"/>
          </p:cNvPicPr>
          <p:nvPr/>
        </p:nvPicPr>
        <p:blipFill>
          <a:blip r:embed="rId8"/>
          <a:srcRect/>
          <a:stretch>
            <a:fillRect/>
          </a:stretch>
        </p:blipFill>
        <p:spPr bwMode="auto">
          <a:xfrm>
            <a:off x="1743075" y="5981700"/>
            <a:ext cx="7400925" cy="876300"/>
          </a:xfrm>
          <a:prstGeom prst="rect">
            <a:avLst/>
          </a:prstGeom>
          <a:noFill/>
          <a:ln w="9525">
            <a:noFill/>
            <a:miter lim="800000"/>
            <a:headEnd/>
            <a:tailEnd/>
          </a:ln>
        </p:spPr>
      </p:pic>
      <p:sp>
        <p:nvSpPr>
          <p:cNvPr id="14" name="Rectangle 10"/>
          <p:cNvSpPr txBox="1">
            <a:spLocks noChangeArrowheads="1"/>
          </p:cNvSpPr>
          <p:nvPr/>
        </p:nvSpPr>
        <p:spPr>
          <a:xfrm>
            <a:off x="-214346" y="1357298"/>
            <a:ext cx="8172450" cy="6858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cap="all" dirty="0" smtClean="0">
                <a:solidFill>
                  <a:schemeClr val="bg1"/>
                </a:solidFill>
                <a:latin typeface="Aharoni" pitchFamily="2" charset="-79"/>
                <a:ea typeface="+mj-ea"/>
                <a:cs typeface="Aharoni" pitchFamily="2" charset="-79"/>
              </a:rPr>
              <a:t>	CLASE AUXILIAR </a:t>
            </a:r>
            <a:r>
              <a:rPr lang="es-ES" sz="3600" cap="all" dirty="0" smtClean="0">
                <a:solidFill>
                  <a:schemeClr val="bg1"/>
                </a:solidFill>
                <a:latin typeface="Aharoni" pitchFamily="2" charset="-79"/>
                <a:ea typeface="+mj-ea"/>
                <a:cs typeface="Aharoni" pitchFamily="2" charset="-79"/>
              </a:rPr>
              <a:t>5</a:t>
            </a:r>
            <a:endParaRPr kumimoji="0" lang="es-ES" sz="3600" b="0" i="0" u="none" strike="noStrike" kern="1200" cap="all" spc="0" normalizeH="0" baseline="0" noProof="0" dirty="0" smtClean="0">
              <a:ln>
                <a:noFill/>
              </a:ln>
              <a:solidFill>
                <a:schemeClr val="bg1"/>
              </a:solidFill>
              <a:effectLst/>
              <a:uLnTx/>
              <a:uFillTx/>
              <a:latin typeface="Aharoni" pitchFamily="2" charset="-79"/>
              <a:ea typeface="+mj-ea"/>
              <a:cs typeface="Aharoni" pitchFamily="2" charset="-79"/>
            </a:endParaRPr>
          </a:p>
        </p:txBody>
      </p:sp>
      <p:sp>
        <p:nvSpPr>
          <p:cNvPr id="18" name="Rectangle 12"/>
          <p:cNvSpPr>
            <a:spLocks noChangeArrowheads="1"/>
          </p:cNvSpPr>
          <p:nvPr/>
        </p:nvSpPr>
        <p:spPr bwMode="auto">
          <a:xfrm>
            <a:off x="285720" y="785794"/>
            <a:ext cx="8667750" cy="765175"/>
          </a:xfrm>
          <a:prstGeom prst="rect">
            <a:avLst/>
          </a:prstGeom>
          <a:noFill/>
          <a:ln w="9525">
            <a:noFill/>
            <a:miter lim="800000"/>
            <a:headEnd/>
            <a:tailEnd/>
          </a:ln>
          <a:effectLst/>
        </p:spPr>
        <p:txBody>
          <a:bodyPr/>
          <a:lstStyle/>
          <a:p>
            <a:pPr algn="ctr">
              <a:buFontTx/>
              <a:buNone/>
            </a:pPr>
            <a:endParaRPr lang="es-MX" dirty="0">
              <a:solidFill>
                <a:schemeClr val="bg1"/>
              </a:solidFill>
            </a:endParaRPr>
          </a:p>
          <a:p>
            <a:pPr algn="ctr">
              <a:buFontTx/>
              <a:buNone/>
            </a:pPr>
            <a:r>
              <a:rPr lang="es-MX" sz="2800" u="none" dirty="0" smtClean="0">
                <a:solidFill>
                  <a:schemeClr val="bg1"/>
                </a:solidFill>
              </a:rPr>
              <a:t>MI47A - PERFORACIÓN Y TRONADURA</a:t>
            </a:r>
            <a:endParaRPr lang="es-MX" sz="2800" u="none" dirty="0">
              <a:solidFill>
                <a:schemeClr val="bg1"/>
              </a:solidFill>
            </a:endParaRPr>
          </a:p>
        </p:txBody>
      </p:sp>
      <p:sp>
        <p:nvSpPr>
          <p:cNvPr id="19" name="Rectangle 16"/>
          <p:cNvSpPr>
            <a:spLocks noChangeArrowheads="1"/>
          </p:cNvSpPr>
          <p:nvPr/>
        </p:nvSpPr>
        <p:spPr bwMode="auto">
          <a:xfrm>
            <a:off x="214282" y="5214950"/>
            <a:ext cx="2098675" cy="685800"/>
          </a:xfrm>
          <a:prstGeom prst="rect">
            <a:avLst/>
          </a:prstGeom>
          <a:noFill/>
          <a:ln w="9525">
            <a:noFill/>
            <a:miter lim="800000"/>
            <a:headEnd/>
            <a:tailEnd/>
          </a:ln>
          <a:effectLst/>
        </p:spPr>
        <p:txBody>
          <a:bodyPr anchor="ctr"/>
          <a:lstStyle/>
          <a:p>
            <a:pPr>
              <a:spcBef>
                <a:spcPct val="0"/>
              </a:spcBef>
              <a:buFontTx/>
              <a:buNone/>
            </a:pPr>
            <a:r>
              <a:rPr lang="es-ES" sz="1600" u="none" dirty="0" smtClean="0"/>
              <a:t>Enrique Caballero A.</a:t>
            </a:r>
          </a:p>
        </p:txBody>
      </p:sp>
      <p:pic>
        <p:nvPicPr>
          <p:cNvPr id="52225" name="Picture 1"/>
          <p:cNvPicPr>
            <a:picLocks noChangeAspect="1" noChangeArrowheads="1"/>
          </p:cNvPicPr>
          <p:nvPr/>
        </p:nvPicPr>
        <p:blipFill>
          <a:blip r:embed="rId9"/>
          <a:srcRect/>
          <a:stretch>
            <a:fillRect/>
          </a:stretch>
        </p:blipFill>
        <p:spPr bwMode="auto">
          <a:xfrm>
            <a:off x="1785918" y="2214554"/>
            <a:ext cx="7358082" cy="2571768"/>
          </a:xfrm>
          <a:prstGeom prst="rect">
            <a:avLst/>
          </a:prstGeom>
          <a:noFill/>
          <a:ln w="9525">
            <a:noFill/>
            <a:miter lim="800000"/>
            <a:headEnd/>
            <a:tailEnd/>
          </a:ln>
        </p:spPr>
      </p:pic>
      <p:pic>
        <p:nvPicPr>
          <p:cNvPr id="52226" name="Picture 2"/>
          <p:cNvPicPr>
            <a:picLocks noChangeAspect="1" noChangeArrowheads="1"/>
          </p:cNvPicPr>
          <p:nvPr/>
        </p:nvPicPr>
        <p:blipFill>
          <a:blip r:embed="rId10"/>
          <a:srcRect/>
          <a:stretch>
            <a:fillRect/>
          </a:stretch>
        </p:blipFill>
        <p:spPr bwMode="auto">
          <a:xfrm>
            <a:off x="0" y="2214554"/>
            <a:ext cx="2071670" cy="2571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10</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12"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Consideraciones preliminares</a:t>
            </a:r>
          </a:p>
        </p:txBody>
      </p:sp>
      <p:pic>
        <p:nvPicPr>
          <p:cNvPr id="93186" name="Picture 2"/>
          <p:cNvPicPr>
            <a:picLocks noChangeAspect="1" noChangeArrowheads="1"/>
          </p:cNvPicPr>
          <p:nvPr/>
        </p:nvPicPr>
        <p:blipFill>
          <a:blip r:embed="rId6"/>
          <a:srcRect/>
          <a:stretch>
            <a:fillRect/>
          </a:stretch>
        </p:blipFill>
        <p:spPr bwMode="auto">
          <a:xfrm>
            <a:off x="785786" y="1428736"/>
            <a:ext cx="7446963" cy="3257550"/>
          </a:xfrm>
          <a:prstGeom prst="rect">
            <a:avLst/>
          </a:prstGeom>
          <a:noFill/>
          <a:ln w="9525">
            <a:noFill/>
            <a:miter lim="800000"/>
            <a:headEnd/>
            <a:tailEnd/>
          </a:ln>
        </p:spPr>
      </p:pic>
      <p:sp>
        <p:nvSpPr>
          <p:cNvPr id="9" name="8 Rectángulo"/>
          <p:cNvSpPr/>
          <p:nvPr/>
        </p:nvSpPr>
        <p:spPr>
          <a:xfrm>
            <a:off x="3286116" y="4714884"/>
            <a:ext cx="5429288" cy="646331"/>
          </a:xfrm>
          <a:prstGeom prst="rect">
            <a:avLst/>
          </a:prstGeom>
        </p:spPr>
        <p:txBody>
          <a:bodyPr wrap="square">
            <a:spAutoFit/>
          </a:bodyPr>
          <a:lstStyle/>
          <a:p>
            <a:r>
              <a:rPr lang="es-ES_tradnl" i="1" dirty="0" smtClean="0">
                <a:solidFill>
                  <a:schemeClr val="accent2">
                    <a:lumMod val="75000"/>
                  </a:schemeClr>
                </a:solidFill>
              </a:rPr>
              <a:t>(Explosivo puede no estar en contacto con la roca; se logra mediante el uso de artefactos especiales)</a:t>
            </a:r>
            <a:endParaRPr lang="es-C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11</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graphicFrame>
        <p:nvGraphicFramePr>
          <p:cNvPr id="17" name="Object 4"/>
          <p:cNvGraphicFramePr>
            <a:graphicFrameLocks noChangeAspect="1"/>
          </p:cNvGraphicFramePr>
          <p:nvPr/>
        </p:nvGraphicFramePr>
        <p:xfrm>
          <a:off x="5786446" y="1571612"/>
          <a:ext cx="2960688" cy="3960812"/>
        </p:xfrm>
        <a:graphic>
          <a:graphicData uri="http://schemas.openxmlformats.org/presentationml/2006/ole">
            <p:oleObj spid="_x0000_s39937" name="Imagen" r:id="rId7" imgW="2258568" imgH="3020568" progId="Word.Picture.8">
              <p:embed/>
            </p:oleObj>
          </a:graphicData>
        </a:graphic>
      </p:graphicFrame>
      <p:sp>
        <p:nvSpPr>
          <p:cNvPr id="19" name="Text Box 8"/>
          <p:cNvSpPr txBox="1">
            <a:spLocks noChangeArrowheads="1"/>
          </p:cNvSpPr>
          <p:nvPr/>
        </p:nvSpPr>
        <p:spPr bwMode="auto">
          <a:xfrm>
            <a:off x="5429256" y="5572140"/>
            <a:ext cx="3529013" cy="366712"/>
          </a:xfrm>
          <a:prstGeom prst="rect">
            <a:avLst/>
          </a:prstGeom>
          <a:noFill/>
          <a:ln w="9525">
            <a:noFill/>
            <a:miter lim="800000"/>
            <a:headEnd/>
            <a:tailEnd/>
          </a:ln>
          <a:effectLst/>
        </p:spPr>
        <p:txBody>
          <a:bodyPr>
            <a:spAutoFit/>
          </a:bodyPr>
          <a:lstStyle/>
          <a:p>
            <a:pPr algn="ctr">
              <a:spcBef>
                <a:spcPct val="50000"/>
              </a:spcBef>
            </a:pPr>
            <a:r>
              <a:rPr lang="es-ES" b="1" dirty="0"/>
              <a:t>CARA LIBRE INFINITA</a:t>
            </a:r>
            <a:endParaRPr lang="es-CL" b="1" dirty="0"/>
          </a:p>
        </p:txBody>
      </p:sp>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Configuraciones básicas</a:t>
            </a:r>
          </a:p>
        </p:txBody>
      </p:sp>
      <p:sp>
        <p:nvSpPr>
          <p:cNvPr id="12" name="11 Rectángulo"/>
          <p:cNvSpPr/>
          <p:nvPr/>
        </p:nvSpPr>
        <p:spPr>
          <a:xfrm>
            <a:off x="714348" y="928670"/>
            <a:ext cx="7786742" cy="646331"/>
          </a:xfrm>
          <a:prstGeom prst="rect">
            <a:avLst/>
          </a:prstGeom>
        </p:spPr>
        <p:txBody>
          <a:bodyPr wrap="square">
            <a:spAutoFit/>
          </a:bodyPr>
          <a:lstStyle/>
          <a:p>
            <a:pPr>
              <a:buFont typeface="Wingdings" pitchFamily="2" charset="2"/>
              <a:buChar char="Ø"/>
            </a:pPr>
            <a:r>
              <a:rPr lang="es-ES_tradnl" dirty="0" smtClean="0"/>
              <a:t> Para abordar el estudio del diseño de una </a:t>
            </a:r>
            <a:r>
              <a:rPr lang="es-ES_tradnl" dirty="0" err="1" smtClean="0"/>
              <a:t>tronadura</a:t>
            </a:r>
            <a:r>
              <a:rPr lang="es-ES_tradnl" dirty="0" smtClean="0"/>
              <a:t> es preciso distinguir entre dos configuraciones básicas:</a:t>
            </a:r>
            <a:endParaRPr lang="es-CL" dirty="0"/>
          </a:p>
        </p:txBody>
      </p:sp>
      <p:sp>
        <p:nvSpPr>
          <p:cNvPr id="16" name="15 Rectángulo"/>
          <p:cNvSpPr/>
          <p:nvPr/>
        </p:nvSpPr>
        <p:spPr>
          <a:xfrm>
            <a:off x="714348" y="1714488"/>
            <a:ext cx="4714908" cy="2308324"/>
          </a:xfrm>
          <a:prstGeom prst="rect">
            <a:avLst/>
          </a:prstGeom>
        </p:spPr>
        <p:txBody>
          <a:bodyPr wrap="square">
            <a:spAutoFit/>
          </a:bodyPr>
          <a:lstStyle/>
          <a:p>
            <a:r>
              <a:rPr lang="es-ES_tradnl" b="1" dirty="0" smtClean="0"/>
              <a:t>Voladuras Tipo Cráter</a:t>
            </a:r>
            <a:r>
              <a:rPr lang="es-ES_tradnl" dirty="0" smtClean="0"/>
              <a:t>: Son aquellas donde la carga explosiva puede actuar solamente sobre una cara libre, infinitamente extendida. Esta configuración va asociada normalmente a lo que se denomina </a:t>
            </a:r>
            <a:r>
              <a:rPr lang="es-ES_tradnl" b="1" i="1" dirty="0" smtClean="0"/>
              <a:t>carga concentrada</a:t>
            </a:r>
            <a:r>
              <a:rPr lang="es-ES_tradnl" dirty="0" smtClean="0"/>
              <a:t>, entendiéndose por tal a una columna explosiva cuya longitud (l) no excede  a 6 veces el diámetro (</a:t>
            </a:r>
            <a:r>
              <a:rPr lang="es-ES_tradnl" dirty="0" smtClean="0">
                <a:latin typeface="Cambria Math"/>
                <a:ea typeface="Cambria Math"/>
              </a:rPr>
              <a:t>𝝓) </a:t>
            </a:r>
            <a:r>
              <a:rPr lang="es-ES_tradnl" dirty="0" smtClean="0"/>
              <a:t>de la carga .</a:t>
            </a:r>
          </a:p>
        </p:txBody>
      </p:sp>
      <p:sp>
        <p:nvSpPr>
          <p:cNvPr id="22" name="21 Rectángulo"/>
          <p:cNvSpPr/>
          <p:nvPr/>
        </p:nvSpPr>
        <p:spPr>
          <a:xfrm>
            <a:off x="714348" y="4071942"/>
            <a:ext cx="4572000" cy="1754326"/>
          </a:xfrm>
          <a:prstGeom prst="rect">
            <a:avLst/>
          </a:prstGeom>
        </p:spPr>
        <p:txBody>
          <a:bodyPr>
            <a:spAutoFit/>
          </a:bodyPr>
          <a:lstStyle/>
          <a:p>
            <a:r>
              <a:rPr lang="es-ES_tradnl" dirty="0" smtClean="0"/>
              <a:t>La condición anterior se basa en lo observado en la práctica, en el sentido que una carga cilíndrica de longitud [l</a:t>
            </a:r>
            <a:r>
              <a:rPr lang="es-ES_tradnl" dirty="0" smtClean="0">
                <a:latin typeface="Cambria Math"/>
                <a:ea typeface="Cambria Math"/>
              </a:rPr>
              <a:t> ≤ 6 𝝓</a:t>
            </a:r>
            <a:r>
              <a:rPr lang="es-ES_tradnl" dirty="0" smtClean="0"/>
              <a:t>] produce el mismo efecto que el de una carga esférica equivalente en cantidad. Si su longitud es mayor, los efectos ya no son los mismos.</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12</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graphicFrame>
        <p:nvGraphicFramePr>
          <p:cNvPr id="18" name="Object 6"/>
          <p:cNvGraphicFramePr>
            <a:graphicFrameLocks noChangeAspect="1"/>
          </p:cNvGraphicFramePr>
          <p:nvPr/>
        </p:nvGraphicFramePr>
        <p:xfrm>
          <a:off x="5572132" y="1071546"/>
          <a:ext cx="2624138" cy="4608512"/>
        </p:xfrm>
        <a:graphic>
          <a:graphicData uri="http://schemas.openxmlformats.org/presentationml/2006/ole">
            <p:oleObj spid="_x0000_s120835" name="Imagen" r:id="rId7" imgW="2667000" imgH="4690872" progId="Word.Picture.8">
              <p:embed/>
            </p:oleObj>
          </a:graphicData>
        </a:graphic>
      </p:graphicFrame>
      <p:sp>
        <p:nvSpPr>
          <p:cNvPr id="20" name="Text Box 9"/>
          <p:cNvSpPr txBox="1">
            <a:spLocks noChangeArrowheads="1"/>
          </p:cNvSpPr>
          <p:nvPr/>
        </p:nvSpPr>
        <p:spPr bwMode="auto">
          <a:xfrm>
            <a:off x="5143504" y="5643578"/>
            <a:ext cx="3529013" cy="366713"/>
          </a:xfrm>
          <a:prstGeom prst="rect">
            <a:avLst/>
          </a:prstGeom>
          <a:noFill/>
          <a:ln w="9525">
            <a:noFill/>
            <a:miter lim="800000"/>
            <a:headEnd/>
            <a:tailEnd/>
          </a:ln>
          <a:effectLst/>
        </p:spPr>
        <p:txBody>
          <a:bodyPr>
            <a:spAutoFit/>
          </a:bodyPr>
          <a:lstStyle/>
          <a:p>
            <a:pPr algn="ctr">
              <a:spcBef>
                <a:spcPct val="50000"/>
              </a:spcBef>
            </a:pPr>
            <a:r>
              <a:rPr lang="es-ES" b="1" dirty="0"/>
              <a:t>2 CARAS LIBRES</a:t>
            </a:r>
            <a:endParaRPr lang="es-CL" b="1" dirty="0"/>
          </a:p>
        </p:txBody>
      </p:sp>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Configuraciones básicas</a:t>
            </a:r>
          </a:p>
        </p:txBody>
      </p:sp>
      <p:sp>
        <p:nvSpPr>
          <p:cNvPr id="12" name="11 Rectángulo"/>
          <p:cNvSpPr/>
          <p:nvPr/>
        </p:nvSpPr>
        <p:spPr>
          <a:xfrm>
            <a:off x="357158" y="1214422"/>
            <a:ext cx="4857784" cy="1200329"/>
          </a:xfrm>
          <a:prstGeom prst="rect">
            <a:avLst/>
          </a:prstGeom>
        </p:spPr>
        <p:txBody>
          <a:bodyPr wrap="square">
            <a:spAutoFit/>
          </a:bodyPr>
          <a:lstStyle/>
          <a:p>
            <a:r>
              <a:rPr lang="es-ES_tradnl" b="1" dirty="0" smtClean="0"/>
              <a:t>Voladuras Tipo Banco</a:t>
            </a:r>
            <a:r>
              <a:rPr lang="es-ES_tradnl" dirty="0" smtClean="0"/>
              <a:t>: Se trata en este caso de una configuración en la cual el explosivo puede actuar sobre 2 caras libres, y se le asocia normalmente una carga de geometría cilíndrica.</a:t>
            </a:r>
          </a:p>
        </p:txBody>
      </p:sp>
      <p:sp>
        <p:nvSpPr>
          <p:cNvPr id="16" name="15 Rectángulo"/>
          <p:cNvSpPr/>
          <p:nvPr/>
        </p:nvSpPr>
        <p:spPr>
          <a:xfrm>
            <a:off x="357158" y="2428868"/>
            <a:ext cx="4929222" cy="3139321"/>
          </a:xfrm>
          <a:prstGeom prst="rect">
            <a:avLst/>
          </a:prstGeom>
        </p:spPr>
        <p:txBody>
          <a:bodyPr wrap="square">
            <a:spAutoFit/>
          </a:bodyPr>
          <a:lstStyle/>
          <a:p>
            <a:r>
              <a:rPr lang="es-ES_tradnl" dirty="0" smtClean="0"/>
              <a:t>Cabe señalar que este concepto no sólo se refiere a la situación de un banco normal o vertical (minería a cielo abierto) como el mostrado en la figura; también se aplica a bancos horizontales e invertidos, como es frecuente en las faenas subterráneas. En la mayoría de las aplicaciones la configuración tipo banco presenta un punto singular denominado empotramiento, que ofrece una mayor resistencia a la acción del explosivo. No obstante, en la práctica minera se dan también situaciones de voladura tipo banco sin empotramiento.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13</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Configuraciones básicas</a:t>
            </a:r>
          </a:p>
        </p:txBody>
      </p:sp>
      <p:pic>
        <p:nvPicPr>
          <p:cNvPr id="121859" name="Picture 3"/>
          <p:cNvPicPr>
            <a:picLocks noChangeAspect="1" noChangeArrowheads="1"/>
          </p:cNvPicPr>
          <p:nvPr/>
        </p:nvPicPr>
        <p:blipFill>
          <a:blip r:embed="rId6"/>
          <a:srcRect/>
          <a:stretch>
            <a:fillRect/>
          </a:stretch>
        </p:blipFill>
        <p:spPr bwMode="auto">
          <a:xfrm>
            <a:off x="1785918" y="928670"/>
            <a:ext cx="2924187" cy="5077564"/>
          </a:xfrm>
          <a:prstGeom prst="rect">
            <a:avLst/>
          </a:prstGeom>
          <a:noFill/>
          <a:ln w="9525">
            <a:noFill/>
            <a:miter lim="800000"/>
            <a:headEnd/>
            <a:tailEnd/>
          </a:ln>
        </p:spPr>
      </p:pic>
      <p:cxnSp>
        <p:nvCxnSpPr>
          <p:cNvPr id="17" name="16 Conector recto de flecha"/>
          <p:cNvCxnSpPr/>
          <p:nvPr/>
        </p:nvCxnSpPr>
        <p:spPr>
          <a:xfrm flipV="1">
            <a:off x="3071802" y="1285860"/>
            <a:ext cx="2143140" cy="28575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9" name="18 Rectángulo"/>
          <p:cNvSpPr/>
          <p:nvPr/>
        </p:nvSpPr>
        <p:spPr>
          <a:xfrm>
            <a:off x="5286380" y="1000108"/>
            <a:ext cx="2205880" cy="1200329"/>
          </a:xfrm>
          <a:prstGeom prst="rect">
            <a:avLst/>
          </a:prstGeom>
        </p:spPr>
        <p:txBody>
          <a:bodyPr wrap="square">
            <a:spAutoFit/>
          </a:bodyPr>
          <a:lstStyle/>
          <a:p>
            <a:r>
              <a:rPr lang="es-ES_tradnl" i="1" dirty="0" smtClean="0">
                <a:solidFill>
                  <a:schemeClr val="accent2">
                    <a:lumMod val="75000"/>
                  </a:schemeClr>
                </a:solidFill>
              </a:rPr>
              <a:t>Esta cara puede actuar un poco como tipo cráter (pues no queda perfecto)</a:t>
            </a:r>
            <a:endParaRPr lang="es-CL" dirty="0"/>
          </a:p>
        </p:txBody>
      </p:sp>
      <p:cxnSp>
        <p:nvCxnSpPr>
          <p:cNvPr id="24" name="23 Conector recto de flecha"/>
          <p:cNvCxnSpPr/>
          <p:nvPr/>
        </p:nvCxnSpPr>
        <p:spPr>
          <a:xfrm>
            <a:off x="3500430" y="2285992"/>
            <a:ext cx="2143140" cy="42862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25" name="24 Rectángulo"/>
          <p:cNvSpPr/>
          <p:nvPr/>
        </p:nvSpPr>
        <p:spPr>
          <a:xfrm>
            <a:off x="5786446" y="2428868"/>
            <a:ext cx="2205880" cy="646331"/>
          </a:xfrm>
          <a:prstGeom prst="rect">
            <a:avLst/>
          </a:prstGeom>
        </p:spPr>
        <p:txBody>
          <a:bodyPr wrap="square">
            <a:spAutoFit/>
          </a:bodyPr>
          <a:lstStyle/>
          <a:p>
            <a:r>
              <a:rPr lang="es-ES_tradnl" i="1" dirty="0" smtClean="0">
                <a:solidFill>
                  <a:schemeClr val="accent2">
                    <a:lumMod val="75000"/>
                  </a:schemeClr>
                </a:solidFill>
              </a:rPr>
              <a:t>Principal efecto es sobre esta cara</a:t>
            </a:r>
            <a:endParaRPr lang="es-CL" dirty="0"/>
          </a:p>
        </p:txBody>
      </p:sp>
      <p:cxnSp>
        <p:nvCxnSpPr>
          <p:cNvPr id="27" name="26 Conector recto de flecha"/>
          <p:cNvCxnSpPr/>
          <p:nvPr/>
        </p:nvCxnSpPr>
        <p:spPr>
          <a:xfrm>
            <a:off x="3500430" y="3143248"/>
            <a:ext cx="2143140" cy="42862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28" name="27 Rectángulo"/>
          <p:cNvSpPr/>
          <p:nvPr/>
        </p:nvSpPr>
        <p:spPr>
          <a:xfrm>
            <a:off x="5786446" y="3286124"/>
            <a:ext cx="2205880" cy="923330"/>
          </a:xfrm>
          <a:prstGeom prst="rect">
            <a:avLst/>
          </a:prstGeom>
        </p:spPr>
        <p:txBody>
          <a:bodyPr wrap="square">
            <a:spAutoFit/>
          </a:bodyPr>
          <a:lstStyle/>
          <a:p>
            <a:r>
              <a:rPr lang="es-ES_tradnl" i="1" dirty="0" smtClean="0">
                <a:solidFill>
                  <a:schemeClr val="accent2">
                    <a:lumMod val="75000"/>
                  </a:schemeClr>
                </a:solidFill>
              </a:rPr>
              <a:t>Punto que ofrece mayor resistencia a la acción del explosivo</a:t>
            </a:r>
            <a:endParaRPr lang="es-C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14</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DISEÑO VOLADURAS TIPO CRÁTER</a:t>
            </a:r>
          </a:p>
        </p:txBody>
      </p:sp>
      <p:sp>
        <p:nvSpPr>
          <p:cNvPr id="12" name="Rectangle 5"/>
          <p:cNvSpPr txBox="1">
            <a:spLocks noChangeArrowheads="1"/>
          </p:cNvSpPr>
          <p:nvPr/>
        </p:nvSpPr>
        <p:spPr>
          <a:xfrm>
            <a:off x="428596" y="1142984"/>
            <a:ext cx="8501122" cy="571503"/>
          </a:xfrm>
          <a:prstGeom prst="rect">
            <a:avLst/>
          </a:prstGeom>
        </p:spPr>
        <p:txBody>
          <a:bodyPr vert="horz" anchor="ctr">
            <a:normAutofit fontScale="62500" lnSpcReduction="20000"/>
          </a:bodyPr>
          <a:lstStyle/>
          <a:p>
            <a:pPr marL="0" marR="0" lvl="0" indent="0" algn="l" defTabSz="914400" rtl="0" eaLnBrk="1" fontAlgn="auto" latinLnBrk="0" hangingPunct="1">
              <a:lnSpc>
                <a:spcPct val="100000"/>
              </a:lnSpc>
              <a:spcBef>
                <a:spcPts val="700"/>
              </a:spcBef>
              <a:spcAft>
                <a:spcPts val="0"/>
              </a:spcAft>
              <a:buClr>
                <a:schemeClr val="accent2"/>
              </a:buClr>
              <a:buSzPct val="60000"/>
              <a:tabLst/>
              <a:defRPr/>
            </a:pPr>
            <a:r>
              <a:rPr lang="es-ES" sz="2800" i="1" dirty="0" smtClean="0">
                <a:latin typeface="Arial Black" pitchFamily="34" charset="0"/>
              </a:rPr>
              <a:t>¿ </a:t>
            </a:r>
            <a:r>
              <a:rPr kumimoji="0" lang="es-ES" sz="2800" b="0" i="1" u="none" strike="noStrike" kern="1200" cap="none" spc="0" normalizeH="0" baseline="0" noProof="0" dirty="0" smtClean="0">
                <a:ln>
                  <a:noFill/>
                </a:ln>
                <a:effectLst/>
                <a:uLnTx/>
                <a:uFillTx/>
                <a:latin typeface="Arial Black" pitchFamily="34" charset="0"/>
              </a:rPr>
              <a:t>Porque se prefiere</a:t>
            </a:r>
            <a:r>
              <a:rPr lang="es-ES" sz="2800" i="1" dirty="0" smtClean="0">
                <a:latin typeface="Arial Black" pitchFamily="34" charset="0"/>
              </a:rPr>
              <a:t> usar carga concentrada y no una distinta</a:t>
            </a:r>
            <a:r>
              <a:rPr kumimoji="0" lang="es-ES" sz="2800" b="0" i="1" u="none" strike="noStrike" kern="1200" cap="none" spc="0" normalizeH="0" baseline="0" noProof="0" dirty="0" smtClean="0">
                <a:ln>
                  <a:noFill/>
                </a:ln>
                <a:effectLst/>
                <a:uLnTx/>
                <a:uFillTx/>
                <a:latin typeface="Arial Black" pitchFamily="34" charset="0"/>
              </a:rPr>
              <a:t> ?</a:t>
            </a:r>
          </a:p>
        </p:txBody>
      </p:sp>
      <p:pic>
        <p:nvPicPr>
          <p:cNvPr id="104449" name="Picture 1"/>
          <p:cNvPicPr>
            <a:picLocks noChangeAspect="1" noChangeArrowheads="1"/>
          </p:cNvPicPr>
          <p:nvPr/>
        </p:nvPicPr>
        <p:blipFill>
          <a:blip r:embed="rId6"/>
          <a:srcRect/>
          <a:stretch>
            <a:fillRect/>
          </a:stretch>
        </p:blipFill>
        <p:spPr bwMode="auto">
          <a:xfrm>
            <a:off x="1785918" y="1857364"/>
            <a:ext cx="5353050" cy="3209925"/>
          </a:xfrm>
          <a:prstGeom prst="rect">
            <a:avLst/>
          </a:prstGeom>
          <a:noFill/>
          <a:ln w="9525">
            <a:noFill/>
            <a:miter lim="800000"/>
            <a:headEnd/>
            <a:tailEnd/>
          </a:ln>
        </p:spPr>
      </p:pic>
      <p:cxnSp>
        <p:nvCxnSpPr>
          <p:cNvPr id="17" name="16 Conector recto de flecha"/>
          <p:cNvCxnSpPr/>
          <p:nvPr/>
        </p:nvCxnSpPr>
        <p:spPr>
          <a:xfrm>
            <a:off x="5755044" y="3786190"/>
            <a:ext cx="817220" cy="14287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8" name="17 Rectángulo"/>
          <p:cNvSpPr/>
          <p:nvPr/>
        </p:nvSpPr>
        <p:spPr>
          <a:xfrm>
            <a:off x="6572264" y="3786190"/>
            <a:ext cx="428628" cy="369332"/>
          </a:xfrm>
          <a:prstGeom prst="rect">
            <a:avLst/>
          </a:prstGeom>
        </p:spPr>
        <p:txBody>
          <a:bodyPr wrap="square">
            <a:spAutoFit/>
          </a:bodyPr>
          <a:lstStyle/>
          <a:p>
            <a:r>
              <a:rPr lang="es-ES_tradnl" i="1" dirty="0" smtClean="0">
                <a:solidFill>
                  <a:schemeClr val="accent2">
                    <a:lumMod val="75000"/>
                  </a:schemeClr>
                </a:solidFill>
              </a:rPr>
              <a:t>Q</a:t>
            </a:r>
            <a:endParaRPr lang="es-CL" dirty="0"/>
          </a:p>
        </p:txBody>
      </p:sp>
      <p:cxnSp>
        <p:nvCxnSpPr>
          <p:cNvPr id="20" name="19 Conector recto de flecha"/>
          <p:cNvCxnSpPr/>
          <p:nvPr/>
        </p:nvCxnSpPr>
        <p:spPr>
          <a:xfrm>
            <a:off x="3143240" y="3000372"/>
            <a:ext cx="928694" cy="28575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22" name="21 Rectángulo"/>
          <p:cNvSpPr/>
          <p:nvPr/>
        </p:nvSpPr>
        <p:spPr>
          <a:xfrm>
            <a:off x="4143372" y="3143248"/>
            <a:ext cx="428628" cy="369332"/>
          </a:xfrm>
          <a:prstGeom prst="rect">
            <a:avLst/>
          </a:prstGeom>
        </p:spPr>
        <p:txBody>
          <a:bodyPr wrap="square">
            <a:spAutoFit/>
          </a:bodyPr>
          <a:lstStyle/>
          <a:p>
            <a:r>
              <a:rPr lang="es-ES_tradnl" i="1" dirty="0" smtClean="0">
                <a:solidFill>
                  <a:schemeClr val="accent2">
                    <a:lumMod val="75000"/>
                  </a:schemeClr>
                </a:solidFill>
              </a:rPr>
              <a:t>Q</a:t>
            </a:r>
            <a:endParaRPr lang="es-CL" dirty="0"/>
          </a:p>
        </p:txBody>
      </p:sp>
      <p:cxnSp>
        <p:nvCxnSpPr>
          <p:cNvPr id="26" name="25 Conector recto de flecha"/>
          <p:cNvCxnSpPr/>
          <p:nvPr/>
        </p:nvCxnSpPr>
        <p:spPr>
          <a:xfrm>
            <a:off x="5826482" y="4929198"/>
            <a:ext cx="817220" cy="14287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27" name="26 Rectángulo"/>
          <p:cNvSpPr/>
          <p:nvPr/>
        </p:nvSpPr>
        <p:spPr>
          <a:xfrm>
            <a:off x="6643702" y="4714884"/>
            <a:ext cx="2500298" cy="1200329"/>
          </a:xfrm>
          <a:prstGeom prst="rect">
            <a:avLst/>
          </a:prstGeom>
        </p:spPr>
        <p:txBody>
          <a:bodyPr wrap="square">
            <a:spAutoFit/>
          </a:bodyPr>
          <a:lstStyle/>
          <a:p>
            <a:r>
              <a:rPr lang="es-ES_tradnl" i="1" dirty="0" smtClean="0">
                <a:solidFill>
                  <a:schemeClr val="accent2">
                    <a:lumMod val="75000"/>
                  </a:schemeClr>
                </a:solidFill>
              </a:rPr>
              <a:t>Esta cantidad de explosivo esta muy lejos de la cara libre y no produce </a:t>
            </a:r>
            <a:r>
              <a:rPr lang="es-ES_tradnl" i="1" dirty="0" err="1" smtClean="0">
                <a:solidFill>
                  <a:schemeClr val="accent2">
                    <a:lumMod val="75000"/>
                  </a:schemeClr>
                </a:solidFill>
              </a:rPr>
              <a:t>efeto</a:t>
            </a:r>
            <a:r>
              <a:rPr lang="es-ES_tradnl" i="1" dirty="0" smtClean="0">
                <a:solidFill>
                  <a:schemeClr val="accent2">
                    <a:lumMod val="75000"/>
                  </a:schemeClr>
                </a:solidFill>
              </a:rPr>
              <a:t> </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dissolve">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15</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DISEÑO VOLADURAS TIPO CRÁTER</a:t>
            </a:r>
          </a:p>
        </p:txBody>
      </p:sp>
      <p:sp>
        <p:nvSpPr>
          <p:cNvPr id="9" name="8 Rectángulo"/>
          <p:cNvSpPr/>
          <p:nvPr/>
        </p:nvSpPr>
        <p:spPr>
          <a:xfrm>
            <a:off x="642910" y="1285860"/>
            <a:ext cx="8001056" cy="2308324"/>
          </a:xfrm>
          <a:prstGeom prst="rect">
            <a:avLst/>
          </a:prstGeom>
        </p:spPr>
        <p:txBody>
          <a:bodyPr wrap="square">
            <a:spAutoFit/>
          </a:bodyPr>
          <a:lstStyle/>
          <a:p>
            <a:pPr algn="just">
              <a:buFont typeface="Wingdings" pitchFamily="2" charset="2"/>
              <a:buChar char="Ø"/>
            </a:pPr>
            <a:r>
              <a:rPr lang="es-ES_tradnl" dirty="0" smtClean="0"/>
              <a:t> Se trata, en este caso bastante simple, de estimar la cantidad de explosivo requerida para crear una cavidad o cráter de una profundidad dada del modo más eficiente posible. Dicho de otra forma, optimizar la relación entre volumen de roca removida [m3] y la cantidad de  explosivo utilizado [kg], considerando obviamente las exigencias en cuanto a la granulometría esperada. La solución de este problema se basa en lo que se denomina  </a:t>
            </a:r>
            <a:r>
              <a:rPr lang="es-ES_tradnl" b="1" i="1" dirty="0" smtClean="0"/>
              <a:t>LEY DE SIMILITUD</a:t>
            </a:r>
            <a:r>
              <a:rPr lang="es-ES_tradnl" dirty="0" smtClean="0"/>
              <a:t>.</a:t>
            </a:r>
            <a:endParaRPr lang="es-ES_tradnl" i="1" dirty="0" smtClean="0"/>
          </a:p>
          <a:p>
            <a:pPr algn="just">
              <a:buFont typeface="Wingdings" pitchFamily="2" charset="2"/>
              <a:buChar char="Ø"/>
            </a:pPr>
            <a:endParaRPr lang="es-ES_tradnl" dirty="0" smtClean="0"/>
          </a:p>
          <a:p>
            <a:pPr algn="just"/>
            <a:endParaRPr lang="es-ES" dirty="0" smtClean="0"/>
          </a:p>
        </p:txBody>
      </p:sp>
      <p:pic>
        <p:nvPicPr>
          <p:cNvPr id="122883" name="Picture 3"/>
          <p:cNvPicPr>
            <a:picLocks noChangeAspect="1" noChangeArrowheads="1"/>
          </p:cNvPicPr>
          <p:nvPr/>
        </p:nvPicPr>
        <p:blipFill>
          <a:blip r:embed="rId6"/>
          <a:srcRect/>
          <a:stretch>
            <a:fillRect/>
          </a:stretch>
        </p:blipFill>
        <p:spPr bwMode="auto">
          <a:xfrm>
            <a:off x="500034" y="3571876"/>
            <a:ext cx="4922318" cy="2214578"/>
          </a:xfrm>
          <a:prstGeom prst="rect">
            <a:avLst/>
          </a:prstGeom>
          <a:noFill/>
          <a:ln w="9525">
            <a:noFill/>
            <a:miter lim="800000"/>
            <a:headEnd/>
            <a:tailEnd/>
          </a:ln>
        </p:spPr>
      </p:pic>
      <p:pic>
        <p:nvPicPr>
          <p:cNvPr id="122884" name="Picture 4"/>
          <p:cNvPicPr>
            <a:picLocks noChangeAspect="1" noChangeArrowheads="1"/>
          </p:cNvPicPr>
          <p:nvPr/>
        </p:nvPicPr>
        <p:blipFill>
          <a:blip r:embed="rId7"/>
          <a:srcRect/>
          <a:stretch>
            <a:fillRect/>
          </a:stretch>
        </p:blipFill>
        <p:spPr bwMode="auto">
          <a:xfrm>
            <a:off x="5286380" y="3500438"/>
            <a:ext cx="36195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16</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LEY DE SIMILITUD</a:t>
            </a:r>
          </a:p>
        </p:txBody>
      </p:sp>
      <p:sp>
        <p:nvSpPr>
          <p:cNvPr id="12" name="Rectangle 5"/>
          <p:cNvSpPr txBox="1">
            <a:spLocks noChangeArrowheads="1"/>
          </p:cNvSpPr>
          <p:nvPr/>
        </p:nvSpPr>
        <p:spPr>
          <a:xfrm>
            <a:off x="1071538" y="5429264"/>
            <a:ext cx="8229600" cy="596873"/>
          </a:xfrm>
          <a:prstGeom prst="rect">
            <a:avLst/>
          </a:prstGeom>
        </p:spPr>
        <p:txBody>
          <a:bodyPr vert="horz" anchor="ctr">
            <a:normAutofit fontScale="92500" lnSpcReduction="20000"/>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kumimoji="0" lang="es-ES" b="0" i="1" u="none" strike="noStrike" kern="1200" cap="none" spc="0" normalizeH="0" baseline="0" noProof="0" dirty="0" smtClean="0">
                <a:ln>
                  <a:noFill/>
                </a:ln>
                <a:effectLst/>
                <a:uLnTx/>
                <a:uFillTx/>
                <a:latin typeface="+mn-lt"/>
                <a:ea typeface="+mn-ea"/>
                <a:cs typeface="+mn-cs"/>
              </a:rPr>
              <a:t> Estimar kg explosivo para crear cierto cráter</a:t>
            </a: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pitchFamily="2" charset="2"/>
              <a:buChar char="Ø"/>
              <a:tabLst/>
              <a:defRPr/>
            </a:pPr>
            <a:r>
              <a:rPr kumimoji="0" lang="es-ES" b="0" i="1" u="none" strike="noStrike" kern="1200" cap="none" spc="0" normalizeH="0" baseline="0" noProof="0" dirty="0" smtClean="0">
                <a:ln>
                  <a:noFill/>
                </a:ln>
                <a:effectLst/>
                <a:uLnTx/>
                <a:uFillTx/>
                <a:latin typeface="+mn-lt"/>
                <a:ea typeface="+mn-ea"/>
                <a:cs typeface="+mn-cs"/>
              </a:rPr>
              <a:t> Optimizar m</a:t>
            </a:r>
            <a:r>
              <a:rPr kumimoji="0" lang="es-ES" b="0" i="1" u="none" strike="noStrike" kern="1200" cap="none" spc="0" normalizeH="0" baseline="30000" noProof="0" dirty="0" smtClean="0">
                <a:ln>
                  <a:noFill/>
                </a:ln>
                <a:effectLst/>
                <a:uLnTx/>
                <a:uFillTx/>
                <a:latin typeface="+mn-lt"/>
                <a:ea typeface="+mn-ea"/>
                <a:cs typeface="+mn-cs"/>
              </a:rPr>
              <a:t>3</a:t>
            </a:r>
            <a:r>
              <a:rPr kumimoji="0" lang="es-ES" b="0" i="1" u="none" strike="noStrike" kern="1200" cap="none" spc="0" normalizeH="0" baseline="0" noProof="0" dirty="0" smtClean="0">
                <a:ln>
                  <a:noFill/>
                </a:ln>
                <a:effectLst/>
                <a:uLnTx/>
                <a:uFillTx/>
                <a:latin typeface="+mn-lt"/>
                <a:ea typeface="+mn-ea"/>
                <a:cs typeface="+mn-cs"/>
              </a:rPr>
              <a:t> removidos v/s kg explosivo (Ley de Similitud) </a:t>
            </a:r>
          </a:p>
        </p:txBody>
      </p:sp>
      <p:sp>
        <p:nvSpPr>
          <p:cNvPr id="10" name="9 Rectángulo"/>
          <p:cNvSpPr/>
          <p:nvPr/>
        </p:nvSpPr>
        <p:spPr>
          <a:xfrm>
            <a:off x="571472" y="1214422"/>
            <a:ext cx="8358246" cy="1200329"/>
          </a:xfrm>
          <a:prstGeom prst="rect">
            <a:avLst/>
          </a:prstGeom>
        </p:spPr>
        <p:txBody>
          <a:bodyPr wrap="square">
            <a:spAutoFit/>
          </a:bodyPr>
          <a:lstStyle/>
          <a:p>
            <a:r>
              <a:rPr lang="es-ES_tradnl" b="1" i="1" dirty="0" smtClean="0"/>
              <a:t>Enunciado: </a:t>
            </a:r>
            <a:r>
              <a:rPr lang="es-ES_tradnl" dirty="0" smtClean="0"/>
              <a:t>Para una determinada combinación </a:t>
            </a:r>
            <a:r>
              <a:rPr lang="es-ES_tradnl" i="1" dirty="0" err="1" smtClean="0"/>
              <a:t>explosivo</a:t>
            </a:r>
            <a:r>
              <a:rPr lang="es-ES_tradnl" i="1" dirty="0" err="1" smtClean="0">
                <a:sym typeface="Symbol" pitchFamily="18" charset="2"/>
              </a:rPr>
              <a:t></a:t>
            </a:r>
            <a:r>
              <a:rPr lang="es-ES_tradnl" i="1" dirty="0" err="1" smtClean="0"/>
              <a:t>roca</a:t>
            </a:r>
            <a:r>
              <a:rPr lang="es-ES_tradnl" dirty="0" smtClean="0"/>
              <a:t>, los efectos producidos por la detonación de cargas concentradas diferentes en cuanto a cantidad (</a:t>
            </a:r>
            <a:r>
              <a:rPr lang="es-ES_tradnl" dirty="0" smtClean="0">
                <a:sym typeface="Symbol" pitchFamily="18" charset="2"/>
              </a:rPr>
              <a:t>comparando</a:t>
            </a:r>
            <a:r>
              <a:rPr lang="es-ES_tradnl" dirty="0" smtClean="0"/>
              <a:t> situaciones homólogas) son geométricamente semejantes, y la </a:t>
            </a:r>
            <a:r>
              <a:rPr lang="es-ES_tradnl" i="1" dirty="0" smtClean="0"/>
              <a:t>razón de similitud</a:t>
            </a:r>
            <a:r>
              <a:rPr lang="es-ES_tradnl" dirty="0" smtClean="0"/>
              <a:t> para las magnitudes lineales está dada por la 'raíz cúbica' de la cantidad de explosivo.</a:t>
            </a:r>
          </a:p>
        </p:txBody>
      </p:sp>
      <p:sp>
        <p:nvSpPr>
          <p:cNvPr id="11" name="10 Rectángulo"/>
          <p:cNvSpPr/>
          <p:nvPr/>
        </p:nvSpPr>
        <p:spPr>
          <a:xfrm>
            <a:off x="642910" y="2643182"/>
            <a:ext cx="8501090" cy="923330"/>
          </a:xfrm>
          <a:prstGeom prst="rect">
            <a:avLst/>
          </a:prstGeom>
        </p:spPr>
        <p:txBody>
          <a:bodyPr wrap="square">
            <a:spAutoFit/>
          </a:bodyPr>
          <a:lstStyle/>
          <a:p>
            <a:r>
              <a:rPr lang="es-ES_tradnl" i="1" dirty="0" smtClean="0"/>
              <a:t>Se entiende por situaciones homólogas cuando los cráteres que se forman corresponden, por ejemplo, a los de máximo volumen, o cuando la distribución granulométrica del material fragmentado es equivalente.</a:t>
            </a:r>
            <a:endParaRPr lang="es-CL" i="1" dirty="0"/>
          </a:p>
        </p:txBody>
      </p:sp>
      <p:graphicFrame>
        <p:nvGraphicFramePr>
          <p:cNvPr id="123906" name="Object 2"/>
          <p:cNvGraphicFramePr>
            <a:graphicFrameLocks noChangeAspect="1"/>
          </p:cNvGraphicFramePr>
          <p:nvPr/>
        </p:nvGraphicFramePr>
        <p:xfrm>
          <a:off x="1643042" y="3571876"/>
          <a:ext cx="6072230" cy="1785950"/>
        </p:xfrm>
        <a:graphic>
          <a:graphicData uri="http://schemas.openxmlformats.org/presentationml/2006/ole">
            <p:oleObj spid="_x0000_s123906" name="Imagen" r:id="rId7" imgW="5245608" imgH="1716024" progId="Word.Picture.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dissolv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dissolve">
                                      <p:cBhvr>
                                        <p:cTn id="1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17</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graphicFrame>
        <p:nvGraphicFramePr>
          <p:cNvPr id="97283" name="Object 3"/>
          <p:cNvGraphicFramePr>
            <a:graphicFrameLocks noChangeAspect="1"/>
          </p:cNvGraphicFramePr>
          <p:nvPr/>
        </p:nvGraphicFramePr>
        <p:xfrm>
          <a:off x="1500166" y="1500174"/>
          <a:ext cx="6072187" cy="1785938"/>
        </p:xfrm>
        <a:graphic>
          <a:graphicData uri="http://schemas.openxmlformats.org/presentationml/2006/ole">
            <p:oleObj spid="_x0000_s97283" name="Imagen" r:id="rId7" imgW="5245608" imgH="1716024" progId="Word.Picture.8">
              <p:embed/>
            </p:oleObj>
          </a:graphicData>
        </a:graphic>
      </p:graphicFrame>
      <p:sp>
        <p:nvSpPr>
          <p:cNvPr id="12" name="11 Rectángulo"/>
          <p:cNvSpPr/>
          <p:nvPr/>
        </p:nvSpPr>
        <p:spPr>
          <a:xfrm>
            <a:off x="1571604" y="3286124"/>
            <a:ext cx="6220934" cy="369332"/>
          </a:xfrm>
          <a:prstGeom prst="rect">
            <a:avLst/>
          </a:prstGeom>
        </p:spPr>
        <p:txBody>
          <a:bodyPr wrap="none">
            <a:spAutoFit/>
          </a:bodyPr>
          <a:lstStyle/>
          <a:p>
            <a:r>
              <a:rPr lang="es-ES_tradnl" dirty="0" smtClean="0"/>
              <a:t>Expresando este resultado de manera analítica, se puede escribir:</a:t>
            </a:r>
            <a:endParaRPr lang="es-CL" dirty="0"/>
          </a:p>
        </p:txBody>
      </p:sp>
      <p:pic>
        <p:nvPicPr>
          <p:cNvPr id="97284" name="Picture 4"/>
          <p:cNvPicPr>
            <a:picLocks noChangeAspect="1" noChangeArrowheads="1"/>
          </p:cNvPicPr>
          <p:nvPr/>
        </p:nvPicPr>
        <p:blipFill>
          <a:blip r:embed="rId8"/>
          <a:srcRect/>
          <a:stretch>
            <a:fillRect/>
          </a:stretch>
        </p:blipFill>
        <p:spPr bwMode="auto">
          <a:xfrm>
            <a:off x="1142976" y="3571876"/>
            <a:ext cx="6732587" cy="2457450"/>
          </a:xfrm>
          <a:prstGeom prst="rect">
            <a:avLst/>
          </a:prstGeom>
          <a:noFill/>
          <a:ln w="9525">
            <a:noFill/>
            <a:miter lim="800000"/>
            <a:headEnd/>
            <a:tailEnd/>
          </a:ln>
        </p:spPr>
      </p:pic>
      <p:sp>
        <p:nvSpPr>
          <p:cNvPr id="16"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LEY DE SIMILITUD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18</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12" name="11 Rectángulo"/>
          <p:cNvSpPr/>
          <p:nvPr/>
        </p:nvSpPr>
        <p:spPr>
          <a:xfrm>
            <a:off x="857224" y="1285860"/>
            <a:ext cx="8072494" cy="1200329"/>
          </a:xfrm>
          <a:prstGeom prst="rect">
            <a:avLst/>
          </a:prstGeom>
        </p:spPr>
        <p:txBody>
          <a:bodyPr wrap="square">
            <a:spAutoFit/>
          </a:bodyPr>
          <a:lstStyle/>
          <a:p>
            <a:pPr>
              <a:buFont typeface="Wingdings" pitchFamily="2" charset="2"/>
              <a:buChar char="Ø"/>
            </a:pPr>
            <a:r>
              <a:rPr lang="es-ES_tradnl" dirty="0" smtClean="0"/>
              <a:t> Luego, generalizando la expresión anterior, se obtiene finalmente una fórmula muy simple que relaciona el </a:t>
            </a:r>
            <a:r>
              <a:rPr lang="es-ES_tradnl" dirty="0" err="1" smtClean="0"/>
              <a:t>Burden</a:t>
            </a:r>
            <a:r>
              <a:rPr lang="es-ES_tradnl" dirty="0" smtClean="0"/>
              <a:t> (B) con la cantidad de carga (Q). Dicho de otra forma, dado un cierto </a:t>
            </a:r>
            <a:r>
              <a:rPr lang="es-ES_tradnl" dirty="0" err="1" smtClean="0"/>
              <a:t>burden</a:t>
            </a:r>
            <a:r>
              <a:rPr lang="es-ES_tradnl" dirty="0" smtClean="0"/>
              <a:t> a romper, se calcula la cantidad de explosivo requerida para tales efectos.</a:t>
            </a:r>
          </a:p>
        </p:txBody>
      </p:sp>
      <p:sp>
        <p:nvSpPr>
          <p:cNvPr id="16" name="15 Rectángulo"/>
          <p:cNvSpPr/>
          <p:nvPr/>
        </p:nvSpPr>
        <p:spPr>
          <a:xfrm>
            <a:off x="857224" y="3500438"/>
            <a:ext cx="8072494" cy="1200329"/>
          </a:xfrm>
          <a:prstGeom prst="rect">
            <a:avLst/>
          </a:prstGeom>
        </p:spPr>
        <p:txBody>
          <a:bodyPr wrap="square">
            <a:spAutoFit/>
          </a:bodyPr>
          <a:lstStyle/>
          <a:p>
            <a:pPr>
              <a:buFont typeface="Wingdings" pitchFamily="2" charset="2"/>
              <a:buChar char="Ø"/>
            </a:pPr>
            <a:r>
              <a:rPr lang="es-ES_tradnl" dirty="0" smtClean="0"/>
              <a:t> La constante C depende de las propiedades de la roca y de las características del explosivo. De este modo, la solución del problema pasa por la estimación o determinación de esta constante para cada combinación explosivo-roca. Para ello, se recurre a metodologías empíricas respaldadas por ensayos o pruebas de terreno.</a:t>
            </a:r>
          </a:p>
        </p:txBody>
      </p:sp>
      <p:pic>
        <p:nvPicPr>
          <p:cNvPr id="116737" name="Picture 1"/>
          <p:cNvPicPr>
            <a:picLocks noChangeAspect="1" noChangeArrowheads="1"/>
          </p:cNvPicPr>
          <p:nvPr/>
        </p:nvPicPr>
        <p:blipFill>
          <a:blip r:embed="rId6"/>
          <a:srcRect/>
          <a:stretch>
            <a:fillRect/>
          </a:stretch>
        </p:blipFill>
        <p:spPr bwMode="auto">
          <a:xfrm>
            <a:off x="3214678" y="2500306"/>
            <a:ext cx="2845614" cy="714380"/>
          </a:xfrm>
          <a:prstGeom prst="rect">
            <a:avLst/>
          </a:prstGeom>
          <a:noFill/>
          <a:ln w="9525">
            <a:noFill/>
            <a:miter lim="800000"/>
            <a:headEnd/>
            <a:tailEnd/>
          </a:ln>
        </p:spPr>
      </p:pic>
      <p:pic>
        <p:nvPicPr>
          <p:cNvPr id="116738" name="Picture 2"/>
          <p:cNvPicPr>
            <a:picLocks noChangeAspect="1" noChangeArrowheads="1"/>
          </p:cNvPicPr>
          <p:nvPr/>
        </p:nvPicPr>
        <p:blipFill>
          <a:blip r:embed="rId7"/>
          <a:srcRect/>
          <a:stretch>
            <a:fillRect/>
          </a:stretch>
        </p:blipFill>
        <p:spPr bwMode="auto">
          <a:xfrm>
            <a:off x="2786050" y="4786322"/>
            <a:ext cx="3786213" cy="1081775"/>
          </a:xfrm>
          <a:prstGeom prst="rect">
            <a:avLst/>
          </a:prstGeom>
          <a:noFill/>
          <a:ln w="9525">
            <a:noFill/>
            <a:miter lim="800000"/>
            <a:headEnd/>
            <a:tailEnd/>
          </a:ln>
        </p:spPr>
      </p:pic>
      <p:sp>
        <p:nvSpPr>
          <p:cNvPr id="18"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LEY DE SIMILITUD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19</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graphicFrame>
        <p:nvGraphicFramePr>
          <p:cNvPr id="10" name="Object 6"/>
          <p:cNvGraphicFramePr>
            <a:graphicFrameLocks noChangeAspect="1"/>
          </p:cNvGraphicFramePr>
          <p:nvPr/>
        </p:nvGraphicFramePr>
        <p:xfrm>
          <a:off x="5643570" y="1714488"/>
          <a:ext cx="3251200" cy="3251200"/>
        </p:xfrm>
        <a:graphic>
          <a:graphicData uri="http://schemas.openxmlformats.org/presentationml/2006/ole">
            <p:oleObj spid="_x0000_s99331" name="Imagen" r:id="rId7" imgW="2673096" imgH="2673096" progId="Word.Picture.8">
              <p:embed/>
            </p:oleObj>
          </a:graphicData>
        </a:graphic>
      </p:graphicFrame>
      <p:pic>
        <p:nvPicPr>
          <p:cNvPr id="11" name="Picture 8"/>
          <p:cNvPicPr>
            <a:picLocks noChangeAspect="1" noChangeArrowheads="1"/>
          </p:cNvPicPr>
          <p:nvPr/>
        </p:nvPicPr>
        <p:blipFill>
          <a:blip r:embed="rId8"/>
          <a:srcRect l="30753" t="32614" r="30780" b="12950"/>
          <a:stretch>
            <a:fillRect/>
          </a:stretch>
        </p:blipFill>
        <p:spPr bwMode="auto">
          <a:xfrm>
            <a:off x="714348" y="4572008"/>
            <a:ext cx="4248150" cy="708025"/>
          </a:xfrm>
          <a:prstGeom prst="rect">
            <a:avLst/>
          </a:prstGeom>
          <a:noFill/>
          <a:ln w="9525">
            <a:noFill/>
            <a:miter lim="800000"/>
            <a:headEnd/>
            <a:tailEnd/>
          </a:ln>
          <a:effectLst/>
        </p:spPr>
      </p:pic>
      <p:sp>
        <p:nvSpPr>
          <p:cNvPr id="17" name="16 Rectángulo"/>
          <p:cNvSpPr/>
          <p:nvPr/>
        </p:nvSpPr>
        <p:spPr>
          <a:xfrm>
            <a:off x="357158" y="1857364"/>
            <a:ext cx="4929222" cy="2308324"/>
          </a:xfrm>
          <a:prstGeom prst="rect">
            <a:avLst/>
          </a:prstGeom>
        </p:spPr>
        <p:txBody>
          <a:bodyPr wrap="square">
            <a:spAutoFit/>
          </a:bodyPr>
          <a:lstStyle/>
          <a:p>
            <a:r>
              <a:rPr lang="es-ES_tradnl" dirty="0" smtClean="0"/>
              <a:t>Según la metodología de </a:t>
            </a:r>
            <a:r>
              <a:rPr lang="es-ES_tradnl" dirty="0" err="1" smtClean="0"/>
              <a:t>Hino</a:t>
            </a:r>
            <a:r>
              <a:rPr lang="es-ES_tradnl" dirty="0" smtClean="0"/>
              <a:t>, la detonación de una carga concentrada en el seno de un macizo rocoso genera un frente de onda esférico (fatiga de compresión) que se propaga por el sólido, y ante la presencia de una eventual superficie libre, se refleja como fatiga de tracción (</a:t>
            </a:r>
            <a:r>
              <a:rPr lang="es-ES_tradnl" dirty="0" err="1" smtClean="0"/>
              <a:t>St</a:t>
            </a:r>
            <a:r>
              <a:rPr lang="es-ES_tradnl" dirty="0" smtClean="0"/>
              <a:t>) muy inferior a su resistencia a la compresión (Sc), se observa un </a:t>
            </a:r>
            <a:r>
              <a:rPr lang="es-ES_tradnl" dirty="0" err="1" smtClean="0"/>
              <a:t>fracturamiento</a:t>
            </a:r>
            <a:r>
              <a:rPr lang="es-ES_tradnl" dirty="0" smtClean="0"/>
              <a:t> en forma de placas sucesivas.</a:t>
            </a:r>
          </a:p>
        </p:txBody>
      </p:sp>
      <p:sp>
        <p:nvSpPr>
          <p:cNvPr id="19"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K. HINO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sp>
        <p:nvSpPr>
          <p:cNvPr id="9" name="8 Rectángulo"/>
          <p:cNvSpPr/>
          <p:nvPr/>
        </p:nvSpPr>
        <p:spPr>
          <a:xfrm>
            <a:off x="500034" y="1285860"/>
            <a:ext cx="8429684" cy="4524315"/>
          </a:xfrm>
          <a:prstGeom prst="rect">
            <a:avLst/>
          </a:prstGeom>
        </p:spPr>
        <p:txBody>
          <a:bodyPr wrap="square">
            <a:spAutoFit/>
          </a:bodyPr>
          <a:lstStyle/>
          <a:p>
            <a:pPr>
              <a:lnSpc>
                <a:spcPct val="90000"/>
              </a:lnSpc>
            </a:pPr>
            <a:r>
              <a:rPr lang="es-ES" sz="2000" b="1" dirty="0" smtClean="0">
                <a:latin typeface="Tahoma" charset="0"/>
              </a:rPr>
              <a:t>  Contenido</a:t>
            </a:r>
            <a:r>
              <a:rPr lang="es-ES" sz="2000" dirty="0" smtClean="0">
                <a:latin typeface="Tahoma" charset="0"/>
              </a:rPr>
              <a:t>:</a:t>
            </a:r>
          </a:p>
          <a:p>
            <a:pPr>
              <a:lnSpc>
                <a:spcPct val="90000"/>
              </a:lnSpc>
              <a:buFont typeface="Wingdings" pitchFamily="2" charset="2"/>
              <a:buChar char="Ø"/>
            </a:pPr>
            <a:endParaRPr lang="es-ES" sz="2000" dirty="0" smtClean="0">
              <a:latin typeface="Tahoma" charset="0"/>
            </a:endParaRPr>
          </a:p>
          <a:p>
            <a:pPr>
              <a:lnSpc>
                <a:spcPct val="90000"/>
              </a:lnSpc>
            </a:pPr>
            <a:endParaRPr lang="es-ES" sz="2000" dirty="0" smtClean="0">
              <a:latin typeface="Tahoma" charset="0"/>
            </a:endParaRPr>
          </a:p>
          <a:p>
            <a:pPr>
              <a:lnSpc>
                <a:spcPct val="90000"/>
              </a:lnSpc>
              <a:buFont typeface="Wingdings" pitchFamily="2" charset="2"/>
              <a:buChar char="Ø"/>
            </a:pPr>
            <a:r>
              <a:rPr lang="es-ES" sz="2000" dirty="0" smtClean="0">
                <a:latin typeface="Tahoma" charset="0"/>
              </a:rPr>
              <a:t> Revisión Configuraciones Básicas de Voladuras.</a:t>
            </a:r>
          </a:p>
          <a:p>
            <a:pPr>
              <a:lnSpc>
                <a:spcPct val="90000"/>
              </a:lnSpc>
              <a:buFont typeface="Wingdings" pitchFamily="2" charset="2"/>
              <a:buChar char="Ø"/>
            </a:pPr>
            <a:endParaRPr lang="es-ES" sz="2000" dirty="0" smtClean="0">
              <a:latin typeface="Tahoma" charset="0"/>
            </a:endParaRPr>
          </a:p>
          <a:p>
            <a:pPr>
              <a:lnSpc>
                <a:spcPct val="90000"/>
              </a:lnSpc>
              <a:buFont typeface="Wingdings" pitchFamily="2" charset="2"/>
              <a:buChar char="Ø"/>
            </a:pPr>
            <a:r>
              <a:rPr lang="es-ES" sz="2000" dirty="0" smtClean="0">
                <a:latin typeface="Tahoma" charset="0"/>
              </a:rPr>
              <a:t> Revisión de Voladuras Tipo Cráter</a:t>
            </a:r>
          </a:p>
          <a:p>
            <a:pPr>
              <a:lnSpc>
                <a:spcPct val="90000"/>
              </a:lnSpc>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Ley de Similitud.</a:t>
            </a:r>
          </a:p>
          <a:p>
            <a:pPr lvl="1">
              <a:lnSpc>
                <a:spcPct val="90000"/>
              </a:lnSpc>
              <a:buFont typeface="Wingdings" pitchFamily="2" charset="2"/>
              <a:buChar char="Ø"/>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Metodología de K. </a:t>
            </a:r>
            <a:r>
              <a:rPr lang="es-ES" sz="2000" dirty="0" err="1" smtClean="0">
                <a:latin typeface="Tahoma" charset="0"/>
              </a:rPr>
              <a:t>Hino</a:t>
            </a:r>
            <a:r>
              <a:rPr lang="es-ES" sz="2000" dirty="0" smtClean="0">
                <a:latin typeface="Tahoma" charset="0"/>
              </a:rPr>
              <a:t>.</a:t>
            </a:r>
          </a:p>
          <a:p>
            <a:pPr lvl="1">
              <a:lnSpc>
                <a:spcPct val="90000"/>
              </a:lnSpc>
              <a:buFont typeface="Wingdings" pitchFamily="2" charset="2"/>
              <a:buChar char="Ø"/>
            </a:pPr>
            <a:endParaRPr lang="es-ES" sz="2000" dirty="0" smtClean="0">
              <a:latin typeface="Tahoma" charset="0"/>
            </a:endParaRPr>
          </a:p>
          <a:p>
            <a:pPr lvl="1">
              <a:lnSpc>
                <a:spcPct val="90000"/>
              </a:lnSpc>
              <a:buFont typeface="Wingdings" pitchFamily="2" charset="2"/>
              <a:buChar char="Ø"/>
            </a:pPr>
            <a:r>
              <a:rPr lang="es-ES" sz="2000" dirty="0" smtClean="0">
                <a:latin typeface="Tahoma" charset="0"/>
              </a:rPr>
              <a:t> Metodología de C. </a:t>
            </a:r>
            <a:r>
              <a:rPr lang="es-ES" sz="2000" dirty="0" err="1" smtClean="0">
                <a:latin typeface="Tahoma" charset="0"/>
              </a:rPr>
              <a:t>Livingstone</a:t>
            </a:r>
            <a:r>
              <a:rPr lang="es-ES" sz="2000" dirty="0" smtClean="0">
                <a:latin typeface="Tahoma" charset="0"/>
              </a:rPr>
              <a:t>.</a:t>
            </a:r>
          </a:p>
          <a:p>
            <a:pPr>
              <a:lnSpc>
                <a:spcPct val="90000"/>
              </a:lnSpc>
              <a:buFont typeface="Wingdings" pitchFamily="2" charset="2"/>
              <a:buChar char="Ø"/>
            </a:pPr>
            <a:endParaRPr lang="es-ES" sz="2000" dirty="0" smtClean="0">
              <a:latin typeface="Tahoma" charset="0"/>
            </a:endParaRPr>
          </a:p>
          <a:p>
            <a:pPr>
              <a:lnSpc>
                <a:spcPct val="90000"/>
              </a:lnSpc>
            </a:pPr>
            <a:endParaRPr lang="es-ES" sz="2000" dirty="0" smtClean="0">
              <a:latin typeface="Tahoma" charset="0"/>
            </a:endParaRPr>
          </a:p>
          <a:p>
            <a:pPr>
              <a:lnSpc>
                <a:spcPct val="90000"/>
              </a:lnSpc>
            </a:pPr>
            <a:endParaRPr lang="es-ES" sz="2000" dirty="0" smtClean="0">
              <a:latin typeface="Tahoma" charset="0"/>
            </a:endParaRPr>
          </a:p>
          <a:p>
            <a:pPr>
              <a:lnSpc>
                <a:spcPct val="90000"/>
              </a:lnSpc>
            </a:pPr>
            <a:endParaRPr lang="es-ES" sz="2000" dirty="0" smtClean="0">
              <a:latin typeface="Tahoma"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20</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100355" name="Picture 3"/>
          <p:cNvPicPr>
            <a:picLocks noChangeAspect="1" noChangeArrowheads="1"/>
          </p:cNvPicPr>
          <p:nvPr/>
        </p:nvPicPr>
        <p:blipFill>
          <a:blip r:embed="rId6"/>
          <a:srcRect/>
          <a:stretch>
            <a:fillRect/>
          </a:stretch>
        </p:blipFill>
        <p:spPr bwMode="auto">
          <a:xfrm>
            <a:off x="642910" y="1571612"/>
            <a:ext cx="7719447" cy="4214841"/>
          </a:xfrm>
          <a:prstGeom prst="rect">
            <a:avLst/>
          </a:prstGeom>
          <a:noFill/>
          <a:ln w="9525">
            <a:noFill/>
            <a:miter lim="800000"/>
            <a:headEnd/>
            <a:tailEnd/>
          </a:ln>
        </p:spPr>
      </p:pic>
      <p:sp>
        <p:nvSpPr>
          <p:cNvPr id="9"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K. HINO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21</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graphicFrame>
        <p:nvGraphicFramePr>
          <p:cNvPr id="9" name="Object 5"/>
          <p:cNvGraphicFramePr>
            <a:graphicFrameLocks noChangeAspect="1"/>
          </p:cNvGraphicFramePr>
          <p:nvPr/>
        </p:nvGraphicFramePr>
        <p:xfrm>
          <a:off x="1000100" y="1571612"/>
          <a:ext cx="6985000" cy="944562"/>
        </p:xfrm>
        <a:graphic>
          <a:graphicData uri="http://schemas.openxmlformats.org/presentationml/2006/ole">
            <p:oleObj spid="_x0000_s101378" name="Ecuación" r:id="rId7" imgW="4508500" imgH="609600" progId="Equation.3">
              <p:embed/>
            </p:oleObj>
          </a:graphicData>
        </a:graphic>
      </p:graphicFrame>
      <p:pic>
        <p:nvPicPr>
          <p:cNvPr id="10" name="Picture 7"/>
          <p:cNvPicPr>
            <a:picLocks noChangeAspect="1" noChangeArrowheads="1"/>
          </p:cNvPicPr>
          <p:nvPr/>
        </p:nvPicPr>
        <p:blipFill>
          <a:blip r:embed="rId8"/>
          <a:srcRect/>
          <a:stretch>
            <a:fillRect/>
          </a:stretch>
        </p:blipFill>
        <p:spPr bwMode="auto">
          <a:xfrm>
            <a:off x="785786" y="2786058"/>
            <a:ext cx="7956550" cy="574675"/>
          </a:xfrm>
          <a:prstGeom prst="rect">
            <a:avLst/>
          </a:prstGeom>
          <a:noFill/>
          <a:ln w="9525">
            <a:noFill/>
            <a:miter lim="800000"/>
            <a:headEnd/>
            <a:tailEnd/>
          </a:ln>
          <a:effectLst/>
        </p:spPr>
      </p:pic>
      <p:graphicFrame>
        <p:nvGraphicFramePr>
          <p:cNvPr id="11" name="Object 8"/>
          <p:cNvGraphicFramePr>
            <a:graphicFrameLocks noChangeAspect="1"/>
          </p:cNvGraphicFramePr>
          <p:nvPr/>
        </p:nvGraphicFramePr>
        <p:xfrm>
          <a:off x="2214546" y="3357562"/>
          <a:ext cx="4679950" cy="1166812"/>
        </p:xfrm>
        <a:graphic>
          <a:graphicData uri="http://schemas.openxmlformats.org/presentationml/2006/ole">
            <p:oleObj spid="_x0000_s101379" name="Ecuación" r:id="rId9" imgW="3213100" imgH="800100" progId="Equation.3">
              <p:embed/>
            </p:oleObj>
          </a:graphicData>
        </a:graphic>
      </p:graphicFrame>
      <p:pic>
        <p:nvPicPr>
          <p:cNvPr id="12" name="Picture 10"/>
          <p:cNvPicPr>
            <a:picLocks noChangeAspect="1" noChangeArrowheads="1"/>
          </p:cNvPicPr>
          <p:nvPr/>
        </p:nvPicPr>
        <p:blipFill>
          <a:blip r:embed="rId10"/>
          <a:srcRect/>
          <a:stretch>
            <a:fillRect/>
          </a:stretch>
        </p:blipFill>
        <p:spPr bwMode="auto">
          <a:xfrm>
            <a:off x="855638" y="4581509"/>
            <a:ext cx="7920037" cy="1298575"/>
          </a:xfrm>
          <a:prstGeom prst="rect">
            <a:avLst/>
          </a:prstGeom>
          <a:noFill/>
          <a:ln w="9525">
            <a:noFill/>
            <a:miter lim="800000"/>
            <a:headEnd/>
            <a:tailEnd/>
          </a:ln>
          <a:effectLst/>
        </p:spPr>
      </p:pic>
      <p:sp>
        <p:nvSpPr>
          <p:cNvPr id="20"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K. HINO</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22</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9" name="Picture 5"/>
          <p:cNvPicPr>
            <a:picLocks noChangeAspect="1" noChangeArrowheads="1"/>
          </p:cNvPicPr>
          <p:nvPr/>
        </p:nvPicPr>
        <p:blipFill>
          <a:blip r:embed="rId6"/>
          <a:srcRect/>
          <a:stretch>
            <a:fillRect/>
          </a:stretch>
        </p:blipFill>
        <p:spPr bwMode="auto">
          <a:xfrm>
            <a:off x="399095" y="1857364"/>
            <a:ext cx="8744905" cy="3500462"/>
          </a:xfrm>
          <a:prstGeom prst="rect">
            <a:avLst/>
          </a:prstGeom>
          <a:noFill/>
          <a:ln w="9525">
            <a:noFill/>
            <a:miter lim="800000"/>
            <a:headEnd/>
            <a:tailEnd/>
          </a:ln>
          <a:effectLst/>
        </p:spPr>
      </p:pic>
      <p:sp>
        <p:nvSpPr>
          <p:cNvPr id="12"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K. HINO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23</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9" name="Picture 6"/>
          <p:cNvPicPr>
            <a:picLocks noChangeAspect="1" noChangeArrowheads="1"/>
          </p:cNvPicPr>
          <p:nvPr/>
        </p:nvPicPr>
        <p:blipFill>
          <a:blip r:embed="rId6"/>
          <a:srcRect b="5446"/>
          <a:stretch>
            <a:fillRect/>
          </a:stretch>
        </p:blipFill>
        <p:spPr bwMode="auto">
          <a:xfrm>
            <a:off x="285720" y="2357430"/>
            <a:ext cx="8429684" cy="2643206"/>
          </a:xfrm>
          <a:prstGeom prst="rect">
            <a:avLst/>
          </a:prstGeom>
          <a:noFill/>
          <a:ln w="9525">
            <a:noFill/>
            <a:miter lim="800000"/>
            <a:headEnd/>
            <a:tailEnd/>
          </a:ln>
          <a:effectLst/>
        </p:spPr>
      </p:pic>
      <p:sp>
        <p:nvSpPr>
          <p:cNvPr id="12" name="11 Rectángulo"/>
          <p:cNvSpPr/>
          <p:nvPr/>
        </p:nvSpPr>
        <p:spPr>
          <a:xfrm>
            <a:off x="714348" y="1500174"/>
            <a:ext cx="8001056" cy="646331"/>
          </a:xfrm>
          <a:prstGeom prst="rect">
            <a:avLst/>
          </a:prstGeom>
        </p:spPr>
        <p:txBody>
          <a:bodyPr wrap="square">
            <a:spAutoFit/>
          </a:bodyPr>
          <a:lstStyle/>
          <a:p>
            <a:r>
              <a:rPr lang="es-ES_tradnl" dirty="0" smtClean="0"/>
              <a:t>Al examinar esta relación se observa que para una determinada combinación explosivo-roca, todos los términos que aparecen en ella son constantes:</a:t>
            </a:r>
            <a:endParaRPr lang="es-CL" dirty="0"/>
          </a:p>
        </p:txBody>
      </p:sp>
      <p:sp>
        <p:nvSpPr>
          <p:cNvPr id="16" name="15 Rectángulo"/>
          <p:cNvSpPr/>
          <p:nvPr/>
        </p:nvSpPr>
        <p:spPr>
          <a:xfrm>
            <a:off x="571440" y="5286388"/>
            <a:ext cx="8572560" cy="646331"/>
          </a:xfrm>
          <a:prstGeom prst="rect">
            <a:avLst/>
          </a:prstGeom>
        </p:spPr>
        <p:txBody>
          <a:bodyPr wrap="square">
            <a:spAutoFit/>
          </a:bodyPr>
          <a:lstStyle/>
          <a:p>
            <a:r>
              <a:rPr lang="es-ES_tradnl" i="1" dirty="0" smtClean="0"/>
              <a:t>En la actualidad esta metodología es poco aceptada por la práctica minera dado su limitada cobertura y alcances en cuanto a la diversidad de factores que inciden en el problema.</a:t>
            </a:r>
            <a:endParaRPr lang="es-CL" i="1" dirty="0"/>
          </a:p>
        </p:txBody>
      </p:sp>
      <p:sp>
        <p:nvSpPr>
          <p:cNvPr id="17"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K. HINO</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24</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8" name="Picture 5"/>
          <p:cNvPicPr>
            <a:picLocks noChangeAspect="1" noChangeArrowheads="1"/>
          </p:cNvPicPr>
          <p:nvPr/>
        </p:nvPicPr>
        <p:blipFill>
          <a:blip r:embed="rId6"/>
          <a:srcRect/>
          <a:stretch>
            <a:fillRect/>
          </a:stretch>
        </p:blipFill>
        <p:spPr bwMode="auto">
          <a:xfrm>
            <a:off x="714348" y="1928802"/>
            <a:ext cx="7561263" cy="4137025"/>
          </a:xfrm>
          <a:prstGeom prst="rect">
            <a:avLst/>
          </a:prstGeom>
          <a:noFill/>
          <a:ln w="9525">
            <a:noFill/>
            <a:miter lim="800000"/>
            <a:headEnd/>
            <a:tailEnd/>
          </a:ln>
          <a:effectLst/>
        </p:spPr>
      </p:pic>
      <p:sp>
        <p:nvSpPr>
          <p:cNvPr id="9" name="Text Box 6"/>
          <p:cNvSpPr txBox="1">
            <a:spLocks noChangeArrowheads="1"/>
          </p:cNvSpPr>
          <p:nvPr/>
        </p:nvSpPr>
        <p:spPr bwMode="auto">
          <a:xfrm>
            <a:off x="642910" y="1428736"/>
            <a:ext cx="5184775" cy="457200"/>
          </a:xfrm>
          <a:prstGeom prst="rect">
            <a:avLst/>
          </a:prstGeom>
          <a:noFill/>
          <a:ln w="9525">
            <a:noFill/>
            <a:miter lim="800000"/>
            <a:headEnd/>
            <a:tailEnd/>
          </a:ln>
          <a:effectLst/>
        </p:spPr>
        <p:txBody>
          <a:bodyPr>
            <a:spAutoFit/>
          </a:bodyPr>
          <a:lstStyle/>
          <a:p>
            <a:pPr>
              <a:spcBef>
                <a:spcPct val="50000"/>
              </a:spcBef>
            </a:pPr>
            <a:r>
              <a:rPr lang="es-ES" sz="2400" dirty="0"/>
              <a:t>Cuestionamientos</a:t>
            </a:r>
            <a:endParaRPr lang="es-CL" sz="2400" dirty="0"/>
          </a:p>
        </p:txBody>
      </p:sp>
      <p:sp>
        <p:nvSpPr>
          <p:cNvPr id="12"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K. HINO</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25</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graphicFrame>
        <p:nvGraphicFramePr>
          <p:cNvPr id="8" name="Object 5"/>
          <p:cNvGraphicFramePr>
            <a:graphicFrameLocks noChangeAspect="1"/>
          </p:cNvGraphicFramePr>
          <p:nvPr/>
        </p:nvGraphicFramePr>
        <p:xfrm>
          <a:off x="5786446" y="3091692"/>
          <a:ext cx="2959095" cy="2841448"/>
        </p:xfrm>
        <a:graphic>
          <a:graphicData uri="http://schemas.openxmlformats.org/presentationml/2006/ole">
            <p:oleObj spid="_x0000_s102402" name="Imagen" r:id="rId7" imgW="2889504" imgH="2782824" progId="Word.Picture.8">
              <p:embed/>
            </p:oleObj>
          </a:graphicData>
        </a:graphic>
      </p:graphicFrame>
      <p:sp>
        <p:nvSpPr>
          <p:cNvPr id="22" name="21 Rectángulo"/>
          <p:cNvSpPr/>
          <p:nvPr/>
        </p:nvSpPr>
        <p:spPr>
          <a:xfrm>
            <a:off x="571472" y="1571612"/>
            <a:ext cx="8001056" cy="1754326"/>
          </a:xfrm>
          <a:prstGeom prst="rect">
            <a:avLst/>
          </a:prstGeom>
        </p:spPr>
        <p:txBody>
          <a:bodyPr wrap="square">
            <a:spAutoFit/>
          </a:bodyPr>
          <a:lstStyle/>
          <a:p>
            <a:pPr algn="just"/>
            <a:r>
              <a:rPr lang="es-ES_tradnl" dirty="0" smtClean="0"/>
              <a:t>Su soporte es la descripción y el consiguiente análisis de los resultados de una experiencia que consiste en registrar el modo cómo evoluciona la formación del cráter en función de la profundidad de la carga (B). A partir de la interpretación de esta fenomenología, </a:t>
            </a:r>
            <a:r>
              <a:rPr lang="es-ES_tradnl" dirty="0" err="1" smtClean="0"/>
              <a:t>Livingstone</a:t>
            </a:r>
            <a:r>
              <a:rPr lang="es-ES_tradnl" dirty="0" smtClean="0"/>
              <a:t> obtiene un conjunto de fórmulas empíricas que definen un procedimiento para estimar la constante “C” para una determinada combinación explosivo-roca.</a:t>
            </a:r>
          </a:p>
        </p:txBody>
      </p:sp>
      <p:sp>
        <p:nvSpPr>
          <p:cNvPr id="23" name="22 Rectángulo"/>
          <p:cNvSpPr/>
          <p:nvPr/>
        </p:nvSpPr>
        <p:spPr>
          <a:xfrm>
            <a:off x="428596" y="3571876"/>
            <a:ext cx="5072098" cy="1477328"/>
          </a:xfrm>
          <a:prstGeom prst="rect">
            <a:avLst/>
          </a:prstGeom>
        </p:spPr>
        <p:txBody>
          <a:bodyPr wrap="square">
            <a:spAutoFit/>
          </a:bodyPr>
          <a:lstStyle/>
          <a:p>
            <a:r>
              <a:rPr lang="es-ES_tradnl" dirty="0" smtClean="0"/>
              <a:t>Sea una carga concentrada (Q) inserta en el seno de un macizo rocoso en la posición del B</a:t>
            </a:r>
            <a:r>
              <a:rPr lang="es-ES_tradnl" sz="1050" dirty="0" smtClean="0"/>
              <a:t>C</a:t>
            </a:r>
            <a:r>
              <a:rPr lang="es-ES_tradnl" dirty="0" smtClean="0"/>
              <a:t>. El volumen total de roca afectado (V</a:t>
            </a:r>
            <a:r>
              <a:rPr lang="es-ES_tradnl" sz="1050" dirty="0" smtClean="0"/>
              <a:t>R</a:t>
            </a:r>
            <a:r>
              <a:rPr lang="es-ES_tradnl" dirty="0" smtClean="0"/>
              <a:t>) por la detonación de esta carga, equivale al volumen de una esfera de radio “B</a:t>
            </a:r>
            <a:r>
              <a:rPr lang="es-ES_tradnl" sz="1050" dirty="0" smtClean="0"/>
              <a:t>C</a:t>
            </a:r>
            <a:r>
              <a:rPr lang="es-ES_tradnl" dirty="0" smtClean="0"/>
              <a:t>”:</a:t>
            </a:r>
            <a:endParaRPr lang="es-CL" dirty="0"/>
          </a:p>
        </p:txBody>
      </p:sp>
      <p:pic>
        <p:nvPicPr>
          <p:cNvPr id="24" name="Picture 10"/>
          <p:cNvPicPr>
            <a:picLocks noChangeAspect="1" noChangeArrowheads="1"/>
          </p:cNvPicPr>
          <p:nvPr/>
        </p:nvPicPr>
        <p:blipFill>
          <a:blip r:embed="rId8"/>
          <a:srcRect l="37909" r="35896" b="-28398"/>
          <a:stretch>
            <a:fillRect/>
          </a:stretch>
        </p:blipFill>
        <p:spPr bwMode="auto">
          <a:xfrm>
            <a:off x="2143108" y="4929198"/>
            <a:ext cx="2809875" cy="719137"/>
          </a:xfrm>
          <a:prstGeom prst="rect">
            <a:avLst/>
          </a:prstGeom>
          <a:noFill/>
          <a:ln w="9525">
            <a:noFill/>
            <a:miter lim="800000"/>
            <a:headEnd/>
            <a:tailEnd/>
          </a:ln>
          <a:effectLst/>
        </p:spPr>
      </p:pic>
      <p:sp>
        <p:nvSpPr>
          <p:cNvPr id="25"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26</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graphicFrame>
        <p:nvGraphicFramePr>
          <p:cNvPr id="8" name="Object 5"/>
          <p:cNvGraphicFramePr>
            <a:graphicFrameLocks noChangeAspect="1"/>
          </p:cNvGraphicFramePr>
          <p:nvPr/>
        </p:nvGraphicFramePr>
        <p:xfrm>
          <a:off x="5572132" y="2000240"/>
          <a:ext cx="3571868" cy="3429024"/>
        </p:xfrm>
        <a:graphic>
          <a:graphicData uri="http://schemas.openxmlformats.org/presentationml/2006/ole">
            <p:oleObj spid="_x0000_s129026" name="Imagen" r:id="rId7" imgW="2889504" imgH="2782824" progId="Word.Picture.8">
              <p:embed/>
            </p:oleObj>
          </a:graphicData>
        </a:graphic>
      </p:graphicFrame>
      <p:sp>
        <p:nvSpPr>
          <p:cNvPr id="23" name="22 Rectángulo"/>
          <p:cNvSpPr/>
          <p:nvPr/>
        </p:nvSpPr>
        <p:spPr>
          <a:xfrm>
            <a:off x="285720" y="1785926"/>
            <a:ext cx="5072098" cy="1200329"/>
          </a:xfrm>
          <a:prstGeom prst="rect">
            <a:avLst/>
          </a:prstGeom>
        </p:spPr>
        <p:txBody>
          <a:bodyPr wrap="square">
            <a:spAutoFit/>
          </a:bodyPr>
          <a:lstStyle/>
          <a:p>
            <a:r>
              <a:rPr lang="es-ES_tradnl" dirty="0" smtClean="0"/>
              <a:t>Si se designa por “E</a:t>
            </a:r>
            <a:r>
              <a:rPr lang="es-ES_tradnl" sz="1050" dirty="0" smtClean="0"/>
              <a:t>R</a:t>
            </a:r>
            <a:r>
              <a:rPr lang="es-ES_tradnl" dirty="0" smtClean="0"/>
              <a:t>” a la energía por unidad de volumen de roca afectada y por “E</a:t>
            </a:r>
            <a:r>
              <a:rPr lang="es-ES_tradnl" sz="1050" dirty="0" smtClean="0"/>
              <a:t>T</a:t>
            </a:r>
            <a:r>
              <a:rPr lang="es-ES_tradnl" dirty="0" smtClean="0"/>
              <a:t>” a la energía total liberada por el explosivo, se puede establecer la siguiente relación:</a:t>
            </a:r>
            <a:endParaRPr lang="es-CL" dirty="0"/>
          </a:p>
        </p:txBody>
      </p:sp>
      <p:sp>
        <p:nvSpPr>
          <p:cNvPr id="17" name="16 Rectángulo"/>
          <p:cNvSpPr/>
          <p:nvPr/>
        </p:nvSpPr>
        <p:spPr>
          <a:xfrm>
            <a:off x="357158" y="3571876"/>
            <a:ext cx="5072098" cy="1200329"/>
          </a:xfrm>
          <a:prstGeom prst="rect">
            <a:avLst/>
          </a:prstGeom>
        </p:spPr>
        <p:txBody>
          <a:bodyPr wrap="square">
            <a:spAutoFit/>
          </a:bodyPr>
          <a:lstStyle/>
          <a:p>
            <a:r>
              <a:rPr lang="es-ES_tradnl" dirty="0" smtClean="0"/>
              <a:t>La energía total liberada por el explosivo (E</a:t>
            </a:r>
            <a:r>
              <a:rPr lang="es-ES_tradnl" sz="1050" dirty="0" smtClean="0"/>
              <a:t>T</a:t>
            </a:r>
            <a:r>
              <a:rPr lang="es-ES_tradnl" dirty="0" smtClean="0"/>
              <a:t>) se puede expresar como el producto entre la cantidad de carga (Q) y la energía por unidad de masa de materia explosiva (E</a:t>
            </a:r>
            <a:r>
              <a:rPr lang="es-ES_tradnl" sz="1050" dirty="0" smtClean="0"/>
              <a:t>Q</a:t>
            </a:r>
            <a:r>
              <a:rPr lang="es-ES_tradnl" dirty="0" smtClean="0"/>
              <a:t>). Por lo tanto se debe cumplir:</a:t>
            </a:r>
            <a:endParaRPr lang="es-CL" dirty="0"/>
          </a:p>
        </p:txBody>
      </p:sp>
      <p:pic>
        <p:nvPicPr>
          <p:cNvPr id="18" name="Picture 4"/>
          <p:cNvPicPr>
            <a:picLocks noChangeAspect="1" noChangeArrowheads="1"/>
          </p:cNvPicPr>
          <p:nvPr/>
        </p:nvPicPr>
        <p:blipFill>
          <a:blip r:embed="rId8"/>
          <a:srcRect/>
          <a:stretch>
            <a:fillRect/>
          </a:stretch>
        </p:blipFill>
        <p:spPr bwMode="auto">
          <a:xfrm>
            <a:off x="1428728" y="3000372"/>
            <a:ext cx="2296788" cy="466727"/>
          </a:xfrm>
          <a:prstGeom prst="rect">
            <a:avLst/>
          </a:prstGeom>
          <a:noFill/>
          <a:ln w="9525">
            <a:noFill/>
            <a:miter lim="800000"/>
            <a:headEnd/>
            <a:tailEnd/>
          </a:ln>
        </p:spPr>
      </p:pic>
      <p:pic>
        <p:nvPicPr>
          <p:cNvPr id="21" name="Picture 12"/>
          <p:cNvPicPr>
            <a:picLocks noChangeAspect="1" noChangeArrowheads="1"/>
          </p:cNvPicPr>
          <p:nvPr/>
        </p:nvPicPr>
        <p:blipFill>
          <a:blip r:embed="rId9"/>
          <a:srcRect l="-1398" r="78207" b="-5426"/>
          <a:stretch>
            <a:fillRect/>
          </a:stretch>
        </p:blipFill>
        <p:spPr bwMode="auto">
          <a:xfrm>
            <a:off x="1500166" y="5000636"/>
            <a:ext cx="2397125" cy="396875"/>
          </a:xfrm>
          <a:prstGeom prst="rect">
            <a:avLst/>
          </a:prstGeom>
          <a:noFill/>
          <a:ln w="9525">
            <a:noFill/>
            <a:miter lim="800000"/>
            <a:headEnd/>
            <a:tailEnd/>
          </a:ln>
          <a:effectLst/>
        </p:spPr>
      </p:pic>
      <p:sp>
        <p:nvSpPr>
          <p:cNvPr id="25"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4"/>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27</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5" r:link="rId6"/>
          <a:srcRect/>
          <a:stretch>
            <a:fillRect/>
          </a:stretch>
        </p:blipFill>
        <p:spPr bwMode="auto">
          <a:xfrm>
            <a:off x="428596" y="142852"/>
            <a:ext cx="371475" cy="770021"/>
          </a:xfrm>
          <a:prstGeom prst="rect">
            <a:avLst/>
          </a:prstGeom>
          <a:noFill/>
        </p:spPr>
      </p:pic>
      <p:graphicFrame>
        <p:nvGraphicFramePr>
          <p:cNvPr id="8" name="Object 5"/>
          <p:cNvGraphicFramePr>
            <a:graphicFrameLocks noChangeAspect="1"/>
          </p:cNvGraphicFramePr>
          <p:nvPr/>
        </p:nvGraphicFramePr>
        <p:xfrm>
          <a:off x="571472" y="1571612"/>
          <a:ext cx="3673475" cy="3527425"/>
        </p:xfrm>
        <a:graphic>
          <a:graphicData uri="http://schemas.openxmlformats.org/presentationml/2006/ole">
            <p:oleObj spid="_x0000_s128002" name="Imagen" r:id="rId7" imgW="2889504" imgH="2782824" progId="Word.Picture.8">
              <p:embed/>
            </p:oleObj>
          </a:graphicData>
        </a:graphic>
      </p:graphicFrame>
      <p:pic>
        <p:nvPicPr>
          <p:cNvPr id="9" name="Picture 10"/>
          <p:cNvPicPr>
            <a:picLocks noChangeAspect="1" noChangeArrowheads="1"/>
          </p:cNvPicPr>
          <p:nvPr/>
        </p:nvPicPr>
        <p:blipFill>
          <a:blip r:embed="rId8"/>
          <a:srcRect l="37909" r="35896" b="-28398"/>
          <a:stretch>
            <a:fillRect/>
          </a:stretch>
        </p:blipFill>
        <p:spPr bwMode="auto">
          <a:xfrm>
            <a:off x="4500562" y="1428736"/>
            <a:ext cx="2809875" cy="719137"/>
          </a:xfrm>
          <a:prstGeom prst="rect">
            <a:avLst/>
          </a:prstGeom>
          <a:noFill/>
          <a:ln w="9525">
            <a:noFill/>
            <a:miter lim="800000"/>
            <a:headEnd/>
            <a:tailEnd/>
          </a:ln>
          <a:effectLst/>
        </p:spPr>
      </p:pic>
      <p:pic>
        <p:nvPicPr>
          <p:cNvPr id="11" name="Picture 12"/>
          <p:cNvPicPr>
            <a:picLocks noChangeAspect="1" noChangeArrowheads="1"/>
          </p:cNvPicPr>
          <p:nvPr/>
        </p:nvPicPr>
        <p:blipFill>
          <a:blip r:embed="rId9"/>
          <a:srcRect l="-1398" r="78207" b="-5426"/>
          <a:stretch>
            <a:fillRect/>
          </a:stretch>
        </p:blipFill>
        <p:spPr bwMode="auto">
          <a:xfrm>
            <a:off x="6227762" y="3155936"/>
            <a:ext cx="2397125" cy="396875"/>
          </a:xfrm>
          <a:prstGeom prst="rect">
            <a:avLst/>
          </a:prstGeom>
          <a:noFill/>
          <a:ln w="9525">
            <a:noFill/>
            <a:miter lim="800000"/>
            <a:headEnd/>
            <a:tailEnd/>
          </a:ln>
          <a:effectLst/>
        </p:spPr>
      </p:pic>
      <p:graphicFrame>
        <p:nvGraphicFramePr>
          <p:cNvPr id="12" name="Object 13"/>
          <p:cNvGraphicFramePr>
            <a:graphicFrameLocks noChangeAspect="1"/>
          </p:cNvGraphicFramePr>
          <p:nvPr/>
        </p:nvGraphicFramePr>
        <p:xfrm>
          <a:off x="5035522" y="4310048"/>
          <a:ext cx="2519362" cy="806450"/>
        </p:xfrm>
        <a:graphic>
          <a:graphicData uri="http://schemas.openxmlformats.org/presentationml/2006/ole">
            <p:oleObj spid="_x0000_s128003" name="Ecuación" r:id="rId10" imgW="1638300" imgH="520700" progId="Equation.3">
              <p:embed/>
            </p:oleObj>
          </a:graphicData>
        </a:graphic>
      </p:graphicFrame>
      <p:cxnSp>
        <p:nvCxnSpPr>
          <p:cNvPr id="16" name="AutoShape 15"/>
          <p:cNvCxnSpPr>
            <a:cxnSpLocks noChangeShapeType="1"/>
          </p:cNvCxnSpPr>
          <p:nvPr/>
        </p:nvCxnSpPr>
        <p:spPr bwMode="auto">
          <a:xfrm flipV="1">
            <a:off x="4141787" y="1789098"/>
            <a:ext cx="358775" cy="1690688"/>
          </a:xfrm>
          <a:prstGeom prst="straightConnector1">
            <a:avLst/>
          </a:prstGeom>
          <a:noFill/>
          <a:ln w="9525">
            <a:solidFill>
              <a:schemeClr val="tx1"/>
            </a:solidFill>
            <a:round/>
            <a:headEnd/>
            <a:tailEnd type="triangle" w="med" len="med"/>
          </a:ln>
          <a:effectLst/>
        </p:spPr>
      </p:cxnSp>
      <p:cxnSp>
        <p:nvCxnSpPr>
          <p:cNvPr id="17" name="AutoShape 16"/>
          <p:cNvCxnSpPr>
            <a:cxnSpLocks noChangeShapeType="1"/>
          </p:cNvCxnSpPr>
          <p:nvPr/>
        </p:nvCxnSpPr>
        <p:spPr bwMode="auto">
          <a:xfrm flipV="1">
            <a:off x="4141787" y="2516173"/>
            <a:ext cx="1293812" cy="963613"/>
          </a:xfrm>
          <a:prstGeom prst="straightConnector1">
            <a:avLst/>
          </a:prstGeom>
          <a:noFill/>
          <a:ln w="9525">
            <a:solidFill>
              <a:schemeClr val="tx1"/>
            </a:solidFill>
            <a:round/>
            <a:headEnd/>
            <a:tailEnd type="triangle" w="med" len="med"/>
          </a:ln>
          <a:effectLst/>
        </p:spPr>
      </p:cxnSp>
      <p:cxnSp>
        <p:nvCxnSpPr>
          <p:cNvPr id="18" name="AutoShape 17"/>
          <p:cNvCxnSpPr>
            <a:cxnSpLocks noChangeShapeType="1"/>
          </p:cNvCxnSpPr>
          <p:nvPr/>
        </p:nvCxnSpPr>
        <p:spPr bwMode="auto">
          <a:xfrm flipV="1">
            <a:off x="4141787" y="3354373"/>
            <a:ext cx="2085975" cy="125413"/>
          </a:xfrm>
          <a:prstGeom prst="straightConnector1">
            <a:avLst/>
          </a:prstGeom>
          <a:noFill/>
          <a:ln w="9525">
            <a:solidFill>
              <a:schemeClr val="tx1"/>
            </a:solidFill>
            <a:round/>
            <a:headEnd/>
            <a:tailEnd type="triangle" w="med" len="med"/>
          </a:ln>
          <a:effectLst/>
        </p:spPr>
      </p:cxnSp>
      <p:pic>
        <p:nvPicPr>
          <p:cNvPr id="128004" name="Picture 4"/>
          <p:cNvPicPr>
            <a:picLocks noChangeAspect="1" noChangeArrowheads="1"/>
          </p:cNvPicPr>
          <p:nvPr/>
        </p:nvPicPr>
        <p:blipFill>
          <a:blip r:embed="rId11"/>
          <a:srcRect/>
          <a:stretch>
            <a:fillRect/>
          </a:stretch>
        </p:blipFill>
        <p:spPr bwMode="auto">
          <a:xfrm>
            <a:off x="5500694" y="2285992"/>
            <a:ext cx="2296788" cy="466727"/>
          </a:xfrm>
          <a:prstGeom prst="rect">
            <a:avLst/>
          </a:prstGeom>
          <a:noFill/>
          <a:ln w="9525">
            <a:noFill/>
            <a:miter lim="800000"/>
            <a:headEnd/>
            <a:tailEnd/>
          </a:ln>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28</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103426" name="Picture 2"/>
          <p:cNvPicPr>
            <a:picLocks noChangeAspect="1" noChangeArrowheads="1"/>
          </p:cNvPicPr>
          <p:nvPr/>
        </p:nvPicPr>
        <p:blipFill>
          <a:blip r:embed="rId6"/>
          <a:srcRect/>
          <a:stretch>
            <a:fillRect/>
          </a:stretch>
        </p:blipFill>
        <p:spPr bwMode="auto">
          <a:xfrm>
            <a:off x="1071538" y="1071546"/>
            <a:ext cx="7143800" cy="4972645"/>
          </a:xfrm>
          <a:prstGeom prst="rect">
            <a:avLst/>
          </a:prstGeom>
          <a:noFill/>
          <a:ln w="9525">
            <a:noFill/>
            <a:miter lim="800000"/>
            <a:headEnd/>
            <a:tailEnd/>
          </a:ln>
        </p:spPr>
      </p:pic>
      <p:sp>
        <p:nvSpPr>
          <p:cNvPr id="1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29</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104450" name="Picture 2"/>
          <p:cNvPicPr>
            <a:picLocks noChangeAspect="1" noChangeArrowheads="1"/>
          </p:cNvPicPr>
          <p:nvPr/>
        </p:nvPicPr>
        <p:blipFill>
          <a:blip r:embed="rId6"/>
          <a:srcRect/>
          <a:stretch>
            <a:fillRect/>
          </a:stretch>
        </p:blipFill>
        <p:spPr bwMode="auto">
          <a:xfrm>
            <a:off x="642910" y="1428736"/>
            <a:ext cx="7972401" cy="4572032"/>
          </a:xfrm>
          <a:prstGeom prst="rect">
            <a:avLst/>
          </a:prstGeom>
          <a:noFill/>
          <a:ln w="9525">
            <a:noFill/>
            <a:miter lim="800000"/>
            <a:headEnd/>
            <a:tailEnd/>
          </a:ln>
        </p:spPr>
      </p:pic>
      <p:sp>
        <p:nvSpPr>
          <p:cNvPr id="1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Consideraciones preliminares</a:t>
            </a:r>
          </a:p>
        </p:txBody>
      </p:sp>
      <p:sp>
        <p:nvSpPr>
          <p:cNvPr id="16" name="15 Rectángulo"/>
          <p:cNvSpPr/>
          <p:nvPr/>
        </p:nvSpPr>
        <p:spPr>
          <a:xfrm>
            <a:off x="571472" y="1357298"/>
            <a:ext cx="8001056" cy="3970318"/>
          </a:xfrm>
          <a:prstGeom prst="rect">
            <a:avLst/>
          </a:prstGeom>
        </p:spPr>
        <p:txBody>
          <a:bodyPr wrap="square">
            <a:spAutoFit/>
          </a:bodyPr>
          <a:lstStyle/>
          <a:p>
            <a:pPr algn="just">
              <a:buFont typeface="Wingdings" pitchFamily="2" charset="2"/>
              <a:buChar char="Ø"/>
            </a:pPr>
            <a:r>
              <a:rPr lang="es-ES_tradnl" dirty="0" smtClean="0"/>
              <a:t> Modelos de ruptura de la roca por efecto de la detonación de una carga explosiva, asumen algunos supuestos (</a:t>
            </a:r>
            <a:r>
              <a:rPr lang="es-ES_tradnl" i="1" dirty="0" smtClean="0"/>
              <a:t>para simplificar el análisis</a:t>
            </a:r>
            <a:r>
              <a:rPr lang="es-ES_tradnl" dirty="0" smtClean="0"/>
              <a:t>) asignándole a la roca algunos atributos relativos a su carácter físico-mecánico: continuo, homogéneo, isótropo, elástico</a:t>
            </a:r>
          </a:p>
          <a:p>
            <a:pPr algn="just">
              <a:buFont typeface="Wingdings" pitchFamily="2" charset="2"/>
              <a:buChar char="Ø"/>
            </a:pPr>
            <a:endParaRPr lang="es-ES_tradnl" dirty="0" smtClean="0"/>
          </a:p>
          <a:p>
            <a:pPr algn="just"/>
            <a:r>
              <a:rPr lang="es-ES_tradnl" dirty="0" smtClean="0"/>
              <a:t> </a:t>
            </a:r>
            <a:r>
              <a:rPr lang="es-ES_tradnl" i="1" dirty="0" smtClean="0"/>
              <a:t>  (En la práctica, la realidad es mucho más compleja, la roca es un sólido de origen natural, de propiedades cambiantes y por lo tanto muy difícil de simular. Es discontinua, heterogénea y anisótropa).</a:t>
            </a:r>
          </a:p>
          <a:p>
            <a:pPr algn="just"/>
            <a:endParaRPr lang="es-ES_tradnl" i="1" dirty="0" smtClean="0"/>
          </a:p>
          <a:p>
            <a:pPr algn="just">
              <a:buFont typeface="Wingdings" pitchFamily="2" charset="2"/>
              <a:buChar char="Ø"/>
            </a:pPr>
            <a:endParaRPr lang="es-ES_tradnl" dirty="0" smtClean="0"/>
          </a:p>
          <a:p>
            <a:pPr algn="just">
              <a:buFont typeface="Wingdings" pitchFamily="2" charset="2"/>
              <a:buChar char="Ø"/>
            </a:pPr>
            <a:r>
              <a:rPr lang="es-ES" dirty="0" smtClean="0"/>
              <a:t> En suma, las teorías y modelos enunciados no son suficientes para  respaldar el diseño de una </a:t>
            </a:r>
            <a:r>
              <a:rPr lang="es-ES" dirty="0" err="1" smtClean="0"/>
              <a:t>tronadura</a:t>
            </a:r>
            <a:r>
              <a:rPr lang="es-ES" dirty="0" smtClean="0"/>
              <a:t>. Se recurre por lo tanto a metodologías empíricas o </a:t>
            </a:r>
            <a:r>
              <a:rPr lang="es-ES" dirty="0" err="1" smtClean="0"/>
              <a:t>semi</a:t>
            </a:r>
            <a:r>
              <a:rPr lang="es-ES" dirty="0" smtClean="0"/>
              <a:t>-empíricas que se apoyan  en diferentes aproximaciones al problema.</a:t>
            </a:r>
          </a:p>
          <a:p>
            <a:pPr algn="just"/>
            <a:endParaRPr lang="es-E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30</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pic>
        <p:nvPicPr>
          <p:cNvPr id="105474" name="Picture 2"/>
          <p:cNvPicPr>
            <a:picLocks noChangeAspect="1" noChangeArrowheads="1"/>
          </p:cNvPicPr>
          <p:nvPr/>
        </p:nvPicPr>
        <p:blipFill>
          <a:blip r:embed="rId6"/>
          <a:srcRect/>
          <a:stretch>
            <a:fillRect/>
          </a:stretch>
        </p:blipFill>
        <p:spPr bwMode="auto">
          <a:xfrm>
            <a:off x="285720" y="1214422"/>
            <a:ext cx="8446098" cy="47900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31</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pic>
        <p:nvPicPr>
          <p:cNvPr id="11" name="Picture 2"/>
          <p:cNvPicPr>
            <a:picLocks noChangeAspect="1" noChangeArrowheads="1"/>
          </p:cNvPicPr>
          <p:nvPr/>
        </p:nvPicPr>
        <p:blipFill>
          <a:blip r:embed="rId6"/>
          <a:srcRect/>
          <a:stretch>
            <a:fillRect/>
          </a:stretch>
        </p:blipFill>
        <p:spPr bwMode="auto">
          <a:xfrm>
            <a:off x="857224" y="1571612"/>
            <a:ext cx="7506415" cy="4148152"/>
          </a:xfrm>
          <a:prstGeom prst="rect">
            <a:avLst/>
          </a:prstGeom>
          <a:noFill/>
          <a:ln w="9525">
            <a:noFill/>
            <a:miter lim="800000"/>
            <a:headEnd/>
            <a:tailEnd/>
          </a:ln>
        </p:spPr>
      </p:pic>
      <p:sp>
        <p:nvSpPr>
          <p:cNvPr id="12"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32</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pic>
        <p:nvPicPr>
          <p:cNvPr id="106498" name="Picture 2"/>
          <p:cNvPicPr>
            <a:picLocks noChangeAspect="1" noChangeArrowheads="1"/>
          </p:cNvPicPr>
          <p:nvPr/>
        </p:nvPicPr>
        <p:blipFill>
          <a:blip r:embed="rId6"/>
          <a:srcRect/>
          <a:stretch>
            <a:fillRect/>
          </a:stretch>
        </p:blipFill>
        <p:spPr bwMode="auto">
          <a:xfrm>
            <a:off x="428596" y="1071546"/>
            <a:ext cx="7903705" cy="4923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33</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pic>
        <p:nvPicPr>
          <p:cNvPr id="130050" name="Picture 2"/>
          <p:cNvPicPr>
            <a:picLocks noChangeAspect="1" noChangeArrowheads="1"/>
          </p:cNvPicPr>
          <p:nvPr/>
        </p:nvPicPr>
        <p:blipFill>
          <a:blip r:embed="rId6"/>
          <a:srcRect/>
          <a:stretch>
            <a:fillRect/>
          </a:stretch>
        </p:blipFill>
        <p:spPr bwMode="auto">
          <a:xfrm>
            <a:off x="1214414" y="1928802"/>
            <a:ext cx="5924550" cy="3838575"/>
          </a:xfrm>
          <a:prstGeom prst="rect">
            <a:avLst/>
          </a:prstGeom>
          <a:noFill/>
          <a:ln w="9525">
            <a:noFill/>
            <a:miter lim="800000"/>
            <a:headEnd/>
            <a:tailEnd/>
          </a:ln>
        </p:spPr>
      </p:pic>
      <p:cxnSp>
        <p:nvCxnSpPr>
          <p:cNvPr id="12" name="11 Conector recto de flecha"/>
          <p:cNvCxnSpPr/>
          <p:nvPr/>
        </p:nvCxnSpPr>
        <p:spPr>
          <a:xfrm rot="16200000" flipV="1">
            <a:off x="2250265" y="2393149"/>
            <a:ext cx="1500198" cy="42862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6" name="15 Rectángulo"/>
          <p:cNvSpPr/>
          <p:nvPr/>
        </p:nvSpPr>
        <p:spPr>
          <a:xfrm>
            <a:off x="1714480" y="1214422"/>
            <a:ext cx="3071834" cy="646331"/>
          </a:xfrm>
          <a:prstGeom prst="rect">
            <a:avLst/>
          </a:prstGeom>
        </p:spPr>
        <p:txBody>
          <a:bodyPr wrap="square">
            <a:spAutoFit/>
          </a:bodyPr>
          <a:lstStyle/>
          <a:p>
            <a:r>
              <a:rPr lang="es-ES_tradnl" i="1" dirty="0" smtClean="0">
                <a:solidFill>
                  <a:schemeClr val="accent2">
                    <a:lumMod val="75000"/>
                  </a:schemeClr>
                </a:solidFill>
              </a:rPr>
              <a:t>Roca dura, quebradiza</a:t>
            </a:r>
            <a:r>
              <a:rPr lang="es-ES_tradnl" i="1" dirty="0" smtClean="0">
                <a:solidFill>
                  <a:schemeClr val="accent2">
                    <a:lumMod val="75000"/>
                  </a:schemeClr>
                </a:solidFill>
              </a:rPr>
              <a:t>:</a:t>
            </a:r>
          </a:p>
          <a:p>
            <a:r>
              <a:rPr lang="es-ES_tradnl" i="1" dirty="0" smtClean="0">
                <a:solidFill>
                  <a:schemeClr val="accent2">
                    <a:lumMod val="75000"/>
                  </a:schemeClr>
                </a:solidFill>
              </a:rPr>
              <a:t> granito (ejemplo)</a:t>
            </a:r>
            <a:endParaRPr lang="es-CL" dirty="0"/>
          </a:p>
        </p:txBody>
      </p:sp>
      <p:cxnSp>
        <p:nvCxnSpPr>
          <p:cNvPr id="19" name="18 Conector recto de flecha"/>
          <p:cNvCxnSpPr/>
          <p:nvPr/>
        </p:nvCxnSpPr>
        <p:spPr>
          <a:xfrm rot="5400000" flipH="1" flipV="1">
            <a:off x="4393405" y="1607331"/>
            <a:ext cx="1428760" cy="1357322"/>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23" name="22 Rectángulo"/>
          <p:cNvSpPr/>
          <p:nvPr/>
        </p:nvSpPr>
        <p:spPr>
          <a:xfrm>
            <a:off x="4929190" y="1000108"/>
            <a:ext cx="3071834" cy="646331"/>
          </a:xfrm>
          <a:prstGeom prst="rect">
            <a:avLst/>
          </a:prstGeom>
        </p:spPr>
        <p:txBody>
          <a:bodyPr wrap="square">
            <a:spAutoFit/>
          </a:bodyPr>
          <a:lstStyle/>
          <a:p>
            <a:r>
              <a:rPr lang="es-ES_tradnl" i="1" dirty="0" smtClean="0">
                <a:solidFill>
                  <a:schemeClr val="accent1">
                    <a:lumMod val="50000"/>
                  </a:schemeClr>
                </a:solidFill>
              </a:rPr>
              <a:t>Rocas </a:t>
            </a:r>
            <a:r>
              <a:rPr lang="es-ES_tradnl" i="1" dirty="0" smtClean="0">
                <a:solidFill>
                  <a:schemeClr val="accent1">
                    <a:lumMod val="50000"/>
                  </a:schemeClr>
                </a:solidFill>
              </a:rPr>
              <a:t>de comportamiento intermedio.</a:t>
            </a:r>
            <a:endParaRPr lang="es-CL" dirty="0">
              <a:solidFill>
                <a:schemeClr val="accent1">
                  <a:lumMod val="50000"/>
                </a:schemeClr>
              </a:solidFill>
            </a:endParaRPr>
          </a:p>
        </p:txBody>
      </p:sp>
      <p:cxnSp>
        <p:nvCxnSpPr>
          <p:cNvPr id="24" name="23 Conector recto de flecha"/>
          <p:cNvCxnSpPr/>
          <p:nvPr/>
        </p:nvCxnSpPr>
        <p:spPr>
          <a:xfrm flipV="1">
            <a:off x="5357818" y="3857628"/>
            <a:ext cx="1928826" cy="500066"/>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5" name="24 Rectángulo"/>
          <p:cNvSpPr/>
          <p:nvPr/>
        </p:nvSpPr>
        <p:spPr>
          <a:xfrm>
            <a:off x="7286644" y="3643314"/>
            <a:ext cx="1714512" cy="646331"/>
          </a:xfrm>
          <a:prstGeom prst="rect">
            <a:avLst/>
          </a:prstGeom>
        </p:spPr>
        <p:txBody>
          <a:bodyPr wrap="square">
            <a:spAutoFit/>
          </a:bodyPr>
          <a:lstStyle/>
          <a:p>
            <a:r>
              <a:rPr lang="es-ES_tradnl" i="1" dirty="0" smtClean="0">
                <a:solidFill>
                  <a:srgbClr val="92D050"/>
                </a:solidFill>
              </a:rPr>
              <a:t>Rocas </a:t>
            </a:r>
            <a:r>
              <a:rPr lang="es-ES_tradnl" i="1" dirty="0" smtClean="0">
                <a:solidFill>
                  <a:srgbClr val="92D050"/>
                </a:solidFill>
              </a:rPr>
              <a:t>plásticas, </a:t>
            </a:r>
            <a:r>
              <a:rPr lang="es-ES_tradnl" i="1" dirty="0" err="1" smtClean="0">
                <a:solidFill>
                  <a:srgbClr val="92D050"/>
                </a:solidFill>
              </a:rPr>
              <a:t>pulvirolentas</a:t>
            </a:r>
            <a:r>
              <a:rPr lang="es-ES_tradnl" i="1" dirty="0" smtClean="0">
                <a:solidFill>
                  <a:srgbClr val="92D050"/>
                </a:solidFill>
              </a:rPr>
              <a:t>.</a:t>
            </a:r>
            <a:endParaRPr lang="es-CL" dirty="0">
              <a:solidFill>
                <a:srgbClr val="92D05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34</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pic>
        <p:nvPicPr>
          <p:cNvPr id="107522" name="Picture 2"/>
          <p:cNvPicPr>
            <a:picLocks noChangeAspect="1" noChangeArrowheads="1"/>
          </p:cNvPicPr>
          <p:nvPr/>
        </p:nvPicPr>
        <p:blipFill>
          <a:blip r:embed="rId6"/>
          <a:srcRect/>
          <a:stretch>
            <a:fillRect/>
          </a:stretch>
        </p:blipFill>
        <p:spPr bwMode="auto">
          <a:xfrm>
            <a:off x="642910" y="1214422"/>
            <a:ext cx="7643866" cy="47986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35</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sp>
        <p:nvSpPr>
          <p:cNvPr id="9" name="8 Rectángulo"/>
          <p:cNvSpPr/>
          <p:nvPr/>
        </p:nvSpPr>
        <p:spPr>
          <a:xfrm>
            <a:off x="857225" y="1357298"/>
            <a:ext cx="8072494" cy="4001095"/>
          </a:xfrm>
          <a:prstGeom prst="rect">
            <a:avLst/>
          </a:prstGeom>
        </p:spPr>
        <p:txBody>
          <a:bodyPr wrap="square">
            <a:spAutoFit/>
          </a:bodyPr>
          <a:lstStyle/>
          <a:p>
            <a:r>
              <a:rPr lang="es-ES_tradnl" sz="2000" b="1" i="1" dirty="0" smtClean="0"/>
              <a:t>OBS:</a:t>
            </a:r>
          </a:p>
          <a:p>
            <a:endParaRPr lang="es-ES_tradnl" dirty="0" smtClean="0"/>
          </a:p>
          <a:p>
            <a:pPr>
              <a:buFont typeface="Wingdings" pitchFamily="2" charset="2"/>
              <a:buChar char="Ø"/>
            </a:pPr>
            <a:r>
              <a:rPr lang="es-ES_tradnl" i="1" dirty="0" smtClean="0"/>
              <a:t> Mayor valor de E (1,85) para menor valor de </a:t>
            </a:r>
            <a:r>
              <a:rPr lang="es-ES_tradnl" i="1" dirty="0" smtClean="0">
                <a:latin typeface="Cambria Math"/>
                <a:ea typeface="Cambria Math"/>
              </a:rPr>
              <a:t>△</a:t>
            </a:r>
            <a:r>
              <a:rPr lang="es-ES_tradnl" sz="1000" i="1" dirty="0" smtClean="0">
                <a:latin typeface="Cambria Math"/>
                <a:ea typeface="Cambria Math"/>
              </a:rPr>
              <a:t>0</a:t>
            </a:r>
            <a:r>
              <a:rPr lang="es-ES_tradnl" i="1" dirty="0" smtClean="0">
                <a:latin typeface="Cambria Math"/>
                <a:ea typeface="Cambria Math"/>
              </a:rPr>
              <a:t> </a:t>
            </a:r>
            <a:r>
              <a:rPr lang="es-ES_tradnl" i="1" dirty="0" smtClean="0"/>
              <a:t>(0,45): rocas duras-rígidas.</a:t>
            </a:r>
          </a:p>
          <a:p>
            <a:r>
              <a:rPr lang="es-ES_tradnl" i="1" dirty="0" smtClean="0"/>
              <a:t>(El efecto del impacto de la onda de choque adquiere mayor relevancia en el proceso de formación del cráter: CARACTERÍSTICAS ROMPEDORAS DEL EXPLOSIVO)</a:t>
            </a:r>
          </a:p>
          <a:p>
            <a:pPr>
              <a:buFont typeface="Wingdings" pitchFamily="2" charset="2"/>
              <a:buChar char="Ø"/>
            </a:pPr>
            <a:endParaRPr lang="es-ES_tradnl" i="1" dirty="0" smtClean="0"/>
          </a:p>
          <a:p>
            <a:pPr>
              <a:buFont typeface="Wingdings" pitchFamily="2" charset="2"/>
              <a:buChar char="Ø"/>
            </a:pPr>
            <a:r>
              <a:rPr lang="es-ES_tradnl" i="1" dirty="0" smtClean="0"/>
              <a:t> Mayor valor </a:t>
            </a:r>
            <a:r>
              <a:rPr lang="es-ES_tradnl" i="1" dirty="0" smtClean="0">
                <a:latin typeface="Cambria Math"/>
                <a:ea typeface="Cambria Math"/>
              </a:rPr>
              <a:t>△</a:t>
            </a:r>
            <a:r>
              <a:rPr lang="es-ES_tradnl" sz="1000" i="1" dirty="0" smtClean="0">
                <a:latin typeface="Cambria Math"/>
                <a:ea typeface="Cambria Math"/>
              </a:rPr>
              <a:t>0</a:t>
            </a:r>
            <a:r>
              <a:rPr lang="es-ES_tradnl" i="1" dirty="0" smtClean="0"/>
              <a:t> de (0,95) para menor E (0,7): rocas dúctiles-plásticas.</a:t>
            </a:r>
          </a:p>
          <a:p>
            <a:r>
              <a:rPr lang="es-ES_tradnl" i="1" dirty="0" smtClean="0"/>
              <a:t>(La expansión de los gases es la que predomina en el proceso de formación del cráter: CARACTERÍSTICAS  ENERGÉTICAS DEL EXPLOSIVO)</a:t>
            </a:r>
          </a:p>
          <a:p>
            <a:pPr>
              <a:buFont typeface="Wingdings" pitchFamily="2" charset="2"/>
              <a:buChar char="Ø"/>
            </a:pPr>
            <a:endParaRPr lang="es-ES_tradnl" i="1" dirty="0" smtClean="0"/>
          </a:p>
          <a:p>
            <a:r>
              <a:rPr lang="es-ES_tradnl" i="1" dirty="0" smtClean="0"/>
              <a:t>“Si tenemos las constantes, podemos escalar a otras condiciones de </a:t>
            </a:r>
            <a:r>
              <a:rPr lang="es-ES_tradnl" i="1" dirty="0" err="1" smtClean="0"/>
              <a:t>tronadura</a:t>
            </a:r>
            <a:r>
              <a:rPr lang="es-ES_tradnl" i="1" dirty="0" smtClean="0"/>
              <a:t> (explosivo por ejemplo)”:</a:t>
            </a:r>
          </a:p>
          <a:p>
            <a:endParaRPr lang="es-ES_tradnl" dirty="0" smtClean="0"/>
          </a:p>
          <a:p>
            <a:endParaRPr lang="es-CL" dirty="0"/>
          </a:p>
        </p:txBody>
      </p:sp>
      <p:sp>
        <p:nvSpPr>
          <p:cNvPr id="132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132099" name="Rectangle 3"/>
          <p:cNvSpPr>
            <a:spLocks noChangeArrowheads="1"/>
          </p:cNvSpPr>
          <p:nvPr/>
        </p:nvSpPr>
        <p:spPr bwMode="auto">
          <a:xfrm>
            <a:off x="0" y="7715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pic>
        <p:nvPicPr>
          <p:cNvPr id="132100" name="Picture 4"/>
          <p:cNvPicPr>
            <a:picLocks noChangeAspect="1" noChangeArrowheads="1"/>
          </p:cNvPicPr>
          <p:nvPr/>
        </p:nvPicPr>
        <p:blipFill>
          <a:blip r:embed="rId6"/>
          <a:srcRect/>
          <a:stretch>
            <a:fillRect/>
          </a:stretch>
        </p:blipFill>
        <p:spPr bwMode="auto">
          <a:xfrm>
            <a:off x="3500430" y="4929198"/>
            <a:ext cx="2095500" cy="390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36</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pic>
        <p:nvPicPr>
          <p:cNvPr id="108546" name="Picture 2"/>
          <p:cNvPicPr>
            <a:picLocks noChangeAspect="1" noChangeArrowheads="1"/>
          </p:cNvPicPr>
          <p:nvPr/>
        </p:nvPicPr>
        <p:blipFill>
          <a:blip r:embed="rId6"/>
          <a:srcRect/>
          <a:stretch>
            <a:fillRect/>
          </a:stretch>
        </p:blipFill>
        <p:spPr bwMode="auto">
          <a:xfrm>
            <a:off x="928662" y="1071546"/>
            <a:ext cx="7215238" cy="4958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37</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21"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sp>
        <p:nvSpPr>
          <p:cNvPr id="9" name="8 Rectángulo"/>
          <p:cNvSpPr/>
          <p:nvPr/>
        </p:nvSpPr>
        <p:spPr>
          <a:xfrm>
            <a:off x="428596" y="1142984"/>
            <a:ext cx="8358246" cy="1754326"/>
          </a:xfrm>
          <a:prstGeom prst="rect">
            <a:avLst/>
          </a:prstGeom>
        </p:spPr>
        <p:txBody>
          <a:bodyPr wrap="square">
            <a:spAutoFit/>
          </a:bodyPr>
          <a:lstStyle/>
          <a:p>
            <a:pPr algn="just">
              <a:buFont typeface="Wingdings" pitchFamily="2" charset="2"/>
              <a:buChar char="Ø"/>
            </a:pPr>
            <a:r>
              <a:rPr lang="es-ES_tradnl" dirty="0" smtClean="0"/>
              <a:t> La principal fortaleza que se le reconoce a esta metodología (“Teoría de </a:t>
            </a:r>
            <a:r>
              <a:rPr lang="es-ES_tradnl" dirty="0" err="1" smtClean="0"/>
              <a:t>Livingstone</a:t>
            </a:r>
            <a:r>
              <a:rPr lang="es-ES_tradnl" dirty="0" smtClean="0"/>
              <a:t>”), es su respaldo basado en la descripción fenomenológica de los efectos observados por la detonación de una carga explosiva en función de su profundidad (B). Incluso se reconoce que en gran medida los conceptos incorporados en la interpretación del gráfico que representa la evolución de los cráteres (al menos cualitativamente) son extrapolables o aplicables a </a:t>
            </a:r>
            <a:r>
              <a:rPr lang="es-ES_tradnl" dirty="0" err="1" smtClean="0"/>
              <a:t>tronaduras</a:t>
            </a:r>
            <a:r>
              <a:rPr lang="es-ES_tradnl" dirty="0" smtClean="0"/>
              <a:t> tipo banco de geometría cilíndrica.</a:t>
            </a:r>
          </a:p>
        </p:txBody>
      </p:sp>
      <p:sp>
        <p:nvSpPr>
          <p:cNvPr id="10" name="9 Rectángulo"/>
          <p:cNvSpPr/>
          <p:nvPr/>
        </p:nvSpPr>
        <p:spPr>
          <a:xfrm>
            <a:off x="428596" y="2928934"/>
            <a:ext cx="8501154" cy="2585323"/>
          </a:xfrm>
          <a:prstGeom prst="rect">
            <a:avLst/>
          </a:prstGeom>
        </p:spPr>
        <p:txBody>
          <a:bodyPr wrap="square">
            <a:spAutoFit/>
          </a:bodyPr>
          <a:lstStyle/>
          <a:p>
            <a:pPr algn="just">
              <a:buFont typeface="Wingdings" pitchFamily="2" charset="2"/>
              <a:buChar char="Ø"/>
            </a:pPr>
            <a:r>
              <a:rPr lang="es-ES_tradnl" dirty="0" smtClean="0"/>
              <a:t> No obstante, se plantean discrepancias en relación a lo que ocurre en la parte de la curva que </a:t>
            </a:r>
            <a:r>
              <a:rPr lang="es-ES_tradnl" dirty="0" err="1" smtClean="0"/>
              <a:t>Livingstone</a:t>
            </a:r>
            <a:r>
              <a:rPr lang="es-ES_tradnl" dirty="0" smtClean="0"/>
              <a:t> llama shock wave </a:t>
            </a:r>
            <a:r>
              <a:rPr lang="es-ES_tradnl" dirty="0" err="1" smtClean="0"/>
              <a:t>range</a:t>
            </a:r>
            <a:r>
              <a:rPr lang="es-ES_tradnl" dirty="0" smtClean="0"/>
              <a:t> (B</a:t>
            </a:r>
            <a:r>
              <a:rPr lang="es-ES_tradnl" sz="1050" dirty="0" smtClean="0"/>
              <a:t>0</a:t>
            </a:r>
            <a:r>
              <a:rPr lang="es-ES_tradnl" dirty="0" smtClean="0">
                <a:latin typeface="Cambria Math"/>
                <a:ea typeface="Cambria Math"/>
              </a:rPr>
              <a:t>≤</a:t>
            </a:r>
            <a:r>
              <a:rPr lang="es-ES_tradnl" dirty="0" smtClean="0"/>
              <a:t> B </a:t>
            </a:r>
            <a:r>
              <a:rPr lang="es-ES_tradnl" dirty="0" smtClean="0">
                <a:latin typeface="Cambria Math"/>
                <a:ea typeface="Cambria Math"/>
              </a:rPr>
              <a:t>≤</a:t>
            </a:r>
            <a:r>
              <a:rPr lang="es-ES_tradnl" dirty="0" smtClean="0"/>
              <a:t> B</a:t>
            </a:r>
            <a:r>
              <a:rPr lang="es-ES_tradnl" sz="1050" dirty="0" smtClean="0"/>
              <a:t>C</a:t>
            </a:r>
            <a:r>
              <a:rPr lang="es-ES_tradnl" dirty="0" smtClean="0"/>
              <a:t>). En este sentido, algunos autores sostienen que no existen evidencias de la presencia en esa zona del mecanismo de </a:t>
            </a:r>
            <a:r>
              <a:rPr lang="es-ES_tradnl" dirty="0" err="1" smtClean="0"/>
              <a:t>fracturamiento</a:t>
            </a:r>
            <a:r>
              <a:rPr lang="es-ES_tradnl" dirty="0" smtClean="0"/>
              <a:t> por reflexión de la onda de fatiga incidente en la cara libre (</a:t>
            </a:r>
            <a:r>
              <a:rPr lang="es-ES_tradnl" dirty="0" err="1" smtClean="0"/>
              <a:t>slabbing</a:t>
            </a:r>
            <a:r>
              <a:rPr lang="es-ES_tradnl" dirty="0" smtClean="0"/>
              <a:t>), y atribuyen la formación del cráter al efecto de empuje de los gases (que penetran en las fracturas radiales generadas previamente – mecanismo de expansión volumétrica-) efecto que termina removiendo el volumen de roca comprometido en el fenómeno. Asimismo, señalan que el mecanismo de </a:t>
            </a:r>
            <a:r>
              <a:rPr lang="es-ES_tradnl" dirty="0" err="1" smtClean="0"/>
              <a:t>fracturamiento</a:t>
            </a:r>
            <a:r>
              <a:rPr lang="es-ES_tradnl" dirty="0" smtClean="0"/>
              <a:t> denominado </a:t>
            </a:r>
            <a:r>
              <a:rPr lang="es-ES_tradnl" dirty="0" err="1" smtClean="0"/>
              <a:t>slabbing</a:t>
            </a:r>
            <a:r>
              <a:rPr lang="es-ES_tradnl" dirty="0" smtClean="0"/>
              <a:t>, prevalece más bien en la parte de la curva que </a:t>
            </a:r>
            <a:r>
              <a:rPr lang="es-ES_tradnl" dirty="0" err="1" smtClean="0"/>
              <a:t>Livingstone</a:t>
            </a:r>
            <a:r>
              <a:rPr lang="es-ES_tradnl" dirty="0" smtClean="0"/>
              <a:t> identifica como </a:t>
            </a:r>
            <a:r>
              <a:rPr lang="es-ES_tradnl" dirty="0" err="1" smtClean="0"/>
              <a:t>fragmentation</a:t>
            </a:r>
            <a:r>
              <a:rPr lang="es-ES_tradnl" dirty="0" smtClean="0"/>
              <a:t> </a:t>
            </a:r>
            <a:r>
              <a:rPr lang="es-ES_tradnl" dirty="0" err="1" smtClean="0"/>
              <a:t>range</a:t>
            </a:r>
            <a:r>
              <a:rPr lang="es-ES_tradnl" dirty="0" smtClean="0"/>
              <a:t>.</a:t>
            </a:r>
            <a:endParaRPr lang="es-ES"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38</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7 Rectángulo"/>
          <p:cNvSpPr/>
          <p:nvPr/>
        </p:nvSpPr>
        <p:spPr>
          <a:xfrm>
            <a:off x="1142976" y="2071678"/>
            <a:ext cx="7215222" cy="2308324"/>
          </a:xfrm>
          <a:prstGeom prst="rect">
            <a:avLst/>
          </a:prstGeom>
        </p:spPr>
        <p:txBody>
          <a:bodyPr wrap="square">
            <a:spAutoFit/>
          </a:bodyPr>
          <a:lstStyle/>
          <a:p>
            <a:r>
              <a:rPr lang="es-CL" i="1" dirty="0" smtClean="0"/>
              <a:t>La teoría de </a:t>
            </a:r>
            <a:r>
              <a:rPr lang="es-CL" i="1" dirty="0" err="1" smtClean="0"/>
              <a:t>Livingstone</a:t>
            </a:r>
            <a:r>
              <a:rPr lang="es-CL" i="1" dirty="0" smtClean="0"/>
              <a:t> se ha adoptado en gran medida para ensayar el funcionamiento del explosivo y como base para el método VCR en minería subterránea. </a:t>
            </a:r>
            <a:r>
              <a:rPr lang="es-CL" i="1" dirty="0" err="1" smtClean="0"/>
              <a:t>Duvall</a:t>
            </a:r>
            <a:r>
              <a:rPr lang="es-CL" i="1" dirty="0" smtClean="0"/>
              <a:t> y </a:t>
            </a:r>
            <a:r>
              <a:rPr lang="es-CL" i="1" dirty="0" err="1" smtClean="0"/>
              <a:t>Atchinson</a:t>
            </a:r>
            <a:r>
              <a:rPr lang="es-CL" i="1" dirty="0" smtClean="0"/>
              <a:t> (1957) continuaron haciendo ensayos de cráter y obtuvieron que el tamaño y la forma del cráter son funciones principalmente de la carga, la profundidad y el tipo de roca, y que otras variables como la densidad de carga, el tipo de explosivo y la relación longitud-diámetro de la carga son de importancia secundaria. La teoría del cráter puede estudiarse en </a:t>
            </a:r>
            <a:r>
              <a:rPr lang="es-CL" i="1" dirty="0" err="1" smtClean="0"/>
              <a:t>Lang</a:t>
            </a:r>
            <a:r>
              <a:rPr lang="es-CL" i="1" dirty="0" smtClean="0"/>
              <a:t> (1983) y Clark (1987). </a:t>
            </a:r>
            <a:endParaRPr lang="es-CL" i="1" dirty="0"/>
          </a:p>
        </p:txBody>
      </p:sp>
      <p:sp>
        <p:nvSpPr>
          <p:cNvPr id="9"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Metodología de c. </a:t>
            </a:r>
            <a:r>
              <a:rPr lang="es-MX" sz="2400" b="1" cap="all" dirty="0" err="1" smtClean="0">
                <a:latin typeface="+mj-lt"/>
                <a:ea typeface="+mj-ea"/>
                <a:cs typeface="+mj-cs"/>
              </a:rPr>
              <a:t>livingstone</a:t>
            </a:r>
            <a:endParaRPr lang="es-MX" sz="2400" b="1" cap="all" dirty="0" smtClean="0">
              <a:latin typeface="+mj-lt"/>
              <a:ea typeface="+mj-ea"/>
              <a:cs typeface="+mj-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39</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7" name="6 Rectángulo"/>
          <p:cNvSpPr/>
          <p:nvPr/>
        </p:nvSpPr>
        <p:spPr>
          <a:xfrm>
            <a:off x="500034" y="2500306"/>
            <a:ext cx="8143900" cy="646331"/>
          </a:xfrm>
          <a:prstGeom prst="rect">
            <a:avLst/>
          </a:prstGeom>
          <a:solidFill>
            <a:schemeClr val="bg1"/>
          </a:solidFill>
        </p:spPr>
        <p:txBody>
          <a:bodyPr wrap="square">
            <a:spAutoFit/>
          </a:bodyPr>
          <a:lstStyle/>
          <a:p>
            <a:pPr algn="ctr"/>
            <a:r>
              <a:rPr lang="es-ES" sz="3600" b="1" i="1" dirty="0" smtClean="0">
                <a:solidFill>
                  <a:schemeClr val="accent2"/>
                </a:solidFill>
                <a:latin typeface="Arial Black" pitchFamily="34" charset="0"/>
              </a:rPr>
              <a:t>Fin Presentación</a:t>
            </a:r>
            <a:endParaRPr lang="es-CL" sz="3600" b="1" i="1" dirty="0">
              <a:solidFill>
                <a:schemeClr val="accent2"/>
              </a:solidFill>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4</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Consideraciones preliminares</a:t>
            </a:r>
          </a:p>
        </p:txBody>
      </p:sp>
      <p:pic>
        <p:nvPicPr>
          <p:cNvPr id="117763" name="Picture 3"/>
          <p:cNvPicPr>
            <a:picLocks noChangeAspect="1" noChangeArrowheads="1"/>
          </p:cNvPicPr>
          <p:nvPr/>
        </p:nvPicPr>
        <p:blipFill>
          <a:blip r:embed="rId6"/>
          <a:srcRect/>
          <a:stretch>
            <a:fillRect/>
          </a:stretch>
        </p:blipFill>
        <p:spPr bwMode="auto">
          <a:xfrm>
            <a:off x="642910" y="1285860"/>
            <a:ext cx="7567136" cy="928694"/>
          </a:xfrm>
          <a:prstGeom prst="rect">
            <a:avLst/>
          </a:prstGeom>
          <a:noFill/>
          <a:ln w="9525">
            <a:noFill/>
            <a:miter lim="800000"/>
            <a:headEnd/>
            <a:tailEnd/>
          </a:ln>
        </p:spPr>
      </p:pic>
      <p:sp>
        <p:nvSpPr>
          <p:cNvPr id="17" name="16 Rectángulo"/>
          <p:cNvSpPr/>
          <p:nvPr/>
        </p:nvSpPr>
        <p:spPr>
          <a:xfrm>
            <a:off x="1428728" y="2143116"/>
            <a:ext cx="2378152" cy="369332"/>
          </a:xfrm>
          <a:prstGeom prst="rect">
            <a:avLst/>
          </a:prstGeom>
        </p:spPr>
        <p:txBody>
          <a:bodyPr wrap="none">
            <a:spAutoFit/>
          </a:bodyPr>
          <a:lstStyle/>
          <a:p>
            <a:r>
              <a:rPr lang="es-ES_tradnl" i="1" dirty="0" smtClean="0">
                <a:solidFill>
                  <a:schemeClr val="accent2">
                    <a:lumMod val="75000"/>
                  </a:schemeClr>
                </a:solidFill>
              </a:rPr>
              <a:t>(Factor muy importante)</a:t>
            </a:r>
            <a:endParaRPr lang="es-CL" i="1" dirty="0">
              <a:solidFill>
                <a:schemeClr val="accent2">
                  <a:lumMod val="75000"/>
                </a:schemeClr>
              </a:solidFill>
            </a:endParaRPr>
          </a:p>
        </p:txBody>
      </p:sp>
      <p:pic>
        <p:nvPicPr>
          <p:cNvPr id="117764" name="Picture 4"/>
          <p:cNvPicPr>
            <a:picLocks noChangeAspect="1" noChangeArrowheads="1"/>
          </p:cNvPicPr>
          <p:nvPr/>
        </p:nvPicPr>
        <p:blipFill>
          <a:blip r:embed="rId7"/>
          <a:srcRect/>
          <a:stretch>
            <a:fillRect/>
          </a:stretch>
        </p:blipFill>
        <p:spPr bwMode="auto">
          <a:xfrm>
            <a:off x="1071538" y="2643182"/>
            <a:ext cx="2928958" cy="242159"/>
          </a:xfrm>
          <a:prstGeom prst="rect">
            <a:avLst/>
          </a:prstGeom>
          <a:noFill/>
          <a:ln w="9525">
            <a:noFill/>
            <a:miter lim="800000"/>
            <a:headEnd/>
            <a:tailEnd/>
          </a:ln>
        </p:spPr>
      </p:pic>
      <p:sp>
        <p:nvSpPr>
          <p:cNvPr id="18" name="17 Rectángulo"/>
          <p:cNvSpPr/>
          <p:nvPr/>
        </p:nvSpPr>
        <p:spPr>
          <a:xfrm>
            <a:off x="1428728" y="2928934"/>
            <a:ext cx="7503144" cy="369332"/>
          </a:xfrm>
          <a:prstGeom prst="rect">
            <a:avLst/>
          </a:prstGeom>
        </p:spPr>
        <p:txBody>
          <a:bodyPr wrap="none">
            <a:spAutoFit/>
          </a:bodyPr>
          <a:lstStyle/>
          <a:p>
            <a:r>
              <a:rPr lang="es-ES_tradnl" i="1" dirty="0" smtClean="0">
                <a:solidFill>
                  <a:schemeClr val="accent2">
                    <a:lumMod val="75000"/>
                  </a:schemeClr>
                </a:solidFill>
              </a:rPr>
              <a:t>(Observación de cada </a:t>
            </a:r>
            <a:r>
              <a:rPr lang="es-ES_tradnl" i="1" dirty="0" err="1" smtClean="0">
                <a:solidFill>
                  <a:schemeClr val="accent2">
                    <a:lumMod val="75000"/>
                  </a:schemeClr>
                </a:solidFill>
              </a:rPr>
              <a:t>tronadura</a:t>
            </a:r>
            <a:r>
              <a:rPr lang="es-ES_tradnl" i="1" dirty="0" smtClean="0">
                <a:solidFill>
                  <a:schemeClr val="accent2">
                    <a:lumMod val="75000"/>
                  </a:schemeClr>
                </a:solidFill>
              </a:rPr>
              <a:t>. Ver la granulometría del producto, por ejemplo)</a:t>
            </a:r>
            <a:endParaRPr lang="es-CL" i="1" dirty="0">
              <a:solidFill>
                <a:schemeClr val="accent2">
                  <a:lumMod val="75000"/>
                </a:schemeClr>
              </a:solidFill>
            </a:endParaRPr>
          </a:p>
        </p:txBody>
      </p:sp>
      <p:pic>
        <p:nvPicPr>
          <p:cNvPr id="117765" name="Picture 5"/>
          <p:cNvPicPr>
            <a:picLocks noChangeAspect="1" noChangeArrowheads="1"/>
          </p:cNvPicPr>
          <p:nvPr/>
        </p:nvPicPr>
        <p:blipFill>
          <a:blip r:embed="rId8"/>
          <a:srcRect/>
          <a:stretch>
            <a:fillRect/>
          </a:stretch>
        </p:blipFill>
        <p:spPr bwMode="auto">
          <a:xfrm>
            <a:off x="1142975" y="3357562"/>
            <a:ext cx="5058869" cy="285752"/>
          </a:xfrm>
          <a:prstGeom prst="rect">
            <a:avLst/>
          </a:prstGeom>
          <a:noFill/>
          <a:ln w="9525">
            <a:noFill/>
            <a:miter lim="800000"/>
            <a:headEnd/>
            <a:tailEnd/>
          </a:ln>
        </p:spPr>
      </p:pic>
      <p:sp>
        <p:nvSpPr>
          <p:cNvPr id="19" name="18 Rectángulo"/>
          <p:cNvSpPr/>
          <p:nvPr/>
        </p:nvSpPr>
        <p:spPr>
          <a:xfrm>
            <a:off x="1500166" y="3643314"/>
            <a:ext cx="3594382" cy="369332"/>
          </a:xfrm>
          <a:prstGeom prst="rect">
            <a:avLst/>
          </a:prstGeom>
        </p:spPr>
        <p:txBody>
          <a:bodyPr wrap="none">
            <a:spAutoFit/>
          </a:bodyPr>
          <a:lstStyle/>
          <a:p>
            <a:r>
              <a:rPr lang="es-ES_tradnl" i="1" dirty="0" smtClean="0">
                <a:solidFill>
                  <a:schemeClr val="accent2">
                    <a:lumMod val="75000"/>
                  </a:schemeClr>
                </a:solidFill>
              </a:rPr>
              <a:t>(</a:t>
            </a:r>
            <a:r>
              <a:rPr lang="es-ES_tradnl" i="1" dirty="0" err="1" smtClean="0">
                <a:solidFill>
                  <a:schemeClr val="accent2">
                    <a:lumMod val="75000"/>
                  </a:schemeClr>
                </a:solidFill>
              </a:rPr>
              <a:t>Burden</a:t>
            </a:r>
            <a:r>
              <a:rPr lang="es-ES_tradnl" i="1" dirty="0" smtClean="0">
                <a:solidFill>
                  <a:schemeClr val="accent2">
                    <a:lumMod val="75000"/>
                  </a:schemeClr>
                </a:solidFill>
              </a:rPr>
              <a:t> y Espaciamiento, por ejemplo)</a:t>
            </a:r>
            <a:endParaRPr lang="es-CL" dirty="0">
              <a:solidFill>
                <a:schemeClr val="accent2">
                  <a:lumMod val="75000"/>
                </a:schemeClr>
              </a:solidFill>
            </a:endParaRPr>
          </a:p>
        </p:txBody>
      </p:sp>
      <p:pic>
        <p:nvPicPr>
          <p:cNvPr id="117766" name="Picture 6"/>
          <p:cNvPicPr>
            <a:picLocks noChangeAspect="1" noChangeArrowheads="1"/>
          </p:cNvPicPr>
          <p:nvPr/>
        </p:nvPicPr>
        <p:blipFill>
          <a:blip r:embed="rId9"/>
          <a:srcRect/>
          <a:stretch>
            <a:fillRect/>
          </a:stretch>
        </p:blipFill>
        <p:spPr bwMode="auto">
          <a:xfrm>
            <a:off x="785786" y="4214818"/>
            <a:ext cx="6929486" cy="14249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5</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Consideraciones preliminares</a:t>
            </a:r>
          </a:p>
        </p:txBody>
      </p:sp>
      <p:pic>
        <p:nvPicPr>
          <p:cNvPr id="118786" name="Picture 2"/>
          <p:cNvPicPr>
            <a:picLocks noChangeAspect="1" noChangeArrowheads="1"/>
          </p:cNvPicPr>
          <p:nvPr/>
        </p:nvPicPr>
        <p:blipFill>
          <a:blip r:embed="rId6"/>
          <a:srcRect/>
          <a:stretch>
            <a:fillRect/>
          </a:stretch>
        </p:blipFill>
        <p:spPr bwMode="auto">
          <a:xfrm>
            <a:off x="571472" y="1285860"/>
            <a:ext cx="3714776" cy="1164137"/>
          </a:xfrm>
          <a:prstGeom prst="rect">
            <a:avLst/>
          </a:prstGeom>
          <a:noFill/>
          <a:ln w="9525">
            <a:noFill/>
            <a:miter lim="800000"/>
            <a:headEnd/>
            <a:tailEnd/>
          </a:ln>
        </p:spPr>
      </p:pic>
      <p:sp>
        <p:nvSpPr>
          <p:cNvPr id="9" name="8 Rectángulo"/>
          <p:cNvSpPr/>
          <p:nvPr/>
        </p:nvSpPr>
        <p:spPr>
          <a:xfrm>
            <a:off x="4857752" y="1785926"/>
            <a:ext cx="4071966" cy="1477328"/>
          </a:xfrm>
          <a:prstGeom prst="rect">
            <a:avLst/>
          </a:prstGeom>
        </p:spPr>
        <p:txBody>
          <a:bodyPr wrap="square">
            <a:spAutoFit/>
          </a:bodyPr>
          <a:lstStyle/>
          <a:p>
            <a:pPr>
              <a:buFont typeface="Wingdings" pitchFamily="2" charset="2"/>
              <a:buChar char="Ø"/>
            </a:pPr>
            <a:r>
              <a:rPr lang="es-ES_tradnl" i="1" dirty="0" smtClean="0">
                <a:solidFill>
                  <a:schemeClr val="accent2">
                    <a:lumMod val="75000"/>
                  </a:schemeClr>
                </a:solidFill>
              </a:rPr>
              <a:t> Se comienzan a utilizar en los años 90s. </a:t>
            </a:r>
          </a:p>
          <a:p>
            <a:pPr>
              <a:buFont typeface="Wingdings" pitchFamily="2" charset="2"/>
              <a:buChar char="Ø"/>
            </a:pPr>
            <a:r>
              <a:rPr lang="es-ES_tradnl" i="1" dirty="0" smtClean="0">
                <a:solidFill>
                  <a:schemeClr val="accent2">
                    <a:lumMod val="75000"/>
                  </a:schemeClr>
                </a:solidFill>
              </a:rPr>
              <a:t> Tenemos </a:t>
            </a:r>
            <a:r>
              <a:rPr lang="es-ES_tradnl" i="1" dirty="0" err="1" smtClean="0">
                <a:solidFill>
                  <a:schemeClr val="accent2">
                    <a:lumMod val="75000"/>
                  </a:schemeClr>
                </a:solidFill>
              </a:rPr>
              <a:t>softwares</a:t>
            </a:r>
            <a:r>
              <a:rPr lang="es-ES_tradnl" i="1" dirty="0" smtClean="0">
                <a:solidFill>
                  <a:schemeClr val="accent2">
                    <a:lumMod val="75000"/>
                  </a:schemeClr>
                </a:solidFill>
              </a:rPr>
              <a:t> mineros para realizar análisis.</a:t>
            </a:r>
          </a:p>
          <a:p>
            <a:pPr>
              <a:buFont typeface="Wingdings" pitchFamily="2" charset="2"/>
              <a:buChar char="Ø"/>
            </a:pPr>
            <a:r>
              <a:rPr lang="es-ES_tradnl" i="1" dirty="0" smtClean="0">
                <a:solidFill>
                  <a:schemeClr val="accent2">
                    <a:lumMod val="75000"/>
                  </a:schemeClr>
                </a:solidFill>
              </a:rPr>
              <a:t> (Por ejemplo estudiar la granulometría luego de la </a:t>
            </a:r>
            <a:r>
              <a:rPr lang="es-ES_tradnl" i="1" dirty="0" err="1" smtClean="0">
                <a:solidFill>
                  <a:schemeClr val="accent2">
                    <a:lumMod val="75000"/>
                  </a:schemeClr>
                </a:solidFill>
              </a:rPr>
              <a:t>tronadura</a:t>
            </a:r>
            <a:r>
              <a:rPr lang="es-ES_tradnl" i="1" dirty="0" smtClean="0">
                <a:solidFill>
                  <a:schemeClr val="accent2">
                    <a:lumMod val="75000"/>
                  </a:schemeClr>
                </a:solidFill>
              </a:rPr>
              <a:t>).</a:t>
            </a:r>
          </a:p>
        </p:txBody>
      </p:sp>
      <p:pic>
        <p:nvPicPr>
          <p:cNvPr id="10" name="Picture 2"/>
          <p:cNvPicPr>
            <a:picLocks noChangeAspect="1" noChangeArrowheads="1"/>
          </p:cNvPicPr>
          <p:nvPr/>
        </p:nvPicPr>
        <p:blipFill>
          <a:blip r:embed="rId7"/>
          <a:srcRect/>
          <a:stretch>
            <a:fillRect/>
          </a:stretch>
        </p:blipFill>
        <p:spPr bwMode="auto">
          <a:xfrm>
            <a:off x="1000100" y="3286124"/>
            <a:ext cx="4817260" cy="27146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6</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Consideraciones preliminares</a:t>
            </a:r>
          </a:p>
        </p:txBody>
      </p:sp>
      <p:pic>
        <p:nvPicPr>
          <p:cNvPr id="118787" name="Picture 3"/>
          <p:cNvPicPr>
            <a:picLocks noChangeAspect="1" noChangeArrowheads="1"/>
          </p:cNvPicPr>
          <p:nvPr/>
        </p:nvPicPr>
        <p:blipFill>
          <a:blip r:embed="rId6"/>
          <a:srcRect/>
          <a:stretch>
            <a:fillRect/>
          </a:stretch>
        </p:blipFill>
        <p:spPr bwMode="auto">
          <a:xfrm>
            <a:off x="714348" y="1071546"/>
            <a:ext cx="7989177" cy="49292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7</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Consideraciones preliminares</a:t>
            </a:r>
          </a:p>
        </p:txBody>
      </p:sp>
      <p:sp>
        <p:nvSpPr>
          <p:cNvPr id="16" name="15 Rectángulo"/>
          <p:cNvSpPr/>
          <p:nvPr/>
        </p:nvSpPr>
        <p:spPr>
          <a:xfrm>
            <a:off x="571472" y="1357298"/>
            <a:ext cx="8001056" cy="4247317"/>
          </a:xfrm>
          <a:prstGeom prst="rect">
            <a:avLst/>
          </a:prstGeom>
        </p:spPr>
        <p:txBody>
          <a:bodyPr wrap="square">
            <a:spAutoFit/>
          </a:bodyPr>
          <a:lstStyle/>
          <a:p>
            <a:pPr algn="just">
              <a:buFont typeface="Wingdings" pitchFamily="2" charset="2"/>
              <a:buChar char="Ø"/>
            </a:pPr>
            <a:r>
              <a:rPr lang="es-ES_tradnl" dirty="0" smtClean="0"/>
              <a:t> Ahora bien, cualquiera que sea la </a:t>
            </a:r>
            <a:r>
              <a:rPr lang="es-ES_tradnl" dirty="0" err="1" smtClean="0"/>
              <a:t>metodolgía</a:t>
            </a:r>
            <a:r>
              <a:rPr lang="es-ES_tradnl" dirty="0" smtClean="0"/>
              <a:t> elegida, el proceso de diseño requiere previamente disponer de un conjunto de antecedentes, cuyo análisis conduzca a la solución técnica y económicamente más adecuada. </a:t>
            </a:r>
            <a:endParaRPr lang="es-ES_tradnl" i="1" dirty="0" smtClean="0"/>
          </a:p>
          <a:p>
            <a:pPr algn="just">
              <a:buFont typeface="Wingdings" pitchFamily="2" charset="2"/>
              <a:buChar char="Ø"/>
            </a:pPr>
            <a:endParaRPr lang="es-ES_tradnl" dirty="0" smtClean="0"/>
          </a:p>
          <a:p>
            <a:pPr algn="just">
              <a:buFont typeface="Wingdings" pitchFamily="2" charset="2"/>
              <a:buChar char="Ø"/>
            </a:pPr>
            <a:endParaRPr lang="es-ES_tradnl" dirty="0" smtClean="0"/>
          </a:p>
          <a:p>
            <a:pPr lvl="1" algn="just">
              <a:buFont typeface="Wingdings" pitchFamily="2" charset="2"/>
              <a:buChar char="Ø"/>
            </a:pPr>
            <a:r>
              <a:rPr lang="es-ES" dirty="0" smtClean="0"/>
              <a:t> Primero se deben conocer y evaluar las propiedades de la roca. </a:t>
            </a:r>
          </a:p>
          <a:p>
            <a:pPr lvl="1" algn="just">
              <a:buFont typeface="Wingdings" pitchFamily="2" charset="2"/>
              <a:buChar char="Ø"/>
            </a:pPr>
            <a:endParaRPr lang="es-ES" dirty="0" smtClean="0"/>
          </a:p>
          <a:p>
            <a:pPr lvl="1" algn="just">
              <a:buFont typeface="Wingdings" pitchFamily="2" charset="2"/>
              <a:buChar char="Ø"/>
            </a:pPr>
            <a:r>
              <a:rPr lang="es-ES" dirty="0" smtClean="0"/>
              <a:t> Segundo, en función de las propiedades de la roca se selecciona el explosivo a utilizar, incorporando también las restricciones operacionales inherentes a la faena y/o al tipo de excavación. </a:t>
            </a:r>
          </a:p>
          <a:p>
            <a:pPr lvl="1" algn="just">
              <a:buFont typeface="Wingdings" pitchFamily="2" charset="2"/>
              <a:buChar char="Ø"/>
            </a:pPr>
            <a:endParaRPr lang="es-ES" dirty="0" smtClean="0"/>
          </a:p>
          <a:p>
            <a:pPr lvl="1" algn="just">
              <a:buFont typeface="Wingdings" pitchFamily="2" charset="2"/>
              <a:buChar char="Ø"/>
            </a:pPr>
            <a:r>
              <a:rPr lang="es-ES" dirty="0" smtClean="0"/>
              <a:t> Finalmente, se procede al diseño propiamente tal, aplicando la metodología o formulismo que se estime conveniente, en función de los parámetros geométricos de la </a:t>
            </a:r>
            <a:r>
              <a:rPr lang="es-ES" dirty="0" err="1" smtClean="0"/>
              <a:t>tronadura</a:t>
            </a:r>
            <a:r>
              <a:rPr lang="es-ES" dirty="0" smtClean="0"/>
              <a:t> y de la granulometría esperada.</a:t>
            </a:r>
          </a:p>
          <a:p>
            <a:pPr algn="just"/>
            <a:endParaRPr lang="es-E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8</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8"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Consideraciones preliminares</a:t>
            </a:r>
          </a:p>
        </p:txBody>
      </p:sp>
      <p:pic>
        <p:nvPicPr>
          <p:cNvPr id="119810" name="Picture 2"/>
          <p:cNvPicPr>
            <a:picLocks noChangeAspect="1" noChangeArrowheads="1"/>
          </p:cNvPicPr>
          <p:nvPr/>
        </p:nvPicPr>
        <p:blipFill>
          <a:blip r:embed="rId6"/>
          <a:srcRect/>
          <a:stretch>
            <a:fillRect/>
          </a:stretch>
        </p:blipFill>
        <p:spPr bwMode="auto">
          <a:xfrm>
            <a:off x="642910" y="928670"/>
            <a:ext cx="8113713" cy="1419225"/>
          </a:xfrm>
          <a:prstGeom prst="rect">
            <a:avLst/>
          </a:prstGeom>
          <a:noFill/>
          <a:ln w="9525">
            <a:noFill/>
            <a:miter lim="800000"/>
            <a:headEnd/>
            <a:tailEnd/>
          </a:ln>
        </p:spPr>
      </p:pic>
      <p:sp>
        <p:nvSpPr>
          <p:cNvPr id="10" name="9 Rectángulo"/>
          <p:cNvSpPr/>
          <p:nvPr/>
        </p:nvSpPr>
        <p:spPr>
          <a:xfrm>
            <a:off x="4000496" y="2214554"/>
            <a:ext cx="4771947" cy="369332"/>
          </a:xfrm>
          <a:prstGeom prst="rect">
            <a:avLst/>
          </a:prstGeom>
        </p:spPr>
        <p:txBody>
          <a:bodyPr wrap="none">
            <a:spAutoFit/>
          </a:bodyPr>
          <a:lstStyle/>
          <a:p>
            <a:r>
              <a:rPr lang="es-ES_tradnl" i="1" dirty="0" smtClean="0">
                <a:solidFill>
                  <a:schemeClr val="accent2">
                    <a:lumMod val="75000"/>
                  </a:schemeClr>
                </a:solidFill>
              </a:rPr>
              <a:t>(Factor importante en el daño producido al macizo)</a:t>
            </a:r>
            <a:endParaRPr lang="es-CL" i="1" dirty="0">
              <a:solidFill>
                <a:schemeClr val="accent2">
                  <a:lumMod val="75000"/>
                </a:schemeClr>
              </a:solidFill>
            </a:endParaRPr>
          </a:p>
        </p:txBody>
      </p:sp>
      <p:pic>
        <p:nvPicPr>
          <p:cNvPr id="119811" name="Picture 3"/>
          <p:cNvPicPr>
            <a:picLocks noChangeAspect="1" noChangeArrowheads="1"/>
          </p:cNvPicPr>
          <p:nvPr/>
        </p:nvPicPr>
        <p:blipFill>
          <a:blip r:embed="rId7"/>
          <a:srcRect/>
          <a:stretch>
            <a:fillRect/>
          </a:stretch>
        </p:blipFill>
        <p:spPr bwMode="auto">
          <a:xfrm>
            <a:off x="1142976" y="2571744"/>
            <a:ext cx="7608887" cy="800100"/>
          </a:xfrm>
          <a:prstGeom prst="rect">
            <a:avLst/>
          </a:prstGeom>
          <a:noFill/>
          <a:ln w="9525">
            <a:noFill/>
            <a:miter lim="800000"/>
            <a:headEnd/>
            <a:tailEnd/>
          </a:ln>
        </p:spPr>
      </p:pic>
      <p:pic>
        <p:nvPicPr>
          <p:cNvPr id="119813" name="Picture 5"/>
          <p:cNvPicPr>
            <a:picLocks noChangeAspect="1" noChangeArrowheads="1"/>
          </p:cNvPicPr>
          <p:nvPr/>
        </p:nvPicPr>
        <p:blipFill>
          <a:blip r:embed="rId8"/>
          <a:srcRect/>
          <a:stretch>
            <a:fillRect/>
          </a:stretch>
        </p:blipFill>
        <p:spPr bwMode="auto">
          <a:xfrm>
            <a:off x="642910" y="3429000"/>
            <a:ext cx="7904163" cy="647700"/>
          </a:xfrm>
          <a:prstGeom prst="rect">
            <a:avLst/>
          </a:prstGeom>
          <a:noFill/>
          <a:ln w="9525">
            <a:noFill/>
            <a:miter lim="800000"/>
            <a:headEnd/>
            <a:tailEnd/>
          </a:ln>
        </p:spPr>
      </p:pic>
      <p:pic>
        <p:nvPicPr>
          <p:cNvPr id="119814" name="Picture 6"/>
          <p:cNvPicPr>
            <a:picLocks noChangeAspect="1" noChangeArrowheads="1"/>
          </p:cNvPicPr>
          <p:nvPr/>
        </p:nvPicPr>
        <p:blipFill>
          <a:blip r:embed="rId9"/>
          <a:srcRect/>
          <a:stretch>
            <a:fillRect/>
          </a:stretch>
        </p:blipFill>
        <p:spPr bwMode="auto">
          <a:xfrm>
            <a:off x="642910" y="4214818"/>
            <a:ext cx="7932737" cy="228600"/>
          </a:xfrm>
          <a:prstGeom prst="rect">
            <a:avLst/>
          </a:prstGeom>
          <a:noFill/>
          <a:ln w="9525">
            <a:noFill/>
            <a:miter lim="800000"/>
            <a:headEnd/>
            <a:tailEnd/>
          </a:ln>
        </p:spPr>
      </p:pic>
      <p:cxnSp>
        <p:nvCxnSpPr>
          <p:cNvPr id="17" name="16 Conector recto de flecha"/>
          <p:cNvCxnSpPr/>
          <p:nvPr/>
        </p:nvCxnSpPr>
        <p:spPr>
          <a:xfrm flipV="1">
            <a:off x="4500562" y="4143380"/>
            <a:ext cx="1143008" cy="14287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9" name="18 Conector recto de flecha"/>
          <p:cNvCxnSpPr>
            <a:endCxn id="24" idx="1"/>
          </p:cNvCxnSpPr>
          <p:nvPr/>
        </p:nvCxnSpPr>
        <p:spPr>
          <a:xfrm flipV="1">
            <a:off x="4071934" y="3542228"/>
            <a:ext cx="1428760" cy="2964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pic>
        <p:nvPicPr>
          <p:cNvPr id="119815" name="Picture 7"/>
          <p:cNvPicPr>
            <a:picLocks noChangeAspect="1" noChangeArrowheads="1"/>
          </p:cNvPicPr>
          <p:nvPr/>
        </p:nvPicPr>
        <p:blipFill>
          <a:blip r:embed="rId10"/>
          <a:srcRect/>
          <a:stretch>
            <a:fillRect/>
          </a:stretch>
        </p:blipFill>
        <p:spPr bwMode="auto">
          <a:xfrm>
            <a:off x="642910" y="5000636"/>
            <a:ext cx="7961313" cy="257175"/>
          </a:xfrm>
          <a:prstGeom prst="rect">
            <a:avLst/>
          </a:prstGeom>
          <a:noFill/>
          <a:ln w="9525">
            <a:noFill/>
            <a:miter lim="800000"/>
            <a:headEnd/>
            <a:tailEnd/>
          </a:ln>
        </p:spPr>
      </p:pic>
      <p:pic>
        <p:nvPicPr>
          <p:cNvPr id="119816" name="Picture 8"/>
          <p:cNvPicPr>
            <a:picLocks noChangeAspect="1" noChangeArrowheads="1"/>
          </p:cNvPicPr>
          <p:nvPr/>
        </p:nvPicPr>
        <p:blipFill>
          <a:blip r:embed="rId11"/>
          <a:srcRect/>
          <a:stretch>
            <a:fillRect/>
          </a:stretch>
        </p:blipFill>
        <p:spPr bwMode="auto">
          <a:xfrm>
            <a:off x="714348" y="5429264"/>
            <a:ext cx="7942263" cy="238125"/>
          </a:xfrm>
          <a:prstGeom prst="rect">
            <a:avLst/>
          </a:prstGeom>
          <a:noFill/>
          <a:ln w="9525">
            <a:noFill/>
            <a:miter lim="800000"/>
            <a:headEnd/>
            <a:tailEnd/>
          </a:ln>
        </p:spPr>
      </p:pic>
      <p:cxnSp>
        <p:nvCxnSpPr>
          <p:cNvPr id="22" name="21 Conector recto de flecha"/>
          <p:cNvCxnSpPr/>
          <p:nvPr/>
        </p:nvCxnSpPr>
        <p:spPr>
          <a:xfrm flipV="1">
            <a:off x="3500430" y="5072074"/>
            <a:ext cx="1643077" cy="1428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24" name="23 Rectángulo"/>
          <p:cNvSpPr/>
          <p:nvPr/>
        </p:nvSpPr>
        <p:spPr>
          <a:xfrm>
            <a:off x="5500694" y="3357562"/>
            <a:ext cx="3422284" cy="369332"/>
          </a:xfrm>
          <a:prstGeom prst="rect">
            <a:avLst/>
          </a:prstGeom>
        </p:spPr>
        <p:txBody>
          <a:bodyPr wrap="none">
            <a:spAutoFit/>
          </a:bodyPr>
          <a:lstStyle/>
          <a:p>
            <a:r>
              <a:rPr lang="es-ES_tradnl" i="1" dirty="0" smtClean="0">
                <a:solidFill>
                  <a:schemeClr val="accent2">
                    <a:lumMod val="75000"/>
                  </a:schemeClr>
                </a:solidFill>
              </a:rPr>
              <a:t>(Puede poner barreras a explosivos)</a:t>
            </a:r>
            <a:endParaRPr lang="es-CL" dirty="0"/>
          </a:p>
        </p:txBody>
      </p:sp>
      <p:sp>
        <p:nvSpPr>
          <p:cNvPr id="29" name="28 Rectángulo"/>
          <p:cNvSpPr/>
          <p:nvPr/>
        </p:nvSpPr>
        <p:spPr>
          <a:xfrm>
            <a:off x="5721716" y="3714752"/>
            <a:ext cx="3422284" cy="1200329"/>
          </a:xfrm>
          <a:prstGeom prst="rect">
            <a:avLst/>
          </a:prstGeom>
        </p:spPr>
        <p:txBody>
          <a:bodyPr wrap="square">
            <a:spAutoFit/>
          </a:bodyPr>
          <a:lstStyle/>
          <a:p>
            <a:r>
              <a:rPr lang="es-ES_tradnl" i="1" dirty="0" smtClean="0">
                <a:solidFill>
                  <a:schemeClr val="accent2">
                    <a:lumMod val="75000"/>
                  </a:schemeClr>
                </a:solidFill>
              </a:rPr>
              <a:t>(Producción de “sismos” debido a la </a:t>
            </a:r>
            <a:r>
              <a:rPr lang="es-ES_tradnl" i="1" dirty="0" err="1" smtClean="0">
                <a:solidFill>
                  <a:schemeClr val="accent2">
                    <a:lumMod val="75000"/>
                  </a:schemeClr>
                </a:solidFill>
              </a:rPr>
              <a:t>tronadura</a:t>
            </a:r>
            <a:r>
              <a:rPr lang="es-ES_tradnl" i="1" dirty="0" smtClean="0">
                <a:solidFill>
                  <a:schemeClr val="accent2">
                    <a:lumMod val="75000"/>
                  </a:schemeClr>
                </a:solidFill>
              </a:rPr>
              <a:t> </a:t>
            </a:r>
            <a:r>
              <a:rPr lang="es-ES_tradnl" dirty="0" smtClean="0">
                <a:solidFill>
                  <a:schemeClr val="accent2">
                    <a:lumMod val="75000"/>
                  </a:schemeClr>
                </a:solidFill>
                <a:latin typeface="Cambria Math"/>
                <a:ea typeface="Cambria Math"/>
              </a:rPr>
              <a:t>→</a:t>
            </a:r>
            <a:r>
              <a:rPr lang="es-ES_tradnl" dirty="0" smtClean="0">
                <a:latin typeface="Cambria Math"/>
                <a:ea typeface="Cambria Math"/>
              </a:rPr>
              <a:t> </a:t>
            </a:r>
            <a:r>
              <a:rPr lang="es-ES_tradnl" i="1" dirty="0" smtClean="0">
                <a:solidFill>
                  <a:schemeClr val="accent2">
                    <a:lumMod val="75000"/>
                  </a:schemeClr>
                </a:solidFill>
              </a:rPr>
              <a:t>todas las </a:t>
            </a:r>
            <a:r>
              <a:rPr lang="es-ES_tradnl" i="1" dirty="0" err="1" smtClean="0">
                <a:solidFill>
                  <a:schemeClr val="accent2">
                    <a:lumMod val="75000"/>
                  </a:schemeClr>
                </a:solidFill>
              </a:rPr>
              <a:t>tronaduras</a:t>
            </a:r>
            <a:r>
              <a:rPr lang="es-ES_tradnl" i="1" dirty="0" smtClean="0">
                <a:solidFill>
                  <a:schemeClr val="accent2">
                    <a:lumMod val="75000"/>
                  </a:schemeClr>
                </a:solidFill>
              </a:rPr>
              <a:t> generan sismos (algunos más considerables que otros))</a:t>
            </a:r>
            <a:endParaRPr lang="es-CL" dirty="0"/>
          </a:p>
        </p:txBody>
      </p:sp>
      <p:sp>
        <p:nvSpPr>
          <p:cNvPr id="33" name="32 Rectángulo"/>
          <p:cNvSpPr/>
          <p:nvPr/>
        </p:nvSpPr>
        <p:spPr>
          <a:xfrm>
            <a:off x="5152202" y="4929198"/>
            <a:ext cx="3991798" cy="369332"/>
          </a:xfrm>
          <a:prstGeom prst="rect">
            <a:avLst/>
          </a:prstGeom>
        </p:spPr>
        <p:txBody>
          <a:bodyPr wrap="none">
            <a:spAutoFit/>
          </a:bodyPr>
          <a:lstStyle/>
          <a:p>
            <a:r>
              <a:rPr lang="es-ES_tradnl" i="1" dirty="0" smtClean="0">
                <a:solidFill>
                  <a:schemeClr val="accent2">
                    <a:lumMod val="75000"/>
                  </a:schemeClr>
                </a:solidFill>
              </a:rPr>
              <a:t>(Ejemplo: ANFO no en presencia de Agua)</a:t>
            </a:r>
            <a:endParaRPr lang="es-CL" dirty="0"/>
          </a:p>
        </p:txBody>
      </p:sp>
      <p:cxnSp>
        <p:nvCxnSpPr>
          <p:cNvPr id="34" name="33 Conector recto de flecha"/>
          <p:cNvCxnSpPr/>
          <p:nvPr/>
        </p:nvCxnSpPr>
        <p:spPr>
          <a:xfrm flipV="1">
            <a:off x="4500562" y="5572140"/>
            <a:ext cx="714380" cy="1428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36" name="35 Rectángulo"/>
          <p:cNvSpPr/>
          <p:nvPr/>
        </p:nvSpPr>
        <p:spPr>
          <a:xfrm>
            <a:off x="5357818" y="5357826"/>
            <a:ext cx="3855736" cy="369332"/>
          </a:xfrm>
          <a:prstGeom prst="rect">
            <a:avLst/>
          </a:prstGeom>
        </p:spPr>
        <p:txBody>
          <a:bodyPr wrap="none">
            <a:spAutoFit/>
          </a:bodyPr>
          <a:lstStyle/>
          <a:p>
            <a:r>
              <a:rPr lang="es-ES_tradnl" i="1" dirty="0" smtClean="0">
                <a:solidFill>
                  <a:schemeClr val="accent2">
                    <a:lumMod val="75000"/>
                  </a:schemeClr>
                </a:solidFill>
              </a:rPr>
              <a:t>(Ejemplo: contratos con ciertas empresas)</a:t>
            </a:r>
            <a:endParaRPr lang="es-C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p:txBody>
          <a:bodyPr/>
          <a:lstStyle/>
          <a:p>
            <a:endParaRPr lang="es-CL" dirty="0"/>
          </a:p>
        </p:txBody>
      </p:sp>
      <p:pic>
        <p:nvPicPr>
          <p:cNvPr id="2051" name="Picture 3"/>
          <p:cNvPicPr>
            <a:picLocks noChangeAspect="1" noChangeArrowheads="1"/>
          </p:cNvPicPr>
          <p:nvPr/>
        </p:nvPicPr>
        <p:blipFill>
          <a:blip r:embed="rId3"/>
          <a:srcRect/>
          <a:stretch>
            <a:fillRect/>
          </a:stretch>
        </p:blipFill>
        <p:spPr bwMode="auto">
          <a:xfrm>
            <a:off x="1743075" y="5981700"/>
            <a:ext cx="7400925" cy="876300"/>
          </a:xfrm>
          <a:prstGeom prst="rect">
            <a:avLst/>
          </a:prstGeom>
          <a:noFill/>
          <a:ln w="9525">
            <a:noFill/>
            <a:miter lim="800000"/>
            <a:headEnd/>
            <a:tailEnd/>
          </a:ln>
        </p:spPr>
      </p:pic>
      <p:sp>
        <p:nvSpPr>
          <p:cNvPr id="13" name="12 Marcador de número de diapositiva"/>
          <p:cNvSpPr>
            <a:spLocks noGrp="1"/>
          </p:cNvSpPr>
          <p:nvPr>
            <p:ph type="sldNum" sz="quarter" idx="12"/>
          </p:nvPr>
        </p:nvSpPr>
        <p:spPr>
          <a:xfrm>
            <a:off x="8305800" y="6143644"/>
            <a:ext cx="838200" cy="381000"/>
          </a:xfrm>
        </p:spPr>
        <p:txBody>
          <a:bodyPr/>
          <a:lstStyle/>
          <a:p>
            <a:fld id="{53AEC372-9075-4BE3-829E-D03D719DB015}" type="slidenum">
              <a:rPr lang="es-CL" smtClean="0"/>
              <a:pPr/>
              <a:t>9</a:t>
            </a:fld>
            <a:endParaRPr lang="es-CL" dirty="0"/>
          </a:p>
        </p:txBody>
      </p:sp>
      <p:sp>
        <p:nvSpPr>
          <p:cNvPr id="14" name="3 Marcador de fecha"/>
          <p:cNvSpPr>
            <a:spLocks noGrp="1"/>
          </p:cNvSpPr>
          <p:nvPr>
            <p:ph type="dt" sz="half" idx="10"/>
          </p:nvPr>
        </p:nvSpPr>
        <p:spPr>
          <a:xfrm>
            <a:off x="76200" y="6068699"/>
            <a:ext cx="2057400" cy="685800"/>
          </a:xfrm>
        </p:spPr>
        <p:txBody>
          <a:bodyPr/>
          <a:lstStyle/>
          <a:p>
            <a:fld id="{5024C4E5-F1B9-4C12-B51B-7B77E3A7920B}" type="datetime1">
              <a:rPr lang="es-CL" sz="1200" smtClean="0">
                <a:latin typeface="Arial Rounded MT Bold" pitchFamily="34" charset="0"/>
              </a:rPr>
              <a:pPr/>
              <a:t>30-10-2009</a:t>
            </a:fld>
            <a:endParaRPr lang="es-CL" sz="1200" dirty="0">
              <a:latin typeface="Arial Rounded MT Bold" pitchFamily="34" charset="0"/>
            </a:endParaRPr>
          </a:p>
        </p:txBody>
      </p:sp>
      <p:pic>
        <p:nvPicPr>
          <p:cNvPr id="15" name="Picture 3" descr="U. Chile"/>
          <p:cNvPicPr>
            <a:picLocks noChangeAspect="1" noChangeArrowheads="1"/>
          </p:cNvPicPr>
          <p:nvPr/>
        </p:nvPicPr>
        <p:blipFill>
          <a:blip r:embed="rId4" r:link="rId5"/>
          <a:srcRect/>
          <a:stretch>
            <a:fillRect/>
          </a:stretch>
        </p:blipFill>
        <p:spPr bwMode="auto">
          <a:xfrm>
            <a:off x="428596" y="142852"/>
            <a:ext cx="371475" cy="770021"/>
          </a:xfrm>
          <a:prstGeom prst="rect">
            <a:avLst/>
          </a:prstGeom>
          <a:noFill/>
        </p:spPr>
      </p:pic>
      <p:sp>
        <p:nvSpPr>
          <p:cNvPr id="12" name="Rectangle 2"/>
          <p:cNvSpPr txBox="1">
            <a:spLocks noChangeArrowheads="1"/>
          </p:cNvSpPr>
          <p:nvPr/>
        </p:nvSpPr>
        <p:spPr>
          <a:xfrm>
            <a:off x="1071538" y="500042"/>
            <a:ext cx="6643733" cy="401656"/>
          </a:xfrm>
          <a:prstGeom prst="rect">
            <a:avLst/>
          </a:prstGeom>
        </p:spPr>
        <p:txBody>
          <a:bodyPr vert="horz" anchor="b">
            <a:normAutofit fontScale="9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400" b="1" cap="all" dirty="0" smtClean="0">
                <a:latin typeface="+mj-lt"/>
                <a:ea typeface="+mj-ea"/>
                <a:cs typeface="+mj-cs"/>
              </a:rPr>
              <a:t>Consideraciones preliminares</a:t>
            </a:r>
          </a:p>
        </p:txBody>
      </p:sp>
      <p:pic>
        <p:nvPicPr>
          <p:cNvPr id="92162" name="Picture 2"/>
          <p:cNvPicPr>
            <a:picLocks noChangeAspect="1" noChangeArrowheads="1"/>
          </p:cNvPicPr>
          <p:nvPr/>
        </p:nvPicPr>
        <p:blipFill>
          <a:blip r:embed="rId6"/>
          <a:srcRect/>
          <a:stretch>
            <a:fillRect/>
          </a:stretch>
        </p:blipFill>
        <p:spPr bwMode="auto">
          <a:xfrm>
            <a:off x="857224" y="1785926"/>
            <a:ext cx="7504113" cy="2352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Personalizado 1">
      <a:dk1>
        <a:sysClr val="windowText" lastClr="000000"/>
      </a:dk1>
      <a:lt1>
        <a:srgbClr val="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8346</TotalTime>
  <Words>2103</Words>
  <Application>Microsoft Office PowerPoint</Application>
  <PresentationFormat>Presentación en pantalla (4:3)</PresentationFormat>
  <Paragraphs>244</Paragraphs>
  <Slides>39</Slides>
  <Notes>39</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39</vt:i4>
      </vt:variant>
    </vt:vector>
  </HeadingPairs>
  <TitlesOfParts>
    <vt:vector size="42" baseType="lpstr">
      <vt:lpstr>Intermedio</vt:lpstr>
      <vt:lpstr>Imagen</vt:lpstr>
      <vt:lpstr>Ecuación</vt:lpstr>
      <vt:lpstr>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dc:title>
  <dc:creator>Kike</dc:creator>
  <cp:lastModifiedBy>Kike</cp:lastModifiedBy>
  <cp:revision>231</cp:revision>
  <dcterms:created xsi:type="dcterms:W3CDTF">2009-06-14T20:48:57Z</dcterms:created>
  <dcterms:modified xsi:type="dcterms:W3CDTF">2009-10-30T09:57:14Z</dcterms:modified>
</cp:coreProperties>
</file>