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kumimoji="0" lang="en-US" sz="2400" b="0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pPr>
            <a:r>
              <a:rPr kumimoji="0" lang="en-US" sz="2400" b="0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Participación de mercado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1.6034573701758092E-2"/>
                  <c:y val="-2.1914107337831407E-2"/>
                </c:manualLayout>
              </c:layout>
              <c:showPercent val="1"/>
            </c:dLbl>
            <c:dLbl>
              <c:idx val="1"/>
              <c:layout>
                <c:manualLayout>
                  <c:x val="1.1431473165211564E-2"/>
                  <c:y val="-0.21944231298802419"/>
                </c:manualLayout>
              </c:layout>
              <c:showPercent val="1"/>
            </c:dLbl>
            <c:dLbl>
              <c:idx val="2"/>
              <c:layout>
                <c:manualLayout>
                  <c:x val="-6.7819932724632562E-2"/>
                  <c:y val="-1.678378454044066E-2"/>
                </c:manualLayout>
              </c:layout>
              <c:showPercent val="1"/>
            </c:dLbl>
            <c:showPercent val="1"/>
          </c:dLbls>
          <c:cat>
            <c:strRef>
              <c:f>Hoja1!$A$2:$A$4</c:f>
              <c:strCache>
                <c:ptCount val="3"/>
                <c:pt idx="0">
                  <c:v>Movistar</c:v>
                </c:pt>
                <c:pt idx="1">
                  <c:v>Entel</c:v>
                </c:pt>
                <c:pt idx="2">
                  <c:v>Claro</c:v>
                </c:pt>
              </c:strCache>
            </c:strRef>
          </c:cat>
          <c:val>
            <c:numRef>
              <c:f>Hoja1!$B$2:$B$4</c:f>
              <c:numCache>
                <c:formatCode>0%</c:formatCode>
                <c:ptCount val="3"/>
                <c:pt idx="0" formatCode="0.00%">
                  <c:v>0.4860000000000001</c:v>
                </c:pt>
                <c:pt idx="1">
                  <c:v>0.4</c:v>
                </c:pt>
                <c:pt idx="2" formatCode="0.00%">
                  <c:v>0.11399999999999999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9476243649112654"/>
          <c:y val="0.69970743861810236"/>
          <c:w val="0.20366431984960287"/>
          <c:h val="0.29847653443078848"/>
        </c:manualLayout>
      </c:layout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title>
      <c:tx>
        <c:rich>
          <a:bodyPr/>
          <a:lstStyle/>
          <a:p>
            <a:pPr>
              <a:defRPr kumimoji="0" lang="en-US" sz="2400" b="0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pPr>
            <a:r>
              <a:rPr kumimoji="0" lang="en-US" sz="2400" b="0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Tipo</a:t>
            </a:r>
            <a:r>
              <a:rPr kumimoji="0" lang="en-US" sz="24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de </a:t>
            </a:r>
            <a:r>
              <a:rPr kumimoji="0" lang="en-US" sz="2400" b="0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servicio</a:t>
            </a:r>
            <a:endParaRPr kumimoji="0" lang="en-US" sz="2400" b="0" kern="12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Tipo de servicio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1206472250087764E-2"/>
                  <c:y val="-5.4506471812387429E-2"/>
                </c:manualLayout>
              </c:layout>
              <c:showPercent val="1"/>
            </c:dLbl>
            <c:dLbl>
              <c:idx val="1"/>
              <c:layout>
                <c:manualLayout>
                  <c:x val="-6.2511040578041924E-2"/>
                  <c:y val="2.778399917877507E-3"/>
                </c:manualLayout>
              </c:layout>
              <c:showPercent val="1"/>
            </c:dLbl>
            <c:dLbl>
              <c:idx val="2"/>
              <c:layout>
                <c:manualLayout>
                  <c:x val="-6.7819932724632589E-2"/>
                  <c:y val="-1.6783784540440667E-2"/>
                </c:manualLayout>
              </c:layout>
              <c:showPercent val="1"/>
            </c:dLbl>
            <c:showPercent val="1"/>
          </c:dLbls>
          <c:cat>
            <c:strRef>
              <c:f>Hoja1!$A$2:$A$3</c:f>
              <c:strCache>
                <c:ptCount val="2"/>
                <c:pt idx="0">
                  <c:v>Prepago</c:v>
                </c:pt>
                <c:pt idx="1">
                  <c:v>Contrato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 formatCode="0.00%">
                  <c:v>0.72</c:v>
                </c:pt>
                <c:pt idx="1">
                  <c:v>0.28000000000000003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8689621819477351"/>
          <c:y val="0.81822512761648791"/>
          <c:w val="0.2036643198496029"/>
          <c:h val="0.16514413430760472"/>
        </c:manualLayout>
      </c:layout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EF1728-B3F1-4F53-B271-5A6F243AE07D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72A8E14-596B-4A79-A224-17A2FB0BF5F2}">
      <dgm:prSet phldrT="[Texto]"/>
      <dgm:spPr/>
      <dgm:t>
        <a:bodyPr/>
        <a:lstStyle/>
        <a:p>
          <a:r>
            <a:rPr lang="es-ES_tradnl" dirty="0" err="1" smtClean="0"/>
            <a:t>Entel</a:t>
          </a:r>
          <a:endParaRPr lang="es-ES" dirty="0"/>
        </a:p>
      </dgm:t>
    </dgm:pt>
    <dgm:pt modelId="{8B2691B8-2033-47BF-8C82-F1A1DDFD40AD}" type="parTrans" cxnId="{865A804D-3B5C-4B5D-9CCC-EDA572D144F0}">
      <dgm:prSet/>
      <dgm:spPr/>
      <dgm:t>
        <a:bodyPr/>
        <a:lstStyle/>
        <a:p>
          <a:endParaRPr lang="es-ES"/>
        </a:p>
      </dgm:t>
    </dgm:pt>
    <dgm:pt modelId="{74286EC4-F8AA-4D55-A8CC-BC7C171DCFB4}" type="sibTrans" cxnId="{865A804D-3B5C-4B5D-9CCC-EDA572D144F0}">
      <dgm:prSet/>
      <dgm:spPr/>
      <dgm:t>
        <a:bodyPr/>
        <a:lstStyle/>
        <a:p>
          <a:endParaRPr lang="es-ES"/>
        </a:p>
      </dgm:t>
    </dgm:pt>
    <dgm:pt modelId="{6CF8A83A-876D-4ADC-842B-DE074BA53232}">
      <dgm:prSet phldrT="[Texto]" custT="1"/>
      <dgm:spPr/>
      <dgm:t>
        <a:bodyPr/>
        <a:lstStyle/>
        <a:p>
          <a:r>
            <a:rPr lang="es-ES_tradnl" sz="2400" dirty="0" smtClean="0"/>
            <a:t>Inv. </a:t>
          </a:r>
          <a:r>
            <a:rPr lang="es-ES_tradnl" sz="2400" dirty="0" err="1" smtClean="0"/>
            <a:t>Altel</a:t>
          </a:r>
          <a:r>
            <a:rPr lang="es-ES_tradnl" sz="2400" dirty="0" smtClean="0"/>
            <a:t> (54,7%)</a:t>
          </a:r>
          <a:endParaRPr lang="es-ES" sz="2400" dirty="0"/>
        </a:p>
      </dgm:t>
    </dgm:pt>
    <dgm:pt modelId="{AA9503EC-EEBE-43DD-9068-A97DC93D9FAB}" type="parTrans" cxnId="{55BC87F8-7672-47A2-A641-CCB1784A4634}">
      <dgm:prSet/>
      <dgm:spPr/>
      <dgm:t>
        <a:bodyPr/>
        <a:lstStyle/>
        <a:p>
          <a:endParaRPr lang="es-ES"/>
        </a:p>
      </dgm:t>
    </dgm:pt>
    <dgm:pt modelId="{D32F69B0-A58F-4F51-92BB-DD97198E0804}" type="sibTrans" cxnId="{55BC87F8-7672-47A2-A641-CCB1784A4634}">
      <dgm:prSet/>
      <dgm:spPr/>
      <dgm:t>
        <a:bodyPr/>
        <a:lstStyle/>
        <a:p>
          <a:endParaRPr lang="es-ES"/>
        </a:p>
      </dgm:t>
    </dgm:pt>
    <dgm:pt modelId="{78464671-B664-4FD3-B91C-5F7DFF9F5DC8}">
      <dgm:prSet phldrT="[Texto]" custT="1"/>
      <dgm:spPr/>
      <dgm:t>
        <a:bodyPr/>
        <a:lstStyle/>
        <a:p>
          <a:r>
            <a:rPr lang="es-ES_tradnl" sz="2400" dirty="0" err="1" smtClean="0"/>
            <a:t>AFP’s</a:t>
          </a:r>
          <a:r>
            <a:rPr lang="es-ES_tradnl" sz="2400" dirty="0" smtClean="0"/>
            <a:t> 6%</a:t>
          </a:r>
          <a:endParaRPr lang="es-ES" sz="2400" dirty="0"/>
        </a:p>
      </dgm:t>
    </dgm:pt>
    <dgm:pt modelId="{75D0F7F0-2852-4787-9566-704937F805AF}" type="parTrans" cxnId="{6480F4A6-FCD1-4741-A85A-749E3E98823D}">
      <dgm:prSet/>
      <dgm:spPr/>
      <dgm:t>
        <a:bodyPr/>
        <a:lstStyle/>
        <a:p>
          <a:endParaRPr lang="es-ES"/>
        </a:p>
      </dgm:t>
    </dgm:pt>
    <dgm:pt modelId="{B588263C-BDA2-47FD-8DF5-D4F228F50999}" type="sibTrans" cxnId="{6480F4A6-FCD1-4741-A85A-749E3E98823D}">
      <dgm:prSet/>
      <dgm:spPr/>
      <dgm:t>
        <a:bodyPr/>
        <a:lstStyle/>
        <a:p>
          <a:endParaRPr lang="es-ES"/>
        </a:p>
      </dgm:t>
    </dgm:pt>
    <dgm:pt modelId="{F0D361B5-4B97-40BC-9CDB-F0113649A6DB}">
      <dgm:prSet phldrT="[Texto]"/>
      <dgm:spPr/>
      <dgm:t>
        <a:bodyPr/>
        <a:lstStyle/>
        <a:p>
          <a:r>
            <a:rPr lang="es-ES_tradnl" dirty="0" smtClean="0"/>
            <a:t>Movistar</a:t>
          </a:r>
          <a:endParaRPr lang="es-ES" dirty="0"/>
        </a:p>
      </dgm:t>
    </dgm:pt>
    <dgm:pt modelId="{EFC6A5FD-CBFA-4918-8D9A-832F7186F391}" type="parTrans" cxnId="{450110D2-32AD-49D6-A023-C6528C903581}">
      <dgm:prSet/>
      <dgm:spPr/>
      <dgm:t>
        <a:bodyPr/>
        <a:lstStyle/>
        <a:p>
          <a:endParaRPr lang="es-ES"/>
        </a:p>
      </dgm:t>
    </dgm:pt>
    <dgm:pt modelId="{E1085DE1-5492-49ED-93D2-AF158F82AA8F}" type="sibTrans" cxnId="{450110D2-32AD-49D6-A023-C6528C903581}">
      <dgm:prSet/>
      <dgm:spPr/>
      <dgm:t>
        <a:bodyPr/>
        <a:lstStyle/>
        <a:p>
          <a:endParaRPr lang="es-ES"/>
        </a:p>
      </dgm:t>
    </dgm:pt>
    <dgm:pt modelId="{01008422-8B73-493E-87A8-E1DE660BC588}">
      <dgm:prSet phldrT="[Texto]" custT="1"/>
      <dgm:spPr/>
      <dgm:t>
        <a:bodyPr/>
        <a:lstStyle/>
        <a:p>
          <a:r>
            <a:rPr lang="es-ES_tradnl" sz="2400" dirty="0" smtClean="0"/>
            <a:t>TEM Inversiones (99,9999%)</a:t>
          </a:r>
          <a:endParaRPr lang="es-ES" sz="2400" dirty="0"/>
        </a:p>
      </dgm:t>
    </dgm:pt>
    <dgm:pt modelId="{3B79D799-2EDC-4415-AAEE-6C97FEEAE70B}" type="parTrans" cxnId="{39F0D6EC-AF5D-44D4-A55A-966FC4B02DE3}">
      <dgm:prSet/>
      <dgm:spPr/>
      <dgm:t>
        <a:bodyPr/>
        <a:lstStyle/>
        <a:p>
          <a:endParaRPr lang="es-ES"/>
        </a:p>
      </dgm:t>
    </dgm:pt>
    <dgm:pt modelId="{B21E7B54-8D9D-48F7-90AA-FECE9D8A2BB0}" type="sibTrans" cxnId="{39F0D6EC-AF5D-44D4-A55A-966FC4B02DE3}">
      <dgm:prSet/>
      <dgm:spPr/>
      <dgm:t>
        <a:bodyPr/>
        <a:lstStyle/>
        <a:p>
          <a:endParaRPr lang="es-ES"/>
        </a:p>
      </dgm:t>
    </dgm:pt>
    <dgm:pt modelId="{E5FC3CAA-9F12-4133-A7E4-68AC4BB34F00}">
      <dgm:prSet phldrT="[Texto]" custT="1"/>
      <dgm:spPr/>
      <dgm:t>
        <a:bodyPr/>
        <a:lstStyle/>
        <a:p>
          <a:r>
            <a:rPr lang="es-ES_tradnl" sz="2000" dirty="0" smtClean="0"/>
            <a:t>Grupo </a:t>
          </a:r>
          <a:r>
            <a:rPr lang="es-ES_tradnl" sz="2000" dirty="0" err="1" smtClean="0"/>
            <a:t>Matte</a:t>
          </a:r>
          <a:r>
            <a:rPr lang="es-ES_tradnl" sz="2000" dirty="0" smtClean="0"/>
            <a:t> (32,06%)</a:t>
          </a:r>
          <a:endParaRPr lang="es-ES" sz="2000" dirty="0"/>
        </a:p>
      </dgm:t>
    </dgm:pt>
    <dgm:pt modelId="{783095F7-F51D-4002-93C4-510BA596B3D5}" type="parTrans" cxnId="{772053BF-AEEC-494A-B080-3EC60FDA2012}">
      <dgm:prSet/>
      <dgm:spPr/>
      <dgm:t>
        <a:bodyPr/>
        <a:lstStyle/>
        <a:p>
          <a:endParaRPr lang="es-ES"/>
        </a:p>
      </dgm:t>
    </dgm:pt>
    <dgm:pt modelId="{0D376E30-9529-47A6-BCC4-A90EEB55B980}" type="sibTrans" cxnId="{772053BF-AEEC-494A-B080-3EC60FDA2012}">
      <dgm:prSet/>
      <dgm:spPr/>
      <dgm:t>
        <a:bodyPr/>
        <a:lstStyle/>
        <a:p>
          <a:endParaRPr lang="es-ES"/>
        </a:p>
      </dgm:t>
    </dgm:pt>
    <dgm:pt modelId="{2D780E23-FA7C-43B1-8CA7-4219599EFFDA}">
      <dgm:prSet phldrT="[Texto]" custT="1"/>
      <dgm:spPr/>
      <dgm:t>
        <a:bodyPr/>
        <a:lstStyle/>
        <a:p>
          <a:r>
            <a:rPr lang="es-ES_tradnl" sz="2400" dirty="0" smtClean="0"/>
            <a:t>Empresa Española</a:t>
          </a:r>
          <a:endParaRPr lang="es-ES" sz="2400" dirty="0"/>
        </a:p>
      </dgm:t>
    </dgm:pt>
    <dgm:pt modelId="{8F76AFF2-6DCF-4DFA-902B-E562C7533A70}" type="parTrans" cxnId="{5210D544-A7E9-4A53-B8D9-54464E848D8F}">
      <dgm:prSet/>
      <dgm:spPr/>
      <dgm:t>
        <a:bodyPr/>
        <a:lstStyle/>
        <a:p>
          <a:endParaRPr lang="es-ES"/>
        </a:p>
      </dgm:t>
    </dgm:pt>
    <dgm:pt modelId="{3DDD1EDE-97B3-44FD-8409-042016338C1F}" type="sibTrans" cxnId="{5210D544-A7E9-4A53-B8D9-54464E848D8F}">
      <dgm:prSet/>
      <dgm:spPr/>
      <dgm:t>
        <a:bodyPr/>
        <a:lstStyle/>
        <a:p>
          <a:endParaRPr lang="es-ES"/>
        </a:p>
      </dgm:t>
    </dgm:pt>
    <dgm:pt modelId="{FFDFF1AC-8318-426C-ADDF-E19A3EEF8A7F}">
      <dgm:prSet phldrT="[Texto]" custT="1"/>
      <dgm:spPr/>
      <dgm:t>
        <a:bodyPr/>
        <a:lstStyle/>
        <a:p>
          <a:r>
            <a:rPr lang="es-ES_tradnl" sz="2400" dirty="0" smtClean="0"/>
            <a:t>Empresa Nacional</a:t>
          </a:r>
          <a:endParaRPr lang="es-ES" sz="2400" dirty="0"/>
        </a:p>
      </dgm:t>
    </dgm:pt>
    <dgm:pt modelId="{457B9729-B16D-4670-9E28-51BA738BD7E0}" type="parTrans" cxnId="{F219312B-6E91-4541-B45E-08F4EFE099CD}">
      <dgm:prSet/>
      <dgm:spPr/>
      <dgm:t>
        <a:bodyPr/>
        <a:lstStyle/>
        <a:p>
          <a:endParaRPr lang="es-ES"/>
        </a:p>
      </dgm:t>
    </dgm:pt>
    <dgm:pt modelId="{6A8D9FEB-CAB6-415E-B23F-7D27B96346E0}" type="sibTrans" cxnId="{F219312B-6E91-4541-B45E-08F4EFE099CD}">
      <dgm:prSet/>
      <dgm:spPr/>
      <dgm:t>
        <a:bodyPr/>
        <a:lstStyle/>
        <a:p>
          <a:endParaRPr lang="es-ES"/>
        </a:p>
      </dgm:t>
    </dgm:pt>
    <dgm:pt modelId="{494CEC43-F145-4BD4-92E6-FA323E11F127}">
      <dgm:prSet phldrT="[Texto]" custT="1"/>
      <dgm:spPr/>
      <dgm:t>
        <a:bodyPr/>
        <a:lstStyle/>
        <a:p>
          <a:r>
            <a:rPr lang="es-ES_tradnl" sz="2400" dirty="0" smtClean="0"/>
            <a:t>Orientación a tecnología.</a:t>
          </a:r>
          <a:endParaRPr lang="es-ES" sz="2400" dirty="0"/>
        </a:p>
      </dgm:t>
    </dgm:pt>
    <dgm:pt modelId="{E329C949-5694-474D-9AF9-3AFBCD6ADE6F}" type="parTrans" cxnId="{6EB50030-7BA2-457C-9557-A3BB19D05BBA}">
      <dgm:prSet/>
      <dgm:spPr/>
      <dgm:t>
        <a:bodyPr/>
        <a:lstStyle/>
        <a:p>
          <a:endParaRPr lang="es-ES"/>
        </a:p>
      </dgm:t>
    </dgm:pt>
    <dgm:pt modelId="{5F3B874A-2BD3-4356-A179-26D2AE0EF79F}" type="sibTrans" cxnId="{6EB50030-7BA2-457C-9557-A3BB19D05BBA}">
      <dgm:prSet/>
      <dgm:spPr/>
      <dgm:t>
        <a:bodyPr/>
        <a:lstStyle/>
        <a:p>
          <a:endParaRPr lang="es-ES"/>
        </a:p>
      </dgm:t>
    </dgm:pt>
    <dgm:pt modelId="{ADF3646C-0691-4376-9BC6-FD48D17FB6B6}">
      <dgm:prSet phldrT="[Texto]" custT="1"/>
      <dgm:spPr/>
      <dgm:t>
        <a:bodyPr/>
        <a:lstStyle/>
        <a:p>
          <a:r>
            <a:rPr lang="es-ES_tradnl" sz="2400" dirty="0" smtClean="0"/>
            <a:t>Cambio de imagen.</a:t>
          </a:r>
          <a:endParaRPr lang="es-ES" sz="2400" dirty="0"/>
        </a:p>
      </dgm:t>
    </dgm:pt>
    <dgm:pt modelId="{7313AFE9-6941-4A47-A5F4-66CF1FC84891}" type="parTrans" cxnId="{8677B1D1-F88C-4296-AC0D-4DB0E3D409C5}">
      <dgm:prSet/>
      <dgm:spPr/>
      <dgm:t>
        <a:bodyPr/>
        <a:lstStyle/>
        <a:p>
          <a:endParaRPr lang="es-ES"/>
        </a:p>
      </dgm:t>
    </dgm:pt>
    <dgm:pt modelId="{9E7A5088-E469-46B7-BE19-141E6186187C}" type="sibTrans" cxnId="{8677B1D1-F88C-4296-AC0D-4DB0E3D409C5}">
      <dgm:prSet/>
      <dgm:spPr/>
      <dgm:t>
        <a:bodyPr/>
        <a:lstStyle/>
        <a:p>
          <a:endParaRPr lang="es-ES"/>
        </a:p>
      </dgm:t>
    </dgm:pt>
    <dgm:pt modelId="{2ABEEF66-1150-4124-8ED6-58B5F85C6BB4}">
      <dgm:prSet phldrT="[Texto]" custT="1"/>
      <dgm:spPr/>
      <dgm:t>
        <a:bodyPr/>
        <a:lstStyle/>
        <a:p>
          <a:r>
            <a:rPr lang="es-ES_tradnl" sz="2400" dirty="0" smtClean="0"/>
            <a:t>Orientado al cliente</a:t>
          </a:r>
          <a:endParaRPr lang="es-ES" sz="2400" dirty="0"/>
        </a:p>
      </dgm:t>
    </dgm:pt>
    <dgm:pt modelId="{3D68F7BB-5CF1-46E9-8281-EAF5CE294E5D}" type="parTrans" cxnId="{6130510E-1EE6-40F6-A266-59345CE820EA}">
      <dgm:prSet/>
      <dgm:spPr/>
      <dgm:t>
        <a:bodyPr/>
        <a:lstStyle/>
        <a:p>
          <a:endParaRPr lang="es-ES"/>
        </a:p>
      </dgm:t>
    </dgm:pt>
    <dgm:pt modelId="{F8B6048E-88A9-4D74-92CB-8235283C61A9}" type="sibTrans" cxnId="{6130510E-1EE6-40F6-A266-59345CE820EA}">
      <dgm:prSet/>
      <dgm:spPr/>
      <dgm:t>
        <a:bodyPr/>
        <a:lstStyle/>
        <a:p>
          <a:endParaRPr lang="es-ES"/>
        </a:p>
      </dgm:t>
    </dgm:pt>
    <dgm:pt modelId="{9962AE53-5309-4182-8909-0C07983BEAB0}">
      <dgm:prSet phldrT="[Texto]" custT="1"/>
      <dgm:spPr/>
      <dgm:t>
        <a:bodyPr/>
        <a:lstStyle/>
        <a:p>
          <a:r>
            <a:rPr lang="es-ES_tradnl" sz="2400" dirty="0" smtClean="0"/>
            <a:t>Imagen de comunidad</a:t>
          </a:r>
          <a:endParaRPr lang="es-ES" sz="2400" dirty="0"/>
        </a:p>
      </dgm:t>
    </dgm:pt>
    <dgm:pt modelId="{C014721E-D593-4273-A1D6-0C44733FEBEA}" type="parTrans" cxnId="{43A3C1E8-1C41-4B8C-ADBF-133F39A64D5A}">
      <dgm:prSet/>
      <dgm:spPr/>
      <dgm:t>
        <a:bodyPr/>
        <a:lstStyle/>
        <a:p>
          <a:endParaRPr lang="es-ES"/>
        </a:p>
      </dgm:t>
    </dgm:pt>
    <dgm:pt modelId="{D9CB10E7-358A-431A-9784-829AF7E22169}" type="sibTrans" cxnId="{43A3C1E8-1C41-4B8C-ADBF-133F39A64D5A}">
      <dgm:prSet/>
      <dgm:spPr/>
      <dgm:t>
        <a:bodyPr/>
        <a:lstStyle/>
        <a:p>
          <a:endParaRPr lang="es-ES"/>
        </a:p>
      </dgm:t>
    </dgm:pt>
    <dgm:pt modelId="{BB741846-55DA-4B47-9D75-33374B68E5FA}" type="pres">
      <dgm:prSet presAssocID="{63EF1728-B3F1-4F53-B271-5A6F243AE07D}" presName="linearFlow" presStyleCnt="0">
        <dgm:presLayoutVars>
          <dgm:dir/>
          <dgm:animLvl val="lvl"/>
          <dgm:resizeHandles/>
        </dgm:presLayoutVars>
      </dgm:prSet>
      <dgm:spPr/>
    </dgm:pt>
    <dgm:pt modelId="{3E8F6DDE-E0DF-46DA-9DC3-E594E66662CB}" type="pres">
      <dgm:prSet presAssocID="{872A8E14-596B-4A79-A224-17A2FB0BF5F2}" presName="compositeNode" presStyleCnt="0">
        <dgm:presLayoutVars>
          <dgm:bulletEnabled val="1"/>
        </dgm:presLayoutVars>
      </dgm:prSet>
      <dgm:spPr/>
    </dgm:pt>
    <dgm:pt modelId="{B21AC8E6-86A8-46AE-BAEE-99D6F4BA935A}" type="pres">
      <dgm:prSet presAssocID="{872A8E14-596B-4A79-A224-17A2FB0BF5F2}" presName="imag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6778069F-B8CF-40FC-B42A-6F9E45F9C513}" type="pres">
      <dgm:prSet presAssocID="{872A8E14-596B-4A79-A224-17A2FB0BF5F2}" presName="childNode" presStyleLbl="node1" presStyleIdx="0" presStyleCnt="2" custScaleX="120069" custLinFactNeighborX="111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31315C-523C-48C4-B37D-E80E3002B450}" type="pres">
      <dgm:prSet presAssocID="{872A8E14-596B-4A79-A224-17A2FB0BF5F2}" presName="parentNode" presStyleLbl="revTx" presStyleIdx="0" presStyleCnt="2">
        <dgm:presLayoutVars>
          <dgm:chMax val="0"/>
          <dgm:bulletEnabled val="1"/>
        </dgm:presLayoutVars>
      </dgm:prSet>
      <dgm:spPr/>
    </dgm:pt>
    <dgm:pt modelId="{B5EFB970-20A5-4260-8504-79F9EFC161F4}" type="pres">
      <dgm:prSet presAssocID="{74286EC4-F8AA-4D55-A8CC-BC7C171DCFB4}" presName="sibTrans" presStyleCnt="0"/>
      <dgm:spPr/>
    </dgm:pt>
    <dgm:pt modelId="{2E9FEB3D-AB26-46A6-8C31-721A6114AA4B}" type="pres">
      <dgm:prSet presAssocID="{F0D361B5-4B97-40BC-9CDB-F0113649A6DB}" presName="compositeNode" presStyleCnt="0">
        <dgm:presLayoutVars>
          <dgm:bulletEnabled val="1"/>
        </dgm:presLayoutVars>
      </dgm:prSet>
      <dgm:spPr/>
    </dgm:pt>
    <dgm:pt modelId="{6FDCC0C7-D1A8-48B5-A3C4-34207BBFE996}" type="pres">
      <dgm:prSet presAssocID="{F0D361B5-4B97-40BC-9CDB-F0113649A6DB}" presName="imag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22B09CCE-2E36-471E-A055-30523A229F2D}" type="pres">
      <dgm:prSet presAssocID="{F0D361B5-4B97-40BC-9CDB-F0113649A6DB}" presName="childNode" presStyleLbl="node1" presStyleIdx="1" presStyleCnt="2" custScaleX="109433" custLinFactNeighborX="503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810DBF-EC60-4978-B8A1-38077A72DEC6}" type="pres">
      <dgm:prSet presAssocID="{F0D361B5-4B97-40BC-9CDB-F0113649A6DB}" presName="parentNode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865A804D-3B5C-4B5D-9CCC-EDA572D144F0}" srcId="{63EF1728-B3F1-4F53-B271-5A6F243AE07D}" destId="{872A8E14-596B-4A79-A224-17A2FB0BF5F2}" srcOrd="0" destOrd="0" parTransId="{8B2691B8-2033-47BF-8C82-F1A1DDFD40AD}" sibTransId="{74286EC4-F8AA-4D55-A8CC-BC7C171DCFB4}"/>
    <dgm:cxn modelId="{6130510E-1EE6-40F6-A266-59345CE820EA}" srcId="{F0D361B5-4B97-40BC-9CDB-F0113649A6DB}" destId="{2ABEEF66-1150-4124-8ED6-58B5F85C6BB4}" srcOrd="2" destOrd="0" parTransId="{3D68F7BB-5CF1-46E9-8281-EAF5CE294E5D}" sibTransId="{F8B6048E-88A9-4D74-92CB-8235283C61A9}"/>
    <dgm:cxn modelId="{6EB50030-7BA2-457C-9557-A3BB19D05BBA}" srcId="{872A8E14-596B-4A79-A224-17A2FB0BF5F2}" destId="{494CEC43-F145-4BD4-92E6-FA323E11F127}" srcOrd="3" destOrd="0" parTransId="{E329C949-5694-474D-9AF9-3AFBCD6ADE6F}" sibTransId="{5F3B874A-2BD3-4356-A179-26D2AE0EF79F}"/>
    <dgm:cxn modelId="{304EF89B-4BFC-45DA-8C7D-10535F90F385}" type="presOf" srcId="{FFDFF1AC-8318-426C-ADDF-E19A3EEF8A7F}" destId="{6778069F-B8CF-40FC-B42A-6F9E45F9C513}" srcOrd="0" destOrd="3" presId="urn:microsoft.com/office/officeart/2005/8/layout/hList2"/>
    <dgm:cxn modelId="{E7EE3223-9030-4D4A-9A7A-11C7054EAAB8}" type="presOf" srcId="{6CF8A83A-876D-4ADC-842B-DE074BA53232}" destId="{6778069F-B8CF-40FC-B42A-6F9E45F9C513}" srcOrd="0" destOrd="0" presId="urn:microsoft.com/office/officeart/2005/8/layout/hList2"/>
    <dgm:cxn modelId="{B8812C37-440C-4627-A755-8FF6CEFE6AEC}" type="presOf" srcId="{ADF3646C-0691-4376-9BC6-FD48D17FB6B6}" destId="{6778069F-B8CF-40FC-B42A-6F9E45F9C513}" srcOrd="0" destOrd="5" presId="urn:microsoft.com/office/officeart/2005/8/layout/hList2"/>
    <dgm:cxn modelId="{A8028551-D1DA-4F41-AC09-11C061BD7EC2}" type="presOf" srcId="{F0D361B5-4B97-40BC-9CDB-F0113649A6DB}" destId="{00810DBF-EC60-4978-B8A1-38077A72DEC6}" srcOrd="0" destOrd="0" presId="urn:microsoft.com/office/officeart/2005/8/layout/hList2"/>
    <dgm:cxn modelId="{A962A200-03D5-4DD8-BF92-AF5DE045F65F}" type="presOf" srcId="{78464671-B664-4FD3-B91C-5F7DFF9F5DC8}" destId="{6778069F-B8CF-40FC-B42A-6F9E45F9C513}" srcOrd="0" destOrd="2" presId="urn:microsoft.com/office/officeart/2005/8/layout/hList2"/>
    <dgm:cxn modelId="{9C310951-BA76-4C94-A0AD-B1F8C4213875}" type="presOf" srcId="{63EF1728-B3F1-4F53-B271-5A6F243AE07D}" destId="{BB741846-55DA-4B47-9D75-33374B68E5FA}" srcOrd="0" destOrd="0" presId="urn:microsoft.com/office/officeart/2005/8/layout/hList2"/>
    <dgm:cxn modelId="{2331D9B9-6FE2-4A94-8456-2CF11AC0A635}" type="presOf" srcId="{E5FC3CAA-9F12-4133-A7E4-68AC4BB34F00}" destId="{6778069F-B8CF-40FC-B42A-6F9E45F9C513}" srcOrd="0" destOrd="1" presId="urn:microsoft.com/office/officeart/2005/8/layout/hList2"/>
    <dgm:cxn modelId="{97D6CF6E-E995-4838-88A0-6D4FC0CCECDF}" type="presOf" srcId="{2D780E23-FA7C-43B1-8CA7-4219599EFFDA}" destId="{22B09CCE-2E36-471E-A055-30523A229F2D}" srcOrd="0" destOrd="1" presId="urn:microsoft.com/office/officeart/2005/8/layout/hList2"/>
    <dgm:cxn modelId="{55BC87F8-7672-47A2-A641-CCB1784A4634}" srcId="{872A8E14-596B-4A79-A224-17A2FB0BF5F2}" destId="{6CF8A83A-876D-4ADC-842B-DE074BA53232}" srcOrd="0" destOrd="0" parTransId="{AA9503EC-EEBE-43DD-9068-A97DC93D9FAB}" sibTransId="{D32F69B0-A58F-4F51-92BB-DD97198E0804}"/>
    <dgm:cxn modelId="{C28DEF09-6F0F-4DC1-8AAD-314A59A2ECF9}" type="presOf" srcId="{01008422-8B73-493E-87A8-E1DE660BC588}" destId="{22B09CCE-2E36-471E-A055-30523A229F2D}" srcOrd="0" destOrd="0" presId="urn:microsoft.com/office/officeart/2005/8/layout/hList2"/>
    <dgm:cxn modelId="{5210D544-A7E9-4A53-B8D9-54464E848D8F}" srcId="{F0D361B5-4B97-40BC-9CDB-F0113649A6DB}" destId="{2D780E23-FA7C-43B1-8CA7-4219599EFFDA}" srcOrd="1" destOrd="0" parTransId="{8F76AFF2-6DCF-4DFA-902B-E562C7533A70}" sibTransId="{3DDD1EDE-97B3-44FD-8409-042016338C1F}"/>
    <dgm:cxn modelId="{49AE80D0-56EE-43B5-84E5-9A0246A0E9C2}" type="presOf" srcId="{872A8E14-596B-4A79-A224-17A2FB0BF5F2}" destId="{5531315C-523C-48C4-B37D-E80E3002B450}" srcOrd="0" destOrd="0" presId="urn:microsoft.com/office/officeart/2005/8/layout/hList2"/>
    <dgm:cxn modelId="{43A3C1E8-1C41-4B8C-ADBF-133F39A64D5A}" srcId="{F0D361B5-4B97-40BC-9CDB-F0113649A6DB}" destId="{9962AE53-5309-4182-8909-0C07983BEAB0}" srcOrd="3" destOrd="0" parTransId="{C014721E-D593-4273-A1D6-0C44733FEBEA}" sibTransId="{D9CB10E7-358A-431A-9784-829AF7E22169}"/>
    <dgm:cxn modelId="{772053BF-AEEC-494A-B080-3EC60FDA2012}" srcId="{6CF8A83A-876D-4ADC-842B-DE074BA53232}" destId="{E5FC3CAA-9F12-4133-A7E4-68AC4BB34F00}" srcOrd="0" destOrd="0" parTransId="{783095F7-F51D-4002-93C4-510BA596B3D5}" sibTransId="{0D376E30-9529-47A6-BCC4-A90EEB55B980}"/>
    <dgm:cxn modelId="{D7BC8B0B-90D8-4832-990E-2FCED940026C}" type="presOf" srcId="{2ABEEF66-1150-4124-8ED6-58B5F85C6BB4}" destId="{22B09CCE-2E36-471E-A055-30523A229F2D}" srcOrd="0" destOrd="2" presId="urn:microsoft.com/office/officeart/2005/8/layout/hList2"/>
    <dgm:cxn modelId="{F219312B-6E91-4541-B45E-08F4EFE099CD}" srcId="{872A8E14-596B-4A79-A224-17A2FB0BF5F2}" destId="{FFDFF1AC-8318-426C-ADDF-E19A3EEF8A7F}" srcOrd="2" destOrd="0" parTransId="{457B9729-B16D-4670-9E28-51BA738BD7E0}" sibTransId="{6A8D9FEB-CAB6-415E-B23F-7D27B96346E0}"/>
    <dgm:cxn modelId="{8677B1D1-F88C-4296-AC0D-4DB0E3D409C5}" srcId="{872A8E14-596B-4A79-A224-17A2FB0BF5F2}" destId="{ADF3646C-0691-4376-9BC6-FD48D17FB6B6}" srcOrd="4" destOrd="0" parTransId="{7313AFE9-6941-4A47-A5F4-66CF1FC84891}" sibTransId="{9E7A5088-E469-46B7-BE19-141E6186187C}"/>
    <dgm:cxn modelId="{6480F4A6-FCD1-4741-A85A-749E3E98823D}" srcId="{872A8E14-596B-4A79-A224-17A2FB0BF5F2}" destId="{78464671-B664-4FD3-B91C-5F7DFF9F5DC8}" srcOrd="1" destOrd="0" parTransId="{75D0F7F0-2852-4787-9566-704937F805AF}" sibTransId="{B588263C-BDA2-47FD-8DF5-D4F228F50999}"/>
    <dgm:cxn modelId="{648BC4B2-0EAE-4A51-8ED8-F0DC16019BA1}" type="presOf" srcId="{9962AE53-5309-4182-8909-0C07983BEAB0}" destId="{22B09CCE-2E36-471E-A055-30523A229F2D}" srcOrd="0" destOrd="3" presId="urn:microsoft.com/office/officeart/2005/8/layout/hList2"/>
    <dgm:cxn modelId="{970746D6-C958-469F-8D88-D88A77251AB3}" type="presOf" srcId="{494CEC43-F145-4BD4-92E6-FA323E11F127}" destId="{6778069F-B8CF-40FC-B42A-6F9E45F9C513}" srcOrd="0" destOrd="4" presId="urn:microsoft.com/office/officeart/2005/8/layout/hList2"/>
    <dgm:cxn modelId="{450110D2-32AD-49D6-A023-C6528C903581}" srcId="{63EF1728-B3F1-4F53-B271-5A6F243AE07D}" destId="{F0D361B5-4B97-40BC-9CDB-F0113649A6DB}" srcOrd="1" destOrd="0" parTransId="{EFC6A5FD-CBFA-4918-8D9A-832F7186F391}" sibTransId="{E1085DE1-5492-49ED-93D2-AF158F82AA8F}"/>
    <dgm:cxn modelId="{39F0D6EC-AF5D-44D4-A55A-966FC4B02DE3}" srcId="{F0D361B5-4B97-40BC-9CDB-F0113649A6DB}" destId="{01008422-8B73-493E-87A8-E1DE660BC588}" srcOrd="0" destOrd="0" parTransId="{3B79D799-2EDC-4415-AAEE-6C97FEEAE70B}" sibTransId="{B21E7B54-8D9D-48F7-90AA-FECE9D8A2BB0}"/>
    <dgm:cxn modelId="{1ED13FE4-6BBF-4247-869E-17B6ED7CACDB}" type="presParOf" srcId="{BB741846-55DA-4B47-9D75-33374B68E5FA}" destId="{3E8F6DDE-E0DF-46DA-9DC3-E594E66662CB}" srcOrd="0" destOrd="0" presId="urn:microsoft.com/office/officeart/2005/8/layout/hList2"/>
    <dgm:cxn modelId="{3D7EDDF9-9437-407C-A543-74CCA0B58C3E}" type="presParOf" srcId="{3E8F6DDE-E0DF-46DA-9DC3-E594E66662CB}" destId="{B21AC8E6-86A8-46AE-BAEE-99D6F4BA935A}" srcOrd="0" destOrd="0" presId="urn:microsoft.com/office/officeart/2005/8/layout/hList2"/>
    <dgm:cxn modelId="{560A2A63-027D-426C-8456-56F5528622B8}" type="presParOf" srcId="{3E8F6DDE-E0DF-46DA-9DC3-E594E66662CB}" destId="{6778069F-B8CF-40FC-B42A-6F9E45F9C513}" srcOrd="1" destOrd="0" presId="urn:microsoft.com/office/officeart/2005/8/layout/hList2"/>
    <dgm:cxn modelId="{D5D4665C-7C10-416B-AE19-050FAE9EB5DB}" type="presParOf" srcId="{3E8F6DDE-E0DF-46DA-9DC3-E594E66662CB}" destId="{5531315C-523C-48C4-B37D-E80E3002B450}" srcOrd="2" destOrd="0" presId="urn:microsoft.com/office/officeart/2005/8/layout/hList2"/>
    <dgm:cxn modelId="{93D9C154-CE09-482E-9030-8C964D94A0BC}" type="presParOf" srcId="{BB741846-55DA-4B47-9D75-33374B68E5FA}" destId="{B5EFB970-20A5-4260-8504-79F9EFC161F4}" srcOrd="1" destOrd="0" presId="urn:microsoft.com/office/officeart/2005/8/layout/hList2"/>
    <dgm:cxn modelId="{389278A2-92DE-4634-B2A8-D32D27A85671}" type="presParOf" srcId="{BB741846-55DA-4B47-9D75-33374B68E5FA}" destId="{2E9FEB3D-AB26-46A6-8C31-721A6114AA4B}" srcOrd="2" destOrd="0" presId="urn:microsoft.com/office/officeart/2005/8/layout/hList2"/>
    <dgm:cxn modelId="{6745E7DF-9E89-4A4B-8350-83AECAB7F7EA}" type="presParOf" srcId="{2E9FEB3D-AB26-46A6-8C31-721A6114AA4B}" destId="{6FDCC0C7-D1A8-48B5-A3C4-34207BBFE996}" srcOrd="0" destOrd="0" presId="urn:microsoft.com/office/officeart/2005/8/layout/hList2"/>
    <dgm:cxn modelId="{44DC6241-8D45-4F0C-A84F-8D98C78108E5}" type="presParOf" srcId="{2E9FEB3D-AB26-46A6-8C31-721A6114AA4B}" destId="{22B09CCE-2E36-471E-A055-30523A229F2D}" srcOrd="1" destOrd="0" presId="urn:microsoft.com/office/officeart/2005/8/layout/hList2"/>
    <dgm:cxn modelId="{80FBC064-863C-449D-859C-3EE0EF4ADF1D}" type="presParOf" srcId="{2E9FEB3D-AB26-46A6-8C31-721A6114AA4B}" destId="{00810DBF-EC60-4978-B8A1-38077A72DEC6}" srcOrd="2" destOrd="0" presId="urn:microsoft.com/office/officeart/2005/8/layout/h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7FA350A-58B9-4F33-B2E7-165E98303442}" type="datetimeFigureOut">
              <a:rPr lang="es-ES" smtClean="0"/>
              <a:pPr/>
              <a:t>11/05/2010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4C5B455-EF0C-4A5F-AC05-40313D1D06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1500174"/>
            <a:ext cx="8458200" cy="1470025"/>
          </a:xfrm>
        </p:spPr>
        <p:txBody>
          <a:bodyPr>
            <a:normAutofit/>
          </a:bodyPr>
          <a:lstStyle/>
          <a:p>
            <a:pPr algn="ctr"/>
            <a:r>
              <a:rPr lang="es-ES_tradnl" sz="6000" dirty="0" err="1" smtClean="0"/>
              <a:t>Entel</a:t>
            </a:r>
            <a:r>
              <a:rPr lang="es-ES_tradnl" sz="6000" dirty="0" smtClean="0"/>
              <a:t> vs Movistar</a:t>
            </a:r>
            <a:endParaRPr lang="es-ES" sz="6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" y="3857628"/>
            <a:ext cx="4953000" cy="1752600"/>
          </a:xfrm>
        </p:spPr>
        <p:txBody>
          <a:bodyPr/>
          <a:lstStyle/>
          <a:p>
            <a:r>
              <a:rPr lang="es-ES_tradnl" dirty="0" smtClean="0"/>
              <a:t>Auxiliar Análisis Financiero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5857892"/>
            <a:ext cx="23336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786322"/>
            <a:ext cx="18954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307759"/>
          <a:ext cx="6408955" cy="3621571"/>
        </p:xfrm>
        <a:graphic>
          <a:graphicData uri="http://schemas.openxmlformats.org/drawingml/2006/table">
            <a:tbl>
              <a:tblPr/>
              <a:tblGrid>
                <a:gridCol w="3379815"/>
                <a:gridCol w="1514570"/>
                <a:gridCol w="1514570"/>
              </a:tblGrid>
              <a:tr h="78249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86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Préstamos que devengan intereses,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24.081.962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24.614.286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86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Otros pasivos financieros,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212.559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438.696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862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Acreedores comerciales y otras cuentas por pagas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94.909.015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128.241.899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86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Cuentas por pagar a entidades relacionadas,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62.969.239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17.590.634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Provisiones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5.732.271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5.378.133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249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Cuentas por pagar por impuestos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6.705.737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3.826.597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86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pasivos,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648.004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615.461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86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Ingresos diferidos,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27.794.921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29.606.043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Pasivos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223.053.708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210.311.749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78249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Préstamos que devengan intereses, no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176.814.197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190.791.304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249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pasivos financiros, no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1.726.882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86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Provisiones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9.813.179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10.321.015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86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pasivos, no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519.172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1.195.581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862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Pasivos de cobertura, no corriente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325.727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pasivos no corrientes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189.199.157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202.307.900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78249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24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Pasivos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412.252.865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     412.619.649 </a:t>
                      </a:r>
                    </a:p>
                  </a:txBody>
                  <a:tcPr marL="7729" marR="7729" marT="77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7929586" y="5643578"/>
            <a:ext cx="1189940" cy="11899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/>
          <a:lstStyle/>
          <a:p>
            <a:r>
              <a:rPr lang="es-ES_tradnl" dirty="0" smtClean="0"/>
              <a:t>Estados Financieros (Pasivos)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Estados Financieros (Pasivos)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151764"/>
          <a:ext cx="5351321" cy="4349070"/>
        </p:xfrm>
        <a:graphic>
          <a:graphicData uri="http://schemas.openxmlformats.org/drawingml/2006/table">
            <a:tbl>
              <a:tblPr/>
              <a:tblGrid>
                <a:gridCol w="3129381"/>
                <a:gridCol w="1110970"/>
                <a:gridCol w="1110970"/>
              </a:tblGrid>
              <a:tr h="95584"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2009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2008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Préstamos que devengan intereses,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23.421.822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5.583.177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pasivos financieros,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24.509.922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3.414.556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Acreedores comerciales y otras cuentas por </a:t>
                      </a:r>
                      <a:r>
                        <a:rPr lang="es-CL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pagar</a:t>
                      </a:r>
                      <a:endParaRPr lang="es-CL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196.521.225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253.077.070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Provisiones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185.587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Impuesto a la renta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1.202.537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3.028.347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pasivos,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19.596.988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22.650.213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Ingresos diferidos,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24.657.233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22.346.300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Pasivos de cobertura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180.210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64.504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Pasivos acumulados (o devengados)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13.307.564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11.142.232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pasivos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303.397.501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321.491.986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Préstamos que devengan intereses, no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315.821.189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396.376.380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pasivos financiros, no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509.381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1.020.397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Provisiones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3.384.189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2.985.576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Pasivos por impuestos diferidos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22.016.915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25.381.104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pasivos, no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488.849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Ingresos diferidos, no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1.704.247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3.295.231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Obligacion por beneficios Post Empleo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9.663.719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8.212.752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8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Pasivos de cobertura, no corriente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48.040.532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19.940.009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Pasivos No corrientes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401.140.172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457.700.298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Pasivos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704.537.673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     779.192.284 </a:t>
                      </a:r>
                    </a:p>
                  </a:txBody>
                  <a:tcPr marL="6210" marR="6210" marT="6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7882654" y="5596646"/>
            <a:ext cx="1189940" cy="11899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Estados Financieros </a:t>
            </a:r>
            <a:r>
              <a:rPr lang="es-ES_tradnl" dirty="0" smtClean="0"/>
              <a:t>(Patrimonio)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15915" y="2500306"/>
          <a:ext cx="6227787" cy="1722120"/>
        </p:xfrm>
        <a:graphic>
          <a:graphicData uri="http://schemas.openxmlformats.org/drawingml/2006/table">
            <a:tbl>
              <a:tblPr/>
              <a:tblGrid>
                <a:gridCol w="3958275"/>
                <a:gridCol w="1134756"/>
                <a:gridCol w="113475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2.009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2.008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Capital emitido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1.931.647.200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2.165.350.053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Otras reservas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- 1.365.208.292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- 1.402.198.364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Resultados retenidos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272.837.717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156.639.257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Patrimonio neto atribuible a los tenedores de instrumentos de patrimonio neto de controladora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839.276.625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919.790.946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Participaciones minoritarias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946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Patrimonio neto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839.276.625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919.791.892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Pasivos y patrimonio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1.251.529.490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  1.332.411.541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7929586" y="5643578"/>
            <a:ext cx="1189940" cy="11899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Estados Financieros (Patrimonio)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28596" y="2571744"/>
          <a:ext cx="6415113" cy="1539240"/>
        </p:xfrm>
        <a:graphic>
          <a:graphicData uri="http://schemas.openxmlformats.org/drawingml/2006/table">
            <a:tbl>
              <a:tblPr/>
              <a:tblGrid>
                <a:gridCol w="4118201"/>
                <a:gridCol w="1148456"/>
                <a:gridCol w="1148456"/>
              </a:tblGrid>
              <a:tr h="113586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2.009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2.008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8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Capital emitido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522.667.566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522.667.566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8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Otras reservas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84.968.379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84.471.772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8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Resultados retenidos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223.152.715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185.672.722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86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Patrimonio neto atribuible a los accionistas de la Matriz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660.851.902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623.868.516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8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Interés minoritario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8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Patrimonio neto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660.851.902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623.868.516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8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Pasivos y patrimonio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1.365.389.575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  1.403.060.800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7882654" y="5596646"/>
            <a:ext cx="1189940" cy="11899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Estados Financieros </a:t>
            </a:r>
            <a:r>
              <a:rPr lang="es-ES" dirty="0" smtClean="0"/>
              <a:t>(EERR)</a:t>
            </a:r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571604" y="2214554"/>
          <a:ext cx="5905526" cy="3343275"/>
        </p:xfrm>
        <a:graphic>
          <a:graphicData uri="http://schemas.openxmlformats.org/drawingml/2006/table">
            <a:tbl>
              <a:tblPr/>
              <a:tblGrid>
                <a:gridCol w="3646020"/>
                <a:gridCol w="1129753"/>
                <a:gridCol w="1129753"/>
              </a:tblGrid>
              <a:tr h="173058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Ingresos ordinarios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783.007.097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797.741.977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ingresos de operación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15.377.843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3.433.523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personal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41.967.206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39.022.262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Depreciación y amortización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- 148.852.012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- 158.208.896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gastos varios de operación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- 419.982.615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- 460.754.429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Costos financieros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8.639.276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16.852.718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 procedente de inversiones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2.307.141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3.719.086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Diferencias de cambio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  182.212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7.938.965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ingresos distintos de los de Operación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593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Ganancia antes de impuesto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181.068.760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122.117.909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 por impuesto a las ganancias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33.016.830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13.513.946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05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Ganancia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148.051.930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  108.603.963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7929586" y="5643578"/>
            <a:ext cx="1189940" cy="11899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Estados Financieros (EERR)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14787" y="2132668"/>
          <a:ext cx="6043295" cy="4002405"/>
        </p:xfrm>
        <a:graphic>
          <a:graphicData uri="http://schemas.openxmlformats.org/drawingml/2006/table">
            <a:tbl>
              <a:tblPr/>
              <a:tblGrid>
                <a:gridCol w="3658870"/>
                <a:gridCol w="1127125"/>
                <a:gridCol w="1257300"/>
              </a:tblGrid>
              <a:tr h="131713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Ingresos ordinarios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988.129.615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1.003.411.975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ingresos de operación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3.412.361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3.522.809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de personal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- 100.707.106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91.692.326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Depreciación y amortización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- 211.769.591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194.402.040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Pérdidas por deterioro (Reversiones)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32.198.828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36.018.036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gastos varios de operación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- 465.415.401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488.510.542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797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Ganancia (Pérdida) por baja en cuentas de </a:t>
                      </a:r>
                      <a:r>
                        <a:rPr lang="es-CL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activos</a:t>
                      </a:r>
                    </a:p>
                    <a:p>
                      <a:pPr algn="l" fontAlgn="b"/>
                      <a:r>
                        <a:rPr lang="es-CL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corrientes no mantenidos para la venta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3.129.188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      166.558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Costos financieros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11.351.841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15.239.331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 procedente de inversiones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1.167.709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2.718.922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Diferencias de cambio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7.524.355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  4.543.619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Resultado por unidades de reajuste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4.177.750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14.301.820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Ganancia antes de impuesto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171.049.501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164.779.434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 por impuesto a las ganancias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28.789.511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       25.546.792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71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Ganancia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142.259.990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     139.232.642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7882654" y="5596646"/>
            <a:ext cx="1189940" cy="11899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2101851"/>
            <a:ext cx="8458200" cy="1470025"/>
          </a:xfrm>
        </p:spPr>
        <p:txBody>
          <a:bodyPr>
            <a:normAutofit/>
          </a:bodyPr>
          <a:lstStyle/>
          <a:p>
            <a:pPr algn="ctr"/>
            <a:r>
              <a:rPr lang="es-ES_tradnl" sz="6000" dirty="0" smtClean="0"/>
              <a:t>Indicadores Financieros</a:t>
            </a:r>
            <a:endParaRPr lang="es-ES" sz="6000" dirty="0"/>
          </a:p>
        </p:txBody>
      </p:sp>
      <p:grpSp>
        <p:nvGrpSpPr>
          <p:cNvPr id="11" name="10 Grupo"/>
          <p:cNvGrpSpPr/>
          <p:nvPr/>
        </p:nvGrpSpPr>
        <p:grpSpPr>
          <a:xfrm>
            <a:off x="3024870" y="5453770"/>
            <a:ext cx="3261642" cy="1189940"/>
            <a:chOff x="3143240" y="4857760"/>
            <a:chExt cx="3261642" cy="1189940"/>
          </a:xfrm>
        </p:grpSpPr>
        <p:sp>
          <p:nvSpPr>
            <p:cNvPr id="12" name="11 Rectángulo"/>
            <p:cNvSpPr/>
            <p:nvPr/>
          </p:nvSpPr>
          <p:spPr>
            <a:xfrm>
              <a:off x="5214942" y="4857760"/>
              <a:ext cx="1189940" cy="1189940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12 Rectángulo"/>
            <p:cNvSpPr/>
            <p:nvPr/>
          </p:nvSpPr>
          <p:spPr>
            <a:xfrm>
              <a:off x="3143240" y="4857760"/>
              <a:ext cx="1189940" cy="1189940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13 CuadroTexto"/>
            <p:cNvSpPr txBox="1"/>
            <p:nvPr/>
          </p:nvSpPr>
          <p:spPr>
            <a:xfrm>
              <a:off x="4286248" y="5072074"/>
              <a:ext cx="100013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400" dirty="0" smtClean="0">
                  <a:solidFill>
                    <a:schemeClr val="accent1">
                      <a:lumMod val="50000"/>
                    </a:schemeClr>
                  </a:solidFill>
                  <a:latin typeface="Algerian" pitchFamily="82" charset="0"/>
                </a:rPr>
                <a:t>vs</a:t>
              </a:r>
              <a:endParaRPr lang="es-ES" sz="5400" dirty="0">
                <a:solidFill>
                  <a:schemeClr val="accent1">
                    <a:lumMod val="50000"/>
                  </a:schemeClr>
                </a:solidFill>
                <a:latin typeface="Algerian" pitchFamily="8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Liquidez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42978" y="2571744"/>
          <a:ext cx="7000922" cy="1501140"/>
        </p:xfrm>
        <a:graphic>
          <a:graphicData uri="http://schemas.openxmlformats.org/drawingml/2006/table">
            <a:tbl>
              <a:tblPr/>
              <a:tblGrid>
                <a:gridCol w="3265874"/>
                <a:gridCol w="933762"/>
                <a:gridCol w="933762"/>
                <a:gridCol w="933762"/>
                <a:gridCol w="933762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Movistar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Relación de liquidez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 Ácido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9" name="8 Grupo"/>
          <p:cNvGrpSpPr/>
          <p:nvPr/>
        </p:nvGrpSpPr>
        <p:grpSpPr>
          <a:xfrm>
            <a:off x="3024870" y="5453770"/>
            <a:ext cx="3261642" cy="1189940"/>
            <a:chOff x="3143240" y="4857760"/>
            <a:chExt cx="3261642" cy="1189940"/>
          </a:xfrm>
        </p:grpSpPr>
        <p:sp>
          <p:nvSpPr>
            <p:cNvPr id="10" name="9 Rectángulo"/>
            <p:cNvSpPr/>
            <p:nvPr/>
          </p:nvSpPr>
          <p:spPr>
            <a:xfrm>
              <a:off x="5214942" y="4857760"/>
              <a:ext cx="1189940" cy="1189940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Rectángulo"/>
            <p:cNvSpPr/>
            <p:nvPr/>
          </p:nvSpPr>
          <p:spPr>
            <a:xfrm>
              <a:off x="3143240" y="4857760"/>
              <a:ext cx="1189940" cy="1189940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CuadroTexto"/>
            <p:cNvSpPr txBox="1"/>
            <p:nvPr/>
          </p:nvSpPr>
          <p:spPr>
            <a:xfrm>
              <a:off x="4286248" y="5072074"/>
              <a:ext cx="100013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400" dirty="0" smtClean="0">
                  <a:solidFill>
                    <a:schemeClr val="accent1">
                      <a:lumMod val="50000"/>
                    </a:schemeClr>
                  </a:solidFill>
                  <a:latin typeface="Algerian" pitchFamily="82" charset="0"/>
                </a:rPr>
                <a:t>vs</a:t>
              </a:r>
              <a:endParaRPr lang="es-ES" sz="5400" dirty="0">
                <a:solidFill>
                  <a:schemeClr val="accent1">
                    <a:lumMod val="50000"/>
                  </a:schemeClr>
                </a:solidFill>
                <a:latin typeface="Algerian" pitchFamily="8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Endeudamiento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71538" y="2428868"/>
          <a:ext cx="7072361" cy="1876425"/>
        </p:xfrm>
        <a:graphic>
          <a:graphicData uri="http://schemas.openxmlformats.org/drawingml/2006/table">
            <a:tbl>
              <a:tblPr/>
              <a:tblGrid>
                <a:gridCol w="4007673"/>
                <a:gridCol w="766172"/>
                <a:gridCol w="766172"/>
                <a:gridCol w="766172"/>
                <a:gridCol w="766172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Movistar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Razón </a:t>
                      </a:r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 endeudamiento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Razón </a:t>
                      </a:r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deuda patrimonio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Cobertura de intereses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10,81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9" name="8 Grupo"/>
          <p:cNvGrpSpPr/>
          <p:nvPr/>
        </p:nvGrpSpPr>
        <p:grpSpPr>
          <a:xfrm>
            <a:off x="3024870" y="5453770"/>
            <a:ext cx="3261642" cy="1189940"/>
            <a:chOff x="3143240" y="4857760"/>
            <a:chExt cx="3261642" cy="1189940"/>
          </a:xfrm>
        </p:grpSpPr>
        <p:sp>
          <p:nvSpPr>
            <p:cNvPr id="10" name="9 Rectángulo"/>
            <p:cNvSpPr/>
            <p:nvPr/>
          </p:nvSpPr>
          <p:spPr>
            <a:xfrm>
              <a:off x="5214942" y="4857760"/>
              <a:ext cx="1189940" cy="1189940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Rectángulo"/>
            <p:cNvSpPr/>
            <p:nvPr/>
          </p:nvSpPr>
          <p:spPr>
            <a:xfrm>
              <a:off x="3143240" y="4857760"/>
              <a:ext cx="1189940" cy="1189940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CuadroTexto"/>
            <p:cNvSpPr txBox="1"/>
            <p:nvPr/>
          </p:nvSpPr>
          <p:spPr>
            <a:xfrm>
              <a:off x="4286248" y="5072074"/>
              <a:ext cx="100013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400" dirty="0" smtClean="0">
                  <a:solidFill>
                    <a:schemeClr val="accent1">
                      <a:lumMod val="50000"/>
                    </a:schemeClr>
                  </a:solidFill>
                  <a:latin typeface="Algerian" pitchFamily="82" charset="0"/>
                </a:rPr>
                <a:t>vs</a:t>
              </a:r>
              <a:endParaRPr lang="es-ES" sz="5400" dirty="0">
                <a:solidFill>
                  <a:schemeClr val="accent1">
                    <a:lumMod val="50000"/>
                  </a:schemeClr>
                </a:solidFill>
                <a:latin typeface="Algerian" pitchFamily="82" charset="0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Rentabilidad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785919" y="2713678"/>
          <a:ext cx="5429287" cy="1501140"/>
        </p:xfrm>
        <a:graphic>
          <a:graphicData uri="http://schemas.openxmlformats.org/drawingml/2006/table">
            <a:tbl>
              <a:tblPr/>
              <a:tblGrid>
                <a:gridCol w="1030687"/>
                <a:gridCol w="1099650"/>
                <a:gridCol w="1099650"/>
                <a:gridCol w="1099650"/>
                <a:gridCol w="109965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Movistar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9" name="8 Grupo"/>
          <p:cNvGrpSpPr/>
          <p:nvPr/>
        </p:nvGrpSpPr>
        <p:grpSpPr>
          <a:xfrm>
            <a:off x="3024870" y="5453770"/>
            <a:ext cx="3261642" cy="1189940"/>
            <a:chOff x="3143240" y="4857760"/>
            <a:chExt cx="3261642" cy="1189940"/>
          </a:xfrm>
        </p:grpSpPr>
        <p:sp>
          <p:nvSpPr>
            <p:cNvPr id="10" name="9 Rectángulo"/>
            <p:cNvSpPr/>
            <p:nvPr/>
          </p:nvSpPr>
          <p:spPr>
            <a:xfrm>
              <a:off x="5214942" y="4857760"/>
              <a:ext cx="1189940" cy="1189940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Rectángulo"/>
            <p:cNvSpPr/>
            <p:nvPr/>
          </p:nvSpPr>
          <p:spPr>
            <a:xfrm>
              <a:off x="3143240" y="4857760"/>
              <a:ext cx="1189940" cy="1189940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CuadroTexto"/>
            <p:cNvSpPr txBox="1"/>
            <p:nvPr/>
          </p:nvSpPr>
          <p:spPr>
            <a:xfrm>
              <a:off x="4286248" y="5072074"/>
              <a:ext cx="100013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400" dirty="0" smtClean="0">
                  <a:solidFill>
                    <a:schemeClr val="accent1">
                      <a:lumMod val="50000"/>
                    </a:schemeClr>
                  </a:solidFill>
                  <a:latin typeface="Algerian" pitchFamily="82" charset="0"/>
                </a:rPr>
                <a:t>vs</a:t>
              </a:r>
              <a:endParaRPr lang="es-ES" sz="5400" dirty="0">
                <a:solidFill>
                  <a:schemeClr val="accent1">
                    <a:lumMod val="50000"/>
                  </a:schemeClr>
                </a:solidFill>
                <a:latin typeface="Algerian" pitchFamily="82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Agenda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Motivación</a:t>
            </a:r>
          </a:p>
          <a:p>
            <a:r>
              <a:rPr lang="es-ES_tradnl" dirty="0" smtClean="0"/>
              <a:t>Caracterización de la Industria</a:t>
            </a:r>
          </a:p>
          <a:p>
            <a:r>
              <a:rPr lang="es-ES_tradnl" dirty="0" smtClean="0"/>
              <a:t>Estados Financieros</a:t>
            </a:r>
          </a:p>
          <a:p>
            <a:r>
              <a:rPr lang="es-ES_tradnl" dirty="0" smtClean="0"/>
              <a:t>Indicadores Financieros</a:t>
            </a:r>
          </a:p>
          <a:p>
            <a:r>
              <a:rPr lang="es-ES_tradnl" dirty="0" smtClean="0"/>
              <a:t>Análisis Financiero</a:t>
            </a:r>
          </a:p>
          <a:p>
            <a:r>
              <a:rPr lang="es-ES_tradnl" dirty="0" smtClean="0"/>
              <a:t>Conclusiones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Eficiencia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71472" y="2087889"/>
          <a:ext cx="7786744" cy="2626995"/>
        </p:xfrm>
        <a:graphic>
          <a:graphicData uri="http://schemas.openxmlformats.org/drawingml/2006/table">
            <a:tbl>
              <a:tblPr/>
              <a:tblGrid>
                <a:gridCol w="4412488"/>
                <a:gridCol w="843564"/>
                <a:gridCol w="843564"/>
                <a:gridCol w="843564"/>
                <a:gridCol w="843564"/>
              </a:tblGrid>
              <a:tr h="320857">
                <a:tc>
                  <a:txBody>
                    <a:bodyPr/>
                    <a:lstStyle/>
                    <a:p>
                      <a:pPr algn="l" fontAlgn="b"/>
                      <a:endParaRPr lang="es-ES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Movistar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857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320857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Rotación de existencias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857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Existencia en días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40,71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857">
                <a:tc>
                  <a:txBody>
                    <a:bodyPr/>
                    <a:lstStyle/>
                    <a:p>
                      <a:pPr algn="l" fontAlgn="b"/>
                      <a:r>
                        <a:rPr lang="es-CL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Rotación de Cuentas por Cobrar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857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Periodo de Cobro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59,04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81,49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857">
                <a:tc>
                  <a:txBody>
                    <a:bodyPr/>
                    <a:lstStyle/>
                    <a:p>
                      <a:pPr algn="l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Rotación de los Activos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9" name="8 Grupo"/>
          <p:cNvGrpSpPr/>
          <p:nvPr/>
        </p:nvGrpSpPr>
        <p:grpSpPr>
          <a:xfrm>
            <a:off x="3024870" y="5453770"/>
            <a:ext cx="3261642" cy="1189940"/>
            <a:chOff x="3143240" y="4857760"/>
            <a:chExt cx="3261642" cy="1189940"/>
          </a:xfrm>
        </p:grpSpPr>
        <p:sp>
          <p:nvSpPr>
            <p:cNvPr id="10" name="9 Rectángulo"/>
            <p:cNvSpPr/>
            <p:nvPr/>
          </p:nvSpPr>
          <p:spPr>
            <a:xfrm>
              <a:off x="5214942" y="4857760"/>
              <a:ext cx="1189940" cy="1189940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10 Rectángulo"/>
            <p:cNvSpPr/>
            <p:nvPr/>
          </p:nvSpPr>
          <p:spPr>
            <a:xfrm>
              <a:off x="3143240" y="4857760"/>
              <a:ext cx="1189940" cy="1189940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11 CuadroTexto"/>
            <p:cNvSpPr txBox="1"/>
            <p:nvPr/>
          </p:nvSpPr>
          <p:spPr>
            <a:xfrm>
              <a:off x="4286248" y="5072074"/>
              <a:ext cx="100013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400" dirty="0" smtClean="0">
                  <a:solidFill>
                    <a:schemeClr val="accent1">
                      <a:lumMod val="50000"/>
                    </a:schemeClr>
                  </a:solidFill>
                  <a:latin typeface="Algerian" pitchFamily="82" charset="0"/>
                </a:rPr>
                <a:t>vs</a:t>
              </a:r>
              <a:endParaRPr lang="es-ES" sz="5400" dirty="0">
                <a:solidFill>
                  <a:schemeClr val="accent1">
                    <a:lumMod val="50000"/>
                  </a:schemeClr>
                </a:solidFill>
                <a:latin typeface="Algerian" pitchFamily="82" charset="0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Análisis Financiero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Impacto de la crisis.</a:t>
            </a:r>
          </a:p>
          <a:p>
            <a:r>
              <a:rPr lang="es-ES" dirty="0" smtClean="0"/>
              <a:t>Desempeño de las empresas.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6757"/>
            <a:ext cx="5691214" cy="4282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2101851"/>
            <a:ext cx="8458200" cy="1470025"/>
          </a:xfrm>
        </p:spPr>
        <p:txBody>
          <a:bodyPr>
            <a:normAutofit/>
          </a:bodyPr>
          <a:lstStyle/>
          <a:p>
            <a:pPr algn="ctr"/>
            <a:r>
              <a:rPr lang="es-ES_tradnl" sz="6000" dirty="0" smtClean="0"/>
              <a:t>FIN</a:t>
            </a:r>
            <a:endParaRPr lang="es-ES" sz="6000" dirty="0"/>
          </a:p>
        </p:txBody>
      </p:sp>
      <p:grpSp>
        <p:nvGrpSpPr>
          <p:cNvPr id="3" name="10 Grupo"/>
          <p:cNvGrpSpPr/>
          <p:nvPr/>
        </p:nvGrpSpPr>
        <p:grpSpPr>
          <a:xfrm>
            <a:off x="3024870" y="5453770"/>
            <a:ext cx="3261642" cy="1189940"/>
            <a:chOff x="3143240" y="4857760"/>
            <a:chExt cx="3261642" cy="1189940"/>
          </a:xfrm>
        </p:grpSpPr>
        <p:sp>
          <p:nvSpPr>
            <p:cNvPr id="12" name="11 Rectángulo"/>
            <p:cNvSpPr/>
            <p:nvPr/>
          </p:nvSpPr>
          <p:spPr>
            <a:xfrm>
              <a:off x="5214942" y="4857760"/>
              <a:ext cx="1189940" cy="1189940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12 Rectángulo"/>
            <p:cNvSpPr/>
            <p:nvPr/>
          </p:nvSpPr>
          <p:spPr>
            <a:xfrm>
              <a:off x="3143240" y="4857760"/>
              <a:ext cx="1189940" cy="1189940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Motivación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17,6 millones de abonados.</a:t>
            </a:r>
          </a:p>
          <a:p>
            <a:r>
              <a:rPr lang="es-ES_tradnl" dirty="0" smtClean="0"/>
              <a:t>Penetración del 99,2%</a:t>
            </a:r>
          </a:p>
          <a:p>
            <a:r>
              <a:rPr lang="es-ES_tradnl" dirty="0" smtClean="0"/>
              <a:t>Tráfico de llamadas (2009)</a:t>
            </a:r>
          </a:p>
          <a:p>
            <a:pPr lvl="1"/>
            <a:r>
              <a:rPr lang="es-ES_tradnl" dirty="0" smtClean="0"/>
              <a:t>12 mil millones de minutos.</a:t>
            </a:r>
          </a:p>
          <a:p>
            <a:r>
              <a:rPr lang="es-ES_tradnl" dirty="0" smtClean="0"/>
              <a:t>Nuevos servicios asociados </a:t>
            </a:r>
            <a:br>
              <a:rPr lang="es-ES_tradnl" dirty="0" smtClean="0"/>
            </a:br>
            <a:r>
              <a:rPr lang="es-ES_tradnl" dirty="0" smtClean="0"/>
              <a:t>a la industria.</a:t>
            </a:r>
          </a:p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73" y="1214422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1729" y="4124325"/>
            <a:ext cx="27336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Industria de telefonía móvil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07249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Industria de telefonía móvil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072494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Aspectos relevantes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Decreto Tarifario.</a:t>
            </a:r>
          </a:p>
          <a:p>
            <a:r>
              <a:rPr lang="es-ES_tradnl" dirty="0" smtClean="0"/>
              <a:t>Crisis económica.</a:t>
            </a:r>
          </a:p>
          <a:p>
            <a:pPr lvl="1"/>
            <a:r>
              <a:rPr lang="es-ES_tradnl" dirty="0" smtClean="0"/>
              <a:t>Medir impacto.</a:t>
            </a:r>
          </a:p>
          <a:p>
            <a:r>
              <a:rPr lang="es-ES_tradnl" dirty="0" smtClean="0"/>
              <a:t>Nuevas tecnologías</a:t>
            </a:r>
          </a:p>
          <a:p>
            <a:pPr lvl="1"/>
            <a:r>
              <a:rPr lang="es-ES_tradnl" dirty="0" smtClean="0"/>
              <a:t>Cambio de equipos</a:t>
            </a:r>
          </a:p>
          <a:p>
            <a:pPr lvl="1"/>
            <a:r>
              <a:rPr lang="es-ES_tradnl" dirty="0" smtClean="0"/>
              <a:t>Nuevos servicios (3G)</a:t>
            </a:r>
          </a:p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000240"/>
            <a:ext cx="4214810" cy="45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Entel</a:t>
            </a:r>
            <a:r>
              <a:rPr lang="es-ES_tradnl" dirty="0" smtClean="0"/>
              <a:t> vs Movistar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472518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686800" cy="1066800"/>
          </a:xfrm>
        </p:spPr>
        <p:txBody>
          <a:bodyPr>
            <a:normAutofit/>
          </a:bodyPr>
          <a:lstStyle/>
          <a:p>
            <a:r>
              <a:rPr lang="es-ES_tradnl" dirty="0" smtClean="0"/>
              <a:t>Estados Financieros (</a:t>
            </a:r>
            <a:r>
              <a:rPr lang="es-ES_tradnl" dirty="0" smtClean="0"/>
              <a:t>Activos)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357430"/>
          <a:ext cx="6357981" cy="4230996"/>
        </p:xfrm>
        <a:graphic>
          <a:graphicData uri="http://schemas.openxmlformats.org/drawingml/2006/table">
            <a:tbl>
              <a:tblPr/>
              <a:tblGrid>
                <a:gridCol w="4155057"/>
                <a:gridCol w="1101462"/>
                <a:gridCol w="1101462"/>
              </a:tblGrid>
              <a:tr h="111190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Efectivo y equivalentes al efectivo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68.690.295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26.368.902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financieros a valor razonable con cambios en resultados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26.566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78.953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Deudores comerciales y otras cuentas por cobrar, neto, corriente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126.659.637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178.107.437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Cuentas por cobrar a entidades relacionadas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9.577.257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12.246.756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Inventario, neto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46.845.159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57.595.972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de cobertura, corriente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1.405.127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Pagos anticipados, corriente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20.985.128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19.249.505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Cuentas por cobrar por impuestos corrientes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581.168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782.439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activos, corriente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1.559.803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1.459.267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Activos corrientes en operación, total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276.330.140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295.889.231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111190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activos financieros, no corriente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7.476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intangibles, neto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537.426.243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544.329.145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Propiedades, planta y equipo, neto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372.430.893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371.151.947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por impuestos diferidos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65.342.214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98.742.464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de cobertura, no corriente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22.291.278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activos no corriente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975.199.350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1.036.522.310 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111190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165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Activos</a:t>
                      </a: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1.251.529.490 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1.332.411.541 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7029" marR="7029" marT="702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7929586" y="5643578"/>
            <a:ext cx="1189940" cy="11899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43956" cy="1066800"/>
          </a:xfrm>
        </p:spPr>
        <p:txBody>
          <a:bodyPr>
            <a:normAutofit/>
          </a:bodyPr>
          <a:lstStyle/>
          <a:p>
            <a:r>
              <a:rPr lang="es-ES_tradnl" dirty="0" smtClean="0"/>
              <a:t>Estados Financieros (</a:t>
            </a:r>
            <a:r>
              <a:rPr lang="es-ES_tradnl" dirty="0" smtClean="0"/>
              <a:t>Activos)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58" y="2301348"/>
          <a:ext cx="6261452" cy="4192664"/>
        </p:xfrm>
        <a:graphic>
          <a:graphicData uri="http://schemas.openxmlformats.org/drawingml/2006/table">
            <a:tbl>
              <a:tblPr/>
              <a:tblGrid>
                <a:gridCol w="4043628"/>
                <a:gridCol w="1108912"/>
                <a:gridCol w="1108912"/>
              </a:tblGrid>
              <a:tr h="149219"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2009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2008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Efectivo y equivalentes al efectivo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63.363.142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43.571.937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722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financieros a valor razonable con cambios en resultados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1.105.826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36.085.643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722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Deudores comerciales y otras cuentas por cobrar, neto, corriente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207.700.690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240.940.816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345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Cuentas por cobrar a entidades relacionadas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559.866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598.345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Inventario, neto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25.882.906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38.337.709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Activos de cobertura, corriente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Pagos anticipados, corriente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10.970.100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12.293.876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345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Cuentas por cobrar por impuestos corrientes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11.027.835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13.954.674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activos, corriente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779.801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1.084.925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Activos corrientes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     321.390.166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   386.867.925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activos financieros, no corriente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975.552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9.903.775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345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Deudores comerciales y otras cuents por cobrar, neto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7.948.737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8.221.646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intangibles, neto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59.508.144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60.638.579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Propiedades, planta y equipo, neto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937.358.125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900.128.874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por impuestos diferidos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34.635.158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33.068.502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de cobertura, no corriente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2.508.085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3.308.911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activos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1.065.608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922.488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activos no corrientes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1.043.999.409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  1.016.192.775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1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Activos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   1.365.389.575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  1.403.060.700 </a:t>
                      </a:r>
                    </a:p>
                  </a:txBody>
                  <a:tcPr marL="5181" marR="5181" marT="51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6091"/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7882654" y="5596646"/>
            <a:ext cx="1189940" cy="118994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219</TotalTime>
  <Words>1261</Words>
  <Application>Microsoft Office PowerPoint</Application>
  <PresentationFormat>Presentación en pantalla (4:3)</PresentationFormat>
  <Paragraphs>496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Urbano</vt:lpstr>
      <vt:lpstr>Entel vs Movistar</vt:lpstr>
      <vt:lpstr>Agenda</vt:lpstr>
      <vt:lpstr>Motivación</vt:lpstr>
      <vt:lpstr>Industria de telefonía móvil</vt:lpstr>
      <vt:lpstr>Industria de telefonía móvil</vt:lpstr>
      <vt:lpstr>Aspectos relevantes</vt:lpstr>
      <vt:lpstr>Entel vs Movistar</vt:lpstr>
      <vt:lpstr>Estados Financieros (Activos)</vt:lpstr>
      <vt:lpstr>Estados Financieros (Activos)</vt:lpstr>
      <vt:lpstr>Estados Financieros (Pasivos)</vt:lpstr>
      <vt:lpstr>Estados Financieros (Pasivos)</vt:lpstr>
      <vt:lpstr>Estados Financieros (Patrimonio)</vt:lpstr>
      <vt:lpstr>Estados Financieros (Patrimonio)</vt:lpstr>
      <vt:lpstr>Estados Financieros (EERR)</vt:lpstr>
      <vt:lpstr>Estados Financieros (EERR)</vt:lpstr>
      <vt:lpstr>Indicadores Financieros</vt:lpstr>
      <vt:lpstr>Liquidez</vt:lpstr>
      <vt:lpstr>Endeudamiento</vt:lpstr>
      <vt:lpstr>Rentabilidad</vt:lpstr>
      <vt:lpstr>Eficiencia</vt:lpstr>
      <vt:lpstr>Análisis Financiero</vt:lpstr>
      <vt:lpstr>Conclusiones</vt:lpstr>
      <vt:lpstr>FIN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Entel vs Movistar</dc:title>
  <dc:creator>Héctor Alvarez</dc:creator>
  <cp:lastModifiedBy>Héctor Alvarez</cp:lastModifiedBy>
  <cp:revision>20</cp:revision>
  <dcterms:created xsi:type="dcterms:W3CDTF">2010-05-11T16:21:10Z</dcterms:created>
  <dcterms:modified xsi:type="dcterms:W3CDTF">2010-05-11T20:00:44Z</dcterms:modified>
</cp:coreProperties>
</file>