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3" r:id="rId8"/>
    <p:sldId id="264" r:id="rId9"/>
    <p:sldId id="265" r:id="rId10"/>
    <p:sldId id="262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73" r:id="rId19"/>
    <p:sldId id="274" r:id="rId20"/>
    <p:sldId id="275" r:id="rId21"/>
    <p:sldId id="276" r:id="rId22"/>
    <p:sldId id="277" r:id="rId23"/>
  </p:sldIdLst>
  <p:sldSz cx="9144000" cy="6858000" type="screen4x3"/>
  <p:notesSz cx="6858000" cy="9144000"/>
  <p:defaultTextStyle>
    <a:defPPr>
      <a:defRPr lang="es-E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55" d="100"/>
          <a:sy n="55" d="100"/>
        </p:scale>
        <p:origin x="-1123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theme" Target="theme/theme1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Diapositiva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s-ES" smtClean="0"/>
              <a:t>Haga clic para modificar el estilo de subtítulo del patrón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y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ítulo vertical y text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 vertical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 vertical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y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Encabezado de sec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os objeto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ció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4" name="3 Marcador de contenido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5" name="4 Marcador de texto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6" name="5 Marcador de contenido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7" name="6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8" name="7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9" name="8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ólo el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4" name="3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5" name="4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n bl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3" name="2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4" name="3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ido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n con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posición de imagen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s-ES"/>
          </a:p>
        </p:txBody>
      </p:sp>
      <p:sp>
        <p:nvSpPr>
          <p:cNvPr id="4" name="3 Marcador de texto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s-ES" smtClean="0"/>
              <a:t>Haga clic para modificar el estilo de texto del patrón</a:t>
            </a:r>
          </a:p>
        </p:txBody>
      </p:sp>
      <p:sp>
        <p:nvSpPr>
          <p:cNvPr id="5" name="4 Marcador de fecha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6" name="5 Marcador de pie de página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s-ES"/>
          </a:p>
        </p:txBody>
      </p:sp>
      <p:sp>
        <p:nvSpPr>
          <p:cNvPr id="7" name="6 Marcador de número de diapositiva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Marcador de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s-ES" smtClean="0"/>
              <a:t>Haga clic para modificar el estilo de título del patrón</a:t>
            </a:r>
            <a:endParaRPr lang="es-ES"/>
          </a:p>
        </p:txBody>
      </p:sp>
      <p:sp>
        <p:nvSpPr>
          <p:cNvPr id="3" name="2 Marcador de texto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s-ES" smtClean="0"/>
              <a:t>Haga clic para modificar el estilo de texto del patrón</a:t>
            </a:r>
          </a:p>
          <a:p>
            <a:pPr lvl="1"/>
            <a:r>
              <a:rPr lang="es-ES" smtClean="0"/>
              <a:t>Segundo nivel</a:t>
            </a:r>
          </a:p>
          <a:p>
            <a:pPr lvl="2"/>
            <a:r>
              <a:rPr lang="es-ES" smtClean="0"/>
              <a:t>Tercer nivel</a:t>
            </a:r>
          </a:p>
          <a:p>
            <a:pPr lvl="3"/>
            <a:r>
              <a:rPr lang="es-ES" smtClean="0"/>
              <a:t>Cuarto nivel</a:t>
            </a:r>
          </a:p>
          <a:p>
            <a:pPr lvl="4"/>
            <a:r>
              <a:rPr lang="es-ES" smtClean="0"/>
              <a:t>Quinto nivel</a:t>
            </a:r>
            <a:endParaRPr lang="es-ES"/>
          </a:p>
        </p:txBody>
      </p:sp>
      <p:sp>
        <p:nvSpPr>
          <p:cNvPr id="4" name="3 Marcador de fecha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A847CFC-816F-41D0-AAC0-9BF4FEBC753E}" type="datetimeFigureOut">
              <a:rPr lang="es-ES" smtClean="0"/>
              <a:pPr/>
              <a:t>23/06/2010</a:t>
            </a:fld>
            <a:endParaRPr lang="es-ES"/>
          </a:p>
        </p:txBody>
      </p:sp>
      <p:sp>
        <p:nvSpPr>
          <p:cNvPr id="5" name="4 Marcador de pie de página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s-ES"/>
          </a:p>
        </p:txBody>
      </p:sp>
      <p:sp>
        <p:nvSpPr>
          <p:cNvPr id="6" name="5 Marcador de número de diapositiva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32FADFE-3B8F-471C-ABF0-DBC7717ECBBC}" type="slidenum">
              <a:rPr lang="es-ES" smtClean="0"/>
              <a:pPr/>
              <a:t>‹Nº›</a:t>
            </a:fld>
            <a:endParaRPr lang="es-E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s-E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hyperlink" Target="http://www.tri-plc.com/trilogi.htm" TargetMode="Externa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6.png"/><Relationship Id="rId4" Type="http://schemas.openxmlformats.org/officeDocument/2006/relationships/image" Target="../media/image5.pn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png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s-CL" dirty="0" smtClean="0"/>
              <a:t>Programación de PLC</a:t>
            </a:r>
            <a:endParaRPr lang="es-CL" dirty="0"/>
          </a:p>
        </p:txBody>
      </p:sp>
      <p:sp>
        <p:nvSpPr>
          <p:cNvPr id="3" name="2 Subtítulo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s-CL" dirty="0" smtClean="0"/>
              <a:t>Introducción al diagrama de escaleras, para control ON/OFF</a:t>
            </a:r>
            <a:endParaRPr lang="es-CL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83567" y="404664"/>
            <a:ext cx="7872875" cy="5904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Lógica simple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484784"/>
            <a:ext cx="5328592" cy="4968552"/>
          </a:xfrm>
        </p:spPr>
        <p:txBody>
          <a:bodyPr/>
          <a:lstStyle/>
          <a:p>
            <a:r>
              <a:rPr lang="es-CL" dirty="0" smtClean="0"/>
              <a:t>Al presionar PB2, se energiza CR2</a:t>
            </a:r>
          </a:p>
          <a:p>
            <a:r>
              <a:rPr lang="es-CL" dirty="0" smtClean="0"/>
              <a:t>La </a:t>
            </a:r>
            <a:r>
              <a:rPr lang="es-CL" dirty="0" err="1" smtClean="0"/>
              <a:t>energización</a:t>
            </a:r>
            <a:r>
              <a:rPr lang="es-CL" dirty="0" smtClean="0"/>
              <a:t> de CR2 cambiar el estado del </a:t>
            </a:r>
            <a:r>
              <a:rPr lang="es-CL" dirty="0" err="1" smtClean="0"/>
              <a:t>inerruptor</a:t>
            </a:r>
            <a:r>
              <a:rPr lang="es-CL" dirty="0" smtClean="0"/>
              <a:t> CR2, normalmente cerrado</a:t>
            </a:r>
          </a:p>
          <a:p>
            <a:r>
              <a:rPr lang="es-CL" dirty="0" err="1" smtClean="0"/>
              <a:t>CRn</a:t>
            </a:r>
            <a:r>
              <a:rPr lang="es-CL" dirty="0" smtClean="0"/>
              <a:t> es el relé n y </a:t>
            </a:r>
            <a:r>
              <a:rPr lang="es-CL" dirty="0" err="1" smtClean="0"/>
              <a:t>Mj</a:t>
            </a:r>
            <a:r>
              <a:rPr lang="es-CL" dirty="0" smtClean="0"/>
              <a:t> es el motor j</a:t>
            </a:r>
            <a:endParaRPr lang="es-CL" dirty="0"/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768740" y="1700808"/>
            <a:ext cx="3138252" cy="38884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922114"/>
          </a:xfrm>
        </p:spPr>
        <p:txBody>
          <a:bodyPr/>
          <a:lstStyle/>
          <a:p>
            <a:r>
              <a:rPr lang="es-CL" dirty="0" smtClean="0"/>
              <a:t>Programación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124744"/>
            <a:ext cx="8568952" cy="5328592"/>
          </a:xfrm>
        </p:spPr>
        <p:txBody>
          <a:bodyPr>
            <a:normAutofit/>
          </a:bodyPr>
          <a:lstStyle/>
          <a:p>
            <a:r>
              <a:rPr lang="es-CL" dirty="0" smtClean="0"/>
              <a:t>Cualquier PLC tendrá:</a:t>
            </a:r>
          </a:p>
          <a:p>
            <a:pPr lvl="1"/>
            <a:r>
              <a:rPr lang="es-CL" dirty="0" smtClean="0"/>
              <a:t>interruptores de entrada, que son pulsadores tipo botón de timbre (a veces tienen interruptores de cambio de estado, como los de las lámparas) que pueden ser normalmente cerrados (N.C.) o normalmente abierto (N.A.)</a:t>
            </a:r>
          </a:p>
          <a:p>
            <a:pPr lvl="1"/>
            <a:r>
              <a:rPr lang="es-CL" dirty="0" smtClean="0"/>
              <a:t>Relés de salida, que representa el cerrado de actuadores por parte del PLC</a:t>
            </a:r>
          </a:p>
          <a:p>
            <a:pPr lvl="1"/>
            <a:r>
              <a:rPr lang="es-CL" dirty="0" smtClean="0"/>
              <a:t>Variables de salida, que son variables internas del programa, útiles para construir lógicas de diversa complejidad</a:t>
            </a:r>
            <a:endParaRPr lang="es-CL" dirty="0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“Circuitos”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Un programa (o diagrama) escalera es un “circuito lógico” que especifica cuando se deberá realizar uno u otro cambio de estado</a:t>
            </a:r>
          </a:p>
          <a:p>
            <a:r>
              <a:rPr lang="es-CL" dirty="0" smtClean="0"/>
              <a:t>Un circuito muy común es el relé a </a:t>
            </a:r>
            <a:r>
              <a:rPr lang="es-CL" dirty="0" err="1" smtClean="0"/>
              <a:t>autoenclave</a:t>
            </a:r>
            <a:r>
              <a:rPr lang="es-CL" dirty="0" smtClean="0"/>
              <a:t> y parada, típico de partidores de motores o máquinas</a:t>
            </a:r>
            <a:endParaRPr lang="es-CL" dirty="0"/>
          </a:p>
        </p:txBody>
      </p:sp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25144"/>
            <a:ext cx="815662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457200" y="332657"/>
            <a:ext cx="8229600" cy="4392488"/>
          </a:xfrm>
        </p:spPr>
        <p:txBody>
          <a:bodyPr/>
          <a:lstStyle/>
          <a:p>
            <a:r>
              <a:rPr lang="es-CL" dirty="0" smtClean="0"/>
              <a:t>Los interruptores “</a:t>
            </a:r>
            <a:r>
              <a:rPr lang="es-CL" dirty="0" err="1" smtClean="0"/>
              <a:t>Start</a:t>
            </a:r>
            <a:r>
              <a:rPr lang="es-CL" dirty="0" smtClean="0"/>
              <a:t>” (usualmente de color verde) y “Stop” (rojo) son accesibles al operador</a:t>
            </a:r>
          </a:p>
          <a:p>
            <a:r>
              <a:rPr lang="es-CL" dirty="0" smtClean="0"/>
              <a:t>La salida a relé “</a:t>
            </a:r>
            <a:r>
              <a:rPr lang="es-CL" dirty="0" err="1" smtClean="0"/>
              <a:t>Run</a:t>
            </a:r>
            <a:r>
              <a:rPr lang="es-CL" dirty="0" smtClean="0"/>
              <a:t>” hace funcionar algo (prendamos una ampolleta)</a:t>
            </a:r>
          </a:p>
          <a:p>
            <a:r>
              <a:rPr lang="es-CL" dirty="0" smtClean="0"/>
              <a:t>El circuito no puede hacer operar el relé “</a:t>
            </a:r>
            <a:r>
              <a:rPr lang="es-CL" dirty="0" err="1" smtClean="0"/>
              <a:t>Run</a:t>
            </a:r>
            <a:r>
              <a:rPr lang="es-CL" dirty="0" smtClean="0"/>
              <a:t>” porque ni </a:t>
            </a:r>
            <a:r>
              <a:rPr lang="es-CL" dirty="0" err="1" smtClean="0"/>
              <a:t>start</a:t>
            </a:r>
            <a:r>
              <a:rPr lang="es-CL" dirty="0" smtClean="0"/>
              <a:t> ni </a:t>
            </a:r>
            <a:r>
              <a:rPr lang="es-CL" dirty="0" err="1" smtClean="0"/>
              <a:t>run</a:t>
            </a:r>
            <a:r>
              <a:rPr lang="es-CL" dirty="0" smtClean="0"/>
              <a:t> permiten el paso de corriente, asilando el resto del circuito</a:t>
            </a:r>
            <a:endParaRPr lang="es-CL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97152"/>
            <a:ext cx="815662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251520" y="188640"/>
            <a:ext cx="8640960" cy="4525963"/>
          </a:xfrm>
        </p:spPr>
        <p:txBody>
          <a:bodyPr>
            <a:normAutofit lnSpcReduction="10000"/>
          </a:bodyPr>
          <a:lstStyle/>
          <a:p>
            <a:r>
              <a:rPr lang="es-CL" dirty="0" smtClean="0"/>
              <a:t>Si alguien pulsa el botón </a:t>
            </a:r>
            <a:r>
              <a:rPr lang="es-CL" dirty="0" err="1" smtClean="0"/>
              <a:t>start</a:t>
            </a:r>
            <a:r>
              <a:rPr lang="es-CL" dirty="0" smtClean="0"/>
              <a:t>, se energizará inmediatamente el relé </a:t>
            </a:r>
            <a:r>
              <a:rPr lang="es-CL" dirty="0" err="1" smtClean="0"/>
              <a:t>run</a:t>
            </a:r>
            <a:r>
              <a:rPr lang="es-CL" dirty="0" smtClean="0"/>
              <a:t>, porque stop es normalmente cerrado, es decir, conduce si no está presionado</a:t>
            </a:r>
          </a:p>
          <a:p>
            <a:r>
              <a:rPr lang="es-CL" dirty="0" smtClean="0"/>
              <a:t>Como el relé –(RLY)- “</a:t>
            </a:r>
            <a:r>
              <a:rPr lang="es-CL" dirty="0" err="1" smtClean="0"/>
              <a:t>run</a:t>
            </a:r>
            <a:r>
              <a:rPr lang="es-CL" dirty="0" smtClean="0"/>
              <a:t>” está actuado, el interruptor asociado a ese relé estará cerrado, es decir, en estado de conducción</a:t>
            </a:r>
          </a:p>
          <a:p>
            <a:r>
              <a:rPr lang="es-CL" dirty="0" smtClean="0"/>
              <a:t>Si se suelta el botón “</a:t>
            </a:r>
            <a:r>
              <a:rPr lang="es-CL" dirty="0" err="1" smtClean="0"/>
              <a:t>Start</a:t>
            </a:r>
            <a:r>
              <a:rPr lang="es-CL" dirty="0" smtClean="0"/>
              <a:t>”, el circuito seguirá energizado por el interruptor “</a:t>
            </a:r>
            <a:r>
              <a:rPr lang="es-CL" dirty="0" err="1" smtClean="0"/>
              <a:t>run</a:t>
            </a:r>
            <a:r>
              <a:rPr lang="es-CL" dirty="0" smtClean="0"/>
              <a:t>” </a:t>
            </a:r>
            <a:endParaRPr lang="es-CL" dirty="0"/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97152"/>
            <a:ext cx="815662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Relés de salida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268760"/>
            <a:ext cx="8496944" cy="5400600"/>
          </a:xfrm>
        </p:spPr>
        <p:txBody>
          <a:bodyPr>
            <a:normAutofit/>
          </a:bodyPr>
          <a:lstStyle/>
          <a:p>
            <a:r>
              <a:rPr lang="es-CL" dirty="0" smtClean="0"/>
              <a:t>Cualquier relé tiene asociados dos interruptores, uno NC y otro NO</a:t>
            </a:r>
          </a:p>
          <a:p>
            <a:r>
              <a:rPr lang="es-CL" dirty="0" smtClean="0"/>
              <a:t>En el circuito recién visto, se utiliza el interruptor “</a:t>
            </a:r>
            <a:r>
              <a:rPr lang="es-CL" dirty="0" err="1" smtClean="0"/>
              <a:t>Run</a:t>
            </a:r>
            <a:r>
              <a:rPr lang="es-CL" dirty="0" smtClean="0"/>
              <a:t>”, asociado al relé del mismo nombre</a:t>
            </a:r>
          </a:p>
          <a:p>
            <a:r>
              <a:rPr lang="es-CL" dirty="0" smtClean="0"/>
              <a:t>Aparte de los relés, se pueden definir también variables de salida</a:t>
            </a:r>
          </a:p>
          <a:p>
            <a:r>
              <a:rPr lang="es-CL" dirty="0" smtClean="0"/>
              <a:t>Al definir un interruptor de entrada, de inmediato existen dos, </a:t>
            </a:r>
            <a:r>
              <a:rPr lang="es-CL" dirty="0" smtClean="0"/>
              <a:t>u</a:t>
            </a:r>
            <a:r>
              <a:rPr lang="es-CL" dirty="0" smtClean="0"/>
              <a:t>no NA y otro NC</a:t>
            </a:r>
          </a:p>
          <a:p>
            <a:r>
              <a:rPr lang="es-CL" dirty="0" smtClean="0"/>
              <a:t>Cada uno es la negación lógica del otro</a:t>
            </a:r>
            <a:endParaRPr lang="es-CL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Ejercicio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¿Qué ocurrirá si presiona Stop en el circuito de ejemplo?</a:t>
            </a:r>
          </a:p>
          <a:p>
            <a:r>
              <a:rPr lang="es-CL" dirty="0" smtClean="0"/>
              <a:t>¿Qué necesitaría para programar un semáforo?</a:t>
            </a:r>
          </a:p>
        </p:txBody>
      </p:sp>
      <p:pic>
        <p:nvPicPr>
          <p:cNvPr id="4" name="Picture 3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67544" y="4797152"/>
            <a:ext cx="8156626" cy="18722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s-CL" dirty="0" smtClean="0"/>
              <a:t>Semáforo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179512" y="1196752"/>
            <a:ext cx="8784976" cy="5472608"/>
          </a:xfrm>
        </p:spPr>
        <p:txBody>
          <a:bodyPr>
            <a:normAutofit/>
          </a:bodyPr>
          <a:lstStyle/>
          <a:p>
            <a:r>
              <a:rPr lang="es-CL" dirty="0" smtClean="0"/>
              <a:t>Un recurso típico de los PLC son los temporizadores (</a:t>
            </a:r>
            <a:r>
              <a:rPr lang="es-CL" dirty="0" err="1" smtClean="0"/>
              <a:t>timers</a:t>
            </a:r>
            <a:r>
              <a:rPr lang="es-CL" dirty="0" smtClean="0"/>
              <a:t>)</a:t>
            </a:r>
          </a:p>
          <a:p>
            <a:r>
              <a:rPr lang="es-CL" dirty="0" smtClean="0"/>
              <a:t>Estos </a:t>
            </a:r>
            <a:r>
              <a:rPr lang="es-CL" dirty="0" err="1" smtClean="0"/>
              <a:t>timers</a:t>
            </a:r>
            <a:r>
              <a:rPr lang="es-CL" dirty="0" smtClean="0"/>
              <a:t> reciben una entrada que los comanda a contar tiempo real, hasta llegar a un cuenta determinada</a:t>
            </a:r>
          </a:p>
          <a:p>
            <a:r>
              <a:rPr lang="es-CL" dirty="0" smtClean="0"/>
              <a:t>Algunas salidas de </a:t>
            </a:r>
            <a:r>
              <a:rPr lang="es-CL" dirty="0" err="1" smtClean="0"/>
              <a:t>timers</a:t>
            </a:r>
            <a:r>
              <a:rPr lang="es-CL" dirty="0" smtClean="0"/>
              <a:t> generan un estado 1 (o circuito cerrado) un tiempo después de ser iniciados</a:t>
            </a:r>
          </a:p>
          <a:p>
            <a:r>
              <a:rPr lang="es-CL" dirty="0" smtClean="0"/>
              <a:t>Naturalmente, al mismo tiempo generan la negación lógica de esa misma señal</a:t>
            </a:r>
            <a:endParaRPr lang="es-CL" dirty="0"/>
          </a:p>
        </p:txBody>
      </p:sp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Ejercicio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Examine el software de simulación de PLC de i-</a:t>
            </a:r>
            <a:r>
              <a:rPr lang="es-CL" dirty="0" err="1" smtClean="0"/>
              <a:t>TRiLOGI</a:t>
            </a:r>
            <a:r>
              <a:rPr lang="es-CL" dirty="0" smtClean="0"/>
              <a:t> </a:t>
            </a:r>
            <a:r>
              <a:rPr lang="es-CL" dirty="0" smtClean="0"/>
              <a:t>6.24 (</a:t>
            </a:r>
            <a:r>
              <a:rPr lang="es-CL" dirty="0" err="1" smtClean="0"/>
              <a:t>Educational</a:t>
            </a:r>
            <a:r>
              <a:rPr lang="es-CL" dirty="0" smtClean="0"/>
              <a:t> </a:t>
            </a:r>
            <a:r>
              <a:rPr lang="es-CL" dirty="0" err="1" smtClean="0"/>
              <a:t>Version</a:t>
            </a:r>
            <a:r>
              <a:rPr lang="es-CL" dirty="0" smtClean="0"/>
              <a:t>) </a:t>
            </a:r>
            <a:r>
              <a:rPr lang="es-CL" dirty="0" err="1" smtClean="0"/>
              <a:t>build</a:t>
            </a:r>
            <a:r>
              <a:rPr lang="es-CL" dirty="0" smtClean="0"/>
              <a:t> </a:t>
            </a:r>
            <a:r>
              <a:rPr lang="es-CL" dirty="0" smtClean="0"/>
              <a:t>03</a:t>
            </a:r>
          </a:p>
          <a:p>
            <a:r>
              <a:rPr lang="es-CL" dirty="0" smtClean="0"/>
              <a:t>Puede bajar un programa o ejercitar </a:t>
            </a:r>
            <a:r>
              <a:rPr lang="es-CL" dirty="0" smtClean="0"/>
              <a:t>en línea en </a:t>
            </a:r>
            <a:r>
              <a:rPr lang="es-CL" dirty="0" smtClean="0">
                <a:hlinkClick r:id="rId2"/>
              </a:rPr>
              <a:t>http://</a:t>
            </a:r>
            <a:r>
              <a:rPr lang="es-CL" dirty="0" smtClean="0">
                <a:hlinkClick r:id="rId2"/>
              </a:rPr>
              <a:t>www.tri-plc.com/trilogi.htm</a:t>
            </a:r>
            <a:endParaRPr lang="es-CL" dirty="0" smtClean="0"/>
          </a:p>
          <a:p>
            <a:r>
              <a:rPr lang="es-CL" dirty="0" smtClean="0"/>
              <a:t>Programe una luz que enciende 5 segundos y se apaga 5 segundos y continúa en eso</a:t>
            </a:r>
          </a:p>
          <a:p>
            <a:r>
              <a:rPr lang="es-CL" dirty="0" smtClean="0"/>
              <a:t>Si desea tomarse en serio la programación de </a:t>
            </a:r>
            <a:r>
              <a:rPr lang="es-CL" dirty="0" err="1" smtClean="0"/>
              <a:t>PLCs</a:t>
            </a:r>
            <a:r>
              <a:rPr lang="es-CL" dirty="0" smtClean="0"/>
              <a:t>, programe el filtro </a:t>
            </a:r>
            <a:r>
              <a:rPr lang="es-CL" dirty="0" err="1" smtClean="0"/>
              <a:t>autolavante</a:t>
            </a:r>
            <a:endParaRPr lang="es-CL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Lógica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El control </a:t>
            </a:r>
            <a:r>
              <a:rPr lang="es-CL" dirty="0" err="1" smtClean="0"/>
              <a:t>on</a:t>
            </a:r>
            <a:r>
              <a:rPr lang="es-CL" dirty="0" smtClean="0"/>
              <a:t>/off que hemos visto consiste en asignar uno de dos estados a un actuador</a:t>
            </a:r>
          </a:p>
          <a:p>
            <a:r>
              <a:rPr lang="es-CL" dirty="0" smtClean="0"/>
              <a:t>Los dos estados pueden ser:</a:t>
            </a:r>
          </a:p>
          <a:p>
            <a:pPr lvl="1"/>
            <a:r>
              <a:rPr lang="es-CL" dirty="0" smtClean="0"/>
              <a:t>“encendido” o “apagado”</a:t>
            </a:r>
          </a:p>
          <a:p>
            <a:pPr lvl="1"/>
            <a:r>
              <a:rPr lang="es-CL" dirty="0" smtClean="0"/>
              <a:t>“lleno” o “vacío”</a:t>
            </a:r>
          </a:p>
          <a:p>
            <a:pPr lvl="1"/>
            <a:r>
              <a:rPr lang="es-CL" dirty="0" smtClean="0"/>
              <a:t>“si” o “no” etc.</a:t>
            </a:r>
          </a:p>
          <a:p>
            <a:r>
              <a:rPr lang="es-CL" dirty="0" smtClean="0"/>
              <a:t>Como sea, es asimilable a variables lógicas que se evalúan a “verdadero” o “falso”</a:t>
            </a:r>
            <a:endParaRPr lang="es-CL" dirty="0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Finalmente…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340768"/>
            <a:ext cx="8568952" cy="5040560"/>
          </a:xfrm>
        </p:spPr>
        <p:txBody>
          <a:bodyPr>
            <a:normAutofit/>
          </a:bodyPr>
          <a:lstStyle/>
          <a:p>
            <a:r>
              <a:rPr lang="es-CL" dirty="0" smtClean="0"/>
              <a:t>Es importante identificar los puntos comunes entre el diagrama de señales </a:t>
            </a:r>
            <a:r>
              <a:rPr lang="es-CL" dirty="0" err="1" smtClean="0"/>
              <a:t>on</a:t>
            </a:r>
            <a:r>
              <a:rPr lang="es-CL" dirty="0" smtClean="0"/>
              <a:t>/off que usamos, por ejemplo para los tamices moleculares, y la programación de </a:t>
            </a:r>
            <a:r>
              <a:rPr lang="es-CL" dirty="0" err="1" smtClean="0"/>
              <a:t>PLCs</a:t>
            </a:r>
            <a:r>
              <a:rPr lang="es-CL" dirty="0" smtClean="0"/>
              <a:t> en diagramas escalera</a:t>
            </a:r>
          </a:p>
          <a:p>
            <a:r>
              <a:rPr lang="es-CL" dirty="0" smtClean="0"/>
              <a:t>Habitualmente, en fases tempranas de diseño, se usan los diagramas de señales </a:t>
            </a:r>
            <a:r>
              <a:rPr lang="es-CL" dirty="0" err="1" smtClean="0"/>
              <a:t>on</a:t>
            </a:r>
            <a:r>
              <a:rPr lang="es-CL" dirty="0" smtClean="0"/>
              <a:t>/off pero deben estar advertidos de la programación posterior</a:t>
            </a:r>
            <a:endParaRPr lang="es-CL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Lógica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La función lógica “y” (&amp;) se implementa por dos interruptores en serie, ya que ambos deben estar conduciendo para energizar la salida</a:t>
            </a:r>
          </a:p>
          <a:p>
            <a:r>
              <a:rPr lang="es-CL" dirty="0" smtClean="0"/>
              <a:t>La función lógica “o” (^) se implementa por dos interruptores en paralelo, ya que cualquiera de los dos que conduzca energizará la salida</a:t>
            </a:r>
            <a:endParaRPr lang="es-CL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Un semáforo simulado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s-CL"/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778098"/>
          </a:xfrm>
        </p:spPr>
        <p:txBody>
          <a:bodyPr/>
          <a:lstStyle/>
          <a:p>
            <a:r>
              <a:rPr lang="es-CL" dirty="0" smtClean="0"/>
              <a:t>Programación lógica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196752"/>
            <a:ext cx="8820472" cy="5256584"/>
          </a:xfrm>
        </p:spPr>
        <p:txBody>
          <a:bodyPr>
            <a:normAutofit/>
          </a:bodyPr>
          <a:lstStyle/>
          <a:p>
            <a:r>
              <a:rPr lang="es-CL" dirty="0" smtClean="0"/>
              <a:t>Tal como se resuelven cálculos booleanos con variables lógicas, es posible construir computadores (o programas) que operan en lógica Booleana</a:t>
            </a:r>
          </a:p>
          <a:p>
            <a:r>
              <a:rPr lang="es-CL" dirty="0" smtClean="0"/>
              <a:t>Estos computadores se llamarían, naturalmente, de lógica programable, o algo así</a:t>
            </a:r>
          </a:p>
          <a:p>
            <a:r>
              <a:rPr lang="es-CL" dirty="0" smtClean="0"/>
              <a:t>Si algunas variables son actuadores físicos, más que meras posiciones de RAM, se podrá interactuar con el exterior</a:t>
            </a:r>
            <a:endParaRPr lang="es-CL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PLC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755576" y="1340768"/>
            <a:ext cx="8208912" cy="5112568"/>
          </a:xfrm>
        </p:spPr>
        <p:txBody>
          <a:bodyPr>
            <a:noAutofit/>
          </a:bodyPr>
          <a:lstStyle/>
          <a:p>
            <a:r>
              <a:rPr lang="es-CL" dirty="0" smtClean="0"/>
              <a:t>Un computador basado en operaciones lógicas, orientado a controlar válvulas, relés, motores, etc. en base a “encender” o “apagar” se llamaría “controlador lógico programable”</a:t>
            </a:r>
          </a:p>
          <a:p>
            <a:r>
              <a:rPr lang="es-CL" dirty="0" smtClean="0"/>
              <a:t>Un PLC es un computador de propósito específico (no tienen teclado ni grandes pantallas) para control de variables de procesos que requieren sólo adoptar uno de dos estados</a:t>
            </a:r>
            <a:endParaRPr lang="es-CL" dirty="0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r>
              <a:rPr lang="es-CL" dirty="0" smtClean="0"/>
              <a:t>Aplicación domiciliaria</a:t>
            </a:r>
            <a:br>
              <a:rPr lang="es-CL" dirty="0" smtClean="0"/>
            </a:br>
            <a:r>
              <a:rPr lang="es-CL" dirty="0" smtClean="0"/>
              <a:t>(edificio inteligente)</a:t>
            </a:r>
            <a:endParaRPr lang="es-CL" dirty="0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23729" y="1700808"/>
            <a:ext cx="4898514" cy="49717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Popularización del PLC</a:t>
            </a:r>
            <a:endParaRPr lang="es-CL" dirty="0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31640" y="1838324"/>
            <a:ext cx="6599296" cy="470975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9552" y="3429000"/>
            <a:ext cx="2781300" cy="28575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23620" y="1124744"/>
            <a:ext cx="3420380" cy="273630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3851920" y="3933056"/>
            <a:ext cx="2857500" cy="2695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683568" y="152636"/>
            <a:ext cx="4656517" cy="349238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Métodos de programación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>
          <a:xfrm>
            <a:off x="323528" y="1412776"/>
            <a:ext cx="8496944" cy="5184576"/>
          </a:xfrm>
        </p:spPr>
        <p:txBody>
          <a:bodyPr>
            <a:normAutofit/>
          </a:bodyPr>
          <a:lstStyle/>
          <a:p>
            <a:r>
              <a:rPr lang="es-CL" dirty="0" smtClean="0"/>
              <a:t>La programación se suele realizar con un computador estándar, conectado al PLC (sea por redes o directamente) que tiene el software adecuado</a:t>
            </a:r>
          </a:p>
          <a:p>
            <a:r>
              <a:rPr lang="es-CL" dirty="0" smtClean="0"/>
              <a:t>La programación es gráfica, en base a pocos símbolos</a:t>
            </a:r>
          </a:p>
          <a:p>
            <a:r>
              <a:rPr lang="es-CL" dirty="0" smtClean="0"/>
              <a:t>Un actuador se activa o no según si hay continuidad entre dos “rieles” conceptuales, que son vistos como dos polos de un voltaje</a:t>
            </a:r>
            <a:endParaRPr lang="es-CL" dirty="0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1 Título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s-CL" dirty="0" smtClean="0"/>
              <a:t>Diagramas escalera de ejemplo</a:t>
            </a:r>
            <a:endParaRPr lang="es-CL" dirty="0"/>
          </a:p>
        </p:txBody>
      </p:sp>
      <p:sp>
        <p:nvSpPr>
          <p:cNvPr id="3" name="2 Marcador de contenido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s-CL" dirty="0" smtClean="0"/>
              <a:t>El diagrama escalera es el programa que ejecuta un PLC</a:t>
            </a:r>
          </a:p>
          <a:p>
            <a:r>
              <a:rPr lang="es-CL" dirty="0" smtClean="0"/>
              <a:t>Las válvulas será elementos de la derecha</a:t>
            </a:r>
          </a:p>
          <a:p>
            <a:r>
              <a:rPr lang="es-CL" dirty="0" smtClean="0"/>
              <a:t>Los interruptores a la izquierda</a:t>
            </a:r>
            <a:endParaRPr lang="es-CL" dirty="0"/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95536" y="3861048"/>
            <a:ext cx="3962400" cy="22955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5123" name="Picture 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4077072"/>
            <a:ext cx="3168352" cy="25820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</p:sld>
</file>

<file path=ppt/theme/theme1.xml><?xml version="1.0" encoding="utf-8"?>
<a:theme xmlns:a="http://schemas.openxmlformats.org/drawingml/2006/main" name="Tema de Office">
  <a:themeElements>
    <a:clrScheme name="Oficina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icina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icina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270</TotalTime>
  <Words>918</Words>
  <Application>Microsoft Office PowerPoint</Application>
  <PresentationFormat>Presentación en pantalla (4:3)</PresentationFormat>
  <Paragraphs>70</Paragraphs>
  <Slides>22</Slides>
  <Notes>0</Notes>
  <HiddenSlides>0</HiddenSlides>
  <MMClips>0</MMClips>
  <ScaleCrop>false</ScaleCrop>
  <HeadingPairs>
    <vt:vector size="4" baseType="variant">
      <vt:variant>
        <vt:lpstr>Tema</vt:lpstr>
      </vt:variant>
      <vt:variant>
        <vt:i4>1</vt:i4>
      </vt:variant>
      <vt:variant>
        <vt:lpstr>Títulos de diapositiva</vt:lpstr>
      </vt:variant>
      <vt:variant>
        <vt:i4>22</vt:i4>
      </vt:variant>
    </vt:vector>
  </HeadingPairs>
  <TitlesOfParts>
    <vt:vector size="23" baseType="lpstr">
      <vt:lpstr>Tema de Office</vt:lpstr>
      <vt:lpstr>Programación de PLC</vt:lpstr>
      <vt:lpstr>Lógica</vt:lpstr>
      <vt:lpstr>Programación lógica</vt:lpstr>
      <vt:lpstr>PLC</vt:lpstr>
      <vt:lpstr>Aplicación domiciliaria (edificio inteligente)</vt:lpstr>
      <vt:lpstr>Popularización del PLC</vt:lpstr>
      <vt:lpstr>Diapositiva 7</vt:lpstr>
      <vt:lpstr>Métodos de programación</vt:lpstr>
      <vt:lpstr>Diagramas escalera de ejemplo</vt:lpstr>
      <vt:lpstr>Diapositiva 10</vt:lpstr>
      <vt:lpstr>Lógica simple</vt:lpstr>
      <vt:lpstr>Programación</vt:lpstr>
      <vt:lpstr>“Circuitos”</vt:lpstr>
      <vt:lpstr>Diapositiva 14</vt:lpstr>
      <vt:lpstr>Diapositiva 15</vt:lpstr>
      <vt:lpstr>Relés de salida</vt:lpstr>
      <vt:lpstr>Ejercicio</vt:lpstr>
      <vt:lpstr>Semáforo</vt:lpstr>
      <vt:lpstr>Ejercicio</vt:lpstr>
      <vt:lpstr>Finalmente…</vt:lpstr>
      <vt:lpstr>Lógica</vt:lpstr>
      <vt:lpstr>Un semáforo simulado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Programación de PLC</dc:title>
  <dc:creator>Leandro</dc:creator>
  <cp:lastModifiedBy>Leandro</cp:lastModifiedBy>
  <cp:revision>28</cp:revision>
  <dcterms:created xsi:type="dcterms:W3CDTF">2010-06-24T00:54:16Z</dcterms:created>
  <dcterms:modified xsi:type="dcterms:W3CDTF">2010-06-24T05:34:40Z</dcterms:modified>
</cp:coreProperties>
</file>