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95" r:id="rId3"/>
    <p:sldId id="257" r:id="rId4"/>
    <p:sldId id="258" r:id="rId5"/>
    <p:sldId id="259" r:id="rId6"/>
    <p:sldId id="296" r:id="rId7"/>
    <p:sldId id="260" r:id="rId8"/>
    <p:sldId id="261" r:id="rId9"/>
    <p:sldId id="262" r:id="rId10"/>
    <p:sldId id="263" r:id="rId11"/>
    <p:sldId id="264" r:id="rId12"/>
    <p:sldId id="282" r:id="rId13"/>
    <p:sldId id="265" r:id="rId14"/>
    <p:sldId id="283" r:id="rId15"/>
    <p:sldId id="266" r:id="rId16"/>
    <p:sldId id="267" r:id="rId17"/>
    <p:sldId id="268" r:id="rId18"/>
    <p:sldId id="269" r:id="rId19"/>
    <p:sldId id="270" r:id="rId20"/>
    <p:sldId id="271" r:id="rId21"/>
    <p:sldId id="297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91" r:id="rId32"/>
    <p:sldId id="281" r:id="rId33"/>
    <p:sldId id="287" r:id="rId34"/>
    <p:sldId id="290" r:id="rId35"/>
    <p:sldId id="293" r:id="rId36"/>
    <p:sldId id="284" r:id="rId37"/>
    <p:sldId id="285" r:id="rId38"/>
    <p:sldId id="286" r:id="rId39"/>
    <p:sldId id="294" r:id="rId40"/>
    <p:sldId id="288" r:id="rId41"/>
    <p:sldId id="289" r:id="rId42"/>
    <p:sldId id="292" r:id="rId43"/>
    <p:sldId id="298" r:id="rId44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32787"/>
    <p:restoredTop sz="90929"/>
  </p:normalViewPr>
  <p:slideViewPr>
    <p:cSldViewPr>
      <p:cViewPr varScale="1">
        <p:scale>
          <a:sx n="51" d="100"/>
          <a:sy n="51" d="100"/>
        </p:scale>
        <p:origin x="-15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603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_rels/viewProps.xml.rels><?xml version="1.0" encoding="UTF-8" standalone="yes"?>
<Relationships xmlns="http://schemas.openxmlformats.org/package/2006/relationships"><Relationship Id="rId2" Type="http://schemas.openxmlformats.org/officeDocument/2006/relationships/slide" Target="slides/slide39.xml"/><Relationship Id="rId1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Cristalización y secado</a:t>
          </a: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Secado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Formulacion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LinFactNeighborX="-3952" custLinFactNeighborY="13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024" custScaleY="846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EDB6A7C6-FB86-4384-B828-A77498ACDE3F}" type="presOf" srcId="{985038F1-91AC-418E-85E5-C1B78F1B20B1}" destId="{B5460F4B-7654-46CC-B024-88894442C2C7}" srcOrd="0" destOrd="0" presId="urn:microsoft.com/office/officeart/2005/8/layout/list1"/>
    <dgm:cxn modelId="{2D22F187-CD99-4714-8A60-A7E9F7D9B0A9}" type="presOf" srcId="{482EE62F-7750-42A8-8674-8A77405848CA}" destId="{0596F00E-2A48-44DE-98EB-0A723D874D0A}" srcOrd="0" destOrd="0" presId="urn:microsoft.com/office/officeart/2005/8/layout/list1"/>
    <dgm:cxn modelId="{5B239F91-B8EA-40EC-BB83-D635010531A6}" type="presOf" srcId="{5FAEECA9-EB04-426F-ADBA-A8F0FFE14CCC}" destId="{B50B94C8-CC2E-4F0C-BABF-96BD4F95C4F8}" srcOrd="1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D0491915-148F-4DB8-BEFF-F1B8EEA2EB93}" type="presOf" srcId="{7661B3CE-5A9D-482E-B3FD-37BF1E708469}" destId="{56307164-DC3E-4A02-94C1-23CB99397A1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9EB17735-B1B0-4822-AA1F-14CEDCA9855F}" type="presOf" srcId="{5FAEECA9-EB04-426F-ADBA-A8F0FFE14CCC}" destId="{79C83E4F-8043-4924-8F8B-51F17B3569CA}" srcOrd="0" destOrd="0" presId="urn:microsoft.com/office/officeart/2005/8/layout/list1"/>
    <dgm:cxn modelId="{07AE0572-3D57-4918-83A5-5C7C2FAFC358}" type="presOf" srcId="{7661B3CE-5A9D-482E-B3FD-37BF1E708469}" destId="{0893E421-0749-4DD0-925D-88B0362FD542}" srcOrd="1" destOrd="0" presId="urn:microsoft.com/office/officeart/2005/8/layout/list1"/>
    <dgm:cxn modelId="{E2127240-9F0C-4D10-936B-1AB5B7840177}" type="presOf" srcId="{985038F1-91AC-418E-85E5-C1B78F1B20B1}" destId="{8C0C9D8F-5C5F-49E9-A64E-B3516BF99316}" srcOrd="1" destOrd="0" presId="urn:microsoft.com/office/officeart/2005/8/layout/list1"/>
    <dgm:cxn modelId="{4466BA11-9474-4E6E-943D-F2A7759766F2}" type="presParOf" srcId="{0596F00E-2A48-44DE-98EB-0A723D874D0A}" destId="{7B3A7450-D912-48FD-B435-457155C84D11}" srcOrd="0" destOrd="0" presId="urn:microsoft.com/office/officeart/2005/8/layout/list1"/>
    <dgm:cxn modelId="{B811EEE6-84DF-4E4A-B5E1-84FF12EED815}" type="presParOf" srcId="{7B3A7450-D912-48FD-B435-457155C84D11}" destId="{79C83E4F-8043-4924-8F8B-51F17B3569CA}" srcOrd="0" destOrd="0" presId="urn:microsoft.com/office/officeart/2005/8/layout/list1"/>
    <dgm:cxn modelId="{09610B1C-BC3D-4C5F-9E39-7439E8A55FA6}" type="presParOf" srcId="{7B3A7450-D912-48FD-B435-457155C84D11}" destId="{B50B94C8-CC2E-4F0C-BABF-96BD4F95C4F8}" srcOrd="1" destOrd="0" presId="urn:microsoft.com/office/officeart/2005/8/layout/list1"/>
    <dgm:cxn modelId="{644A0BBE-321E-4CF1-BF09-EC9962585C07}" type="presParOf" srcId="{0596F00E-2A48-44DE-98EB-0A723D874D0A}" destId="{CD04B0FD-1E70-4BFD-B4DD-7E099719A2F6}" srcOrd="1" destOrd="0" presId="urn:microsoft.com/office/officeart/2005/8/layout/list1"/>
    <dgm:cxn modelId="{10540E29-1123-47C8-9F13-07BEA3BC0E61}" type="presParOf" srcId="{0596F00E-2A48-44DE-98EB-0A723D874D0A}" destId="{E93C7938-1995-4611-A050-091AF9CD50AD}" srcOrd="2" destOrd="0" presId="urn:microsoft.com/office/officeart/2005/8/layout/list1"/>
    <dgm:cxn modelId="{5092CECA-2F03-4173-B01E-52361F133A77}" type="presParOf" srcId="{0596F00E-2A48-44DE-98EB-0A723D874D0A}" destId="{9114B799-3CDF-4C97-ABA6-20A2FC175A71}" srcOrd="3" destOrd="0" presId="urn:microsoft.com/office/officeart/2005/8/layout/list1"/>
    <dgm:cxn modelId="{4C2AF071-9CDF-4A7D-AB99-AF37A3BA84BF}" type="presParOf" srcId="{0596F00E-2A48-44DE-98EB-0A723D874D0A}" destId="{D99D3F45-0FF6-47D1-A43B-076397C8B382}" srcOrd="4" destOrd="0" presId="urn:microsoft.com/office/officeart/2005/8/layout/list1"/>
    <dgm:cxn modelId="{46A9589A-A6B8-4813-9C73-C75BD6D854FA}" type="presParOf" srcId="{D99D3F45-0FF6-47D1-A43B-076397C8B382}" destId="{B5460F4B-7654-46CC-B024-88894442C2C7}" srcOrd="0" destOrd="0" presId="urn:microsoft.com/office/officeart/2005/8/layout/list1"/>
    <dgm:cxn modelId="{15DF8E51-2D08-4139-806C-F85D5F1BB412}" type="presParOf" srcId="{D99D3F45-0FF6-47D1-A43B-076397C8B382}" destId="{8C0C9D8F-5C5F-49E9-A64E-B3516BF99316}" srcOrd="1" destOrd="0" presId="urn:microsoft.com/office/officeart/2005/8/layout/list1"/>
    <dgm:cxn modelId="{CCC31E28-B15C-45EA-AAF8-4FB60E7AF817}" type="presParOf" srcId="{0596F00E-2A48-44DE-98EB-0A723D874D0A}" destId="{B6CBAAFD-2D1A-4BF0-8724-7887DB83FE83}" srcOrd="5" destOrd="0" presId="urn:microsoft.com/office/officeart/2005/8/layout/list1"/>
    <dgm:cxn modelId="{1105E5AA-0030-41FB-BFB2-5E917C2B5F5B}" type="presParOf" srcId="{0596F00E-2A48-44DE-98EB-0A723D874D0A}" destId="{2A95DB59-74B0-4B0F-AC73-06D29DC0B973}" srcOrd="6" destOrd="0" presId="urn:microsoft.com/office/officeart/2005/8/layout/list1"/>
    <dgm:cxn modelId="{A3361DAF-D829-4D5A-A1A0-7B1085B7D83E}" type="presParOf" srcId="{0596F00E-2A48-44DE-98EB-0A723D874D0A}" destId="{19686284-5374-4D33-9A37-17903D06164F}" srcOrd="7" destOrd="0" presId="urn:microsoft.com/office/officeart/2005/8/layout/list1"/>
    <dgm:cxn modelId="{0B9710D8-8AA9-45A7-AAFE-432996E9FB33}" type="presParOf" srcId="{0596F00E-2A48-44DE-98EB-0A723D874D0A}" destId="{44F43D77-A598-4500-B265-ACE39282EEE6}" srcOrd="8" destOrd="0" presId="urn:microsoft.com/office/officeart/2005/8/layout/list1"/>
    <dgm:cxn modelId="{3FD73E9B-5CEC-45D1-8104-DA473544F0A8}" type="presParOf" srcId="{44F43D77-A598-4500-B265-ACE39282EEE6}" destId="{56307164-DC3E-4A02-94C1-23CB99397A17}" srcOrd="0" destOrd="0" presId="urn:microsoft.com/office/officeart/2005/8/layout/list1"/>
    <dgm:cxn modelId="{B60C1525-6FBF-4E44-9086-E50EFE6A792E}" type="presParOf" srcId="{44F43D77-A598-4500-B265-ACE39282EEE6}" destId="{0893E421-0749-4DD0-925D-88B0362FD542}" srcOrd="1" destOrd="0" presId="urn:microsoft.com/office/officeart/2005/8/layout/list1"/>
    <dgm:cxn modelId="{5E26583A-80D8-48A4-A70B-E25C0AFE9CCC}" type="presParOf" srcId="{0596F00E-2A48-44DE-98EB-0A723D874D0A}" destId="{B788DC23-BD02-4A44-9229-D50AAE2C8E2B}" srcOrd="9" destOrd="0" presId="urn:microsoft.com/office/officeart/2005/8/layout/list1"/>
    <dgm:cxn modelId="{49491151-E8C4-4C7A-9B75-7A34972121FE}" type="presParOf" srcId="{0596F00E-2A48-44DE-98EB-0A723D874D0A}" destId="{0E896D5D-A3E9-4B3D-A486-48EBD23886E1}" srcOrd="10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Cristalización y secado</a:t>
          </a: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Secado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err="1" smtClean="0">
              <a:solidFill>
                <a:schemeClr val="bg1"/>
              </a:solidFill>
            </a:rPr>
            <a:t>Formulacion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3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3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3" custScaleX="142857" custLinFactNeighborX="-3952" custLinFactNeighborY="134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3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3" custScaleX="142024" custScaleY="846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09B2DA32-4D95-4539-B2F3-43E7BBECE0C6}" type="presOf" srcId="{482EE62F-7750-42A8-8674-8A77405848CA}" destId="{0596F00E-2A48-44DE-98EB-0A723D874D0A}" srcOrd="0" destOrd="0" presId="urn:microsoft.com/office/officeart/2005/8/layout/list1"/>
    <dgm:cxn modelId="{48DBECDC-0D41-4A85-A7EA-B4234AD138C1}" type="presOf" srcId="{5FAEECA9-EB04-426F-ADBA-A8F0FFE14CCC}" destId="{B50B94C8-CC2E-4F0C-BABF-96BD4F95C4F8}" srcOrd="1" destOrd="0" presId="urn:microsoft.com/office/officeart/2005/8/layout/list1"/>
    <dgm:cxn modelId="{01D079A9-24EF-4CA8-8681-92FF0E7E8D96}" type="presOf" srcId="{5FAEECA9-EB04-426F-ADBA-A8F0FFE14CCC}" destId="{79C83E4F-8043-4924-8F8B-51F17B3569CA}" srcOrd="0" destOrd="0" presId="urn:microsoft.com/office/officeart/2005/8/layout/list1"/>
    <dgm:cxn modelId="{2FAECD1B-AA97-41AA-B960-12574DE22E5B}" type="presOf" srcId="{7661B3CE-5A9D-482E-B3FD-37BF1E708469}" destId="{56307164-DC3E-4A02-94C1-23CB99397A17}" srcOrd="0" destOrd="0" presId="urn:microsoft.com/office/officeart/2005/8/layout/list1"/>
    <dgm:cxn modelId="{B24E50AD-0E4B-43F8-AF72-BDEABF339090}" type="presOf" srcId="{7661B3CE-5A9D-482E-B3FD-37BF1E708469}" destId="{0893E421-0749-4DD0-925D-88B0362FD542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998216E5-B52F-499C-AF79-3E56EC06A327}" type="presOf" srcId="{985038F1-91AC-418E-85E5-C1B78F1B20B1}" destId="{8C0C9D8F-5C5F-49E9-A64E-B3516BF99316}" srcOrd="1" destOrd="0" presId="urn:microsoft.com/office/officeart/2005/8/layout/list1"/>
    <dgm:cxn modelId="{47C60577-51DD-472B-9EAC-CC18ED5B287B}" type="presOf" srcId="{985038F1-91AC-418E-85E5-C1B78F1B20B1}" destId="{B5460F4B-7654-46CC-B024-88894442C2C7}" srcOrd="0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DCC94968-8CB1-447B-AF46-52D6F4AE1B6E}" type="presParOf" srcId="{0596F00E-2A48-44DE-98EB-0A723D874D0A}" destId="{7B3A7450-D912-48FD-B435-457155C84D11}" srcOrd="0" destOrd="0" presId="urn:microsoft.com/office/officeart/2005/8/layout/list1"/>
    <dgm:cxn modelId="{FB7313F4-AAF4-408D-B5C8-565F01B46A7F}" type="presParOf" srcId="{7B3A7450-D912-48FD-B435-457155C84D11}" destId="{79C83E4F-8043-4924-8F8B-51F17B3569CA}" srcOrd="0" destOrd="0" presId="urn:microsoft.com/office/officeart/2005/8/layout/list1"/>
    <dgm:cxn modelId="{44B03C50-E1C4-4D7E-BE50-24A718E274E2}" type="presParOf" srcId="{7B3A7450-D912-48FD-B435-457155C84D11}" destId="{B50B94C8-CC2E-4F0C-BABF-96BD4F95C4F8}" srcOrd="1" destOrd="0" presId="urn:microsoft.com/office/officeart/2005/8/layout/list1"/>
    <dgm:cxn modelId="{44B03AB6-ACD5-4F43-A40F-DCFE525BEA1F}" type="presParOf" srcId="{0596F00E-2A48-44DE-98EB-0A723D874D0A}" destId="{CD04B0FD-1E70-4BFD-B4DD-7E099719A2F6}" srcOrd="1" destOrd="0" presId="urn:microsoft.com/office/officeart/2005/8/layout/list1"/>
    <dgm:cxn modelId="{C12759C2-1C4A-432A-B356-379B0C95D9F2}" type="presParOf" srcId="{0596F00E-2A48-44DE-98EB-0A723D874D0A}" destId="{E93C7938-1995-4611-A050-091AF9CD50AD}" srcOrd="2" destOrd="0" presId="urn:microsoft.com/office/officeart/2005/8/layout/list1"/>
    <dgm:cxn modelId="{BEADB6AB-F961-4F37-9214-BADBA187D7BE}" type="presParOf" srcId="{0596F00E-2A48-44DE-98EB-0A723D874D0A}" destId="{9114B799-3CDF-4C97-ABA6-20A2FC175A71}" srcOrd="3" destOrd="0" presId="urn:microsoft.com/office/officeart/2005/8/layout/list1"/>
    <dgm:cxn modelId="{E92EE6BD-14AB-4AF4-A2B4-87854DB8F316}" type="presParOf" srcId="{0596F00E-2A48-44DE-98EB-0A723D874D0A}" destId="{D99D3F45-0FF6-47D1-A43B-076397C8B382}" srcOrd="4" destOrd="0" presId="urn:microsoft.com/office/officeart/2005/8/layout/list1"/>
    <dgm:cxn modelId="{6A366680-CC52-4216-AEEA-EB3572861EED}" type="presParOf" srcId="{D99D3F45-0FF6-47D1-A43B-076397C8B382}" destId="{B5460F4B-7654-46CC-B024-88894442C2C7}" srcOrd="0" destOrd="0" presId="urn:microsoft.com/office/officeart/2005/8/layout/list1"/>
    <dgm:cxn modelId="{C32178D2-56C1-4E95-BEEA-388CF2199BA9}" type="presParOf" srcId="{D99D3F45-0FF6-47D1-A43B-076397C8B382}" destId="{8C0C9D8F-5C5F-49E9-A64E-B3516BF99316}" srcOrd="1" destOrd="0" presId="urn:microsoft.com/office/officeart/2005/8/layout/list1"/>
    <dgm:cxn modelId="{9CD163E2-0AEE-4798-9D8F-5D0B822C98C9}" type="presParOf" srcId="{0596F00E-2A48-44DE-98EB-0A723D874D0A}" destId="{B6CBAAFD-2D1A-4BF0-8724-7887DB83FE83}" srcOrd="5" destOrd="0" presId="urn:microsoft.com/office/officeart/2005/8/layout/list1"/>
    <dgm:cxn modelId="{43ECEE24-2F6E-4C31-9A60-C162E6DFFC66}" type="presParOf" srcId="{0596F00E-2A48-44DE-98EB-0A723D874D0A}" destId="{2A95DB59-74B0-4B0F-AC73-06D29DC0B973}" srcOrd="6" destOrd="0" presId="urn:microsoft.com/office/officeart/2005/8/layout/list1"/>
    <dgm:cxn modelId="{F0D79EDC-15CE-4033-A8A7-FC403E907C45}" type="presParOf" srcId="{0596F00E-2A48-44DE-98EB-0A723D874D0A}" destId="{19686284-5374-4D33-9A37-17903D06164F}" srcOrd="7" destOrd="0" presId="urn:microsoft.com/office/officeart/2005/8/layout/list1"/>
    <dgm:cxn modelId="{D5D3E514-C43C-495C-B636-E62AB3B44385}" type="presParOf" srcId="{0596F00E-2A48-44DE-98EB-0A723D874D0A}" destId="{44F43D77-A598-4500-B265-ACE39282EEE6}" srcOrd="8" destOrd="0" presId="urn:microsoft.com/office/officeart/2005/8/layout/list1"/>
    <dgm:cxn modelId="{B0EFA255-7616-4268-AD5A-B8332AC21A7C}" type="presParOf" srcId="{44F43D77-A598-4500-B265-ACE39282EEE6}" destId="{56307164-DC3E-4A02-94C1-23CB99397A17}" srcOrd="0" destOrd="0" presId="urn:microsoft.com/office/officeart/2005/8/layout/list1"/>
    <dgm:cxn modelId="{D43826D9-49AB-46BB-ACEA-F91AC0996706}" type="presParOf" srcId="{44F43D77-A598-4500-B265-ACE39282EEE6}" destId="{0893E421-0749-4DD0-925D-88B0362FD542}" srcOrd="1" destOrd="0" presId="urn:microsoft.com/office/officeart/2005/8/layout/list1"/>
    <dgm:cxn modelId="{B7D75F0F-CE2D-4146-B8DF-9B6AB0F30134}" type="presParOf" srcId="{0596F00E-2A48-44DE-98EB-0A723D874D0A}" destId="{B788DC23-BD02-4A44-9229-D50AAE2C8E2B}" srcOrd="9" destOrd="0" presId="urn:microsoft.com/office/officeart/2005/8/layout/list1"/>
    <dgm:cxn modelId="{45F91F7A-9047-43F6-9AD0-3F84F20767FB}" type="presParOf" srcId="{0596F00E-2A48-44DE-98EB-0A723D874D0A}" destId="{0E896D5D-A3E9-4B3D-A486-48EBD23886E1}" srcOrd="10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image" Target="../media/image2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67D4D4-588E-4A6E-8BC8-13716E77DD4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1ABEBA-CD16-401B-A13E-568948A7BC3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42D82A-4715-4F2B-A5C9-8288148959B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890D3D-08E1-426A-8844-67431595BFC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85DB69-6167-4FAB-86E1-17C8D9754C6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FABA3-32A5-427C-BC57-E1BC940D858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31D34C-13CD-4144-AAC5-ADA34598A4E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129B9-A327-4C32-9538-893053D685F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7DD330-BE08-4D70-94E0-C87A4EDC4E4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E211D6-A53C-4FF2-92A2-91BD5A7DDEE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1E001-0D5B-4A3E-8BF4-6A9B592EBF8E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AEEA0-27A6-4804-B27F-5C68FD4FF68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01A3D0-8A4A-452B-886F-FC823D46F30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D3BF3A-D738-4450-B311-EE11A9F4460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FE13D864-142F-44CD-B1F1-11BD25B68A7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30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smtClean="0">
                <a:solidFill>
                  <a:srgbClr val="003300"/>
                </a:solidFill>
                <a:latin typeface="Comic Sans MS" pitchFamily="66" charset="0"/>
              </a:rPr>
              <a:t>Operaciones de Refinamiento Final</a:t>
            </a:r>
          </a:p>
        </p:txBody>
      </p:sp>
      <p:pic>
        <p:nvPicPr>
          <p:cNvPr id="9219" name="Picture 4" descr="pol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063" y="4005263"/>
            <a:ext cx="15827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5" descr="cris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03350" y="3933825"/>
            <a:ext cx="23193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2"/>
          <p:cNvGrpSpPr>
            <a:grpSpLocks/>
          </p:cNvGrpSpPr>
          <p:nvPr/>
        </p:nvGrpSpPr>
        <p:grpSpPr bwMode="auto">
          <a:xfrm>
            <a:off x="304800" y="1828800"/>
            <a:ext cx="7848600" cy="3733800"/>
            <a:chOff x="1161" y="1624"/>
            <a:chExt cx="10368" cy="2877"/>
          </a:xfrm>
        </p:grpSpPr>
        <p:sp>
          <p:nvSpPr>
            <p:cNvPr id="15365" name="Text Box 3"/>
            <p:cNvSpPr txBox="1">
              <a:spLocks noChangeArrowheads="1"/>
            </p:cNvSpPr>
            <p:nvPr/>
          </p:nvSpPr>
          <p:spPr bwMode="auto">
            <a:xfrm>
              <a:off x="2601" y="2632"/>
              <a:ext cx="1872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200"/>
                <a:t>Cristalización</a:t>
              </a:r>
            </a:p>
          </p:txBody>
        </p:sp>
        <p:sp>
          <p:nvSpPr>
            <p:cNvPr id="15366" name="Text Box 4"/>
            <p:cNvSpPr txBox="1">
              <a:spLocks noChangeArrowheads="1"/>
            </p:cNvSpPr>
            <p:nvPr/>
          </p:nvSpPr>
          <p:spPr bwMode="auto">
            <a:xfrm>
              <a:off x="5337" y="2632"/>
              <a:ext cx="1872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200"/>
                <a:t>Separador</a:t>
              </a:r>
            </a:p>
            <a:p>
              <a:pPr algn="ctr" eaLnBrk="0" hangingPunct="0"/>
              <a:r>
                <a:rPr lang="es-ES" sz="1200"/>
                <a:t>Sólido-Líquido</a:t>
              </a:r>
            </a:p>
          </p:txBody>
        </p:sp>
        <p:sp>
          <p:nvSpPr>
            <p:cNvPr id="15367" name="Text Box 5"/>
            <p:cNvSpPr txBox="1">
              <a:spLocks noChangeArrowheads="1"/>
            </p:cNvSpPr>
            <p:nvPr/>
          </p:nvSpPr>
          <p:spPr bwMode="auto">
            <a:xfrm>
              <a:off x="8073" y="2632"/>
              <a:ext cx="1872" cy="72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s-ES" sz="1200"/>
                <a:t>Secador</a:t>
              </a:r>
            </a:p>
          </p:txBody>
        </p:sp>
        <p:sp>
          <p:nvSpPr>
            <p:cNvPr id="15368" name="Line 6"/>
            <p:cNvSpPr>
              <a:spLocks noChangeShapeType="1"/>
            </p:cNvSpPr>
            <p:nvPr/>
          </p:nvSpPr>
          <p:spPr bwMode="auto">
            <a:xfrm>
              <a:off x="7209" y="2920"/>
              <a:ext cx="864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69" name="Line 7"/>
            <p:cNvSpPr>
              <a:spLocks noChangeShapeType="1"/>
            </p:cNvSpPr>
            <p:nvPr/>
          </p:nvSpPr>
          <p:spPr bwMode="auto">
            <a:xfrm>
              <a:off x="1593" y="2920"/>
              <a:ext cx="1008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0" name="Line 8"/>
            <p:cNvSpPr>
              <a:spLocks noChangeShapeType="1"/>
            </p:cNvSpPr>
            <p:nvPr/>
          </p:nvSpPr>
          <p:spPr bwMode="auto">
            <a:xfrm>
              <a:off x="6201" y="1912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1" name="Line 9"/>
            <p:cNvSpPr>
              <a:spLocks noChangeShapeType="1"/>
            </p:cNvSpPr>
            <p:nvPr/>
          </p:nvSpPr>
          <p:spPr bwMode="auto">
            <a:xfrm>
              <a:off x="6201" y="3352"/>
              <a:ext cx="0" cy="72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2" name="Text Box 10"/>
            <p:cNvSpPr txBox="1">
              <a:spLocks noChangeArrowheads="1"/>
            </p:cNvSpPr>
            <p:nvPr/>
          </p:nvSpPr>
          <p:spPr bwMode="auto">
            <a:xfrm>
              <a:off x="1161" y="1624"/>
              <a:ext cx="1440" cy="10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Alimentación</a:t>
              </a:r>
            </a:p>
            <a:p>
              <a:pPr eaLnBrk="0" hangingPunct="0"/>
              <a:r>
                <a:rPr lang="es-ES" sz="1200"/>
                <a:t>Soluto</a:t>
              </a:r>
            </a:p>
            <a:p>
              <a:pPr eaLnBrk="0" hangingPunct="0"/>
              <a:r>
                <a:rPr lang="es-ES" sz="1200"/>
                <a:t>Solvente</a:t>
              </a:r>
            </a:p>
            <a:p>
              <a:pPr eaLnBrk="0" hangingPunct="0"/>
              <a:r>
                <a:rPr lang="es-ES" sz="1200"/>
                <a:t>Impurezas</a:t>
              </a:r>
            </a:p>
          </p:txBody>
        </p:sp>
        <p:sp>
          <p:nvSpPr>
            <p:cNvPr id="15373" name="Text Box 11"/>
            <p:cNvSpPr txBox="1">
              <a:spLocks noChangeArrowheads="1"/>
            </p:cNvSpPr>
            <p:nvPr/>
          </p:nvSpPr>
          <p:spPr bwMode="auto">
            <a:xfrm>
              <a:off x="4761" y="1768"/>
              <a:ext cx="1152" cy="72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just" eaLnBrk="0" hangingPunct="0"/>
              <a:r>
                <a:rPr lang="es-ES" sz="1200"/>
                <a:t>Solvente de lavado</a:t>
              </a:r>
            </a:p>
          </p:txBody>
        </p:sp>
        <p:sp>
          <p:nvSpPr>
            <p:cNvPr id="15374" name="Text Box 12"/>
            <p:cNvSpPr txBox="1">
              <a:spLocks noChangeArrowheads="1"/>
            </p:cNvSpPr>
            <p:nvPr/>
          </p:nvSpPr>
          <p:spPr bwMode="auto">
            <a:xfrm>
              <a:off x="4041" y="3493"/>
              <a:ext cx="1800" cy="1008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Solvente </a:t>
              </a:r>
            </a:p>
            <a:p>
              <a:pPr eaLnBrk="0" hangingPunct="0"/>
              <a:r>
                <a:rPr lang="es-ES" sz="1200"/>
                <a:t>Soluto disuelto</a:t>
              </a:r>
            </a:p>
            <a:p>
              <a:pPr eaLnBrk="0" hangingPunct="0"/>
              <a:r>
                <a:rPr lang="es-ES" sz="1200"/>
                <a:t>Impurezas</a:t>
              </a:r>
            </a:p>
          </p:txBody>
        </p:sp>
        <p:sp>
          <p:nvSpPr>
            <p:cNvPr id="15375" name="Line 13"/>
            <p:cNvSpPr>
              <a:spLocks noChangeShapeType="1"/>
            </p:cNvSpPr>
            <p:nvPr/>
          </p:nvSpPr>
          <p:spPr bwMode="auto">
            <a:xfrm>
              <a:off x="9945" y="2920"/>
              <a:ext cx="864" cy="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5376" name="Text Box 14"/>
            <p:cNvSpPr txBox="1">
              <a:spLocks noChangeArrowheads="1"/>
            </p:cNvSpPr>
            <p:nvPr/>
          </p:nvSpPr>
          <p:spPr bwMode="auto">
            <a:xfrm>
              <a:off x="6921" y="2056"/>
              <a:ext cx="2016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Sólido Húmedo</a:t>
              </a:r>
            </a:p>
          </p:txBody>
        </p:sp>
        <p:sp>
          <p:nvSpPr>
            <p:cNvPr id="15377" name="Text Box 15"/>
            <p:cNvSpPr txBox="1">
              <a:spLocks noChangeArrowheads="1"/>
            </p:cNvSpPr>
            <p:nvPr/>
          </p:nvSpPr>
          <p:spPr bwMode="auto">
            <a:xfrm>
              <a:off x="9513" y="2056"/>
              <a:ext cx="2016" cy="43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/>
              <a:r>
                <a:rPr lang="es-ES" sz="1200"/>
                <a:t>Producto Seco</a:t>
              </a:r>
            </a:p>
          </p:txBody>
        </p:sp>
      </p:grpSp>
      <p:sp>
        <p:nvSpPr>
          <p:cNvPr id="15363" name="Rectangle 16"/>
          <p:cNvSpPr>
            <a:spLocks noChangeArrowheads="1"/>
          </p:cNvSpPr>
          <p:nvPr/>
        </p:nvSpPr>
        <p:spPr bwMode="auto">
          <a:xfrm>
            <a:off x="990600" y="457200"/>
            <a:ext cx="70373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Diagrama del Proceso de Cristalizaci</a:t>
            </a:r>
            <a:r>
              <a:rPr lang="es-ES_tradnl" sz="3200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n</a:t>
            </a:r>
          </a:p>
        </p:txBody>
      </p:sp>
      <p:sp>
        <p:nvSpPr>
          <p:cNvPr id="15364" name="Line 17"/>
          <p:cNvSpPr>
            <a:spLocks noChangeShapeType="1"/>
          </p:cNvSpPr>
          <p:nvPr/>
        </p:nvSpPr>
        <p:spPr bwMode="auto">
          <a:xfrm>
            <a:off x="2843213" y="3500438"/>
            <a:ext cx="576262" cy="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zoom dir="in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153400" cy="4114800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es-ES_tradnl" b="1" u="sng" smtClean="0">
                <a:solidFill>
                  <a:srgbClr val="000099"/>
                </a:solidFill>
                <a:cs typeface="Times New Roman" pitchFamily="18" charset="0"/>
              </a:rPr>
              <a:t>Modos de Operaci</a:t>
            </a:r>
            <a:r>
              <a:rPr lang="es-ES_tradnl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 smtClean="0">
                <a:solidFill>
                  <a:srgbClr val="000099"/>
                </a:solidFill>
                <a:cs typeface="Times New Roman" pitchFamily="18" charset="0"/>
              </a:rPr>
              <a:t>n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Dependiendo de la relación entre la solubilidad y la temperatura se pueden presentar diferentes modos de operación para llevar a cabo la cristalización. Esto se debe a que las curvas de solubilidad permiten: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1295400" lvl="2" indent="-381000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Determinar si el sólido que cristaliza sólo contiene el soluto de interés</a:t>
            </a:r>
          </a:p>
          <a:p>
            <a:pPr marL="1295400" lvl="2" indent="-381000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Seleccionar el solvente</a:t>
            </a:r>
          </a:p>
          <a:p>
            <a:pPr marL="1295400" lvl="2" indent="-381000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Establecer el rango de temperatura y presión de operación</a:t>
            </a:r>
          </a:p>
          <a:p>
            <a:pPr marL="1295400" lvl="2" indent="-381000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Conocer las concentraciones del líquido de salida del cristalizador</a:t>
            </a:r>
          </a:p>
          <a:p>
            <a:pPr marL="1295400" lvl="2" indent="-381000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cs typeface="Times New Roman" pitchFamily="18" charset="0"/>
              </a:rPr>
              <a:t> 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Determinar la recuperación máxima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/>
            </a:r>
            <a:br>
              <a:rPr lang="es-E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" sz="2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</p:txBody>
      </p:sp>
    </p:spTree>
  </p:cSld>
  <p:clrMapOvr>
    <a:masterClrMapping/>
  </p:clrMapOvr>
  <p:transition>
    <p:zoom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476250"/>
            <a:ext cx="4394200" cy="593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Text Box 5"/>
          <p:cNvSpPr txBox="1">
            <a:spLocks noChangeArrowheads="1"/>
          </p:cNvSpPr>
          <p:nvPr/>
        </p:nvSpPr>
        <p:spPr bwMode="auto">
          <a:xfrm>
            <a:off x="468313" y="476250"/>
            <a:ext cx="381635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Esquema de formación de agregación, aglomeración y rompimiento de cristales.</a:t>
            </a:r>
          </a:p>
          <a:p>
            <a:pPr>
              <a:spcBef>
                <a:spcPct val="50000"/>
              </a:spcBef>
            </a:pPr>
            <a:endParaRPr lang="es-CL"/>
          </a:p>
        </p:txBody>
      </p:sp>
      <p:pic>
        <p:nvPicPr>
          <p:cNvPr id="1741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214554"/>
            <a:ext cx="4619842" cy="3629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153400" cy="838200"/>
          </a:xfrm>
        </p:spPr>
        <p:txBody>
          <a:bodyPr/>
          <a:lstStyle/>
          <a:p>
            <a:pPr marL="533400" indent="-533400" algn="ctr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Algunos tipos de dependencia de la solubilidad con la temperatura son:</a:t>
            </a:r>
            <a:endParaRPr lang="es-ES" smtClean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295400"/>
            <a:ext cx="7735888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133600"/>
            <a:ext cx="3960813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92725" y="2276475"/>
            <a:ext cx="3340100" cy="320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0" name="Text Box 6"/>
          <p:cNvSpPr txBox="1">
            <a:spLocks noChangeArrowheads="1"/>
          </p:cNvSpPr>
          <p:nvPr/>
        </p:nvSpPr>
        <p:spPr bwMode="auto">
          <a:xfrm>
            <a:off x="1908175" y="404813"/>
            <a:ext cx="61928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Esquemas básicos de cristalizadores</a:t>
            </a:r>
            <a:endParaRPr lang="es-CL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461" name="Text Box 7"/>
          <p:cNvSpPr txBox="1">
            <a:spLocks noChangeArrowheads="1"/>
          </p:cNvSpPr>
          <p:nvPr/>
        </p:nvSpPr>
        <p:spPr bwMode="auto">
          <a:xfrm>
            <a:off x="1258888" y="5661025"/>
            <a:ext cx="2808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Batch</a:t>
            </a:r>
            <a:endParaRPr lang="es-CL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462" name="Text Box 8"/>
          <p:cNvSpPr txBox="1">
            <a:spLocks noChangeArrowheads="1"/>
          </p:cNvSpPr>
          <p:nvPr/>
        </p:nvSpPr>
        <p:spPr bwMode="auto">
          <a:xfrm>
            <a:off x="5580063" y="5661025"/>
            <a:ext cx="2663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Continuos</a:t>
            </a:r>
            <a:endParaRPr lang="es-CL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457200" y="609600"/>
            <a:ext cx="8496300" cy="6037263"/>
            <a:chOff x="-3" y="-3"/>
            <a:chExt cx="4056" cy="4091"/>
          </a:xfrm>
        </p:grpSpPr>
        <p:grpSp>
          <p:nvGrpSpPr>
            <p:cNvPr id="20484" name="Group 3"/>
            <p:cNvGrpSpPr>
              <a:grpSpLocks/>
            </p:cNvGrpSpPr>
            <p:nvPr/>
          </p:nvGrpSpPr>
          <p:grpSpPr bwMode="auto">
            <a:xfrm>
              <a:off x="0" y="0"/>
              <a:ext cx="4050" cy="4085"/>
              <a:chOff x="0" y="0"/>
              <a:chExt cx="4050" cy="4085"/>
            </a:xfrm>
          </p:grpSpPr>
          <p:grpSp>
            <p:nvGrpSpPr>
              <p:cNvPr id="20486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821" cy="518"/>
                <a:chOff x="0" y="0"/>
                <a:chExt cx="821" cy="518"/>
              </a:xfrm>
            </p:grpSpPr>
            <p:sp>
              <p:nvSpPr>
                <p:cNvPr id="20526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765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Tipo de dependencia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27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821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87" name="Group 7"/>
              <p:cNvGrpSpPr>
                <a:grpSpLocks/>
              </p:cNvGrpSpPr>
              <p:nvPr/>
            </p:nvGrpSpPr>
            <p:grpSpPr bwMode="auto">
              <a:xfrm>
                <a:off x="821" y="0"/>
                <a:ext cx="1474" cy="518"/>
                <a:chOff x="821" y="0"/>
                <a:chExt cx="1474" cy="518"/>
              </a:xfrm>
            </p:grpSpPr>
            <p:sp>
              <p:nvSpPr>
                <p:cNvPr id="20524" name="Rectangle 8"/>
                <p:cNvSpPr>
                  <a:spLocks noChangeArrowheads="1"/>
                </p:cNvSpPr>
                <p:nvPr/>
              </p:nvSpPr>
              <p:spPr bwMode="auto">
                <a:xfrm>
                  <a:off x="849" y="0"/>
                  <a:ext cx="1418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200">
                      <a:cs typeface="Times New Roman" pitchFamily="18" charset="0"/>
                    </a:rPr>
                    <a:t>Modo de Operación</a:t>
                  </a:r>
                  <a:endParaRPr lang="es-ES" sz="10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0525" name="Rectangle 9"/>
                <p:cNvSpPr>
                  <a:spLocks noChangeArrowheads="1"/>
                </p:cNvSpPr>
                <p:nvPr/>
              </p:nvSpPr>
              <p:spPr bwMode="auto">
                <a:xfrm>
                  <a:off x="821" y="0"/>
                  <a:ext cx="1474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88" name="Group 10"/>
              <p:cNvGrpSpPr>
                <a:grpSpLocks/>
              </p:cNvGrpSpPr>
              <p:nvPr/>
            </p:nvGrpSpPr>
            <p:grpSpPr bwMode="auto">
              <a:xfrm>
                <a:off x="2295" y="0"/>
                <a:ext cx="1755" cy="518"/>
                <a:chOff x="2295" y="0"/>
                <a:chExt cx="1755" cy="518"/>
              </a:xfrm>
            </p:grpSpPr>
            <p:sp>
              <p:nvSpPr>
                <p:cNvPr id="20522" name="Rectangle 11"/>
                <p:cNvSpPr>
                  <a:spLocks noChangeArrowheads="1"/>
                </p:cNvSpPr>
                <p:nvPr/>
              </p:nvSpPr>
              <p:spPr bwMode="auto">
                <a:xfrm>
                  <a:off x="2323" y="0"/>
                  <a:ext cx="1699" cy="51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ctr"/>
                  <a:r>
                    <a:rPr lang="es-ES_tradnl" sz="1200">
                      <a:cs typeface="Times New Roman" pitchFamily="18" charset="0"/>
                    </a:rPr>
                    <a:t>Características</a:t>
                  </a:r>
                  <a:endParaRPr lang="es-ES" sz="1000">
                    <a:cs typeface="Times New Roman" pitchFamily="18" charset="0"/>
                  </a:endParaRP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0523" name="Rectangle 12"/>
                <p:cNvSpPr>
                  <a:spLocks noChangeArrowheads="1"/>
                </p:cNvSpPr>
                <p:nvPr/>
              </p:nvSpPr>
              <p:spPr bwMode="auto">
                <a:xfrm>
                  <a:off x="2295" y="0"/>
                  <a:ext cx="1755" cy="51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89" name="Group 13"/>
              <p:cNvGrpSpPr>
                <a:grpSpLocks/>
              </p:cNvGrpSpPr>
              <p:nvPr/>
            </p:nvGrpSpPr>
            <p:grpSpPr bwMode="auto">
              <a:xfrm>
                <a:off x="0" y="518"/>
                <a:ext cx="821" cy="1956"/>
                <a:chOff x="0" y="518"/>
                <a:chExt cx="821" cy="1956"/>
              </a:xfrm>
            </p:grpSpPr>
            <p:sp>
              <p:nvSpPr>
                <p:cNvPr id="20520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518"/>
                  <a:ext cx="765" cy="19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Productos con solubilidad sensible a la temperatura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21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518"/>
                  <a:ext cx="821" cy="1956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0" name="Group 16"/>
              <p:cNvGrpSpPr>
                <a:grpSpLocks/>
              </p:cNvGrpSpPr>
              <p:nvPr/>
            </p:nvGrpSpPr>
            <p:grpSpPr bwMode="auto">
              <a:xfrm>
                <a:off x="821" y="518"/>
                <a:ext cx="1474" cy="1208"/>
                <a:chOff x="821" y="518"/>
                <a:chExt cx="1474" cy="1208"/>
              </a:xfrm>
            </p:grpSpPr>
            <p:sp>
              <p:nvSpPr>
                <p:cNvPr id="20518" name="Rectangle 17"/>
                <p:cNvSpPr>
                  <a:spLocks noChangeArrowheads="1"/>
                </p:cNvSpPr>
                <p:nvPr/>
              </p:nvSpPr>
              <p:spPr bwMode="auto">
                <a:xfrm>
                  <a:off x="849" y="518"/>
                  <a:ext cx="1418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Sobresaturación por enfriamiento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19" name="Rectangle 18"/>
                <p:cNvSpPr>
                  <a:spLocks noChangeArrowheads="1"/>
                </p:cNvSpPr>
                <p:nvPr/>
              </p:nvSpPr>
              <p:spPr bwMode="auto">
                <a:xfrm>
                  <a:off x="821" y="518"/>
                  <a:ext cx="1474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1" name="Group 19"/>
              <p:cNvGrpSpPr>
                <a:grpSpLocks/>
              </p:cNvGrpSpPr>
              <p:nvPr/>
            </p:nvGrpSpPr>
            <p:grpSpPr bwMode="auto">
              <a:xfrm>
                <a:off x="2295" y="518"/>
                <a:ext cx="1755" cy="1208"/>
                <a:chOff x="2295" y="518"/>
                <a:chExt cx="1755" cy="1208"/>
              </a:xfrm>
            </p:grpSpPr>
            <p:sp>
              <p:nvSpPr>
                <p:cNvPr id="20516" name="Rectangle 20"/>
                <p:cNvSpPr>
                  <a:spLocks noChangeArrowheads="1"/>
                </p:cNvSpPr>
                <p:nvPr/>
              </p:nvSpPr>
              <p:spPr bwMode="auto">
                <a:xfrm>
                  <a:off x="2323" y="518"/>
                  <a:ext cx="1699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	Formas de Operación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Intercambio de calor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Líquido refrigerante inmiscible en la solución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	Características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Alto rendimiento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Bajo consumo de energía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/>
                </a:p>
              </p:txBody>
            </p:sp>
            <p:sp>
              <p:nvSpPr>
                <p:cNvPr id="20517" name="Rectangle 21"/>
                <p:cNvSpPr>
                  <a:spLocks noChangeArrowheads="1"/>
                </p:cNvSpPr>
                <p:nvPr/>
              </p:nvSpPr>
              <p:spPr bwMode="auto">
                <a:xfrm>
                  <a:off x="2295" y="518"/>
                  <a:ext cx="1755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2" name="Group 22"/>
              <p:cNvGrpSpPr>
                <a:grpSpLocks/>
              </p:cNvGrpSpPr>
              <p:nvPr/>
            </p:nvGrpSpPr>
            <p:grpSpPr bwMode="auto">
              <a:xfrm>
                <a:off x="821" y="1726"/>
                <a:ext cx="1474" cy="748"/>
                <a:chOff x="821" y="1726"/>
                <a:chExt cx="1474" cy="748"/>
              </a:xfrm>
            </p:grpSpPr>
            <p:sp>
              <p:nvSpPr>
                <p:cNvPr id="20514" name="Rectangle 23"/>
                <p:cNvSpPr>
                  <a:spLocks noChangeArrowheads="1"/>
                </p:cNvSpPr>
                <p:nvPr/>
              </p:nvSpPr>
              <p:spPr bwMode="auto">
                <a:xfrm>
                  <a:off x="849" y="1726"/>
                  <a:ext cx="1418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Sobresaturación por enfriamiento evaporativo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15" name="Rectangle 24"/>
                <p:cNvSpPr>
                  <a:spLocks noChangeArrowheads="1"/>
                </p:cNvSpPr>
                <p:nvPr/>
              </p:nvSpPr>
              <p:spPr bwMode="auto">
                <a:xfrm>
                  <a:off x="821" y="1726"/>
                  <a:ext cx="1474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3" name="Group 25"/>
              <p:cNvGrpSpPr>
                <a:grpSpLocks/>
              </p:cNvGrpSpPr>
              <p:nvPr/>
            </p:nvGrpSpPr>
            <p:grpSpPr bwMode="auto">
              <a:xfrm>
                <a:off x="2295" y="1726"/>
                <a:ext cx="1755" cy="748"/>
                <a:chOff x="2295" y="1726"/>
                <a:chExt cx="1755" cy="748"/>
              </a:xfrm>
            </p:grpSpPr>
            <p:sp>
              <p:nvSpPr>
                <p:cNvPr id="20512" name="Rectangle 26"/>
                <p:cNvSpPr>
                  <a:spLocks noChangeArrowheads="1"/>
                </p:cNvSpPr>
                <p:nvPr/>
              </p:nvSpPr>
              <p:spPr bwMode="auto">
                <a:xfrm>
                  <a:off x="2323" y="1726"/>
                  <a:ext cx="1699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	Forma de Operación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Alimentación se encuentra a mayor 		       temperatura que el evaporador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Enfriamiento adiabático por vacío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/>
                </a:p>
              </p:txBody>
            </p:sp>
            <p:sp>
              <p:nvSpPr>
                <p:cNvPr id="20513" name="Rectangle 27"/>
                <p:cNvSpPr>
                  <a:spLocks noChangeArrowheads="1"/>
                </p:cNvSpPr>
                <p:nvPr/>
              </p:nvSpPr>
              <p:spPr bwMode="auto">
                <a:xfrm>
                  <a:off x="2295" y="1726"/>
                  <a:ext cx="1755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4" name="Group 28"/>
              <p:cNvGrpSpPr>
                <a:grpSpLocks/>
              </p:cNvGrpSpPr>
              <p:nvPr/>
            </p:nvGrpSpPr>
            <p:grpSpPr bwMode="auto">
              <a:xfrm>
                <a:off x="0" y="2474"/>
                <a:ext cx="821" cy="633"/>
                <a:chOff x="0" y="2474"/>
                <a:chExt cx="821" cy="633"/>
              </a:xfrm>
            </p:grpSpPr>
            <p:sp>
              <p:nvSpPr>
                <p:cNvPr id="20510" name="Rectangle 29"/>
                <p:cNvSpPr>
                  <a:spLocks noChangeArrowheads="1"/>
                </p:cNvSpPr>
                <p:nvPr/>
              </p:nvSpPr>
              <p:spPr bwMode="auto">
                <a:xfrm>
                  <a:off x="28" y="2474"/>
                  <a:ext cx="765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Productos insensible a la temperatura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11" name="Rectangle 30"/>
                <p:cNvSpPr>
                  <a:spLocks noChangeArrowheads="1"/>
                </p:cNvSpPr>
                <p:nvPr/>
              </p:nvSpPr>
              <p:spPr bwMode="auto">
                <a:xfrm>
                  <a:off x="0" y="2474"/>
                  <a:ext cx="821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5" name="Group 31"/>
              <p:cNvGrpSpPr>
                <a:grpSpLocks/>
              </p:cNvGrpSpPr>
              <p:nvPr/>
            </p:nvGrpSpPr>
            <p:grpSpPr bwMode="auto">
              <a:xfrm>
                <a:off x="821" y="2474"/>
                <a:ext cx="1474" cy="633"/>
                <a:chOff x="821" y="2474"/>
                <a:chExt cx="1474" cy="633"/>
              </a:xfrm>
            </p:grpSpPr>
            <p:sp>
              <p:nvSpPr>
                <p:cNvPr id="20508" name="Rectangle 32"/>
                <p:cNvSpPr>
                  <a:spLocks noChangeArrowheads="1"/>
                </p:cNvSpPr>
                <p:nvPr/>
              </p:nvSpPr>
              <p:spPr bwMode="auto">
                <a:xfrm>
                  <a:off x="849" y="2474"/>
                  <a:ext cx="1418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Sobresaturación por evaporación térmica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09" name="Rectangle 33"/>
                <p:cNvSpPr>
                  <a:spLocks noChangeArrowheads="1"/>
                </p:cNvSpPr>
                <p:nvPr/>
              </p:nvSpPr>
              <p:spPr bwMode="auto">
                <a:xfrm>
                  <a:off x="821" y="2474"/>
                  <a:ext cx="1474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6" name="Group 34"/>
              <p:cNvGrpSpPr>
                <a:grpSpLocks/>
              </p:cNvGrpSpPr>
              <p:nvPr/>
            </p:nvGrpSpPr>
            <p:grpSpPr bwMode="auto">
              <a:xfrm>
                <a:off x="2295" y="2474"/>
                <a:ext cx="1755" cy="633"/>
                <a:chOff x="2295" y="2474"/>
                <a:chExt cx="1755" cy="633"/>
              </a:xfrm>
            </p:grpSpPr>
            <p:sp>
              <p:nvSpPr>
                <p:cNvPr id="20506" name="Rectangle 35"/>
                <p:cNvSpPr>
                  <a:spLocks noChangeArrowheads="1"/>
                </p:cNvSpPr>
                <p:nvPr/>
              </p:nvSpPr>
              <p:spPr bwMode="auto">
                <a:xfrm>
                  <a:off x="2323" y="2474"/>
                  <a:ext cx="169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	Forma de Operación 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Se evapora el solvente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Intercambiador con vapor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/>
                </a:p>
              </p:txBody>
            </p:sp>
            <p:sp>
              <p:nvSpPr>
                <p:cNvPr id="20507" name="Rectangle 36"/>
                <p:cNvSpPr>
                  <a:spLocks noChangeArrowheads="1"/>
                </p:cNvSpPr>
                <p:nvPr/>
              </p:nvSpPr>
              <p:spPr bwMode="auto">
                <a:xfrm>
                  <a:off x="2295" y="2474"/>
                  <a:ext cx="175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7" name="Group 37"/>
              <p:cNvGrpSpPr>
                <a:grpSpLocks/>
              </p:cNvGrpSpPr>
              <p:nvPr/>
            </p:nvGrpSpPr>
            <p:grpSpPr bwMode="auto">
              <a:xfrm>
                <a:off x="0" y="3107"/>
                <a:ext cx="821" cy="978"/>
                <a:chOff x="0" y="3107"/>
                <a:chExt cx="821" cy="978"/>
              </a:xfrm>
            </p:grpSpPr>
            <p:sp>
              <p:nvSpPr>
                <p:cNvPr id="20504" name="Rectangle 38"/>
                <p:cNvSpPr>
                  <a:spLocks noChangeArrowheads="1"/>
                </p:cNvSpPr>
                <p:nvPr/>
              </p:nvSpPr>
              <p:spPr bwMode="auto">
                <a:xfrm>
                  <a:off x="28" y="3107"/>
                  <a:ext cx="765" cy="9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Productos con solubilidad que depende en forma intermedia con la  temperatura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05" name="Rectangle 39"/>
                <p:cNvSpPr>
                  <a:spLocks noChangeArrowheads="1"/>
                </p:cNvSpPr>
                <p:nvPr/>
              </p:nvSpPr>
              <p:spPr bwMode="auto">
                <a:xfrm>
                  <a:off x="0" y="3107"/>
                  <a:ext cx="821" cy="97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8" name="Group 40"/>
              <p:cNvGrpSpPr>
                <a:grpSpLocks/>
              </p:cNvGrpSpPr>
              <p:nvPr/>
            </p:nvGrpSpPr>
            <p:grpSpPr bwMode="auto">
              <a:xfrm>
                <a:off x="821" y="3107"/>
                <a:ext cx="1474" cy="978"/>
                <a:chOff x="821" y="3107"/>
                <a:chExt cx="1474" cy="978"/>
              </a:xfrm>
            </p:grpSpPr>
            <p:sp>
              <p:nvSpPr>
                <p:cNvPr id="20502" name="Rectangle 41"/>
                <p:cNvSpPr>
                  <a:spLocks noChangeArrowheads="1"/>
                </p:cNvSpPr>
                <p:nvPr/>
              </p:nvSpPr>
              <p:spPr bwMode="auto">
                <a:xfrm>
                  <a:off x="849" y="3107"/>
                  <a:ext cx="1418" cy="9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Evaporación térmica al vacío</a:t>
                  </a:r>
                  <a:endParaRPr lang="es-ES" sz="10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0503" name="Rectangle 42"/>
                <p:cNvSpPr>
                  <a:spLocks noChangeArrowheads="1"/>
                </p:cNvSpPr>
                <p:nvPr/>
              </p:nvSpPr>
              <p:spPr bwMode="auto">
                <a:xfrm>
                  <a:off x="821" y="3107"/>
                  <a:ext cx="1474" cy="97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0499" name="Group 43"/>
              <p:cNvGrpSpPr>
                <a:grpSpLocks/>
              </p:cNvGrpSpPr>
              <p:nvPr/>
            </p:nvGrpSpPr>
            <p:grpSpPr bwMode="auto">
              <a:xfrm>
                <a:off x="2295" y="3107"/>
                <a:ext cx="1755" cy="978"/>
                <a:chOff x="2295" y="3107"/>
                <a:chExt cx="1755" cy="978"/>
              </a:xfrm>
            </p:grpSpPr>
            <p:sp>
              <p:nvSpPr>
                <p:cNvPr id="20500" name="Rectangle 44"/>
                <p:cNvSpPr>
                  <a:spLocks noChangeArrowheads="1"/>
                </p:cNvSpPr>
                <p:nvPr/>
              </p:nvSpPr>
              <p:spPr bwMode="auto">
                <a:xfrm>
                  <a:off x="2323" y="3107"/>
                  <a:ext cx="1699" cy="97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	Forma de Operación 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La alimentación se encuentra a mayor 	       temperatura que en el evaporador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	·</a:t>
                  </a:r>
                  <a:r>
                    <a:rPr lang="es-ES_tradnl" sz="700">
                      <a:cs typeface="Times New Roman" pitchFamily="18" charset="0"/>
                    </a:rPr>
                    <a:t>        </a:t>
                  </a:r>
                  <a:r>
                    <a:rPr lang="es-ES_tradnl" sz="1200">
                      <a:cs typeface="Times New Roman" pitchFamily="18" charset="0"/>
                    </a:rPr>
                    <a:t>Evaporación en presencia de vacío</a:t>
                  </a:r>
                  <a:endParaRPr lang="es-ES" sz="10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/>
                </a:p>
              </p:txBody>
            </p:sp>
            <p:sp>
              <p:nvSpPr>
                <p:cNvPr id="20501" name="Rectangle 45"/>
                <p:cNvSpPr>
                  <a:spLocks noChangeArrowheads="1"/>
                </p:cNvSpPr>
                <p:nvPr/>
              </p:nvSpPr>
              <p:spPr bwMode="auto">
                <a:xfrm>
                  <a:off x="2295" y="3107"/>
                  <a:ext cx="1755" cy="97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sp>
          <p:nvSpPr>
            <p:cNvPr id="20485" name="Rectangle 46"/>
            <p:cNvSpPr>
              <a:spLocks noChangeArrowheads="1"/>
            </p:cNvSpPr>
            <p:nvPr/>
          </p:nvSpPr>
          <p:spPr bwMode="auto">
            <a:xfrm>
              <a:off x="-3" y="-3"/>
              <a:ext cx="4056" cy="4091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0483" name="Rectangle 47"/>
          <p:cNvSpPr>
            <a:spLocks noChangeArrowheads="1"/>
          </p:cNvSpPr>
          <p:nvPr/>
        </p:nvSpPr>
        <p:spPr bwMode="auto">
          <a:xfrm>
            <a:off x="533400" y="0"/>
            <a:ext cx="7315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Modos de operación de Cristalizadores</a:t>
            </a:r>
            <a:r>
              <a:rPr lang="es-ES" sz="1100"/>
              <a:t> </a:t>
            </a:r>
            <a:endParaRPr lang="es-E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371600" y="228600"/>
            <a:ext cx="6705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Productos con solubilidad sensible a la temperatura</a:t>
            </a:r>
            <a:endParaRPr lang="es-ES" sz="1800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pSp>
        <p:nvGrpSpPr>
          <p:cNvPr id="2053" name="Group 3"/>
          <p:cNvGrpSpPr>
            <a:grpSpLocks/>
          </p:cNvGrpSpPr>
          <p:nvPr/>
        </p:nvGrpSpPr>
        <p:grpSpPr bwMode="auto">
          <a:xfrm>
            <a:off x="2438400" y="3879850"/>
            <a:ext cx="4419600" cy="2978150"/>
            <a:chOff x="816" y="192"/>
            <a:chExt cx="2784" cy="1876"/>
          </a:xfrm>
        </p:grpSpPr>
        <p:sp>
          <p:nvSpPr>
            <p:cNvPr id="2054" name="Rectangle 4"/>
            <p:cNvSpPr>
              <a:spLocks noChangeArrowheads="1"/>
            </p:cNvSpPr>
            <p:nvPr/>
          </p:nvSpPr>
          <p:spPr bwMode="auto">
            <a:xfrm>
              <a:off x="816" y="192"/>
              <a:ext cx="278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ES_tradnl" sz="1800" b="1">
                  <a:solidFill>
                    <a:srgbClr val="990033"/>
                  </a:solidFill>
                  <a:latin typeface="Comic Sans MS" pitchFamily="66" charset="0"/>
                  <a:cs typeface="Times New Roman" pitchFamily="18" charset="0"/>
                </a:rPr>
                <a:t>Productos insensible a la temperatura</a:t>
              </a:r>
              <a:endParaRPr lang="es-ES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endParaRPr>
            </a:p>
          </p:txBody>
        </p:sp>
        <p:graphicFrame>
          <p:nvGraphicFramePr>
            <p:cNvPr id="2051" name="Object 5"/>
            <p:cNvGraphicFramePr>
              <a:graphicFrameLocks noChangeAspect="1"/>
            </p:cNvGraphicFramePr>
            <p:nvPr/>
          </p:nvGraphicFramePr>
          <p:xfrm>
            <a:off x="1008" y="528"/>
            <a:ext cx="1594" cy="1540"/>
          </p:xfrm>
          <a:graphic>
            <a:graphicData uri="http://schemas.openxmlformats.org/presentationml/2006/ole">
              <p:oleObj spid="_x0000_s2051" name="Imagen de mapa de bits" r:id="rId3" imgW="2534004" imgH="2438095" progId="Paint.Picture">
                <p:embed/>
              </p:oleObj>
            </a:graphicData>
          </a:graphic>
        </p:graphicFrame>
      </p:grpSp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2484438" y="836613"/>
          <a:ext cx="3724275" cy="2952750"/>
        </p:xfrm>
        <a:graphic>
          <a:graphicData uri="http://schemas.openxmlformats.org/presentationml/2006/ole">
            <p:oleObj spid="_x0000_s2050" name="Imagen de mapa de bits" r:id="rId4" imgW="3723810" imgH="2952381" progId="Paint.Picture">
              <p:embed/>
            </p:oleObj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371600" y="304800"/>
            <a:ext cx="64770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Productos con solubilidad que depende en forma intermedia con la  temperatura</a:t>
            </a:r>
            <a:endParaRPr lang="es-ES" sz="1800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ctr"/>
            <a:endParaRPr lang="es-ES" sz="1800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/>
        </p:nvGraphicFramePr>
        <p:xfrm>
          <a:off x="2124075" y="1498600"/>
          <a:ext cx="4000500" cy="3154363"/>
        </p:xfrm>
        <a:graphic>
          <a:graphicData uri="http://schemas.openxmlformats.org/presentationml/2006/ole">
            <p:oleObj spid="_x0000_s3074" name="Imagen de mapa de bits" r:id="rId3" imgW="3104762" imgH="2448267" progId="Paint.Picture">
              <p:embed/>
            </p:oleObj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853440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tabLst>
                <a:tab pos="1127125" algn="l"/>
              </a:tabLst>
            </a:pPr>
            <a:r>
              <a:rPr lang="es-ES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Tipos de Equipos</a:t>
            </a:r>
          </a:p>
          <a:p>
            <a:pPr indent="-228600" eaLnBrk="0" hangingPunct="0">
              <a:tabLst>
                <a:tab pos="1127125" algn="l"/>
              </a:tabLst>
            </a:pPr>
            <a:r>
              <a:rPr lang="es-ES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Los equipos pueden operar en forma:</a:t>
            </a:r>
          </a:p>
          <a:p>
            <a:pPr indent="-228600" eaLnBrk="0" hangingPunct="0">
              <a:buFontTx/>
              <a:buChar char="•"/>
              <a:tabLst>
                <a:tab pos="1127125" algn="l"/>
              </a:tabLst>
            </a:pPr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        	Batch	</a:t>
            </a:r>
          </a:p>
          <a:p>
            <a:pPr lvl="4" eaLnBrk="0" hangingPunct="0">
              <a:tabLst>
                <a:tab pos="1127125" algn="l"/>
              </a:tabLst>
            </a:pPr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Resultando la mayoría de los productos biotecnológicos</a:t>
            </a:r>
            <a:endParaRPr lang="es-ES" sz="1800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4" eaLnBrk="0" hangingPunct="0">
              <a:tabLst>
                <a:tab pos="1127125" algn="l"/>
              </a:tabLst>
            </a:pPr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Con tiempos de operación entre 2 a 8 horas</a:t>
            </a:r>
            <a:endParaRPr lang="es-ES" sz="1000">
              <a:cs typeface="Times New Roman" pitchFamily="18" charset="0"/>
            </a:endParaRPr>
          </a:p>
          <a:p>
            <a:pPr indent="-228600" eaLnBrk="0" hangingPunct="0">
              <a:tabLst>
                <a:tab pos="1127125" algn="l"/>
              </a:tabLst>
            </a:pPr>
            <a:endParaRPr lang="es-ES"/>
          </a:p>
        </p:txBody>
      </p:sp>
      <p:graphicFrame>
        <p:nvGraphicFramePr>
          <p:cNvPr id="4098" name="Object 3"/>
          <p:cNvGraphicFramePr>
            <a:graphicFrameLocks noChangeAspect="1"/>
          </p:cNvGraphicFramePr>
          <p:nvPr/>
        </p:nvGraphicFramePr>
        <p:xfrm>
          <a:off x="1835150" y="2209800"/>
          <a:ext cx="5257800" cy="4648200"/>
        </p:xfrm>
        <a:graphic>
          <a:graphicData uri="http://schemas.openxmlformats.org/presentationml/2006/ole">
            <p:oleObj spid="_x0000_s4098" r:id="rId3" imgW="2495238" imgH="3086531" progId="PBrush">
              <p:embed/>
            </p:oleObj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83058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2">
              <a:tabLst>
                <a:tab pos="1127125" algn="l"/>
              </a:tabLst>
            </a:pPr>
            <a:r>
              <a:rPr lang="es-ES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Tipos de Equipos</a:t>
            </a:r>
          </a:p>
          <a:p>
            <a:pPr indent="-228600" eaLnBrk="0" hangingPunct="0">
              <a:tabLst>
                <a:tab pos="1127125" algn="l"/>
              </a:tabLst>
            </a:pPr>
            <a:r>
              <a:rPr lang="es-ES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</a:p>
          <a:p>
            <a:pPr indent="-228600">
              <a:tabLst>
                <a:tab pos="1127125" algn="l"/>
              </a:tabLst>
            </a:pPr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Continuos</a:t>
            </a:r>
          </a:p>
          <a:p>
            <a:pPr lvl="4">
              <a:tabLst>
                <a:tab pos="1127125" algn="l"/>
              </a:tabLst>
            </a:pPr>
            <a:r>
              <a:rPr lang="es-ES_tradnl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Recirculación del líquido de manera de recuperar todo el soluto de interés</a:t>
            </a:r>
            <a:r>
              <a:rPr lang="es-ES" sz="1800" b="1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lvl="4" eaLnBrk="0" hangingPunct="0">
              <a:tabLst>
                <a:tab pos="1127125" algn="l"/>
              </a:tabLst>
            </a:pPr>
            <a:endParaRPr lang="es-ES" sz="1800" b="1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indent="-228600" eaLnBrk="0" hangingPunct="0">
              <a:tabLst>
                <a:tab pos="1127125" algn="l"/>
              </a:tabLst>
            </a:pPr>
            <a:r>
              <a:rPr lang="es-ES_tradnl" sz="1200">
                <a:cs typeface="Times New Roman" pitchFamily="18" charset="0"/>
              </a:rPr>
              <a:t> </a:t>
            </a:r>
            <a:endParaRPr lang="es-ES" sz="1000">
              <a:cs typeface="Times New Roman" pitchFamily="18" charset="0"/>
            </a:endParaRPr>
          </a:p>
          <a:p>
            <a:pPr indent="-228600" eaLnBrk="0" hangingPunct="0">
              <a:tabLst>
                <a:tab pos="1127125" algn="l"/>
              </a:tabLst>
            </a:pPr>
            <a:endParaRPr lang="es-ES"/>
          </a:p>
        </p:txBody>
      </p:sp>
      <p:pic>
        <p:nvPicPr>
          <p:cNvPr id="21507" name="Picture 3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2738" y="2085975"/>
            <a:ext cx="3438525" cy="379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7102002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 smtClean="0"/>
              <a:t>Refinamiento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52513"/>
            <a:ext cx="4367213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1403350" y="40481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Cristalizador Evaporativo</a:t>
            </a:r>
            <a:endParaRPr lang="es-CL"/>
          </a:p>
        </p:txBody>
      </p:sp>
      <p:pic>
        <p:nvPicPr>
          <p:cNvPr id="22532" name="Picture 4" descr="Image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94300" y="1628775"/>
            <a:ext cx="3949700" cy="486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5292725" y="404813"/>
            <a:ext cx="36004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/>
              <a:t>Cristalizador Contacto Directo</a:t>
            </a:r>
            <a:endParaRPr 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solidFill>
                  <a:srgbClr val="003300"/>
                </a:solidFill>
                <a:latin typeface="Comic Sans MS" pitchFamily="66" charset="0"/>
              </a:rPr>
              <a:t>Secado</a:t>
            </a:r>
            <a:endParaRPr lang="es-ES" dirty="0" smtClean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4" name="Picture 3" descr="pol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500438"/>
            <a:ext cx="2143140" cy="309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153400" cy="4114800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</a:t>
            </a:r>
            <a:r>
              <a:rPr lang="es-ES_tradnl" sz="4400" u="sng" smtClean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Secado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400" b="1" u="sng" smtClean="0">
                <a:solidFill>
                  <a:srgbClr val="990033"/>
                </a:solidFill>
                <a:cs typeface="Times New Roman" pitchFamily="18" charset="0"/>
              </a:rPr>
              <a:t>Objetivos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cs typeface="Times New Roman" pitchFamily="18" charset="0"/>
              </a:rPr>
              <a:t>	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Reducir el contenido de solvente (agua) por evaporación o sublimación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400" b="1" u="sng" smtClean="0">
                <a:solidFill>
                  <a:srgbClr val="990033"/>
                </a:solidFill>
                <a:cs typeface="Times New Roman" pitchFamily="18" charset="0"/>
              </a:rPr>
              <a:t>Ventajas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cs typeface="Times New Roman" pitchFamily="18" charset="0"/>
              </a:rPr>
              <a:t>	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Estabiliza el producto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Preserva la actividad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Reduce el volumen, lo cual lo hace más fácil de trasportar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Recupera el solvente, en el caso de no ser agua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u="sng" smtClean="0">
                <a:solidFill>
                  <a:srgbClr val="990033"/>
                </a:solidFill>
                <a:cs typeface="Times New Roman" pitchFamily="18" charset="0"/>
              </a:rPr>
              <a:t>M</a:t>
            </a:r>
            <a:r>
              <a:rPr lang="es-ES_tradnl" sz="2000" b="1" u="sng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000" b="1" u="sng" smtClean="0">
                <a:solidFill>
                  <a:srgbClr val="990033"/>
                </a:solidFill>
                <a:cs typeface="Times New Roman" pitchFamily="18" charset="0"/>
              </a:rPr>
              <a:t>todos de secado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cs typeface="Times New Roman" pitchFamily="18" charset="0"/>
              </a:rPr>
              <a:t>	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El método de secado a utilizar dependerá de:</a:t>
            </a:r>
          </a:p>
          <a:p>
            <a:pPr marL="914400" lvl="1" indent="-457200" algn="just" eaLnBrk="1" hangingPunct="1">
              <a:lnSpc>
                <a:spcPct val="90000"/>
              </a:lnSpc>
            </a:pPr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Tipo de producto</a:t>
            </a:r>
          </a:p>
          <a:p>
            <a:pPr marL="914400" lvl="1" indent="-457200" algn="just" eaLnBrk="1" hangingPunct="1">
              <a:lnSpc>
                <a:spcPct val="90000"/>
              </a:lnSpc>
            </a:pPr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Propiedades fisicoquímicas del producto</a:t>
            </a:r>
          </a:p>
          <a:p>
            <a:pPr marL="914400" lvl="1" indent="-457200" algn="just" eaLnBrk="1" hangingPunct="1">
              <a:lnSpc>
                <a:spcPct val="90000"/>
              </a:lnSpc>
            </a:pPr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Tolerancia a la temperatura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 </a:t>
            </a:r>
            <a:br>
              <a:rPr lang="es-E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</a:b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" sz="2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</p:txBody>
      </p:sp>
      <p:pic>
        <p:nvPicPr>
          <p:cNvPr id="23555" name="Picture 3" descr="pol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51688" y="4429132"/>
            <a:ext cx="1423987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1363663" y="1027113"/>
            <a:ext cx="6418262" cy="4805362"/>
            <a:chOff x="-3" y="-3"/>
            <a:chExt cx="4043" cy="3027"/>
          </a:xfrm>
        </p:grpSpPr>
        <p:grpSp>
          <p:nvGrpSpPr>
            <p:cNvPr id="24580" name="Group 3"/>
            <p:cNvGrpSpPr>
              <a:grpSpLocks/>
            </p:cNvGrpSpPr>
            <p:nvPr/>
          </p:nvGrpSpPr>
          <p:grpSpPr bwMode="auto">
            <a:xfrm>
              <a:off x="0" y="0"/>
              <a:ext cx="4037" cy="3021"/>
              <a:chOff x="0" y="0"/>
              <a:chExt cx="4037" cy="3021"/>
            </a:xfrm>
          </p:grpSpPr>
          <p:grpSp>
            <p:nvGrpSpPr>
              <p:cNvPr id="24582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196" cy="403"/>
                <a:chOff x="0" y="0"/>
                <a:chExt cx="1196" cy="403"/>
              </a:xfrm>
            </p:grpSpPr>
            <p:sp>
              <p:nvSpPr>
                <p:cNvPr id="24619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4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Nombre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20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9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3" name="Group 7"/>
              <p:cNvGrpSpPr>
                <a:grpSpLocks/>
              </p:cNvGrpSpPr>
              <p:nvPr/>
            </p:nvGrpSpPr>
            <p:grpSpPr bwMode="auto">
              <a:xfrm>
                <a:off x="1196" y="0"/>
                <a:ext cx="1722" cy="403"/>
                <a:chOff x="1196" y="0"/>
                <a:chExt cx="1722" cy="403"/>
              </a:xfrm>
            </p:grpSpPr>
            <p:sp>
              <p:nvSpPr>
                <p:cNvPr id="24617" name="Rectangle 8"/>
                <p:cNvSpPr>
                  <a:spLocks noChangeArrowheads="1"/>
                </p:cNvSpPr>
                <p:nvPr/>
              </p:nvSpPr>
              <p:spPr bwMode="auto">
                <a:xfrm>
                  <a:off x="1224" y="0"/>
                  <a:ext cx="1666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Características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18" name="Rectangle 9"/>
                <p:cNvSpPr>
                  <a:spLocks noChangeArrowheads="1"/>
                </p:cNvSpPr>
                <p:nvPr/>
              </p:nvSpPr>
              <p:spPr bwMode="auto">
                <a:xfrm>
                  <a:off x="1196" y="0"/>
                  <a:ext cx="1722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4" name="Group 10"/>
              <p:cNvGrpSpPr>
                <a:grpSpLocks/>
              </p:cNvGrpSpPr>
              <p:nvPr/>
            </p:nvGrpSpPr>
            <p:grpSpPr bwMode="auto">
              <a:xfrm>
                <a:off x="2918" y="0"/>
                <a:ext cx="1119" cy="403"/>
                <a:chOff x="2918" y="0"/>
                <a:chExt cx="1119" cy="403"/>
              </a:xfrm>
            </p:grpSpPr>
            <p:sp>
              <p:nvSpPr>
                <p:cNvPr id="24615" name="Rectangle 11"/>
                <p:cNvSpPr>
                  <a:spLocks noChangeArrowheads="1"/>
                </p:cNvSpPr>
                <p:nvPr/>
              </p:nvSpPr>
              <p:spPr bwMode="auto">
                <a:xfrm>
                  <a:off x="2946" y="0"/>
                  <a:ext cx="1063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16" name="Rectangle 12"/>
                <p:cNvSpPr>
                  <a:spLocks noChangeArrowheads="1"/>
                </p:cNvSpPr>
                <p:nvPr/>
              </p:nvSpPr>
              <p:spPr bwMode="auto">
                <a:xfrm>
                  <a:off x="2918" y="0"/>
                  <a:ext cx="1119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5" name="Group 13"/>
              <p:cNvGrpSpPr>
                <a:grpSpLocks/>
              </p:cNvGrpSpPr>
              <p:nvPr/>
            </p:nvGrpSpPr>
            <p:grpSpPr bwMode="auto">
              <a:xfrm>
                <a:off x="0" y="403"/>
                <a:ext cx="4037" cy="489"/>
                <a:chOff x="0" y="403"/>
                <a:chExt cx="4037" cy="489"/>
              </a:xfrm>
            </p:grpSpPr>
            <p:sp>
              <p:nvSpPr>
                <p:cNvPr id="24613" name="Rectangle 14"/>
                <p:cNvSpPr>
                  <a:spLocks noChangeArrowheads="1"/>
                </p:cNvSpPr>
                <p:nvPr/>
              </p:nvSpPr>
              <p:spPr bwMode="auto">
                <a:xfrm>
                  <a:off x="28" y="403"/>
                  <a:ext cx="3981" cy="4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bIns="0"/>
                <a:lstStyle/>
                <a:p>
                  <a:pPr algn="ctr"/>
                  <a:r>
                    <a:rPr lang="es-ES_tradnl" sz="2000" b="1">
                      <a:solidFill>
                        <a:srgbClr val="990033"/>
                      </a:solidFill>
                      <a:cs typeface="Times New Roman" pitchFamily="18" charset="0"/>
                    </a:rPr>
                    <a:t>Contacto directo con aire caliente en forma adiab</a:t>
                  </a:r>
                  <a:r>
                    <a:rPr lang="es-ES_tradnl" sz="2000" b="1">
                      <a:solidFill>
                        <a:srgbClr val="990033"/>
                      </a:solidFill>
                      <a:latin typeface="Comic Sans MS" pitchFamily="66" charset="0"/>
                      <a:cs typeface="Times New Roman" pitchFamily="18" charset="0"/>
                    </a:rPr>
                    <a:t>á</a:t>
                  </a:r>
                  <a:r>
                    <a:rPr lang="es-ES_tradnl" sz="2000" b="1">
                      <a:solidFill>
                        <a:srgbClr val="990033"/>
                      </a:solidFill>
                      <a:cs typeface="Times New Roman" pitchFamily="18" charset="0"/>
                    </a:rPr>
                    <a:t>tica</a:t>
                  </a:r>
                </a:p>
                <a:p>
                  <a:pPr algn="ctr" eaLnBrk="0" hangingPunct="0"/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algn="ctr" eaLnBrk="0" hangingPunct="0"/>
                  <a:endParaRPr lang="es-ES"/>
                </a:p>
              </p:txBody>
            </p:sp>
            <p:sp>
              <p:nvSpPr>
                <p:cNvPr id="24614" name="Rectangle 15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4037" cy="489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6" name="Group 16"/>
              <p:cNvGrpSpPr>
                <a:grpSpLocks/>
              </p:cNvGrpSpPr>
              <p:nvPr/>
            </p:nvGrpSpPr>
            <p:grpSpPr bwMode="auto">
              <a:xfrm>
                <a:off x="0" y="892"/>
                <a:ext cx="1195" cy="748"/>
                <a:chOff x="0" y="892"/>
                <a:chExt cx="1195" cy="748"/>
              </a:xfrm>
            </p:grpSpPr>
            <p:sp>
              <p:nvSpPr>
                <p:cNvPr id="24611" name="Rectangle 17"/>
                <p:cNvSpPr>
                  <a:spLocks noChangeArrowheads="1"/>
                </p:cNvSpPr>
                <p:nvPr/>
              </p:nvSpPr>
              <p:spPr bwMode="auto">
                <a:xfrm>
                  <a:off x="28" y="892"/>
                  <a:ext cx="1139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Lecho fluidizados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12" name="Rectangle 18"/>
                <p:cNvSpPr>
                  <a:spLocks noChangeArrowheads="1"/>
                </p:cNvSpPr>
                <p:nvPr/>
              </p:nvSpPr>
              <p:spPr bwMode="auto">
                <a:xfrm>
                  <a:off x="0" y="892"/>
                  <a:ext cx="1195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7" name="Group 19"/>
              <p:cNvGrpSpPr>
                <a:grpSpLocks/>
              </p:cNvGrpSpPr>
              <p:nvPr/>
            </p:nvGrpSpPr>
            <p:grpSpPr bwMode="auto">
              <a:xfrm>
                <a:off x="1195" y="892"/>
                <a:ext cx="1723" cy="748"/>
                <a:chOff x="1195" y="892"/>
                <a:chExt cx="1723" cy="748"/>
              </a:xfrm>
            </p:grpSpPr>
            <p:sp>
              <p:nvSpPr>
                <p:cNvPr id="24609" name="Rectangle 20"/>
                <p:cNvSpPr>
                  <a:spLocks noChangeArrowheads="1"/>
                </p:cNvSpPr>
                <p:nvPr/>
              </p:nvSpPr>
              <p:spPr bwMode="auto">
                <a:xfrm>
                  <a:off x="1223" y="892"/>
                  <a:ext cx="1667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algn="just"/>
                  <a:r>
                    <a:rPr lang="es-ES_tradnl" sz="1200">
                      <a:cs typeface="Times New Roman" pitchFamily="18" charset="0"/>
                    </a:rPr>
                    <a:t>El sólido (concentraciones del orden de 30% o más de sólido) se ponen en contacto con aire caliente</a:t>
                  </a:r>
                </a:p>
                <a:p>
                  <a:pPr algn="just" eaLnBrk="0" hangingPunct="0"/>
                  <a:r>
                    <a:rPr lang="es-ES_tradnl" sz="1200">
                      <a:cs typeface="Times New Roman" pitchFamily="18" charset="0"/>
                    </a:rPr>
                    <a:t>Tratamiento de grandes volúmenes </a:t>
                  </a:r>
                  <a:endParaRPr lang="es-ES" sz="1200">
                    <a:cs typeface="Times New Roman" pitchFamily="18" charset="0"/>
                  </a:endParaRPr>
                </a:p>
                <a:p>
                  <a:pPr algn="just" eaLnBrk="0" hangingPunct="0"/>
                  <a:endParaRPr lang="es-ES"/>
                </a:p>
              </p:txBody>
            </p:sp>
            <p:sp>
              <p:nvSpPr>
                <p:cNvPr id="24610" name="Rectangle 21"/>
                <p:cNvSpPr>
                  <a:spLocks noChangeArrowheads="1"/>
                </p:cNvSpPr>
                <p:nvPr/>
              </p:nvSpPr>
              <p:spPr bwMode="auto">
                <a:xfrm>
                  <a:off x="1195" y="892"/>
                  <a:ext cx="1723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8" name="Group 22"/>
              <p:cNvGrpSpPr>
                <a:grpSpLocks/>
              </p:cNvGrpSpPr>
              <p:nvPr/>
            </p:nvGrpSpPr>
            <p:grpSpPr bwMode="auto">
              <a:xfrm>
                <a:off x="2918" y="892"/>
                <a:ext cx="1119" cy="748"/>
                <a:chOff x="2918" y="892"/>
                <a:chExt cx="1119" cy="748"/>
              </a:xfrm>
            </p:grpSpPr>
            <p:sp>
              <p:nvSpPr>
                <p:cNvPr id="24607" name="Rectangle 23"/>
                <p:cNvSpPr>
                  <a:spLocks noChangeArrowheads="1"/>
                </p:cNvSpPr>
                <p:nvPr/>
              </p:nvSpPr>
              <p:spPr bwMode="auto">
                <a:xfrm>
                  <a:off x="2946" y="892"/>
                  <a:ext cx="1063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Levaduras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08" name="Rectangle 24"/>
                <p:cNvSpPr>
                  <a:spLocks noChangeArrowheads="1"/>
                </p:cNvSpPr>
                <p:nvPr/>
              </p:nvSpPr>
              <p:spPr bwMode="auto">
                <a:xfrm>
                  <a:off x="2918" y="892"/>
                  <a:ext cx="1119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89" name="Group 25"/>
              <p:cNvGrpSpPr>
                <a:grpSpLocks/>
              </p:cNvGrpSpPr>
              <p:nvPr/>
            </p:nvGrpSpPr>
            <p:grpSpPr bwMode="auto">
              <a:xfrm>
                <a:off x="0" y="1640"/>
                <a:ext cx="1195" cy="748"/>
                <a:chOff x="0" y="1640"/>
                <a:chExt cx="1195" cy="748"/>
              </a:xfrm>
            </p:grpSpPr>
            <p:sp>
              <p:nvSpPr>
                <p:cNvPr id="24605" name="Rectangle 26"/>
                <p:cNvSpPr>
                  <a:spLocks noChangeArrowheads="1"/>
                </p:cNvSpPr>
                <p:nvPr/>
              </p:nvSpPr>
              <p:spPr bwMode="auto">
                <a:xfrm>
                  <a:off x="28" y="1640"/>
                  <a:ext cx="1139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Secado por aspersión o spray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06" name="Rectangle 27"/>
                <p:cNvSpPr>
                  <a:spLocks noChangeArrowheads="1"/>
                </p:cNvSpPr>
                <p:nvPr/>
              </p:nvSpPr>
              <p:spPr bwMode="auto">
                <a:xfrm>
                  <a:off x="0" y="1640"/>
                  <a:ext cx="1195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90" name="Group 28"/>
              <p:cNvGrpSpPr>
                <a:grpSpLocks/>
              </p:cNvGrpSpPr>
              <p:nvPr/>
            </p:nvGrpSpPr>
            <p:grpSpPr bwMode="auto">
              <a:xfrm>
                <a:off x="1195" y="1640"/>
                <a:ext cx="1723" cy="748"/>
                <a:chOff x="1195" y="1640"/>
                <a:chExt cx="1723" cy="748"/>
              </a:xfrm>
            </p:grpSpPr>
            <p:sp>
              <p:nvSpPr>
                <p:cNvPr id="24603" name="Rectangle 29"/>
                <p:cNvSpPr>
                  <a:spLocks noChangeArrowheads="1"/>
                </p:cNvSpPr>
                <p:nvPr/>
              </p:nvSpPr>
              <p:spPr bwMode="auto">
                <a:xfrm>
                  <a:off x="1223" y="1640"/>
                  <a:ext cx="1667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 termolábiles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Grandes Volúmenes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La solución debe tener más de un 25% de sólidos.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04" name="Rectangle 30"/>
                <p:cNvSpPr>
                  <a:spLocks noChangeArrowheads="1"/>
                </p:cNvSpPr>
                <p:nvPr/>
              </p:nvSpPr>
              <p:spPr bwMode="auto">
                <a:xfrm>
                  <a:off x="1195" y="1640"/>
                  <a:ext cx="1723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91" name="Group 31"/>
              <p:cNvGrpSpPr>
                <a:grpSpLocks/>
              </p:cNvGrpSpPr>
              <p:nvPr/>
            </p:nvGrpSpPr>
            <p:grpSpPr bwMode="auto">
              <a:xfrm>
                <a:off x="2918" y="1640"/>
                <a:ext cx="1119" cy="748"/>
                <a:chOff x="2918" y="1640"/>
                <a:chExt cx="1119" cy="748"/>
              </a:xfrm>
            </p:grpSpPr>
            <p:sp>
              <p:nvSpPr>
                <p:cNvPr id="24601" name="Rectangle 32"/>
                <p:cNvSpPr>
                  <a:spLocks noChangeArrowheads="1"/>
                </p:cNvSpPr>
                <p:nvPr/>
              </p:nvSpPr>
              <p:spPr bwMode="auto">
                <a:xfrm>
                  <a:off x="2946" y="1640"/>
                  <a:ext cx="1063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Enzimas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Levaduras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Proteínas unicelulares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02" name="Rectangle 33"/>
                <p:cNvSpPr>
                  <a:spLocks noChangeArrowheads="1"/>
                </p:cNvSpPr>
                <p:nvPr/>
              </p:nvSpPr>
              <p:spPr bwMode="auto">
                <a:xfrm>
                  <a:off x="2918" y="1640"/>
                  <a:ext cx="1119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92" name="Group 34"/>
              <p:cNvGrpSpPr>
                <a:grpSpLocks/>
              </p:cNvGrpSpPr>
              <p:nvPr/>
            </p:nvGrpSpPr>
            <p:grpSpPr bwMode="auto">
              <a:xfrm>
                <a:off x="0" y="2388"/>
                <a:ext cx="1195" cy="633"/>
                <a:chOff x="0" y="2388"/>
                <a:chExt cx="1195" cy="633"/>
              </a:xfrm>
            </p:grpSpPr>
            <p:sp>
              <p:nvSpPr>
                <p:cNvPr id="24599" name="Rectangle 35"/>
                <p:cNvSpPr>
                  <a:spLocks noChangeArrowheads="1"/>
                </p:cNvSpPr>
                <p:nvPr/>
              </p:nvSpPr>
              <p:spPr bwMode="auto">
                <a:xfrm>
                  <a:off x="28" y="2388"/>
                  <a:ext cx="113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Instantáneo o Flash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600" name="Rectangle 36"/>
                <p:cNvSpPr>
                  <a:spLocks noChangeArrowheads="1"/>
                </p:cNvSpPr>
                <p:nvPr/>
              </p:nvSpPr>
              <p:spPr bwMode="auto">
                <a:xfrm>
                  <a:off x="0" y="2388"/>
                  <a:ext cx="119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93" name="Group 37"/>
              <p:cNvGrpSpPr>
                <a:grpSpLocks/>
              </p:cNvGrpSpPr>
              <p:nvPr/>
            </p:nvGrpSpPr>
            <p:grpSpPr bwMode="auto">
              <a:xfrm>
                <a:off x="1195" y="2388"/>
                <a:ext cx="1723" cy="633"/>
                <a:chOff x="1195" y="2388"/>
                <a:chExt cx="1723" cy="633"/>
              </a:xfrm>
            </p:grpSpPr>
            <p:sp>
              <p:nvSpPr>
                <p:cNvPr id="24597" name="Rectangle 38"/>
                <p:cNvSpPr>
                  <a:spLocks noChangeArrowheads="1"/>
                </p:cNvSpPr>
                <p:nvPr/>
              </p:nvSpPr>
              <p:spPr bwMode="auto">
                <a:xfrm>
                  <a:off x="1223" y="2388"/>
                  <a:ext cx="1667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Sólidos con baja humedad y difíciles de manejar (por tamaño o pegajosos)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598" name="Rectangle 39"/>
                <p:cNvSpPr>
                  <a:spLocks noChangeArrowheads="1"/>
                </p:cNvSpPr>
                <p:nvPr/>
              </p:nvSpPr>
              <p:spPr bwMode="auto">
                <a:xfrm>
                  <a:off x="1195" y="2388"/>
                  <a:ext cx="1723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4594" name="Group 40"/>
              <p:cNvGrpSpPr>
                <a:grpSpLocks/>
              </p:cNvGrpSpPr>
              <p:nvPr/>
            </p:nvGrpSpPr>
            <p:grpSpPr bwMode="auto">
              <a:xfrm>
                <a:off x="2918" y="2388"/>
                <a:ext cx="1119" cy="633"/>
                <a:chOff x="2918" y="2388"/>
                <a:chExt cx="1119" cy="633"/>
              </a:xfrm>
            </p:grpSpPr>
            <p:sp>
              <p:nvSpPr>
                <p:cNvPr id="24595" name="Rectangle 41"/>
                <p:cNvSpPr>
                  <a:spLocks noChangeArrowheads="1"/>
                </p:cNvSpPr>
                <p:nvPr/>
              </p:nvSpPr>
              <p:spPr bwMode="auto">
                <a:xfrm>
                  <a:off x="2946" y="2388"/>
                  <a:ext cx="1063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Productos que no toleran altas temperaturas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4596" name="Rectangle 42"/>
                <p:cNvSpPr>
                  <a:spLocks noChangeArrowheads="1"/>
                </p:cNvSpPr>
                <p:nvPr/>
              </p:nvSpPr>
              <p:spPr bwMode="auto">
                <a:xfrm>
                  <a:off x="2918" y="2388"/>
                  <a:ext cx="1119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sp>
          <p:nvSpPr>
            <p:cNvPr id="24581" name="Rectangle 43"/>
            <p:cNvSpPr>
              <a:spLocks noChangeArrowheads="1"/>
            </p:cNvSpPr>
            <p:nvPr/>
          </p:nvSpPr>
          <p:spPr bwMode="auto">
            <a:xfrm>
              <a:off x="-3" y="-3"/>
              <a:ext cx="4043" cy="3027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  <p:sp>
        <p:nvSpPr>
          <p:cNvPr id="24579" name="Rectangle 44"/>
          <p:cNvSpPr>
            <a:spLocks noChangeArrowheads="1"/>
          </p:cNvSpPr>
          <p:nvPr/>
        </p:nvSpPr>
        <p:spPr bwMode="auto">
          <a:xfrm>
            <a:off x="2362200" y="30480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M</a:t>
            </a:r>
            <a:r>
              <a:rPr lang="es-ES_tradnl" sz="3200" b="1" u="sng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todos de secado</a:t>
            </a:r>
            <a:r>
              <a:rPr lang="es-ES" sz="1100"/>
              <a:t> </a:t>
            </a:r>
            <a:endParaRPr lang="es-ES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2362200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pic>
        <p:nvPicPr>
          <p:cNvPr id="25603" name="Picture 3" descr="Image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371600"/>
            <a:ext cx="6105525" cy="498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2555875" y="836613"/>
            <a:ext cx="38401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Secador spray o por aspersión</a:t>
            </a:r>
            <a:endParaRPr 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362200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pic>
        <p:nvPicPr>
          <p:cNvPr id="26627" name="Picture 3" descr="Image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371600"/>
            <a:ext cx="5926138" cy="4802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2627313" y="620713"/>
            <a:ext cx="3524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Secador flash o instantáneo</a:t>
            </a:r>
            <a:endParaRPr 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2362200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graphicFrame>
        <p:nvGraphicFramePr>
          <p:cNvPr id="5122" name="Object 3"/>
          <p:cNvGraphicFramePr>
            <a:graphicFrameLocks noChangeAspect="1"/>
          </p:cNvGraphicFramePr>
          <p:nvPr/>
        </p:nvGraphicFramePr>
        <p:xfrm>
          <a:off x="1600200" y="990600"/>
          <a:ext cx="5791200" cy="3813175"/>
        </p:xfrm>
        <a:graphic>
          <a:graphicData uri="http://schemas.openxmlformats.org/presentationml/2006/ole">
            <p:oleObj spid="_x0000_s5122" name="Imagen de mapa de bits" r:id="rId3" imgW="2809524" imgH="2809524" progId="Paint.Picture">
              <p:embed/>
            </p:oleObj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50" name="Group 2"/>
          <p:cNvGrpSpPr>
            <a:grpSpLocks/>
          </p:cNvGrpSpPr>
          <p:nvPr/>
        </p:nvGrpSpPr>
        <p:grpSpPr bwMode="auto">
          <a:xfrm>
            <a:off x="1235075" y="-11113"/>
            <a:ext cx="6673850" cy="6464301"/>
            <a:chOff x="-3" y="-3"/>
            <a:chExt cx="4204" cy="4072"/>
          </a:xfrm>
        </p:grpSpPr>
        <p:grpSp>
          <p:nvGrpSpPr>
            <p:cNvPr id="27651" name="Group 3"/>
            <p:cNvGrpSpPr>
              <a:grpSpLocks/>
            </p:cNvGrpSpPr>
            <p:nvPr/>
          </p:nvGrpSpPr>
          <p:grpSpPr bwMode="auto">
            <a:xfrm>
              <a:off x="0" y="0"/>
              <a:ext cx="4198" cy="4066"/>
              <a:chOff x="0" y="0"/>
              <a:chExt cx="4198" cy="4066"/>
            </a:xfrm>
          </p:grpSpPr>
          <p:grpSp>
            <p:nvGrpSpPr>
              <p:cNvPr id="27653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1196" cy="403"/>
                <a:chOff x="0" y="0"/>
                <a:chExt cx="1196" cy="403"/>
              </a:xfrm>
            </p:grpSpPr>
            <p:sp>
              <p:nvSpPr>
                <p:cNvPr id="27692" name="Rectangle 5"/>
                <p:cNvSpPr>
                  <a:spLocks noChangeArrowheads="1"/>
                </p:cNvSpPr>
                <p:nvPr/>
              </p:nvSpPr>
              <p:spPr bwMode="auto">
                <a:xfrm>
                  <a:off x="28" y="0"/>
                  <a:ext cx="1140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Nombre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93" name="Rectangle 6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196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4" name="Group 7"/>
              <p:cNvGrpSpPr>
                <a:grpSpLocks/>
              </p:cNvGrpSpPr>
              <p:nvPr/>
            </p:nvGrpSpPr>
            <p:grpSpPr bwMode="auto">
              <a:xfrm>
                <a:off x="1196" y="0"/>
                <a:ext cx="1868" cy="403"/>
                <a:chOff x="1196" y="0"/>
                <a:chExt cx="1868" cy="403"/>
              </a:xfrm>
            </p:grpSpPr>
            <p:sp>
              <p:nvSpPr>
                <p:cNvPr id="27690" name="Rectangle 8"/>
                <p:cNvSpPr>
                  <a:spLocks noChangeArrowheads="1"/>
                </p:cNvSpPr>
                <p:nvPr/>
              </p:nvSpPr>
              <p:spPr bwMode="auto">
                <a:xfrm>
                  <a:off x="1224" y="0"/>
                  <a:ext cx="1812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Características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91" name="Rectangle 9"/>
                <p:cNvSpPr>
                  <a:spLocks noChangeArrowheads="1"/>
                </p:cNvSpPr>
                <p:nvPr/>
              </p:nvSpPr>
              <p:spPr bwMode="auto">
                <a:xfrm>
                  <a:off x="1196" y="0"/>
                  <a:ext cx="1868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5" name="Group 10"/>
              <p:cNvGrpSpPr>
                <a:grpSpLocks/>
              </p:cNvGrpSpPr>
              <p:nvPr/>
            </p:nvGrpSpPr>
            <p:grpSpPr bwMode="auto">
              <a:xfrm>
                <a:off x="3064" y="0"/>
                <a:ext cx="1134" cy="403"/>
                <a:chOff x="3064" y="0"/>
                <a:chExt cx="1134" cy="403"/>
              </a:xfrm>
            </p:grpSpPr>
            <p:sp>
              <p:nvSpPr>
                <p:cNvPr id="27688" name="Rectangle 11"/>
                <p:cNvSpPr>
                  <a:spLocks noChangeArrowheads="1"/>
                </p:cNvSpPr>
                <p:nvPr/>
              </p:nvSpPr>
              <p:spPr bwMode="auto">
                <a:xfrm>
                  <a:off x="3092" y="0"/>
                  <a:ext cx="1078" cy="40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Productos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89" name="Rectangle 12"/>
                <p:cNvSpPr>
                  <a:spLocks noChangeArrowheads="1"/>
                </p:cNvSpPr>
                <p:nvPr/>
              </p:nvSpPr>
              <p:spPr bwMode="auto">
                <a:xfrm>
                  <a:off x="3064" y="0"/>
                  <a:ext cx="1134" cy="40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6" name="Group 13"/>
              <p:cNvGrpSpPr>
                <a:grpSpLocks/>
              </p:cNvGrpSpPr>
              <p:nvPr/>
            </p:nvGrpSpPr>
            <p:grpSpPr bwMode="auto">
              <a:xfrm>
                <a:off x="0" y="403"/>
                <a:ext cx="4053" cy="1074"/>
                <a:chOff x="0" y="403"/>
                <a:chExt cx="4053" cy="1074"/>
              </a:xfrm>
            </p:grpSpPr>
            <p:grpSp>
              <p:nvGrpSpPr>
                <p:cNvPr id="27684" name="Group 14"/>
                <p:cNvGrpSpPr>
                  <a:grpSpLocks/>
                </p:cNvGrpSpPr>
                <p:nvPr/>
              </p:nvGrpSpPr>
              <p:grpSpPr bwMode="auto">
                <a:xfrm>
                  <a:off x="28" y="403"/>
                  <a:ext cx="3997" cy="997"/>
                  <a:chOff x="0" y="1209"/>
                  <a:chExt cx="3997" cy="997"/>
                </a:xfrm>
              </p:grpSpPr>
              <p:sp>
                <p:nvSpPr>
                  <p:cNvPr id="27686" name="Rectangle 15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209"/>
                    <a:ext cx="3997" cy="3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bIns="0">
                    <a:spAutoFit/>
                  </a:bodyPr>
                  <a:lstStyle/>
                  <a:p>
                    <a:pPr algn="ctr"/>
                    <a:r>
                      <a:rPr lang="es-ES_tradnl" sz="1200" b="1">
                        <a:cs typeface="Times New Roman" pitchFamily="18" charset="0"/>
                      </a:rPr>
                      <a:t> </a:t>
                    </a:r>
                    <a:endParaRPr lang="es-ES_tradnl" sz="800" b="1"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_tradnl"/>
                  </a:p>
                </p:txBody>
              </p:sp>
              <p:sp>
                <p:nvSpPr>
                  <p:cNvPr id="27687" name="Rectangle 16"/>
                  <p:cNvSpPr>
                    <a:spLocks noChangeArrowheads="1"/>
                  </p:cNvSpPr>
                  <p:nvPr/>
                </p:nvSpPr>
                <p:spPr bwMode="auto">
                  <a:xfrm>
                    <a:off x="0" y="1583"/>
                    <a:ext cx="3997" cy="623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bIns="0">
                    <a:spAutoFit/>
                  </a:bodyPr>
                  <a:lstStyle/>
                  <a:p>
                    <a:pPr algn="ctr"/>
                    <a:r>
                      <a:rPr lang="es-ES_tradnl" sz="1900" b="1">
                        <a:solidFill>
                          <a:srgbClr val="990033"/>
                        </a:solidFill>
                        <a:cs typeface="Times New Roman" pitchFamily="18" charset="0"/>
                      </a:rPr>
                      <a:t>No adiabático por conducción:</a:t>
                    </a:r>
                    <a:endParaRPr lang="es-ES_tradnl" sz="800" b="1">
                      <a:solidFill>
                        <a:srgbClr val="990033"/>
                      </a:solidFill>
                      <a:cs typeface="Times New Roman" pitchFamily="18" charset="0"/>
                    </a:endParaRPr>
                  </a:p>
                  <a:p>
                    <a:pPr algn="ctr" eaLnBrk="0" hangingPunct="0"/>
                    <a:r>
                      <a:rPr lang="es-ES" sz="1900">
                        <a:solidFill>
                          <a:srgbClr val="990033"/>
                        </a:solidFill>
                        <a:cs typeface="Times New Roman" pitchFamily="18" charset="0"/>
                      </a:rPr>
                      <a:t>Método indirecto por conducción a través de paredes metálicas</a:t>
                    </a:r>
                    <a:endParaRPr lang="es-ES" sz="1200">
                      <a:solidFill>
                        <a:srgbClr val="990033"/>
                      </a:solidFill>
                      <a:cs typeface="Times New Roman" pitchFamily="18" charset="0"/>
                    </a:endParaRPr>
                  </a:p>
                  <a:p>
                    <a:pPr algn="ctr" eaLnBrk="0" hangingPunct="0"/>
                    <a:endParaRPr lang="es-ES"/>
                  </a:p>
                </p:txBody>
              </p:sp>
            </p:grpSp>
            <p:sp>
              <p:nvSpPr>
                <p:cNvPr id="27685" name="Rectangle 17"/>
                <p:cNvSpPr>
                  <a:spLocks noChangeArrowheads="1"/>
                </p:cNvSpPr>
                <p:nvPr/>
              </p:nvSpPr>
              <p:spPr bwMode="auto">
                <a:xfrm>
                  <a:off x="0" y="403"/>
                  <a:ext cx="4053" cy="1074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7" name="Group 18"/>
              <p:cNvGrpSpPr>
                <a:grpSpLocks/>
              </p:cNvGrpSpPr>
              <p:nvPr/>
            </p:nvGrpSpPr>
            <p:grpSpPr bwMode="auto">
              <a:xfrm>
                <a:off x="0" y="1477"/>
                <a:ext cx="1195" cy="1208"/>
                <a:chOff x="0" y="1477"/>
                <a:chExt cx="1195" cy="1208"/>
              </a:xfrm>
            </p:grpSpPr>
            <p:sp>
              <p:nvSpPr>
                <p:cNvPr id="27682" name="Rectangle 19"/>
                <p:cNvSpPr>
                  <a:spLocks noChangeArrowheads="1"/>
                </p:cNvSpPr>
                <p:nvPr/>
              </p:nvSpPr>
              <p:spPr bwMode="auto">
                <a:xfrm>
                  <a:off x="28" y="1477"/>
                  <a:ext cx="1139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Liofilizadores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83" name="Rectangle 20"/>
                <p:cNvSpPr>
                  <a:spLocks noChangeArrowheads="1"/>
                </p:cNvSpPr>
                <p:nvPr/>
              </p:nvSpPr>
              <p:spPr bwMode="auto">
                <a:xfrm>
                  <a:off x="0" y="1477"/>
                  <a:ext cx="1195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8" name="Group 21"/>
              <p:cNvGrpSpPr>
                <a:grpSpLocks/>
              </p:cNvGrpSpPr>
              <p:nvPr/>
            </p:nvGrpSpPr>
            <p:grpSpPr bwMode="auto">
              <a:xfrm>
                <a:off x="1195" y="1477"/>
                <a:ext cx="1870" cy="1208"/>
                <a:chOff x="1195" y="1477"/>
                <a:chExt cx="1870" cy="1208"/>
              </a:xfrm>
            </p:grpSpPr>
            <p:sp>
              <p:nvSpPr>
                <p:cNvPr id="27680" name="Rectangle 22"/>
                <p:cNvSpPr>
                  <a:spLocks noChangeArrowheads="1"/>
                </p:cNvSpPr>
                <p:nvPr/>
              </p:nvSpPr>
              <p:spPr bwMode="auto">
                <a:xfrm>
                  <a:off x="1223" y="1477"/>
                  <a:ext cx="1814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pPr indent="-228600">
                    <a:lnSpc>
                      <a:spcPct val="90000"/>
                    </a:lnSpc>
                    <a:tabLst>
                      <a:tab pos="228600" algn="l"/>
                    </a:tabLst>
                  </a:pPr>
                  <a:r>
                    <a:rPr lang="es-ES_tradnl" sz="1200">
                      <a:cs typeface="Times New Roman" pitchFamily="18" charset="0"/>
                    </a:rPr>
                    <a:t>PPoductos muy lábiles, frágiles o muy soluble. Cuenta con varias etapas:</a:t>
                  </a:r>
                  <a:endParaRPr lang="es-ES" sz="120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90000"/>
                    </a:lnSpc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>
                      <a:cs typeface="Times New Roman" pitchFamily="18" charset="0"/>
                    </a:rPr>
                    <a:t>Etapa de Filtrado, concentración 5-25% p/v</a:t>
                  </a:r>
                  <a:endParaRPr lang="es-ES" sz="1200">
                    <a:cs typeface="Times New Roman" pitchFamily="18" charset="0"/>
                  </a:endParaRPr>
                </a:p>
                <a:p>
                  <a:pPr indent="-228600" eaLnBrk="0" hangingPunct="0">
                    <a:lnSpc>
                      <a:spcPct val="90000"/>
                    </a:lnSpc>
                    <a:tabLst>
                      <a:tab pos="228600" algn="l"/>
                    </a:tabLst>
                  </a:pPr>
                  <a:r>
                    <a:rPr lang="es-ES_tradnl" sz="1200" b="1">
                      <a:cs typeface="Times New Roman" pitchFamily="18" charset="0"/>
                    </a:rPr>
                    <a:t>CCongelado de la solución</a:t>
                  </a:r>
                  <a:endParaRPr lang="es-ES" sz="12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r>
                    <a:rPr lang="es-ES_tradnl" sz="1200">
                      <a:latin typeface="Symbol" pitchFamily="18" charset="2"/>
                      <a:cs typeface="Times New Roman" pitchFamily="18" charset="0"/>
                    </a:rPr>
                    <a:t>·</a:t>
                  </a:r>
                  <a:r>
                    <a:rPr lang="es-ES_tradnl" sz="1200">
                      <a:cs typeface="Times New Roman" pitchFamily="18" charset="0"/>
                    </a:rPr>
                    <a:t>Deshidratación por calentamiento </a:t>
                  </a:r>
                  <a:r>
                    <a:rPr lang="es-ES_tradnl" sz="1200" b="1" u="sng">
                      <a:cs typeface="Times New Roman" pitchFamily="18" charset="0"/>
                    </a:rPr>
                    <a:t>al vacío,</a:t>
                  </a:r>
                  <a:r>
                    <a:rPr lang="es-ES_tradnl" sz="1200">
                      <a:cs typeface="Times New Roman" pitchFamily="18" charset="0"/>
                    </a:rPr>
                    <a:t> el agua siempre se encuentra en forma sólida y su pérdida es sólo por sublimación.</a:t>
                  </a:r>
                  <a:endParaRPr lang="es-ES" sz="1200">
                    <a:cs typeface="Times New Roman" pitchFamily="18" charset="0"/>
                  </a:endParaRPr>
                </a:p>
                <a:p>
                  <a:pPr indent="-228600" eaLnBrk="0" hangingPunct="0">
                    <a:tabLst>
                      <a:tab pos="228600" algn="l"/>
                    </a:tabLst>
                  </a:pPr>
                  <a:endParaRPr lang="es-ES"/>
                </a:p>
              </p:txBody>
            </p:sp>
            <p:sp>
              <p:nvSpPr>
                <p:cNvPr id="27681" name="Rectangle 23"/>
                <p:cNvSpPr>
                  <a:spLocks noChangeArrowheads="1"/>
                </p:cNvSpPr>
                <p:nvPr/>
              </p:nvSpPr>
              <p:spPr bwMode="auto">
                <a:xfrm>
                  <a:off x="1195" y="1477"/>
                  <a:ext cx="1870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59" name="Group 24"/>
              <p:cNvGrpSpPr>
                <a:grpSpLocks/>
              </p:cNvGrpSpPr>
              <p:nvPr/>
            </p:nvGrpSpPr>
            <p:grpSpPr bwMode="auto">
              <a:xfrm>
                <a:off x="3065" y="1477"/>
                <a:ext cx="1133" cy="1208"/>
                <a:chOff x="3065" y="1477"/>
                <a:chExt cx="1133" cy="1208"/>
              </a:xfrm>
            </p:grpSpPr>
            <p:sp>
              <p:nvSpPr>
                <p:cNvPr id="27678" name="Rectangle 25"/>
                <p:cNvSpPr>
                  <a:spLocks noChangeArrowheads="1"/>
                </p:cNvSpPr>
                <p:nvPr/>
              </p:nvSpPr>
              <p:spPr bwMode="auto">
                <a:xfrm>
                  <a:off x="3093" y="1477"/>
                  <a:ext cx="1077" cy="1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Enzimas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Hormonas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Proteínas terapéuticas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79" name="Rectangle 26"/>
                <p:cNvSpPr>
                  <a:spLocks noChangeArrowheads="1"/>
                </p:cNvSpPr>
                <p:nvPr/>
              </p:nvSpPr>
              <p:spPr bwMode="auto">
                <a:xfrm>
                  <a:off x="3065" y="1477"/>
                  <a:ext cx="1133" cy="120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0" name="Group 27"/>
              <p:cNvGrpSpPr>
                <a:grpSpLocks/>
              </p:cNvGrpSpPr>
              <p:nvPr/>
            </p:nvGrpSpPr>
            <p:grpSpPr bwMode="auto">
              <a:xfrm>
                <a:off x="0" y="2685"/>
                <a:ext cx="1195" cy="748"/>
                <a:chOff x="0" y="2685"/>
                <a:chExt cx="1195" cy="748"/>
              </a:xfrm>
            </p:grpSpPr>
            <p:sp>
              <p:nvSpPr>
                <p:cNvPr id="27676" name="Rectangle 28"/>
                <p:cNvSpPr>
                  <a:spLocks noChangeArrowheads="1"/>
                </p:cNvSpPr>
                <p:nvPr/>
              </p:nvSpPr>
              <p:spPr bwMode="auto">
                <a:xfrm>
                  <a:off x="28" y="2685"/>
                  <a:ext cx="1139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_tradnl" sz="1200">
                    <a:cs typeface="Times New Roman" pitchFamily="18" charset="0"/>
                  </a:endParaRPr>
                </a:p>
                <a:p>
                  <a:endParaRPr lang="es-ES_tradnl" sz="1200">
                    <a:cs typeface="Times New Roman" pitchFamily="18" charset="0"/>
                  </a:endParaRPr>
                </a:p>
                <a:p>
                  <a:endParaRPr lang="es-ES_tradnl" sz="1200">
                    <a:cs typeface="Times New Roman" pitchFamily="18" charset="0"/>
                  </a:endParaRPr>
                </a:p>
                <a:p>
                  <a:r>
                    <a:rPr lang="es-ES_tradnl" sz="1200">
                      <a:cs typeface="Times New Roman" pitchFamily="18" charset="0"/>
                    </a:rPr>
                    <a:t>Estufa al vacío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77" name="Rectangle 29"/>
                <p:cNvSpPr>
                  <a:spLocks noChangeArrowheads="1"/>
                </p:cNvSpPr>
                <p:nvPr/>
              </p:nvSpPr>
              <p:spPr bwMode="auto">
                <a:xfrm>
                  <a:off x="0" y="2685"/>
                  <a:ext cx="1195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1" name="Group 30"/>
              <p:cNvGrpSpPr>
                <a:grpSpLocks/>
              </p:cNvGrpSpPr>
              <p:nvPr/>
            </p:nvGrpSpPr>
            <p:grpSpPr bwMode="auto">
              <a:xfrm>
                <a:off x="1195" y="2685"/>
                <a:ext cx="1870" cy="748"/>
                <a:chOff x="1195" y="2685"/>
                <a:chExt cx="1870" cy="748"/>
              </a:xfrm>
            </p:grpSpPr>
            <p:sp>
              <p:nvSpPr>
                <p:cNvPr id="27674" name="Rectangle 31"/>
                <p:cNvSpPr>
                  <a:spLocks noChangeArrowheads="1"/>
                </p:cNvSpPr>
                <p:nvPr/>
              </p:nvSpPr>
              <p:spPr bwMode="auto">
                <a:xfrm>
                  <a:off x="1223" y="2685"/>
                  <a:ext cx="1814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ES_tradnl" sz="1200">
                    <a:cs typeface="Times New Roman" pitchFamily="18" charset="0"/>
                  </a:endParaRPr>
                </a:p>
                <a:p>
                  <a:endParaRPr lang="es-ES_tradnl" sz="1200">
                    <a:cs typeface="Times New Roman" pitchFamily="18" charset="0"/>
                  </a:endParaRPr>
                </a:p>
                <a:p>
                  <a:r>
                    <a:rPr lang="es-ES_tradnl" sz="1200">
                      <a:cs typeface="Times New Roman" pitchFamily="18" charset="0"/>
                    </a:rPr>
                    <a:t>Bajo Nivel de producción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Alto valor del producto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Productos lábiles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Aplicación de vacío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75" name="Rectangle 32"/>
                <p:cNvSpPr>
                  <a:spLocks noChangeArrowheads="1"/>
                </p:cNvSpPr>
                <p:nvPr/>
              </p:nvSpPr>
              <p:spPr bwMode="auto">
                <a:xfrm>
                  <a:off x="1195" y="2685"/>
                  <a:ext cx="1870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2" name="Group 33"/>
              <p:cNvGrpSpPr>
                <a:grpSpLocks/>
              </p:cNvGrpSpPr>
              <p:nvPr/>
            </p:nvGrpSpPr>
            <p:grpSpPr bwMode="auto">
              <a:xfrm>
                <a:off x="3065" y="2685"/>
                <a:ext cx="1133" cy="748"/>
                <a:chOff x="3065" y="2685"/>
                <a:chExt cx="1133" cy="748"/>
              </a:xfrm>
            </p:grpSpPr>
            <p:sp>
              <p:nvSpPr>
                <p:cNvPr id="27672" name="Rectangle 34"/>
                <p:cNvSpPr>
                  <a:spLocks noChangeArrowheads="1"/>
                </p:cNvSpPr>
                <p:nvPr/>
              </p:nvSpPr>
              <p:spPr bwMode="auto">
                <a:xfrm>
                  <a:off x="3093" y="2685"/>
                  <a:ext cx="1077" cy="74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73" name="Rectangle 35"/>
                <p:cNvSpPr>
                  <a:spLocks noChangeArrowheads="1"/>
                </p:cNvSpPr>
                <p:nvPr/>
              </p:nvSpPr>
              <p:spPr bwMode="auto">
                <a:xfrm>
                  <a:off x="3065" y="2685"/>
                  <a:ext cx="1133" cy="748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3" name="Group 36"/>
              <p:cNvGrpSpPr>
                <a:grpSpLocks/>
              </p:cNvGrpSpPr>
              <p:nvPr/>
            </p:nvGrpSpPr>
            <p:grpSpPr bwMode="auto">
              <a:xfrm>
                <a:off x="0" y="3433"/>
                <a:ext cx="1195" cy="633"/>
                <a:chOff x="0" y="3433"/>
                <a:chExt cx="1195" cy="633"/>
              </a:xfrm>
            </p:grpSpPr>
            <p:sp>
              <p:nvSpPr>
                <p:cNvPr id="27670" name="Rectangle 37"/>
                <p:cNvSpPr>
                  <a:spLocks noChangeArrowheads="1"/>
                </p:cNvSpPr>
                <p:nvPr/>
              </p:nvSpPr>
              <p:spPr bwMode="auto">
                <a:xfrm>
                  <a:off x="28" y="3433"/>
                  <a:ext cx="1139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Sistemas Rotatorios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71" name="Rectangle 38"/>
                <p:cNvSpPr>
                  <a:spLocks noChangeArrowheads="1"/>
                </p:cNvSpPr>
                <p:nvPr/>
              </p:nvSpPr>
              <p:spPr bwMode="auto">
                <a:xfrm>
                  <a:off x="0" y="3433"/>
                  <a:ext cx="1195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4" name="Group 39"/>
              <p:cNvGrpSpPr>
                <a:grpSpLocks/>
              </p:cNvGrpSpPr>
              <p:nvPr/>
            </p:nvGrpSpPr>
            <p:grpSpPr bwMode="auto">
              <a:xfrm>
                <a:off x="1195" y="3433"/>
                <a:ext cx="1870" cy="633"/>
                <a:chOff x="1195" y="3433"/>
                <a:chExt cx="1870" cy="633"/>
              </a:xfrm>
            </p:grpSpPr>
            <p:sp>
              <p:nvSpPr>
                <p:cNvPr id="27668" name="Rectangle 40"/>
                <p:cNvSpPr>
                  <a:spLocks noChangeArrowheads="1"/>
                </p:cNvSpPr>
                <p:nvPr/>
              </p:nvSpPr>
              <p:spPr bwMode="auto">
                <a:xfrm>
                  <a:off x="1223" y="3433"/>
                  <a:ext cx="1814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_tradnl" sz="1200">
                      <a:cs typeface="Times New Roman" pitchFamily="18" charset="0"/>
                    </a:rPr>
                    <a:t> 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_tradnl" sz="1200">
                      <a:cs typeface="Times New Roman" pitchFamily="18" charset="0"/>
                    </a:rPr>
                    <a:t>Estufa giratoria a la cual se le aplica vacío</a:t>
                  </a:r>
                  <a:endParaRPr lang="es-ES" sz="1200">
                    <a:cs typeface="Times New Roman" pitchFamily="18" charset="0"/>
                  </a:endParaRPr>
                </a:p>
                <a:p>
                  <a:pPr eaLnBrk="0" hangingPunct="0"/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69" name="Rectangle 41"/>
                <p:cNvSpPr>
                  <a:spLocks noChangeArrowheads="1"/>
                </p:cNvSpPr>
                <p:nvPr/>
              </p:nvSpPr>
              <p:spPr bwMode="auto">
                <a:xfrm>
                  <a:off x="1195" y="3433"/>
                  <a:ext cx="1870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  <p:grpSp>
            <p:nvGrpSpPr>
              <p:cNvPr id="27665" name="Group 42"/>
              <p:cNvGrpSpPr>
                <a:grpSpLocks/>
              </p:cNvGrpSpPr>
              <p:nvPr/>
            </p:nvGrpSpPr>
            <p:grpSpPr bwMode="auto">
              <a:xfrm>
                <a:off x="3065" y="3433"/>
                <a:ext cx="1133" cy="633"/>
                <a:chOff x="3065" y="3433"/>
                <a:chExt cx="1133" cy="633"/>
              </a:xfrm>
            </p:grpSpPr>
            <p:sp>
              <p:nvSpPr>
                <p:cNvPr id="27666" name="Rectangle 43"/>
                <p:cNvSpPr>
                  <a:spLocks noChangeArrowheads="1"/>
                </p:cNvSpPr>
                <p:nvPr/>
              </p:nvSpPr>
              <p:spPr bwMode="auto">
                <a:xfrm>
                  <a:off x="3093" y="3433"/>
                  <a:ext cx="1077" cy="6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s-ES" sz="1200">
                      <a:cs typeface="Times New Roman" pitchFamily="18" charset="0"/>
                    </a:rPr>
                    <a:t> </a:t>
                  </a:r>
                </a:p>
                <a:p>
                  <a:pPr eaLnBrk="0" hangingPunct="0"/>
                  <a:endParaRPr lang="es-ES"/>
                </a:p>
              </p:txBody>
            </p:sp>
            <p:sp>
              <p:nvSpPr>
                <p:cNvPr id="27667" name="Rectangle 44"/>
                <p:cNvSpPr>
                  <a:spLocks noChangeArrowheads="1"/>
                </p:cNvSpPr>
                <p:nvPr/>
              </p:nvSpPr>
              <p:spPr bwMode="auto">
                <a:xfrm>
                  <a:off x="3065" y="3433"/>
                  <a:ext cx="1133" cy="633"/>
                </a:xfrm>
                <a:prstGeom prst="rect">
                  <a:avLst/>
                </a:prstGeom>
                <a:noFill/>
                <a:ln w="7">
                  <a:solidFill>
                    <a:srgbClr val="A0A0A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endParaRPr lang="es-CL"/>
                </a:p>
              </p:txBody>
            </p:sp>
          </p:grpSp>
        </p:grpSp>
        <p:sp>
          <p:nvSpPr>
            <p:cNvPr id="27652" name="Rectangle 45"/>
            <p:cNvSpPr>
              <a:spLocks noChangeArrowheads="1"/>
            </p:cNvSpPr>
            <p:nvPr/>
          </p:nvSpPr>
          <p:spPr bwMode="auto">
            <a:xfrm>
              <a:off x="-3" y="-3"/>
              <a:ext cx="4204" cy="4072"/>
            </a:xfrm>
            <a:prstGeom prst="rect">
              <a:avLst/>
            </a:prstGeom>
            <a:noFill/>
            <a:ln w="9525">
              <a:solidFill>
                <a:srgbClr val="A0A0A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CL"/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2362200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sp>
        <p:nvSpPr>
          <p:cNvPr id="6148" name="Rectangle 3"/>
          <p:cNvSpPr>
            <a:spLocks noChangeArrowheads="1"/>
          </p:cNvSpPr>
          <p:nvPr/>
        </p:nvSpPr>
        <p:spPr bwMode="auto">
          <a:xfrm>
            <a:off x="3362325" y="2043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6146" name="Object 4"/>
          <p:cNvGraphicFramePr>
            <a:graphicFrameLocks noChangeAspect="1"/>
          </p:cNvGraphicFramePr>
          <p:nvPr/>
        </p:nvGraphicFramePr>
        <p:xfrm>
          <a:off x="228600" y="609600"/>
          <a:ext cx="2860675" cy="3276600"/>
        </p:xfrm>
        <a:graphic>
          <a:graphicData uri="http://schemas.openxmlformats.org/presentationml/2006/ole">
            <p:oleObj spid="_x0000_s6146" r:id="rId3" imgW="2419048" imgH="2771429" progId="Paint.Picture">
              <p:embed/>
            </p:oleObj>
          </a:graphicData>
        </a:graphic>
      </p:graphicFrame>
      <p:pic>
        <p:nvPicPr>
          <p:cNvPr id="6149" name="Picture 5" descr="liofilizado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96050" y="4725988"/>
            <a:ext cx="246856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Image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47913" y="1125538"/>
            <a:ext cx="4448175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2460625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3362325" y="2043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28676" name="Picture 4" descr="Image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981200"/>
            <a:ext cx="7470775" cy="331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247900" y="1052513"/>
            <a:ext cx="3830638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b="1" u="sng">
                <a:solidFill>
                  <a:srgbClr val="000099"/>
                </a:solidFill>
              </a:rPr>
              <a:t>Secadores rotatorios a vacío</a:t>
            </a:r>
            <a:endParaRPr lang="es-ES"/>
          </a:p>
          <a:p>
            <a:endParaRPr 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8915400" cy="6292850"/>
        </p:xfrm>
        <a:graphic>
          <a:graphicData uri="http://schemas.openxmlformats.org/presentationml/2006/ole">
            <p:oleObj spid="_x0000_s1026" name="Flowsheet" r:id="rId3" imgW="9291600" imgH="6714000" progId="SPDFlowsheet">
              <p:embed/>
            </p:oleObj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352800" y="4038600"/>
            <a:ext cx="5791200" cy="2590800"/>
          </a:xfrm>
          <a:prstGeom prst="rect">
            <a:avLst/>
          </a:prstGeom>
          <a:noFill/>
          <a:ln w="28575">
            <a:solidFill>
              <a:srgbClr val="FF0000"/>
            </a:solidFill>
            <a:prstDash val="sysDot"/>
            <a:miter lim="800000"/>
            <a:headEnd/>
            <a:tailEnd/>
          </a:ln>
        </p:spPr>
        <p:txBody>
          <a:bodyPr wrap="none" anchor="ctr"/>
          <a:lstStyle/>
          <a:p>
            <a:endParaRPr lang="es-CL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2"/>
          <p:cNvSpPr>
            <a:spLocks noChangeArrowheads="1"/>
          </p:cNvSpPr>
          <p:nvPr/>
        </p:nvSpPr>
        <p:spPr bwMode="auto">
          <a:xfrm>
            <a:off x="2460625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3362325" y="2043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graphicFrame>
        <p:nvGraphicFramePr>
          <p:cNvPr id="7170" name="Object 5"/>
          <p:cNvGraphicFramePr>
            <a:graphicFrameLocks noChangeAspect="1"/>
          </p:cNvGraphicFramePr>
          <p:nvPr/>
        </p:nvGraphicFramePr>
        <p:xfrm>
          <a:off x="1187450" y="3284538"/>
          <a:ext cx="3124200" cy="2301875"/>
        </p:xfrm>
        <a:graphic>
          <a:graphicData uri="http://schemas.openxmlformats.org/presentationml/2006/ole">
            <p:oleObj spid="_x0000_s7170" name="Imagen de mapa de bits" r:id="rId3" imgW="2133898" imgH="1571844" progId="Paint.Picture">
              <p:embed/>
            </p:oleObj>
          </a:graphicData>
        </a:graphic>
      </p:graphicFrame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8713788" cy="249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_tradnl" sz="3600" b="1" dirty="0" err="1">
                <a:solidFill>
                  <a:srgbClr val="FF0000"/>
                </a:solidFill>
              </a:rPr>
              <a:t>Liofilizadores</a:t>
            </a:r>
            <a:endParaRPr lang="es-ES_tradnl" sz="3600" b="1" dirty="0">
              <a:solidFill>
                <a:srgbClr val="FF0000"/>
              </a:solidFill>
            </a:endParaRPr>
          </a:p>
          <a:p>
            <a:endParaRPr lang="es-ES_tradnl" dirty="0"/>
          </a:p>
          <a:p>
            <a:pPr algn="just"/>
            <a:r>
              <a:rPr lang="es-ES" dirty="0"/>
              <a:t>En un </a:t>
            </a:r>
            <a:r>
              <a:rPr lang="es-ES" dirty="0" err="1"/>
              <a:t>liofilizador</a:t>
            </a:r>
            <a:r>
              <a:rPr lang="es-ES" dirty="0"/>
              <a:t> convencional, el vacío se logra mediante la combinación de bombas extractoras de aire y "trampas frías" que operan a -40 o -50 °C, para congelar el agua extraída del producto y crear, dentro de la cámara, una presión menor a la atmosférica. </a:t>
            </a:r>
            <a:endParaRPr lang="es-CL" dirty="0"/>
          </a:p>
        </p:txBody>
      </p:sp>
      <p:grpSp>
        <p:nvGrpSpPr>
          <p:cNvPr id="7176" name="Group 18"/>
          <p:cNvGrpSpPr>
            <a:grpSpLocks/>
          </p:cNvGrpSpPr>
          <p:nvPr/>
        </p:nvGrpSpPr>
        <p:grpSpPr bwMode="auto">
          <a:xfrm>
            <a:off x="285720" y="3357562"/>
            <a:ext cx="8382000" cy="2727325"/>
            <a:chOff x="240" y="1008"/>
            <a:chExt cx="5280" cy="1718"/>
          </a:xfrm>
        </p:grpSpPr>
        <p:graphicFrame>
          <p:nvGraphicFramePr>
            <p:cNvPr id="7171" name="Object 19"/>
            <p:cNvGraphicFramePr>
              <a:graphicFrameLocks noChangeAspect="1"/>
            </p:cNvGraphicFramePr>
            <p:nvPr/>
          </p:nvGraphicFramePr>
          <p:xfrm>
            <a:off x="2928" y="1056"/>
            <a:ext cx="1536" cy="1280"/>
          </p:xfrm>
          <a:graphic>
            <a:graphicData uri="http://schemas.openxmlformats.org/presentationml/2006/ole">
              <p:oleObj spid="_x0000_s7171" name="Imagen de mapa de bits" r:id="rId4" imgW="2114845" imgH="1762371" progId="Paint.Picture">
                <p:embed/>
              </p:oleObj>
            </a:graphicData>
          </a:graphic>
        </p:graphicFrame>
        <p:graphicFrame>
          <p:nvGraphicFramePr>
            <p:cNvPr id="7172" name="Object 20"/>
            <p:cNvGraphicFramePr>
              <a:graphicFrameLocks noChangeAspect="1"/>
            </p:cNvGraphicFramePr>
            <p:nvPr/>
          </p:nvGraphicFramePr>
          <p:xfrm>
            <a:off x="720" y="1056"/>
            <a:ext cx="1968" cy="1450"/>
          </p:xfrm>
          <a:graphic>
            <a:graphicData uri="http://schemas.openxmlformats.org/presentationml/2006/ole">
              <p:oleObj spid="_x0000_s7172" name="Imagen de mapa de bits" r:id="rId5" imgW="2133898" imgH="1571844" progId="Paint.Picture">
                <p:embed/>
              </p:oleObj>
            </a:graphicData>
          </a:graphic>
        </p:graphicFrame>
        <p:sp>
          <p:nvSpPr>
            <p:cNvPr id="7177" name="Text Box 21"/>
            <p:cNvSpPr txBox="1">
              <a:spLocks noChangeArrowheads="1"/>
            </p:cNvSpPr>
            <p:nvPr/>
          </p:nvSpPr>
          <p:spPr bwMode="auto">
            <a:xfrm>
              <a:off x="624" y="1008"/>
              <a:ext cx="1200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/>
                <a:t>Sistema de refrigeración</a:t>
              </a:r>
            </a:p>
          </p:txBody>
        </p:sp>
        <p:sp>
          <p:nvSpPr>
            <p:cNvPr id="7178" name="Text Box 22"/>
            <p:cNvSpPr txBox="1">
              <a:spLocks noChangeArrowheads="1"/>
            </p:cNvSpPr>
            <p:nvPr/>
          </p:nvSpPr>
          <p:spPr bwMode="auto">
            <a:xfrm>
              <a:off x="240" y="2112"/>
              <a:ext cx="1200" cy="28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/>
                <a:t>Vacío</a:t>
              </a:r>
            </a:p>
          </p:txBody>
        </p:sp>
        <p:sp>
          <p:nvSpPr>
            <p:cNvPr id="7179" name="Text Box 23"/>
            <p:cNvSpPr txBox="1">
              <a:spLocks noChangeArrowheads="1"/>
            </p:cNvSpPr>
            <p:nvPr/>
          </p:nvSpPr>
          <p:spPr bwMode="auto">
            <a:xfrm>
              <a:off x="4320" y="1488"/>
              <a:ext cx="1200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/>
                <a:t>Solución Congelada</a:t>
              </a:r>
            </a:p>
          </p:txBody>
        </p:sp>
        <p:sp>
          <p:nvSpPr>
            <p:cNvPr id="7180" name="Text Box 24"/>
            <p:cNvSpPr txBox="1">
              <a:spLocks noChangeArrowheads="1"/>
            </p:cNvSpPr>
            <p:nvPr/>
          </p:nvSpPr>
          <p:spPr bwMode="auto">
            <a:xfrm>
              <a:off x="4224" y="2208"/>
              <a:ext cx="1200" cy="51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s-ES"/>
                <a:t>Placas calefactoras</a:t>
              </a:r>
            </a:p>
          </p:txBody>
        </p:sp>
        <p:sp>
          <p:nvSpPr>
            <p:cNvPr id="7181" name="Line 25"/>
            <p:cNvSpPr>
              <a:spLocks noChangeShapeType="1"/>
            </p:cNvSpPr>
            <p:nvPr/>
          </p:nvSpPr>
          <p:spPr bwMode="auto">
            <a:xfrm flipH="1" flipV="1">
              <a:off x="3936" y="2112"/>
              <a:ext cx="336" cy="48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7182" name="Line 26"/>
            <p:cNvSpPr>
              <a:spLocks noChangeShapeType="1"/>
            </p:cNvSpPr>
            <p:nvPr/>
          </p:nvSpPr>
          <p:spPr bwMode="auto">
            <a:xfrm flipH="1">
              <a:off x="4032" y="1680"/>
              <a:ext cx="432" cy="192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s-ES"/>
            </a:p>
          </p:txBody>
        </p:sp>
      </p:grp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2460625" y="0"/>
            <a:ext cx="4343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_tradnl" sz="3200" b="1" u="sng">
                <a:solidFill>
                  <a:srgbClr val="000099"/>
                </a:solidFill>
                <a:cs typeface="Times New Roman" pitchFamily="18" charset="0"/>
              </a:rPr>
              <a:t>Equipos</a:t>
            </a:r>
            <a:endParaRPr lang="es-ES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362325" y="2043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pic>
        <p:nvPicPr>
          <p:cNvPr id="29700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125538"/>
            <a:ext cx="238125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2138" y="1196975"/>
            <a:ext cx="2428875" cy="212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2" name="Picture 1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24525" y="1700213"/>
            <a:ext cx="3419475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3" name="Text Box 17"/>
          <p:cNvSpPr txBox="1">
            <a:spLocks noChangeArrowheads="1"/>
          </p:cNvSpPr>
          <p:nvPr/>
        </p:nvSpPr>
        <p:spPr bwMode="auto">
          <a:xfrm>
            <a:off x="468313" y="476250"/>
            <a:ext cx="3382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Escala Laboratorio</a:t>
            </a:r>
          </a:p>
        </p:txBody>
      </p:sp>
      <p:sp>
        <p:nvSpPr>
          <p:cNvPr id="29704" name="Text Box 18"/>
          <p:cNvSpPr txBox="1">
            <a:spLocks noChangeArrowheads="1"/>
          </p:cNvSpPr>
          <p:nvPr/>
        </p:nvSpPr>
        <p:spPr bwMode="auto">
          <a:xfrm>
            <a:off x="395288" y="3933825"/>
            <a:ext cx="33829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/>
              <a:t>Escala Industrial</a:t>
            </a:r>
          </a:p>
        </p:txBody>
      </p:sp>
      <p:pic>
        <p:nvPicPr>
          <p:cNvPr id="29705" name="Picture 19" descr="foto0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87675" y="4005263"/>
            <a:ext cx="403225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55650" y="1916113"/>
            <a:ext cx="7772400" cy="1143000"/>
          </a:xfrm>
        </p:spPr>
        <p:txBody>
          <a:bodyPr/>
          <a:lstStyle/>
          <a:p>
            <a:pPr eaLnBrk="1" hangingPunct="1"/>
            <a:r>
              <a:rPr lang="es-ES" u="sng" smtClean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Formulación</a:t>
            </a:r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3"/>
            <a:ext cx="7772400" cy="1143000"/>
          </a:xfrm>
        </p:spPr>
        <p:txBody>
          <a:bodyPr/>
          <a:lstStyle/>
          <a:p>
            <a:pPr eaLnBrk="1" hangingPunct="1"/>
            <a:r>
              <a:rPr lang="es-CL" smtClean="0"/>
              <a:t>Formulación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341438"/>
            <a:ext cx="7772400" cy="4114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CL" smtClean="0"/>
              <a:t>Cuando se tiene una proteína, como producto, requiere:</a:t>
            </a:r>
          </a:p>
          <a:p>
            <a:pPr eaLnBrk="1" hangingPunct="1">
              <a:buFontTx/>
              <a:buNone/>
            </a:pPr>
            <a:r>
              <a:rPr lang="es-CL" smtClean="0"/>
              <a:t>(1) Formulación</a:t>
            </a:r>
          </a:p>
          <a:p>
            <a:pPr eaLnBrk="1" hangingPunct="1">
              <a:buFontTx/>
              <a:buNone/>
            </a:pPr>
            <a:r>
              <a:rPr lang="es-CL" smtClean="0"/>
              <a:t>(2) Estabilización</a:t>
            </a:r>
          </a:p>
          <a:p>
            <a:pPr eaLnBrk="1" hangingPunct="1">
              <a:buFontTx/>
              <a:buNone/>
            </a:pPr>
            <a:r>
              <a:rPr lang="es-CL" smtClean="0"/>
              <a:t>	Cada una de estas etapas requiere solo de trabajo experimental</a:t>
            </a:r>
          </a:p>
          <a:p>
            <a:pPr eaLnBrk="1" hangingPunct="1">
              <a:buFontTx/>
              <a:buNone/>
            </a:pPr>
            <a:endParaRPr lang="es-CL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650" y="3500438"/>
            <a:ext cx="7272338" cy="4114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CL" sz="2800" smtClean="0"/>
              <a:t>Estabilización: se orienta a algunas zonas de la proteína que se deben proteger. Para ello se adicionan excipientes específicos.</a:t>
            </a:r>
          </a:p>
          <a:p>
            <a:pPr eaLnBrk="1" hangingPunct="1">
              <a:buFontTx/>
              <a:buNone/>
            </a:pPr>
            <a:endParaRPr lang="es-CL" sz="2800" smtClean="0"/>
          </a:p>
          <a:p>
            <a:pPr eaLnBrk="1" hangingPunct="1">
              <a:buFontTx/>
              <a:buNone/>
            </a:pPr>
            <a:endParaRPr lang="es-CL" sz="2800" smtClean="0"/>
          </a:p>
        </p:txBody>
      </p:sp>
      <p:sp>
        <p:nvSpPr>
          <p:cNvPr id="32771" name="Text Box 8"/>
          <p:cNvSpPr txBox="1">
            <a:spLocks noChangeArrowheads="1"/>
          </p:cNvSpPr>
          <p:nvPr/>
        </p:nvSpPr>
        <p:spPr bwMode="auto">
          <a:xfrm>
            <a:off x="971550" y="3573463"/>
            <a:ext cx="304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2772" name="Text Box 13"/>
          <p:cNvSpPr txBox="1">
            <a:spLocks noChangeArrowheads="1"/>
          </p:cNvSpPr>
          <p:nvPr/>
        </p:nvSpPr>
        <p:spPr bwMode="auto">
          <a:xfrm>
            <a:off x="971550" y="333375"/>
            <a:ext cx="72009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/>
              <a:t>La Formulación en si indica en que porcentaje se encontrará la proteína de interés.</a:t>
            </a:r>
            <a:endParaRPr lang="es-ES"/>
          </a:p>
        </p:txBody>
      </p:sp>
      <p:pic>
        <p:nvPicPr>
          <p:cNvPr id="32773" name="Picture 14"/>
          <p:cNvPicPr>
            <a:picLocks noChangeAspect="1" noChangeArrowheads="1"/>
          </p:cNvPicPr>
          <p:nvPr>
            <p:ph sz="quarter" idx="3"/>
          </p:nvPr>
        </p:nvPicPr>
        <p:blipFill>
          <a:blip r:embed="rId2"/>
          <a:srcRect/>
          <a:stretch>
            <a:fillRect/>
          </a:stretch>
        </p:blipFill>
        <p:spPr>
          <a:xfrm>
            <a:off x="5292725" y="1052513"/>
            <a:ext cx="1116013" cy="19812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3"/>
          <p:cNvSpPr txBox="1">
            <a:spLocks noChangeArrowheads="1"/>
          </p:cNvSpPr>
          <p:nvPr/>
        </p:nvSpPr>
        <p:spPr bwMode="auto">
          <a:xfrm>
            <a:off x="971550" y="3573463"/>
            <a:ext cx="30448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CL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428596" y="357166"/>
            <a:ext cx="7993063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3200" dirty="0" smtClean="0">
                <a:solidFill>
                  <a:srgbClr val="FF0000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PROTEINAS EN SOLUCION</a:t>
            </a:r>
          </a:p>
          <a:p>
            <a:pPr algn="ctr"/>
            <a:endParaRPr lang="es-CL" sz="1400" dirty="0" smtClean="0">
              <a:solidFill>
                <a:srgbClr val="FF0000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just"/>
            <a:r>
              <a:rPr lang="es-CL" dirty="0" smtClean="0"/>
              <a:t>En </a:t>
            </a:r>
            <a:r>
              <a:rPr lang="es-CL" dirty="0"/>
              <a:t>el caso de proteína en solución se pueden adicionar:</a:t>
            </a:r>
          </a:p>
        </p:txBody>
      </p:sp>
      <p:pic>
        <p:nvPicPr>
          <p:cNvPr id="33796" name="Picture 6" descr="natural%20enzyme"/>
          <p:cNvPicPr>
            <a:picLocks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708400" y="2060575"/>
            <a:ext cx="1252538" cy="2305050"/>
          </a:xfrm>
          <a:noFill/>
        </p:spPr>
      </p:pic>
      <p:sp>
        <p:nvSpPr>
          <p:cNvPr id="33797" name="Text Box 9"/>
          <p:cNvSpPr txBox="1">
            <a:spLocks noChangeArrowheads="1"/>
          </p:cNvSpPr>
          <p:nvPr/>
        </p:nvSpPr>
        <p:spPr bwMode="auto">
          <a:xfrm>
            <a:off x="6372225" y="1773238"/>
            <a:ext cx="30956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/>
              <a:t>Azúcares</a:t>
            </a:r>
          </a:p>
          <a:p>
            <a:pPr algn="just"/>
            <a:endParaRPr lang="es-CL"/>
          </a:p>
          <a:p>
            <a:pPr algn="just"/>
            <a:r>
              <a:rPr lang="es-CL"/>
              <a:t>Polímeros</a:t>
            </a:r>
          </a:p>
          <a:p>
            <a:pPr algn="just"/>
            <a:endParaRPr lang="es-CL"/>
          </a:p>
          <a:p>
            <a:pPr algn="just"/>
            <a:r>
              <a:rPr lang="es-ES"/>
              <a:t>   Surfactantes</a:t>
            </a:r>
          </a:p>
        </p:txBody>
      </p:sp>
      <p:sp>
        <p:nvSpPr>
          <p:cNvPr id="33798" name="Rectangle 10"/>
          <p:cNvSpPr>
            <a:spLocks noChangeArrowheads="1"/>
          </p:cNvSpPr>
          <p:nvPr/>
        </p:nvSpPr>
        <p:spPr bwMode="auto">
          <a:xfrm>
            <a:off x="468313" y="1916113"/>
            <a:ext cx="24082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Sales</a:t>
            </a:r>
          </a:p>
          <a:p>
            <a:endParaRPr lang="es-CL"/>
          </a:p>
          <a:p>
            <a:r>
              <a:rPr lang="es-CL"/>
              <a:t>Iones metálicos</a:t>
            </a:r>
          </a:p>
          <a:p>
            <a:endParaRPr lang="es-CL"/>
          </a:p>
          <a:p>
            <a:r>
              <a:rPr lang="es-CL"/>
              <a:t>Agentes quelantes</a:t>
            </a:r>
          </a:p>
          <a:p>
            <a:endParaRPr lang="es-CL"/>
          </a:p>
          <a:p>
            <a:r>
              <a:rPr lang="es-CL"/>
              <a:t>Buffer</a:t>
            </a:r>
          </a:p>
        </p:txBody>
      </p:sp>
      <p:sp>
        <p:nvSpPr>
          <p:cNvPr id="33799" name="Rectangle 11"/>
          <p:cNvSpPr>
            <a:spLocks noChangeArrowheads="1"/>
          </p:cNvSpPr>
          <p:nvPr/>
        </p:nvSpPr>
        <p:spPr bwMode="auto">
          <a:xfrm>
            <a:off x="5435600" y="3860800"/>
            <a:ext cx="2381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amino ácidos, etc.</a:t>
            </a:r>
          </a:p>
        </p:txBody>
      </p:sp>
      <p:sp>
        <p:nvSpPr>
          <p:cNvPr id="33800" name="Line 12"/>
          <p:cNvSpPr>
            <a:spLocks noChangeShapeType="1"/>
          </p:cNvSpPr>
          <p:nvPr/>
        </p:nvSpPr>
        <p:spPr bwMode="auto">
          <a:xfrm flipH="1">
            <a:off x="5076825" y="2133600"/>
            <a:ext cx="790575" cy="719138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01" name="Line 13"/>
          <p:cNvSpPr>
            <a:spLocks noChangeShapeType="1"/>
          </p:cNvSpPr>
          <p:nvPr/>
        </p:nvSpPr>
        <p:spPr bwMode="auto">
          <a:xfrm flipH="1" flipV="1">
            <a:off x="5003800" y="3213100"/>
            <a:ext cx="1225550" cy="6477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02" name="Line 14"/>
          <p:cNvSpPr>
            <a:spLocks noChangeShapeType="1"/>
          </p:cNvSpPr>
          <p:nvPr/>
        </p:nvSpPr>
        <p:spPr bwMode="auto">
          <a:xfrm>
            <a:off x="2411413" y="2492375"/>
            <a:ext cx="1008062" cy="6477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3803" name="Line 15"/>
          <p:cNvSpPr>
            <a:spLocks noChangeShapeType="1"/>
          </p:cNvSpPr>
          <p:nvPr/>
        </p:nvSpPr>
        <p:spPr bwMode="auto">
          <a:xfrm flipV="1">
            <a:off x="2555875" y="3500438"/>
            <a:ext cx="936625" cy="504825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833438"/>
            <a:ext cx="8534400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5"/>
          <p:cNvSpPr txBox="1">
            <a:spLocks noChangeArrowheads="1"/>
          </p:cNvSpPr>
          <p:nvPr/>
        </p:nvSpPr>
        <p:spPr bwMode="auto">
          <a:xfrm>
            <a:off x="611188" y="188913"/>
            <a:ext cx="80645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solidFill>
                  <a:srgbClr val="003300"/>
                </a:solidFill>
                <a:latin typeface="Comic Sans MS" pitchFamily="66" charset="0"/>
              </a:rPr>
              <a:t>Estabilizantes para una formulación en estado líquido</a:t>
            </a:r>
            <a:endParaRPr lang="es-CL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8286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763" y="1166813"/>
            <a:ext cx="8372475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>
            <a:spLocks noChangeArrowheads="1"/>
          </p:cNvSpPr>
          <p:nvPr>
            <p:ph type="body" sz="half" idx="1"/>
          </p:nvPr>
        </p:nvSpPr>
        <p:spPr>
          <a:xfrm>
            <a:off x="714348" y="285728"/>
            <a:ext cx="7704137" cy="1008062"/>
          </a:xfrm>
          <a:noFill/>
        </p:spPr>
        <p:txBody>
          <a:bodyPr/>
          <a:lstStyle/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s-CL" sz="3600" dirty="0" smtClean="0">
                <a:solidFill>
                  <a:srgbClr val="FF0000"/>
                </a:solidFill>
                <a:latin typeface="Berlin Sans FB Demi" pitchFamily="34" charset="0"/>
              </a:rPr>
              <a:t>PROTEINAS EN ESTADO SOLIDO</a:t>
            </a:r>
            <a:r>
              <a:rPr lang="es-CL" sz="2800" dirty="0" smtClean="0"/>
              <a:t>	</a:t>
            </a:r>
            <a:endParaRPr lang="es-CL" sz="2800" dirty="0" smtClean="0"/>
          </a:p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s-CL" sz="2800" dirty="0" smtClean="0"/>
              <a:t>En </a:t>
            </a:r>
            <a:r>
              <a:rPr lang="es-CL" sz="2800" dirty="0" smtClean="0"/>
              <a:t>el caso de proteínas en estado sólido se debe controlar:</a:t>
            </a:r>
            <a:endParaRPr lang="es-ES" sz="2800" dirty="0" smtClean="0"/>
          </a:p>
          <a:p>
            <a:pPr eaLnBrk="1" hangingPunct="1">
              <a:spcBef>
                <a:spcPct val="50000"/>
              </a:spcBef>
              <a:buFontTx/>
              <a:buNone/>
            </a:pPr>
            <a:endParaRPr lang="es-ES" sz="2000" dirty="0" smtClean="0"/>
          </a:p>
        </p:txBody>
      </p:sp>
      <p:pic>
        <p:nvPicPr>
          <p:cNvPr id="37891" name="Picture 5" descr="polvo"/>
          <p:cNvPicPr>
            <a:picLocks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3779838" y="2133600"/>
            <a:ext cx="1644650" cy="2374900"/>
          </a:xfrm>
          <a:noFill/>
        </p:spPr>
      </p:pic>
      <p:sp>
        <p:nvSpPr>
          <p:cNvPr id="37892" name="Text Box 8"/>
          <p:cNvSpPr txBox="1">
            <a:spLocks noChangeArrowheads="1"/>
          </p:cNvSpPr>
          <p:nvPr/>
        </p:nvSpPr>
        <p:spPr bwMode="auto">
          <a:xfrm>
            <a:off x="611188" y="1773238"/>
            <a:ext cx="18732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Temperatura</a:t>
            </a:r>
          </a:p>
          <a:p>
            <a:pPr>
              <a:spcBef>
                <a:spcPct val="50000"/>
              </a:spcBef>
            </a:pPr>
            <a:endParaRPr lang="es-CL"/>
          </a:p>
          <a:p>
            <a:pPr>
              <a:spcBef>
                <a:spcPct val="50000"/>
              </a:spcBef>
            </a:pPr>
            <a:r>
              <a:rPr lang="es-CL"/>
              <a:t>Excipientes</a:t>
            </a:r>
          </a:p>
          <a:p>
            <a:pPr>
              <a:spcBef>
                <a:spcPct val="50000"/>
              </a:spcBef>
            </a:pPr>
            <a:endParaRPr lang="es-CL"/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37893" name="Rectangle 9"/>
          <p:cNvSpPr>
            <a:spLocks noChangeArrowheads="1"/>
          </p:cNvSpPr>
          <p:nvPr/>
        </p:nvSpPr>
        <p:spPr bwMode="auto">
          <a:xfrm>
            <a:off x="6443663" y="1700213"/>
            <a:ext cx="24082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/>
              <a:t>pH</a:t>
            </a:r>
          </a:p>
          <a:p>
            <a:endParaRPr lang="es-CL"/>
          </a:p>
          <a:p>
            <a:r>
              <a:rPr lang="es-CL"/>
              <a:t>Humedad residual</a:t>
            </a:r>
          </a:p>
          <a:p>
            <a:endParaRPr lang="es-CL"/>
          </a:p>
          <a:p>
            <a:r>
              <a:rPr lang="es-CL"/>
              <a:t>Medios de </a:t>
            </a:r>
          </a:p>
          <a:p>
            <a:r>
              <a:rPr lang="es-CL"/>
              <a:t>reconstitución</a:t>
            </a:r>
            <a:endParaRPr lang="es-ES"/>
          </a:p>
        </p:txBody>
      </p:sp>
      <p:sp>
        <p:nvSpPr>
          <p:cNvPr id="37894" name="Line 11"/>
          <p:cNvSpPr>
            <a:spLocks noChangeShapeType="1"/>
          </p:cNvSpPr>
          <p:nvPr/>
        </p:nvSpPr>
        <p:spPr bwMode="auto">
          <a:xfrm>
            <a:off x="2411413" y="2492375"/>
            <a:ext cx="1008062" cy="647700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37895" name="Line 12"/>
          <p:cNvSpPr>
            <a:spLocks noChangeShapeType="1"/>
          </p:cNvSpPr>
          <p:nvPr/>
        </p:nvSpPr>
        <p:spPr bwMode="auto">
          <a:xfrm flipH="1">
            <a:off x="5795963" y="2420938"/>
            <a:ext cx="647700" cy="792162"/>
          </a:xfrm>
          <a:prstGeom prst="line">
            <a:avLst/>
          </a:prstGeom>
          <a:noFill/>
          <a:ln w="57150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7772400" cy="525780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es-ES_tradnl" sz="24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Técnicas de Refinamiento Final o  Acabado</a:t>
            </a:r>
          </a:p>
          <a:p>
            <a:pPr algn="ctr" eaLnBrk="1" hangingPunct="1">
              <a:buFontTx/>
              <a:buNone/>
            </a:pPr>
            <a:endParaRPr lang="es-ES_tradnl" sz="2400" b="1" u="sng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eaLnBrk="1" hangingPunct="1">
              <a:buFontTx/>
              <a:buNone/>
            </a:pPr>
            <a:r>
              <a:rPr lang="es-ES_tradnl" sz="2400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Objetivo</a:t>
            </a:r>
          </a:p>
          <a:p>
            <a:pPr algn="just" eaLnBrk="1" hangingPunct="1">
              <a:buFontTx/>
              <a:buNone/>
            </a:pPr>
            <a:endParaRPr lang="es-ES_tradnl" sz="2400" b="1" smtClean="0">
              <a:solidFill>
                <a:srgbClr val="000099"/>
              </a:solidFill>
              <a:latin typeface="Symbol" pitchFamily="18" charset="2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cs typeface="Times New Roman" pitchFamily="18" charset="0"/>
              </a:rPr>
              <a:t>	</a:t>
            </a: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Incrementar la pureza del producto</a:t>
            </a:r>
          </a:p>
          <a:p>
            <a:pPr lvl="2" algn="just" eaLnBrk="1" hangingPunct="1"/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Eliminar principalmente sales y agua, muy pocas proteínas (no purifica significativamente)</a:t>
            </a:r>
          </a:p>
          <a:p>
            <a:pPr lvl="2" algn="just" eaLnBrk="1" hangingPunct="1"/>
            <a:endParaRPr lang="es-ES" sz="1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   Facilitar su manejo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algn="just" eaLnBrk="1" hangingPunct="1"/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·Es más fácil transportar un sólido que soluciones líquidas</a:t>
            </a:r>
          </a:p>
          <a:p>
            <a:pPr lvl="2" algn="just" eaLnBrk="1" hangingPunct="1"/>
            <a:r>
              <a:rPr lang="es-ES_tradnl" sz="18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·Las proteínas en estado sólido son más estables.</a:t>
            </a:r>
          </a:p>
          <a:p>
            <a:pPr lvl="2" algn="just" eaLnBrk="1" hangingPunct="1"/>
            <a:endParaRPr lang="es-ES" sz="1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   Mejora la apariencia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buFontTx/>
              <a:buNone/>
            </a:pPr>
            <a:endParaRPr lang="es-ES" smtClean="0"/>
          </a:p>
        </p:txBody>
      </p:sp>
    </p:spTree>
  </p:cSld>
  <p:clrMapOvr>
    <a:masterClrMapping/>
  </p:clrMapOvr>
  <p:transition>
    <p:zoom dir="in"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1071546"/>
            <a:ext cx="8286750" cy="528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86407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>
                <a:solidFill>
                  <a:srgbClr val="003300"/>
                </a:solidFill>
                <a:latin typeface="Comic Sans MS" pitchFamily="66" charset="0"/>
              </a:rPr>
              <a:t>Factores que afectan las estabilidad de proteína en estado sólido</a:t>
            </a:r>
            <a:endParaRPr lang="es-CL">
              <a:solidFill>
                <a:srgbClr val="0033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3" y="1662113"/>
            <a:ext cx="8258175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3" descr="polv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32588" y="765175"/>
            <a:ext cx="1582737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Picture 4" descr="crista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620713"/>
            <a:ext cx="2319337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Picture 6" descr="natural%20enzym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35600" y="4076700"/>
            <a:ext cx="1001713" cy="1843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35150" y="4005263"/>
            <a:ext cx="1158875" cy="205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7102002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 smtClean="0"/>
              <a:t>Refinamiento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7772400" cy="4114800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s-ES_tradnl" sz="2400" b="1" u="sng" smtClean="0">
                <a:solidFill>
                  <a:srgbClr val="990033"/>
                </a:solidFill>
                <a:cs typeface="Times New Roman" pitchFamily="18" charset="0"/>
              </a:rPr>
              <a:t>T</a:t>
            </a:r>
            <a:r>
              <a:rPr lang="es-ES_tradnl" sz="2400" b="1" u="sng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é</a:t>
            </a:r>
            <a:r>
              <a:rPr lang="es-ES_tradnl" sz="2400" b="1" u="sng" smtClean="0">
                <a:solidFill>
                  <a:srgbClr val="990033"/>
                </a:solidFill>
                <a:cs typeface="Times New Roman" pitchFamily="18" charset="0"/>
              </a:rPr>
              <a:t>cnicas</a:t>
            </a: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</a:t>
            </a: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Las principales técnicas aplicadas para estas etapas de Acabado son: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       </a:t>
            </a:r>
            <a:r>
              <a:rPr lang="es-ES_tradnl" sz="2400" b="1" smtClean="0">
                <a:solidFill>
                  <a:srgbClr val="990033"/>
                </a:solidFill>
                <a:cs typeface="Times New Roman" pitchFamily="18" charset="0"/>
              </a:rPr>
              <a:t> </a:t>
            </a: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Cristalización 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·       </a:t>
            </a:r>
            <a:r>
              <a:rPr lang="es-ES_tradnl" sz="2400" b="1" smtClean="0">
                <a:solidFill>
                  <a:srgbClr val="990033"/>
                </a:solidFill>
                <a:cs typeface="Times New Roman" pitchFamily="18" charset="0"/>
              </a:rPr>
              <a:t> </a:t>
            </a: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Secado</a:t>
            </a:r>
            <a:endParaRPr lang="es-ES" sz="24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buFontTx/>
              <a:buNone/>
            </a:pPr>
            <a:endParaRPr lang="es-ES" smtClean="0"/>
          </a:p>
        </p:txBody>
      </p:sp>
    </p:spTree>
  </p:cSld>
  <p:clrMapOvr>
    <a:masterClrMapping/>
  </p:clrMapOvr>
  <p:transition>
    <p:zoom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pPr eaLnBrk="1" hangingPunct="1"/>
            <a:r>
              <a:rPr lang="es-ES" dirty="0" smtClean="0">
                <a:solidFill>
                  <a:srgbClr val="003300"/>
                </a:solidFill>
                <a:latin typeface="Comic Sans MS" pitchFamily="66" charset="0"/>
              </a:rPr>
              <a:t>Cristalización</a:t>
            </a:r>
            <a:endParaRPr lang="es-ES" dirty="0" smtClean="0">
              <a:solidFill>
                <a:srgbClr val="003300"/>
              </a:solidFill>
              <a:latin typeface="Comic Sans MS" pitchFamily="66" charset="0"/>
            </a:endParaRPr>
          </a:p>
        </p:txBody>
      </p:sp>
      <p:pic>
        <p:nvPicPr>
          <p:cNvPr id="9220" name="Picture 5" descr="cris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3929066"/>
            <a:ext cx="2319338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7772400" cy="41148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s-ES_tradnl" sz="4400" u="sng" smtClean="0">
                <a:solidFill>
                  <a:srgbClr val="003300"/>
                </a:solidFill>
                <a:latin typeface="Comic Sans MS" pitchFamily="66" charset="0"/>
                <a:cs typeface="Times New Roman" pitchFamily="18" charset="0"/>
              </a:rPr>
              <a:t>Cristalización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s-ES_tradnl" sz="2800" b="1" u="sng" smtClean="0">
              <a:solidFill>
                <a:srgbClr val="000099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Consiste en la  separación de un soluto desde una solución </a:t>
            </a:r>
            <a:r>
              <a:rPr lang="es-ES_tradnl" sz="2000" b="1" u="sng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sobresaturada, 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mediante la formación de cristales en el seno de la solución. La idea es que se formen los cristales y luego crezcan.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cs typeface="Times New Roman" pitchFamily="18" charset="0"/>
              </a:rPr>
              <a:t>	</a:t>
            </a:r>
            <a:r>
              <a:rPr lang="es-ES_tradnl" sz="2000" b="1" u="sng" smtClean="0">
                <a:solidFill>
                  <a:srgbClr val="990033"/>
                </a:solidFill>
                <a:cs typeface="Times New Roman" pitchFamily="18" charset="0"/>
              </a:rPr>
              <a:t>Uso Principal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_tradnl" sz="2000" b="1" u="sng" smtClean="0">
              <a:solidFill>
                <a:srgbClr val="990033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Producción de:	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Antibióticos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Ácidos orgánicos</a:t>
            </a:r>
          </a:p>
          <a:p>
            <a:pPr lvl="2" algn="just" eaLnBrk="1" hangingPunct="1">
              <a:lnSpc>
                <a:spcPct val="90000"/>
              </a:lnSpc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Productos terapéuticos, proteínas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sz="2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</p:txBody>
      </p:sp>
      <p:pic>
        <p:nvPicPr>
          <p:cNvPr id="12291" name="Picture 3" descr="cris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48400" y="2438400"/>
            <a:ext cx="196850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7772400" cy="4114800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  <a:buFontTx/>
              <a:buNone/>
            </a:pPr>
            <a:r>
              <a:rPr lang="es-ES_tradnl" b="1" u="sng" smtClean="0">
                <a:solidFill>
                  <a:srgbClr val="000099"/>
                </a:solidFill>
                <a:cs typeface="Times New Roman" pitchFamily="18" charset="0"/>
              </a:rPr>
              <a:t>Ventajas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_tradnl" b="1" u="sng" smtClean="0">
              <a:solidFill>
                <a:srgbClr val="000099"/>
              </a:solidFill>
              <a:cs typeface="Times New Roman" pitchFamily="18" charset="0"/>
            </a:endParaRPr>
          </a:p>
          <a:p>
            <a:pPr algn="just" eaLnBrk="1" hangingPunct="1">
              <a:lnSpc>
                <a:spcPct val="90000"/>
              </a:lnSpc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En una sola etapa se logran purezas superiores al 99%.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Se puede controlar el tamaño de los cristales con tamaño uniforme, por medio de control de las condiciones de operación.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La cristalización mejora la apariencia del producto comercial</a:t>
            </a:r>
          </a:p>
          <a:p>
            <a:pPr algn="just" eaLnBrk="1" hangingPunct="1">
              <a:lnSpc>
                <a:spcPct val="90000"/>
              </a:lnSpc>
            </a:pPr>
            <a:r>
              <a:rPr lang="es-ES_tradnl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Se puede trabajar a temperatura moderada</a:t>
            </a:r>
            <a:r>
              <a:rPr lang="es-ES" sz="24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lvl="2" eaLnBrk="1" hangingPunct="1">
              <a:lnSpc>
                <a:spcPct val="90000"/>
              </a:lnSpc>
              <a:buFontTx/>
              <a:buNone/>
            </a:pPr>
            <a:endParaRPr lang="es-ES" smtClean="0"/>
          </a:p>
        </p:txBody>
      </p:sp>
      <p:pic>
        <p:nvPicPr>
          <p:cNvPr id="13315" name="Picture 3" descr="crista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2138" y="4581525"/>
            <a:ext cx="1968500" cy="207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153400" cy="4114800"/>
          </a:xfrm>
        </p:spPr>
        <p:txBody>
          <a:bodyPr/>
          <a:lstStyle/>
          <a:p>
            <a:pPr marL="533400" indent="-533400" algn="ctr" eaLnBrk="1" hangingPunct="1">
              <a:lnSpc>
                <a:spcPct val="90000"/>
              </a:lnSpc>
              <a:buFontTx/>
              <a:buNone/>
            </a:pPr>
            <a:r>
              <a:rPr lang="es-ES_tradnl" b="1" u="sng" smtClean="0">
                <a:solidFill>
                  <a:srgbClr val="000099"/>
                </a:solidFill>
                <a:cs typeface="Times New Roman" pitchFamily="18" charset="0"/>
              </a:rPr>
              <a:t>Proceso de Cristalizaci</a:t>
            </a:r>
            <a:r>
              <a:rPr lang="es-ES_tradnl" b="1" u="sng" smtClean="0">
                <a:solidFill>
                  <a:srgbClr val="000099"/>
                </a:solidFill>
                <a:latin typeface="Comic Sans MS" pitchFamily="66" charset="0"/>
                <a:cs typeface="Times New Roman" pitchFamily="18" charset="0"/>
              </a:rPr>
              <a:t>ó</a:t>
            </a:r>
            <a:r>
              <a:rPr lang="es-ES_tradnl" b="1" u="sng" smtClean="0">
                <a:solidFill>
                  <a:srgbClr val="000099"/>
                </a:solidFill>
                <a:cs typeface="Times New Roman" pitchFamily="18" charset="0"/>
              </a:rPr>
              <a:t>n</a:t>
            </a:r>
          </a:p>
          <a:p>
            <a:pPr marL="533400" indent="-533400" algn="just" eaLnBrk="1" hangingPunct="1">
              <a:lnSpc>
                <a:spcPct val="90000"/>
              </a:lnSpc>
            </a:pPr>
            <a:endParaRPr lang="es-ES_tradnl" b="1" smtClean="0">
              <a:solidFill>
                <a:srgbClr val="000099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El proceso global de cristalización involucra a lo menos 3 etapas: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Cristalización : Esta etapa es controlada por la solubilidad que presenta tanto las proteínas como impurezas a diferentes temperaturas.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Existe una relación del tipo: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n-U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		S = A +B*T		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n-U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				S : Solubilidad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n-U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				</a:t>
            </a: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T : Temperatura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 </a:t>
            </a: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Separación sólido-liquido: adicionalmente se realiza un lavado de los cristales para eliminar impurezas solubles.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_tradnl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r>
              <a:rPr lang="es-ES_tradnl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	Secado: etapa donde se elimina el remanente de agua.</a:t>
            </a:r>
            <a:r>
              <a:rPr lang="es-ES" sz="2000" b="1" smtClean="0">
                <a:solidFill>
                  <a:srgbClr val="990033"/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  <a:p>
            <a:pPr marL="533400" indent="-533400" algn="just" eaLnBrk="1" hangingPunct="1">
              <a:lnSpc>
                <a:spcPct val="90000"/>
              </a:lnSpc>
              <a:buFontTx/>
              <a:buNone/>
            </a:pPr>
            <a:endParaRPr lang="es-ES" sz="28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endParaRPr lang="es-ES" sz="2000" b="1" smtClean="0">
              <a:solidFill>
                <a:srgbClr val="990033"/>
              </a:solidFill>
              <a:latin typeface="Comic Sans MS" pitchFamily="66" charset="0"/>
              <a:cs typeface="Times New Roman" pitchFamily="18" charset="0"/>
            </a:endParaRPr>
          </a:p>
          <a:p>
            <a:pPr marL="1295400" lvl="2" indent="-381000" eaLnBrk="1" hangingPunct="1">
              <a:lnSpc>
                <a:spcPct val="90000"/>
              </a:lnSpc>
              <a:buFontTx/>
              <a:buNone/>
            </a:pPr>
            <a:endParaRPr lang="es-ES" sz="2000" smtClean="0"/>
          </a:p>
        </p:txBody>
      </p:sp>
    </p:spTree>
  </p:cSld>
  <p:clrMapOvr>
    <a:masterClrMapping/>
  </p:clrMapOvr>
  <p:transition>
    <p:zoom dir="in"/>
  </p:transition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337</TotalTime>
  <Words>591</Words>
  <Application>Microsoft PowerPoint</Application>
  <PresentationFormat>Presentación en pantalla (4:3)</PresentationFormat>
  <Paragraphs>268</Paragraphs>
  <Slides>43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43</vt:i4>
      </vt:variant>
    </vt:vector>
  </HeadingPairs>
  <TitlesOfParts>
    <vt:vector size="52" baseType="lpstr">
      <vt:lpstr>Times New Roman</vt:lpstr>
      <vt:lpstr>Arial</vt:lpstr>
      <vt:lpstr>Calibri</vt:lpstr>
      <vt:lpstr>Comic Sans MS</vt:lpstr>
      <vt:lpstr>Symbol</vt:lpstr>
      <vt:lpstr>Diseño predeterminado</vt:lpstr>
      <vt:lpstr>SuperPro Designer Flowsheet</vt:lpstr>
      <vt:lpstr>Imagen de mapa de bits</vt:lpstr>
      <vt:lpstr>Imagen de Paintbrush</vt:lpstr>
      <vt:lpstr>Operaciones de Refinamiento Final</vt:lpstr>
      <vt:lpstr>Diapositiva 2</vt:lpstr>
      <vt:lpstr>Diapositiva 3</vt:lpstr>
      <vt:lpstr>Diapositiva 4</vt:lpstr>
      <vt:lpstr>Diapositiva 5</vt:lpstr>
      <vt:lpstr>Cristalización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Secado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Formulación</vt:lpstr>
      <vt:lpstr>Formulación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</vt:vector>
  </TitlesOfParts>
  <Company>CIBYB, 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Operaciones de Refinamiento Final</dc:title>
  <dc:creator>Maria Elena Lienqueo C.</dc:creator>
  <cp:lastModifiedBy>marilen</cp:lastModifiedBy>
  <cp:revision>13</cp:revision>
  <dcterms:created xsi:type="dcterms:W3CDTF">2004-10-25T02:16:40Z</dcterms:created>
  <dcterms:modified xsi:type="dcterms:W3CDTF">2010-10-23T00:45:52Z</dcterms:modified>
</cp:coreProperties>
</file>