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23"/>
  </p:notesMasterIdLst>
  <p:sldIdLst>
    <p:sldId id="256" r:id="rId2"/>
    <p:sldId id="278" r:id="rId3"/>
    <p:sldId id="257" r:id="rId4"/>
    <p:sldId id="260" r:id="rId5"/>
    <p:sldId id="258" r:id="rId6"/>
    <p:sldId id="268" r:id="rId7"/>
    <p:sldId id="270" r:id="rId8"/>
    <p:sldId id="271" r:id="rId9"/>
    <p:sldId id="269" r:id="rId10"/>
    <p:sldId id="274" r:id="rId11"/>
    <p:sldId id="275" r:id="rId12"/>
    <p:sldId id="276" r:id="rId13"/>
    <p:sldId id="261" r:id="rId14"/>
    <p:sldId id="262" r:id="rId15"/>
    <p:sldId id="263" r:id="rId16"/>
    <p:sldId id="264" r:id="rId17"/>
    <p:sldId id="265" r:id="rId18"/>
    <p:sldId id="266" r:id="rId19"/>
    <p:sldId id="277" r:id="rId20"/>
    <p:sldId id="259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94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15404-542D-46C5-B2EA-3227BCEDBA22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EFB07-8070-40D9-99A5-E85020E17016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49F4E-37C1-4179-A41C-746477C0C4BA}" type="slidenum">
              <a:rPr lang="en-GB"/>
              <a:pPr/>
              <a:t>8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_tradnl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508BB6-699B-1D4C-BD6C-7F483AF8C64B}" type="datetimeFigureOut">
              <a:rPr lang="en-US" smtClean="0"/>
              <a:pPr/>
              <a:t>8/24/2010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9D71EB-3760-0442-83E9-82ECA04F5D5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146.83.5.23:33881/LabSOA_IN79N1/DICOMService?WSDL" TargetMode="External"/><Relationship Id="rId2" Type="http://schemas.openxmlformats.org/officeDocument/2006/relationships/hyperlink" Target="http://www.webservicex.net/WeatherForecast.asmx?wsd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Laboratorio SOA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22850"/>
            <a:ext cx="6858000" cy="781050"/>
          </a:xfrm>
        </p:spPr>
        <p:txBody>
          <a:bodyPr>
            <a:noAutofit/>
          </a:bodyPr>
          <a:lstStyle/>
          <a:p>
            <a:r>
              <a:rPr lang="es-ES_tradnl" sz="1000" dirty="0" smtClean="0"/>
              <a:t>IN79Ñ-1</a:t>
            </a:r>
            <a:endParaRPr lang="es-ES_tradnl" sz="1000" dirty="0" smtClean="0"/>
          </a:p>
          <a:p>
            <a:r>
              <a:rPr lang="es-ES_tradnl" sz="1000" dirty="0" smtClean="0"/>
              <a:t>EDWIN VARGAS </a:t>
            </a:r>
            <a:r>
              <a:rPr lang="es-ES_tradnl" sz="1000" dirty="0" err="1" smtClean="0"/>
              <a:t>–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edwin.vargas@i2b</a:t>
            </a:r>
            <a:r>
              <a:rPr lang="es-ES_tradnl" sz="1000" dirty="0" smtClean="0"/>
              <a:t>.</a:t>
            </a:r>
            <a:r>
              <a:rPr lang="es-ES_tradnl" sz="1000" dirty="0" err="1" smtClean="0"/>
              <a:t>cl</a:t>
            </a:r>
            <a:endParaRPr lang="es-ES_tradnl" sz="1000" dirty="0" smtClean="0"/>
          </a:p>
          <a:p>
            <a:r>
              <a:rPr lang="es-ES_tradnl" sz="1000" dirty="0" smtClean="0"/>
              <a:t>CARLOS REVECO </a:t>
            </a:r>
            <a:r>
              <a:rPr lang="es-ES_tradnl" sz="1000" dirty="0" err="1" smtClean="0"/>
              <a:t>–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creveco@ing.uchile.cl</a:t>
            </a:r>
            <a:r>
              <a:rPr lang="es-ES_tradnl" sz="1000" dirty="0" smtClean="0"/>
              <a:t> </a:t>
            </a:r>
            <a:endParaRPr lang="es-ES_trad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Publicar</a:t>
            </a:r>
            <a:r>
              <a:rPr lang="en-US" dirty="0" smtClean="0"/>
              <a:t> en el </a:t>
            </a:r>
            <a:r>
              <a:rPr lang="en-US" dirty="0" err="1" smtClean="0"/>
              <a:t>s</a:t>
            </a:r>
            <a:r>
              <a:rPr lang="en-US" dirty="0" err="1" smtClean="0"/>
              <a:t>ervidor</a:t>
            </a:r>
            <a:endParaRPr lang="en-US" dirty="0"/>
          </a:p>
        </p:txBody>
      </p:sp>
      <p:pic>
        <p:nvPicPr>
          <p:cNvPr id="4" name="Picture 2" descr="C:\Documents and Settings\Caco\My Documents\My Dropbox\IN79Ñ\Screen shot 2010-08-24 at 7.02.47 PM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28900" y="1709705"/>
            <a:ext cx="4368035" cy="4446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TestLocal</a:t>
            </a:r>
            <a:endParaRPr lang="en-US" dirty="0"/>
          </a:p>
        </p:txBody>
      </p:sp>
      <p:pic>
        <p:nvPicPr>
          <p:cNvPr id="33795" name="Picture 3" descr="C:\Documents and Settings\Caco\My Documents\My Dropbox\IN79Ñ\Screen shot 2010-08-24 at 7.03.34 PM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499" y="1522180"/>
            <a:ext cx="6930089" cy="4634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en </a:t>
            </a:r>
            <a:r>
              <a:rPr lang="en-US" dirty="0" err="1" smtClean="0"/>
              <a:t>Servidor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 http://localhost:8080/LabSOA_IN79N1/DICOMService?Tester</a:t>
            </a:r>
            <a:endParaRPr lang="en-US" dirty="0"/>
          </a:p>
        </p:txBody>
      </p:sp>
      <p:pic>
        <p:nvPicPr>
          <p:cNvPr id="34819" name="Picture 3" descr="C:\Documents and Settings\Caco\My Documents\My Dropbox\IN79Ñ\Screen shot 2010-08-24 at 7.05.11 PM.png"/>
          <p:cNvPicPr>
            <a:picLocks noChangeAspect="1" noChangeArrowheads="1"/>
          </p:cNvPicPr>
          <p:nvPr/>
        </p:nvPicPr>
        <p:blipFill>
          <a:blip r:embed="rId2"/>
          <a:srcRect l="4611"/>
          <a:stretch>
            <a:fillRect/>
          </a:stretch>
        </p:blipFill>
        <p:spPr bwMode="auto">
          <a:xfrm>
            <a:off x="1066800" y="2399176"/>
            <a:ext cx="6896100" cy="2991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– </a:t>
            </a:r>
            <a:r>
              <a:rPr lang="en-US" dirty="0" err="1" smtClean="0"/>
              <a:t>añadir</a:t>
            </a:r>
            <a:r>
              <a:rPr lang="en-US" dirty="0" smtClean="0"/>
              <a:t> WSDL</a:t>
            </a:r>
            <a:endParaRPr lang="en-US" dirty="0" smtClean="0"/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3076" name="Picture 2" descr="New soapUI Project for Web Service Tes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844675"/>
            <a:ext cx="48482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– Nuevo </a:t>
            </a:r>
            <a:r>
              <a:rPr lang="en-US" dirty="0" err="1" smtClean="0"/>
              <a:t>Proyecto</a:t>
            </a:r>
            <a:endParaRPr lang="en-US" dirty="0" smtClean="0"/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100" name="Picture 2" descr="New soapUI pProject dia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205038"/>
            <a:ext cx="58102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– </a:t>
            </a:r>
            <a:r>
              <a:rPr lang="en-US" dirty="0" err="1" smtClean="0"/>
              <a:t>añadir</a:t>
            </a:r>
            <a:r>
              <a:rPr lang="en-US" dirty="0" smtClean="0"/>
              <a:t> WSDL</a:t>
            </a:r>
            <a:endParaRPr lang="en-US" dirty="0" smtClean="0"/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124" name="Picture 2" descr="Add WSDL to a Web Service Test Proje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492375"/>
            <a:ext cx="5467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– </a:t>
            </a:r>
            <a:r>
              <a:rPr lang="en-US" dirty="0" err="1" smtClean="0"/>
              <a:t>añadir</a:t>
            </a:r>
            <a:r>
              <a:rPr lang="en-US" dirty="0" smtClean="0"/>
              <a:t> WSDL</a:t>
            </a:r>
            <a:endParaRPr lang="en-US" dirty="0" smtClean="0"/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Servicios en: </a:t>
            </a:r>
            <a:r>
              <a:rPr lang="es-ES" b="1" dirty="0" smtClean="0"/>
              <a:t>http://www.webservicex.net</a:t>
            </a:r>
            <a:endParaRPr lang="es-ES" b="1" dirty="0" smtClean="0">
              <a:hlinkClick r:id="rId2"/>
            </a:endParaRPr>
          </a:p>
          <a:p>
            <a:r>
              <a:rPr lang="es-ES" b="1" dirty="0" smtClean="0">
                <a:hlinkClick r:id="rId2"/>
              </a:rPr>
              <a:t>http</a:t>
            </a:r>
            <a:r>
              <a:rPr lang="es-ES" b="1" dirty="0" smtClean="0">
                <a:hlinkClick r:id="rId2"/>
              </a:rPr>
              <a:t>://</a:t>
            </a:r>
            <a:r>
              <a:rPr lang="es-ES" b="1" dirty="0" smtClean="0">
                <a:hlinkClick r:id="rId2"/>
              </a:rPr>
              <a:t>www.webservicex.net/WeatherForecast.asmx?wsdl</a:t>
            </a:r>
            <a:endParaRPr lang="es-ES" b="1" dirty="0" smtClean="0"/>
          </a:p>
          <a:p>
            <a:r>
              <a:rPr lang="en-US" b="1" dirty="0" smtClean="0">
                <a:hlinkClick r:id="rId3"/>
              </a:rPr>
              <a:t>http://146.83.5.23:33881/LabSOA_IN79N1/DICOMService?WSDL</a:t>
            </a:r>
            <a:endParaRPr lang="en-US" b="1" dirty="0" smtClean="0">
              <a:hlinkClick r:id="rId2"/>
            </a:endParaRPr>
          </a:p>
          <a:p>
            <a:endParaRPr lang="en-US" dirty="0" smtClean="0"/>
          </a:p>
        </p:txBody>
      </p:sp>
      <p:pic>
        <p:nvPicPr>
          <p:cNvPr id="6148" name="Picture 2" descr="Add WSDL Dial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717032"/>
            <a:ext cx="5391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- Test</a:t>
            </a:r>
            <a:endParaRPr lang="en-US" dirty="0" smtClean="0"/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72816"/>
            <a:ext cx="54578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923928" y="3068960"/>
            <a:ext cx="252028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28384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1187624" y="5229200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CuadroTexto"/>
          <p:cNvSpPr txBox="1"/>
          <p:nvPr/>
        </p:nvSpPr>
        <p:spPr>
          <a:xfrm>
            <a:off x="5868144" y="3717032"/>
            <a:ext cx="15841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Remplazar</a:t>
            </a:r>
            <a:r>
              <a:rPr lang="en-US" dirty="0" smtClean="0"/>
              <a:t> ?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Ciudad</a:t>
            </a:r>
            <a:endParaRPr lang="en-US" dirty="0"/>
          </a:p>
        </p:txBody>
      </p:sp>
      <p:cxnSp>
        <p:nvCxnSpPr>
          <p:cNvPr id="10" name="9 Conector recto de flecha"/>
          <p:cNvCxnSpPr>
            <a:stCxn id="5" idx="3"/>
            <a:endCxn id="8" idx="0"/>
          </p:cNvCxnSpPr>
          <p:nvPr/>
        </p:nvCxnSpPr>
        <p:spPr>
          <a:xfrm>
            <a:off x="6444208" y="3140968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SOAPUI - </a:t>
            </a:r>
            <a:r>
              <a:rPr lang="en-US" dirty="0" err="1" smtClean="0"/>
              <a:t>Respuesta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2753" y="1648956"/>
            <a:ext cx="5179409" cy="4508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Enterpise</a:t>
            </a:r>
            <a:r>
              <a:rPr lang="en-US" dirty="0" smtClean="0"/>
              <a:t> Service </a:t>
            </a:r>
            <a:r>
              <a:rPr lang="en-US" dirty="0" smtClean="0"/>
              <a:t>Bus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199" y="1219200"/>
            <a:ext cx="5153025" cy="4937760"/>
          </a:xfrm>
        </p:spPr>
        <p:txBody>
          <a:bodyPr>
            <a:normAutofit fontScale="92500"/>
          </a:bodyPr>
          <a:lstStyle/>
          <a:p>
            <a:pPr algn="just"/>
            <a:r>
              <a:rPr lang="es-ES" dirty="0" smtClean="0"/>
              <a:t>En informática un</a:t>
            </a:r>
            <a:r>
              <a:rPr lang="es-ES" b="1" dirty="0" smtClean="0"/>
              <a:t> </a:t>
            </a:r>
            <a:r>
              <a:rPr lang="es-ES" b="1" dirty="0" err="1" smtClean="0"/>
              <a:t>Enterpise</a:t>
            </a:r>
            <a:r>
              <a:rPr lang="es-ES" b="1" dirty="0" smtClean="0"/>
              <a:t> </a:t>
            </a:r>
            <a:r>
              <a:rPr lang="es-ES" b="1" dirty="0" err="1" smtClean="0"/>
              <a:t>Service</a:t>
            </a:r>
            <a:r>
              <a:rPr lang="es-ES" b="1" dirty="0" smtClean="0"/>
              <a:t> Bus </a:t>
            </a:r>
            <a:r>
              <a:rPr lang="es-ES" dirty="0" smtClean="0"/>
              <a:t>consiste </a:t>
            </a:r>
            <a:r>
              <a:rPr lang="es-ES" dirty="0" smtClean="0"/>
              <a:t>en un combinado de arquitectura de software que proporciona servicios </a:t>
            </a:r>
            <a:r>
              <a:rPr lang="es-ES" dirty="0" smtClean="0"/>
              <a:t>fundamentales para arquitecturas complejas a </a:t>
            </a:r>
            <a:r>
              <a:rPr lang="es-ES" dirty="0" smtClean="0"/>
              <a:t>través de un sistema de mensajes (el bus) basado en las normas y que responde a eventos. Los desarrolladores normalmente implementan un BSE utilizando tecnologías de productos </a:t>
            </a:r>
            <a:r>
              <a:rPr lang="es-ES" dirty="0" smtClean="0"/>
              <a:t>de infraestructura</a:t>
            </a:r>
            <a:r>
              <a:rPr lang="es-ES" dirty="0" smtClean="0"/>
              <a:t> de middleware que se basan en normas reconocidas.</a:t>
            </a:r>
            <a:endParaRPr lang="en-US" dirty="0"/>
          </a:p>
        </p:txBody>
      </p:sp>
      <p:pic>
        <p:nvPicPr>
          <p:cNvPr id="6" name="Picture 2" descr="Archivo:ESB.sv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76975" y="1369943"/>
            <a:ext cx="2271712" cy="4014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Laboratorio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s-CL" dirty="0" err="1" smtClean="0"/>
              <a:t>Creacion</a:t>
            </a:r>
            <a:r>
              <a:rPr lang="es-CL" dirty="0" smtClean="0"/>
              <a:t> Web </a:t>
            </a:r>
            <a:r>
              <a:rPr lang="es-CL" dirty="0" err="1" smtClean="0"/>
              <a:t>Service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Publicar Servicio</a:t>
            </a:r>
          </a:p>
          <a:p>
            <a:endParaRPr lang="es-CL" dirty="0" smtClean="0"/>
          </a:p>
          <a:p>
            <a:r>
              <a:rPr lang="es-CL" dirty="0" smtClean="0"/>
              <a:t>Consumir Web </a:t>
            </a:r>
            <a:r>
              <a:rPr lang="es-CL" dirty="0" err="1" smtClean="0"/>
              <a:t>Service</a:t>
            </a:r>
            <a:r>
              <a:rPr lang="es-CL" dirty="0" smtClean="0"/>
              <a:t> Con </a:t>
            </a:r>
            <a:r>
              <a:rPr lang="es-CL" dirty="0" err="1" smtClean="0"/>
              <a:t>Soap</a:t>
            </a:r>
            <a:r>
              <a:rPr lang="es-CL" dirty="0" smtClean="0"/>
              <a:t>-UI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Papers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BPM and SOA: A Strategic Alliance</a:t>
            </a:r>
            <a:r>
              <a:rPr lang="es-ES_tradnl" sz="2400" b="1" dirty="0" smtClean="0"/>
              <a:t> - 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Gopala</a:t>
            </a:r>
            <a:r>
              <a:rPr lang="en-US" sz="2400" b="1" dirty="0" smtClean="0"/>
              <a:t> Krishna </a:t>
            </a:r>
            <a:r>
              <a:rPr lang="en-US" sz="2400" b="1" dirty="0" err="1" smtClean="0"/>
              <a:t>Behara</a:t>
            </a:r>
            <a:endParaRPr lang="es-ES_trad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Laboratorio SOA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22850"/>
            <a:ext cx="6858000" cy="781050"/>
          </a:xfrm>
        </p:spPr>
        <p:txBody>
          <a:bodyPr>
            <a:noAutofit/>
          </a:bodyPr>
          <a:lstStyle/>
          <a:p>
            <a:r>
              <a:rPr lang="es-ES_tradnl" sz="1000" dirty="0" smtClean="0"/>
              <a:t>IN79Ñ-1</a:t>
            </a:r>
            <a:endParaRPr lang="es-ES_tradnl" sz="1000" dirty="0" smtClean="0"/>
          </a:p>
          <a:p>
            <a:r>
              <a:rPr lang="es-ES_tradnl" sz="1000" dirty="0" smtClean="0"/>
              <a:t>EDWIN VARGAS </a:t>
            </a:r>
            <a:r>
              <a:rPr lang="es-ES_tradnl" sz="1000" dirty="0" err="1" smtClean="0"/>
              <a:t>–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edwin.vargas@i2b</a:t>
            </a:r>
            <a:r>
              <a:rPr lang="es-ES_tradnl" sz="1000" dirty="0" smtClean="0"/>
              <a:t>.</a:t>
            </a:r>
            <a:r>
              <a:rPr lang="es-ES_tradnl" sz="1000" dirty="0" err="1" smtClean="0"/>
              <a:t>cl</a:t>
            </a:r>
            <a:endParaRPr lang="es-ES_tradnl" sz="1000" dirty="0" smtClean="0"/>
          </a:p>
          <a:p>
            <a:r>
              <a:rPr lang="es-ES_tradnl" sz="1000" dirty="0" smtClean="0"/>
              <a:t>CARLOS REVECO </a:t>
            </a:r>
            <a:r>
              <a:rPr lang="es-ES_tradnl" sz="1000" dirty="0" err="1" smtClean="0"/>
              <a:t>–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creveco@ing.uchile.cl</a:t>
            </a:r>
            <a:r>
              <a:rPr lang="es-ES_tradnl" sz="1000" dirty="0" smtClean="0"/>
              <a:t> </a:t>
            </a:r>
            <a:endParaRPr lang="es-ES_trad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Qué es SOA?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27200"/>
            <a:ext cx="8229600" cy="3860800"/>
          </a:xfrm>
        </p:spPr>
        <p:txBody>
          <a:bodyPr>
            <a:normAutofit fontScale="92500" lnSpcReduction="20000"/>
          </a:bodyPr>
          <a:lstStyle/>
          <a:p>
            <a:r>
              <a:rPr lang="es-ES_tradnl" sz="2000" dirty="0" smtClean="0"/>
              <a:t>No es una tecnología ni un producto</a:t>
            </a:r>
          </a:p>
          <a:p>
            <a:endParaRPr lang="es-ES_tradnl" sz="2000" dirty="0" smtClean="0"/>
          </a:p>
          <a:p>
            <a:r>
              <a:rPr lang="en-US" sz="2000" dirty="0" smtClean="0"/>
              <a:t>SOA </a:t>
            </a:r>
            <a:r>
              <a:rPr lang="en-US" sz="2000" dirty="0" err="1" smtClean="0"/>
              <a:t>es</a:t>
            </a:r>
            <a:r>
              <a:rPr lang="en-US" sz="2000" dirty="0" smtClean="0"/>
              <a:t> un </a:t>
            </a:r>
            <a:r>
              <a:rPr lang="en-US" sz="2000" dirty="0" err="1" smtClean="0"/>
              <a:t>conjunto</a:t>
            </a:r>
            <a:r>
              <a:rPr lang="en-US" sz="2000" dirty="0" smtClean="0"/>
              <a:t> de </a:t>
            </a:r>
            <a:r>
              <a:rPr lang="en-US" sz="2000" dirty="0" err="1" smtClean="0"/>
              <a:t>patrones</a:t>
            </a:r>
            <a:r>
              <a:rPr lang="en-US" sz="2000" dirty="0" smtClean="0"/>
              <a:t>, </a:t>
            </a:r>
            <a:r>
              <a:rPr lang="en-US" sz="2000" dirty="0" err="1" smtClean="0"/>
              <a:t>principios</a:t>
            </a:r>
            <a:r>
              <a:rPr lang="en-US" sz="2000" dirty="0" smtClean="0"/>
              <a:t> </a:t>
            </a:r>
            <a:r>
              <a:rPr lang="en-US" sz="2000" dirty="0" err="1" smtClean="0"/>
              <a:t>y</a:t>
            </a:r>
            <a:r>
              <a:rPr lang="en-US" sz="2000" dirty="0" smtClean="0"/>
              <a:t> </a:t>
            </a:r>
            <a:r>
              <a:rPr lang="en-US" sz="2000" dirty="0" err="1" smtClean="0"/>
              <a:t>prácticas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construir</a:t>
            </a:r>
            <a:r>
              <a:rPr lang="en-US" sz="2000" dirty="0" smtClean="0"/>
              <a:t> </a:t>
            </a:r>
            <a:r>
              <a:rPr lang="en-US" sz="2000" dirty="0" err="1" smtClean="0"/>
              <a:t>piezas</a:t>
            </a:r>
            <a:r>
              <a:rPr lang="en-US" sz="2000" dirty="0" smtClean="0"/>
              <a:t> de software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puedan</a:t>
            </a:r>
            <a:r>
              <a:rPr lang="en-US" sz="2000" dirty="0" smtClean="0"/>
              <a:t> </a:t>
            </a:r>
            <a:r>
              <a:rPr lang="en-US" sz="2000" dirty="0" err="1" smtClean="0"/>
              <a:t>interoperar</a:t>
            </a:r>
            <a:r>
              <a:rPr lang="en-US" sz="2000" dirty="0" smtClean="0"/>
              <a:t> </a:t>
            </a:r>
            <a:r>
              <a:rPr lang="en-US" sz="2000" dirty="0" err="1" smtClean="0"/>
              <a:t>independientemente</a:t>
            </a:r>
            <a:r>
              <a:rPr lang="en-US" sz="2000" dirty="0" smtClean="0"/>
              <a:t> de la </a:t>
            </a:r>
            <a:r>
              <a:rPr lang="en-US" sz="2000" dirty="0" err="1" smtClean="0"/>
              <a:t>tecnología</a:t>
            </a:r>
            <a:r>
              <a:rPr lang="en-US" sz="2000" dirty="0" smtClean="0"/>
              <a:t> </a:t>
            </a:r>
            <a:r>
              <a:rPr lang="en-US" sz="2000" dirty="0" err="1" smtClean="0"/>
              <a:t>empleada</a:t>
            </a:r>
            <a:r>
              <a:rPr lang="en-US" sz="2000" dirty="0" smtClean="0"/>
              <a:t> en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implementación</a:t>
            </a:r>
            <a:r>
              <a:rPr lang="en-US" sz="2000" dirty="0" smtClean="0"/>
              <a:t>.</a:t>
            </a:r>
            <a:endParaRPr lang="es-ES_tradnl" sz="2000" dirty="0" smtClean="0"/>
          </a:p>
          <a:p>
            <a:endParaRPr lang="es-ES_tradnl" sz="2000" dirty="0" smtClean="0"/>
          </a:p>
          <a:p>
            <a:r>
              <a:rPr lang="es-ES_tradnl" sz="2000" dirty="0" smtClean="0"/>
              <a:t>Es una arquitectura IT centrada en el negocio, que permite integrar y reusar tareas de negocio que son repetibles. Estas tareas se conocen como servicios de negocio.</a:t>
            </a:r>
          </a:p>
          <a:p>
            <a:endParaRPr lang="es-ES_tradnl" sz="2000" dirty="0" smtClean="0"/>
          </a:p>
          <a:p>
            <a:r>
              <a:rPr lang="en-US" sz="2000" dirty="0" smtClean="0"/>
              <a:t>La clave de la </a:t>
            </a:r>
            <a:r>
              <a:rPr lang="en-US" sz="2000" dirty="0" err="1" smtClean="0"/>
              <a:t>arquitectura</a:t>
            </a:r>
            <a:r>
              <a:rPr lang="en-US" sz="2000" dirty="0" smtClean="0"/>
              <a:t> SOA </a:t>
            </a:r>
            <a:r>
              <a:rPr lang="en-US" sz="2000" dirty="0" err="1" smtClean="0"/>
              <a:t>está</a:t>
            </a:r>
            <a:r>
              <a:rPr lang="en-US" sz="2000" dirty="0" smtClean="0"/>
              <a:t> en la </a:t>
            </a:r>
            <a:r>
              <a:rPr lang="en-US" sz="2000" dirty="0" err="1" smtClean="0"/>
              <a:t>exposición</a:t>
            </a:r>
            <a:r>
              <a:rPr lang="en-US" sz="2000" dirty="0" smtClean="0"/>
              <a:t> de interfaces </a:t>
            </a:r>
            <a:r>
              <a:rPr lang="en-US" sz="2000" dirty="0" err="1" smtClean="0"/>
              <a:t>abstractas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aíslen</a:t>
            </a:r>
            <a:r>
              <a:rPr lang="en-US" sz="2000" dirty="0" smtClean="0"/>
              <a:t> de la </a:t>
            </a:r>
            <a:r>
              <a:rPr lang="en-US" sz="2000" dirty="0" err="1" smtClean="0"/>
              <a:t>implementación</a:t>
            </a:r>
            <a:r>
              <a:rPr lang="en-US" sz="2000" dirty="0" smtClean="0"/>
              <a:t> particular de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pieza</a:t>
            </a:r>
            <a:r>
              <a:rPr lang="en-US" sz="2000" dirty="0" smtClean="0"/>
              <a:t> de software. Para </a:t>
            </a:r>
            <a:r>
              <a:rPr lang="en-US" sz="2000" dirty="0" err="1" smtClean="0"/>
              <a:t>conseguir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objetivo</a:t>
            </a:r>
            <a:r>
              <a:rPr lang="en-US" sz="2000" dirty="0" smtClean="0"/>
              <a:t> </a:t>
            </a:r>
            <a:r>
              <a:rPr lang="en-US" sz="2000" dirty="0" err="1" smtClean="0"/>
              <a:t>resulta</a:t>
            </a:r>
            <a:r>
              <a:rPr lang="en-US" sz="2000" dirty="0" smtClean="0"/>
              <a:t> </a:t>
            </a:r>
            <a:r>
              <a:rPr lang="en-US" sz="2000" dirty="0" err="1" smtClean="0"/>
              <a:t>especialmente</a:t>
            </a:r>
            <a:r>
              <a:rPr lang="en-US" sz="2000" dirty="0" smtClean="0"/>
              <a:t> </a:t>
            </a:r>
            <a:r>
              <a:rPr lang="en-US" sz="2000" dirty="0" err="1" smtClean="0"/>
              <a:t>útil</a:t>
            </a:r>
            <a:r>
              <a:rPr lang="en-US" sz="2000" dirty="0" smtClean="0"/>
              <a:t> el </a:t>
            </a:r>
            <a:r>
              <a:rPr lang="en-US" sz="2000" dirty="0" err="1" smtClean="0"/>
              <a:t>uso</a:t>
            </a:r>
            <a:r>
              <a:rPr lang="en-US" sz="2000" dirty="0" smtClean="0"/>
              <a:t> de </a:t>
            </a:r>
            <a:r>
              <a:rPr lang="en-US" sz="2000" dirty="0" err="1" smtClean="0"/>
              <a:t>servicios</a:t>
            </a:r>
            <a:r>
              <a:rPr lang="en-US" sz="2000" dirty="0" smtClean="0"/>
              <a:t> web </a:t>
            </a:r>
            <a:r>
              <a:rPr lang="en-US" sz="2000" dirty="0" err="1" smtClean="0"/>
              <a:t>basados</a:t>
            </a:r>
            <a:r>
              <a:rPr lang="en-US" sz="2000" dirty="0" smtClean="0"/>
              <a:t> en los </a:t>
            </a:r>
            <a:r>
              <a:rPr lang="en-US" sz="2000" dirty="0" err="1" smtClean="0"/>
              <a:t>estándares</a:t>
            </a:r>
            <a:r>
              <a:rPr lang="en-US" sz="2000" dirty="0" smtClean="0"/>
              <a:t> SOAP, XML y WSDL</a:t>
            </a:r>
            <a:endParaRPr lang="es-ES_tradnl" sz="2000" dirty="0" smtClean="0"/>
          </a:p>
          <a:p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Estándares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sz="2000" dirty="0" smtClean="0"/>
          </a:p>
          <a:p>
            <a:r>
              <a:rPr lang="es-ES_tradnl" sz="2000" dirty="0" smtClean="0"/>
              <a:t>SOAP: </a:t>
            </a:r>
            <a:r>
              <a:rPr lang="en-US" sz="2000" dirty="0" smtClean="0"/>
              <a:t> Is a simple XML-based protocol to let applications exchange information over HTTP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XML: </a:t>
            </a:r>
            <a:r>
              <a:rPr lang="en-US" sz="2000" dirty="0" smtClean="0"/>
              <a:t>XML stands for </a:t>
            </a:r>
            <a:r>
              <a:rPr lang="en-US" sz="2000" dirty="0" err="1" smtClean="0"/>
              <a:t>eXtensible</a:t>
            </a:r>
            <a:r>
              <a:rPr lang="en-US" sz="2000" dirty="0" smtClean="0"/>
              <a:t> Markup Language. XML is designed to transport and store data.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JAX-WS: </a:t>
            </a:r>
            <a:r>
              <a:rPr lang="en-US" sz="2000" dirty="0" smtClean="0"/>
              <a:t>The Java API for XML Web Services (JAX-WS) is a Java Programming Language for Web Services creation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WSDL: </a:t>
            </a:r>
            <a:r>
              <a:rPr lang="en-US" sz="2000" dirty="0" smtClean="0"/>
              <a:t>(Web Services Description Language) is an XML-based language for describing Web services and how to access them.</a:t>
            </a:r>
            <a:endParaRPr lang="es-ES_tradnl" sz="2000" dirty="0" smtClean="0"/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SOA y BPM</a:t>
            </a:r>
            <a:endParaRPr lang="es-ES_tradnl" dirty="0"/>
          </a:p>
        </p:txBody>
      </p:sp>
      <p:pic>
        <p:nvPicPr>
          <p:cNvPr id="4" name="Content Placeholder 3" descr="Screen shot 2010-08-22 at 9.59.00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1009" r="-11009"/>
          <a:stretch>
            <a:fillRect/>
          </a:stretch>
        </p:blipFill>
        <p:spPr>
          <a:xfrm>
            <a:off x="1130300" y="1587500"/>
            <a:ext cx="7133167" cy="4279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NetBeans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Caco\My Documents\My Dropbox\IN79Ñ\Screen shot 2010-08-24 at 6.50.43 P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35595"/>
            <a:ext cx="5591175" cy="3566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NetBeans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Caco\My Documents\My Dropbox\IN79Ñ\Screen shot 2010-08-24 at 6.50.31 P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" y="2152650"/>
            <a:ext cx="7000875" cy="3838411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409825" y="2295525"/>
            <a:ext cx="628650" cy="409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457200" y="990600"/>
            <a:ext cx="783272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endParaRPr lang="es-ES" b="1" dirty="0" smtClean="0">
              <a:latin typeface="Courier New" pitchFamily="49" charset="0"/>
            </a:endParaRPr>
          </a:p>
          <a:p>
            <a:r>
              <a:rPr lang="es-ES" b="1" dirty="0" err="1" smtClean="0">
                <a:latin typeface="Courier New" pitchFamily="49" charset="0"/>
              </a:rPr>
              <a:t>import</a:t>
            </a:r>
            <a:r>
              <a:rPr lang="es-ES" b="1" dirty="0" smtClean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javax.jws.WebMethod</a:t>
            </a:r>
            <a:r>
              <a:rPr lang="es-ES" b="1" dirty="0">
                <a:latin typeface="Courier New" pitchFamily="49" charset="0"/>
              </a:rPr>
              <a:t>;</a:t>
            </a:r>
          </a:p>
          <a:p>
            <a:r>
              <a:rPr lang="es-ES" b="1" dirty="0" err="1">
                <a:latin typeface="Courier New" pitchFamily="49" charset="0"/>
              </a:rPr>
              <a:t>import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javax.jws.WebParam</a:t>
            </a:r>
            <a:r>
              <a:rPr lang="es-ES" b="1" dirty="0">
                <a:latin typeface="Courier New" pitchFamily="49" charset="0"/>
              </a:rPr>
              <a:t>;</a:t>
            </a:r>
          </a:p>
          <a:p>
            <a:r>
              <a:rPr lang="es-ES" b="1" dirty="0" err="1">
                <a:latin typeface="Courier New" pitchFamily="49" charset="0"/>
              </a:rPr>
              <a:t>import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javax.jws.WebService</a:t>
            </a:r>
            <a:r>
              <a:rPr lang="es-ES" b="1" dirty="0">
                <a:latin typeface="Courier New" pitchFamily="49" charset="0"/>
              </a:rPr>
              <a:t>;</a:t>
            </a:r>
          </a:p>
          <a:p>
            <a:r>
              <a:rPr lang="es-ES" b="1" dirty="0">
                <a:latin typeface="Courier New" pitchFamily="49" charset="0"/>
              </a:rPr>
              <a:t/>
            </a:r>
            <a:br>
              <a:rPr lang="es-ES" b="1" dirty="0">
                <a:latin typeface="Courier New" pitchFamily="49" charset="0"/>
              </a:rPr>
            </a:br>
            <a:r>
              <a:rPr lang="es-ES" b="1" dirty="0" smtClean="0">
                <a:latin typeface="Courier New" pitchFamily="49" charset="0"/>
              </a:rPr>
              <a:t>@</a:t>
            </a:r>
            <a:r>
              <a:rPr lang="es-ES" b="1" dirty="0" err="1">
                <a:latin typeface="Courier New" pitchFamily="49" charset="0"/>
              </a:rPr>
              <a:t>WebService</a:t>
            </a:r>
            <a:r>
              <a:rPr lang="es-ES" b="1" dirty="0">
                <a:latin typeface="Courier New" pitchFamily="49" charset="0"/>
              </a:rPr>
              <a:t>()</a:t>
            </a:r>
          </a:p>
          <a:p>
            <a:r>
              <a:rPr lang="es-ES" b="1" dirty="0" err="1">
                <a:latin typeface="Courier New" pitchFamily="49" charset="0"/>
              </a:rPr>
              <a:t>public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class</a:t>
            </a:r>
            <a:r>
              <a:rPr lang="es-ES" b="1" dirty="0">
                <a:latin typeface="Courier New" pitchFamily="49" charset="0"/>
              </a:rPr>
              <a:t> WS {</a:t>
            </a:r>
          </a:p>
          <a:p>
            <a:r>
              <a:rPr lang="es-ES" b="1" dirty="0">
                <a:latin typeface="Courier New" pitchFamily="49" charset="0"/>
              </a:rPr>
              <a:t/>
            </a:r>
            <a:br>
              <a:rPr lang="es-ES" b="1" dirty="0">
                <a:latin typeface="Courier New" pitchFamily="49" charset="0"/>
              </a:rPr>
            </a:br>
            <a:r>
              <a:rPr lang="es-ES" b="1" dirty="0">
                <a:latin typeface="Courier New" pitchFamily="49" charset="0"/>
              </a:rPr>
              <a:t>    /**</a:t>
            </a:r>
          </a:p>
          <a:p>
            <a:r>
              <a:rPr lang="es-ES" b="1" dirty="0">
                <a:latin typeface="Courier New" pitchFamily="49" charset="0"/>
              </a:rPr>
              <a:t>     * Web </a:t>
            </a:r>
            <a:r>
              <a:rPr lang="es-ES" b="1" dirty="0" err="1">
                <a:latin typeface="Courier New" pitchFamily="49" charset="0"/>
              </a:rPr>
              <a:t>service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operation</a:t>
            </a:r>
            <a:endParaRPr lang="es-ES" b="1" dirty="0">
              <a:latin typeface="Courier New" pitchFamily="49" charset="0"/>
            </a:endParaRPr>
          </a:p>
          <a:p>
            <a:r>
              <a:rPr lang="es-ES" b="1" dirty="0">
                <a:latin typeface="Courier New" pitchFamily="49" charset="0"/>
              </a:rPr>
              <a:t>     */</a:t>
            </a:r>
          </a:p>
          <a:p>
            <a:r>
              <a:rPr lang="es-ES" b="1" dirty="0">
                <a:latin typeface="Courier New" pitchFamily="49" charset="0"/>
              </a:rPr>
              <a:t>    @</a:t>
            </a:r>
            <a:r>
              <a:rPr lang="es-ES" b="1" dirty="0" err="1">
                <a:latin typeface="Courier New" pitchFamily="49" charset="0"/>
              </a:rPr>
              <a:t>WebMethod</a:t>
            </a:r>
            <a:r>
              <a:rPr lang="es-ES" b="1" dirty="0">
                <a:latin typeface="Courier New" pitchFamily="49" charset="0"/>
              </a:rPr>
              <a:t>(</a:t>
            </a:r>
            <a:r>
              <a:rPr lang="es-ES" b="1" dirty="0" err="1">
                <a:latin typeface="Courier New" pitchFamily="49" charset="0"/>
              </a:rPr>
              <a:t>operationName</a:t>
            </a:r>
            <a:r>
              <a:rPr lang="es-ES" b="1" dirty="0">
                <a:latin typeface="Courier New" pitchFamily="49" charset="0"/>
              </a:rPr>
              <a:t> = "</a:t>
            </a:r>
            <a:r>
              <a:rPr lang="es-ES" b="1" dirty="0" err="1">
                <a:latin typeface="Courier New" pitchFamily="49" charset="0"/>
              </a:rPr>
              <a:t>holaMundo</a:t>
            </a:r>
            <a:r>
              <a:rPr lang="es-ES" b="1" dirty="0">
                <a:latin typeface="Courier New" pitchFamily="49" charset="0"/>
              </a:rPr>
              <a:t>")</a:t>
            </a:r>
          </a:p>
          <a:p>
            <a:r>
              <a:rPr lang="es-ES" b="1" dirty="0">
                <a:latin typeface="Courier New" pitchFamily="49" charset="0"/>
              </a:rPr>
              <a:t>    </a:t>
            </a:r>
            <a:r>
              <a:rPr lang="es-ES" b="1" dirty="0" err="1">
                <a:latin typeface="Courier New" pitchFamily="49" charset="0"/>
              </a:rPr>
              <a:t>public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String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holaMundo</a:t>
            </a:r>
            <a:r>
              <a:rPr lang="es-ES" b="1" dirty="0">
                <a:latin typeface="Courier New" pitchFamily="49" charset="0"/>
              </a:rPr>
              <a:t>(@</a:t>
            </a:r>
            <a:r>
              <a:rPr lang="es-ES" b="1" dirty="0" err="1">
                <a:latin typeface="Courier New" pitchFamily="49" charset="0"/>
              </a:rPr>
              <a:t>WebParam</a:t>
            </a:r>
            <a:r>
              <a:rPr lang="es-ES" b="1" dirty="0">
                <a:latin typeface="Courier New" pitchFamily="49" charset="0"/>
              </a:rPr>
              <a:t>(</a:t>
            </a:r>
            <a:r>
              <a:rPr lang="es-ES" b="1" dirty="0" err="1">
                <a:latin typeface="Courier New" pitchFamily="49" charset="0"/>
              </a:rPr>
              <a:t>name</a:t>
            </a:r>
            <a:r>
              <a:rPr lang="es-ES" b="1" dirty="0">
                <a:latin typeface="Courier New" pitchFamily="49" charset="0"/>
              </a:rPr>
              <a:t> = "</a:t>
            </a:r>
            <a:r>
              <a:rPr lang="es-ES" b="1" dirty="0" err="1">
                <a:latin typeface="Courier New" pitchFamily="49" charset="0"/>
              </a:rPr>
              <a:t>name</a:t>
            </a:r>
            <a:r>
              <a:rPr lang="es-ES" b="1" dirty="0">
                <a:latin typeface="Courier New" pitchFamily="49" charset="0"/>
              </a:rPr>
              <a:t>")</a:t>
            </a:r>
          </a:p>
          <a:p>
            <a:r>
              <a:rPr lang="es-ES" b="1" dirty="0">
                <a:latin typeface="Courier New" pitchFamily="49" charset="0"/>
              </a:rPr>
              <a:t>    </a:t>
            </a:r>
            <a:r>
              <a:rPr lang="es-ES" b="1" dirty="0" err="1">
                <a:latin typeface="Courier New" pitchFamily="49" charset="0"/>
              </a:rPr>
              <a:t>String</a:t>
            </a:r>
            <a:r>
              <a:rPr lang="es-ES" b="1" dirty="0">
                <a:latin typeface="Courier New" pitchFamily="49" charset="0"/>
              </a:rPr>
              <a:t> </a:t>
            </a:r>
            <a:r>
              <a:rPr lang="es-ES" b="1" dirty="0" err="1">
                <a:latin typeface="Courier New" pitchFamily="49" charset="0"/>
              </a:rPr>
              <a:t>name</a:t>
            </a:r>
            <a:r>
              <a:rPr lang="es-ES" b="1" dirty="0">
                <a:latin typeface="Courier New" pitchFamily="49" charset="0"/>
              </a:rPr>
              <a:t>) {</a:t>
            </a:r>
          </a:p>
          <a:p>
            <a:r>
              <a:rPr lang="es-ES" b="1" dirty="0">
                <a:latin typeface="Courier New" pitchFamily="49" charset="0"/>
              </a:rPr>
              <a:t>        </a:t>
            </a:r>
            <a:r>
              <a:rPr lang="es-ES" b="1" dirty="0" err="1">
                <a:latin typeface="Courier New" pitchFamily="49" charset="0"/>
              </a:rPr>
              <a:t>return</a:t>
            </a:r>
            <a:r>
              <a:rPr lang="es-ES" b="1" dirty="0">
                <a:latin typeface="Courier New" pitchFamily="49" charset="0"/>
              </a:rPr>
              <a:t> "Hola " + </a:t>
            </a:r>
            <a:r>
              <a:rPr lang="es-ES" b="1" dirty="0" err="1">
                <a:latin typeface="Courier New" pitchFamily="49" charset="0"/>
              </a:rPr>
              <a:t>name</a:t>
            </a:r>
            <a:r>
              <a:rPr lang="es-ES" b="1" dirty="0">
                <a:latin typeface="Courier New" pitchFamily="49" charset="0"/>
              </a:rPr>
              <a:t>;</a:t>
            </a:r>
          </a:p>
          <a:p>
            <a:r>
              <a:rPr lang="es-ES" b="1" dirty="0">
                <a:latin typeface="Courier New" pitchFamily="49" charset="0"/>
              </a:rPr>
              <a:t>    }</a:t>
            </a:r>
          </a:p>
          <a:p>
            <a:endParaRPr lang="es-ES" b="1" dirty="0">
              <a:latin typeface="Courier New" pitchFamily="49" charset="0"/>
            </a:endParaRPr>
          </a:p>
          <a:p>
            <a:r>
              <a:rPr lang="es-ES" b="1" dirty="0">
                <a:latin typeface="Courier New" pitchFamily="49" charset="0"/>
              </a:rPr>
              <a:t>}</a:t>
            </a:r>
          </a:p>
          <a:p>
            <a:endParaRPr lang="en-GB" b="1" dirty="0">
              <a:latin typeface="Courier New" pitchFamily="49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57200" y="152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GB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WS.java</a:t>
            </a:r>
            <a:endParaRPr lang="en-GB" sz="4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457200" y="2767013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endParaRPr lang="en-GB" sz="4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ocuments and Settings\Caco\My Documents\My Dropbox\IN79Ñ\Screen shot 2010-08-24 at 6.50.51 P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85349"/>
            <a:ext cx="8034338" cy="4334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1682</TotalTime>
  <Words>303</Words>
  <Application>Microsoft Office PowerPoint</Application>
  <PresentationFormat>Presentación en pantalla (4:3)</PresentationFormat>
  <Paragraphs>72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Origin</vt:lpstr>
      <vt:lpstr>Laboratorio SOA</vt:lpstr>
      <vt:lpstr>Laboratorio 1</vt:lpstr>
      <vt:lpstr>Qué es SOA?</vt:lpstr>
      <vt:lpstr>Estándares</vt:lpstr>
      <vt:lpstr>SOA y BPM</vt:lpstr>
      <vt:lpstr>NetBeans</vt:lpstr>
      <vt:lpstr>NetBeans</vt:lpstr>
      <vt:lpstr>Diapositiva 8</vt:lpstr>
      <vt:lpstr>Diapositiva 9</vt:lpstr>
      <vt:lpstr>Publicar en el servidor</vt:lpstr>
      <vt:lpstr>TestLocal</vt:lpstr>
      <vt:lpstr>Test en Servidor</vt:lpstr>
      <vt:lpstr>SOAPUI – añadir WSDL</vt:lpstr>
      <vt:lpstr>SOAPUI – Nuevo Proyecto</vt:lpstr>
      <vt:lpstr>SOAPUI – añadir WSDL</vt:lpstr>
      <vt:lpstr>SOAPUI – añadir WSDL</vt:lpstr>
      <vt:lpstr>SOAPUI - Test</vt:lpstr>
      <vt:lpstr>SOAPUI - Respuesta</vt:lpstr>
      <vt:lpstr>Enterpise Service Bus</vt:lpstr>
      <vt:lpstr>Papers</vt:lpstr>
      <vt:lpstr>Laboratorio SOA</vt:lpstr>
    </vt:vector>
  </TitlesOfParts>
  <Company>Edwin Vargas Perez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SOA</dc:title>
  <dc:creator>Edwin Vargas Perez</dc:creator>
  <cp:lastModifiedBy>Carlos Reveco</cp:lastModifiedBy>
  <cp:revision>27</cp:revision>
  <dcterms:created xsi:type="dcterms:W3CDTF">2010-08-24T22:37:13Z</dcterms:created>
  <dcterms:modified xsi:type="dcterms:W3CDTF">2010-08-25T01:14:02Z</dcterms:modified>
</cp:coreProperties>
</file>