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notesSlides/notesSlide27.xml" ContentType="application/vnd.openxmlformats-officedocument.presentationml.notesSlide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23.xml" ContentType="application/vnd.openxmlformats-officedocument.presentationml.notesSlide+xml"/>
  <Override PartName="/ppt/diagrams/colors8.xml" ContentType="application/vnd.openxmlformats-officedocument.drawingml.diagramColors+xml"/>
  <Override PartName="/ppt/notesSlides/notesSlide12.xml" ContentType="application/vnd.openxmlformats-officedocument.presentationml.notesSlide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Default Extension="doc" ContentType="application/msword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Default Extension="png" ContentType="image/png"/>
  <Override PartName="/ppt/diagrams/colors12.xml" ContentType="application/vnd.openxmlformats-officedocument.drawingml.diagramColors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49.xml" ContentType="application/vnd.openxmlformats-officedocument.presentationml.slide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diagrams/data11.xml" ContentType="application/vnd.openxmlformats-officedocument.drawingml.diagramData+xml"/>
  <Default Extension="wmf" ContentType="image/x-wmf"/>
  <Override PartName="/ppt/notesSlides/notesSlide18.xml" ContentType="application/vnd.openxmlformats-officedocument.presentationml.notesSlide+xml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notesSlides/notesSlide10.xml" ContentType="application/vnd.openxmlformats-officedocument.presentationml.notesSlid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layout11.xml" ContentType="application/vnd.openxmlformats-officedocument.drawingml.diagram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22.xml" ContentType="application/vnd.openxmlformats-officedocument.presentationml.notesSlide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notesSlides/notesSlide11.xml" ContentType="application/vnd.openxmlformats-officedocument.presentationml.notesSlide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6"/>
  </p:notesMasterIdLst>
  <p:sldIdLst>
    <p:sldId id="256" r:id="rId2"/>
    <p:sldId id="267" r:id="rId3"/>
    <p:sldId id="336" r:id="rId4"/>
    <p:sldId id="265" r:id="rId5"/>
    <p:sldId id="268" r:id="rId6"/>
    <p:sldId id="338" r:id="rId7"/>
    <p:sldId id="339" r:id="rId8"/>
    <p:sldId id="340" r:id="rId9"/>
    <p:sldId id="341" r:id="rId10"/>
    <p:sldId id="342" r:id="rId11"/>
    <p:sldId id="343" r:id="rId12"/>
    <p:sldId id="344" r:id="rId13"/>
    <p:sldId id="345" r:id="rId14"/>
    <p:sldId id="278" r:id="rId15"/>
    <p:sldId id="279" r:id="rId16"/>
    <p:sldId id="280" r:id="rId17"/>
    <p:sldId id="346" r:id="rId18"/>
    <p:sldId id="294" r:id="rId19"/>
    <p:sldId id="347" r:id="rId20"/>
    <p:sldId id="399" r:id="rId21"/>
    <p:sldId id="350" r:id="rId22"/>
    <p:sldId id="351" r:id="rId23"/>
    <p:sldId id="352" r:id="rId24"/>
    <p:sldId id="353" r:id="rId25"/>
    <p:sldId id="354" r:id="rId26"/>
    <p:sldId id="355" r:id="rId27"/>
    <p:sldId id="356" r:id="rId28"/>
    <p:sldId id="397" r:id="rId29"/>
    <p:sldId id="398" r:id="rId30"/>
    <p:sldId id="357" r:id="rId31"/>
    <p:sldId id="295" r:id="rId32"/>
    <p:sldId id="358" r:id="rId33"/>
    <p:sldId id="359" r:id="rId34"/>
    <p:sldId id="365" r:id="rId35"/>
    <p:sldId id="360" r:id="rId36"/>
    <p:sldId id="361" r:id="rId37"/>
    <p:sldId id="362" r:id="rId38"/>
    <p:sldId id="366" r:id="rId39"/>
    <p:sldId id="363" r:id="rId40"/>
    <p:sldId id="364" r:id="rId41"/>
    <p:sldId id="367" r:id="rId42"/>
    <p:sldId id="368" r:id="rId43"/>
    <p:sldId id="369" r:id="rId44"/>
    <p:sldId id="370" r:id="rId45"/>
    <p:sldId id="371" r:id="rId46"/>
    <p:sldId id="333" r:id="rId47"/>
    <p:sldId id="372" r:id="rId48"/>
    <p:sldId id="373" r:id="rId49"/>
    <p:sldId id="374" r:id="rId50"/>
    <p:sldId id="375" r:id="rId51"/>
    <p:sldId id="376" r:id="rId52"/>
    <p:sldId id="377" r:id="rId53"/>
    <p:sldId id="378" r:id="rId54"/>
    <p:sldId id="379" r:id="rId55"/>
    <p:sldId id="380" r:id="rId56"/>
    <p:sldId id="381" r:id="rId57"/>
    <p:sldId id="382" r:id="rId58"/>
    <p:sldId id="383" r:id="rId59"/>
    <p:sldId id="384" r:id="rId60"/>
    <p:sldId id="385" r:id="rId61"/>
    <p:sldId id="386" r:id="rId62"/>
    <p:sldId id="387" r:id="rId63"/>
    <p:sldId id="388" r:id="rId64"/>
    <p:sldId id="307" r:id="rId65"/>
    <p:sldId id="389" r:id="rId66"/>
    <p:sldId id="390" r:id="rId67"/>
    <p:sldId id="391" r:id="rId68"/>
    <p:sldId id="392" r:id="rId69"/>
    <p:sldId id="393" r:id="rId70"/>
    <p:sldId id="394" r:id="rId71"/>
    <p:sldId id="395" r:id="rId72"/>
    <p:sldId id="400" r:id="rId73"/>
    <p:sldId id="396" r:id="rId74"/>
    <p:sldId id="258" r:id="rId75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2D68"/>
    <a:srgbClr val="008000"/>
    <a:srgbClr val="223E96"/>
    <a:srgbClr val="FFCC00"/>
    <a:srgbClr val="BDE3FF"/>
    <a:srgbClr val="DCA10E"/>
    <a:srgbClr val="FFFF99"/>
    <a:srgbClr val="243E90"/>
    <a:srgbClr val="003258"/>
    <a:srgbClr val="204D8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9588" autoAdjust="0"/>
    <p:restoredTop sz="96429" autoAdjust="0"/>
  </p:normalViewPr>
  <p:slideViewPr>
    <p:cSldViewPr>
      <p:cViewPr>
        <p:scale>
          <a:sx n="75" d="100"/>
          <a:sy n="75" d="100"/>
        </p:scale>
        <p:origin x="-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iagrams/_rels/data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5.jpeg"/><Relationship Id="rId1" Type="http://schemas.openxmlformats.org/officeDocument/2006/relationships/image" Target="../media/image2.jpeg"/></Relationships>
</file>

<file path=ppt/diagrams/_rels/drawing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5.jpeg"/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0F9383-B1DA-47BB-B258-022E5107BA66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4DE2EAD4-05E4-4632-9D3B-C012E9E8B0D7}">
      <dgm:prSet phldrT="[Text]"/>
      <dgm:spPr/>
      <dgm:t>
        <a:bodyPr/>
        <a:lstStyle/>
        <a:p>
          <a:r>
            <a:rPr lang="es-MX" dirty="0" smtClean="0"/>
            <a:t>Consumidor v/s Comprador</a:t>
          </a:r>
          <a:endParaRPr lang="es-CL" dirty="0"/>
        </a:p>
      </dgm:t>
    </dgm:pt>
    <dgm:pt modelId="{44212315-A028-4EA7-9EE6-20D169ED7154}" type="parTrans" cxnId="{BC3CF5C0-ECEA-4301-9717-FD6F37B63C95}">
      <dgm:prSet/>
      <dgm:spPr/>
      <dgm:t>
        <a:bodyPr/>
        <a:lstStyle/>
        <a:p>
          <a:endParaRPr lang="es-CL"/>
        </a:p>
      </dgm:t>
    </dgm:pt>
    <dgm:pt modelId="{C34630F4-2EAB-44FE-A9A9-EE2448A06D8B}" type="sibTrans" cxnId="{BC3CF5C0-ECEA-4301-9717-FD6F37B63C95}">
      <dgm:prSet/>
      <dgm:spPr/>
      <dgm:t>
        <a:bodyPr/>
        <a:lstStyle/>
        <a:p>
          <a:endParaRPr lang="es-CL"/>
        </a:p>
      </dgm:t>
    </dgm:pt>
    <dgm:pt modelId="{F7C61D46-1116-4FB4-95E6-8F2FB0FBA3D0}">
      <dgm:prSet phldrT="[Text]"/>
      <dgm:spPr/>
      <dgm:t>
        <a:bodyPr/>
        <a:lstStyle/>
        <a:p>
          <a:r>
            <a:rPr lang="es-MX" dirty="0" smtClean="0"/>
            <a:t>Teoría de comprensión del consumidor</a:t>
          </a:r>
          <a:endParaRPr lang="es-CL" dirty="0"/>
        </a:p>
      </dgm:t>
    </dgm:pt>
    <dgm:pt modelId="{CEF30A46-CAB0-46E1-BDDC-3183DE3EF8D2}" type="parTrans" cxnId="{54AE6605-A07B-45E2-8BF9-2C9CD2B9B05E}">
      <dgm:prSet/>
      <dgm:spPr/>
      <dgm:t>
        <a:bodyPr/>
        <a:lstStyle/>
        <a:p>
          <a:endParaRPr lang="es-CL"/>
        </a:p>
      </dgm:t>
    </dgm:pt>
    <dgm:pt modelId="{6F45E458-89F2-48EA-BDCF-AFBD701639F2}" type="sibTrans" cxnId="{54AE6605-A07B-45E2-8BF9-2C9CD2B9B05E}">
      <dgm:prSet/>
      <dgm:spPr/>
      <dgm:t>
        <a:bodyPr/>
        <a:lstStyle/>
        <a:p>
          <a:endParaRPr lang="es-CL"/>
        </a:p>
      </dgm:t>
    </dgm:pt>
    <dgm:pt modelId="{18109336-178E-4905-AE99-8B1B89F1EEF9}">
      <dgm:prSet phldrT="[Text]"/>
      <dgm:spPr/>
      <dgm:t>
        <a:bodyPr/>
        <a:lstStyle/>
        <a:p>
          <a:r>
            <a:rPr lang="es-MX" dirty="0" smtClean="0"/>
            <a:t>Motivación, Percepción y Actitud</a:t>
          </a:r>
          <a:endParaRPr lang="es-CL" dirty="0"/>
        </a:p>
      </dgm:t>
    </dgm:pt>
    <dgm:pt modelId="{011E7DAF-29DC-4132-93D4-CD84538FEAD9}" type="parTrans" cxnId="{E12AB887-9B5C-4078-98EB-C1BB09298EB1}">
      <dgm:prSet/>
      <dgm:spPr/>
      <dgm:t>
        <a:bodyPr/>
        <a:lstStyle/>
        <a:p>
          <a:endParaRPr lang="es-CL"/>
        </a:p>
      </dgm:t>
    </dgm:pt>
    <dgm:pt modelId="{AAC71549-600D-4ABC-BCB9-C0DAE223C937}" type="sibTrans" cxnId="{E12AB887-9B5C-4078-98EB-C1BB09298EB1}">
      <dgm:prSet/>
      <dgm:spPr/>
      <dgm:t>
        <a:bodyPr/>
        <a:lstStyle/>
        <a:p>
          <a:endParaRPr lang="es-CL"/>
        </a:p>
      </dgm:t>
    </dgm:pt>
    <dgm:pt modelId="{49A42FDF-FF3B-415F-9954-3420BD81F3AB}">
      <dgm:prSet phldrT="[Text]"/>
      <dgm:spPr/>
      <dgm:t>
        <a:bodyPr/>
        <a:lstStyle/>
        <a:p>
          <a:r>
            <a:rPr lang="es-MX" dirty="0" smtClean="0"/>
            <a:t>Proceso de Decisión de Compra</a:t>
          </a:r>
          <a:endParaRPr lang="es-CL" dirty="0"/>
        </a:p>
      </dgm:t>
    </dgm:pt>
    <dgm:pt modelId="{98112B7E-2340-4829-A44F-7413B3629286}" type="parTrans" cxnId="{2DC41497-4A59-46BF-BA9D-4A9CBEAAC5F4}">
      <dgm:prSet/>
      <dgm:spPr/>
      <dgm:t>
        <a:bodyPr/>
        <a:lstStyle/>
        <a:p>
          <a:endParaRPr lang="es-CL"/>
        </a:p>
      </dgm:t>
    </dgm:pt>
    <dgm:pt modelId="{40AB3A22-CFDC-47E8-8C49-704D5CAE70FB}" type="sibTrans" cxnId="{2DC41497-4A59-46BF-BA9D-4A9CBEAAC5F4}">
      <dgm:prSet/>
      <dgm:spPr/>
      <dgm:t>
        <a:bodyPr/>
        <a:lstStyle/>
        <a:p>
          <a:endParaRPr lang="es-CL"/>
        </a:p>
      </dgm:t>
    </dgm:pt>
    <dgm:pt modelId="{1D7451F1-42B2-4E1E-B566-520E37919E4D}">
      <dgm:prSet/>
      <dgm:spPr/>
      <dgm:t>
        <a:bodyPr/>
        <a:lstStyle/>
        <a:p>
          <a:r>
            <a:rPr lang="es-MX" dirty="0" smtClean="0"/>
            <a:t>Modelos de Evaluación Perceptuales </a:t>
          </a:r>
          <a:endParaRPr lang="es-CL" dirty="0"/>
        </a:p>
      </dgm:t>
    </dgm:pt>
    <dgm:pt modelId="{EFC629AF-C623-4C72-9553-5CE7CA9BEF44}" type="parTrans" cxnId="{FA95AE6A-2480-4BA2-A696-861CDE75DB7C}">
      <dgm:prSet/>
      <dgm:spPr/>
      <dgm:t>
        <a:bodyPr/>
        <a:lstStyle/>
        <a:p>
          <a:endParaRPr lang="es-CL"/>
        </a:p>
      </dgm:t>
    </dgm:pt>
    <dgm:pt modelId="{E0BF7436-59F4-4D35-BE67-D756E9079615}" type="sibTrans" cxnId="{FA95AE6A-2480-4BA2-A696-861CDE75DB7C}">
      <dgm:prSet/>
      <dgm:spPr/>
      <dgm:t>
        <a:bodyPr/>
        <a:lstStyle/>
        <a:p>
          <a:endParaRPr lang="es-CL"/>
        </a:p>
      </dgm:t>
    </dgm:pt>
    <dgm:pt modelId="{A3ED09AA-17BE-4CE6-9E70-ADE60CC2D321}" type="pres">
      <dgm:prSet presAssocID="{800F9383-B1DA-47BB-B258-022E5107BA6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741E8A69-5B72-4C7F-8618-EF0A3830327C}" type="pres">
      <dgm:prSet presAssocID="{4DE2EAD4-05E4-4632-9D3B-C012E9E8B0D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BCF9D3F-F055-414D-8709-B146223F2291}" type="pres">
      <dgm:prSet presAssocID="{C34630F4-2EAB-44FE-A9A9-EE2448A06D8B}" presName="sibTrans" presStyleCnt="0"/>
      <dgm:spPr/>
    </dgm:pt>
    <dgm:pt modelId="{FC48003F-0D7F-4FB3-9186-42FEFF195BEC}" type="pres">
      <dgm:prSet presAssocID="{F7C61D46-1116-4FB4-95E6-8F2FB0FBA3D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A865E06-7ACD-48CF-80F8-D51DBE252527}" type="pres">
      <dgm:prSet presAssocID="{6F45E458-89F2-48EA-BDCF-AFBD701639F2}" presName="sibTrans" presStyleCnt="0"/>
      <dgm:spPr/>
    </dgm:pt>
    <dgm:pt modelId="{EFFCBB54-D20A-457E-B5FF-29CE34911B22}" type="pres">
      <dgm:prSet presAssocID="{18109336-178E-4905-AE99-8B1B89F1EEF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8BFC91D-C103-4B03-BF3C-4683CFE8CCC2}" type="pres">
      <dgm:prSet presAssocID="{AAC71549-600D-4ABC-BCB9-C0DAE223C937}" presName="sibTrans" presStyleCnt="0"/>
      <dgm:spPr/>
    </dgm:pt>
    <dgm:pt modelId="{DBBC546D-B5A9-40DD-BC07-66C0F7F10AAF}" type="pres">
      <dgm:prSet presAssocID="{49A42FDF-FF3B-415F-9954-3420BD81F3A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F2C4AC25-AD8D-4D34-B77D-FD95C3237FEB}" type="pres">
      <dgm:prSet presAssocID="{40AB3A22-CFDC-47E8-8C49-704D5CAE70FB}" presName="sibTrans" presStyleCnt="0"/>
      <dgm:spPr/>
    </dgm:pt>
    <dgm:pt modelId="{DA234952-3FA4-479E-8200-02E3AB089784}" type="pres">
      <dgm:prSet presAssocID="{1D7451F1-42B2-4E1E-B566-520E37919E4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17D14FB6-B9A4-4FA4-827A-996F3C6378BC}" type="presOf" srcId="{800F9383-B1DA-47BB-B258-022E5107BA66}" destId="{A3ED09AA-17BE-4CE6-9E70-ADE60CC2D321}" srcOrd="0" destOrd="0" presId="urn:microsoft.com/office/officeart/2005/8/layout/default"/>
    <dgm:cxn modelId="{DD5776EA-A0C8-4D2B-8DE9-A6E4872670F3}" type="presOf" srcId="{4DE2EAD4-05E4-4632-9D3B-C012E9E8B0D7}" destId="{741E8A69-5B72-4C7F-8618-EF0A3830327C}" srcOrd="0" destOrd="0" presId="urn:microsoft.com/office/officeart/2005/8/layout/default"/>
    <dgm:cxn modelId="{FA95AE6A-2480-4BA2-A696-861CDE75DB7C}" srcId="{800F9383-B1DA-47BB-B258-022E5107BA66}" destId="{1D7451F1-42B2-4E1E-B566-520E37919E4D}" srcOrd="4" destOrd="0" parTransId="{EFC629AF-C623-4C72-9553-5CE7CA9BEF44}" sibTransId="{E0BF7436-59F4-4D35-BE67-D756E9079615}"/>
    <dgm:cxn modelId="{54AE6605-A07B-45E2-8BF9-2C9CD2B9B05E}" srcId="{800F9383-B1DA-47BB-B258-022E5107BA66}" destId="{F7C61D46-1116-4FB4-95E6-8F2FB0FBA3D0}" srcOrd="1" destOrd="0" parTransId="{CEF30A46-CAB0-46E1-BDDC-3183DE3EF8D2}" sibTransId="{6F45E458-89F2-48EA-BDCF-AFBD701639F2}"/>
    <dgm:cxn modelId="{4747315A-8D43-4D42-8D99-9A8E25C02E09}" type="presOf" srcId="{18109336-178E-4905-AE99-8B1B89F1EEF9}" destId="{EFFCBB54-D20A-457E-B5FF-29CE34911B22}" srcOrd="0" destOrd="0" presId="urn:microsoft.com/office/officeart/2005/8/layout/default"/>
    <dgm:cxn modelId="{E12AB887-9B5C-4078-98EB-C1BB09298EB1}" srcId="{800F9383-B1DA-47BB-B258-022E5107BA66}" destId="{18109336-178E-4905-AE99-8B1B89F1EEF9}" srcOrd="2" destOrd="0" parTransId="{011E7DAF-29DC-4132-93D4-CD84538FEAD9}" sibTransId="{AAC71549-600D-4ABC-BCB9-C0DAE223C937}"/>
    <dgm:cxn modelId="{BC3CF5C0-ECEA-4301-9717-FD6F37B63C95}" srcId="{800F9383-B1DA-47BB-B258-022E5107BA66}" destId="{4DE2EAD4-05E4-4632-9D3B-C012E9E8B0D7}" srcOrd="0" destOrd="0" parTransId="{44212315-A028-4EA7-9EE6-20D169ED7154}" sibTransId="{C34630F4-2EAB-44FE-A9A9-EE2448A06D8B}"/>
    <dgm:cxn modelId="{88DEE5A7-8424-4730-B2C8-0B17DE31872D}" type="presOf" srcId="{1D7451F1-42B2-4E1E-B566-520E37919E4D}" destId="{DA234952-3FA4-479E-8200-02E3AB089784}" srcOrd="0" destOrd="0" presId="urn:microsoft.com/office/officeart/2005/8/layout/default"/>
    <dgm:cxn modelId="{2DC41497-4A59-46BF-BA9D-4A9CBEAAC5F4}" srcId="{800F9383-B1DA-47BB-B258-022E5107BA66}" destId="{49A42FDF-FF3B-415F-9954-3420BD81F3AB}" srcOrd="3" destOrd="0" parTransId="{98112B7E-2340-4829-A44F-7413B3629286}" sibTransId="{40AB3A22-CFDC-47E8-8C49-704D5CAE70FB}"/>
    <dgm:cxn modelId="{BDAE390A-2386-43D9-BC64-2B5543C9612E}" type="presOf" srcId="{49A42FDF-FF3B-415F-9954-3420BD81F3AB}" destId="{DBBC546D-B5A9-40DD-BC07-66C0F7F10AAF}" srcOrd="0" destOrd="0" presId="urn:microsoft.com/office/officeart/2005/8/layout/default"/>
    <dgm:cxn modelId="{2B8B99A2-C430-4B7C-9E63-979E12A0ABBF}" type="presOf" srcId="{F7C61D46-1116-4FB4-95E6-8F2FB0FBA3D0}" destId="{FC48003F-0D7F-4FB3-9186-42FEFF195BEC}" srcOrd="0" destOrd="0" presId="urn:microsoft.com/office/officeart/2005/8/layout/default"/>
    <dgm:cxn modelId="{23C5ECF0-C83A-4C56-8BD0-BB71E69B3E9E}" type="presParOf" srcId="{A3ED09AA-17BE-4CE6-9E70-ADE60CC2D321}" destId="{741E8A69-5B72-4C7F-8618-EF0A3830327C}" srcOrd="0" destOrd="0" presId="urn:microsoft.com/office/officeart/2005/8/layout/default"/>
    <dgm:cxn modelId="{A05564C3-A1B2-4C5D-91E3-412B27127396}" type="presParOf" srcId="{A3ED09AA-17BE-4CE6-9E70-ADE60CC2D321}" destId="{7BCF9D3F-F055-414D-8709-B146223F2291}" srcOrd="1" destOrd="0" presId="urn:microsoft.com/office/officeart/2005/8/layout/default"/>
    <dgm:cxn modelId="{25998AC7-B12C-4D56-B082-5B38D47DF7D6}" type="presParOf" srcId="{A3ED09AA-17BE-4CE6-9E70-ADE60CC2D321}" destId="{FC48003F-0D7F-4FB3-9186-42FEFF195BEC}" srcOrd="2" destOrd="0" presId="urn:microsoft.com/office/officeart/2005/8/layout/default"/>
    <dgm:cxn modelId="{78999549-2761-427E-9218-7483D89A2D24}" type="presParOf" srcId="{A3ED09AA-17BE-4CE6-9E70-ADE60CC2D321}" destId="{AA865E06-7ACD-48CF-80F8-D51DBE252527}" srcOrd="3" destOrd="0" presId="urn:microsoft.com/office/officeart/2005/8/layout/default"/>
    <dgm:cxn modelId="{45AF55BC-1DC9-4180-874D-54F614134985}" type="presParOf" srcId="{A3ED09AA-17BE-4CE6-9E70-ADE60CC2D321}" destId="{EFFCBB54-D20A-457E-B5FF-29CE34911B22}" srcOrd="4" destOrd="0" presId="urn:microsoft.com/office/officeart/2005/8/layout/default"/>
    <dgm:cxn modelId="{664EF6EF-6D0A-4551-8147-7D7479D6E79A}" type="presParOf" srcId="{A3ED09AA-17BE-4CE6-9E70-ADE60CC2D321}" destId="{D8BFC91D-C103-4B03-BF3C-4683CFE8CCC2}" srcOrd="5" destOrd="0" presId="urn:microsoft.com/office/officeart/2005/8/layout/default"/>
    <dgm:cxn modelId="{44F86DED-75D1-4FB6-B361-F8416D678D3C}" type="presParOf" srcId="{A3ED09AA-17BE-4CE6-9E70-ADE60CC2D321}" destId="{DBBC546D-B5A9-40DD-BC07-66C0F7F10AAF}" srcOrd="6" destOrd="0" presId="urn:microsoft.com/office/officeart/2005/8/layout/default"/>
    <dgm:cxn modelId="{A539E4EB-BC52-4CC7-905C-A414BFACB33B}" type="presParOf" srcId="{A3ED09AA-17BE-4CE6-9E70-ADE60CC2D321}" destId="{F2C4AC25-AD8D-4D34-B77D-FD95C3237FEB}" srcOrd="7" destOrd="0" presId="urn:microsoft.com/office/officeart/2005/8/layout/default"/>
    <dgm:cxn modelId="{1CE07CB0-02B3-47CA-A127-A9E319449810}" type="presParOf" srcId="{A3ED09AA-17BE-4CE6-9E70-ADE60CC2D321}" destId="{DA234952-3FA4-479E-8200-02E3AB08978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F2DBB31-BB80-4ECF-8792-14EC61B12738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BE6D44AA-E639-42BA-BD23-297DACB9D35D}">
      <dgm:prSet phldrT="[Text]" custT="1"/>
      <dgm:spPr/>
      <dgm:t>
        <a:bodyPr/>
        <a:lstStyle/>
        <a:p>
          <a:pPr algn="ctr"/>
          <a:r>
            <a:rPr lang="es-ES" sz="2300" dirty="0" smtClean="0">
              <a:solidFill>
                <a:schemeClr val="bg1"/>
              </a:solidFill>
            </a:rPr>
            <a:t>Componente Cognoscitivo</a:t>
          </a:r>
          <a:endParaRPr lang="es-CL" sz="2300" b="1" dirty="0"/>
        </a:p>
      </dgm:t>
    </dgm:pt>
    <dgm:pt modelId="{4B6E2C64-9066-4E40-BF3E-5B4077BEBA8E}" type="sibTrans" cxnId="{F3ADEEBC-D254-4AE3-8706-92A948154630}">
      <dgm:prSet/>
      <dgm:spPr/>
      <dgm:t>
        <a:bodyPr/>
        <a:lstStyle/>
        <a:p>
          <a:pPr algn="ctr"/>
          <a:endParaRPr lang="es-CL" sz="2300"/>
        </a:p>
      </dgm:t>
    </dgm:pt>
    <dgm:pt modelId="{58A69A79-4295-4779-8B50-83BDB7416D04}" type="parTrans" cxnId="{F3ADEEBC-D254-4AE3-8706-92A948154630}">
      <dgm:prSet/>
      <dgm:spPr/>
      <dgm:t>
        <a:bodyPr/>
        <a:lstStyle/>
        <a:p>
          <a:pPr algn="ctr"/>
          <a:endParaRPr lang="es-CL" sz="2300"/>
        </a:p>
      </dgm:t>
    </dgm:pt>
    <dgm:pt modelId="{B0FBFF54-836C-4C35-A29E-72AFF12ABB16}">
      <dgm:prSet custT="1"/>
      <dgm:spPr/>
      <dgm:t>
        <a:bodyPr/>
        <a:lstStyle/>
        <a:p>
          <a:pPr algn="ctr"/>
          <a:r>
            <a:rPr lang="es-MX" sz="2300" dirty="0" smtClean="0"/>
            <a:t>Componente Afectivo</a:t>
          </a:r>
          <a:endParaRPr lang="es-CL" sz="2300" dirty="0"/>
        </a:p>
      </dgm:t>
    </dgm:pt>
    <dgm:pt modelId="{2B583431-41A6-4F1A-A69C-FD38640D4F61}" type="parTrans" cxnId="{1E358A10-24CB-43BA-81AC-55967646B201}">
      <dgm:prSet/>
      <dgm:spPr/>
      <dgm:t>
        <a:bodyPr/>
        <a:lstStyle/>
        <a:p>
          <a:pPr algn="ctr"/>
          <a:endParaRPr lang="es-CL" sz="2300"/>
        </a:p>
      </dgm:t>
    </dgm:pt>
    <dgm:pt modelId="{D1DF704E-8FB7-4CCC-BC62-A877FD9B3358}" type="sibTrans" cxnId="{1E358A10-24CB-43BA-81AC-55967646B201}">
      <dgm:prSet/>
      <dgm:spPr/>
      <dgm:t>
        <a:bodyPr/>
        <a:lstStyle/>
        <a:p>
          <a:pPr algn="ctr"/>
          <a:endParaRPr lang="es-CL" sz="2300"/>
        </a:p>
      </dgm:t>
    </dgm:pt>
    <dgm:pt modelId="{DEF686A7-FAEB-4DA9-BF67-3D1B13DDDB0E}">
      <dgm:prSet custT="1"/>
      <dgm:spPr/>
      <dgm:t>
        <a:bodyPr/>
        <a:lstStyle/>
        <a:p>
          <a:pPr algn="ctr"/>
          <a:r>
            <a:rPr lang="es-MX" sz="2300" dirty="0" smtClean="0"/>
            <a:t>Componente Activo</a:t>
          </a:r>
          <a:endParaRPr lang="es-CL" sz="2300" dirty="0"/>
        </a:p>
      </dgm:t>
    </dgm:pt>
    <dgm:pt modelId="{757EA6DB-DA02-4407-8222-D79599186BEA}" type="parTrans" cxnId="{CC0CA034-DE74-45CA-8853-D61E510B5B6C}">
      <dgm:prSet/>
      <dgm:spPr/>
      <dgm:t>
        <a:bodyPr/>
        <a:lstStyle/>
        <a:p>
          <a:pPr algn="ctr"/>
          <a:endParaRPr lang="es-CL" sz="2300"/>
        </a:p>
      </dgm:t>
    </dgm:pt>
    <dgm:pt modelId="{0923C753-AA57-4B4F-9BDE-D16FBF8648FD}" type="sibTrans" cxnId="{CC0CA034-DE74-45CA-8853-D61E510B5B6C}">
      <dgm:prSet/>
      <dgm:spPr/>
      <dgm:t>
        <a:bodyPr/>
        <a:lstStyle/>
        <a:p>
          <a:pPr algn="ctr"/>
          <a:endParaRPr lang="es-CL" sz="2300"/>
        </a:p>
      </dgm:t>
    </dgm:pt>
    <dgm:pt modelId="{7157757C-5491-4603-BB8E-5B8F482A3DC3}" type="pres">
      <dgm:prSet presAssocID="{BF2DBB31-BB80-4ECF-8792-14EC61B1273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AA240313-BA54-405D-8ECC-980824F1B251}" type="pres">
      <dgm:prSet presAssocID="{BE6D44AA-E639-42BA-BD23-297DACB9D35D}" presName="parentText" presStyleLbl="node1" presStyleIdx="0" presStyleCnt="3" custLinFactNeighborY="-56613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1C5C148-763E-48BC-94E5-DF3109CD1372}" type="pres">
      <dgm:prSet presAssocID="{4B6E2C64-9066-4E40-BF3E-5B4077BEBA8E}" presName="spacer" presStyleCnt="0"/>
      <dgm:spPr/>
    </dgm:pt>
    <dgm:pt modelId="{1644BD72-BFDF-491D-970F-AC9D3599DBEF}" type="pres">
      <dgm:prSet presAssocID="{B0FBFF54-836C-4C35-A29E-72AFF12ABB1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952FDFB-DE65-49B8-830B-37F9EB308D42}" type="pres">
      <dgm:prSet presAssocID="{D1DF704E-8FB7-4CCC-BC62-A877FD9B3358}" presName="spacer" presStyleCnt="0"/>
      <dgm:spPr/>
    </dgm:pt>
    <dgm:pt modelId="{6C4A0FAE-E696-46D7-9DFC-97E1A4D3E71C}" type="pres">
      <dgm:prSet presAssocID="{DEF686A7-FAEB-4DA9-BF67-3D1B13DDDB0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DE1F2692-E942-4803-8CAB-4F0B423F4A0E}" type="presOf" srcId="{B0FBFF54-836C-4C35-A29E-72AFF12ABB16}" destId="{1644BD72-BFDF-491D-970F-AC9D3599DBEF}" srcOrd="0" destOrd="0" presId="urn:microsoft.com/office/officeart/2005/8/layout/vList2"/>
    <dgm:cxn modelId="{F3ADEEBC-D254-4AE3-8706-92A948154630}" srcId="{BF2DBB31-BB80-4ECF-8792-14EC61B12738}" destId="{BE6D44AA-E639-42BA-BD23-297DACB9D35D}" srcOrd="0" destOrd="0" parTransId="{58A69A79-4295-4779-8B50-83BDB7416D04}" sibTransId="{4B6E2C64-9066-4E40-BF3E-5B4077BEBA8E}"/>
    <dgm:cxn modelId="{BA7449B7-77B8-4347-9DF1-66AF4AB6678E}" type="presOf" srcId="{BF2DBB31-BB80-4ECF-8792-14EC61B12738}" destId="{7157757C-5491-4603-BB8E-5B8F482A3DC3}" srcOrd="0" destOrd="0" presId="urn:microsoft.com/office/officeart/2005/8/layout/vList2"/>
    <dgm:cxn modelId="{CC0CA034-DE74-45CA-8853-D61E510B5B6C}" srcId="{BF2DBB31-BB80-4ECF-8792-14EC61B12738}" destId="{DEF686A7-FAEB-4DA9-BF67-3D1B13DDDB0E}" srcOrd="2" destOrd="0" parTransId="{757EA6DB-DA02-4407-8222-D79599186BEA}" sibTransId="{0923C753-AA57-4B4F-9BDE-D16FBF8648FD}"/>
    <dgm:cxn modelId="{637E7E0C-6757-4C9F-8DBE-ABDCEAC1AEE1}" type="presOf" srcId="{BE6D44AA-E639-42BA-BD23-297DACB9D35D}" destId="{AA240313-BA54-405D-8ECC-980824F1B251}" srcOrd="0" destOrd="0" presId="urn:microsoft.com/office/officeart/2005/8/layout/vList2"/>
    <dgm:cxn modelId="{21D3D8A3-F086-4066-AE47-28F6EE874029}" type="presOf" srcId="{DEF686A7-FAEB-4DA9-BF67-3D1B13DDDB0E}" destId="{6C4A0FAE-E696-46D7-9DFC-97E1A4D3E71C}" srcOrd="0" destOrd="0" presId="urn:microsoft.com/office/officeart/2005/8/layout/vList2"/>
    <dgm:cxn modelId="{1E358A10-24CB-43BA-81AC-55967646B201}" srcId="{BF2DBB31-BB80-4ECF-8792-14EC61B12738}" destId="{B0FBFF54-836C-4C35-A29E-72AFF12ABB16}" srcOrd="1" destOrd="0" parTransId="{2B583431-41A6-4F1A-A69C-FD38640D4F61}" sibTransId="{D1DF704E-8FB7-4CCC-BC62-A877FD9B3358}"/>
    <dgm:cxn modelId="{2C31A6D2-2DBC-4D8F-9A5D-E9D9F2F835B0}" type="presParOf" srcId="{7157757C-5491-4603-BB8E-5B8F482A3DC3}" destId="{AA240313-BA54-405D-8ECC-980824F1B251}" srcOrd="0" destOrd="0" presId="urn:microsoft.com/office/officeart/2005/8/layout/vList2"/>
    <dgm:cxn modelId="{477F5F25-C5C7-4922-83AD-D7212FE9471A}" type="presParOf" srcId="{7157757C-5491-4603-BB8E-5B8F482A3DC3}" destId="{01C5C148-763E-48BC-94E5-DF3109CD1372}" srcOrd="1" destOrd="0" presId="urn:microsoft.com/office/officeart/2005/8/layout/vList2"/>
    <dgm:cxn modelId="{5325E242-813A-4AAF-9B70-E77310DADC3B}" type="presParOf" srcId="{7157757C-5491-4603-BB8E-5B8F482A3DC3}" destId="{1644BD72-BFDF-491D-970F-AC9D3599DBEF}" srcOrd="2" destOrd="0" presId="urn:microsoft.com/office/officeart/2005/8/layout/vList2"/>
    <dgm:cxn modelId="{69351DB9-0763-4B2F-9E9F-5C7171FBF2EF}" type="presParOf" srcId="{7157757C-5491-4603-BB8E-5B8F482A3DC3}" destId="{7952FDFB-DE65-49B8-830B-37F9EB308D42}" srcOrd="3" destOrd="0" presId="urn:microsoft.com/office/officeart/2005/8/layout/vList2"/>
    <dgm:cxn modelId="{82567968-BC98-4C9F-8BF7-B96AFA2E9F34}" type="presParOf" srcId="{7157757C-5491-4603-BB8E-5B8F482A3DC3}" destId="{6C4A0FAE-E696-46D7-9DFC-97E1A4D3E71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77512CC-7419-40EB-AB06-8B17E3A3835C}" type="doc">
      <dgm:prSet loTypeId="urn:microsoft.com/office/officeart/2005/8/layout/arrow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0DCAE754-0A53-421D-AEFD-50767490F264}">
      <dgm:prSet phldrT="[Text]" custT="1"/>
      <dgm:spPr/>
      <dgm:t>
        <a:bodyPr/>
        <a:lstStyle/>
        <a:p>
          <a:endParaRPr lang="es-MX" sz="4000" b="1" dirty="0" smtClean="0">
            <a:solidFill>
              <a:srgbClr val="223E96"/>
            </a:solidFill>
          </a:endParaRPr>
        </a:p>
        <a:p>
          <a:r>
            <a:rPr lang="es-MX" sz="4000" b="1" dirty="0" smtClean="0">
              <a:solidFill>
                <a:srgbClr val="223E96"/>
              </a:solidFill>
            </a:rPr>
            <a:t>Ventajas</a:t>
          </a:r>
        </a:p>
        <a:p>
          <a:endParaRPr lang="es-MX" sz="4000" b="1" dirty="0" smtClean="0">
            <a:solidFill>
              <a:srgbClr val="223E96"/>
            </a:solidFill>
          </a:endParaRPr>
        </a:p>
        <a:p>
          <a:endParaRPr lang="es-CL" sz="5300" dirty="0"/>
        </a:p>
      </dgm:t>
    </dgm:pt>
    <dgm:pt modelId="{5C7A2F31-6C6E-4347-9F68-961CFCFA40B0}" type="parTrans" cxnId="{CDFBD5B1-A097-4006-988B-31583D2A4360}">
      <dgm:prSet/>
      <dgm:spPr/>
      <dgm:t>
        <a:bodyPr/>
        <a:lstStyle/>
        <a:p>
          <a:endParaRPr lang="es-CL"/>
        </a:p>
      </dgm:t>
    </dgm:pt>
    <dgm:pt modelId="{572C24EE-7210-4FD4-B7E8-6E62C0F21D32}" type="sibTrans" cxnId="{CDFBD5B1-A097-4006-988B-31583D2A4360}">
      <dgm:prSet/>
      <dgm:spPr/>
      <dgm:t>
        <a:bodyPr/>
        <a:lstStyle/>
        <a:p>
          <a:endParaRPr lang="es-CL"/>
        </a:p>
      </dgm:t>
    </dgm:pt>
    <dgm:pt modelId="{73E66A40-0565-46F9-A46E-959952CDBF47}">
      <dgm:prSet phldrT="[Text]" custT="1"/>
      <dgm:spPr/>
      <dgm:t>
        <a:bodyPr/>
        <a:lstStyle/>
        <a:p>
          <a:r>
            <a:rPr lang="es-MX" sz="4000" b="1" dirty="0" smtClean="0">
              <a:solidFill>
                <a:srgbClr val="FF0000"/>
              </a:solidFill>
            </a:rPr>
            <a:t>Desventaja:</a:t>
          </a:r>
        </a:p>
        <a:p>
          <a:endParaRPr lang="es-MX" sz="4000" b="1" dirty="0" smtClean="0">
            <a:solidFill>
              <a:srgbClr val="223E96"/>
            </a:solidFill>
          </a:endParaRPr>
        </a:p>
        <a:p>
          <a:endParaRPr lang="es-CL" sz="4000" b="1" dirty="0">
            <a:solidFill>
              <a:srgbClr val="223E96"/>
            </a:solidFill>
          </a:endParaRPr>
        </a:p>
      </dgm:t>
    </dgm:pt>
    <dgm:pt modelId="{C3820D4C-BD28-40E6-B2DD-568A5B251EAC}" type="parTrans" cxnId="{B6A8A669-6AF2-40AB-A50A-EF2FF7146715}">
      <dgm:prSet/>
      <dgm:spPr/>
      <dgm:t>
        <a:bodyPr/>
        <a:lstStyle/>
        <a:p>
          <a:endParaRPr lang="es-CL"/>
        </a:p>
      </dgm:t>
    </dgm:pt>
    <dgm:pt modelId="{2F5DC507-EEF5-4A9B-81E4-7AA4A104037A}" type="sibTrans" cxnId="{B6A8A669-6AF2-40AB-A50A-EF2FF7146715}">
      <dgm:prSet/>
      <dgm:spPr/>
      <dgm:t>
        <a:bodyPr/>
        <a:lstStyle/>
        <a:p>
          <a:endParaRPr lang="es-CL"/>
        </a:p>
      </dgm:t>
    </dgm:pt>
    <dgm:pt modelId="{1358101D-EB3D-4300-ABA3-EACD18F4BFD5}" type="pres">
      <dgm:prSet presAssocID="{877512CC-7419-40EB-AB06-8B17E3A3835C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8E739609-BAAC-4E88-A287-B3C781EB8A62}" type="pres">
      <dgm:prSet presAssocID="{0DCAE754-0A53-421D-AEFD-50767490F264}" presName="upArrow" presStyleLbl="node1" presStyleIdx="0" presStyleCnt="2"/>
      <dgm:spPr/>
    </dgm:pt>
    <dgm:pt modelId="{1F3C5A15-1759-427F-BDDB-24E15D4EFA29}" type="pres">
      <dgm:prSet presAssocID="{0DCAE754-0A53-421D-AEFD-50767490F264}" presName="upArrowText" presStyleLbl="revTx" presStyleIdx="0" presStyleCnt="2" custScaleY="63288" custLinFactNeighborY="-15541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B0A39BD-8840-4B4C-B665-BD1E9281BA88}" type="pres">
      <dgm:prSet presAssocID="{73E66A40-0565-46F9-A46E-959952CDBF47}" presName="downArrow" presStyleLbl="node1" presStyleIdx="1" presStyleCnt="2"/>
      <dgm:spPr>
        <a:solidFill>
          <a:srgbClr val="FF0000"/>
        </a:solidFill>
      </dgm:spPr>
    </dgm:pt>
    <dgm:pt modelId="{4A1EF801-C06A-4CDC-85C8-D463EFF2AAED}" type="pres">
      <dgm:prSet presAssocID="{73E66A40-0565-46F9-A46E-959952CDBF47}" presName="downArrowText" presStyleLbl="revTx" presStyleIdx="1" presStyleCnt="2" custLinFactNeighborY="-12613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04AA3C31-601B-4FE7-927D-1629F6C67C31}" type="presOf" srcId="{877512CC-7419-40EB-AB06-8B17E3A3835C}" destId="{1358101D-EB3D-4300-ABA3-EACD18F4BFD5}" srcOrd="0" destOrd="0" presId="urn:microsoft.com/office/officeart/2005/8/layout/arrow4"/>
    <dgm:cxn modelId="{CDFBD5B1-A097-4006-988B-31583D2A4360}" srcId="{877512CC-7419-40EB-AB06-8B17E3A3835C}" destId="{0DCAE754-0A53-421D-AEFD-50767490F264}" srcOrd="0" destOrd="0" parTransId="{5C7A2F31-6C6E-4347-9F68-961CFCFA40B0}" sibTransId="{572C24EE-7210-4FD4-B7E8-6E62C0F21D32}"/>
    <dgm:cxn modelId="{B6A8A669-6AF2-40AB-A50A-EF2FF7146715}" srcId="{877512CC-7419-40EB-AB06-8B17E3A3835C}" destId="{73E66A40-0565-46F9-A46E-959952CDBF47}" srcOrd="1" destOrd="0" parTransId="{C3820D4C-BD28-40E6-B2DD-568A5B251EAC}" sibTransId="{2F5DC507-EEF5-4A9B-81E4-7AA4A104037A}"/>
    <dgm:cxn modelId="{5AB97FBD-22BD-4EF0-8749-D2E026AE9216}" type="presOf" srcId="{73E66A40-0565-46F9-A46E-959952CDBF47}" destId="{4A1EF801-C06A-4CDC-85C8-D463EFF2AAED}" srcOrd="0" destOrd="0" presId="urn:microsoft.com/office/officeart/2005/8/layout/arrow4"/>
    <dgm:cxn modelId="{C195F83E-67B2-42D2-874B-7411251C7DC2}" type="presOf" srcId="{0DCAE754-0A53-421D-AEFD-50767490F264}" destId="{1F3C5A15-1759-427F-BDDB-24E15D4EFA29}" srcOrd="0" destOrd="0" presId="urn:microsoft.com/office/officeart/2005/8/layout/arrow4"/>
    <dgm:cxn modelId="{C4A387E2-A989-4B26-9213-653A36D136B4}" type="presParOf" srcId="{1358101D-EB3D-4300-ABA3-EACD18F4BFD5}" destId="{8E739609-BAAC-4E88-A287-B3C781EB8A62}" srcOrd="0" destOrd="0" presId="urn:microsoft.com/office/officeart/2005/8/layout/arrow4"/>
    <dgm:cxn modelId="{8EDC9F34-6E94-48D2-B2F5-9EAF8E761122}" type="presParOf" srcId="{1358101D-EB3D-4300-ABA3-EACD18F4BFD5}" destId="{1F3C5A15-1759-427F-BDDB-24E15D4EFA29}" srcOrd="1" destOrd="0" presId="urn:microsoft.com/office/officeart/2005/8/layout/arrow4"/>
    <dgm:cxn modelId="{76D961C1-D10D-442D-8269-FC68FB0AAAFB}" type="presParOf" srcId="{1358101D-EB3D-4300-ABA3-EACD18F4BFD5}" destId="{AB0A39BD-8840-4B4C-B665-BD1E9281BA88}" srcOrd="2" destOrd="0" presId="urn:microsoft.com/office/officeart/2005/8/layout/arrow4"/>
    <dgm:cxn modelId="{2E295436-E101-42E8-9960-7FF5D3F17D2B}" type="presParOf" srcId="{1358101D-EB3D-4300-ABA3-EACD18F4BFD5}" destId="{4A1EF801-C06A-4CDC-85C8-D463EFF2AAED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F2DBB31-BB80-4ECF-8792-14EC61B12738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BE6D44AA-E639-42BA-BD23-297DACB9D35D}">
      <dgm:prSet phldrT="[Text]" custT="1"/>
      <dgm:spPr/>
      <dgm:t>
        <a:bodyPr/>
        <a:lstStyle/>
        <a:p>
          <a:pPr algn="ctr"/>
          <a:r>
            <a:rPr lang="es-ES" sz="2500" i="1" dirty="0" smtClean="0">
              <a:solidFill>
                <a:schemeClr val="bg1"/>
              </a:solidFill>
            </a:rPr>
            <a:t>Focus Group</a:t>
          </a:r>
          <a:endParaRPr lang="es-CL" sz="2500" b="1" i="1" dirty="0"/>
        </a:p>
      </dgm:t>
    </dgm:pt>
    <dgm:pt modelId="{4B6E2C64-9066-4E40-BF3E-5B4077BEBA8E}" type="sibTrans" cxnId="{F3ADEEBC-D254-4AE3-8706-92A948154630}">
      <dgm:prSet/>
      <dgm:spPr/>
      <dgm:t>
        <a:bodyPr/>
        <a:lstStyle/>
        <a:p>
          <a:pPr algn="ctr"/>
          <a:endParaRPr lang="es-CL" sz="2500"/>
        </a:p>
      </dgm:t>
    </dgm:pt>
    <dgm:pt modelId="{58A69A79-4295-4779-8B50-83BDB7416D04}" type="parTrans" cxnId="{F3ADEEBC-D254-4AE3-8706-92A948154630}">
      <dgm:prSet/>
      <dgm:spPr/>
      <dgm:t>
        <a:bodyPr/>
        <a:lstStyle/>
        <a:p>
          <a:pPr algn="ctr"/>
          <a:endParaRPr lang="es-CL" sz="2500"/>
        </a:p>
      </dgm:t>
    </dgm:pt>
    <dgm:pt modelId="{B0FBFF54-836C-4C35-A29E-72AFF12ABB16}">
      <dgm:prSet custT="1"/>
      <dgm:spPr/>
      <dgm:t>
        <a:bodyPr/>
        <a:lstStyle/>
        <a:p>
          <a:pPr algn="ctr"/>
          <a:r>
            <a:rPr lang="es-MX" sz="2500" dirty="0" smtClean="0"/>
            <a:t>Encuesta</a:t>
          </a:r>
          <a:endParaRPr lang="es-CL" sz="2500" dirty="0"/>
        </a:p>
      </dgm:t>
    </dgm:pt>
    <dgm:pt modelId="{2B583431-41A6-4F1A-A69C-FD38640D4F61}" type="parTrans" cxnId="{1E358A10-24CB-43BA-81AC-55967646B201}">
      <dgm:prSet/>
      <dgm:spPr/>
      <dgm:t>
        <a:bodyPr/>
        <a:lstStyle/>
        <a:p>
          <a:pPr algn="ctr"/>
          <a:endParaRPr lang="es-CL" sz="2500"/>
        </a:p>
      </dgm:t>
    </dgm:pt>
    <dgm:pt modelId="{D1DF704E-8FB7-4CCC-BC62-A877FD9B3358}" type="sibTrans" cxnId="{1E358A10-24CB-43BA-81AC-55967646B201}">
      <dgm:prSet/>
      <dgm:spPr/>
      <dgm:t>
        <a:bodyPr/>
        <a:lstStyle/>
        <a:p>
          <a:pPr algn="ctr"/>
          <a:endParaRPr lang="es-CL" sz="2500"/>
        </a:p>
      </dgm:t>
    </dgm:pt>
    <dgm:pt modelId="{DEF686A7-FAEB-4DA9-BF67-3D1B13DDDB0E}">
      <dgm:prSet custT="1"/>
      <dgm:spPr/>
      <dgm:t>
        <a:bodyPr/>
        <a:lstStyle/>
        <a:p>
          <a:pPr algn="ctr"/>
          <a:r>
            <a:rPr lang="es-MX" sz="2500" dirty="0" smtClean="0"/>
            <a:t>Métodos de procesamiento</a:t>
          </a:r>
          <a:endParaRPr lang="es-CL" sz="2500" dirty="0"/>
        </a:p>
      </dgm:t>
    </dgm:pt>
    <dgm:pt modelId="{757EA6DB-DA02-4407-8222-D79599186BEA}" type="parTrans" cxnId="{CC0CA034-DE74-45CA-8853-D61E510B5B6C}">
      <dgm:prSet/>
      <dgm:spPr/>
      <dgm:t>
        <a:bodyPr/>
        <a:lstStyle/>
        <a:p>
          <a:pPr algn="ctr"/>
          <a:endParaRPr lang="es-CL" sz="2500"/>
        </a:p>
      </dgm:t>
    </dgm:pt>
    <dgm:pt modelId="{0923C753-AA57-4B4F-9BDE-D16FBF8648FD}" type="sibTrans" cxnId="{CC0CA034-DE74-45CA-8853-D61E510B5B6C}">
      <dgm:prSet/>
      <dgm:spPr/>
      <dgm:t>
        <a:bodyPr/>
        <a:lstStyle/>
        <a:p>
          <a:pPr algn="ctr"/>
          <a:endParaRPr lang="es-CL" sz="2500"/>
        </a:p>
      </dgm:t>
    </dgm:pt>
    <dgm:pt modelId="{EFB1C8DD-040E-49BE-919F-83826B785EBE}">
      <dgm:prSet custT="1"/>
      <dgm:spPr/>
      <dgm:t>
        <a:bodyPr/>
        <a:lstStyle/>
        <a:p>
          <a:pPr algn="ctr"/>
          <a:r>
            <a:rPr lang="es-MX" sz="2500" dirty="0" smtClean="0"/>
            <a:t>Mapa perceptual</a:t>
          </a:r>
          <a:endParaRPr lang="es-CL" sz="2500" dirty="0"/>
        </a:p>
      </dgm:t>
    </dgm:pt>
    <dgm:pt modelId="{C579F993-D912-4A33-869A-9E22BC8DDC60}" type="parTrans" cxnId="{EE2577B9-953D-4C98-A6E1-10EEE2A876B5}">
      <dgm:prSet/>
      <dgm:spPr/>
      <dgm:t>
        <a:bodyPr/>
        <a:lstStyle/>
        <a:p>
          <a:pPr algn="ctr"/>
          <a:endParaRPr lang="es-CL" sz="2500"/>
        </a:p>
      </dgm:t>
    </dgm:pt>
    <dgm:pt modelId="{295F1586-4D5B-4947-8FE7-E9FEBC57D613}" type="sibTrans" cxnId="{EE2577B9-953D-4C98-A6E1-10EEE2A876B5}">
      <dgm:prSet/>
      <dgm:spPr/>
      <dgm:t>
        <a:bodyPr/>
        <a:lstStyle/>
        <a:p>
          <a:pPr algn="ctr"/>
          <a:endParaRPr lang="es-CL" sz="2500"/>
        </a:p>
      </dgm:t>
    </dgm:pt>
    <dgm:pt modelId="{7157757C-5491-4603-BB8E-5B8F482A3DC3}" type="pres">
      <dgm:prSet presAssocID="{BF2DBB31-BB80-4ECF-8792-14EC61B1273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AA240313-BA54-405D-8ECC-980824F1B251}" type="pres">
      <dgm:prSet presAssocID="{BE6D44AA-E639-42BA-BD23-297DACB9D35D}" presName="parentText" presStyleLbl="node1" presStyleIdx="0" presStyleCnt="4" custLinFactNeighborY="-56613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1C5C148-763E-48BC-94E5-DF3109CD1372}" type="pres">
      <dgm:prSet presAssocID="{4B6E2C64-9066-4E40-BF3E-5B4077BEBA8E}" presName="spacer" presStyleCnt="0"/>
      <dgm:spPr/>
    </dgm:pt>
    <dgm:pt modelId="{1644BD72-BFDF-491D-970F-AC9D3599DBEF}" type="pres">
      <dgm:prSet presAssocID="{B0FBFF54-836C-4C35-A29E-72AFF12ABB16}" presName="parentText" presStyleLbl="node1" presStyleIdx="1" presStyleCnt="4" custLinFactNeighborY="-2295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952FDFB-DE65-49B8-830B-37F9EB308D42}" type="pres">
      <dgm:prSet presAssocID="{D1DF704E-8FB7-4CCC-BC62-A877FD9B3358}" presName="spacer" presStyleCnt="0"/>
      <dgm:spPr/>
    </dgm:pt>
    <dgm:pt modelId="{6C4A0FAE-E696-46D7-9DFC-97E1A4D3E71C}" type="pres">
      <dgm:prSet presAssocID="{DEF686A7-FAEB-4DA9-BF67-3D1B13DDDB0E}" presName="parentText" presStyleLbl="node1" presStyleIdx="2" presStyleCnt="4" custLinFactNeighborY="-45427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25D3238-9132-4577-B374-9462FB231678}" type="pres">
      <dgm:prSet presAssocID="{0923C753-AA57-4B4F-9BDE-D16FBF8648FD}" presName="spacer" presStyleCnt="0"/>
      <dgm:spPr/>
    </dgm:pt>
    <dgm:pt modelId="{EA6AAF77-4103-45C2-BEFC-13995E5FACC6}" type="pres">
      <dgm:prSet presAssocID="{EFB1C8DD-040E-49BE-919F-83826B785EBE}" presName="parentText" presStyleLbl="node1" presStyleIdx="3" presStyleCnt="4" custLinFactNeighborY="-37500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F3ADEEBC-D254-4AE3-8706-92A948154630}" srcId="{BF2DBB31-BB80-4ECF-8792-14EC61B12738}" destId="{BE6D44AA-E639-42BA-BD23-297DACB9D35D}" srcOrd="0" destOrd="0" parTransId="{58A69A79-4295-4779-8B50-83BDB7416D04}" sibTransId="{4B6E2C64-9066-4E40-BF3E-5B4077BEBA8E}"/>
    <dgm:cxn modelId="{CC0CA034-DE74-45CA-8853-D61E510B5B6C}" srcId="{BF2DBB31-BB80-4ECF-8792-14EC61B12738}" destId="{DEF686A7-FAEB-4DA9-BF67-3D1B13DDDB0E}" srcOrd="2" destOrd="0" parTransId="{757EA6DB-DA02-4407-8222-D79599186BEA}" sibTransId="{0923C753-AA57-4B4F-9BDE-D16FBF8648FD}"/>
    <dgm:cxn modelId="{EE2577B9-953D-4C98-A6E1-10EEE2A876B5}" srcId="{BF2DBB31-BB80-4ECF-8792-14EC61B12738}" destId="{EFB1C8DD-040E-49BE-919F-83826B785EBE}" srcOrd="3" destOrd="0" parTransId="{C579F993-D912-4A33-869A-9E22BC8DDC60}" sibTransId="{295F1586-4D5B-4947-8FE7-E9FEBC57D613}"/>
    <dgm:cxn modelId="{122B2A5D-268A-42A5-94B2-744AC5572115}" type="presOf" srcId="{BE6D44AA-E639-42BA-BD23-297DACB9D35D}" destId="{AA240313-BA54-405D-8ECC-980824F1B251}" srcOrd="0" destOrd="0" presId="urn:microsoft.com/office/officeart/2005/8/layout/vList2"/>
    <dgm:cxn modelId="{D24954D9-6A8D-40B2-889B-679BA0675BA3}" type="presOf" srcId="{BF2DBB31-BB80-4ECF-8792-14EC61B12738}" destId="{7157757C-5491-4603-BB8E-5B8F482A3DC3}" srcOrd="0" destOrd="0" presId="urn:microsoft.com/office/officeart/2005/8/layout/vList2"/>
    <dgm:cxn modelId="{8F017DE8-B408-4D85-8C47-92D6CF7F11F6}" type="presOf" srcId="{DEF686A7-FAEB-4DA9-BF67-3D1B13DDDB0E}" destId="{6C4A0FAE-E696-46D7-9DFC-97E1A4D3E71C}" srcOrd="0" destOrd="0" presId="urn:microsoft.com/office/officeart/2005/8/layout/vList2"/>
    <dgm:cxn modelId="{1E358A10-24CB-43BA-81AC-55967646B201}" srcId="{BF2DBB31-BB80-4ECF-8792-14EC61B12738}" destId="{B0FBFF54-836C-4C35-A29E-72AFF12ABB16}" srcOrd="1" destOrd="0" parTransId="{2B583431-41A6-4F1A-A69C-FD38640D4F61}" sibTransId="{D1DF704E-8FB7-4CCC-BC62-A877FD9B3358}"/>
    <dgm:cxn modelId="{0F683CDB-2CD6-4889-A6EE-D3C70FBBD46A}" type="presOf" srcId="{EFB1C8DD-040E-49BE-919F-83826B785EBE}" destId="{EA6AAF77-4103-45C2-BEFC-13995E5FACC6}" srcOrd="0" destOrd="0" presId="urn:microsoft.com/office/officeart/2005/8/layout/vList2"/>
    <dgm:cxn modelId="{3C41CF88-EF3D-4E08-B28F-D6EC5AD11A26}" type="presOf" srcId="{B0FBFF54-836C-4C35-A29E-72AFF12ABB16}" destId="{1644BD72-BFDF-491D-970F-AC9D3599DBEF}" srcOrd="0" destOrd="0" presId="urn:microsoft.com/office/officeart/2005/8/layout/vList2"/>
    <dgm:cxn modelId="{FA6C4FD2-2C9E-4CCA-8740-4321E18F65AD}" type="presParOf" srcId="{7157757C-5491-4603-BB8E-5B8F482A3DC3}" destId="{AA240313-BA54-405D-8ECC-980824F1B251}" srcOrd="0" destOrd="0" presId="urn:microsoft.com/office/officeart/2005/8/layout/vList2"/>
    <dgm:cxn modelId="{063DEF97-40CB-4339-A742-A4F71F8111F8}" type="presParOf" srcId="{7157757C-5491-4603-BB8E-5B8F482A3DC3}" destId="{01C5C148-763E-48BC-94E5-DF3109CD1372}" srcOrd="1" destOrd="0" presId="urn:microsoft.com/office/officeart/2005/8/layout/vList2"/>
    <dgm:cxn modelId="{A3CEBF25-F690-4229-B923-A2837D4A7C81}" type="presParOf" srcId="{7157757C-5491-4603-BB8E-5B8F482A3DC3}" destId="{1644BD72-BFDF-491D-970F-AC9D3599DBEF}" srcOrd="2" destOrd="0" presId="urn:microsoft.com/office/officeart/2005/8/layout/vList2"/>
    <dgm:cxn modelId="{78AB318F-AB17-4D3A-94DF-A82BCA739F4E}" type="presParOf" srcId="{7157757C-5491-4603-BB8E-5B8F482A3DC3}" destId="{7952FDFB-DE65-49B8-830B-37F9EB308D42}" srcOrd="3" destOrd="0" presId="urn:microsoft.com/office/officeart/2005/8/layout/vList2"/>
    <dgm:cxn modelId="{4467785D-D9CD-4B1F-BDA3-AB6CD409535E}" type="presParOf" srcId="{7157757C-5491-4603-BB8E-5B8F482A3DC3}" destId="{6C4A0FAE-E696-46D7-9DFC-97E1A4D3E71C}" srcOrd="4" destOrd="0" presId="urn:microsoft.com/office/officeart/2005/8/layout/vList2"/>
    <dgm:cxn modelId="{EA54B277-F5F0-4B7C-ADFF-D6CDA20B4F3D}" type="presParOf" srcId="{7157757C-5491-4603-BB8E-5B8F482A3DC3}" destId="{E25D3238-9132-4577-B374-9462FB231678}" srcOrd="5" destOrd="0" presId="urn:microsoft.com/office/officeart/2005/8/layout/vList2"/>
    <dgm:cxn modelId="{6920D8EF-7189-4F42-9EF2-FB6B04DFF362}" type="presParOf" srcId="{7157757C-5491-4603-BB8E-5B8F482A3DC3}" destId="{EA6AAF77-4103-45C2-BEFC-13995E5FACC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F5ABF5D-5F3B-4A11-8A31-29E910BB8AE2}" type="doc">
      <dgm:prSet loTypeId="urn:microsoft.com/office/officeart/2005/8/layout/vList4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CL"/>
        </a:p>
      </dgm:t>
    </dgm:pt>
    <dgm:pt modelId="{C8FA31E5-EE3E-4BD6-A4FE-EDCFDA5FCDA2}">
      <dgm:prSet phldrT="[Text]" custT="1"/>
      <dgm:spPr/>
      <dgm:t>
        <a:bodyPr/>
        <a:lstStyle/>
        <a:p>
          <a:r>
            <a:rPr lang="es-MX" sz="2800" b="1" dirty="0" smtClean="0"/>
            <a:t>Teorías de comprensión del consumidor</a:t>
          </a:r>
          <a:endParaRPr lang="es-CL" sz="2800" b="1" dirty="0"/>
        </a:p>
      </dgm:t>
    </dgm:pt>
    <dgm:pt modelId="{A5D6F0C0-DBC8-4369-B6FF-193012821FA9}" type="parTrans" cxnId="{41A8DEB8-ADB0-4B24-AD11-D35C28F2390F}">
      <dgm:prSet/>
      <dgm:spPr/>
      <dgm:t>
        <a:bodyPr/>
        <a:lstStyle/>
        <a:p>
          <a:endParaRPr lang="es-CL"/>
        </a:p>
      </dgm:t>
    </dgm:pt>
    <dgm:pt modelId="{C27932E6-0FB6-42EF-8B63-768204970892}" type="sibTrans" cxnId="{41A8DEB8-ADB0-4B24-AD11-D35C28F2390F}">
      <dgm:prSet/>
      <dgm:spPr/>
      <dgm:t>
        <a:bodyPr/>
        <a:lstStyle/>
        <a:p>
          <a:endParaRPr lang="es-CL"/>
        </a:p>
      </dgm:t>
    </dgm:pt>
    <dgm:pt modelId="{4A61BC3C-F4B1-457F-8727-83B2C7E20EBF}">
      <dgm:prSet phldrT="[Text]" custT="1"/>
      <dgm:spPr/>
      <dgm:t>
        <a:bodyPr/>
        <a:lstStyle/>
        <a:p>
          <a:r>
            <a:rPr lang="es-MX" sz="2800" b="1" dirty="0" smtClean="0"/>
            <a:t>Proceso de Decisión de Compra</a:t>
          </a:r>
          <a:endParaRPr lang="es-CL" sz="2800" b="1" dirty="0"/>
        </a:p>
      </dgm:t>
    </dgm:pt>
    <dgm:pt modelId="{8BAD5C4E-9D5D-448A-A056-0B300A53E5A2}" type="parTrans" cxnId="{BC932C28-5F2B-4ED8-BD16-B1776B84E4DC}">
      <dgm:prSet/>
      <dgm:spPr/>
      <dgm:t>
        <a:bodyPr/>
        <a:lstStyle/>
        <a:p>
          <a:endParaRPr lang="es-CL"/>
        </a:p>
      </dgm:t>
    </dgm:pt>
    <dgm:pt modelId="{CC8711FB-11F8-4C09-ACD1-3F8CF696651E}" type="sibTrans" cxnId="{BC932C28-5F2B-4ED8-BD16-B1776B84E4DC}">
      <dgm:prSet/>
      <dgm:spPr/>
      <dgm:t>
        <a:bodyPr/>
        <a:lstStyle/>
        <a:p>
          <a:endParaRPr lang="es-CL"/>
        </a:p>
      </dgm:t>
    </dgm:pt>
    <dgm:pt modelId="{7441949F-F654-4446-B1E0-B3A54174FAC2}">
      <dgm:prSet phldrT="[Text]" custT="1"/>
      <dgm:spPr/>
      <dgm:t>
        <a:bodyPr/>
        <a:lstStyle/>
        <a:p>
          <a:r>
            <a:rPr lang="es-MX" sz="2800" b="1" dirty="0" smtClean="0">
              <a:solidFill>
                <a:schemeClr val="tx2">
                  <a:lumMod val="50000"/>
                </a:schemeClr>
              </a:solidFill>
            </a:rPr>
            <a:t>Modelos de Evaluación Perceptuales </a:t>
          </a:r>
          <a:endParaRPr lang="es-CL" sz="2800" b="1" dirty="0">
            <a:solidFill>
              <a:schemeClr val="tx2">
                <a:lumMod val="50000"/>
              </a:schemeClr>
            </a:solidFill>
          </a:endParaRPr>
        </a:p>
      </dgm:t>
    </dgm:pt>
    <dgm:pt modelId="{968730D6-FDBA-49E9-8790-3D68D8F39D0B}" type="parTrans" cxnId="{E258D561-6F66-40E9-8176-E9FBC49F43CA}">
      <dgm:prSet/>
      <dgm:spPr/>
      <dgm:t>
        <a:bodyPr/>
        <a:lstStyle/>
        <a:p>
          <a:endParaRPr lang="es-CL"/>
        </a:p>
      </dgm:t>
    </dgm:pt>
    <dgm:pt modelId="{A03BB7EF-EC72-4380-863C-271929482BFF}" type="sibTrans" cxnId="{E258D561-6F66-40E9-8176-E9FBC49F43CA}">
      <dgm:prSet/>
      <dgm:spPr/>
      <dgm:t>
        <a:bodyPr/>
        <a:lstStyle/>
        <a:p>
          <a:endParaRPr lang="es-CL"/>
        </a:p>
      </dgm:t>
    </dgm:pt>
    <dgm:pt modelId="{C47A3458-8998-4564-9826-3C4A43F23343}">
      <dgm:prSet phldrT="[Text]"/>
      <dgm:spPr/>
      <dgm:t>
        <a:bodyPr/>
        <a:lstStyle/>
        <a:p>
          <a:r>
            <a:rPr lang="es-MX" sz="1900" dirty="0" smtClean="0">
              <a:solidFill>
                <a:schemeClr val="tx2">
                  <a:lumMod val="50000"/>
                </a:schemeClr>
              </a:solidFill>
            </a:rPr>
            <a:t>Buscan obtener una posición relativa de productos competitivos medidas en varias variables y se sitúan en un Mapa.</a:t>
          </a:r>
          <a:endParaRPr lang="es-CL" sz="1900" dirty="0">
            <a:solidFill>
              <a:schemeClr val="tx2">
                <a:lumMod val="50000"/>
              </a:schemeClr>
            </a:solidFill>
          </a:endParaRPr>
        </a:p>
      </dgm:t>
    </dgm:pt>
    <dgm:pt modelId="{3EDE57B9-D08B-4698-8822-6EC8C96E5974}" type="sibTrans" cxnId="{1866BBBD-F61B-45F9-AB33-CFC664AA72FA}">
      <dgm:prSet/>
      <dgm:spPr/>
      <dgm:t>
        <a:bodyPr/>
        <a:lstStyle/>
        <a:p>
          <a:endParaRPr lang="es-CL"/>
        </a:p>
      </dgm:t>
    </dgm:pt>
    <dgm:pt modelId="{CEBFA7EF-C788-4B87-B8BF-0EAAA16792BB}" type="parTrans" cxnId="{1866BBBD-F61B-45F9-AB33-CFC664AA72FA}">
      <dgm:prSet/>
      <dgm:spPr/>
      <dgm:t>
        <a:bodyPr/>
        <a:lstStyle/>
        <a:p>
          <a:endParaRPr lang="es-CL"/>
        </a:p>
      </dgm:t>
    </dgm:pt>
    <dgm:pt modelId="{E24B41F5-74D4-458D-B424-0E8EA62BEC0D}">
      <dgm:prSet phldrT="[Text]"/>
      <dgm:spPr/>
      <dgm:t>
        <a:bodyPr/>
        <a:lstStyle/>
        <a:p>
          <a:r>
            <a:rPr lang="es-MX" sz="1900" dirty="0" smtClean="0"/>
            <a:t>Modela el comportamiento de compra de un individuo</a:t>
          </a:r>
          <a:endParaRPr lang="es-CL" sz="1900" dirty="0"/>
        </a:p>
      </dgm:t>
    </dgm:pt>
    <dgm:pt modelId="{C50A0BAA-365A-4A90-95ED-6FC63D26E1B9}" type="sibTrans" cxnId="{8963E95A-A644-44D6-AD0D-623426FD4F87}">
      <dgm:prSet/>
      <dgm:spPr/>
      <dgm:t>
        <a:bodyPr/>
        <a:lstStyle/>
        <a:p>
          <a:endParaRPr lang="es-CL"/>
        </a:p>
      </dgm:t>
    </dgm:pt>
    <dgm:pt modelId="{7C260CF7-9620-412B-BEB7-C86635F8EB98}" type="parTrans" cxnId="{8963E95A-A644-44D6-AD0D-623426FD4F87}">
      <dgm:prSet/>
      <dgm:spPr/>
      <dgm:t>
        <a:bodyPr/>
        <a:lstStyle/>
        <a:p>
          <a:endParaRPr lang="es-CL"/>
        </a:p>
      </dgm:t>
    </dgm:pt>
    <dgm:pt modelId="{20F97C7A-B6DD-47E5-BB93-2408E8C5C8FB}">
      <dgm:prSet phldrT="[Text]"/>
      <dgm:spPr/>
      <dgm:t>
        <a:bodyPr/>
        <a:lstStyle/>
        <a:p>
          <a:r>
            <a:rPr lang="es-MX" sz="1900" dirty="0" smtClean="0"/>
            <a:t>El comportamiento depende del Envolvimiento y de Diferenciación</a:t>
          </a:r>
          <a:endParaRPr lang="es-CL" sz="1900" dirty="0"/>
        </a:p>
      </dgm:t>
    </dgm:pt>
    <dgm:pt modelId="{894F0F7D-CE0D-4660-95C6-ACA36F68CEE8}" type="sibTrans" cxnId="{9220E09B-B181-40B8-B7EC-476F6B65E211}">
      <dgm:prSet/>
      <dgm:spPr/>
      <dgm:t>
        <a:bodyPr/>
        <a:lstStyle/>
        <a:p>
          <a:endParaRPr lang="es-CL"/>
        </a:p>
      </dgm:t>
    </dgm:pt>
    <dgm:pt modelId="{2141C31B-8801-4A3E-BFFB-2E05189BFBE8}" type="parTrans" cxnId="{9220E09B-B181-40B8-B7EC-476F6B65E211}">
      <dgm:prSet/>
      <dgm:spPr/>
      <dgm:t>
        <a:bodyPr/>
        <a:lstStyle/>
        <a:p>
          <a:endParaRPr lang="es-CL"/>
        </a:p>
      </dgm:t>
    </dgm:pt>
    <dgm:pt modelId="{B9481075-BFED-4C9F-BD44-DB25F4DDF3C4}">
      <dgm:prSet phldrT="[Text]" custT="1"/>
      <dgm:spPr/>
      <dgm:t>
        <a:bodyPr/>
        <a:lstStyle/>
        <a:p>
          <a:r>
            <a:rPr lang="es-MX" sz="1900" dirty="0" smtClean="0"/>
            <a:t>Posee 6 etapas: Desde la Necesidad hasta la Satisfacción</a:t>
          </a:r>
          <a:endParaRPr lang="es-CL" sz="1600" b="1" dirty="0"/>
        </a:p>
      </dgm:t>
    </dgm:pt>
    <dgm:pt modelId="{1CCFCB6E-D673-4F38-93A7-DD4572AE0306}" type="parTrans" cxnId="{3DC39260-D2F3-4573-B584-EF0DA444EDA0}">
      <dgm:prSet/>
      <dgm:spPr/>
    </dgm:pt>
    <dgm:pt modelId="{AB42F023-9458-4136-AF2B-89460D82096C}" type="sibTrans" cxnId="{3DC39260-D2F3-4573-B584-EF0DA444EDA0}">
      <dgm:prSet/>
      <dgm:spPr/>
    </dgm:pt>
    <dgm:pt modelId="{4805F885-42E9-4D26-8238-6C5BB2C71CC1}">
      <dgm:prSet phldrT="[Text]"/>
      <dgm:spPr/>
      <dgm:t>
        <a:bodyPr/>
        <a:lstStyle/>
        <a:p>
          <a:endParaRPr lang="es-CL" sz="1900" dirty="0">
            <a:solidFill>
              <a:schemeClr val="tx2">
                <a:lumMod val="50000"/>
              </a:schemeClr>
            </a:solidFill>
          </a:endParaRPr>
        </a:p>
      </dgm:t>
    </dgm:pt>
    <dgm:pt modelId="{D5C1836C-2279-471E-A586-B374B783FF9D}" type="parTrans" cxnId="{C1126A10-3D2C-4AFC-B7EE-AF35C48986E9}">
      <dgm:prSet/>
      <dgm:spPr/>
    </dgm:pt>
    <dgm:pt modelId="{F2C0C44C-6933-4786-810E-4E42B1AE38A5}" type="sibTrans" cxnId="{C1126A10-3D2C-4AFC-B7EE-AF35C48986E9}">
      <dgm:prSet/>
      <dgm:spPr/>
    </dgm:pt>
    <dgm:pt modelId="{740F2FB3-AF89-48D6-9260-960B392D738E}">
      <dgm:prSet phldrT="[Text]"/>
      <dgm:spPr/>
      <dgm:t>
        <a:bodyPr/>
        <a:lstStyle/>
        <a:p>
          <a:r>
            <a:rPr lang="es-MX" sz="1900" dirty="0" smtClean="0">
              <a:solidFill>
                <a:schemeClr val="tx2">
                  <a:lumMod val="50000"/>
                </a:schemeClr>
              </a:solidFill>
            </a:rPr>
            <a:t>Existen varios tipos: Perfil Semántico / AF / MDS </a:t>
          </a:r>
          <a:endParaRPr lang="es-CL" sz="1900" dirty="0">
            <a:solidFill>
              <a:schemeClr val="tx2">
                <a:lumMod val="50000"/>
              </a:schemeClr>
            </a:solidFill>
          </a:endParaRPr>
        </a:p>
      </dgm:t>
    </dgm:pt>
    <dgm:pt modelId="{E4C508E3-2551-413B-9E22-080F55985CD5}" type="parTrans" cxnId="{4081A5FE-E9A7-4439-A693-B04BB0262750}">
      <dgm:prSet/>
      <dgm:spPr/>
    </dgm:pt>
    <dgm:pt modelId="{1DD65D66-F6E6-446D-8D85-B228EB7BBFA2}" type="sibTrans" cxnId="{4081A5FE-E9A7-4439-A693-B04BB0262750}">
      <dgm:prSet/>
      <dgm:spPr/>
    </dgm:pt>
    <dgm:pt modelId="{EBB4BBB0-23CD-436E-9FCF-B1F593ECCAD3}">
      <dgm:prSet phldrT="[Text]" custT="1"/>
      <dgm:spPr/>
      <dgm:t>
        <a:bodyPr/>
        <a:lstStyle/>
        <a:p>
          <a:r>
            <a:rPr lang="es-MX" sz="1700" b="1" dirty="0" smtClean="0"/>
            <a:t>5 Modelos </a:t>
          </a:r>
          <a:r>
            <a:rPr lang="es-MX" sz="1700" dirty="0" smtClean="0"/>
            <a:t>que permiten entender el comportamiento desde el punto de vista psicológico de un individuo.</a:t>
          </a:r>
          <a:endParaRPr lang="es-CL" sz="1700" dirty="0"/>
        </a:p>
      </dgm:t>
    </dgm:pt>
    <dgm:pt modelId="{78697A0B-E325-4E3C-B288-497C3888479D}" type="sibTrans" cxnId="{5E4D5335-D2BE-4A3F-869B-37D0A3B1CF63}">
      <dgm:prSet/>
      <dgm:spPr/>
      <dgm:t>
        <a:bodyPr/>
        <a:lstStyle/>
        <a:p>
          <a:endParaRPr lang="es-CL"/>
        </a:p>
      </dgm:t>
    </dgm:pt>
    <dgm:pt modelId="{0A40F6F9-C8F8-44E4-BC75-6565BDEB64A2}" type="parTrans" cxnId="{5E4D5335-D2BE-4A3F-869B-37D0A3B1CF63}">
      <dgm:prSet/>
      <dgm:spPr/>
      <dgm:t>
        <a:bodyPr/>
        <a:lstStyle/>
        <a:p>
          <a:endParaRPr lang="es-CL"/>
        </a:p>
      </dgm:t>
    </dgm:pt>
    <dgm:pt modelId="{91B23F78-C3BC-46FD-A88A-377DEF025EDB}">
      <dgm:prSet phldrT="[Text]" custT="1"/>
      <dgm:spPr/>
      <dgm:t>
        <a:bodyPr/>
        <a:lstStyle/>
        <a:p>
          <a:r>
            <a:rPr lang="es-MX" sz="1700" dirty="0" smtClean="0"/>
            <a:t> Existen 3 conceptos básicos: Motivación, Percepción y Actitud</a:t>
          </a:r>
          <a:endParaRPr lang="es-CL" sz="1700" dirty="0"/>
        </a:p>
      </dgm:t>
    </dgm:pt>
    <dgm:pt modelId="{E142BF42-C5C3-427C-853D-8718452EF56E}" type="parTrans" cxnId="{ED02ADDC-C75A-4827-BF11-577F76EFED0D}">
      <dgm:prSet/>
      <dgm:spPr/>
    </dgm:pt>
    <dgm:pt modelId="{C1B14342-58EA-4D44-A9A8-6AD26565D273}" type="sibTrans" cxnId="{ED02ADDC-C75A-4827-BF11-577F76EFED0D}">
      <dgm:prSet/>
      <dgm:spPr/>
    </dgm:pt>
    <dgm:pt modelId="{AED68674-5F3F-4EDE-BFCC-EA067CD2974D}" type="pres">
      <dgm:prSet presAssocID="{1F5ABF5D-5F3B-4A11-8A31-29E910BB8AE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C87858C-0191-4CF4-A160-1E46CCB7A6EC}" type="pres">
      <dgm:prSet presAssocID="{C8FA31E5-EE3E-4BD6-A4FE-EDCFDA5FCDA2}" presName="comp" presStyleCnt="0"/>
      <dgm:spPr/>
      <dgm:t>
        <a:bodyPr/>
        <a:lstStyle/>
        <a:p>
          <a:endParaRPr lang="es-CL"/>
        </a:p>
      </dgm:t>
    </dgm:pt>
    <dgm:pt modelId="{DFB36ADD-6904-4ECA-8AEC-4CB28B5544AA}" type="pres">
      <dgm:prSet presAssocID="{C8FA31E5-EE3E-4BD6-A4FE-EDCFDA5FCDA2}" presName="box" presStyleLbl="node1" presStyleIdx="0" presStyleCnt="3"/>
      <dgm:spPr/>
      <dgm:t>
        <a:bodyPr/>
        <a:lstStyle/>
        <a:p>
          <a:endParaRPr lang="es-CL"/>
        </a:p>
      </dgm:t>
    </dgm:pt>
    <dgm:pt modelId="{D32852B8-8191-4202-8129-A36CD03B0E67}" type="pres">
      <dgm:prSet presAssocID="{C8FA31E5-EE3E-4BD6-A4FE-EDCFDA5FCDA2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8793B674-6564-4F81-BBC0-8E46BF582A48}" type="pres">
      <dgm:prSet presAssocID="{C8FA31E5-EE3E-4BD6-A4FE-EDCFDA5FCDA2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CEF2561-EF6E-4E3D-939B-5886B5368E58}" type="pres">
      <dgm:prSet presAssocID="{C27932E6-0FB6-42EF-8B63-768204970892}" presName="spacer" presStyleCnt="0"/>
      <dgm:spPr/>
      <dgm:t>
        <a:bodyPr/>
        <a:lstStyle/>
        <a:p>
          <a:endParaRPr lang="es-CL"/>
        </a:p>
      </dgm:t>
    </dgm:pt>
    <dgm:pt modelId="{F04F52D7-199A-448F-9A99-0A79AF289668}" type="pres">
      <dgm:prSet presAssocID="{4A61BC3C-F4B1-457F-8727-83B2C7E20EBF}" presName="comp" presStyleCnt="0"/>
      <dgm:spPr/>
      <dgm:t>
        <a:bodyPr/>
        <a:lstStyle/>
        <a:p>
          <a:endParaRPr lang="es-CL"/>
        </a:p>
      </dgm:t>
    </dgm:pt>
    <dgm:pt modelId="{87B4B399-546A-4F7E-9C75-85134EEA22D1}" type="pres">
      <dgm:prSet presAssocID="{4A61BC3C-F4B1-457F-8727-83B2C7E20EBF}" presName="box" presStyleLbl="node1" presStyleIdx="1" presStyleCnt="3"/>
      <dgm:spPr/>
      <dgm:t>
        <a:bodyPr/>
        <a:lstStyle/>
        <a:p>
          <a:endParaRPr lang="es-CL"/>
        </a:p>
      </dgm:t>
    </dgm:pt>
    <dgm:pt modelId="{1A386981-148A-4FDE-91F0-EFBB93EF9C48}" type="pres">
      <dgm:prSet presAssocID="{4A61BC3C-F4B1-457F-8727-83B2C7E20EBF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6BD6A8E6-7570-434A-9A06-825475EF854D}" type="pres">
      <dgm:prSet presAssocID="{4A61BC3C-F4B1-457F-8727-83B2C7E20EBF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14C54CF-00E5-469F-A996-D40D67E2F0EB}" type="pres">
      <dgm:prSet presAssocID="{CC8711FB-11F8-4C09-ACD1-3F8CF696651E}" presName="spacer" presStyleCnt="0"/>
      <dgm:spPr/>
      <dgm:t>
        <a:bodyPr/>
        <a:lstStyle/>
        <a:p>
          <a:endParaRPr lang="es-CL"/>
        </a:p>
      </dgm:t>
    </dgm:pt>
    <dgm:pt modelId="{727F60DB-C79C-4CA3-AE9D-FC30BDF6F652}" type="pres">
      <dgm:prSet presAssocID="{7441949F-F654-4446-B1E0-B3A54174FAC2}" presName="comp" presStyleCnt="0"/>
      <dgm:spPr/>
      <dgm:t>
        <a:bodyPr/>
        <a:lstStyle/>
        <a:p>
          <a:endParaRPr lang="es-CL"/>
        </a:p>
      </dgm:t>
    </dgm:pt>
    <dgm:pt modelId="{AFEA3D6E-D693-43F5-8E47-CFAB51ABF7CF}" type="pres">
      <dgm:prSet presAssocID="{7441949F-F654-4446-B1E0-B3A54174FAC2}" presName="box" presStyleLbl="node1" presStyleIdx="2" presStyleCnt="3"/>
      <dgm:spPr/>
      <dgm:t>
        <a:bodyPr/>
        <a:lstStyle/>
        <a:p>
          <a:endParaRPr lang="es-CL"/>
        </a:p>
      </dgm:t>
    </dgm:pt>
    <dgm:pt modelId="{9D5DABA4-7A66-4EA1-91D8-BFD0AA8AEAE5}" type="pres">
      <dgm:prSet presAssocID="{7441949F-F654-4446-B1E0-B3A54174FAC2}" presName="img" presStyleLbl="fgImgPlace1" presStyleIdx="2" presStyleCnt="3" custScaleX="82208" custScaleY="93182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F3D4B7DE-FE7F-4D0B-B42E-CF8DE2111DAE}" type="pres">
      <dgm:prSet presAssocID="{7441949F-F654-4446-B1E0-B3A54174FAC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A8A50151-D32D-4B59-84B1-BEF94F867A10}" type="presOf" srcId="{20F97C7A-B6DD-47E5-BB93-2408E8C5C8FB}" destId="{6BD6A8E6-7570-434A-9A06-825475EF854D}" srcOrd="1" destOrd="2" presId="urn:microsoft.com/office/officeart/2005/8/layout/vList4"/>
    <dgm:cxn modelId="{563D4A19-F9A8-4963-880E-FCCA657219B0}" type="presOf" srcId="{EBB4BBB0-23CD-436E-9FCF-B1F593ECCAD3}" destId="{8793B674-6564-4F81-BBC0-8E46BF582A48}" srcOrd="1" destOrd="1" presId="urn:microsoft.com/office/officeart/2005/8/layout/vList4"/>
    <dgm:cxn modelId="{9220E09B-B181-40B8-B7EC-476F6B65E211}" srcId="{4A61BC3C-F4B1-457F-8727-83B2C7E20EBF}" destId="{20F97C7A-B6DD-47E5-BB93-2408E8C5C8FB}" srcOrd="1" destOrd="0" parTransId="{2141C31B-8801-4A3E-BFFB-2E05189BFBE8}" sibTransId="{894F0F7D-CE0D-4660-95C6-ACA36F68CEE8}"/>
    <dgm:cxn modelId="{8A611D31-4B01-4ECC-BC0A-9D508CC90092}" type="presOf" srcId="{EBB4BBB0-23CD-436E-9FCF-B1F593ECCAD3}" destId="{DFB36ADD-6904-4ECA-8AEC-4CB28B5544AA}" srcOrd="0" destOrd="1" presId="urn:microsoft.com/office/officeart/2005/8/layout/vList4"/>
    <dgm:cxn modelId="{61DF60C0-240C-42EB-9A7A-603A48515A3B}" type="presOf" srcId="{B9481075-BFED-4C9F-BD44-DB25F4DDF3C4}" destId="{87B4B399-546A-4F7E-9C75-85134EEA22D1}" srcOrd="0" destOrd="3" presId="urn:microsoft.com/office/officeart/2005/8/layout/vList4"/>
    <dgm:cxn modelId="{9B6B6737-3C0F-4A7F-86F8-284990B0B801}" type="presOf" srcId="{C47A3458-8998-4564-9826-3C4A43F23343}" destId="{AFEA3D6E-D693-43F5-8E47-CFAB51ABF7CF}" srcOrd="0" destOrd="1" presId="urn:microsoft.com/office/officeart/2005/8/layout/vList4"/>
    <dgm:cxn modelId="{8F1A3FA5-9BFA-4D6B-B880-EB1A760B1732}" type="presOf" srcId="{91B23F78-C3BC-46FD-A88A-377DEF025EDB}" destId="{8793B674-6564-4F81-BBC0-8E46BF582A48}" srcOrd="1" destOrd="2" presId="urn:microsoft.com/office/officeart/2005/8/layout/vList4"/>
    <dgm:cxn modelId="{FC88CD0F-A142-47D6-8793-2856660B6804}" type="presOf" srcId="{E24B41F5-74D4-458D-B424-0E8EA62BEC0D}" destId="{6BD6A8E6-7570-434A-9A06-825475EF854D}" srcOrd="1" destOrd="1" presId="urn:microsoft.com/office/officeart/2005/8/layout/vList4"/>
    <dgm:cxn modelId="{FECE9D2F-F9E2-4BC7-876A-CF5D541A0A1B}" type="presOf" srcId="{1F5ABF5D-5F3B-4A11-8A31-29E910BB8AE2}" destId="{AED68674-5F3F-4EDE-BFCC-EA067CD2974D}" srcOrd="0" destOrd="0" presId="urn:microsoft.com/office/officeart/2005/8/layout/vList4"/>
    <dgm:cxn modelId="{85BD64F7-CBA4-45D4-A383-77D2E3C9A01D}" type="presOf" srcId="{C8FA31E5-EE3E-4BD6-A4FE-EDCFDA5FCDA2}" destId="{8793B674-6564-4F81-BBC0-8E46BF582A48}" srcOrd="1" destOrd="0" presId="urn:microsoft.com/office/officeart/2005/8/layout/vList4"/>
    <dgm:cxn modelId="{BC5A0538-BA23-4205-9F4E-6E2D0F53205D}" type="presOf" srcId="{740F2FB3-AF89-48D6-9260-960B392D738E}" destId="{AFEA3D6E-D693-43F5-8E47-CFAB51ABF7CF}" srcOrd="0" destOrd="2" presId="urn:microsoft.com/office/officeart/2005/8/layout/vList4"/>
    <dgm:cxn modelId="{3DC39260-D2F3-4573-B584-EF0DA444EDA0}" srcId="{4A61BC3C-F4B1-457F-8727-83B2C7E20EBF}" destId="{B9481075-BFED-4C9F-BD44-DB25F4DDF3C4}" srcOrd="2" destOrd="0" parTransId="{1CCFCB6E-D673-4F38-93A7-DD4572AE0306}" sibTransId="{AB42F023-9458-4136-AF2B-89460D82096C}"/>
    <dgm:cxn modelId="{1866BBBD-F61B-45F9-AB33-CFC664AA72FA}" srcId="{7441949F-F654-4446-B1E0-B3A54174FAC2}" destId="{C47A3458-8998-4564-9826-3C4A43F23343}" srcOrd="0" destOrd="0" parTransId="{CEBFA7EF-C788-4B87-B8BF-0EAAA16792BB}" sibTransId="{3EDE57B9-D08B-4698-8822-6EC8C96E5974}"/>
    <dgm:cxn modelId="{2194888B-FBE1-46B9-A756-A35EBE0DE86E}" type="presOf" srcId="{20F97C7A-B6DD-47E5-BB93-2408E8C5C8FB}" destId="{87B4B399-546A-4F7E-9C75-85134EEA22D1}" srcOrd="0" destOrd="2" presId="urn:microsoft.com/office/officeart/2005/8/layout/vList4"/>
    <dgm:cxn modelId="{FADC0412-8767-4930-9558-1001A11F1DF6}" type="presOf" srcId="{4805F885-42E9-4D26-8238-6C5BB2C71CC1}" destId="{AFEA3D6E-D693-43F5-8E47-CFAB51ABF7CF}" srcOrd="0" destOrd="3" presId="urn:microsoft.com/office/officeart/2005/8/layout/vList4"/>
    <dgm:cxn modelId="{ED02ADDC-C75A-4827-BF11-577F76EFED0D}" srcId="{C8FA31E5-EE3E-4BD6-A4FE-EDCFDA5FCDA2}" destId="{91B23F78-C3BC-46FD-A88A-377DEF025EDB}" srcOrd="1" destOrd="0" parTransId="{E142BF42-C5C3-427C-853D-8718452EF56E}" sibTransId="{C1B14342-58EA-4D44-A9A8-6AD26565D273}"/>
    <dgm:cxn modelId="{8CE41173-52F7-4E23-AFCE-E51E29CB5ADC}" type="presOf" srcId="{4A61BC3C-F4B1-457F-8727-83B2C7E20EBF}" destId="{6BD6A8E6-7570-434A-9A06-825475EF854D}" srcOrd="1" destOrd="0" presId="urn:microsoft.com/office/officeart/2005/8/layout/vList4"/>
    <dgm:cxn modelId="{E258D561-6F66-40E9-8176-E9FBC49F43CA}" srcId="{1F5ABF5D-5F3B-4A11-8A31-29E910BB8AE2}" destId="{7441949F-F654-4446-B1E0-B3A54174FAC2}" srcOrd="2" destOrd="0" parTransId="{968730D6-FDBA-49E9-8790-3D68D8F39D0B}" sibTransId="{A03BB7EF-EC72-4380-863C-271929482BFF}"/>
    <dgm:cxn modelId="{2C48956A-6B27-4AE9-9784-732F7C13E7AF}" type="presOf" srcId="{91B23F78-C3BC-46FD-A88A-377DEF025EDB}" destId="{DFB36ADD-6904-4ECA-8AEC-4CB28B5544AA}" srcOrd="0" destOrd="2" presId="urn:microsoft.com/office/officeart/2005/8/layout/vList4"/>
    <dgm:cxn modelId="{47E670F6-6BD7-4A24-88FD-5ECB72A909B0}" type="presOf" srcId="{740F2FB3-AF89-48D6-9260-960B392D738E}" destId="{F3D4B7DE-FE7F-4D0B-B42E-CF8DE2111DAE}" srcOrd="1" destOrd="2" presId="urn:microsoft.com/office/officeart/2005/8/layout/vList4"/>
    <dgm:cxn modelId="{D2FAC554-51F6-4C06-88A3-43FAF984CEB7}" type="presOf" srcId="{4A61BC3C-F4B1-457F-8727-83B2C7E20EBF}" destId="{87B4B399-546A-4F7E-9C75-85134EEA22D1}" srcOrd="0" destOrd="0" presId="urn:microsoft.com/office/officeart/2005/8/layout/vList4"/>
    <dgm:cxn modelId="{C1126A10-3D2C-4AFC-B7EE-AF35C48986E9}" srcId="{7441949F-F654-4446-B1E0-B3A54174FAC2}" destId="{4805F885-42E9-4D26-8238-6C5BB2C71CC1}" srcOrd="2" destOrd="0" parTransId="{D5C1836C-2279-471E-A586-B374B783FF9D}" sibTransId="{F2C0C44C-6933-4786-810E-4E42B1AE38A5}"/>
    <dgm:cxn modelId="{BC932C28-5F2B-4ED8-BD16-B1776B84E4DC}" srcId="{1F5ABF5D-5F3B-4A11-8A31-29E910BB8AE2}" destId="{4A61BC3C-F4B1-457F-8727-83B2C7E20EBF}" srcOrd="1" destOrd="0" parTransId="{8BAD5C4E-9D5D-448A-A056-0B300A53E5A2}" sibTransId="{CC8711FB-11F8-4C09-ACD1-3F8CF696651E}"/>
    <dgm:cxn modelId="{091F9405-6A82-4412-A48D-B7E9764606CD}" type="presOf" srcId="{7441949F-F654-4446-B1E0-B3A54174FAC2}" destId="{F3D4B7DE-FE7F-4D0B-B42E-CF8DE2111DAE}" srcOrd="1" destOrd="0" presId="urn:microsoft.com/office/officeart/2005/8/layout/vList4"/>
    <dgm:cxn modelId="{4081A5FE-E9A7-4439-A693-B04BB0262750}" srcId="{7441949F-F654-4446-B1E0-B3A54174FAC2}" destId="{740F2FB3-AF89-48D6-9260-960B392D738E}" srcOrd="1" destOrd="0" parTransId="{E4C508E3-2551-413B-9E22-080F55985CD5}" sibTransId="{1DD65D66-F6E6-446D-8D85-B228EB7BBFA2}"/>
    <dgm:cxn modelId="{5E4D5335-D2BE-4A3F-869B-37D0A3B1CF63}" srcId="{C8FA31E5-EE3E-4BD6-A4FE-EDCFDA5FCDA2}" destId="{EBB4BBB0-23CD-436E-9FCF-B1F593ECCAD3}" srcOrd="0" destOrd="0" parTransId="{0A40F6F9-C8F8-44E4-BC75-6565BDEB64A2}" sibTransId="{78697A0B-E325-4E3C-B288-497C3888479D}"/>
    <dgm:cxn modelId="{9B7D6E44-58E7-4A33-8C5D-C11A4F9BF3DD}" type="presOf" srcId="{7441949F-F654-4446-B1E0-B3A54174FAC2}" destId="{AFEA3D6E-D693-43F5-8E47-CFAB51ABF7CF}" srcOrd="0" destOrd="0" presId="urn:microsoft.com/office/officeart/2005/8/layout/vList4"/>
    <dgm:cxn modelId="{7E61035A-3276-40D6-820B-AA833C80063C}" type="presOf" srcId="{C47A3458-8998-4564-9826-3C4A43F23343}" destId="{F3D4B7DE-FE7F-4D0B-B42E-CF8DE2111DAE}" srcOrd="1" destOrd="1" presId="urn:microsoft.com/office/officeart/2005/8/layout/vList4"/>
    <dgm:cxn modelId="{41A8DEB8-ADB0-4B24-AD11-D35C28F2390F}" srcId="{1F5ABF5D-5F3B-4A11-8A31-29E910BB8AE2}" destId="{C8FA31E5-EE3E-4BD6-A4FE-EDCFDA5FCDA2}" srcOrd="0" destOrd="0" parTransId="{A5D6F0C0-DBC8-4369-B6FF-193012821FA9}" sibTransId="{C27932E6-0FB6-42EF-8B63-768204970892}"/>
    <dgm:cxn modelId="{A905676E-4A56-4C68-837A-FE5099F0B795}" type="presOf" srcId="{E24B41F5-74D4-458D-B424-0E8EA62BEC0D}" destId="{87B4B399-546A-4F7E-9C75-85134EEA22D1}" srcOrd="0" destOrd="1" presId="urn:microsoft.com/office/officeart/2005/8/layout/vList4"/>
    <dgm:cxn modelId="{48F408FD-E639-4A2B-A8C9-309438FEAB30}" type="presOf" srcId="{C8FA31E5-EE3E-4BD6-A4FE-EDCFDA5FCDA2}" destId="{DFB36ADD-6904-4ECA-8AEC-4CB28B5544AA}" srcOrd="0" destOrd="0" presId="urn:microsoft.com/office/officeart/2005/8/layout/vList4"/>
    <dgm:cxn modelId="{484B21D4-5B6C-44AD-AE5B-7F88AE503415}" type="presOf" srcId="{B9481075-BFED-4C9F-BD44-DB25F4DDF3C4}" destId="{6BD6A8E6-7570-434A-9A06-825475EF854D}" srcOrd="1" destOrd="3" presId="urn:microsoft.com/office/officeart/2005/8/layout/vList4"/>
    <dgm:cxn modelId="{8963E95A-A644-44D6-AD0D-623426FD4F87}" srcId="{4A61BC3C-F4B1-457F-8727-83B2C7E20EBF}" destId="{E24B41F5-74D4-458D-B424-0E8EA62BEC0D}" srcOrd="0" destOrd="0" parTransId="{7C260CF7-9620-412B-BEB7-C86635F8EB98}" sibTransId="{C50A0BAA-365A-4A90-95ED-6FC63D26E1B9}"/>
    <dgm:cxn modelId="{0D804E3D-984E-49E4-9ED1-6073BBAF9F6B}" type="presOf" srcId="{4805F885-42E9-4D26-8238-6C5BB2C71CC1}" destId="{F3D4B7DE-FE7F-4D0B-B42E-CF8DE2111DAE}" srcOrd="1" destOrd="3" presId="urn:microsoft.com/office/officeart/2005/8/layout/vList4"/>
    <dgm:cxn modelId="{995432C5-AEC3-4D77-8DD4-5318A4C74819}" type="presParOf" srcId="{AED68674-5F3F-4EDE-BFCC-EA067CD2974D}" destId="{EC87858C-0191-4CF4-A160-1E46CCB7A6EC}" srcOrd="0" destOrd="0" presId="urn:microsoft.com/office/officeart/2005/8/layout/vList4"/>
    <dgm:cxn modelId="{7871053C-C386-4442-BB42-434F2A5221E6}" type="presParOf" srcId="{EC87858C-0191-4CF4-A160-1E46CCB7A6EC}" destId="{DFB36ADD-6904-4ECA-8AEC-4CB28B5544AA}" srcOrd="0" destOrd="0" presId="urn:microsoft.com/office/officeart/2005/8/layout/vList4"/>
    <dgm:cxn modelId="{8CC42018-3714-4819-8A64-45B92C546553}" type="presParOf" srcId="{EC87858C-0191-4CF4-A160-1E46CCB7A6EC}" destId="{D32852B8-8191-4202-8129-A36CD03B0E67}" srcOrd="1" destOrd="0" presId="urn:microsoft.com/office/officeart/2005/8/layout/vList4"/>
    <dgm:cxn modelId="{DA7C2659-4B99-4B53-A284-6CAA8E3D29CD}" type="presParOf" srcId="{EC87858C-0191-4CF4-A160-1E46CCB7A6EC}" destId="{8793B674-6564-4F81-BBC0-8E46BF582A48}" srcOrd="2" destOrd="0" presId="urn:microsoft.com/office/officeart/2005/8/layout/vList4"/>
    <dgm:cxn modelId="{A1C2122D-80A0-4D54-95E1-B218709D06C2}" type="presParOf" srcId="{AED68674-5F3F-4EDE-BFCC-EA067CD2974D}" destId="{ECEF2561-EF6E-4E3D-939B-5886B5368E58}" srcOrd="1" destOrd="0" presId="urn:microsoft.com/office/officeart/2005/8/layout/vList4"/>
    <dgm:cxn modelId="{B5DA8CFF-B8D2-4D0A-91A8-971B807B7D51}" type="presParOf" srcId="{AED68674-5F3F-4EDE-BFCC-EA067CD2974D}" destId="{F04F52D7-199A-448F-9A99-0A79AF289668}" srcOrd="2" destOrd="0" presId="urn:microsoft.com/office/officeart/2005/8/layout/vList4"/>
    <dgm:cxn modelId="{75CC2E92-EDEE-491F-85CC-129A678A1C94}" type="presParOf" srcId="{F04F52D7-199A-448F-9A99-0A79AF289668}" destId="{87B4B399-546A-4F7E-9C75-85134EEA22D1}" srcOrd="0" destOrd="0" presId="urn:microsoft.com/office/officeart/2005/8/layout/vList4"/>
    <dgm:cxn modelId="{3DF1CCF7-89C6-458D-9817-69892EDCAC30}" type="presParOf" srcId="{F04F52D7-199A-448F-9A99-0A79AF289668}" destId="{1A386981-148A-4FDE-91F0-EFBB93EF9C48}" srcOrd="1" destOrd="0" presId="urn:microsoft.com/office/officeart/2005/8/layout/vList4"/>
    <dgm:cxn modelId="{8E407F00-3405-4C28-A7C7-81448F8CBDA0}" type="presParOf" srcId="{F04F52D7-199A-448F-9A99-0A79AF289668}" destId="{6BD6A8E6-7570-434A-9A06-825475EF854D}" srcOrd="2" destOrd="0" presId="urn:microsoft.com/office/officeart/2005/8/layout/vList4"/>
    <dgm:cxn modelId="{2DBAE036-DF34-4170-8D59-65B27471F09B}" type="presParOf" srcId="{AED68674-5F3F-4EDE-BFCC-EA067CD2974D}" destId="{D14C54CF-00E5-469F-A996-D40D67E2F0EB}" srcOrd="3" destOrd="0" presId="urn:microsoft.com/office/officeart/2005/8/layout/vList4"/>
    <dgm:cxn modelId="{60C15183-BBD8-46C3-A905-ABF0A918C051}" type="presParOf" srcId="{AED68674-5F3F-4EDE-BFCC-EA067CD2974D}" destId="{727F60DB-C79C-4CA3-AE9D-FC30BDF6F652}" srcOrd="4" destOrd="0" presId="urn:microsoft.com/office/officeart/2005/8/layout/vList4"/>
    <dgm:cxn modelId="{E0EAD2E3-34D0-4039-BF77-EBA04FAF3F53}" type="presParOf" srcId="{727F60DB-C79C-4CA3-AE9D-FC30BDF6F652}" destId="{AFEA3D6E-D693-43F5-8E47-CFAB51ABF7CF}" srcOrd="0" destOrd="0" presId="urn:microsoft.com/office/officeart/2005/8/layout/vList4"/>
    <dgm:cxn modelId="{D852DD35-5EAC-4219-A116-3776D5469DE0}" type="presParOf" srcId="{727F60DB-C79C-4CA3-AE9D-FC30BDF6F652}" destId="{9D5DABA4-7A66-4EA1-91D8-BFD0AA8AEAE5}" srcOrd="1" destOrd="0" presId="urn:microsoft.com/office/officeart/2005/8/layout/vList4"/>
    <dgm:cxn modelId="{C383BF25-79D6-4479-B558-72ABAC36B7BB}" type="presParOf" srcId="{727F60DB-C79C-4CA3-AE9D-FC30BDF6F652}" destId="{F3D4B7DE-FE7F-4D0B-B42E-CF8DE2111DA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2DBB31-BB80-4ECF-8792-14EC61B12738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BE6D44AA-E639-42BA-BD23-297DACB9D35D}">
      <dgm:prSet phldrT="[Text]" custT="1"/>
      <dgm:spPr/>
      <dgm:t>
        <a:bodyPr/>
        <a:lstStyle/>
        <a:p>
          <a:pPr algn="ctr"/>
          <a:r>
            <a:rPr lang="es-ES" sz="3000" dirty="0" smtClean="0">
              <a:solidFill>
                <a:schemeClr val="bg1"/>
              </a:solidFill>
            </a:rPr>
            <a:t>Limitado a estudio de acciones observables</a:t>
          </a:r>
          <a:endParaRPr lang="es-CL" sz="3000" b="1" dirty="0"/>
        </a:p>
      </dgm:t>
    </dgm:pt>
    <dgm:pt modelId="{4B6E2C64-9066-4E40-BF3E-5B4077BEBA8E}" type="sibTrans" cxnId="{F3ADEEBC-D254-4AE3-8706-92A948154630}">
      <dgm:prSet/>
      <dgm:spPr/>
      <dgm:t>
        <a:bodyPr/>
        <a:lstStyle/>
        <a:p>
          <a:endParaRPr lang="es-CL"/>
        </a:p>
      </dgm:t>
    </dgm:pt>
    <dgm:pt modelId="{58A69A79-4295-4779-8B50-83BDB7416D04}" type="parTrans" cxnId="{F3ADEEBC-D254-4AE3-8706-92A948154630}">
      <dgm:prSet/>
      <dgm:spPr/>
      <dgm:t>
        <a:bodyPr/>
        <a:lstStyle/>
        <a:p>
          <a:endParaRPr lang="es-CL"/>
        </a:p>
      </dgm:t>
    </dgm:pt>
    <dgm:pt modelId="{B0FBFF54-836C-4C35-A29E-72AFF12ABB16}">
      <dgm:prSet custT="1"/>
      <dgm:spPr/>
      <dgm:t>
        <a:bodyPr/>
        <a:lstStyle/>
        <a:p>
          <a:pPr algn="ctr"/>
          <a:r>
            <a:rPr lang="es-ES" sz="3000" dirty="0" smtClean="0">
              <a:solidFill>
                <a:schemeClr val="bg1"/>
              </a:solidFill>
            </a:rPr>
            <a:t>Cómo aumentar el ámbito de observación</a:t>
          </a:r>
          <a:endParaRPr lang="es-CL" sz="3000" dirty="0"/>
        </a:p>
      </dgm:t>
    </dgm:pt>
    <dgm:pt modelId="{2B583431-41A6-4F1A-A69C-FD38640D4F61}" type="parTrans" cxnId="{1E358A10-24CB-43BA-81AC-55967646B201}">
      <dgm:prSet/>
      <dgm:spPr/>
      <dgm:t>
        <a:bodyPr/>
        <a:lstStyle/>
        <a:p>
          <a:endParaRPr lang="es-CL"/>
        </a:p>
      </dgm:t>
    </dgm:pt>
    <dgm:pt modelId="{D1DF704E-8FB7-4CCC-BC62-A877FD9B3358}" type="sibTrans" cxnId="{1E358A10-24CB-43BA-81AC-55967646B201}">
      <dgm:prSet/>
      <dgm:spPr/>
      <dgm:t>
        <a:bodyPr/>
        <a:lstStyle/>
        <a:p>
          <a:endParaRPr lang="es-CL"/>
        </a:p>
      </dgm:t>
    </dgm:pt>
    <dgm:pt modelId="{7157757C-5491-4603-BB8E-5B8F482A3DC3}" type="pres">
      <dgm:prSet presAssocID="{BF2DBB31-BB80-4ECF-8792-14EC61B1273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AA240313-BA54-405D-8ECC-980824F1B251}" type="pres">
      <dgm:prSet presAssocID="{BE6D44AA-E639-42BA-BD23-297DACB9D35D}" presName="parentText" presStyleLbl="node1" presStyleIdx="0" presStyleCnt="2" custLinFactNeighborY="-56613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1C5C148-763E-48BC-94E5-DF3109CD1372}" type="pres">
      <dgm:prSet presAssocID="{4B6E2C64-9066-4E40-BF3E-5B4077BEBA8E}" presName="spacer" presStyleCnt="0"/>
      <dgm:spPr/>
    </dgm:pt>
    <dgm:pt modelId="{1644BD72-BFDF-491D-970F-AC9D3599DBEF}" type="pres">
      <dgm:prSet presAssocID="{B0FBFF54-836C-4C35-A29E-72AFF12ABB1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DFF30D22-FF8C-4E14-B892-1FD289F75C0D}" type="presOf" srcId="{BE6D44AA-E639-42BA-BD23-297DACB9D35D}" destId="{AA240313-BA54-405D-8ECC-980824F1B251}" srcOrd="0" destOrd="0" presId="urn:microsoft.com/office/officeart/2005/8/layout/vList2"/>
    <dgm:cxn modelId="{F3ADEEBC-D254-4AE3-8706-92A948154630}" srcId="{BF2DBB31-BB80-4ECF-8792-14EC61B12738}" destId="{BE6D44AA-E639-42BA-BD23-297DACB9D35D}" srcOrd="0" destOrd="0" parTransId="{58A69A79-4295-4779-8B50-83BDB7416D04}" sibTransId="{4B6E2C64-9066-4E40-BF3E-5B4077BEBA8E}"/>
    <dgm:cxn modelId="{C957D56B-C912-454F-8D61-3D55B6BA729F}" type="presOf" srcId="{B0FBFF54-836C-4C35-A29E-72AFF12ABB16}" destId="{1644BD72-BFDF-491D-970F-AC9D3599DBEF}" srcOrd="0" destOrd="0" presId="urn:microsoft.com/office/officeart/2005/8/layout/vList2"/>
    <dgm:cxn modelId="{1E358A10-24CB-43BA-81AC-55967646B201}" srcId="{BF2DBB31-BB80-4ECF-8792-14EC61B12738}" destId="{B0FBFF54-836C-4C35-A29E-72AFF12ABB16}" srcOrd="1" destOrd="0" parTransId="{2B583431-41A6-4F1A-A69C-FD38640D4F61}" sibTransId="{D1DF704E-8FB7-4CCC-BC62-A877FD9B3358}"/>
    <dgm:cxn modelId="{BE559C1E-4B27-402E-A8C2-29C293B5E386}" type="presOf" srcId="{BF2DBB31-BB80-4ECF-8792-14EC61B12738}" destId="{7157757C-5491-4603-BB8E-5B8F482A3DC3}" srcOrd="0" destOrd="0" presId="urn:microsoft.com/office/officeart/2005/8/layout/vList2"/>
    <dgm:cxn modelId="{953D81C5-4755-410B-988D-E2EEBA29FCEB}" type="presParOf" srcId="{7157757C-5491-4603-BB8E-5B8F482A3DC3}" destId="{AA240313-BA54-405D-8ECC-980824F1B251}" srcOrd="0" destOrd="0" presId="urn:microsoft.com/office/officeart/2005/8/layout/vList2"/>
    <dgm:cxn modelId="{946B4567-2ECA-4381-A1B7-B60197C23C5D}" type="presParOf" srcId="{7157757C-5491-4603-BB8E-5B8F482A3DC3}" destId="{01C5C148-763E-48BC-94E5-DF3109CD1372}" srcOrd="1" destOrd="0" presId="urn:microsoft.com/office/officeart/2005/8/layout/vList2"/>
    <dgm:cxn modelId="{56375D0C-0C8C-44CD-9830-025D7A6C1F28}" type="presParOf" srcId="{7157757C-5491-4603-BB8E-5B8F482A3DC3}" destId="{1644BD72-BFDF-491D-970F-AC9D3599DBE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2DBB31-BB80-4ECF-8792-14EC61B12738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BE6D44AA-E639-42BA-BD23-297DACB9D35D}">
      <dgm:prSet phldrT="[Text]" custT="1"/>
      <dgm:spPr/>
      <dgm:t>
        <a:bodyPr/>
        <a:lstStyle/>
        <a:p>
          <a:pPr algn="ctr"/>
          <a:r>
            <a:rPr lang="es-ES" sz="2500" dirty="0" smtClean="0">
              <a:solidFill>
                <a:schemeClr val="bg1"/>
              </a:solidFill>
            </a:rPr>
            <a:t>Teorías Motivacionales</a:t>
          </a:r>
          <a:endParaRPr lang="es-CL" sz="2500" b="1" dirty="0"/>
        </a:p>
      </dgm:t>
    </dgm:pt>
    <dgm:pt modelId="{4B6E2C64-9066-4E40-BF3E-5B4077BEBA8E}" type="sibTrans" cxnId="{F3ADEEBC-D254-4AE3-8706-92A948154630}">
      <dgm:prSet/>
      <dgm:spPr/>
      <dgm:t>
        <a:bodyPr/>
        <a:lstStyle/>
        <a:p>
          <a:pPr algn="ctr"/>
          <a:endParaRPr lang="es-CL" sz="2500"/>
        </a:p>
      </dgm:t>
    </dgm:pt>
    <dgm:pt modelId="{58A69A79-4295-4779-8B50-83BDB7416D04}" type="parTrans" cxnId="{F3ADEEBC-D254-4AE3-8706-92A948154630}">
      <dgm:prSet/>
      <dgm:spPr/>
      <dgm:t>
        <a:bodyPr/>
        <a:lstStyle/>
        <a:p>
          <a:pPr algn="ctr"/>
          <a:endParaRPr lang="es-CL" sz="2500"/>
        </a:p>
      </dgm:t>
    </dgm:pt>
    <dgm:pt modelId="{B0FBFF54-836C-4C35-A29E-72AFF12ABB16}">
      <dgm:prSet custT="1"/>
      <dgm:spPr/>
      <dgm:t>
        <a:bodyPr/>
        <a:lstStyle/>
        <a:p>
          <a:pPr algn="ctr"/>
          <a:r>
            <a:rPr lang="es-MX" sz="2500" dirty="0" smtClean="0"/>
            <a:t>Teorías</a:t>
          </a:r>
          <a:r>
            <a:rPr lang="es-MX" sz="2500" baseline="0" dirty="0" smtClean="0"/>
            <a:t> de Aprendizaje</a:t>
          </a:r>
          <a:endParaRPr lang="es-CL" sz="2500" dirty="0"/>
        </a:p>
      </dgm:t>
    </dgm:pt>
    <dgm:pt modelId="{2B583431-41A6-4F1A-A69C-FD38640D4F61}" type="parTrans" cxnId="{1E358A10-24CB-43BA-81AC-55967646B201}">
      <dgm:prSet/>
      <dgm:spPr/>
      <dgm:t>
        <a:bodyPr/>
        <a:lstStyle/>
        <a:p>
          <a:pPr algn="ctr"/>
          <a:endParaRPr lang="es-CL" sz="2500"/>
        </a:p>
      </dgm:t>
    </dgm:pt>
    <dgm:pt modelId="{D1DF704E-8FB7-4CCC-BC62-A877FD9B3358}" type="sibTrans" cxnId="{1E358A10-24CB-43BA-81AC-55967646B201}">
      <dgm:prSet/>
      <dgm:spPr/>
      <dgm:t>
        <a:bodyPr/>
        <a:lstStyle/>
        <a:p>
          <a:pPr algn="ctr"/>
          <a:endParaRPr lang="es-CL" sz="2500"/>
        </a:p>
      </dgm:t>
    </dgm:pt>
    <dgm:pt modelId="{DEF686A7-FAEB-4DA9-BF67-3D1B13DDDB0E}">
      <dgm:prSet custT="1"/>
      <dgm:spPr/>
      <dgm:t>
        <a:bodyPr/>
        <a:lstStyle/>
        <a:p>
          <a:pPr algn="ctr"/>
          <a:r>
            <a:rPr lang="es-MX" sz="2500" dirty="0" smtClean="0"/>
            <a:t>Teoría Sicoanalítica </a:t>
          </a:r>
          <a:endParaRPr lang="es-CL" sz="2500" dirty="0"/>
        </a:p>
      </dgm:t>
    </dgm:pt>
    <dgm:pt modelId="{757EA6DB-DA02-4407-8222-D79599186BEA}" type="parTrans" cxnId="{CC0CA034-DE74-45CA-8853-D61E510B5B6C}">
      <dgm:prSet/>
      <dgm:spPr/>
      <dgm:t>
        <a:bodyPr/>
        <a:lstStyle/>
        <a:p>
          <a:pPr algn="ctr"/>
          <a:endParaRPr lang="es-CL" sz="2500"/>
        </a:p>
      </dgm:t>
    </dgm:pt>
    <dgm:pt modelId="{0923C753-AA57-4B4F-9BDE-D16FBF8648FD}" type="sibTrans" cxnId="{CC0CA034-DE74-45CA-8853-D61E510B5B6C}">
      <dgm:prSet/>
      <dgm:spPr/>
      <dgm:t>
        <a:bodyPr/>
        <a:lstStyle/>
        <a:p>
          <a:pPr algn="ctr"/>
          <a:endParaRPr lang="es-CL" sz="2500"/>
        </a:p>
      </dgm:t>
    </dgm:pt>
    <dgm:pt modelId="{EFB1C8DD-040E-49BE-919F-83826B785EBE}">
      <dgm:prSet custT="1"/>
      <dgm:spPr/>
      <dgm:t>
        <a:bodyPr/>
        <a:lstStyle/>
        <a:p>
          <a:pPr algn="ctr"/>
          <a:r>
            <a:rPr lang="es-MX" sz="2500" dirty="0" smtClean="0"/>
            <a:t>Modelo Gestáltico</a:t>
          </a:r>
          <a:endParaRPr lang="es-CL" sz="2500" dirty="0"/>
        </a:p>
      </dgm:t>
    </dgm:pt>
    <dgm:pt modelId="{C579F993-D912-4A33-869A-9E22BC8DDC60}" type="parTrans" cxnId="{EE2577B9-953D-4C98-A6E1-10EEE2A876B5}">
      <dgm:prSet/>
      <dgm:spPr/>
      <dgm:t>
        <a:bodyPr/>
        <a:lstStyle/>
        <a:p>
          <a:pPr algn="ctr"/>
          <a:endParaRPr lang="es-CL" sz="2500"/>
        </a:p>
      </dgm:t>
    </dgm:pt>
    <dgm:pt modelId="{295F1586-4D5B-4947-8FE7-E9FEBC57D613}" type="sibTrans" cxnId="{EE2577B9-953D-4C98-A6E1-10EEE2A876B5}">
      <dgm:prSet/>
      <dgm:spPr/>
      <dgm:t>
        <a:bodyPr/>
        <a:lstStyle/>
        <a:p>
          <a:pPr algn="ctr"/>
          <a:endParaRPr lang="es-CL" sz="2500"/>
        </a:p>
      </dgm:t>
    </dgm:pt>
    <dgm:pt modelId="{B1B0BA86-EAAC-4C11-A10E-FEF61C3472EE}">
      <dgm:prSet custT="1"/>
      <dgm:spPr/>
      <dgm:t>
        <a:bodyPr/>
        <a:lstStyle/>
        <a:p>
          <a:pPr algn="ctr"/>
          <a:r>
            <a:rPr lang="es-MX" sz="2500" dirty="0" smtClean="0"/>
            <a:t>Teorías de Influencia Social</a:t>
          </a:r>
          <a:endParaRPr lang="es-CL" sz="2500" dirty="0"/>
        </a:p>
      </dgm:t>
    </dgm:pt>
    <dgm:pt modelId="{39EF1381-C538-4017-99D9-186DBA4B7D4C}" type="parTrans" cxnId="{F2151AD9-FA7E-4B7E-AD0A-BC6D6D995588}">
      <dgm:prSet/>
      <dgm:spPr/>
      <dgm:t>
        <a:bodyPr/>
        <a:lstStyle/>
        <a:p>
          <a:pPr algn="ctr"/>
          <a:endParaRPr lang="es-CL" sz="2500"/>
        </a:p>
      </dgm:t>
    </dgm:pt>
    <dgm:pt modelId="{D4DFF95A-76C3-4A40-9986-DA125927B1AD}" type="sibTrans" cxnId="{F2151AD9-FA7E-4B7E-AD0A-BC6D6D995588}">
      <dgm:prSet/>
      <dgm:spPr/>
      <dgm:t>
        <a:bodyPr/>
        <a:lstStyle/>
        <a:p>
          <a:pPr algn="ctr"/>
          <a:endParaRPr lang="es-CL" sz="2500"/>
        </a:p>
      </dgm:t>
    </dgm:pt>
    <dgm:pt modelId="{7157757C-5491-4603-BB8E-5B8F482A3DC3}" type="pres">
      <dgm:prSet presAssocID="{BF2DBB31-BB80-4ECF-8792-14EC61B1273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AA240313-BA54-405D-8ECC-980824F1B251}" type="pres">
      <dgm:prSet presAssocID="{BE6D44AA-E639-42BA-BD23-297DACB9D35D}" presName="parentText" presStyleLbl="node1" presStyleIdx="0" presStyleCnt="5" custLinFactNeighborY="-56613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1C5C148-763E-48BC-94E5-DF3109CD1372}" type="pres">
      <dgm:prSet presAssocID="{4B6E2C64-9066-4E40-BF3E-5B4077BEBA8E}" presName="spacer" presStyleCnt="0"/>
      <dgm:spPr/>
    </dgm:pt>
    <dgm:pt modelId="{1644BD72-BFDF-491D-970F-AC9D3599DBEF}" type="pres">
      <dgm:prSet presAssocID="{B0FBFF54-836C-4C35-A29E-72AFF12ABB16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952FDFB-DE65-49B8-830B-37F9EB308D42}" type="pres">
      <dgm:prSet presAssocID="{D1DF704E-8FB7-4CCC-BC62-A877FD9B3358}" presName="spacer" presStyleCnt="0"/>
      <dgm:spPr/>
    </dgm:pt>
    <dgm:pt modelId="{6C4A0FAE-E696-46D7-9DFC-97E1A4D3E71C}" type="pres">
      <dgm:prSet presAssocID="{DEF686A7-FAEB-4DA9-BF67-3D1B13DDDB0E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25D3238-9132-4577-B374-9462FB231678}" type="pres">
      <dgm:prSet presAssocID="{0923C753-AA57-4B4F-9BDE-D16FBF8648FD}" presName="spacer" presStyleCnt="0"/>
      <dgm:spPr/>
    </dgm:pt>
    <dgm:pt modelId="{EA6AAF77-4103-45C2-BEFC-13995E5FACC6}" type="pres">
      <dgm:prSet presAssocID="{EFB1C8DD-040E-49BE-919F-83826B785EBE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3D4C3C1-0231-4103-AEA7-D54ED2A033E4}" type="pres">
      <dgm:prSet presAssocID="{295F1586-4D5B-4947-8FE7-E9FEBC57D613}" presName="spacer" presStyleCnt="0"/>
      <dgm:spPr/>
    </dgm:pt>
    <dgm:pt modelId="{02B2545D-4E23-4785-940D-0AA1A4B97B0D}" type="pres">
      <dgm:prSet presAssocID="{B1B0BA86-EAAC-4C11-A10E-FEF61C3472EE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25E88636-5E90-40B1-AAF5-33335FA4589C}" type="presOf" srcId="{BF2DBB31-BB80-4ECF-8792-14EC61B12738}" destId="{7157757C-5491-4603-BB8E-5B8F482A3DC3}" srcOrd="0" destOrd="0" presId="urn:microsoft.com/office/officeart/2005/8/layout/vList2"/>
    <dgm:cxn modelId="{A1182108-5D64-44A2-BB08-EF1F7AA1B8E9}" type="presOf" srcId="{B1B0BA86-EAAC-4C11-A10E-FEF61C3472EE}" destId="{02B2545D-4E23-4785-940D-0AA1A4B97B0D}" srcOrd="0" destOrd="0" presId="urn:microsoft.com/office/officeart/2005/8/layout/vList2"/>
    <dgm:cxn modelId="{C33A64D9-823A-44EC-B042-45F0A8BA53BE}" type="presOf" srcId="{EFB1C8DD-040E-49BE-919F-83826B785EBE}" destId="{EA6AAF77-4103-45C2-BEFC-13995E5FACC6}" srcOrd="0" destOrd="0" presId="urn:microsoft.com/office/officeart/2005/8/layout/vList2"/>
    <dgm:cxn modelId="{F2151AD9-FA7E-4B7E-AD0A-BC6D6D995588}" srcId="{BF2DBB31-BB80-4ECF-8792-14EC61B12738}" destId="{B1B0BA86-EAAC-4C11-A10E-FEF61C3472EE}" srcOrd="4" destOrd="0" parTransId="{39EF1381-C538-4017-99D9-186DBA4B7D4C}" sibTransId="{D4DFF95A-76C3-4A40-9986-DA125927B1AD}"/>
    <dgm:cxn modelId="{F3ADEEBC-D254-4AE3-8706-92A948154630}" srcId="{BF2DBB31-BB80-4ECF-8792-14EC61B12738}" destId="{BE6D44AA-E639-42BA-BD23-297DACB9D35D}" srcOrd="0" destOrd="0" parTransId="{58A69A79-4295-4779-8B50-83BDB7416D04}" sibTransId="{4B6E2C64-9066-4E40-BF3E-5B4077BEBA8E}"/>
    <dgm:cxn modelId="{CC0CA034-DE74-45CA-8853-D61E510B5B6C}" srcId="{BF2DBB31-BB80-4ECF-8792-14EC61B12738}" destId="{DEF686A7-FAEB-4DA9-BF67-3D1B13DDDB0E}" srcOrd="2" destOrd="0" parTransId="{757EA6DB-DA02-4407-8222-D79599186BEA}" sibTransId="{0923C753-AA57-4B4F-9BDE-D16FBF8648FD}"/>
    <dgm:cxn modelId="{D28E2497-F2F8-49A6-BCC0-893A40699F7C}" type="presOf" srcId="{B0FBFF54-836C-4C35-A29E-72AFF12ABB16}" destId="{1644BD72-BFDF-491D-970F-AC9D3599DBEF}" srcOrd="0" destOrd="0" presId="urn:microsoft.com/office/officeart/2005/8/layout/vList2"/>
    <dgm:cxn modelId="{EE2577B9-953D-4C98-A6E1-10EEE2A876B5}" srcId="{BF2DBB31-BB80-4ECF-8792-14EC61B12738}" destId="{EFB1C8DD-040E-49BE-919F-83826B785EBE}" srcOrd="3" destOrd="0" parTransId="{C579F993-D912-4A33-869A-9E22BC8DDC60}" sibTransId="{295F1586-4D5B-4947-8FE7-E9FEBC57D613}"/>
    <dgm:cxn modelId="{1E358A10-24CB-43BA-81AC-55967646B201}" srcId="{BF2DBB31-BB80-4ECF-8792-14EC61B12738}" destId="{B0FBFF54-836C-4C35-A29E-72AFF12ABB16}" srcOrd="1" destOrd="0" parTransId="{2B583431-41A6-4F1A-A69C-FD38640D4F61}" sibTransId="{D1DF704E-8FB7-4CCC-BC62-A877FD9B3358}"/>
    <dgm:cxn modelId="{A41D743E-C7B5-4ECA-ACA0-DBB9AFBA6CD7}" type="presOf" srcId="{DEF686A7-FAEB-4DA9-BF67-3D1B13DDDB0E}" destId="{6C4A0FAE-E696-46D7-9DFC-97E1A4D3E71C}" srcOrd="0" destOrd="0" presId="urn:microsoft.com/office/officeart/2005/8/layout/vList2"/>
    <dgm:cxn modelId="{90407731-E100-447A-AF30-7C9F5F1341A8}" type="presOf" srcId="{BE6D44AA-E639-42BA-BD23-297DACB9D35D}" destId="{AA240313-BA54-405D-8ECC-980824F1B251}" srcOrd="0" destOrd="0" presId="urn:microsoft.com/office/officeart/2005/8/layout/vList2"/>
    <dgm:cxn modelId="{741C873C-19D9-4D6E-B974-93A550CDA3BC}" type="presParOf" srcId="{7157757C-5491-4603-BB8E-5B8F482A3DC3}" destId="{AA240313-BA54-405D-8ECC-980824F1B251}" srcOrd="0" destOrd="0" presId="urn:microsoft.com/office/officeart/2005/8/layout/vList2"/>
    <dgm:cxn modelId="{EDD42B23-E864-49D8-9038-51F35C559B8B}" type="presParOf" srcId="{7157757C-5491-4603-BB8E-5B8F482A3DC3}" destId="{01C5C148-763E-48BC-94E5-DF3109CD1372}" srcOrd="1" destOrd="0" presId="urn:microsoft.com/office/officeart/2005/8/layout/vList2"/>
    <dgm:cxn modelId="{3B8A7AEB-C703-4705-8CC4-113165767532}" type="presParOf" srcId="{7157757C-5491-4603-BB8E-5B8F482A3DC3}" destId="{1644BD72-BFDF-491D-970F-AC9D3599DBEF}" srcOrd="2" destOrd="0" presId="urn:microsoft.com/office/officeart/2005/8/layout/vList2"/>
    <dgm:cxn modelId="{19DDEF56-64E9-4686-A65F-94BAF0CAC2EB}" type="presParOf" srcId="{7157757C-5491-4603-BB8E-5B8F482A3DC3}" destId="{7952FDFB-DE65-49B8-830B-37F9EB308D42}" srcOrd="3" destOrd="0" presId="urn:microsoft.com/office/officeart/2005/8/layout/vList2"/>
    <dgm:cxn modelId="{78805CE6-E017-40CD-80BD-FE84D7DB73B2}" type="presParOf" srcId="{7157757C-5491-4603-BB8E-5B8F482A3DC3}" destId="{6C4A0FAE-E696-46D7-9DFC-97E1A4D3E71C}" srcOrd="4" destOrd="0" presId="urn:microsoft.com/office/officeart/2005/8/layout/vList2"/>
    <dgm:cxn modelId="{2AE0F776-1D35-41F8-80BF-4043519FADD7}" type="presParOf" srcId="{7157757C-5491-4603-BB8E-5B8F482A3DC3}" destId="{E25D3238-9132-4577-B374-9462FB231678}" srcOrd="5" destOrd="0" presId="urn:microsoft.com/office/officeart/2005/8/layout/vList2"/>
    <dgm:cxn modelId="{EE30515C-07C0-4363-897C-F4FFA46294B2}" type="presParOf" srcId="{7157757C-5491-4603-BB8E-5B8F482A3DC3}" destId="{EA6AAF77-4103-45C2-BEFC-13995E5FACC6}" srcOrd="6" destOrd="0" presId="urn:microsoft.com/office/officeart/2005/8/layout/vList2"/>
    <dgm:cxn modelId="{BFF08E3B-2866-43F9-931A-F623299ADD2C}" type="presParOf" srcId="{7157757C-5491-4603-BB8E-5B8F482A3DC3}" destId="{A3D4C3C1-0231-4103-AEA7-D54ED2A033E4}" srcOrd="7" destOrd="0" presId="urn:microsoft.com/office/officeart/2005/8/layout/vList2"/>
    <dgm:cxn modelId="{5E8D93FD-BF3B-42DF-B3AB-A519395F4013}" type="presParOf" srcId="{7157757C-5491-4603-BB8E-5B8F482A3DC3}" destId="{02B2545D-4E23-4785-940D-0AA1A4B97B0D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F2DBB31-BB80-4ECF-8792-14EC61B12738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EA5E0D53-CEEF-4F3E-9578-B97F6F143687}">
      <dgm:prSet phldrT="[Text]" custT="1"/>
      <dgm:spPr/>
      <dgm:t>
        <a:bodyPr/>
        <a:lstStyle/>
        <a:p>
          <a:pPr algn="ctr"/>
          <a:r>
            <a:rPr lang="es-ES" sz="3500" dirty="0" smtClean="0">
              <a:solidFill>
                <a:schemeClr val="bg1"/>
              </a:solidFill>
            </a:rPr>
            <a:t>Visión Clásica</a:t>
          </a:r>
          <a:endParaRPr lang="es-CL" sz="3500" b="1" dirty="0"/>
        </a:p>
      </dgm:t>
    </dgm:pt>
    <dgm:pt modelId="{32650F25-5EBE-4919-9F7B-3150B849B6F1}" type="parTrans" cxnId="{20D8718B-6964-4DD4-B47C-8ACDA9B7A921}">
      <dgm:prSet/>
      <dgm:spPr/>
      <dgm:t>
        <a:bodyPr/>
        <a:lstStyle/>
        <a:p>
          <a:endParaRPr lang="es-CL"/>
        </a:p>
      </dgm:t>
    </dgm:pt>
    <dgm:pt modelId="{8F055BB9-0E16-4AB0-AFD5-CF621D08B619}" type="sibTrans" cxnId="{20D8718B-6964-4DD4-B47C-8ACDA9B7A921}">
      <dgm:prSet/>
      <dgm:spPr/>
      <dgm:t>
        <a:bodyPr/>
        <a:lstStyle/>
        <a:p>
          <a:endParaRPr lang="es-CL"/>
        </a:p>
      </dgm:t>
    </dgm:pt>
    <dgm:pt modelId="{7157757C-5491-4603-BB8E-5B8F482A3DC3}" type="pres">
      <dgm:prSet presAssocID="{BF2DBB31-BB80-4ECF-8792-14EC61B1273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20C3A66A-B94C-4BB1-B305-7EF76A0CA17B}" type="pres">
      <dgm:prSet presAssocID="{EA5E0D53-CEEF-4F3E-9578-B97F6F143687}" presName="parentText" presStyleLbl="node1" presStyleIdx="0" presStyleCnt="1" custLinFactY="-4745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DBB86082-B425-4834-811B-037664F7C8ED}" type="presOf" srcId="{EA5E0D53-CEEF-4F3E-9578-B97F6F143687}" destId="{20C3A66A-B94C-4BB1-B305-7EF76A0CA17B}" srcOrd="0" destOrd="0" presId="urn:microsoft.com/office/officeart/2005/8/layout/vList2"/>
    <dgm:cxn modelId="{20D8718B-6964-4DD4-B47C-8ACDA9B7A921}" srcId="{BF2DBB31-BB80-4ECF-8792-14EC61B12738}" destId="{EA5E0D53-CEEF-4F3E-9578-B97F6F143687}" srcOrd="0" destOrd="0" parTransId="{32650F25-5EBE-4919-9F7B-3150B849B6F1}" sibTransId="{8F055BB9-0E16-4AB0-AFD5-CF621D08B619}"/>
    <dgm:cxn modelId="{232A97F8-1EBA-4D30-8B8D-C7A1ECADD642}" type="presOf" srcId="{BF2DBB31-BB80-4ECF-8792-14EC61B12738}" destId="{7157757C-5491-4603-BB8E-5B8F482A3DC3}" srcOrd="0" destOrd="0" presId="urn:microsoft.com/office/officeart/2005/8/layout/vList2"/>
    <dgm:cxn modelId="{65524641-D7D1-4B89-AC91-34B1B40A99CE}" type="presParOf" srcId="{7157757C-5491-4603-BB8E-5B8F482A3DC3}" destId="{20C3A66A-B94C-4BB1-B305-7EF76A0CA17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F2DBB31-BB80-4ECF-8792-14EC61B12738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BE6D44AA-E639-42BA-BD23-297DACB9D35D}">
      <dgm:prSet phldrT="[Text]" custT="1"/>
      <dgm:spPr/>
      <dgm:t>
        <a:bodyPr/>
        <a:lstStyle/>
        <a:p>
          <a:pPr algn="ctr"/>
          <a:r>
            <a:rPr lang="es-ES" sz="2300" dirty="0" smtClean="0">
              <a:solidFill>
                <a:schemeClr val="bg1"/>
              </a:solidFill>
            </a:rPr>
            <a:t>Primarios y de selección</a:t>
          </a:r>
          <a:endParaRPr lang="es-CL" sz="2300" b="1" dirty="0"/>
        </a:p>
      </dgm:t>
    </dgm:pt>
    <dgm:pt modelId="{4B6E2C64-9066-4E40-BF3E-5B4077BEBA8E}" type="sibTrans" cxnId="{F3ADEEBC-D254-4AE3-8706-92A948154630}">
      <dgm:prSet/>
      <dgm:spPr/>
      <dgm:t>
        <a:bodyPr/>
        <a:lstStyle/>
        <a:p>
          <a:pPr algn="ctr"/>
          <a:endParaRPr lang="es-CL" sz="2300"/>
        </a:p>
      </dgm:t>
    </dgm:pt>
    <dgm:pt modelId="{58A69A79-4295-4779-8B50-83BDB7416D04}" type="parTrans" cxnId="{F3ADEEBC-D254-4AE3-8706-92A948154630}">
      <dgm:prSet/>
      <dgm:spPr/>
      <dgm:t>
        <a:bodyPr/>
        <a:lstStyle/>
        <a:p>
          <a:pPr algn="ctr"/>
          <a:endParaRPr lang="es-CL" sz="2300"/>
        </a:p>
      </dgm:t>
    </dgm:pt>
    <dgm:pt modelId="{B0FBFF54-836C-4C35-A29E-72AFF12ABB16}">
      <dgm:prSet custT="1"/>
      <dgm:spPr/>
      <dgm:t>
        <a:bodyPr/>
        <a:lstStyle/>
        <a:p>
          <a:pPr algn="ctr"/>
          <a:r>
            <a:rPr lang="es-MX" sz="2300" dirty="0" smtClean="0"/>
            <a:t>Racionales y emocionales</a:t>
          </a:r>
          <a:endParaRPr lang="es-CL" sz="2300" dirty="0"/>
        </a:p>
      </dgm:t>
    </dgm:pt>
    <dgm:pt modelId="{2B583431-41A6-4F1A-A69C-FD38640D4F61}" type="parTrans" cxnId="{1E358A10-24CB-43BA-81AC-55967646B201}">
      <dgm:prSet/>
      <dgm:spPr/>
      <dgm:t>
        <a:bodyPr/>
        <a:lstStyle/>
        <a:p>
          <a:pPr algn="ctr"/>
          <a:endParaRPr lang="es-CL" sz="2300"/>
        </a:p>
      </dgm:t>
    </dgm:pt>
    <dgm:pt modelId="{D1DF704E-8FB7-4CCC-BC62-A877FD9B3358}" type="sibTrans" cxnId="{1E358A10-24CB-43BA-81AC-55967646B201}">
      <dgm:prSet/>
      <dgm:spPr/>
      <dgm:t>
        <a:bodyPr/>
        <a:lstStyle/>
        <a:p>
          <a:pPr algn="ctr"/>
          <a:endParaRPr lang="es-CL" sz="2300"/>
        </a:p>
      </dgm:t>
    </dgm:pt>
    <dgm:pt modelId="{DEF686A7-FAEB-4DA9-BF67-3D1B13DDDB0E}">
      <dgm:prSet custT="1"/>
      <dgm:spPr/>
      <dgm:t>
        <a:bodyPr/>
        <a:lstStyle/>
        <a:p>
          <a:pPr algn="ctr"/>
          <a:r>
            <a:rPr lang="es-MX" sz="2300" dirty="0" err="1" smtClean="0"/>
            <a:t>Patronaje</a:t>
          </a:r>
          <a:endParaRPr lang="es-CL" sz="2300" dirty="0"/>
        </a:p>
      </dgm:t>
    </dgm:pt>
    <dgm:pt modelId="{757EA6DB-DA02-4407-8222-D79599186BEA}" type="parTrans" cxnId="{CC0CA034-DE74-45CA-8853-D61E510B5B6C}">
      <dgm:prSet/>
      <dgm:spPr/>
      <dgm:t>
        <a:bodyPr/>
        <a:lstStyle/>
        <a:p>
          <a:pPr algn="ctr"/>
          <a:endParaRPr lang="es-CL" sz="2300"/>
        </a:p>
      </dgm:t>
    </dgm:pt>
    <dgm:pt modelId="{0923C753-AA57-4B4F-9BDE-D16FBF8648FD}" type="sibTrans" cxnId="{CC0CA034-DE74-45CA-8853-D61E510B5B6C}">
      <dgm:prSet/>
      <dgm:spPr/>
      <dgm:t>
        <a:bodyPr/>
        <a:lstStyle/>
        <a:p>
          <a:pPr algn="ctr"/>
          <a:endParaRPr lang="es-CL" sz="2300"/>
        </a:p>
      </dgm:t>
    </dgm:pt>
    <dgm:pt modelId="{EFB1C8DD-040E-49BE-919F-83826B785EBE}">
      <dgm:prSet custT="1"/>
      <dgm:spPr/>
      <dgm:t>
        <a:bodyPr/>
        <a:lstStyle/>
        <a:p>
          <a:pPr algn="ctr"/>
          <a:r>
            <a:rPr lang="es-MX" sz="2300" dirty="0" smtClean="0"/>
            <a:t>Conscientes y dormidas</a:t>
          </a:r>
          <a:endParaRPr lang="es-CL" sz="2300" dirty="0"/>
        </a:p>
      </dgm:t>
    </dgm:pt>
    <dgm:pt modelId="{295F1586-4D5B-4947-8FE7-E9FEBC57D613}" type="sibTrans" cxnId="{EE2577B9-953D-4C98-A6E1-10EEE2A876B5}">
      <dgm:prSet/>
      <dgm:spPr/>
      <dgm:t>
        <a:bodyPr/>
        <a:lstStyle/>
        <a:p>
          <a:pPr algn="ctr"/>
          <a:endParaRPr lang="es-CL" sz="2300"/>
        </a:p>
      </dgm:t>
    </dgm:pt>
    <dgm:pt modelId="{C579F993-D912-4A33-869A-9E22BC8DDC60}" type="parTrans" cxnId="{EE2577B9-953D-4C98-A6E1-10EEE2A876B5}">
      <dgm:prSet/>
      <dgm:spPr/>
      <dgm:t>
        <a:bodyPr/>
        <a:lstStyle/>
        <a:p>
          <a:pPr algn="ctr"/>
          <a:endParaRPr lang="es-CL" sz="2300"/>
        </a:p>
      </dgm:t>
    </dgm:pt>
    <dgm:pt modelId="{7157757C-5491-4603-BB8E-5B8F482A3DC3}" type="pres">
      <dgm:prSet presAssocID="{BF2DBB31-BB80-4ECF-8792-14EC61B1273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AA240313-BA54-405D-8ECC-980824F1B251}" type="pres">
      <dgm:prSet presAssocID="{BE6D44AA-E639-42BA-BD23-297DACB9D35D}" presName="parentText" presStyleLbl="node1" presStyleIdx="0" presStyleCnt="4" custLinFactNeighborY="-56613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1C5C148-763E-48BC-94E5-DF3109CD1372}" type="pres">
      <dgm:prSet presAssocID="{4B6E2C64-9066-4E40-BF3E-5B4077BEBA8E}" presName="spacer" presStyleCnt="0"/>
      <dgm:spPr/>
    </dgm:pt>
    <dgm:pt modelId="{1644BD72-BFDF-491D-970F-AC9D3599DBEF}" type="pres">
      <dgm:prSet presAssocID="{B0FBFF54-836C-4C35-A29E-72AFF12ABB1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952FDFB-DE65-49B8-830B-37F9EB308D42}" type="pres">
      <dgm:prSet presAssocID="{D1DF704E-8FB7-4CCC-BC62-A877FD9B3358}" presName="spacer" presStyleCnt="0"/>
      <dgm:spPr/>
    </dgm:pt>
    <dgm:pt modelId="{6C4A0FAE-E696-46D7-9DFC-97E1A4D3E71C}" type="pres">
      <dgm:prSet presAssocID="{DEF686A7-FAEB-4DA9-BF67-3D1B13DDDB0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25D3238-9132-4577-B374-9462FB231678}" type="pres">
      <dgm:prSet presAssocID="{0923C753-AA57-4B4F-9BDE-D16FBF8648FD}" presName="spacer" presStyleCnt="0"/>
      <dgm:spPr/>
    </dgm:pt>
    <dgm:pt modelId="{EA6AAF77-4103-45C2-BEFC-13995E5FACC6}" type="pres">
      <dgm:prSet presAssocID="{EFB1C8DD-040E-49BE-919F-83826B785EBE}" presName="parentText" presStyleLbl="node1" presStyleIdx="3" presStyleCnt="4" custScaleY="89307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F3ADEEBC-D254-4AE3-8706-92A948154630}" srcId="{BF2DBB31-BB80-4ECF-8792-14EC61B12738}" destId="{BE6D44AA-E639-42BA-BD23-297DACB9D35D}" srcOrd="0" destOrd="0" parTransId="{58A69A79-4295-4779-8B50-83BDB7416D04}" sibTransId="{4B6E2C64-9066-4E40-BF3E-5B4077BEBA8E}"/>
    <dgm:cxn modelId="{CC0CA034-DE74-45CA-8853-D61E510B5B6C}" srcId="{BF2DBB31-BB80-4ECF-8792-14EC61B12738}" destId="{DEF686A7-FAEB-4DA9-BF67-3D1B13DDDB0E}" srcOrd="2" destOrd="0" parTransId="{757EA6DB-DA02-4407-8222-D79599186BEA}" sibTransId="{0923C753-AA57-4B4F-9BDE-D16FBF8648FD}"/>
    <dgm:cxn modelId="{11ED2DCC-2F14-4856-8630-93270871E084}" type="presOf" srcId="{B0FBFF54-836C-4C35-A29E-72AFF12ABB16}" destId="{1644BD72-BFDF-491D-970F-AC9D3599DBEF}" srcOrd="0" destOrd="0" presId="urn:microsoft.com/office/officeart/2005/8/layout/vList2"/>
    <dgm:cxn modelId="{EE2577B9-953D-4C98-A6E1-10EEE2A876B5}" srcId="{BF2DBB31-BB80-4ECF-8792-14EC61B12738}" destId="{EFB1C8DD-040E-49BE-919F-83826B785EBE}" srcOrd="3" destOrd="0" parTransId="{C579F993-D912-4A33-869A-9E22BC8DDC60}" sibTransId="{295F1586-4D5B-4947-8FE7-E9FEBC57D613}"/>
    <dgm:cxn modelId="{86296D43-1AE4-44EC-8D53-2907E5736FBA}" type="presOf" srcId="{BF2DBB31-BB80-4ECF-8792-14EC61B12738}" destId="{7157757C-5491-4603-BB8E-5B8F482A3DC3}" srcOrd="0" destOrd="0" presId="urn:microsoft.com/office/officeart/2005/8/layout/vList2"/>
    <dgm:cxn modelId="{99C23E71-2B2F-4101-9C87-89931D72F1AC}" type="presOf" srcId="{DEF686A7-FAEB-4DA9-BF67-3D1B13DDDB0E}" destId="{6C4A0FAE-E696-46D7-9DFC-97E1A4D3E71C}" srcOrd="0" destOrd="0" presId="urn:microsoft.com/office/officeart/2005/8/layout/vList2"/>
    <dgm:cxn modelId="{1E358A10-24CB-43BA-81AC-55967646B201}" srcId="{BF2DBB31-BB80-4ECF-8792-14EC61B12738}" destId="{B0FBFF54-836C-4C35-A29E-72AFF12ABB16}" srcOrd="1" destOrd="0" parTransId="{2B583431-41A6-4F1A-A69C-FD38640D4F61}" sibTransId="{D1DF704E-8FB7-4CCC-BC62-A877FD9B3358}"/>
    <dgm:cxn modelId="{2A60C48F-354A-4C79-BB80-240C555A6EE5}" type="presOf" srcId="{BE6D44AA-E639-42BA-BD23-297DACB9D35D}" destId="{AA240313-BA54-405D-8ECC-980824F1B251}" srcOrd="0" destOrd="0" presId="urn:microsoft.com/office/officeart/2005/8/layout/vList2"/>
    <dgm:cxn modelId="{F2670F0E-CA55-40AB-887E-93D3CDCDF236}" type="presOf" srcId="{EFB1C8DD-040E-49BE-919F-83826B785EBE}" destId="{EA6AAF77-4103-45C2-BEFC-13995E5FACC6}" srcOrd="0" destOrd="0" presId="urn:microsoft.com/office/officeart/2005/8/layout/vList2"/>
    <dgm:cxn modelId="{19EC6C47-458E-4019-A692-EB74B4C93C7C}" type="presParOf" srcId="{7157757C-5491-4603-BB8E-5B8F482A3DC3}" destId="{AA240313-BA54-405D-8ECC-980824F1B251}" srcOrd="0" destOrd="0" presId="urn:microsoft.com/office/officeart/2005/8/layout/vList2"/>
    <dgm:cxn modelId="{9402C6AB-2A18-48AD-8672-11344AE2D35A}" type="presParOf" srcId="{7157757C-5491-4603-BB8E-5B8F482A3DC3}" destId="{01C5C148-763E-48BC-94E5-DF3109CD1372}" srcOrd="1" destOrd="0" presId="urn:microsoft.com/office/officeart/2005/8/layout/vList2"/>
    <dgm:cxn modelId="{7DF0CBB1-C957-4CF2-8B04-41F3B26DBAB1}" type="presParOf" srcId="{7157757C-5491-4603-BB8E-5B8F482A3DC3}" destId="{1644BD72-BFDF-491D-970F-AC9D3599DBEF}" srcOrd="2" destOrd="0" presId="urn:microsoft.com/office/officeart/2005/8/layout/vList2"/>
    <dgm:cxn modelId="{336E7ECD-7896-43D0-BCDC-9B61B83B7C8F}" type="presParOf" srcId="{7157757C-5491-4603-BB8E-5B8F482A3DC3}" destId="{7952FDFB-DE65-49B8-830B-37F9EB308D42}" srcOrd="3" destOrd="0" presId="urn:microsoft.com/office/officeart/2005/8/layout/vList2"/>
    <dgm:cxn modelId="{29BCBE69-808C-45D3-AA91-41150F9D55A5}" type="presParOf" srcId="{7157757C-5491-4603-BB8E-5B8F482A3DC3}" destId="{6C4A0FAE-E696-46D7-9DFC-97E1A4D3E71C}" srcOrd="4" destOrd="0" presId="urn:microsoft.com/office/officeart/2005/8/layout/vList2"/>
    <dgm:cxn modelId="{1BF40BDE-B41C-4B88-A9B3-07DBB2BF8DC4}" type="presParOf" srcId="{7157757C-5491-4603-BB8E-5B8F482A3DC3}" destId="{E25D3238-9132-4577-B374-9462FB231678}" srcOrd="5" destOrd="0" presId="urn:microsoft.com/office/officeart/2005/8/layout/vList2"/>
    <dgm:cxn modelId="{7A079A5A-095F-44E9-B6EE-FE50039F3086}" type="presParOf" srcId="{7157757C-5491-4603-BB8E-5B8F482A3DC3}" destId="{EA6AAF77-4103-45C2-BEFC-13995E5FACC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F2DBB31-BB80-4ECF-8792-14EC61B12738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BE6D44AA-E639-42BA-BD23-297DACB9D35D}">
      <dgm:prSet phldrT="[Text]" custT="1"/>
      <dgm:spPr/>
      <dgm:t>
        <a:bodyPr/>
        <a:lstStyle/>
        <a:p>
          <a:pPr algn="ctr"/>
          <a:r>
            <a:rPr lang="es-ES" sz="2300" dirty="0" smtClean="0">
              <a:solidFill>
                <a:schemeClr val="bg1"/>
              </a:solidFill>
            </a:rPr>
            <a:t>Impulsos - Anhelos</a:t>
          </a:r>
          <a:endParaRPr lang="es-CL" sz="2300" b="1" dirty="0"/>
        </a:p>
      </dgm:t>
    </dgm:pt>
    <dgm:pt modelId="{4B6E2C64-9066-4E40-BF3E-5B4077BEBA8E}" type="sibTrans" cxnId="{F3ADEEBC-D254-4AE3-8706-92A948154630}">
      <dgm:prSet/>
      <dgm:spPr/>
      <dgm:t>
        <a:bodyPr/>
        <a:lstStyle/>
        <a:p>
          <a:pPr algn="ctr"/>
          <a:endParaRPr lang="es-CL" sz="2300"/>
        </a:p>
      </dgm:t>
    </dgm:pt>
    <dgm:pt modelId="{58A69A79-4295-4779-8B50-83BDB7416D04}" type="parTrans" cxnId="{F3ADEEBC-D254-4AE3-8706-92A948154630}">
      <dgm:prSet/>
      <dgm:spPr/>
      <dgm:t>
        <a:bodyPr/>
        <a:lstStyle/>
        <a:p>
          <a:pPr algn="ctr"/>
          <a:endParaRPr lang="es-CL" sz="2300"/>
        </a:p>
      </dgm:t>
    </dgm:pt>
    <dgm:pt modelId="{B0FBFF54-836C-4C35-A29E-72AFF12ABB16}">
      <dgm:prSet custT="1"/>
      <dgm:spPr/>
      <dgm:t>
        <a:bodyPr/>
        <a:lstStyle/>
        <a:p>
          <a:pPr algn="ctr"/>
          <a:r>
            <a:rPr lang="es-MX" sz="2300" dirty="0" smtClean="0"/>
            <a:t>Estímulos de Sugestión</a:t>
          </a:r>
          <a:endParaRPr lang="es-CL" sz="2300" dirty="0"/>
        </a:p>
      </dgm:t>
    </dgm:pt>
    <dgm:pt modelId="{2B583431-41A6-4F1A-A69C-FD38640D4F61}" type="parTrans" cxnId="{1E358A10-24CB-43BA-81AC-55967646B201}">
      <dgm:prSet/>
      <dgm:spPr/>
      <dgm:t>
        <a:bodyPr/>
        <a:lstStyle/>
        <a:p>
          <a:pPr algn="ctr"/>
          <a:endParaRPr lang="es-CL" sz="2300"/>
        </a:p>
      </dgm:t>
    </dgm:pt>
    <dgm:pt modelId="{D1DF704E-8FB7-4CCC-BC62-A877FD9B3358}" type="sibTrans" cxnId="{1E358A10-24CB-43BA-81AC-55967646B201}">
      <dgm:prSet/>
      <dgm:spPr/>
      <dgm:t>
        <a:bodyPr/>
        <a:lstStyle/>
        <a:p>
          <a:pPr algn="ctr"/>
          <a:endParaRPr lang="es-CL" sz="2300"/>
        </a:p>
      </dgm:t>
    </dgm:pt>
    <dgm:pt modelId="{DEF686A7-FAEB-4DA9-BF67-3D1B13DDDB0E}">
      <dgm:prSet custT="1"/>
      <dgm:spPr/>
      <dgm:t>
        <a:bodyPr/>
        <a:lstStyle/>
        <a:p>
          <a:pPr algn="ctr"/>
          <a:r>
            <a:rPr lang="es-MX" sz="2300" dirty="0" smtClean="0"/>
            <a:t>Respuesta</a:t>
          </a:r>
          <a:endParaRPr lang="es-CL" sz="2300" dirty="0"/>
        </a:p>
      </dgm:t>
    </dgm:pt>
    <dgm:pt modelId="{757EA6DB-DA02-4407-8222-D79599186BEA}" type="parTrans" cxnId="{CC0CA034-DE74-45CA-8853-D61E510B5B6C}">
      <dgm:prSet/>
      <dgm:spPr/>
      <dgm:t>
        <a:bodyPr/>
        <a:lstStyle/>
        <a:p>
          <a:pPr algn="ctr"/>
          <a:endParaRPr lang="es-CL" sz="2300"/>
        </a:p>
      </dgm:t>
    </dgm:pt>
    <dgm:pt modelId="{0923C753-AA57-4B4F-9BDE-D16FBF8648FD}" type="sibTrans" cxnId="{CC0CA034-DE74-45CA-8853-D61E510B5B6C}">
      <dgm:prSet/>
      <dgm:spPr/>
      <dgm:t>
        <a:bodyPr/>
        <a:lstStyle/>
        <a:p>
          <a:pPr algn="ctr"/>
          <a:endParaRPr lang="es-CL" sz="2300"/>
        </a:p>
      </dgm:t>
    </dgm:pt>
    <dgm:pt modelId="{EFB1C8DD-040E-49BE-919F-83826B785EBE}">
      <dgm:prSet custT="1"/>
      <dgm:spPr/>
      <dgm:t>
        <a:bodyPr/>
        <a:lstStyle/>
        <a:p>
          <a:pPr algn="ctr"/>
          <a:r>
            <a:rPr lang="es-MX" sz="2300" dirty="0" smtClean="0"/>
            <a:t>Reforzamiento</a:t>
          </a:r>
          <a:endParaRPr lang="es-CL" sz="2300" dirty="0"/>
        </a:p>
      </dgm:t>
    </dgm:pt>
    <dgm:pt modelId="{295F1586-4D5B-4947-8FE7-E9FEBC57D613}" type="sibTrans" cxnId="{EE2577B9-953D-4C98-A6E1-10EEE2A876B5}">
      <dgm:prSet/>
      <dgm:spPr/>
      <dgm:t>
        <a:bodyPr/>
        <a:lstStyle/>
        <a:p>
          <a:pPr algn="ctr"/>
          <a:endParaRPr lang="es-CL" sz="2300"/>
        </a:p>
      </dgm:t>
    </dgm:pt>
    <dgm:pt modelId="{C579F993-D912-4A33-869A-9E22BC8DDC60}" type="parTrans" cxnId="{EE2577B9-953D-4C98-A6E1-10EEE2A876B5}">
      <dgm:prSet/>
      <dgm:spPr/>
      <dgm:t>
        <a:bodyPr/>
        <a:lstStyle/>
        <a:p>
          <a:pPr algn="ctr"/>
          <a:endParaRPr lang="es-CL" sz="2300"/>
        </a:p>
      </dgm:t>
    </dgm:pt>
    <dgm:pt modelId="{7157757C-5491-4603-BB8E-5B8F482A3DC3}" type="pres">
      <dgm:prSet presAssocID="{BF2DBB31-BB80-4ECF-8792-14EC61B1273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AA240313-BA54-405D-8ECC-980824F1B251}" type="pres">
      <dgm:prSet presAssocID="{BE6D44AA-E639-42BA-BD23-297DACB9D35D}" presName="parentText" presStyleLbl="node1" presStyleIdx="0" presStyleCnt="4" custLinFactNeighborY="-56613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1C5C148-763E-48BC-94E5-DF3109CD1372}" type="pres">
      <dgm:prSet presAssocID="{4B6E2C64-9066-4E40-BF3E-5B4077BEBA8E}" presName="spacer" presStyleCnt="0"/>
      <dgm:spPr/>
    </dgm:pt>
    <dgm:pt modelId="{1644BD72-BFDF-491D-970F-AC9D3599DBEF}" type="pres">
      <dgm:prSet presAssocID="{B0FBFF54-836C-4C35-A29E-72AFF12ABB1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952FDFB-DE65-49B8-830B-37F9EB308D42}" type="pres">
      <dgm:prSet presAssocID="{D1DF704E-8FB7-4CCC-BC62-A877FD9B3358}" presName="spacer" presStyleCnt="0"/>
      <dgm:spPr/>
    </dgm:pt>
    <dgm:pt modelId="{6C4A0FAE-E696-46D7-9DFC-97E1A4D3E71C}" type="pres">
      <dgm:prSet presAssocID="{DEF686A7-FAEB-4DA9-BF67-3D1B13DDDB0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25D3238-9132-4577-B374-9462FB231678}" type="pres">
      <dgm:prSet presAssocID="{0923C753-AA57-4B4F-9BDE-D16FBF8648FD}" presName="spacer" presStyleCnt="0"/>
      <dgm:spPr/>
    </dgm:pt>
    <dgm:pt modelId="{EA6AAF77-4103-45C2-BEFC-13995E5FACC6}" type="pres">
      <dgm:prSet presAssocID="{EFB1C8DD-040E-49BE-919F-83826B785EBE}" presName="parentText" presStyleLbl="node1" presStyleIdx="3" presStyleCnt="4" custScaleY="89307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BBD7D976-3B76-438A-80C2-2B6B571BEC58}" type="presOf" srcId="{BF2DBB31-BB80-4ECF-8792-14EC61B12738}" destId="{7157757C-5491-4603-BB8E-5B8F482A3DC3}" srcOrd="0" destOrd="0" presId="urn:microsoft.com/office/officeart/2005/8/layout/vList2"/>
    <dgm:cxn modelId="{F3ADEEBC-D254-4AE3-8706-92A948154630}" srcId="{BF2DBB31-BB80-4ECF-8792-14EC61B12738}" destId="{BE6D44AA-E639-42BA-BD23-297DACB9D35D}" srcOrd="0" destOrd="0" parTransId="{58A69A79-4295-4779-8B50-83BDB7416D04}" sibTransId="{4B6E2C64-9066-4E40-BF3E-5B4077BEBA8E}"/>
    <dgm:cxn modelId="{954F0E0C-5721-4FFF-B722-1AC2883FF1A8}" type="presOf" srcId="{B0FBFF54-836C-4C35-A29E-72AFF12ABB16}" destId="{1644BD72-BFDF-491D-970F-AC9D3599DBEF}" srcOrd="0" destOrd="0" presId="urn:microsoft.com/office/officeart/2005/8/layout/vList2"/>
    <dgm:cxn modelId="{EE40B577-729D-44E1-875C-90331E0731BC}" type="presOf" srcId="{DEF686A7-FAEB-4DA9-BF67-3D1B13DDDB0E}" destId="{6C4A0FAE-E696-46D7-9DFC-97E1A4D3E71C}" srcOrd="0" destOrd="0" presId="urn:microsoft.com/office/officeart/2005/8/layout/vList2"/>
    <dgm:cxn modelId="{494D64AB-4FE4-4BDD-835D-3F725E005CF5}" type="presOf" srcId="{BE6D44AA-E639-42BA-BD23-297DACB9D35D}" destId="{AA240313-BA54-405D-8ECC-980824F1B251}" srcOrd="0" destOrd="0" presId="urn:microsoft.com/office/officeart/2005/8/layout/vList2"/>
    <dgm:cxn modelId="{BFD3ECF7-CFD6-49E8-A12C-B5026B2D1839}" type="presOf" srcId="{EFB1C8DD-040E-49BE-919F-83826B785EBE}" destId="{EA6AAF77-4103-45C2-BEFC-13995E5FACC6}" srcOrd="0" destOrd="0" presId="urn:microsoft.com/office/officeart/2005/8/layout/vList2"/>
    <dgm:cxn modelId="{CC0CA034-DE74-45CA-8853-D61E510B5B6C}" srcId="{BF2DBB31-BB80-4ECF-8792-14EC61B12738}" destId="{DEF686A7-FAEB-4DA9-BF67-3D1B13DDDB0E}" srcOrd="2" destOrd="0" parTransId="{757EA6DB-DA02-4407-8222-D79599186BEA}" sibTransId="{0923C753-AA57-4B4F-9BDE-D16FBF8648FD}"/>
    <dgm:cxn modelId="{EE2577B9-953D-4C98-A6E1-10EEE2A876B5}" srcId="{BF2DBB31-BB80-4ECF-8792-14EC61B12738}" destId="{EFB1C8DD-040E-49BE-919F-83826B785EBE}" srcOrd="3" destOrd="0" parTransId="{C579F993-D912-4A33-869A-9E22BC8DDC60}" sibTransId="{295F1586-4D5B-4947-8FE7-E9FEBC57D613}"/>
    <dgm:cxn modelId="{1E358A10-24CB-43BA-81AC-55967646B201}" srcId="{BF2DBB31-BB80-4ECF-8792-14EC61B12738}" destId="{B0FBFF54-836C-4C35-A29E-72AFF12ABB16}" srcOrd="1" destOrd="0" parTransId="{2B583431-41A6-4F1A-A69C-FD38640D4F61}" sibTransId="{D1DF704E-8FB7-4CCC-BC62-A877FD9B3358}"/>
    <dgm:cxn modelId="{F2BF4422-4A58-4AAF-9706-4B2660DD347B}" type="presParOf" srcId="{7157757C-5491-4603-BB8E-5B8F482A3DC3}" destId="{AA240313-BA54-405D-8ECC-980824F1B251}" srcOrd="0" destOrd="0" presId="urn:microsoft.com/office/officeart/2005/8/layout/vList2"/>
    <dgm:cxn modelId="{47A90F85-D413-4C27-B9CD-A83053996511}" type="presParOf" srcId="{7157757C-5491-4603-BB8E-5B8F482A3DC3}" destId="{01C5C148-763E-48BC-94E5-DF3109CD1372}" srcOrd="1" destOrd="0" presId="urn:microsoft.com/office/officeart/2005/8/layout/vList2"/>
    <dgm:cxn modelId="{3B7E4F84-8B8E-4B86-922F-982B3537FCEE}" type="presParOf" srcId="{7157757C-5491-4603-BB8E-5B8F482A3DC3}" destId="{1644BD72-BFDF-491D-970F-AC9D3599DBEF}" srcOrd="2" destOrd="0" presId="urn:microsoft.com/office/officeart/2005/8/layout/vList2"/>
    <dgm:cxn modelId="{29215EDE-AC39-4E1B-9AAF-6226A9AB421C}" type="presParOf" srcId="{7157757C-5491-4603-BB8E-5B8F482A3DC3}" destId="{7952FDFB-DE65-49B8-830B-37F9EB308D42}" srcOrd="3" destOrd="0" presId="urn:microsoft.com/office/officeart/2005/8/layout/vList2"/>
    <dgm:cxn modelId="{803A37BA-B72E-4833-A8B2-2B75CF91D18E}" type="presParOf" srcId="{7157757C-5491-4603-BB8E-5B8F482A3DC3}" destId="{6C4A0FAE-E696-46D7-9DFC-97E1A4D3E71C}" srcOrd="4" destOrd="0" presId="urn:microsoft.com/office/officeart/2005/8/layout/vList2"/>
    <dgm:cxn modelId="{D1E6BCAE-9ACC-4EA8-AED3-F7521F6BE7F9}" type="presParOf" srcId="{7157757C-5491-4603-BB8E-5B8F482A3DC3}" destId="{E25D3238-9132-4577-B374-9462FB231678}" srcOrd="5" destOrd="0" presId="urn:microsoft.com/office/officeart/2005/8/layout/vList2"/>
    <dgm:cxn modelId="{14F7DE7A-E093-4F3D-AC2F-0A725701E48A}" type="presParOf" srcId="{7157757C-5491-4603-BB8E-5B8F482A3DC3}" destId="{EA6AAF77-4103-45C2-BEFC-13995E5FACC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E317798-2314-4B9A-B57F-84DFCDD09A4A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A07F3188-79E3-4028-A4F5-AFA81B95F906}">
      <dgm:prSet phldrT="[Text]" custT="1"/>
      <dgm:spPr/>
      <dgm:t>
        <a:bodyPr/>
        <a:lstStyle/>
        <a:p>
          <a:r>
            <a:rPr lang="es-MX" sz="2200" b="1" dirty="0" smtClean="0">
              <a:solidFill>
                <a:srgbClr val="1A2D68"/>
              </a:solidFill>
            </a:rPr>
            <a:t>Ego</a:t>
          </a:r>
          <a:endParaRPr lang="es-CL" sz="2200" b="1" dirty="0">
            <a:solidFill>
              <a:srgbClr val="1A2D68"/>
            </a:solidFill>
          </a:endParaRPr>
        </a:p>
      </dgm:t>
    </dgm:pt>
    <dgm:pt modelId="{76CACFEE-C4E3-4ECF-9CEB-9D5A0FA1D320}" type="parTrans" cxnId="{D28C1037-29ED-4C7E-A322-A624860086E1}">
      <dgm:prSet/>
      <dgm:spPr/>
      <dgm:t>
        <a:bodyPr/>
        <a:lstStyle/>
        <a:p>
          <a:endParaRPr lang="es-CL" sz="2200" b="1">
            <a:solidFill>
              <a:srgbClr val="1A2D68"/>
            </a:solidFill>
          </a:endParaRPr>
        </a:p>
      </dgm:t>
    </dgm:pt>
    <dgm:pt modelId="{D1A240B1-7E99-4A32-BEE5-732C12A2BE90}" type="sibTrans" cxnId="{D28C1037-29ED-4C7E-A322-A624860086E1}">
      <dgm:prSet/>
      <dgm:spPr/>
      <dgm:t>
        <a:bodyPr/>
        <a:lstStyle/>
        <a:p>
          <a:endParaRPr lang="es-CL" sz="2200" b="1">
            <a:solidFill>
              <a:srgbClr val="1A2D68"/>
            </a:solidFill>
          </a:endParaRPr>
        </a:p>
      </dgm:t>
    </dgm:pt>
    <dgm:pt modelId="{1B67AD03-E1FB-4F70-8F9E-5B6854502C38}">
      <dgm:prSet phldrT="[Text]" custT="1"/>
      <dgm:spPr/>
      <dgm:t>
        <a:bodyPr/>
        <a:lstStyle/>
        <a:p>
          <a:r>
            <a:rPr lang="es-MX" sz="2200" b="1" dirty="0" smtClean="0">
              <a:solidFill>
                <a:srgbClr val="1A2D68"/>
              </a:solidFill>
            </a:rPr>
            <a:t>Súper Ego</a:t>
          </a:r>
          <a:endParaRPr lang="es-CL" sz="2200" b="1" dirty="0">
            <a:solidFill>
              <a:srgbClr val="1A2D68"/>
            </a:solidFill>
          </a:endParaRPr>
        </a:p>
      </dgm:t>
    </dgm:pt>
    <dgm:pt modelId="{60D37ED8-A98D-40CA-8B14-CC509A6D0877}" type="parTrans" cxnId="{D9431B7D-DC21-487B-804B-2AEADC5F2C17}">
      <dgm:prSet/>
      <dgm:spPr/>
      <dgm:t>
        <a:bodyPr/>
        <a:lstStyle/>
        <a:p>
          <a:endParaRPr lang="es-CL" sz="2200" b="1">
            <a:solidFill>
              <a:srgbClr val="1A2D68"/>
            </a:solidFill>
          </a:endParaRPr>
        </a:p>
      </dgm:t>
    </dgm:pt>
    <dgm:pt modelId="{AD80A342-4CBB-44CC-BA4D-958BBDE83F36}" type="sibTrans" cxnId="{D9431B7D-DC21-487B-804B-2AEADC5F2C17}">
      <dgm:prSet/>
      <dgm:spPr/>
      <dgm:t>
        <a:bodyPr/>
        <a:lstStyle/>
        <a:p>
          <a:endParaRPr lang="es-CL" sz="2200" b="1">
            <a:solidFill>
              <a:srgbClr val="1A2D68"/>
            </a:solidFill>
          </a:endParaRPr>
        </a:p>
      </dgm:t>
    </dgm:pt>
    <dgm:pt modelId="{27774500-E2F4-4376-942A-30582B435600}">
      <dgm:prSet phldrT="[Text]" custT="1"/>
      <dgm:spPr/>
      <dgm:t>
        <a:bodyPr/>
        <a:lstStyle/>
        <a:p>
          <a:r>
            <a:rPr lang="es-MX" sz="2200" b="1" dirty="0" smtClean="0">
              <a:solidFill>
                <a:srgbClr val="1A2D68"/>
              </a:solidFill>
            </a:rPr>
            <a:t>ID</a:t>
          </a:r>
          <a:endParaRPr lang="es-CL" sz="2200" b="1" dirty="0">
            <a:solidFill>
              <a:srgbClr val="1A2D68"/>
            </a:solidFill>
          </a:endParaRPr>
        </a:p>
      </dgm:t>
    </dgm:pt>
    <dgm:pt modelId="{B40E47FD-8D6D-4612-BB95-5E9FF9010979}" type="parTrans" cxnId="{A561E86C-9F05-41CC-929B-47F02D6A3549}">
      <dgm:prSet/>
      <dgm:spPr/>
      <dgm:t>
        <a:bodyPr/>
        <a:lstStyle/>
        <a:p>
          <a:endParaRPr lang="es-CL" sz="2200" b="1">
            <a:solidFill>
              <a:srgbClr val="1A2D68"/>
            </a:solidFill>
          </a:endParaRPr>
        </a:p>
      </dgm:t>
    </dgm:pt>
    <dgm:pt modelId="{5A4B29BC-1F68-49BA-BAB8-C08E386EE59B}" type="sibTrans" cxnId="{A561E86C-9F05-41CC-929B-47F02D6A3549}">
      <dgm:prSet/>
      <dgm:spPr/>
      <dgm:t>
        <a:bodyPr/>
        <a:lstStyle/>
        <a:p>
          <a:endParaRPr lang="es-CL" sz="2200" b="1">
            <a:solidFill>
              <a:srgbClr val="1A2D68"/>
            </a:solidFill>
          </a:endParaRPr>
        </a:p>
      </dgm:t>
    </dgm:pt>
    <dgm:pt modelId="{45CE6D00-1C65-4D3D-B2E9-5617C5C80C63}" type="pres">
      <dgm:prSet presAssocID="{3E317798-2314-4B9A-B57F-84DFCDD09A4A}" presName="compositeShape" presStyleCnt="0">
        <dgm:presLayoutVars>
          <dgm:chMax val="7"/>
          <dgm:dir/>
          <dgm:resizeHandles val="exact"/>
        </dgm:presLayoutVars>
      </dgm:prSet>
      <dgm:spPr/>
    </dgm:pt>
    <dgm:pt modelId="{D21A7CE5-2B31-4EBB-9799-8DCF2DC4A0E3}" type="pres">
      <dgm:prSet presAssocID="{A07F3188-79E3-4028-A4F5-AFA81B95F906}" presName="circ1" presStyleLbl="vennNode1" presStyleIdx="0" presStyleCnt="3"/>
      <dgm:spPr/>
      <dgm:t>
        <a:bodyPr/>
        <a:lstStyle/>
        <a:p>
          <a:endParaRPr lang="es-CL"/>
        </a:p>
      </dgm:t>
    </dgm:pt>
    <dgm:pt modelId="{755B0AB1-B5C3-4C7D-A659-6327F56EED5F}" type="pres">
      <dgm:prSet presAssocID="{A07F3188-79E3-4028-A4F5-AFA81B95F90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AD63378-FC51-4BAC-88FB-08B38FE3A9E3}" type="pres">
      <dgm:prSet presAssocID="{1B67AD03-E1FB-4F70-8F9E-5B6854502C38}" presName="circ2" presStyleLbl="vennNode1" presStyleIdx="1" presStyleCnt="3"/>
      <dgm:spPr/>
      <dgm:t>
        <a:bodyPr/>
        <a:lstStyle/>
        <a:p>
          <a:endParaRPr lang="es-CL"/>
        </a:p>
      </dgm:t>
    </dgm:pt>
    <dgm:pt modelId="{BEAAC6A8-7001-4DDF-A571-60AC10645072}" type="pres">
      <dgm:prSet presAssocID="{1B67AD03-E1FB-4F70-8F9E-5B6854502C3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83BA972-FF23-4C99-AB26-EB17EE21B006}" type="pres">
      <dgm:prSet presAssocID="{27774500-E2F4-4376-942A-30582B435600}" presName="circ3" presStyleLbl="vennNode1" presStyleIdx="2" presStyleCnt="3"/>
      <dgm:spPr/>
      <dgm:t>
        <a:bodyPr/>
        <a:lstStyle/>
        <a:p>
          <a:endParaRPr lang="es-CL"/>
        </a:p>
      </dgm:t>
    </dgm:pt>
    <dgm:pt modelId="{8AECE262-2C32-485C-A172-9EFC4BFFF3B6}" type="pres">
      <dgm:prSet presAssocID="{27774500-E2F4-4376-942A-30582B43560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0A23C4CF-8D6E-41CB-865A-EA2451223145}" type="presOf" srcId="{A07F3188-79E3-4028-A4F5-AFA81B95F906}" destId="{D21A7CE5-2B31-4EBB-9799-8DCF2DC4A0E3}" srcOrd="0" destOrd="0" presId="urn:microsoft.com/office/officeart/2005/8/layout/venn1"/>
    <dgm:cxn modelId="{64CA91C7-B254-4769-9996-EA563312D3A4}" type="presOf" srcId="{1B67AD03-E1FB-4F70-8F9E-5B6854502C38}" destId="{BEAAC6A8-7001-4DDF-A571-60AC10645072}" srcOrd="1" destOrd="0" presId="urn:microsoft.com/office/officeart/2005/8/layout/venn1"/>
    <dgm:cxn modelId="{7657322F-A726-4419-B8B2-D5919CEE2E4A}" type="presOf" srcId="{3E317798-2314-4B9A-B57F-84DFCDD09A4A}" destId="{45CE6D00-1C65-4D3D-B2E9-5617C5C80C63}" srcOrd="0" destOrd="0" presId="urn:microsoft.com/office/officeart/2005/8/layout/venn1"/>
    <dgm:cxn modelId="{EA7C7334-CEAB-4285-88F7-D69F57F8542F}" type="presOf" srcId="{A07F3188-79E3-4028-A4F5-AFA81B95F906}" destId="{755B0AB1-B5C3-4C7D-A659-6327F56EED5F}" srcOrd="1" destOrd="0" presId="urn:microsoft.com/office/officeart/2005/8/layout/venn1"/>
    <dgm:cxn modelId="{A561E86C-9F05-41CC-929B-47F02D6A3549}" srcId="{3E317798-2314-4B9A-B57F-84DFCDD09A4A}" destId="{27774500-E2F4-4376-942A-30582B435600}" srcOrd="2" destOrd="0" parTransId="{B40E47FD-8D6D-4612-BB95-5E9FF9010979}" sibTransId="{5A4B29BC-1F68-49BA-BAB8-C08E386EE59B}"/>
    <dgm:cxn modelId="{7AD7A3FE-8C5E-4E0F-85FF-5D94A4E999E9}" type="presOf" srcId="{27774500-E2F4-4376-942A-30582B435600}" destId="{383BA972-FF23-4C99-AB26-EB17EE21B006}" srcOrd="0" destOrd="0" presId="urn:microsoft.com/office/officeart/2005/8/layout/venn1"/>
    <dgm:cxn modelId="{D28C1037-29ED-4C7E-A322-A624860086E1}" srcId="{3E317798-2314-4B9A-B57F-84DFCDD09A4A}" destId="{A07F3188-79E3-4028-A4F5-AFA81B95F906}" srcOrd="0" destOrd="0" parTransId="{76CACFEE-C4E3-4ECF-9CEB-9D5A0FA1D320}" sibTransId="{D1A240B1-7E99-4A32-BEE5-732C12A2BE90}"/>
    <dgm:cxn modelId="{EC64FF7B-E264-473A-8E84-7D8D6628C7C9}" type="presOf" srcId="{1B67AD03-E1FB-4F70-8F9E-5B6854502C38}" destId="{1AD63378-FC51-4BAC-88FB-08B38FE3A9E3}" srcOrd="0" destOrd="0" presId="urn:microsoft.com/office/officeart/2005/8/layout/venn1"/>
    <dgm:cxn modelId="{E1EDEB1E-BA73-4A45-A958-66E120A4C6E5}" type="presOf" srcId="{27774500-E2F4-4376-942A-30582B435600}" destId="{8AECE262-2C32-485C-A172-9EFC4BFFF3B6}" srcOrd="1" destOrd="0" presId="urn:microsoft.com/office/officeart/2005/8/layout/venn1"/>
    <dgm:cxn modelId="{D9431B7D-DC21-487B-804B-2AEADC5F2C17}" srcId="{3E317798-2314-4B9A-B57F-84DFCDD09A4A}" destId="{1B67AD03-E1FB-4F70-8F9E-5B6854502C38}" srcOrd="1" destOrd="0" parTransId="{60D37ED8-A98D-40CA-8B14-CC509A6D0877}" sibTransId="{AD80A342-4CBB-44CC-BA4D-958BBDE83F36}"/>
    <dgm:cxn modelId="{A6C81A79-E3A3-4F17-BC17-2E15703BC9B5}" type="presParOf" srcId="{45CE6D00-1C65-4D3D-B2E9-5617C5C80C63}" destId="{D21A7CE5-2B31-4EBB-9799-8DCF2DC4A0E3}" srcOrd="0" destOrd="0" presId="urn:microsoft.com/office/officeart/2005/8/layout/venn1"/>
    <dgm:cxn modelId="{F34E1EBD-935A-451B-953C-FF4BDC4C405D}" type="presParOf" srcId="{45CE6D00-1C65-4D3D-B2E9-5617C5C80C63}" destId="{755B0AB1-B5C3-4C7D-A659-6327F56EED5F}" srcOrd="1" destOrd="0" presId="urn:microsoft.com/office/officeart/2005/8/layout/venn1"/>
    <dgm:cxn modelId="{CB133986-8619-4A37-B2EB-F32BC2710983}" type="presParOf" srcId="{45CE6D00-1C65-4D3D-B2E9-5617C5C80C63}" destId="{1AD63378-FC51-4BAC-88FB-08B38FE3A9E3}" srcOrd="2" destOrd="0" presId="urn:microsoft.com/office/officeart/2005/8/layout/venn1"/>
    <dgm:cxn modelId="{B8A1F6C9-73A0-4FD2-BF8B-E2DF88F59D7D}" type="presParOf" srcId="{45CE6D00-1C65-4D3D-B2E9-5617C5C80C63}" destId="{BEAAC6A8-7001-4DDF-A571-60AC10645072}" srcOrd="3" destOrd="0" presId="urn:microsoft.com/office/officeart/2005/8/layout/venn1"/>
    <dgm:cxn modelId="{7DB457F5-117F-4CC2-AF9C-E38D84FF013C}" type="presParOf" srcId="{45CE6D00-1C65-4D3D-B2E9-5617C5C80C63}" destId="{383BA972-FF23-4C99-AB26-EB17EE21B006}" srcOrd="4" destOrd="0" presId="urn:microsoft.com/office/officeart/2005/8/layout/venn1"/>
    <dgm:cxn modelId="{E880E7FE-1DD7-48BE-BAE7-B1802AD42203}" type="presParOf" srcId="{45CE6D00-1C65-4D3D-B2E9-5617C5C80C63}" destId="{8AECE262-2C32-485C-A172-9EFC4BFFF3B6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F2DBB31-BB80-4ECF-8792-14EC61B12738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EA5E0D53-CEEF-4F3E-9578-B97F6F143687}">
      <dgm:prSet phldrT="[Text]" custT="1"/>
      <dgm:spPr/>
      <dgm:t>
        <a:bodyPr/>
        <a:lstStyle/>
        <a:p>
          <a:pPr algn="ctr"/>
          <a:r>
            <a:rPr lang="es-ES" sz="3500" dirty="0" smtClean="0">
              <a:solidFill>
                <a:schemeClr val="bg1"/>
              </a:solidFill>
            </a:rPr>
            <a:t>Importancia de la percepción</a:t>
          </a:r>
          <a:endParaRPr lang="es-CL" sz="3500" b="1" dirty="0"/>
        </a:p>
      </dgm:t>
    </dgm:pt>
    <dgm:pt modelId="{32650F25-5EBE-4919-9F7B-3150B849B6F1}" type="parTrans" cxnId="{20D8718B-6964-4DD4-B47C-8ACDA9B7A921}">
      <dgm:prSet/>
      <dgm:spPr/>
      <dgm:t>
        <a:bodyPr/>
        <a:lstStyle/>
        <a:p>
          <a:endParaRPr lang="es-CL"/>
        </a:p>
      </dgm:t>
    </dgm:pt>
    <dgm:pt modelId="{8F055BB9-0E16-4AB0-AFD5-CF621D08B619}" type="sibTrans" cxnId="{20D8718B-6964-4DD4-B47C-8ACDA9B7A921}">
      <dgm:prSet/>
      <dgm:spPr/>
      <dgm:t>
        <a:bodyPr/>
        <a:lstStyle/>
        <a:p>
          <a:endParaRPr lang="es-CL"/>
        </a:p>
      </dgm:t>
    </dgm:pt>
    <dgm:pt modelId="{7157757C-5491-4603-BB8E-5B8F482A3DC3}" type="pres">
      <dgm:prSet presAssocID="{BF2DBB31-BB80-4ECF-8792-14EC61B1273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20C3A66A-B94C-4BB1-B305-7EF76A0CA17B}" type="pres">
      <dgm:prSet presAssocID="{EA5E0D53-CEEF-4F3E-9578-B97F6F143687}" presName="parentText" presStyleLbl="node1" presStyleIdx="0" presStyleCnt="1" custLinFactNeighborX="1942" custLinFactNeighborY="-41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B0E50E5F-E85D-41D4-9AEF-7DD123A90181}" type="presOf" srcId="{EA5E0D53-CEEF-4F3E-9578-B97F6F143687}" destId="{20C3A66A-B94C-4BB1-B305-7EF76A0CA17B}" srcOrd="0" destOrd="0" presId="urn:microsoft.com/office/officeart/2005/8/layout/vList2"/>
    <dgm:cxn modelId="{20D8718B-6964-4DD4-B47C-8ACDA9B7A921}" srcId="{BF2DBB31-BB80-4ECF-8792-14EC61B12738}" destId="{EA5E0D53-CEEF-4F3E-9578-B97F6F143687}" srcOrd="0" destOrd="0" parTransId="{32650F25-5EBE-4919-9F7B-3150B849B6F1}" sibTransId="{8F055BB9-0E16-4AB0-AFD5-CF621D08B619}"/>
    <dgm:cxn modelId="{8DAAA4AB-7C63-4479-BFD2-375EA4070452}" type="presOf" srcId="{BF2DBB31-BB80-4ECF-8792-14EC61B12738}" destId="{7157757C-5491-4603-BB8E-5B8F482A3DC3}" srcOrd="0" destOrd="0" presId="urn:microsoft.com/office/officeart/2005/8/layout/vList2"/>
    <dgm:cxn modelId="{F7980C44-14EC-4F5C-BBE0-3943CEFED84D}" type="presParOf" srcId="{7157757C-5491-4603-BB8E-5B8F482A3DC3}" destId="{20C3A66A-B94C-4BB1-B305-7EF76A0CA17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F2DBB31-BB80-4ECF-8792-14EC61B12738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EA5E0D53-CEEF-4F3E-9578-B97F6F143687}">
      <dgm:prSet phldrT="[Text]" custT="1"/>
      <dgm:spPr/>
      <dgm:t>
        <a:bodyPr/>
        <a:lstStyle/>
        <a:p>
          <a:pPr algn="ctr"/>
          <a:r>
            <a:rPr lang="es-ES" sz="3500" dirty="0" smtClean="0">
              <a:solidFill>
                <a:schemeClr val="bg1"/>
              </a:solidFill>
            </a:rPr>
            <a:t>Extensiones del modelo gestáltico</a:t>
          </a:r>
          <a:endParaRPr lang="es-CL" sz="3500" b="1" dirty="0"/>
        </a:p>
      </dgm:t>
    </dgm:pt>
    <dgm:pt modelId="{32650F25-5EBE-4919-9F7B-3150B849B6F1}" type="parTrans" cxnId="{20D8718B-6964-4DD4-B47C-8ACDA9B7A921}">
      <dgm:prSet/>
      <dgm:spPr/>
      <dgm:t>
        <a:bodyPr/>
        <a:lstStyle/>
        <a:p>
          <a:endParaRPr lang="es-CL"/>
        </a:p>
      </dgm:t>
    </dgm:pt>
    <dgm:pt modelId="{8F055BB9-0E16-4AB0-AFD5-CF621D08B619}" type="sibTrans" cxnId="{20D8718B-6964-4DD4-B47C-8ACDA9B7A921}">
      <dgm:prSet/>
      <dgm:spPr/>
      <dgm:t>
        <a:bodyPr/>
        <a:lstStyle/>
        <a:p>
          <a:endParaRPr lang="es-CL"/>
        </a:p>
      </dgm:t>
    </dgm:pt>
    <dgm:pt modelId="{7157757C-5491-4603-BB8E-5B8F482A3DC3}" type="pres">
      <dgm:prSet presAssocID="{BF2DBB31-BB80-4ECF-8792-14EC61B1273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20C3A66A-B94C-4BB1-B305-7EF76A0CA17B}" type="pres">
      <dgm:prSet presAssocID="{EA5E0D53-CEEF-4F3E-9578-B97F6F143687}" presName="parentText" presStyleLbl="node1" presStyleIdx="0" presStyleCnt="1" custLinFactNeighborX="-4651" custLinFactNeighborY="-20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0484BA37-50B0-4758-81C8-F983F1221CE3}" type="presOf" srcId="{EA5E0D53-CEEF-4F3E-9578-B97F6F143687}" destId="{20C3A66A-B94C-4BB1-B305-7EF76A0CA17B}" srcOrd="0" destOrd="0" presId="urn:microsoft.com/office/officeart/2005/8/layout/vList2"/>
    <dgm:cxn modelId="{87D45555-9D61-4F10-8484-07F916727FBE}" type="presOf" srcId="{BF2DBB31-BB80-4ECF-8792-14EC61B12738}" destId="{7157757C-5491-4603-BB8E-5B8F482A3DC3}" srcOrd="0" destOrd="0" presId="urn:microsoft.com/office/officeart/2005/8/layout/vList2"/>
    <dgm:cxn modelId="{20D8718B-6964-4DD4-B47C-8ACDA9B7A921}" srcId="{BF2DBB31-BB80-4ECF-8792-14EC61B12738}" destId="{EA5E0D53-CEEF-4F3E-9578-B97F6F143687}" srcOrd="0" destOrd="0" parTransId="{32650F25-5EBE-4919-9F7B-3150B849B6F1}" sibTransId="{8F055BB9-0E16-4AB0-AFD5-CF621D08B619}"/>
    <dgm:cxn modelId="{7D67D8AA-F472-4E57-973A-B6E8CA57E9AF}" type="presParOf" srcId="{7157757C-5491-4603-BB8E-5B8F482A3DC3}" destId="{20C3A66A-B94C-4BB1-B305-7EF76A0CA17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1E8A69-5B72-4C7F-8618-EF0A3830327C}">
      <dsp:nvSpPr>
        <dsp:cNvPr id="0" name=""/>
        <dsp:cNvSpPr/>
      </dsp:nvSpPr>
      <dsp:spPr>
        <a:xfrm>
          <a:off x="124514" y="354"/>
          <a:ext cx="2087642" cy="12525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Consumidor v/s Comprador</a:t>
          </a:r>
          <a:endParaRPr lang="es-CL" sz="2300" kern="1200" dirty="0"/>
        </a:p>
      </dsp:txBody>
      <dsp:txXfrm>
        <a:off x="124514" y="354"/>
        <a:ext cx="2087642" cy="1252585"/>
      </dsp:txXfrm>
    </dsp:sp>
    <dsp:sp modelId="{FC48003F-0D7F-4FB3-9186-42FEFF195BEC}">
      <dsp:nvSpPr>
        <dsp:cNvPr id="0" name=""/>
        <dsp:cNvSpPr/>
      </dsp:nvSpPr>
      <dsp:spPr>
        <a:xfrm>
          <a:off x="2420921" y="354"/>
          <a:ext cx="2087642" cy="12525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Teoría de comprensión del consumidor</a:t>
          </a:r>
          <a:endParaRPr lang="es-CL" sz="2300" kern="1200" dirty="0"/>
        </a:p>
      </dsp:txBody>
      <dsp:txXfrm>
        <a:off x="2420921" y="354"/>
        <a:ext cx="2087642" cy="1252585"/>
      </dsp:txXfrm>
    </dsp:sp>
    <dsp:sp modelId="{EFFCBB54-D20A-457E-B5FF-29CE34911B22}">
      <dsp:nvSpPr>
        <dsp:cNvPr id="0" name=""/>
        <dsp:cNvSpPr/>
      </dsp:nvSpPr>
      <dsp:spPr>
        <a:xfrm>
          <a:off x="4717328" y="354"/>
          <a:ext cx="2087642" cy="12525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Motivación, Percepción y Actitud</a:t>
          </a:r>
          <a:endParaRPr lang="es-CL" sz="2300" kern="1200" dirty="0"/>
        </a:p>
      </dsp:txBody>
      <dsp:txXfrm>
        <a:off x="4717328" y="354"/>
        <a:ext cx="2087642" cy="1252585"/>
      </dsp:txXfrm>
    </dsp:sp>
    <dsp:sp modelId="{DBBC546D-B5A9-40DD-BC07-66C0F7F10AAF}">
      <dsp:nvSpPr>
        <dsp:cNvPr id="0" name=""/>
        <dsp:cNvSpPr/>
      </dsp:nvSpPr>
      <dsp:spPr>
        <a:xfrm>
          <a:off x="1272717" y="1461704"/>
          <a:ext cx="2087642" cy="12525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Proceso de Decisión de Compra</a:t>
          </a:r>
          <a:endParaRPr lang="es-CL" sz="2300" kern="1200" dirty="0"/>
        </a:p>
      </dsp:txBody>
      <dsp:txXfrm>
        <a:off x="1272717" y="1461704"/>
        <a:ext cx="2087642" cy="1252585"/>
      </dsp:txXfrm>
    </dsp:sp>
    <dsp:sp modelId="{DA234952-3FA4-479E-8200-02E3AB089784}">
      <dsp:nvSpPr>
        <dsp:cNvPr id="0" name=""/>
        <dsp:cNvSpPr/>
      </dsp:nvSpPr>
      <dsp:spPr>
        <a:xfrm>
          <a:off x="3569125" y="1461704"/>
          <a:ext cx="2087642" cy="12525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Modelos de Evaluación Perceptuales </a:t>
          </a:r>
          <a:endParaRPr lang="es-CL" sz="2300" kern="1200" dirty="0"/>
        </a:p>
      </dsp:txBody>
      <dsp:txXfrm>
        <a:off x="3569125" y="1461704"/>
        <a:ext cx="2087642" cy="1252585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240313-BA54-405D-8ECC-980824F1B251}">
      <dsp:nvSpPr>
        <dsp:cNvPr id="0" name=""/>
        <dsp:cNvSpPr/>
      </dsp:nvSpPr>
      <dsp:spPr>
        <a:xfrm>
          <a:off x="0" y="0"/>
          <a:ext cx="3857652" cy="580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>
              <a:solidFill>
                <a:schemeClr val="bg1"/>
              </a:solidFill>
            </a:rPr>
            <a:t>Componente Cognoscitivo</a:t>
          </a:r>
          <a:endParaRPr lang="es-CL" sz="2300" b="1" kern="1200" dirty="0"/>
        </a:p>
      </dsp:txBody>
      <dsp:txXfrm>
        <a:off x="0" y="0"/>
        <a:ext cx="3857652" cy="580320"/>
      </dsp:txXfrm>
    </dsp:sp>
    <dsp:sp modelId="{1644BD72-BFDF-491D-970F-AC9D3599DBEF}">
      <dsp:nvSpPr>
        <dsp:cNvPr id="0" name=""/>
        <dsp:cNvSpPr/>
      </dsp:nvSpPr>
      <dsp:spPr>
        <a:xfrm>
          <a:off x="0" y="674252"/>
          <a:ext cx="3857652" cy="580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Componente Afectivo</a:t>
          </a:r>
          <a:endParaRPr lang="es-CL" sz="2300" kern="1200" dirty="0"/>
        </a:p>
      </dsp:txBody>
      <dsp:txXfrm>
        <a:off x="0" y="674252"/>
        <a:ext cx="3857652" cy="580320"/>
      </dsp:txXfrm>
    </dsp:sp>
    <dsp:sp modelId="{6C4A0FAE-E696-46D7-9DFC-97E1A4D3E71C}">
      <dsp:nvSpPr>
        <dsp:cNvPr id="0" name=""/>
        <dsp:cNvSpPr/>
      </dsp:nvSpPr>
      <dsp:spPr>
        <a:xfrm>
          <a:off x="0" y="1343853"/>
          <a:ext cx="3857652" cy="580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Componente Activo</a:t>
          </a:r>
          <a:endParaRPr lang="es-CL" sz="2300" kern="1200" dirty="0"/>
        </a:p>
      </dsp:txBody>
      <dsp:txXfrm>
        <a:off x="0" y="1343853"/>
        <a:ext cx="3857652" cy="580320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739609-BAAC-4E88-A287-B3C781EB8A62}">
      <dsp:nvSpPr>
        <dsp:cNvPr id="0" name=""/>
        <dsp:cNvSpPr/>
      </dsp:nvSpPr>
      <dsp:spPr>
        <a:xfrm>
          <a:off x="4007" y="0"/>
          <a:ext cx="2404592" cy="2537477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3C5A15-1759-427F-BDDB-24E15D4EFA29}">
      <dsp:nvSpPr>
        <dsp:cNvPr id="0" name=""/>
        <dsp:cNvSpPr/>
      </dsp:nvSpPr>
      <dsp:spPr>
        <a:xfrm>
          <a:off x="2480737" y="71429"/>
          <a:ext cx="4080520" cy="16059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0" rIns="284480" bIns="28448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4000" b="1" kern="1200" dirty="0" smtClean="0">
            <a:solidFill>
              <a:srgbClr val="223E96"/>
            </a:solidFill>
          </a:endParaRPr>
        </a:p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b="1" kern="1200" dirty="0" smtClean="0">
              <a:solidFill>
                <a:srgbClr val="223E96"/>
              </a:solidFill>
            </a:rPr>
            <a:t>Ventajas</a:t>
          </a:r>
        </a:p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4000" b="1" kern="1200" dirty="0" smtClean="0">
            <a:solidFill>
              <a:srgbClr val="223E96"/>
            </a:solidFill>
          </a:endParaRPr>
        </a:p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5300" kern="1200" dirty="0"/>
        </a:p>
      </dsp:txBody>
      <dsp:txXfrm>
        <a:off x="2480737" y="71429"/>
        <a:ext cx="4080520" cy="1605918"/>
      </dsp:txXfrm>
    </dsp:sp>
    <dsp:sp modelId="{AB0A39BD-8840-4B4C-B665-BD1E9281BA88}">
      <dsp:nvSpPr>
        <dsp:cNvPr id="0" name=""/>
        <dsp:cNvSpPr/>
      </dsp:nvSpPr>
      <dsp:spPr>
        <a:xfrm>
          <a:off x="725385" y="2748934"/>
          <a:ext cx="2404592" cy="2537477"/>
        </a:xfrm>
        <a:prstGeom prst="downArrow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1EF801-C06A-4CDC-85C8-D463EFF2AAED}">
      <dsp:nvSpPr>
        <dsp:cNvPr id="0" name=""/>
        <dsp:cNvSpPr/>
      </dsp:nvSpPr>
      <dsp:spPr>
        <a:xfrm>
          <a:off x="3202115" y="2428882"/>
          <a:ext cx="4080520" cy="25374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0" rIns="284480" bIns="28448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b="1" kern="1200" dirty="0" smtClean="0">
              <a:solidFill>
                <a:srgbClr val="FF0000"/>
              </a:solidFill>
            </a:rPr>
            <a:t>Desventaja:</a:t>
          </a:r>
        </a:p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4000" b="1" kern="1200" dirty="0" smtClean="0">
            <a:solidFill>
              <a:srgbClr val="223E96"/>
            </a:solidFill>
          </a:endParaRPr>
        </a:p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4000" b="1" kern="1200" dirty="0">
            <a:solidFill>
              <a:srgbClr val="223E96"/>
            </a:solidFill>
          </a:endParaRPr>
        </a:p>
      </dsp:txBody>
      <dsp:txXfrm>
        <a:off x="3202115" y="2428882"/>
        <a:ext cx="4080520" cy="2537477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240313-BA54-405D-8ECC-980824F1B251}">
      <dsp:nvSpPr>
        <dsp:cNvPr id="0" name=""/>
        <dsp:cNvSpPr/>
      </dsp:nvSpPr>
      <dsp:spPr>
        <a:xfrm>
          <a:off x="0" y="0"/>
          <a:ext cx="3857652" cy="636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i="1" kern="1200" dirty="0" smtClean="0">
              <a:solidFill>
                <a:schemeClr val="bg1"/>
              </a:solidFill>
            </a:rPr>
            <a:t>Focus Group</a:t>
          </a:r>
          <a:endParaRPr lang="es-CL" sz="2500" b="1" i="1" kern="1200" dirty="0"/>
        </a:p>
      </dsp:txBody>
      <dsp:txXfrm>
        <a:off x="0" y="0"/>
        <a:ext cx="3857652" cy="636480"/>
      </dsp:txXfrm>
    </dsp:sp>
    <dsp:sp modelId="{1644BD72-BFDF-491D-970F-AC9D3599DBEF}">
      <dsp:nvSpPr>
        <dsp:cNvPr id="0" name=""/>
        <dsp:cNvSpPr/>
      </dsp:nvSpPr>
      <dsp:spPr>
        <a:xfrm>
          <a:off x="0" y="720842"/>
          <a:ext cx="3857652" cy="636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Encuesta</a:t>
          </a:r>
          <a:endParaRPr lang="es-CL" sz="2500" kern="1200" dirty="0"/>
        </a:p>
      </dsp:txBody>
      <dsp:txXfrm>
        <a:off x="0" y="720842"/>
        <a:ext cx="3857652" cy="636480"/>
      </dsp:txXfrm>
    </dsp:sp>
    <dsp:sp modelId="{6C4A0FAE-E696-46D7-9DFC-97E1A4D3E71C}">
      <dsp:nvSpPr>
        <dsp:cNvPr id="0" name=""/>
        <dsp:cNvSpPr/>
      </dsp:nvSpPr>
      <dsp:spPr>
        <a:xfrm>
          <a:off x="0" y="1433237"/>
          <a:ext cx="3857652" cy="636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Métodos de procesamiento</a:t>
          </a:r>
          <a:endParaRPr lang="es-CL" sz="2500" kern="1200" dirty="0"/>
        </a:p>
      </dsp:txBody>
      <dsp:txXfrm>
        <a:off x="0" y="1433237"/>
        <a:ext cx="3857652" cy="636480"/>
      </dsp:txXfrm>
    </dsp:sp>
    <dsp:sp modelId="{EA6AAF77-4103-45C2-BEFC-13995E5FACC6}">
      <dsp:nvSpPr>
        <dsp:cNvPr id="0" name=""/>
        <dsp:cNvSpPr/>
      </dsp:nvSpPr>
      <dsp:spPr>
        <a:xfrm>
          <a:off x="0" y="2175399"/>
          <a:ext cx="3857652" cy="636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Mapa perceptual</a:t>
          </a:r>
          <a:endParaRPr lang="es-CL" sz="2500" kern="1200" dirty="0"/>
        </a:p>
      </dsp:txBody>
      <dsp:txXfrm>
        <a:off x="0" y="2175399"/>
        <a:ext cx="3857652" cy="636480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B36ADD-6904-4ECA-8AEC-4CB28B5544AA}">
      <dsp:nvSpPr>
        <dsp:cNvPr id="0" name=""/>
        <dsp:cNvSpPr/>
      </dsp:nvSpPr>
      <dsp:spPr>
        <a:xfrm>
          <a:off x="0" y="0"/>
          <a:ext cx="8858312" cy="1718976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/>
            <a:t>Teorías de comprensión del consumidor</a:t>
          </a:r>
          <a:endParaRPr lang="es-CL" sz="2800" b="1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b="1" kern="1200" dirty="0" smtClean="0"/>
            <a:t>5 Modelos </a:t>
          </a:r>
          <a:r>
            <a:rPr lang="es-MX" sz="1700" kern="1200" dirty="0" smtClean="0"/>
            <a:t>que permiten entender el comportamiento desde el punto de vista psicológico de un individuo.</a:t>
          </a:r>
          <a:endParaRPr lang="es-CL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 Existen 3 conceptos básicos: Motivación, Percepción y Actitud</a:t>
          </a:r>
          <a:endParaRPr lang="es-CL" sz="1700" kern="1200" dirty="0"/>
        </a:p>
      </dsp:txBody>
      <dsp:txXfrm>
        <a:off x="1943560" y="0"/>
        <a:ext cx="6914751" cy="1718976"/>
      </dsp:txXfrm>
    </dsp:sp>
    <dsp:sp modelId="{D32852B8-8191-4202-8129-A36CD03B0E67}">
      <dsp:nvSpPr>
        <dsp:cNvPr id="0" name=""/>
        <dsp:cNvSpPr/>
      </dsp:nvSpPr>
      <dsp:spPr>
        <a:xfrm>
          <a:off x="171897" y="171897"/>
          <a:ext cx="1771662" cy="137518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B4B399-546A-4F7E-9C75-85134EEA22D1}">
      <dsp:nvSpPr>
        <dsp:cNvPr id="0" name=""/>
        <dsp:cNvSpPr/>
      </dsp:nvSpPr>
      <dsp:spPr>
        <a:xfrm>
          <a:off x="0" y="1890874"/>
          <a:ext cx="8858312" cy="1718976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/>
            <a:t>Proceso de Decisión de Compra</a:t>
          </a:r>
          <a:endParaRPr lang="es-CL" sz="2800" b="1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Modela el comportamiento de compra de un individuo</a:t>
          </a:r>
          <a:endParaRPr lang="es-CL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El comportamiento depende del Envolvimiento y de Diferenciación</a:t>
          </a:r>
          <a:endParaRPr lang="es-CL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Posee 6 etapas: Desde la Necesidad hasta la Satisfacción</a:t>
          </a:r>
          <a:endParaRPr lang="es-CL" sz="1600" b="1" kern="1200" dirty="0"/>
        </a:p>
      </dsp:txBody>
      <dsp:txXfrm>
        <a:off x="1943560" y="1890874"/>
        <a:ext cx="6914751" cy="1718976"/>
      </dsp:txXfrm>
    </dsp:sp>
    <dsp:sp modelId="{1A386981-148A-4FDE-91F0-EFBB93EF9C48}">
      <dsp:nvSpPr>
        <dsp:cNvPr id="0" name=""/>
        <dsp:cNvSpPr/>
      </dsp:nvSpPr>
      <dsp:spPr>
        <a:xfrm>
          <a:off x="171897" y="2062772"/>
          <a:ext cx="1771662" cy="137518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EA3D6E-D693-43F5-8E47-CFAB51ABF7CF}">
      <dsp:nvSpPr>
        <dsp:cNvPr id="0" name=""/>
        <dsp:cNvSpPr/>
      </dsp:nvSpPr>
      <dsp:spPr>
        <a:xfrm>
          <a:off x="0" y="3781749"/>
          <a:ext cx="8858312" cy="1718976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chemeClr val="tx2">
                  <a:lumMod val="50000"/>
                </a:schemeClr>
              </a:solidFill>
            </a:rPr>
            <a:t>Modelos de Evaluación Perceptuales </a:t>
          </a:r>
          <a:endParaRPr lang="es-CL" sz="2800" b="1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>
              <a:solidFill>
                <a:schemeClr val="tx2">
                  <a:lumMod val="50000"/>
                </a:schemeClr>
              </a:solidFill>
            </a:rPr>
            <a:t>Buscan obtener una posición relativa de productos competitivos medidas en varias variables y se sitúan en un Mapa.</a:t>
          </a:r>
          <a:endParaRPr lang="es-CL" sz="1900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>
              <a:solidFill>
                <a:schemeClr val="tx2">
                  <a:lumMod val="50000"/>
                </a:schemeClr>
              </a:solidFill>
            </a:rPr>
            <a:t>Existen varios tipos: Perfil Semántico / AF / MDS </a:t>
          </a:r>
          <a:endParaRPr lang="es-CL" sz="1900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L" sz="19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1943560" y="3781749"/>
        <a:ext cx="6914751" cy="1718976"/>
      </dsp:txXfrm>
    </dsp:sp>
    <dsp:sp modelId="{9D5DABA4-7A66-4EA1-91D8-BFD0AA8AEAE5}">
      <dsp:nvSpPr>
        <dsp:cNvPr id="0" name=""/>
        <dsp:cNvSpPr/>
      </dsp:nvSpPr>
      <dsp:spPr>
        <a:xfrm>
          <a:off x="329504" y="4000526"/>
          <a:ext cx="1456448" cy="128142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240313-BA54-405D-8ECC-980824F1B251}">
      <dsp:nvSpPr>
        <dsp:cNvPr id="0" name=""/>
        <dsp:cNvSpPr/>
      </dsp:nvSpPr>
      <dsp:spPr>
        <a:xfrm>
          <a:off x="0" y="155256"/>
          <a:ext cx="7715304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>
              <a:solidFill>
                <a:schemeClr val="bg1"/>
              </a:solidFill>
            </a:rPr>
            <a:t>Limitado a estudio de acciones observables</a:t>
          </a:r>
          <a:endParaRPr lang="es-CL" sz="3000" b="1" kern="1200" dirty="0"/>
        </a:p>
      </dsp:txBody>
      <dsp:txXfrm>
        <a:off x="0" y="155256"/>
        <a:ext cx="7715304" cy="1216800"/>
      </dsp:txXfrm>
    </dsp:sp>
    <dsp:sp modelId="{1644BD72-BFDF-491D-970F-AC9D3599DBEF}">
      <dsp:nvSpPr>
        <dsp:cNvPr id="0" name=""/>
        <dsp:cNvSpPr/>
      </dsp:nvSpPr>
      <dsp:spPr>
        <a:xfrm>
          <a:off x="0" y="1665236"/>
          <a:ext cx="7715304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>
              <a:solidFill>
                <a:schemeClr val="bg1"/>
              </a:solidFill>
            </a:rPr>
            <a:t>Cómo aumentar el ámbito de observación</a:t>
          </a:r>
          <a:endParaRPr lang="es-CL" sz="3000" kern="1200" dirty="0"/>
        </a:p>
      </dsp:txBody>
      <dsp:txXfrm>
        <a:off x="0" y="1665236"/>
        <a:ext cx="7715304" cy="12168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240313-BA54-405D-8ECC-980824F1B251}">
      <dsp:nvSpPr>
        <dsp:cNvPr id="0" name=""/>
        <dsp:cNvSpPr/>
      </dsp:nvSpPr>
      <dsp:spPr>
        <a:xfrm>
          <a:off x="0" y="0"/>
          <a:ext cx="3857652" cy="823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>
              <a:solidFill>
                <a:schemeClr val="bg1"/>
              </a:solidFill>
            </a:rPr>
            <a:t>Teorías Motivacionales</a:t>
          </a:r>
          <a:endParaRPr lang="es-CL" sz="2500" b="1" kern="1200" dirty="0"/>
        </a:p>
      </dsp:txBody>
      <dsp:txXfrm>
        <a:off x="0" y="0"/>
        <a:ext cx="3857652" cy="823680"/>
      </dsp:txXfrm>
    </dsp:sp>
    <dsp:sp modelId="{1644BD72-BFDF-491D-970F-AC9D3599DBEF}">
      <dsp:nvSpPr>
        <dsp:cNvPr id="0" name=""/>
        <dsp:cNvSpPr/>
      </dsp:nvSpPr>
      <dsp:spPr>
        <a:xfrm>
          <a:off x="0" y="959494"/>
          <a:ext cx="3857652" cy="823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Teorías</a:t>
          </a:r>
          <a:r>
            <a:rPr lang="es-MX" sz="2500" kern="1200" baseline="0" dirty="0" smtClean="0"/>
            <a:t> de Aprendizaje</a:t>
          </a:r>
          <a:endParaRPr lang="es-CL" sz="2500" kern="1200" dirty="0"/>
        </a:p>
      </dsp:txBody>
      <dsp:txXfrm>
        <a:off x="0" y="959494"/>
        <a:ext cx="3857652" cy="823680"/>
      </dsp:txXfrm>
    </dsp:sp>
    <dsp:sp modelId="{6C4A0FAE-E696-46D7-9DFC-97E1A4D3E71C}">
      <dsp:nvSpPr>
        <dsp:cNvPr id="0" name=""/>
        <dsp:cNvSpPr/>
      </dsp:nvSpPr>
      <dsp:spPr>
        <a:xfrm>
          <a:off x="0" y="1909895"/>
          <a:ext cx="3857652" cy="823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Teoría Sicoanalítica </a:t>
          </a:r>
          <a:endParaRPr lang="es-CL" sz="2500" kern="1200" dirty="0"/>
        </a:p>
      </dsp:txBody>
      <dsp:txXfrm>
        <a:off x="0" y="1909895"/>
        <a:ext cx="3857652" cy="823680"/>
      </dsp:txXfrm>
    </dsp:sp>
    <dsp:sp modelId="{EA6AAF77-4103-45C2-BEFC-13995E5FACC6}">
      <dsp:nvSpPr>
        <dsp:cNvPr id="0" name=""/>
        <dsp:cNvSpPr/>
      </dsp:nvSpPr>
      <dsp:spPr>
        <a:xfrm>
          <a:off x="0" y="2860295"/>
          <a:ext cx="3857652" cy="823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Modelo Gestáltico</a:t>
          </a:r>
          <a:endParaRPr lang="es-CL" sz="2500" kern="1200" dirty="0"/>
        </a:p>
      </dsp:txBody>
      <dsp:txXfrm>
        <a:off x="0" y="2860295"/>
        <a:ext cx="3857652" cy="823680"/>
      </dsp:txXfrm>
    </dsp:sp>
    <dsp:sp modelId="{02B2545D-4E23-4785-940D-0AA1A4B97B0D}">
      <dsp:nvSpPr>
        <dsp:cNvPr id="0" name=""/>
        <dsp:cNvSpPr/>
      </dsp:nvSpPr>
      <dsp:spPr>
        <a:xfrm>
          <a:off x="0" y="3810695"/>
          <a:ext cx="3857652" cy="823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Teorías de Influencia Social</a:t>
          </a:r>
          <a:endParaRPr lang="es-CL" sz="2500" kern="1200" dirty="0"/>
        </a:p>
      </dsp:txBody>
      <dsp:txXfrm>
        <a:off x="0" y="3810695"/>
        <a:ext cx="3857652" cy="82368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C3A66A-B94C-4BB1-B305-7EF76A0CA17B}">
      <dsp:nvSpPr>
        <dsp:cNvPr id="0" name=""/>
        <dsp:cNvSpPr/>
      </dsp:nvSpPr>
      <dsp:spPr>
        <a:xfrm>
          <a:off x="0" y="0"/>
          <a:ext cx="4857784" cy="78563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500" kern="1200" dirty="0" smtClean="0">
              <a:solidFill>
                <a:schemeClr val="bg1"/>
              </a:solidFill>
            </a:rPr>
            <a:t>Visión Clásica</a:t>
          </a:r>
          <a:endParaRPr lang="es-CL" sz="3500" b="1" kern="1200" dirty="0"/>
        </a:p>
      </dsp:txBody>
      <dsp:txXfrm>
        <a:off x="0" y="0"/>
        <a:ext cx="4857784" cy="785636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240313-BA54-405D-8ECC-980824F1B251}">
      <dsp:nvSpPr>
        <dsp:cNvPr id="0" name=""/>
        <dsp:cNvSpPr/>
      </dsp:nvSpPr>
      <dsp:spPr>
        <a:xfrm>
          <a:off x="0" y="0"/>
          <a:ext cx="3857652" cy="55165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>
              <a:solidFill>
                <a:schemeClr val="bg1"/>
              </a:solidFill>
            </a:rPr>
            <a:t>Primarios y de selección</a:t>
          </a:r>
          <a:endParaRPr lang="es-CL" sz="2300" b="1" kern="1200" dirty="0"/>
        </a:p>
      </dsp:txBody>
      <dsp:txXfrm>
        <a:off x="0" y="0"/>
        <a:ext cx="3857652" cy="551655"/>
      </dsp:txXfrm>
    </dsp:sp>
    <dsp:sp modelId="{1644BD72-BFDF-491D-970F-AC9D3599DBEF}">
      <dsp:nvSpPr>
        <dsp:cNvPr id="0" name=""/>
        <dsp:cNvSpPr/>
      </dsp:nvSpPr>
      <dsp:spPr>
        <a:xfrm>
          <a:off x="0" y="623446"/>
          <a:ext cx="3857652" cy="55165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Racionales y emocionales</a:t>
          </a:r>
          <a:endParaRPr lang="es-CL" sz="2300" kern="1200" dirty="0"/>
        </a:p>
      </dsp:txBody>
      <dsp:txXfrm>
        <a:off x="0" y="623446"/>
        <a:ext cx="3857652" cy="551655"/>
      </dsp:txXfrm>
    </dsp:sp>
    <dsp:sp modelId="{6C4A0FAE-E696-46D7-9DFC-97E1A4D3E71C}">
      <dsp:nvSpPr>
        <dsp:cNvPr id="0" name=""/>
        <dsp:cNvSpPr/>
      </dsp:nvSpPr>
      <dsp:spPr>
        <a:xfrm>
          <a:off x="0" y="1241341"/>
          <a:ext cx="3857652" cy="55165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err="1" smtClean="0"/>
            <a:t>Patronaje</a:t>
          </a:r>
          <a:endParaRPr lang="es-CL" sz="2300" kern="1200" dirty="0"/>
        </a:p>
      </dsp:txBody>
      <dsp:txXfrm>
        <a:off x="0" y="1241341"/>
        <a:ext cx="3857652" cy="551655"/>
      </dsp:txXfrm>
    </dsp:sp>
    <dsp:sp modelId="{EA6AAF77-4103-45C2-BEFC-13995E5FACC6}">
      <dsp:nvSpPr>
        <dsp:cNvPr id="0" name=""/>
        <dsp:cNvSpPr/>
      </dsp:nvSpPr>
      <dsp:spPr>
        <a:xfrm>
          <a:off x="0" y="1859236"/>
          <a:ext cx="3857652" cy="49266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Conscientes y dormidas</a:t>
          </a:r>
          <a:endParaRPr lang="es-CL" sz="2300" kern="1200" dirty="0"/>
        </a:p>
      </dsp:txBody>
      <dsp:txXfrm>
        <a:off x="0" y="1859236"/>
        <a:ext cx="3857652" cy="492666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240313-BA54-405D-8ECC-980824F1B251}">
      <dsp:nvSpPr>
        <dsp:cNvPr id="0" name=""/>
        <dsp:cNvSpPr/>
      </dsp:nvSpPr>
      <dsp:spPr>
        <a:xfrm>
          <a:off x="0" y="0"/>
          <a:ext cx="3857652" cy="55165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>
              <a:solidFill>
                <a:schemeClr val="bg1"/>
              </a:solidFill>
            </a:rPr>
            <a:t>Impulsos - Anhelos</a:t>
          </a:r>
          <a:endParaRPr lang="es-CL" sz="2300" b="1" kern="1200" dirty="0"/>
        </a:p>
      </dsp:txBody>
      <dsp:txXfrm>
        <a:off x="0" y="0"/>
        <a:ext cx="3857652" cy="551655"/>
      </dsp:txXfrm>
    </dsp:sp>
    <dsp:sp modelId="{1644BD72-BFDF-491D-970F-AC9D3599DBEF}">
      <dsp:nvSpPr>
        <dsp:cNvPr id="0" name=""/>
        <dsp:cNvSpPr/>
      </dsp:nvSpPr>
      <dsp:spPr>
        <a:xfrm>
          <a:off x="0" y="623446"/>
          <a:ext cx="3857652" cy="55165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Estímulos de Sugestión</a:t>
          </a:r>
          <a:endParaRPr lang="es-CL" sz="2300" kern="1200" dirty="0"/>
        </a:p>
      </dsp:txBody>
      <dsp:txXfrm>
        <a:off x="0" y="623446"/>
        <a:ext cx="3857652" cy="551655"/>
      </dsp:txXfrm>
    </dsp:sp>
    <dsp:sp modelId="{6C4A0FAE-E696-46D7-9DFC-97E1A4D3E71C}">
      <dsp:nvSpPr>
        <dsp:cNvPr id="0" name=""/>
        <dsp:cNvSpPr/>
      </dsp:nvSpPr>
      <dsp:spPr>
        <a:xfrm>
          <a:off x="0" y="1241341"/>
          <a:ext cx="3857652" cy="55165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Respuesta</a:t>
          </a:r>
          <a:endParaRPr lang="es-CL" sz="2300" kern="1200" dirty="0"/>
        </a:p>
      </dsp:txBody>
      <dsp:txXfrm>
        <a:off x="0" y="1241341"/>
        <a:ext cx="3857652" cy="551655"/>
      </dsp:txXfrm>
    </dsp:sp>
    <dsp:sp modelId="{EA6AAF77-4103-45C2-BEFC-13995E5FACC6}">
      <dsp:nvSpPr>
        <dsp:cNvPr id="0" name=""/>
        <dsp:cNvSpPr/>
      </dsp:nvSpPr>
      <dsp:spPr>
        <a:xfrm>
          <a:off x="0" y="1859236"/>
          <a:ext cx="3857652" cy="49266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Reforzamiento</a:t>
          </a:r>
          <a:endParaRPr lang="es-CL" sz="2300" kern="1200" dirty="0"/>
        </a:p>
      </dsp:txBody>
      <dsp:txXfrm>
        <a:off x="0" y="1859236"/>
        <a:ext cx="3857652" cy="492666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21A7CE5-2B31-4EBB-9799-8DCF2DC4A0E3}">
      <dsp:nvSpPr>
        <dsp:cNvPr id="0" name=""/>
        <dsp:cNvSpPr/>
      </dsp:nvSpPr>
      <dsp:spPr>
        <a:xfrm>
          <a:off x="1214445" y="31254"/>
          <a:ext cx="1500198" cy="150019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rgbClr val="1A2D68"/>
              </a:solidFill>
            </a:rPr>
            <a:t>Ego</a:t>
          </a:r>
          <a:endParaRPr lang="es-CL" sz="2200" b="1" kern="1200" dirty="0">
            <a:solidFill>
              <a:srgbClr val="1A2D68"/>
            </a:solidFill>
          </a:endParaRPr>
        </a:p>
      </dsp:txBody>
      <dsp:txXfrm>
        <a:off x="1414472" y="293788"/>
        <a:ext cx="1100145" cy="675089"/>
      </dsp:txXfrm>
    </dsp:sp>
    <dsp:sp modelId="{1AD63378-FC51-4BAC-88FB-08B38FE3A9E3}">
      <dsp:nvSpPr>
        <dsp:cNvPr id="0" name=""/>
        <dsp:cNvSpPr/>
      </dsp:nvSpPr>
      <dsp:spPr>
        <a:xfrm>
          <a:off x="1755767" y="968877"/>
          <a:ext cx="1500198" cy="150019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rgbClr val="1A2D68"/>
              </a:solidFill>
            </a:rPr>
            <a:t>Súper Ego</a:t>
          </a:r>
          <a:endParaRPr lang="es-CL" sz="2200" b="1" kern="1200" dirty="0">
            <a:solidFill>
              <a:srgbClr val="1A2D68"/>
            </a:solidFill>
          </a:endParaRPr>
        </a:p>
      </dsp:txBody>
      <dsp:txXfrm>
        <a:off x="2214578" y="1356429"/>
        <a:ext cx="900118" cy="825108"/>
      </dsp:txXfrm>
    </dsp:sp>
    <dsp:sp modelId="{383BA972-FF23-4C99-AB26-EB17EE21B006}">
      <dsp:nvSpPr>
        <dsp:cNvPr id="0" name=""/>
        <dsp:cNvSpPr/>
      </dsp:nvSpPr>
      <dsp:spPr>
        <a:xfrm>
          <a:off x="673124" y="968877"/>
          <a:ext cx="1500198" cy="150019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rgbClr val="1A2D68"/>
              </a:solidFill>
            </a:rPr>
            <a:t>ID</a:t>
          </a:r>
          <a:endParaRPr lang="es-CL" sz="2200" b="1" kern="1200" dirty="0">
            <a:solidFill>
              <a:srgbClr val="1A2D68"/>
            </a:solidFill>
          </a:endParaRPr>
        </a:p>
      </dsp:txBody>
      <dsp:txXfrm>
        <a:off x="814393" y="1356429"/>
        <a:ext cx="900118" cy="825108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C3A66A-B94C-4BB1-B305-7EF76A0CA17B}">
      <dsp:nvSpPr>
        <dsp:cNvPr id="0" name=""/>
        <dsp:cNvSpPr/>
      </dsp:nvSpPr>
      <dsp:spPr>
        <a:xfrm>
          <a:off x="0" y="0"/>
          <a:ext cx="7143800" cy="78563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500" kern="1200" dirty="0" smtClean="0">
              <a:solidFill>
                <a:schemeClr val="bg1"/>
              </a:solidFill>
            </a:rPr>
            <a:t>Importancia de la percepción</a:t>
          </a:r>
          <a:endParaRPr lang="es-CL" sz="3500" b="1" kern="1200" dirty="0"/>
        </a:p>
      </dsp:txBody>
      <dsp:txXfrm>
        <a:off x="0" y="0"/>
        <a:ext cx="7143800" cy="785636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C3A66A-B94C-4BB1-B305-7EF76A0CA17B}">
      <dsp:nvSpPr>
        <dsp:cNvPr id="0" name=""/>
        <dsp:cNvSpPr/>
      </dsp:nvSpPr>
      <dsp:spPr>
        <a:xfrm>
          <a:off x="0" y="0"/>
          <a:ext cx="6858048" cy="78563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500" kern="1200" dirty="0" smtClean="0">
              <a:solidFill>
                <a:schemeClr val="bg1"/>
              </a:solidFill>
            </a:rPr>
            <a:t>Extensiones del modelo gestáltico</a:t>
          </a:r>
          <a:endParaRPr lang="es-CL" sz="3500" b="1" kern="1200" dirty="0"/>
        </a:p>
      </dsp:txBody>
      <dsp:txXfrm>
        <a:off x="0" y="0"/>
        <a:ext cx="6858048" cy="7856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35AC0-28B0-4DD6-8C86-CBC69012A0CD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9F10E-49EC-4370-BB96-89CC2292A93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19</a:t>
            </a:fld>
            <a:endParaRPr lang="es-C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28</a:t>
            </a:fld>
            <a:endParaRPr lang="es-C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29</a:t>
            </a:fld>
            <a:endParaRPr lang="es-C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30</a:t>
            </a:fld>
            <a:endParaRPr lang="es-C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54</a:t>
            </a:fld>
            <a:endParaRPr lang="es-C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56</a:t>
            </a:fld>
            <a:endParaRPr lang="es-C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57</a:t>
            </a:fld>
            <a:endParaRPr lang="es-C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58</a:t>
            </a:fld>
            <a:endParaRPr lang="es-C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59</a:t>
            </a:fld>
            <a:endParaRPr lang="es-C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60</a:t>
            </a:fld>
            <a:endParaRPr lang="es-C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61</a:t>
            </a:fld>
            <a:endParaRPr lang="es-C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20</a:t>
            </a:fld>
            <a:endParaRPr lang="es-C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62</a:t>
            </a:fld>
            <a:endParaRPr lang="es-CL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65</a:t>
            </a:fld>
            <a:endParaRPr lang="es-CL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66</a:t>
            </a:fld>
            <a:endParaRPr lang="es-CL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67</a:t>
            </a:fld>
            <a:endParaRPr lang="es-CL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68</a:t>
            </a:fld>
            <a:endParaRPr lang="es-CL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69</a:t>
            </a:fld>
            <a:endParaRPr lang="es-CL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70</a:t>
            </a:fld>
            <a:endParaRPr lang="es-CL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71</a:t>
            </a:fld>
            <a:endParaRPr lang="es-CL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72</a:t>
            </a:fld>
            <a:endParaRPr lang="es-CL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73</a:t>
            </a:fld>
            <a:endParaRPr lang="es-C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21</a:t>
            </a:fld>
            <a:endParaRPr lang="es-C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22</a:t>
            </a:fld>
            <a:endParaRPr lang="es-C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23</a:t>
            </a:fld>
            <a:endParaRPr lang="es-C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24</a:t>
            </a:fld>
            <a:endParaRPr lang="es-C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25</a:t>
            </a:fld>
            <a:endParaRPr lang="es-C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26</a:t>
            </a:fld>
            <a:endParaRPr lang="es-C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27</a:t>
            </a:fld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1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package" Target="../embeddings/Documento_de_Microsoft_Office_Word2.docx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package" Target="../embeddings/Documento_de_Microsoft_Office_Word3.docx"/><Relationship Id="rId4" Type="http://schemas.openxmlformats.org/officeDocument/2006/relationships/image" Target="../media/image27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Hoja_de_c_lculo_de_Microsoft_Office_Excel_97-20032.xls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.bin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0100" y="1214422"/>
            <a:ext cx="700092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5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Comportamiento del Consumidor</a:t>
            </a:r>
            <a:endParaRPr lang="es-CL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42910" y="1214422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9" name="Diagram 8"/>
          <p:cNvGraphicFramePr/>
          <p:nvPr/>
        </p:nvGraphicFramePr>
        <p:xfrm>
          <a:off x="1142976" y="3500438"/>
          <a:ext cx="6929486" cy="2714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41E8A69-5B72-4C7F-8618-EF0A383032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graphicEl>
                                              <a:dgm id="{741E8A69-5B72-4C7F-8618-EF0A383032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C48003F-0D7F-4FB3-9186-42FEFF195B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graphicEl>
                                              <a:dgm id="{FC48003F-0D7F-4FB3-9186-42FEFF195B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FFCBB54-D20A-457E-B5FF-29CE34911B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graphicEl>
                                              <a:dgm id="{EFFCBB54-D20A-457E-B5FF-29CE34911B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BBC546D-B5A9-40DD-BC07-66C0F7F10A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graphicEl>
                                              <a:dgm id="{DBBC546D-B5A9-40DD-BC07-66C0F7F10A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A234952-3FA4-479E-8200-02E3AB0897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graphicEl>
                                              <a:dgm id="{DA234952-3FA4-479E-8200-02E3AB0897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5720" y="5572140"/>
            <a:ext cx="85725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4000" b="1" dirty="0" smtClean="0">
                <a:solidFill>
                  <a:srgbClr val="002060"/>
                </a:solidFill>
              </a:rPr>
              <a:t>Modelo prevaleciente</a:t>
            </a:r>
          </a:p>
        </p:txBody>
      </p:sp>
      <p:sp>
        <p:nvSpPr>
          <p:cNvPr id="5" name="Rectangle 4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Teorías Cognitivas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00034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Diagram 10"/>
          <p:cNvGraphicFramePr/>
          <p:nvPr/>
        </p:nvGraphicFramePr>
        <p:xfrm>
          <a:off x="1000100" y="1214422"/>
          <a:ext cx="6858048" cy="785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571472" y="2428868"/>
            <a:ext cx="8072494" cy="2714644"/>
            <a:chOff x="571472" y="2428868"/>
            <a:chExt cx="8072494" cy="2714644"/>
          </a:xfrm>
        </p:grpSpPr>
        <p:sp>
          <p:nvSpPr>
            <p:cNvPr id="25" name="Rounded Rectangle 24"/>
            <p:cNvSpPr/>
            <p:nvPr/>
          </p:nvSpPr>
          <p:spPr>
            <a:xfrm>
              <a:off x="571472" y="2428868"/>
              <a:ext cx="8072494" cy="271464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42910" y="3214686"/>
              <a:ext cx="2500330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4500" b="1" dirty="0" smtClean="0">
                  <a:solidFill>
                    <a:srgbClr val="002060"/>
                  </a:solidFill>
                </a:rPr>
                <a:t>Acción</a:t>
              </a:r>
            </a:p>
          </p:txBody>
        </p:sp>
        <p:sp>
          <p:nvSpPr>
            <p:cNvPr id="27" name="Equal 26"/>
            <p:cNvSpPr/>
            <p:nvPr/>
          </p:nvSpPr>
          <p:spPr>
            <a:xfrm>
              <a:off x="2928926" y="3429000"/>
              <a:ext cx="928694" cy="500066"/>
            </a:xfrm>
            <a:prstGeom prst="mathEqual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>
                <a:solidFill>
                  <a:schemeClr val="tx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000628" y="2512306"/>
              <a:ext cx="2214578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3500" b="1" dirty="0" smtClean="0">
                  <a:solidFill>
                    <a:srgbClr val="002060"/>
                  </a:solidFill>
                </a:rPr>
                <a:t>Valores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072066" y="3500438"/>
              <a:ext cx="2214578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3500" b="1" dirty="0" smtClean="0">
                  <a:solidFill>
                    <a:srgbClr val="002060"/>
                  </a:solidFill>
                </a:rPr>
                <a:t>Actitudes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000628" y="4512570"/>
              <a:ext cx="2428892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3500" b="1" dirty="0" smtClean="0">
                  <a:solidFill>
                    <a:srgbClr val="002060"/>
                  </a:solidFill>
                </a:rPr>
                <a:t>Información</a:t>
              </a:r>
            </a:p>
          </p:txBody>
        </p:sp>
        <p:sp>
          <p:nvSpPr>
            <p:cNvPr id="33" name="Left Brace 32"/>
            <p:cNvSpPr/>
            <p:nvPr/>
          </p:nvSpPr>
          <p:spPr>
            <a:xfrm>
              <a:off x="4071934" y="2571744"/>
              <a:ext cx="571504" cy="2357454"/>
            </a:xfrm>
            <a:prstGeom prst="leftBrac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4" name="Plus 33"/>
            <p:cNvSpPr/>
            <p:nvPr/>
          </p:nvSpPr>
          <p:spPr>
            <a:xfrm>
              <a:off x="5857884" y="3071810"/>
              <a:ext cx="428628" cy="428628"/>
            </a:xfrm>
            <a:prstGeom prst="mathPlus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5" name="Plus 34"/>
            <p:cNvSpPr/>
            <p:nvPr/>
          </p:nvSpPr>
          <p:spPr>
            <a:xfrm>
              <a:off x="5857884" y="4143380"/>
              <a:ext cx="428628" cy="428628"/>
            </a:xfrm>
            <a:prstGeom prst="mathPlus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0C3A66A-B94C-4BB1-B305-7EF76A0CA1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20C3A66A-B94C-4BB1-B305-7EF76A0CA1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11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Teorías de Influencia Social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00034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1785918" y="1714488"/>
            <a:ext cx="5072098" cy="9286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400" b="1" dirty="0" smtClean="0">
                <a:solidFill>
                  <a:srgbClr val="1A2D68"/>
                </a:solidFill>
              </a:rPr>
              <a:t>Grupos de referencia</a:t>
            </a:r>
            <a:endParaRPr lang="es-CL" sz="3400" b="1" dirty="0">
              <a:solidFill>
                <a:srgbClr val="1A2D68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1857356" y="3214686"/>
            <a:ext cx="5072098" cy="9286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400" b="1" dirty="0" smtClean="0">
                <a:solidFill>
                  <a:srgbClr val="1A2D68"/>
                </a:solidFill>
              </a:rPr>
              <a:t>Clases sociales</a:t>
            </a:r>
            <a:endParaRPr lang="es-CL" sz="3400" b="1" dirty="0">
              <a:solidFill>
                <a:srgbClr val="1A2D68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1857356" y="4643446"/>
            <a:ext cx="5072098" cy="9286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400" b="1" dirty="0" smtClean="0">
                <a:solidFill>
                  <a:srgbClr val="1A2D68"/>
                </a:solidFill>
              </a:rPr>
              <a:t>Difusión de innovaciones</a:t>
            </a:r>
            <a:endParaRPr lang="es-CL" sz="3400" b="1" dirty="0">
              <a:solidFill>
                <a:srgbClr val="1A2D68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0" grpId="0" animBg="1"/>
      <p:bldP spid="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85720" y="472369"/>
            <a:ext cx="83582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Teorías con influencia en la comprensión del consumidor 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1829691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5720" y="4357694"/>
            <a:ext cx="857256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dirty="0" smtClean="0">
                <a:solidFill>
                  <a:srgbClr val="002060"/>
                </a:solidFill>
              </a:rPr>
              <a:t>Sin embargo, existen ciertos </a:t>
            </a:r>
            <a:r>
              <a:rPr lang="es-ES" sz="3400" b="1" dirty="0" smtClean="0">
                <a:solidFill>
                  <a:srgbClr val="002060"/>
                </a:solidFill>
              </a:rPr>
              <a:t>conceptos</a:t>
            </a:r>
            <a:r>
              <a:rPr lang="es-ES" sz="3200" dirty="0" smtClean="0">
                <a:solidFill>
                  <a:srgbClr val="002060"/>
                </a:solidFill>
              </a:rPr>
              <a:t> generalizados  que se expresan en el </a:t>
            </a:r>
            <a:r>
              <a:rPr lang="es-ES" sz="3400" b="1" dirty="0" smtClean="0">
                <a:solidFill>
                  <a:srgbClr val="002060"/>
                </a:solidFill>
              </a:rPr>
              <a:t>proceso de decisión de compra</a:t>
            </a:r>
            <a:r>
              <a:rPr lang="es-ES" sz="3200" dirty="0" smtClean="0">
                <a:solidFill>
                  <a:srgbClr val="002060"/>
                </a:solidFill>
              </a:rPr>
              <a:t>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42910" y="2500306"/>
            <a:ext cx="3286148" cy="1107198"/>
            <a:chOff x="0" y="0"/>
            <a:chExt cx="7143800" cy="785636"/>
          </a:xfrm>
        </p:grpSpPr>
        <p:sp>
          <p:nvSpPr>
            <p:cNvPr id="11" name="Rounded Rectangle 10"/>
            <p:cNvSpPr/>
            <p:nvPr/>
          </p:nvSpPr>
          <p:spPr>
            <a:xfrm>
              <a:off x="0" y="0"/>
              <a:ext cx="7143800" cy="785636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ounded Rectangle 4"/>
            <p:cNvSpPr/>
            <p:nvPr/>
          </p:nvSpPr>
          <p:spPr>
            <a:xfrm>
              <a:off x="38352" y="38352"/>
              <a:ext cx="7067096" cy="7089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3200" kern="1200" dirty="0" smtClean="0">
                  <a:solidFill>
                    <a:schemeClr val="bg1"/>
                  </a:solidFill>
                </a:rPr>
                <a:t>Distintas perspectivas</a:t>
              </a:r>
              <a:endParaRPr lang="es-CL" sz="3200" b="1" kern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43504" y="2500306"/>
            <a:ext cx="3286148" cy="1107198"/>
            <a:chOff x="0" y="0"/>
            <a:chExt cx="7143800" cy="785636"/>
          </a:xfrm>
        </p:grpSpPr>
        <p:sp>
          <p:nvSpPr>
            <p:cNvPr id="17" name="Rounded Rectangle 16"/>
            <p:cNvSpPr/>
            <p:nvPr/>
          </p:nvSpPr>
          <p:spPr>
            <a:xfrm>
              <a:off x="0" y="0"/>
              <a:ext cx="7143800" cy="785636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ounded Rectangle 4"/>
            <p:cNvSpPr/>
            <p:nvPr/>
          </p:nvSpPr>
          <p:spPr>
            <a:xfrm>
              <a:off x="38352" y="38352"/>
              <a:ext cx="7067096" cy="7089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3200" kern="1200" dirty="0" smtClean="0">
                  <a:solidFill>
                    <a:schemeClr val="bg1"/>
                  </a:solidFill>
                </a:rPr>
                <a:t>Distintas                teorías</a:t>
              </a:r>
              <a:endParaRPr lang="es-CL" sz="3200" b="1" kern="1200" dirty="0"/>
            </a:p>
          </p:txBody>
        </p:sp>
      </p:grpSp>
      <p:sp>
        <p:nvSpPr>
          <p:cNvPr id="19" name="Right Arrow 18"/>
          <p:cNvSpPr/>
          <p:nvPr/>
        </p:nvSpPr>
        <p:spPr>
          <a:xfrm>
            <a:off x="4214810" y="2786058"/>
            <a:ext cx="714380" cy="57150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arch-engine-marketing-search-engine-optimiz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19527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2214554"/>
            <a:ext cx="9144000" cy="214314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5500" dirty="0" smtClean="0">
                <a:solidFill>
                  <a:srgbClr val="1A2D68"/>
                </a:solidFill>
                <a:latin typeface="Cambria" pitchFamily="18" charset="0"/>
              </a:rPr>
              <a:t>Conceptos Fundamentales</a:t>
            </a:r>
            <a:endParaRPr lang="es-CL" sz="5500" dirty="0">
              <a:solidFill>
                <a:srgbClr val="1A2D68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438120" y="509566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Conceptos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14348" y="1643050"/>
            <a:ext cx="7858180" cy="17145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785786" y="1715476"/>
            <a:ext cx="314327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Motivación</a:t>
            </a:r>
            <a:endParaRPr lang="es-CL" sz="3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00100" y="2428868"/>
            <a:ext cx="75724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300" dirty="0" smtClean="0">
                <a:solidFill>
                  <a:srgbClr val="1A2D68"/>
                </a:solidFill>
              </a:rPr>
              <a:t>Predisposición general y básica que dirige el comportamiento hacia la obtención de lo que se desea (meta).</a:t>
            </a:r>
            <a:endParaRPr lang="es-CL" sz="2300" dirty="0">
              <a:solidFill>
                <a:srgbClr val="1A2D68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071538" y="2285992"/>
            <a:ext cx="264320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714348" y="4429132"/>
            <a:ext cx="7858180" cy="17145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2" name="TextBox 21"/>
          <p:cNvSpPr txBox="1"/>
          <p:nvPr/>
        </p:nvSpPr>
        <p:spPr>
          <a:xfrm>
            <a:off x="785786" y="4501558"/>
            <a:ext cx="314327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Percepción</a:t>
            </a:r>
            <a:endParaRPr lang="es-CL" sz="3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00100" y="5214950"/>
            <a:ext cx="742955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300" dirty="0" smtClean="0">
                <a:solidFill>
                  <a:srgbClr val="1A2D68"/>
                </a:solidFill>
              </a:rPr>
              <a:t>Proceso de selección, organización e integración de los estímulos sensoriales recibidos a través de los sentidos.</a:t>
            </a:r>
            <a:endParaRPr lang="es-CL" sz="2300" dirty="0">
              <a:solidFill>
                <a:srgbClr val="1A2D68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1071538" y="5072074"/>
            <a:ext cx="264320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214414" y="3589382"/>
            <a:ext cx="69294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b="1" dirty="0" smtClean="0">
                <a:solidFill>
                  <a:srgbClr val="0070C0"/>
                </a:solidFill>
                <a:latin typeface="+mj-lt"/>
                <a:cs typeface="Arial" pitchFamily="34" charset="0"/>
              </a:rPr>
              <a:t>Motivos ≈ Necesidades</a:t>
            </a:r>
            <a:r>
              <a:rPr lang="es-MX" sz="3000" b="1" dirty="0" smtClean="0">
                <a:solidFill>
                  <a:srgbClr val="0070C0"/>
                </a:solidFill>
                <a:cs typeface="Arial" pitchFamily="34" charset="0"/>
              </a:rPr>
              <a:t> ≈ Anhelos</a:t>
            </a:r>
            <a:endParaRPr lang="es-CL" sz="3000" b="1" dirty="0">
              <a:solidFill>
                <a:srgbClr val="0070C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723872" y="1295384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/>
      <p:bldP spid="16" grpId="0"/>
      <p:bldP spid="21" grpId="0" animBg="1"/>
      <p:bldP spid="22" grpId="0"/>
      <p:bldP spid="23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85720" y="357166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Customización: El desafío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1142984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14348" y="1428736"/>
            <a:ext cx="7858180" cy="17145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5" name="TextBox 14"/>
          <p:cNvSpPr txBox="1"/>
          <p:nvPr/>
        </p:nvSpPr>
        <p:spPr>
          <a:xfrm>
            <a:off x="785786" y="1501162"/>
            <a:ext cx="314327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Actitud</a:t>
            </a:r>
            <a:endParaRPr lang="es-CL" sz="3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00100" y="2214554"/>
            <a:ext cx="7429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200" dirty="0" smtClean="0">
                <a:solidFill>
                  <a:srgbClr val="1A2D68"/>
                </a:solidFill>
              </a:rPr>
              <a:t>Predisposición aprendida para responder consistentemente de modo favorable o desfavorable a un objeto. </a:t>
            </a:r>
            <a:endParaRPr lang="es-CL" sz="2200" dirty="0">
              <a:solidFill>
                <a:srgbClr val="1A2D68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071538" y="2071678"/>
            <a:ext cx="264320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28662" y="3286124"/>
            <a:ext cx="742955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rgbClr val="1A2D68"/>
                </a:solidFill>
              </a:rPr>
              <a:t>La </a:t>
            </a:r>
            <a:r>
              <a:rPr lang="es-MX" sz="2600" b="1" dirty="0" smtClean="0">
                <a:solidFill>
                  <a:srgbClr val="1A2D68"/>
                </a:solidFill>
              </a:rPr>
              <a:t>actitud</a:t>
            </a:r>
            <a:r>
              <a:rPr lang="es-MX" sz="2400" dirty="0" smtClean="0">
                <a:solidFill>
                  <a:srgbClr val="1A2D68"/>
                </a:solidFill>
              </a:rPr>
              <a:t> está constituida por </a:t>
            </a:r>
            <a:r>
              <a:rPr lang="es-MX" sz="2600" b="1" dirty="0" smtClean="0">
                <a:solidFill>
                  <a:srgbClr val="FF0000"/>
                </a:solidFill>
              </a:rPr>
              <a:t>3</a:t>
            </a:r>
            <a:r>
              <a:rPr lang="es-MX" sz="2400" dirty="0" smtClean="0">
                <a:solidFill>
                  <a:srgbClr val="1A2D68"/>
                </a:solidFill>
              </a:rPr>
              <a:t> componentes:</a:t>
            </a:r>
            <a:endParaRPr lang="es-CL" sz="2400" dirty="0">
              <a:solidFill>
                <a:srgbClr val="1A2D68"/>
              </a:solidFill>
            </a:endParaRPr>
          </a:p>
        </p:txBody>
      </p:sp>
      <p:graphicFrame>
        <p:nvGraphicFramePr>
          <p:cNvPr id="20" name="Diagram 19"/>
          <p:cNvGraphicFramePr/>
          <p:nvPr/>
        </p:nvGraphicFramePr>
        <p:xfrm>
          <a:off x="1142976" y="4000504"/>
          <a:ext cx="3857652" cy="1928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Right Arrow 20"/>
          <p:cNvSpPr/>
          <p:nvPr/>
        </p:nvSpPr>
        <p:spPr>
          <a:xfrm>
            <a:off x="5143504" y="4153263"/>
            <a:ext cx="357190" cy="285752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2" name="Right Arrow 21"/>
          <p:cNvSpPr/>
          <p:nvPr/>
        </p:nvSpPr>
        <p:spPr>
          <a:xfrm>
            <a:off x="5143504" y="4857760"/>
            <a:ext cx="357190" cy="285752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3" name="Right Arrow 22"/>
          <p:cNvSpPr/>
          <p:nvPr/>
        </p:nvSpPr>
        <p:spPr>
          <a:xfrm>
            <a:off x="5143504" y="5500702"/>
            <a:ext cx="357190" cy="285752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5" name="TextBox 24"/>
          <p:cNvSpPr txBox="1"/>
          <p:nvPr/>
        </p:nvSpPr>
        <p:spPr>
          <a:xfrm>
            <a:off x="5572132" y="4069683"/>
            <a:ext cx="31432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200" dirty="0" smtClean="0">
                <a:solidFill>
                  <a:srgbClr val="1A2D68"/>
                </a:solidFill>
              </a:rPr>
              <a:t>Creencias ≈ Percepciones</a:t>
            </a:r>
            <a:endParaRPr lang="es-CL" sz="2200" dirty="0">
              <a:solidFill>
                <a:srgbClr val="1A2D68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72132" y="4784063"/>
            <a:ext cx="31432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200" dirty="0" smtClean="0">
                <a:solidFill>
                  <a:srgbClr val="1A2D68"/>
                </a:solidFill>
              </a:rPr>
              <a:t>Valoración ≈ Preferencias</a:t>
            </a:r>
            <a:endParaRPr lang="es-CL" sz="2200" dirty="0">
              <a:solidFill>
                <a:srgbClr val="1A2D68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43570" y="5427005"/>
            <a:ext cx="31432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200" dirty="0" smtClean="0">
                <a:solidFill>
                  <a:srgbClr val="1A2D68"/>
                </a:solidFill>
              </a:rPr>
              <a:t>Acción ≈ Decisión</a:t>
            </a:r>
            <a:endParaRPr lang="es-CL" sz="2200" dirty="0">
              <a:solidFill>
                <a:srgbClr val="1A2D68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dgm id="{AA240313-BA54-405D-8ECC-980824F1B2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>
                                            <p:graphicEl>
                                              <a:dgm id="{AA240313-BA54-405D-8ECC-980824F1B2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dgm id="{1644BD72-BFDF-491D-970F-AC9D3599DB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>
                                            <p:graphicEl>
                                              <a:dgm id="{1644BD72-BFDF-491D-970F-AC9D3599DB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dgm id="{6C4A0FAE-E696-46D7-9DFC-97E1A4D3E7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>
                                            <p:graphicEl>
                                              <a:dgm id="{6C4A0FAE-E696-46D7-9DFC-97E1A4D3E7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7" grpId="0"/>
      <p:bldP spid="19" grpId="0"/>
      <p:bldGraphic spid="20" grpId="0" uiExpand="1">
        <p:bldSub>
          <a:bldDgm bld="one"/>
        </p:bldSub>
      </p:bldGraphic>
      <p:bldP spid="21" grpId="0" animBg="1"/>
      <p:bldP spid="22" grpId="0" animBg="1"/>
      <p:bldP spid="23" grpId="0" animBg="1"/>
      <p:bldP spid="25" grpId="0"/>
      <p:bldP spid="26" grpId="0"/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Marketing ICS-3502</a:t>
            </a:r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Grandes Tendencias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8" name="Picture 3" descr="PEUGEO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01600"/>
            <a:ext cx="8534400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Marketing ICS-3502</a:t>
            </a:r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Grandes Tendencias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Picture 3" descr="PEUGEOT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313" y="620713"/>
            <a:ext cx="9398031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esternretail_p64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14346" y="-120489"/>
            <a:ext cx="9358346" cy="726538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-428660" y="2214554"/>
            <a:ext cx="10001320" cy="2000264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>
                <a:solidFill>
                  <a:srgbClr val="1A2D68"/>
                </a:solidFill>
                <a:latin typeface="Cambria" pitchFamily="18" charset="0"/>
              </a:rPr>
              <a:t>Proceso de Decisión de Compra</a:t>
            </a:r>
            <a:endParaRPr lang="es-CL" sz="6000" dirty="0">
              <a:solidFill>
                <a:srgbClr val="1A2D68"/>
              </a:solidFill>
              <a:latin typeface="Cambria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-428660" y="2285992"/>
            <a:ext cx="57864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>
                <a:solidFill>
                  <a:srgbClr val="002060"/>
                </a:solidFill>
              </a:rPr>
              <a:t>Proceso de Decisión </a:t>
            </a:r>
          </a:p>
          <a:p>
            <a:pPr algn="ctr"/>
            <a:r>
              <a:rPr lang="es-MX" sz="4000" b="1" dirty="0" smtClean="0">
                <a:solidFill>
                  <a:srgbClr val="002060"/>
                </a:solidFill>
              </a:rPr>
              <a:t>de Compra</a:t>
            </a:r>
            <a:endParaRPr lang="es-CL" sz="4000" b="1" dirty="0">
              <a:solidFill>
                <a:srgbClr val="00206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428596" y="3643314"/>
            <a:ext cx="400052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5214942" y="214290"/>
            <a:ext cx="3071834" cy="6072230"/>
            <a:chOff x="5572132" y="214290"/>
            <a:chExt cx="3071834" cy="6072230"/>
          </a:xfrm>
        </p:grpSpPr>
        <p:sp>
          <p:nvSpPr>
            <p:cNvPr id="41" name="Rounded Rectangle 40"/>
            <p:cNvSpPr/>
            <p:nvPr/>
          </p:nvSpPr>
          <p:spPr>
            <a:xfrm>
              <a:off x="5572132" y="214290"/>
              <a:ext cx="3071834" cy="85725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500" dirty="0" smtClean="0"/>
                <a:t>Necesidad</a:t>
              </a:r>
              <a:endParaRPr lang="es-CL" sz="2500" dirty="0"/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5572132" y="1500174"/>
              <a:ext cx="3071834" cy="85725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500" dirty="0" smtClean="0"/>
                <a:t>Búsqueda de información</a:t>
              </a:r>
              <a:endParaRPr lang="es-CL" sz="2500" dirty="0"/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5572132" y="2786058"/>
              <a:ext cx="3071834" cy="85725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500" dirty="0" smtClean="0"/>
                <a:t>Formación de percepciones</a:t>
              </a:r>
              <a:endParaRPr lang="es-CL" sz="2500" dirty="0"/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5572132" y="4071942"/>
              <a:ext cx="3071834" cy="85725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500" dirty="0" smtClean="0"/>
                <a:t>Preferencias</a:t>
              </a:r>
              <a:endParaRPr lang="es-CL" sz="2500" dirty="0"/>
            </a:p>
          </p:txBody>
        </p:sp>
        <p:sp>
          <p:nvSpPr>
            <p:cNvPr id="46" name="Right Arrow 45"/>
            <p:cNvSpPr/>
            <p:nvPr/>
          </p:nvSpPr>
          <p:spPr>
            <a:xfrm rot="5400000">
              <a:off x="7000892" y="1142984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7" name="Right Arrow 46"/>
            <p:cNvSpPr/>
            <p:nvPr/>
          </p:nvSpPr>
          <p:spPr>
            <a:xfrm rot="5400000">
              <a:off x="7000892" y="2428868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8" name="Right Arrow 47"/>
            <p:cNvSpPr/>
            <p:nvPr/>
          </p:nvSpPr>
          <p:spPr>
            <a:xfrm rot="5400000">
              <a:off x="7000892" y="3714752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9" name="Right Arrow 48"/>
            <p:cNvSpPr/>
            <p:nvPr/>
          </p:nvSpPr>
          <p:spPr>
            <a:xfrm rot="5400000">
              <a:off x="7000892" y="5000636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5572132" y="5429264"/>
              <a:ext cx="3071834" cy="85725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500" dirty="0" smtClean="0"/>
                <a:t>Decisión</a:t>
              </a:r>
              <a:endParaRPr lang="es-CL" sz="25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5720" y="1863858"/>
            <a:ext cx="857256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4500" b="1" dirty="0" smtClean="0">
                <a:solidFill>
                  <a:srgbClr val="002060"/>
                </a:solidFill>
              </a:rPr>
              <a:t>¿Consumidor o Comprador?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4282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Comportamiento del Consumidor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00034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28596" y="1309380"/>
            <a:ext cx="8429684" cy="470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s-ES" sz="3000" dirty="0" smtClean="0">
                <a:solidFill>
                  <a:srgbClr val="002060"/>
                </a:solidFill>
              </a:rPr>
              <a:t>Una aclaración inicial:</a:t>
            </a:r>
            <a:endParaRPr lang="es-ES" sz="3000" b="1" i="1" dirty="0" smtClean="0">
              <a:solidFill>
                <a:srgbClr val="002060"/>
              </a:solidFill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785786" y="2928934"/>
          <a:ext cx="7715304" cy="3143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A240313-BA54-405D-8ECC-980824F1B2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dgm id="{AA240313-BA54-405D-8ECC-980824F1B2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644BD72-BFDF-491D-970F-AC9D3599DB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dgm id="{1644BD72-BFDF-491D-970F-AC9D3599DB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Graphic spid="6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/>
          <p:cNvCxnSpPr/>
          <p:nvPr/>
        </p:nvCxnSpPr>
        <p:spPr>
          <a:xfrm rot="10800000">
            <a:off x="6000760" y="1928802"/>
            <a:ext cx="2071702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285720" y="4071942"/>
            <a:ext cx="2214578" cy="85725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solidFill>
                  <a:srgbClr val="1A2D68"/>
                </a:solidFill>
              </a:rPr>
              <a:t>Actitud</a:t>
            </a:r>
            <a:endParaRPr lang="es-CL" sz="3200" b="1" dirty="0">
              <a:solidFill>
                <a:srgbClr val="1A2D68"/>
              </a:solidFill>
            </a:endParaRPr>
          </a:p>
        </p:txBody>
      </p:sp>
      <p:sp>
        <p:nvSpPr>
          <p:cNvPr id="23" name="Left Brace 22"/>
          <p:cNvSpPr/>
          <p:nvPr/>
        </p:nvSpPr>
        <p:spPr>
          <a:xfrm>
            <a:off x="2285984" y="2643182"/>
            <a:ext cx="214314" cy="3714776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4" name="Rectangle 23"/>
          <p:cNvSpPr/>
          <p:nvPr/>
        </p:nvSpPr>
        <p:spPr>
          <a:xfrm>
            <a:off x="8072462" y="1500174"/>
            <a:ext cx="857256" cy="47863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bg1"/>
                </a:solidFill>
              </a:rPr>
              <a:t>S</a:t>
            </a:r>
          </a:p>
          <a:p>
            <a:pPr algn="ctr"/>
            <a:r>
              <a:rPr lang="es-MX" sz="2400" b="1" dirty="0" smtClean="0">
                <a:solidFill>
                  <a:schemeClr val="bg1"/>
                </a:solidFill>
              </a:rPr>
              <a:t>A</a:t>
            </a:r>
          </a:p>
          <a:p>
            <a:pPr algn="ctr"/>
            <a:r>
              <a:rPr lang="es-MX" sz="2400" b="1" dirty="0" smtClean="0">
                <a:solidFill>
                  <a:schemeClr val="bg1"/>
                </a:solidFill>
              </a:rPr>
              <a:t>T</a:t>
            </a:r>
          </a:p>
          <a:p>
            <a:pPr algn="ctr"/>
            <a:r>
              <a:rPr lang="es-MX" sz="2400" b="1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s-MX" sz="2400" b="1" dirty="0" smtClean="0">
                <a:solidFill>
                  <a:schemeClr val="bg1"/>
                </a:solidFill>
              </a:rPr>
              <a:t>S</a:t>
            </a:r>
          </a:p>
          <a:p>
            <a:pPr algn="ctr"/>
            <a:r>
              <a:rPr lang="es-MX" sz="2400" b="1" dirty="0" smtClean="0">
                <a:solidFill>
                  <a:schemeClr val="bg1"/>
                </a:solidFill>
              </a:rPr>
              <a:t>F</a:t>
            </a:r>
          </a:p>
          <a:p>
            <a:pPr algn="ctr"/>
            <a:r>
              <a:rPr lang="es-MX" sz="2400" b="1" dirty="0" smtClean="0">
                <a:solidFill>
                  <a:schemeClr val="bg1"/>
                </a:solidFill>
              </a:rPr>
              <a:t>A</a:t>
            </a:r>
          </a:p>
          <a:p>
            <a:pPr algn="ctr"/>
            <a:r>
              <a:rPr lang="es-MX" sz="2400" b="1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2400" b="1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2400" b="1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s-MX" sz="2400" b="1" dirty="0" smtClean="0">
                <a:solidFill>
                  <a:schemeClr val="bg1"/>
                </a:solidFill>
              </a:rPr>
              <a:t>O</a:t>
            </a:r>
          </a:p>
          <a:p>
            <a:pPr algn="ctr"/>
            <a:r>
              <a:rPr lang="es-MX" sz="2400" b="1" dirty="0" smtClean="0">
                <a:solidFill>
                  <a:schemeClr val="bg1"/>
                </a:solidFill>
              </a:rPr>
              <a:t>N</a:t>
            </a:r>
            <a:endParaRPr lang="es-CL" sz="2400" b="1" dirty="0">
              <a:solidFill>
                <a:schemeClr val="bg1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rot="10800000">
            <a:off x="6000760" y="3286124"/>
            <a:ext cx="2071702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10800000">
            <a:off x="6000761" y="4572007"/>
            <a:ext cx="2071702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10800000">
            <a:off x="6000761" y="5929329"/>
            <a:ext cx="2071702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1"/>
          <p:cNvGrpSpPr/>
          <p:nvPr/>
        </p:nvGrpSpPr>
        <p:grpSpPr>
          <a:xfrm>
            <a:off x="2928926" y="214290"/>
            <a:ext cx="3071834" cy="6072230"/>
            <a:chOff x="5572132" y="214290"/>
            <a:chExt cx="3071834" cy="6072230"/>
          </a:xfrm>
        </p:grpSpPr>
        <p:sp>
          <p:nvSpPr>
            <p:cNvPr id="41" name="Rounded Rectangle 40"/>
            <p:cNvSpPr/>
            <p:nvPr/>
          </p:nvSpPr>
          <p:spPr>
            <a:xfrm>
              <a:off x="5572132" y="214290"/>
              <a:ext cx="3071834" cy="85725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500" dirty="0" smtClean="0"/>
                <a:t>Necesidad</a:t>
              </a:r>
              <a:endParaRPr lang="es-CL" sz="2500" dirty="0"/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5572132" y="1500174"/>
              <a:ext cx="3071834" cy="85725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500" dirty="0" smtClean="0"/>
                <a:t>Búsqueda de información</a:t>
              </a:r>
              <a:endParaRPr lang="es-CL" sz="2500" dirty="0"/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5572132" y="2786058"/>
              <a:ext cx="3071834" cy="85725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500" dirty="0" smtClean="0"/>
                <a:t>Formación de percepciones</a:t>
              </a:r>
              <a:endParaRPr lang="es-CL" sz="2500" dirty="0"/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5572132" y="4071942"/>
              <a:ext cx="3071834" cy="85725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500" dirty="0" smtClean="0"/>
                <a:t>Preferencias</a:t>
              </a:r>
              <a:endParaRPr lang="es-CL" sz="2500" dirty="0"/>
            </a:p>
          </p:txBody>
        </p:sp>
        <p:sp>
          <p:nvSpPr>
            <p:cNvPr id="46" name="Right Arrow 45"/>
            <p:cNvSpPr/>
            <p:nvPr/>
          </p:nvSpPr>
          <p:spPr>
            <a:xfrm rot="5400000">
              <a:off x="7000892" y="1142984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7" name="Right Arrow 46"/>
            <p:cNvSpPr/>
            <p:nvPr/>
          </p:nvSpPr>
          <p:spPr>
            <a:xfrm rot="5400000">
              <a:off x="7000892" y="2428868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8" name="Right Arrow 47"/>
            <p:cNvSpPr/>
            <p:nvPr/>
          </p:nvSpPr>
          <p:spPr>
            <a:xfrm rot="5400000">
              <a:off x="7000892" y="3714752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9" name="Right Arrow 48"/>
            <p:cNvSpPr/>
            <p:nvPr/>
          </p:nvSpPr>
          <p:spPr>
            <a:xfrm rot="5400000">
              <a:off x="7000892" y="5000636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5572132" y="5429264"/>
              <a:ext cx="3071834" cy="85725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500" dirty="0" smtClean="0"/>
                <a:t>Decisión</a:t>
              </a:r>
              <a:endParaRPr lang="es-CL" sz="2500" dirty="0"/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2357422" y="71414"/>
            <a:ext cx="3714776" cy="6429420"/>
            <a:chOff x="2357422" y="71414"/>
            <a:chExt cx="3714776" cy="6429420"/>
          </a:xfrm>
        </p:grpSpPr>
        <p:cxnSp>
          <p:nvCxnSpPr>
            <p:cNvPr id="69" name="Straight Connector 68"/>
            <p:cNvCxnSpPr/>
            <p:nvPr/>
          </p:nvCxnSpPr>
          <p:spPr>
            <a:xfrm>
              <a:off x="2500298" y="1571612"/>
              <a:ext cx="500066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357422" y="6143644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ounded Rectangle 40"/>
            <p:cNvSpPr/>
            <p:nvPr/>
          </p:nvSpPr>
          <p:spPr>
            <a:xfrm>
              <a:off x="2786050" y="71414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Surgimiento de la Necesidad</a:t>
              </a:r>
              <a:endParaRPr lang="es-CL" sz="2300" dirty="0"/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2786050" y="1214422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Búsqueda de información</a:t>
              </a:r>
              <a:endParaRPr lang="es-CL" sz="2300" dirty="0"/>
            </a:p>
          </p:txBody>
        </p:sp>
        <p:sp>
          <p:nvSpPr>
            <p:cNvPr id="46" name="Right Arrow 45"/>
            <p:cNvSpPr/>
            <p:nvPr/>
          </p:nvSpPr>
          <p:spPr>
            <a:xfrm rot="5400000">
              <a:off x="4214810" y="857232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7" name="Right Arrow 46"/>
            <p:cNvSpPr/>
            <p:nvPr/>
          </p:nvSpPr>
          <p:spPr>
            <a:xfrm rot="5400000">
              <a:off x="4214810" y="2000240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8" name="Right Arrow 47"/>
            <p:cNvSpPr/>
            <p:nvPr/>
          </p:nvSpPr>
          <p:spPr>
            <a:xfrm rot="5400000">
              <a:off x="4214810" y="3143248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9" name="Right Arrow 48"/>
            <p:cNvSpPr/>
            <p:nvPr/>
          </p:nvSpPr>
          <p:spPr>
            <a:xfrm rot="5400000">
              <a:off x="4214810" y="4286256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cxnSp>
          <p:nvCxnSpPr>
            <p:cNvPr id="29" name="Straight Connector 28"/>
            <p:cNvCxnSpPr/>
            <p:nvPr/>
          </p:nvCxnSpPr>
          <p:spPr>
            <a:xfrm rot="5400000">
              <a:off x="-464379" y="3321844"/>
              <a:ext cx="5643601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2357422" y="5000636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ounded Rectangle 56"/>
            <p:cNvSpPr/>
            <p:nvPr/>
          </p:nvSpPr>
          <p:spPr>
            <a:xfrm>
              <a:off x="2786050" y="2357430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Formación de percepciones</a:t>
              </a:r>
              <a:endParaRPr lang="es-CL" sz="2300" dirty="0"/>
            </a:p>
          </p:txBody>
        </p:sp>
        <p:sp>
          <p:nvSpPr>
            <p:cNvPr id="58" name="Rounded Rectangle 57"/>
            <p:cNvSpPr/>
            <p:nvPr/>
          </p:nvSpPr>
          <p:spPr>
            <a:xfrm>
              <a:off x="2786050" y="3500438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Formación de </a:t>
              </a:r>
              <a:r>
                <a:rPr lang="es-CL" sz="2300" dirty="0" smtClean="0"/>
                <a:t>preferencias</a:t>
              </a:r>
              <a:endParaRPr lang="es-MX" sz="2300" dirty="0" smtClean="0"/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2786050" y="4643446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Decisión de Compra</a:t>
              </a:r>
            </a:p>
          </p:txBody>
        </p:sp>
        <p:sp>
          <p:nvSpPr>
            <p:cNvPr id="60" name="Right Arrow 59"/>
            <p:cNvSpPr/>
            <p:nvPr/>
          </p:nvSpPr>
          <p:spPr>
            <a:xfrm rot="5400000">
              <a:off x="4214810" y="5429264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2786050" y="5786454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Sentimientos posteriores a la compra</a:t>
              </a:r>
            </a:p>
          </p:txBody>
        </p:sp>
        <p:cxnSp>
          <p:nvCxnSpPr>
            <p:cNvPr id="64" name="Straight Connector 63"/>
            <p:cNvCxnSpPr/>
            <p:nvPr/>
          </p:nvCxnSpPr>
          <p:spPr>
            <a:xfrm>
              <a:off x="2357422" y="3929066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2357422" y="2714620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2357422" y="500042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16200000" flipH="1">
              <a:off x="1959749" y="1031065"/>
              <a:ext cx="1071572" cy="9526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14296E-6 L -0.25226 -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Group 76"/>
          <p:cNvGrpSpPr/>
          <p:nvPr/>
        </p:nvGrpSpPr>
        <p:grpSpPr>
          <a:xfrm>
            <a:off x="71406" y="71414"/>
            <a:ext cx="3714776" cy="6429420"/>
            <a:chOff x="2357422" y="71414"/>
            <a:chExt cx="3714776" cy="6429420"/>
          </a:xfrm>
        </p:grpSpPr>
        <p:cxnSp>
          <p:nvCxnSpPr>
            <p:cNvPr id="69" name="Straight Connector 68"/>
            <p:cNvCxnSpPr/>
            <p:nvPr/>
          </p:nvCxnSpPr>
          <p:spPr>
            <a:xfrm>
              <a:off x="2500298" y="1571612"/>
              <a:ext cx="500066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357422" y="6143644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ounded Rectangle 40"/>
            <p:cNvSpPr/>
            <p:nvPr/>
          </p:nvSpPr>
          <p:spPr>
            <a:xfrm>
              <a:off x="2786050" y="71414"/>
              <a:ext cx="3286148" cy="714380"/>
            </a:xfrm>
            <a:prstGeom prst="roundRect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Surgimiento de la Necesidad</a:t>
              </a:r>
              <a:endParaRPr lang="es-CL" sz="2300" dirty="0"/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2786050" y="1214422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Búsqueda de información</a:t>
              </a:r>
              <a:endParaRPr lang="es-CL" sz="2300" dirty="0"/>
            </a:p>
          </p:txBody>
        </p:sp>
        <p:sp>
          <p:nvSpPr>
            <p:cNvPr id="46" name="Right Arrow 45"/>
            <p:cNvSpPr/>
            <p:nvPr/>
          </p:nvSpPr>
          <p:spPr>
            <a:xfrm rot="5400000">
              <a:off x="4214810" y="857232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7" name="Right Arrow 46"/>
            <p:cNvSpPr/>
            <p:nvPr/>
          </p:nvSpPr>
          <p:spPr>
            <a:xfrm rot="5400000">
              <a:off x="4214810" y="2000240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8" name="Right Arrow 47"/>
            <p:cNvSpPr/>
            <p:nvPr/>
          </p:nvSpPr>
          <p:spPr>
            <a:xfrm rot="5400000">
              <a:off x="4214810" y="3143248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9" name="Right Arrow 48"/>
            <p:cNvSpPr/>
            <p:nvPr/>
          </p:nvSpPr>
          <p:spPr>
            <a:xfrm rot="5400000">
              <a:off x="4214810" y="4286256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cxnSp>
          <p:nvCxnSpPr>
            <p:cNvPr id="29" name="Straight Connector 28"/>
            <p:cNvCxnSpPr/>
            <p:nvPr/>
          </p:nvCxnSpPr>
          <p:spPr>
            <a:xfrm rot="5400000">
              <a:off x="-464379" y="3321844"/>
              <a:ext cx="5643601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2357422" y="5000636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ounded Rectangle 56"/>
            <p:cNvSpPr/>
            <p:nvPr/>
          </p:nvSpPr>
          <p:spPr>
            <a:xfrm>
              <a:off x="2786050" y="2357430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Formación de percepciones</a:t>
              </a:r>
              <a:endParaRPr lang="es-CL" sz="2300" dirty="0"/>
            </a:p>
          </p:txBody>
        </p:sp>
        <p:sp>
          <p:nvSpPr>
            <p:cNvPr id="58" name="Rounded Rectangle 57"/>
            <p:cNvSpPr/>
            <p:nvPr/>
          </p:nvSpPr>
          <p:spPr>
            <a:xfrm>
              <a:off x="2786050" y="3500438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Formación de </a:t>
              </a:r>
              <a:r>
                <a:rPr lang="es-CL" sz="2300" dirty="0" smtClean="0"/>
                <a:t>preferencias</a:t>
              </a:r>
              <a:endParaRPr lang="es-MX" sz="2300" dirty="0" smtClean="0"/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2786050" y="4643446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Decisión de Compra</a:t>
              </a:r>
            </a:p>
          </p:txBody>
        </p:sp>
        <p:sp>
          <p:nvSpPr>
            <p:cNvPr id="60" name="Right Arrow 59"/>
            <p:cNvSpPr/>
            <p:nvPr/>
          </p:nvSpPr>
          <p:spPr>
            <a:xfrm rot="5400000">
              <a:off x="4214810" y="5429264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2786050" y="5786454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Sentimientos posteriores a la compra</a:t>
              </a:r>
            </a:p>
          </p:txBody>
        </p:sp>
        <p:cxnSp>
          <p:nvCxnSpPr>
            <p:cNvPr id="64" name="Straight Connector 63"/>
            <p:cNvCxnSpPr/>
            <p:nvPr/>
          </p:nvCxnSpPr>
          <p:spPr>
            <a:xfrm>
              <a:off x="2357422" y="3929066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2357422" y="2714620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2357422" y="500042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16200000" flipH="1">
              <a:off x="1959749" y="1031065"/>
              <a:ext cx="1071572" cy="9526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4"/>
          <p:cNvSpPr/>
          <p:nvPr/>
        </p:nvSpPr>
        <p:spPr>
          <a:xfrm>
            <a:off x="4357686" y="1471656"/>
            <a:ext cx="45720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b="1" dirty="0" smtClean="0">
                <a:solidFill>
                  <a:srgbClr val="FF0000"/>
                </a:solidFill>
              </a:rPr>
              <a:t>Puede surgir por un estímulo externo o interno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143372" y="-24"/>
            <a:ext cx="478634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800" dirty="0" smtClean="0">
                <a:solidFill>
                  <a:srgbClr val="002060"/>
                </a:solidFill>
              </a:rPr>
              <a:t>Surgimiento de </a:t>
            </a:r>
          </a:p>
          <a:p>
            <a:pPr algn="ctr"/>
            <a:r>
              <a:rPr lang="es-ES" sz="3800" dirty="0" smtClean="0">
                <a:solidFill>
                  <a:srgbClr val="002060"/>
                </a:solidFill>
              </a:rPr>
              <a:t>la Necesidad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4643438" y="1333298"/>
            <a:ext cx="400052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357686" y="2638522"/>
            <a:ext cx="4429156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300" b="1" dirty="0" smtClean="0">
                <a:solidFill>
                  <a:srgbClr val="002060"/>
                </a:solidFill>
              </a:rPr>
              <a:t>Estímulo interno: </a:t>
            </a:r>
          </a:p>
          <a:p>
            <a:pPr algn="just"/>
            <a:r>
              <a:rPr lang="es-ES" sz="2300" dirty="0" smtClean="0">
                <a:solidFill>
                  <a:srgbClr val="002060"/>
                </a:solidFill>
              </a:rPr>
              <a:t>Surge un impulso normal en una persona a cierto nivel (sed, hambre, sexo) y llega a ser una presión.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357686" y="4567348"/>
            <a:ext cx="4429156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300" b="1" dirty="0" smtClean="0">
                <a:solidFill>
                  <a:srgbClr val="002060"/>
                </a:solidFill>
              </a:rPr>
              <a:t>Estímulo externo:</a:t>
            </a:r>
          </a:p>
          <a:p>
            <a:pPr algn="just"/>
            <a:r>
              <a:rPr lang="es-ES" sz="2300" dirty="0" smtClean="0">
                <a:solidFill>
                  <a:srgbClr val="002060"/>
                </a:solidFill>
              </a:rPr>
              <a:t>La necesidad es causada por un estímulo o mecanismo activador (publicidad, ver un producto en vitrina).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0" grpId="0"/>
      <p:bldP spid="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Group 76"/>
          <p:cNvGrpSpPr/>
          <p:nvPr/>
        </p:nvGrpSpPr>
        <p:grpSpPr>
          <a:xfrm>
            <a:off x="71406" y="71414"/>
            <a:ext cx="3714776" cy="6429420"/>
            <a:chOff x="2357422" y="71414"/>
            <a:chExt cx="3714776" cy="6429420"/>
          </a:xfrm>
        </p:grpSpPr>
        <p:cxnSp>
          <p:nvCxnSpPr>
            <p:cNvPr id="69" name="Straight Connector 68"/>
            <p:cNvCxnSpPr/>
            <p:nvPr/>
          </p:nvCxnSpPr>
          <p:spPr>
            <a:xfrm>
              <a:off x="2500298" y="1571612"/>
              <a:ext cx="500066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357422" y="6143644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ounded Rectangle 40"/>
            <p:cNvSpPr/>
            <p:nvPr/>
          </p:nvSpPr>
          <p:spPr>
            <a:xfrm>
              <a:off x="2786050" y="71414"/>
              <a:ext cx="3286148" cy="71438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Surgimiento de la Necesidad</a:t>
              </a:r>
              <a:endParaRPr lang="es-CL" sz="2300" dirty="0"/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2786050" y="1214422"/>
              <a:ext cx="3286148" cy="714380"/>
            </a:xfrm>
            <a:prstGeom prst="roundRect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Búsqueda de información</a:t>
              </a:r>
              <a:endParaRPr lang="es-CL" sz="2300" dirty="0"/>
            </a:p>
          </p:txBody>
        </p:sp>
        <p:sp>
          <p:nvSpPr>
            <p:cNvPr id="46" name="Right Arrow 45"/>
            <p:cNvSpPr/>
            <p:nvPr/>
          </p:nvSpPr>
          <p:spPr>
            <a:xfrm rot="5400000">
              <a:off x="4214810" y="857232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7" name="Right Arrow 46"/>
            <p:cNvSpPr/>
            <p:nvPr/>
          </p:nvSpPr>
          <p:spPr>
            <a:xfrm rot="5400000">
              <a:off x="4214810" y="2000240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8" name="Right Arrow 47"/>
            <p:cNvSpPr/>
            <p:nvPr/>
          </p:nvSpPr>
          <p:spPr>
            <a:xfrm rot="5400000">
              <a:off x="4214810" y="3143248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9" name="Right Arrow 48"/>
            <p:cNvSpPr/>
            <p:nvPr/>
          </p:nvSpPr>
          <p:spPr>
            <a:xfrm rot="5400000">
              <a:off x="4214810" y="4286256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cxnSp>
          <p:nvCxnSpPr>
            <p:cNvPr id="29" name="Straight Connector 28"/>
            <p:cNvCxnSpPr/>
            <p:nvPr/>
          </p:nvCxnSpPr>
          <p:spPr>
            <a:xfrm rot="5400000">
              <a:off x="-464379" y="3321844"/>
              <a:ext cx="5643601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2357422" y="5000636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ounded Rectangle 56"/>
            <p:cNvSpPr/>
            <p:nvPr/>
          </p:nvSpPr>
          <p:spPr>
            <a:xfrm>
              <a:off x="2786050" y="2357430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Formación de percepciones</a:t>
              </a:r>
              <a:endParaRPr lang="es-CL" sz="2300" dirty="0"/>
            </a:p>
          </p:txBody>
        </p:sp>
        <p:sp>
          <p:nvSpPr>
            <p:cNvPr id="58" name="Rounded Rectangle 57"/>
            <p:cNvSpPr/>
            <p:nvPr/>
          </p:nvSpPr>
          <p:spPr>
            <a:xfrm>
              <a:off x="2786050" y="3500438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Formación de </a:t>
              </a:r>
              <a:r>
                <a:rPr lang="es-CL" sz="2300" dirty="0" smtClean="0"/>
                <a:t>preferencias</a:t>
              </a:r>
              <a:endParaRPr lang="es-MX" sz="2300" dirty="0" smtClean="0"/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2786050" y="4643446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Decisión de Compra</a:t>
              </a:r>
            </a:p>
          </p:txBody>
        </p:sp>
        <p:sp>
          <p:nvSpPr>
            <p:cNvPr id="60" name="Right Arrow 59"/>
            <p:cNvSpPr/>
            <p:nvPr/>
          </p:nvSpPr>
          <p:spPr>
            <a:xfrm rot="5400000">
              <a:off x="4214810" y="5429264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2786050" y="5786454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Sentimientos posteriores a la compra</a:t>
              </a:r>
            </a:p>
          </p:txBody>
        </p:sp>
        <p:cxnSp>
          <p:nvCxnSpPr>
            <p:cNvPr id="64" name="Straight Connector 63"/>
            <p:cNvCxnSpPr/>
            <p:nvPr/>
          </p:nvCxnSpPr>
          <p:spPr>
            <a:xfrm>
              <a:off x="2357422" y="3929066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2357422" y="2714620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2357422" y="500042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16200000" flipH="1">
              <a:off x="1959749" y="1031065"/>
              <a:ext cx="1071572" cy="9526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4"/>
          <p:cNvSpPr/>
          <p:nvPr/>
        </p:nvSpPr>
        <p:spPr>
          <a:xfrm>
            <a:off x="4357686" y="1428736"/>
            <a:ext cx="457203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300" dirty="0" smtClean="0">
                <a:solidFill>
                  <a:srgbClr val="1A2D68"/>
                </a:solidFill>
              </a:rPr>
              <a:t>En la mayoría de los casos, la necesidad surgida no se satisface en forma inmediata (tener un dulce a la mano si tengo hambre)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143372" y="-24"/>
            <a:ext cx="478634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800" dirty="0" smtClean="0">
                <a:solidFill>
                  <a:srgbClr val="002060"/>
                </a:solidFill>
              </a:rPr>
              <a:t>Búsqueda de información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4643438" y="1333298"/>
            <a:ext cx="400052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357686" y="3786190"/>
            <a:ext cx="442915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300" b="1" dirty="0" smtClean="0">
                <a:solidFill>
                  <a:srgbClr val="002060"/>
                </a:solidFill>
              </a:rPr>
              <a:t>Atención exaltada:</a:t>
            </a:r>
          </a:p>
          <a:p>
            <a:pPr algn="just"/>
            <a:r>
              <a:rPr lang="es-ES" sz="2300" dirty="0" smtClean="0">
                <a:solidFill>
                  <a:srgbClr val="002060"/>
                </a:solidFill>
              </a:rPr>
              <a:t>Individuo alerta a la información.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357686" y="4714884"/>
            <a:ext cx="4429156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300" b="1" dirty="0" smtClean="0">
                <a:solidFill>
                  <a:srgbClr val="002060"/>
                </a:solidFill>
              </a:rPr>
              <a:t>Búsqueda de información activa:</a:t>
            </a:r>
          </a:p>
          <a:p>
            <a:pPr algn="just"/>
            <a:r>
              <a:rPr lang="es-ES" sz="2300" dirty="0" smtClean="0">
                <a:solidFill>
                  <a:srgbClr val="002060"/>
                </a:solidFill>
              </a:rPr>
              <a:t>En condiciones de necesidad más intensa, el individuo busca activamente la información en diversas fuentes.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429124" y="2985971"/>
            <a:ext cx="457203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300" dirty="0" smtClean="0">
                <a:solidFill>
                  <a:srgbClr val="1A2D68"/>
                </a:solidFill>
              </a:rPr>
              <a:t>Según la intensidad de la necesidad se tiene </a:t>
            </a:r>
            <a:r>
              <a:rPr lang="es-ES" sz="2300" b="1" dirty="0" smtClean="0">
                <a:solidFill>
                  <a:srgbClr val="FF0000"/>
                </a:solidFill>
              </a:rPr>
              <a:t>2 tipos de búsqueda</a:t>
            </a:r>
            <a:r>
              <a:rPr lang="es-ES" sz="2300" dirty="0" smtClean="0">
                <a:solidFill>
                  <a:srgbClr val="FF0000"/>
                </a:solidFill>
              </a:rPr>
              <a:t>:</a:t>
            </a:r>
            <a:r>
              <a:rPr lang="es-ES" sz="2300" dirty="0" smtClean="0">
                <a:solidFill>
                  <a:srgbClr val="1A2D68"/>
                </a:solidFill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0" grpId="0"/>
      <p:bldP spid="32" grpId="0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Group 76"/>
          <p:cNvGrpSpPr/>
          <p:nvPr/>
        </p:nvGrpSpPr>
        <p:grpSpPr>
          <a:xfrm>
            <a:off x="71406" y="71414"/>
            <a:ext cx="3714776" cy="6429420"/>
            <a:chOff x="2357422" y="71414"/>
            <a:chExt cx="3714776" cy="6429420"/>
          </a:xfrm>
        </p:grpSpPr>
        <p:cxnSp>
          <p:nvCxnSpPr>
            <p:cNvPr id="69" name="Straight Connector 68"/>
            <p:cNvCxnSpPr/>
            <p:nvPr/>
          </p:nvCxnSpPr>
          <p:spPr>
            <a:xfrm>
              <a:off x="2500298" y="1571612"/>
              <a:ext cx="500066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357422" y="6143644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ounded Rectangle 40"/>
            <p:cNvSpPr/>
            <p:nvPr/>
          </p:nvSpPr>
          <p:spPr>
            <a:xfrm>
              <a:off x="2786050" y="71414"/>
              <a:ext cx="3286148" cy="71438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Surgimiento de la Necesidad</a:t>
              </a:r>
              <a:endParaRPr lang="es-CL" sz="2300" dirty="0"/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2786050" y="1214422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Búsqueda de información</a:t>
              </a:r>
              <a:endParaRPr lang="es-CL" sz="2300" dirty="0"/>
            </a:p>
          </p:txBody>
        </p:sp>
        <p:sp>
          <p:nvSpPr>
            <p:cNvPr id="46" name="Right Arrow 45"/>
            <p:cNvSpPr/>
            <p:nvPr/>
          </p:nvSpPr>
          <p:spPr>
            <a:xfrm rot="5400000">
              <a:off x="4214810" y="857232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7" name="Right Arrow 46"/>
            <p:cNvSpPr/>
            <p:nvPr/>
          </p:nvSpPr>
          <p:spPr>
            <a:xfrm rot="5400000">
              <a:off x="4214810" y="2000240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8" name="Right Arrow 47"/>
            <p:cNvSpPr/>
            <p:nvPr/>
          </p:nvSpPr>
          <p:spPr>
            <a:xfrm rot="5400000">
              <a:off x="4214810" y="3143248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9" name="Right Arrow 48"/>
            <p:cNvSpPr/>
            <p:nvPr/>
          </p:nvSpPr>
          <p:spPr>
            <a:xfrm rot="5400000">
              <a:off x="4214810" y="4286256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cxnSp>
          <p:nvCxnSpPr>
            <p:cNvPr id="29" name="Straight Connector 28"/>
            <p:cNvCxnSpPr/>
            <p:nvPr/>
          </p:nvCxnSpPr>
          <p:spPr>
            <a:xfrm rot="5400000">
              <a:off x="-464379" y="3321844"/>
              <a:ext cx="5643601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2357422" y="5000636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ounded Rectangle 56"/>
            <p:cNvSpPr/>
            <p:nvPr/>
          </p:nvSpPr>
          <p:spPr>
            <a:xfrm>
              <a:off x="2786050" y="2357430"/>
              <a:ext cx="3286148" cy="714380"/>
            </a:xfrm>
            <a:prstGeom prst="roundRect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Formación de percepciones</a:t>
              </a:r>
              <a:endParaRPr lang="es-CL" sz="2300" dirty="0"/>
            </a:p>
          </p:txBody>
        </p:sp>
        <p:sp>
          <p:nvSpPr>
            <p:cNvPr id="58" name="Rounded Rectangle 57"/>
            <p:cNvSpPr/>
            <p:nvPr/>
          </p:nvSpPr>
          <p:spPr>
            <a:xfrm>
              <a:off x="2786050" y="3500438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Formación de </a:t>
              </a:r>
              <a:r>
                <a:rPr lang="es-CL" sz="2300" dirty="0" smtClean="0"/>
                <a:t>preferencias</a:t>
              </a:r>
              <a:endParaRPr lang="es-MX" sz="2300" dirty="0" smtClean="0"/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2786050" y="4643446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Decisión de Compra</a:t>
              </a:r>
            </a:p>
          </p:txBody>
        </p:sp>
        <p:sp>
          <p:nvSpPr>
            <p:cNvPr id="60" name="Right Arrow 59"/>
            <p:cNvSpPr/>
            <p:nvPr/>
          </p:nvSpPr>
          <p:spPr>
            <a:xfrm rot="5400000">
              <a:off x="4214810" y="5429264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2786050" y="5786454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Sentimientos posteriores a la compra</a:t>
              </a:r>
            </a:p>
          </p:txBody>
        </p:sp>
        <p:cxnSp>
          <p:nvCxnSpPr>
            <p:cNvPr id="64" name="Straight Connector 63"/>
            <p:cNvCxnSpPr/>
            <p:nvPr/>
          </p:nvCxnSpPr>
          <p:spPr>
            <a:xfrm>
              <a:off x="2357422" y="3929066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2357422" y="2714620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2357422" y="500042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16200000" flipH="1">
              <a:off x="1959749" y="1031065"/>
              <a:ext cx="1071572" cy="9526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4"/>
          <p:cNvSpPr/>
          <p:nvPr/>
        </p:nvSpPr>
        <p:spPr>
          <a:xfrm>
            <a:off x="4357686" y="1471656"/>
            <a:ext cx="45720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b="1" dirty="0" smtClean="0">
                <a:solidFill>
                  <a:srgbClr val="FF0000"/>
                </a:solidFill>
              </a:rPr>
              <a:t>Percibimos en base a conceptos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143372" y="-24"/>
            <a:ext cx="478634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800" dirty="0" smtClean="0">
                <a:solidFill>
                  <a:srgbClr val="002060"/>
                </a:solidFill>
              </a:rPr>
              <a:t>Formación de percepciones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4643438" y="1333298"/>
            <a:ext cx="400052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429124" y="3645148"/>
            <a:ext cx="4429156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300" b="1" dirty="0" smtClean="0">
                <a:solidFill>
                  <a:srgbClr val="002060"/>
                </a:solidFill>
              </a:rPr>
              <a:t>Atributos típicos:</a:t>
            </a:r>
          </a:p>
          <a:p>
            <a:pPr algn="ctr"/>
            <a:r>
              <a:rPr lang="es-ES" sz="2300" dirty="0" smtClean="0">
                <a:solidFill>
                  <a:srgbClr val="002060"/>
                </a:solidFill>
              </a:rPr>
              <a:t>Caro / barato</a:t>
            </a:r>
          </a:p>
          <a:p>
            <a:pPr algn="ctr"/>
            <a:r>
              <a:rPr lang="es-ES" sz="2300" dirty="0" smtClean="0">
                <a:solidFill>
                  <a:srgbClr val="002060"/>
                </a:solidFill>
              </a:rPr>
              <a:t>Entretenido</a:t>
            </a:r>
          </a:p>
          <a:p>
            <a:pPr algn="ctr"/>
            <a:r>
              <a:rPr lang="es-ES" sz="2300" dirty="0" smtClean="0">
                <a:solidFill>
                  <a:srgbClr val="002060"/>
                </a:solidFill>
              </a:rPr>
              <a:t>Fácil de usar</a:t>
            </a:r>
          </a:p>
          <a:p>
            <a:pPr algn="ctr"/>
            <a:r>
              <a:rPr lang="es-ES" sz="2300" dirty="0" smtClean="0">
                <a:solidFill>
                  <a:srgbClr val="002060"/>
                </a:solidFill>
              </a:rPr>
              <a:t>Cómodo</a:t>
            </a:r>
          </a:p>
          <a:p>
            <a:pPr algn="ctr"/>
            <a:r>
              <a:rPr lang="es-ES" sz="2300" dirty="0" smtClean="0">
                <a:solidFill>
                  <a:srgbClr val="002060"/>
                </a:solidFill>
              </a:rPr>
              <a:t>Confiable</a:t>
            </a:r>
          </a:p>
          <a:p>
            <a:pPr algn="ctr"/>
            <a:r>
              <a:rPr lang="es-ES" sz="2300" dirty="0" smtClean="0">
                <a:solidFill>
                  <a:srgbClr val="002060"/>
                </a:solidFill>
              </a:rPr>
              <a:t>Etc.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429124" y="2428868"/>
            <a:ext cx="45720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dirty="0" smtClean="0">
                <a:solidFill>
                  <a:srgbClr val="1A2D68"/>
                </a:solidFill>
              </a:rPr>
              <a:t>Atributos o dimensiones perceptuales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0" grpId="0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Group 76"/>
          <p:cNvGrpSpPr/>
          <p:nvPr/>
        </p:nvGrpSpPr>
        <p:grpSpPr>
          <a:xfrm>
            <a:off x="71406" y="71414"/>
            <a:ext cx="3714776" cy="6429420"/>
            <a:chOff x="2357422" y="71414"/>
            <a:chExt cx="3714776" cy="6429420"/>
          </a:xfrm>
        </p:grpSpPr>
        <p:cxnSp>
          <p:nvCxnSpPr>
            <p:cNvPr id="69" name="Straight Connector 68"/>
            <p:cNvCxnSpPr/>
            <p:nvPr/>
          </p:nvCxnSpPr>
          <p:spPr>
            <a:xfrm>
              <a:off x="2500298" y="1571612"/>
              <a:ext cx="500066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357422" y="6143644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ounded Rectangle 40"/>
            <p:cNvSpPr/>
            <p:nvPr/>
          </p:nvSpPr>
          <p:spPr>
            <a:xfrm>
              <a:off x="2786050" y="71414"/>
              <a:ext cx="3286148" cy="71438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Surgimiento de la Necesidad</a:t>
              </a:r>
              <a:endParaRPr lang="es-CL" sz="2300" dirty="0"/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2786050" y="1214422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Búsqueda de información</a:t>
              </a:r>
              <a:endParaRPr lang="es-CL" sz="2300" dirty="0"/>
            </a:p>
          </p:txBody>
        </p:sp>
        <p:sp>
          <p:nvSpPr>
            <p:cNvPr id="46" name="Right Arrow 45"/>
            <p:cNvSpPr/>
            <p:nvPr/>
          </p:nvSpPr>
          <p:spPr>
            <a:xfrm rot="5400000">
              <a:off x="4214810" y="857232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7" name="Right Arrow 46"/>
            <p:cNvSpPr/>
            <p:nvPr/>
          </p:nvSpPr>
          <p:spPr>
            <a:xfrm rot="5400000">
              <a:off x="4214810" y="2000240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8" name="Right Arrow 47"/>
            <p:cNvSpPr/>
            <p:nvPr/>
          </p:nvSpPr>
          <p:spPr>
            <a:xfrm rot="5400000">
              <a:off x="4214810" y="3143248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9" name="Right Arrow 48"/>
            <p:cNvSpPr/>
            <p:nvPr/>
          </p:nvSpPr>
          <p:spPr>
            <a:xfrm rot="5400000">
              <a:off x="4214810" y="4286256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cxnSp>
          <p:nvCxnSpPr>
            <p:cNvPr id="29" name="Straight Connector 28"/>
            <p:cNvCxnSpPr/>
            <p:nvPr/>
          </p:nvCxnSpPr>
          <p:spPr>
            <a:xfrm rot="5400000">
              <a:off x="-464379" y="3321844"/>
              <a:ext cx="5643601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2357422" y="5000636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ounded Rectangle 56"/>
            <p:cNvSpPr/>
            <p:nvPr/>
          </p:nvSpPr>
          <p:spPr>
            <a:xfrm>
              <a:off x="2786050" y="2357430"/>
              <a:ext cx="3286148" cy="714380"/>
            </a:xfrm>
            <a:prstGeom prst="roundRect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Formación de percepciones</a:t>
              </a:r>
              <a:endParaRPr lang="es-CL" sz="2300" dirty="0"/>
            </a:p>
          </p:txBody>
        </p:sp>
        <p:sp>
          <p:nvSpPr>
            <p:cNvPr id="58" name="Rounded Rectangle 57"/>
            <p:cNvSpPr/>
            <p:nvPr/>
          </p:nvSpPr>
          <p:spPr>
            <a:xfrm>
              <a:off x="2786050" y="3500438"/>
              <a:ext cx="3286148" cy="714380"/>
            </a:xfrm>
            <a:prstGeom prst="roundRect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Formación de </a:t>
              </a:r>
              <a:r>
                <a:rPr lang="es-CL" sz="2300" dirty="0" smtClean="0"/>
                <a:t>preferencias</a:t>
              </a:r>
              <a:endParaRPr lang="es-MX" sz="2300" dirty="0" smtClean="0"/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2786050" y="4643446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Decisión de Compra</a:t>
              </a:r>
            </a:p>
          </p:txBody>
        </p:sp>
        <p:sp>
          <p:nvSpPr>
            <p:cNvPr id="60" name="Right Arrow 59"/>
            <p:cNvSpPr/>
            <p:nvPr/>
          </p:nvSpPr>
          <p:spPr>
            <a:xfrm rot="5400000">
              <a:off x="4214810" y="5429264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2786050" y="5786454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Sentimientos posteriores a la compra</a:t>
              </a:r>
            </a:p>
          </p:txBody>
        </p:sp>
        <p:cxnSp>
          <p:nvCxnSpPr>
            <p:cNvPr id="64" name="Straight Connector 63"/>
            <p:cNvCxnSpPr/>
            <p:nvPr/>
          </p:nvCxnSpPr>
          <p:spPr>
            <a:xfrm>
              <a:off x="2357422" y="3929066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2357422" y="2714620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2357422" y="500042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16200000" flipH="1">
              <a:off x="1959749" y="1031065"/>
              <a:ext cx="1071572" cy="9526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4"/>
          <p:cNvSpPr/>
          <p:nvPr/>
        </p:nvSpPr>
        <p:spPr>
          <a:xfrm>
            <a:off x="4500562" y="1638532"/>
            <a:ext cx="45720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 smtClean="0">
                <a:solidFill>
                  <a:srgbClr val="FF0000"/>
                </a:solidFill>
              </a:rPr>
              <a:t>Información entrante ayuda a aclarar         y evaluar alternativas… 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143372" y="-24"/>
            <a:ext cx="500062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400" dirty="0" smtClean="0">
                <a:solidFill>
                  <a:srgbClr val="002060"/>
                </a:solidFill>
              </a:rPr>
              <a:t>Formación de percepciones y preferencias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4572000" y="1643050"/>
            <a:ext cx="400052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357686" y="3010113"/>
            <a:ext cx="442915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100" b="1" dirty="0" smtClean="0">
                <a:solidFill>
                  <a:srgbClr val="002060"/>
                </a:solidFill>
              </a:rPr>
              <a:t>No existe un proceso de evaluación único y simple utilizado por todos los consumidores</a:t>
            </a:r>
            <a:endParaRPr lang="es-ES" sz="2100" dirty="0" smtClean="0">
              <a:solidFill>
                <a:srgbClr val="00206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000496" y="2261708"/>
            <a:ext cx="45720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" sz="2000" b="1" dirty="0" smtClean="0">
                <a:solidFill>
                  <a:srgbClr val="FF0000"/>
                </a:solidFill>
              </a:rPr>
              <a:t>…Así, se formulan </a:t>
            </a:r>
          </a:p>
          <a:p>
            <a:pPr algn="r"/>
            <a:r>
              <a:rPr lang="es-ES" sz="2000" b="1" dirty="0" smtClean="0">
                <a:solidFill>
                  <a:srgbClr val="FF0000"/>
                </a:solidFill>
              </a:rPr>
              <a:t>percepciones y preferencias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572000" y="4071942"/>
            <a:ext cx="44291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000" dirty="0" smtClean="0">
                <a:solidFill>
                  <a:srgbClr val="002060"/>
                </a:solidFill>
              </a:rPr>
              <a:t> El consumidor ve el producto a</a:t>
            </a:r>
          </a:p>
          <a:p>
            <a:r>
              <a:rPr lang="es-ES" sz="2000" dirty="0" smtClean="0">
                <a:solidFill>
                  <a:srgbClr val="002060"/>
                </a:solidFill>
              </a:rPr>
              <a:t>   través de atributos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>
                <a:solidFill>
                  <a:srgbClr val="002060"/>
                </a:solidFill>
              </a:rPr>
              <a:t> Determina la importancia de los</a:t>
            </a:r>
          </a:p>
          <a:p>
            <a:r>
              <a:rPr lang="es-ES" sz="2000" dirty="0" smtClean="0">
                <a:solidFill>
                  <a:srgbClr val="002060"/>
                </a:solidFill>
              </a:rPr>
              <a:t>   atributos relevantes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>
                <a:solidFill>
                  <a:srgbClr val="002060"/>
                </a:solidFill>
              </a:rPr>
              <a:t> Desarrolla creencias sobre una</a:t>
            </a:r>
          </a:p>
          <a:p>
            <a:r>
              <a:rPr lang="es-ES" sz="2000" dirty="0" smtClean="0">
                <a:solidFill>
                  <a:srgbClr val="002060"/>
                </a:solidFill>
              </a:rPr>
              <a:t>   marca: imagen del producto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>
                <a:solidFill>
                  <a:srgbClr val="002060"/>
                </a:solidFill>
              </a:rPr>
              <a:t> Las percepciones pueden diferir</a:t>
            </a:r>
          </a:p>
          <a:p>
            <a:r>
              <a:rPr lang="es-ES" sz="2000" dirty="0" smtClean="0">
                <a:solidFill>
                  <a:srgbClr val="002060"/>
                </a:solidFill>
              </a:rPr>
              <a:t>   de los verdaderos atributos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0" grpId="0"/>
      <p:bldP spid="3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Group 76"/>
          <p:cNvGrpSpPr/>
          <p:nvPr/>
        </p:nvGrpSpPr>
        <p:grpSpPr>
          <a:xfrm>
            <a:off x="71406" y="71414"/>
            <a:ext cx="3714776" cy="6429420"/>
            <a:chOff x="2357422" y="71414"/>
            <a:chExt cx="3714776" cy="6429420"/>
          </a:xfrm>
        </p:grpSpPr>
        <p:cxnSp>
          <p:nvCxnSpPr>
            <p:cNvPr id="69" name="Straight Connector 68"/>
            <p:cNvCxnSpPr/>
            <p:nvPr/>
          </p:nvCxnSpPr>
          <p:spPr>
            <a:xfrm>
              <a:off x="2500298" y="1571612"/>
              <a:ext cx="500066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357422" y="6143644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ounded Rectangle 40"/>
            <p:cNvSpPr/>
            <p:nvPr/>
          </p:nvSpPr>
          <p:spPr>
            <a:xfrm>
              <a:off x="2786050" y="71414"/>
              <a:ext cx="3286148" cy="71438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Surgimiento de la Necesidad</a:t>
              </a:r>
              <a:endParaRPr lang="es-CL" sz="2300" dirty="0"/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2786050" y="1214422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Búsqueda de información</a:t>
              </a:r>
              <a:endParaRPr lang="es-CL" sz="2300" dirty="0"/>
            </a:p>
          </p:txBody>
        </p:sp>
        <p:sp>
          <p:nvSpPr>
            <p:cNvPr id="46" name="Right Arrow 45"/>
            <p:cNvSpPr/>
            <p:nvPr/>
          </p:nvSpPr>
          <p:spPr>
            <a:xfrm rot="5400000">
              <a:off x="4214810" y="857232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7" name="Right Arrow 46"/>
            <p:cNvSpPr/>
            <p:nvPr/>
          </p:nvSpPr>
          <p:spPr>
            <a:xfrm rot="5400000">
              <a:off x="4214810" y="2000240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8" name="Right Arrow 47"/>
            <p:cNvSpPr/>
            <p:nvPr/>
          </p:nvSpPr>
          <p:spPr>
            <a:xfrm rot="5400000">
              <a:off x="4214810" y="3143248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9" name="Right Arrow 48"/>
            <p:cNvSpPr/>
            <p:nvPr/>
          </p:nvSpPr>
          <p:spPr>
            <a:xfrm rot="5400000">
              <a:off x="4214810" y="4286256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cxnSp>
          <p:nvCxnSpPr>
            <p:cNvPr id="29" name="Straight Connector 28"/>
            <p:cNvCxnSpPr/>
            <p:nvPr/>
          </p:nvCxnSpPr>
          <p:spPr>
            <a:xfrm rot="5400000">
              <a:off x="-464379" y="3321844"/>
              <a:ext cx="5643601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2357422" y="5000636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ounded Rectangle 56"/>
            <p:cNvSpPr/>
            <p:nvPr/>
          </p:nvSpPr>
          <p:spPr>
            <a:xfrm>
              <a:off x="2786050" y="2357430"/>
              <a:ext cx="3286148" cy="71438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Formación de percepciones</a:t>
              </a:r>
              <a:endParaRPr lang="es-CL" sz="2300" dirty="0"/>
            </a:p>
          </p:txBody>
        </p:sp>
        <p:sp>
          <p:nvSpPr>
            <p:cNvPr id="58" name="Rounded Rectangle 57"/>
            <p:cNvSpPr/>
            <p:nvPr/>
          </p:nvSpPr>
          <p:spPr>
            <a:xfrm>
              <a:off x="2786050" y="3500438"/>
              <a:ext cx="3286148" cy="714380"/>
            </a:xfrm>
            <a:prstGeom prst="roundRect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Formación de </a:t>
              </a:r>
              <a:r>
                <a:rPr lang="es-CL" sz="2300" dirty="0" smtClean="0"/>
                <a:t>preferencias</a:t>
              </a:r>
              <a:endParaRPr lang="es-MX" sz="2300" dirty="0" smtClean="0"/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2786050" y="4643446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Decisión de Compra</a:t>
              </a:r>
            </a:p>
          </p:txBody>
        </p:sp>
        <p:sp>
          <p:nvSpPr>
            <p:cNvPr id="60" name="Right Arrow 59"/>
            <p:cNvSpPr/>
            <p:nvPr/>
          </p:nvSpPr>
          <p:spPr>
            <a:xfrm rot="5400000">
              <a:off x="4214810" y="5429264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2786050" y="5786454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Sentimientos posteriores a la compra</a:t>
              </a:r>
            </a:p>
          </p:txBody>
        </p:sp>
        <p:cxnSp>
          <p:nvCxnSpPr>
            <p:cNvPr id="64" name="Straight Connector 63"/>
            <p:cNvCxnSpPr/>
            <p:nvPr/>
          </p:nvCxnSpPr>
          <p:spPr>
            <a:xfrm>
              <a:off x="2357422" y="3929066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2357422" y="2714620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2357422" y="500042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16200000" flipH="1">
              <a:off x="1959749" y="1031065"/>
              <a:ext cx="1071572" cy="9526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4"/>
          <p:cNvSpPr/>
          <p:nvPr/>
        </p:nvSpPr>
        <p:spPr>
          <a:xfrm>
            <a:off x="4357686" y="1471656"/>
            <a:ext cx="457203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500" dirty="0" smtClean="0">
                <a:solidFill>
                  <a:srgbClr val="1A2D68"/>
                </a:solidFill>
              </a:rPr>
              <a:t>El individuo estructura las percepciones y preferencias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143372" y="-24"/>
            <a:ext cx="478634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800" dirty="0" smtClean="0">
                <a:solidFill>
                  <a:srgbClr val="002060"/>
                </a:solidFill>
              </a:rPr>
              <a:t>Formación de preferencias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4643438" y="1333298"/>
            <a:ext cx="400052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4429124" y="2627510"/>
            <a:ext cx="4572032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500" dirty="0" smtClean="0">
                <a:solidFill>
                  <a:srgbClr val="1A2D68"/>
                </a:solidFill>
              </a:rPr>
              <a:t>El consumidor tiene una función de utilidad para los atributos (la satisfacción varía con niveles alternativos y combinaciones de atributos)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357686" y="4968587"/>
            <a:ext cx="457203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500" b="1" dirty="0" smtClean="0">
                <a:solidFill>
                  <a:srgbClr val="1A2D68"/>
                </a:solidFill>
              </a:rPr>
              <a:t>A través de algún proceso de evaluación se forma la actitud hacia la marca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2" grpId="0"/>
      <p:bldP spid="3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Group 76"/>
          <p:cNvGrpSpPr/>
          <p:nvPr/>
        </p:nvGrpSpPr>
        <p:grpSpPr>
          <a:xfrm>
            <a:off x="71406" y="71414"/>
            <a:ext cx="3714776" cy="6429420"/>
            <a:chOff x="2357422" y="71414"/>
            <a:chExt cx="3714776" cy="6429420"/>
          </a:xfrm>
        </p:grpSpPr>
        <p:cxnSp>
          <p:nvCxnSpPr>
            <p:cNvPr id="69" name="Straight Connector 68"/>
            <p:cNvCxnSpPr/>
            <p:nvPr/>
          </p:nvCxnSpPr>
          <p:spPr>
            <a:xfrm>
              <a:off x="2500298" y="1571612"/>
              <a:ext cx="500066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357422" y="6143644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ounded Rectangle 40"/>
            <p:cNvSpPr/>
            <p:nvPr/>
          </p:nvSpPr>
          <p:spPr>
            <a:xfrm>
              <a:off x="2786050" y="71414"/>
              <a:ext cx="3286148" cy="71438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Surgimiento de la Necesidad</a:t>
              </a:r>
              <a:endParaRPr lang="es-CL" sz="2300" dirty="0"/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2786050" y="1214422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Búsqueda de información</a:t>
              </a:r>
              <a:endParaRPr lang="es-CL" sz="2300" dirty="0"/>
            </a:p>
          </p:txBody>
        </p:sp>
        <p:sp>
          <p:nvSpPr>
            <p:cNvPr id="46" name="Right Arrow 45"/>
            <p:cNvSpPr/>
            <p:nvPr/>
          </p:nvSpPr>
          <p:spPr>
            <a:xfrm rot="5400000">
              <a:off x="4214810" y="857232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7" name="Right Arrow 46"/>
            <p:cNvSpPr/>
            <p:nvPr/>
          </p:nvSpPr>
          <p:spPr>
            <a:xfrm rot="5400000">
              <a:off x="4214810" y="2000240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8" name="Right Arrow 47"/>
            <p:cNvSpPr/>
            <p:nvPr/>
          </p:nvSpPr>
          <p:spPr>
            <a:xfrm rot="5400000">
              <a:off x="4214810" y="3143248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9" name="Right Arrow 48"/>
            <p:cNvSpPr/>
            <p:nvPr/>
          </p:nvSpPr>
          <p:spPr>
            <a:xfrm rot="5400000">
              <a:off x="4214810" y="4286256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cxnSp>
          <p:nvCxnSpPr>
            <p:cNvPr id="29" name="Straight Connector 28"/>
            <p:cNvCxnSpPr/>
            <p:nvPr/>
          </p:nvCxnSpPr>
          <p:spPr>
            <a:xfrm rot="5400000">
              <a:off x="-464379" y="3321844"/>
              <a:ext cx="5643601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2357422" y="5000636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ounded Rectangle 56"/>
            <p:cNvSpPr/>
            <p:nvPr/>
          </p:nvSpPr>
          <p:spPr>
            <a:xfrm>
              <a:off x="2786050" y="2357430"/>
              <a:ext cx="3286148" cy="71438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Formación de percepciones</a:t>
              </a:r>
              <a:endParaRPr lang="es-CL" sz="2300" dirty="0"/>
            </a:p>
          </p:txBody>
        </p:sp>
        <p:sp>
          <p:nvSpPr>
            <p:cNvPr id="58" name="Rounded Rectangle 57"/>
            <p:cNvSpPr/>
            <p:nvPr/>
          </p:nvSpPr>
          <p:spPr>
            <a:xfrm>
              <a:off x="2786050" y="3500438"/>
              <a:ext cx="3286148" cy="71438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Formación de </a:t>
              </a:r>
              <a:r>
                <a:rPr lang="es-CL" sz="2300" dirty="0" smtClean="0"/>
                <a:t>preferencias</a:t>
              </a:r>
              <a:endParaRPr lang="es-MX" sz="2300" dirty="0" smtClean="0"/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2786050" y="4643446"/>
              <a:ext cx="3286148" cy="714380"/>
            </a:xfrm>
            <a:prstGeom prst="roundRect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Decisión de Compra</a:t>
              </a:r>
            </a:p>
          </p:txBody>
        </p:sp>
        <p:sp>
          <p:nvSpPr>
            <p:cNvPr id="60" name="Right Arrow 59"/>
            <p:cNvSpPr/>
            <p:nvPr/>
          </p:nvSpPr>
          <p:spPr>
            <a:xfrm rot="5400000">
              <a:off x="4214810" y="5429264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2786050" y="5786454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Sentimientos posteriores a la compra</a:t>
              </a:r>
            </a:p>
          </p:txBody>
        </p:sp>
        <p:cxnSp>
          <p:nvCxnSpPr>
            <p:cNvPr id="64" name="Straight Connector 63"/>
            <p:cNvCxnSpPr/>
            <p:nvPr/>
          </p:nvCxnSpPr>
          <p:spPr>
            <a:xfrm>
              <a:off x="2357422" y="3929066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2357422" y="2714620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2357422" y="500042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16200000" flipH="1">
              <a:off x="1959749" y="1031065"/>
              <a:ext cx="1071572" cy="9526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4"/>
          <p:cNvSpPr/>
          <p:nvPr/>
        </p:nvSpPr>
        <p:spPr>
          <a:xfrm>
            <a:off x="4143372" y="1392310"/>
            <a:ext cx="478631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200" dirty="0" smtClean="0">
                <a:solidFill>
                  <a:srgbClr val="1A2D68"/>
                </a:solidFill>
              </a:rPr>
              <a:t>A pesar de tener ordenadas las preferencias, existen otros factores que influyen en la intención de compra: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143372" y="-24"/>
            <a:ext cx="478634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800" dirty="0" smtClean="0">
                <a:solidFill>
                  <a:srgbClr val="002060"/>
                </a:solidFill>
              </a:rPr>
              <a:t>Decisión de </a:t>
            </a:r>
          </a:p>
          <a:p>
            <a:pPr algn="ctr"/>
            <a:r>
              <a:rPr lang="es-ES" sz="3800" dirty="0" smtClean="0">
                <a:solidFill>
                  <a:srgbClr val="002060"/>
                </a:solidFill>
              </a:rPr>
              <a:t>Compra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4643438" y="1333298"/>
            <a:ext cx="400052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4357686" y="2545905"/>
            <a:ext cx="4572032" cy="39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100" dirty="0" smtClean="0">
                <a:solidFill>
                  <a:srgbClr val="1A2D68"/>
                </a:solidFill>
              </a:rPr>
              <a:t> </a:t>
            </a:r>
            <a:r>
              <a:rPr lang="es-ES" sz="1900" b="1" dirty="0" smtClean="0">
                <a:solidFill>
                  <a:srgbClr val="1A2D68"/>
                </a:solidFill>
              </a:rPr>
              <a:t>Actitud de los demás</a:t>
            </a:r>
          </a:p>
          <a:p>
            <a:pPr>
              <a:buFont typeface="Arial" pitchFamily="34" charset="0"/>
              <a:buChar char="•"/>
            </a:pPr>
            <a:r>
              <a:rPr lang="es-ES" sz="1900" dirty="0" smtClean="0">
                <a:solidFill>
                  <a:srgbClr val="1A2D68"/>
                </a:solidFill>
              </a:rPr>
              <a:t> </a:t>
            </a:r>
            <a:r>
              <a:rPr lang="es-ES" sz="1900" b="1" dirty="0" smtClean="0">
                <a:solidFill>
                  <a:srgbClr val="1A2D68"/>
                </a:solidFill>
              </a:rPr>
              <a:t>Variables situacionales</a:t>
            </a:r>
          </a:p>
          <a:p>
            <a:pPr algn="r"/>
            <a:r>
              <a:rPr lang="es-ES" sz="1900" dirty="0" smtClean="0">
                <a:solidFill>
                  <a:srgbClr val="1A2D68"/>
                </a:solidFill>
              </a:rPr>
              <a:t>Influencia del vendedor</a:t>
            </a:r>
          </a:p>
          <a:p>
            <a:pPr algn="r"/>
            <a:r>
              <a:rPr lang="es-ES" sz="1900" dirty="0" smtClean="0">
                <a:solidFill>
                  <a:srgbClr val="1A2D68"/>
                </a:solidFill>
              </a:rPr>
              <a:t>Con quien compro</a:t>
            </a:r>
          </a:p>
          <a:p>
            <a:pPr algn="r"/>
            <a:r>
              <a:rPr lang="es-ES" sz="1900" dirty="0" err="1" smtClean="0">
                <a:solidFill>
                  <a:srgbClr val="1A2D68"/>
                </a:solidFill>
              </a:rPr>
              <a:t>Display</a:t>
            </a:r>
            <a:r>
              <a:rPr lang="es-ES" sz="1900" dirty="0" smtClean="0">
                <a:solidFill>
                  <a:srgbClr val="1A2D68"/>
                </a:solidFill>
              </a:rPr>
              <a:t> / </a:t>
            </a:r>
            <a:r>
              <a:rPr lang="es-ES" sz="1900" dirty="0" err="1" smtClean="0">
                <a:solidFill>
                  <a:srgbClr val="1A2D68"/>
                </a:solidFill>
              </a:rPr>
              <a:t>Merchandising</a:t>
            </a:r>
            <a:endParaRPr lang="es-ES" sz="1900" dirty="0" smtClean="0">
              <a:solidFill>
                <a:srgbClr val="1A2D68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sz="2100" dirty="0" smtClean="0">
                <a:solidFill>
                  <a:srgbClr val="1A2D68"/>
                </a:solidFill>
              </a:rPr>
              <a:t> </a:t>
            </a:r>
            <a:r>
              <a:rPr lang="es-ES" sz="1900" b="1" dirty="0" smtClean="0">
                <a:solidFill>
                  <a:srgbClr val="1A2D68"/>
                </a:solidFill>
              </a:rPr>
              <a:t>Cambios no anticipados</a:t>
            </a:r>
            <a:r>
              <a:rPr lang="es-ES" sz="1900" dirty="0" smtClean="0">
                <a:solidFill>
                  <a:srgbClr val="1A2D68"/>
                </a:solidFill>
              </a:rPr>
              <a:t> </a:t>
            </a:r>
          </a:p>
          <a:p>
            <a:pPr algn="r"/>
            <a:r>
              <a:rPr lang="es-ES" sz="1900" dirty="0" smtClean="0">
                <a:solidFill>
                  <a:srgbClr val="1A2D68"/>
                </a:solidFill>
              </a:rPr>
              <a:t>Ingreso esperado</a:t>
            </a:r>
          </a:p>
          <a:p>
            <a:pPr algn="r"/>
            <a:r>
              <a:rPr lang="es-ES" sz="1900" dirty="0" smtClean="0">
                <a:solidFill>
                  <a:srgbClr val="1A2D68"/>
                </a:solidFill>
              </a:rPr>
              <a:t>Costo esperado</a:t>
            </a:r>
          </a:p>
          <a:p>
            <a:pPr algn="r"/>
            <a:r>
              <a:rPr lang="es-ES" sz="1900" dirty="0" smtClean="0">
                <a:solidFill>
                  <a:srgbClr val="1A2D68"/>
                </a:solidFill>
              </a:rPr>
              <a:t>Beneficios esperados</a:t>
            </a:r>
          </a:p>
          <a:p>
            <a:pPr>
              <a:buFont typeface="Arial" pitchFamily="34" charset="0"/>
              <a:buChar char="•"/>
            </a:pPr>
            <a:r>
              <a:rPr lang="es-ES" sz="2100" dirty="0" smtClean="0">
                <a:solidFill>
                  <a:srgbClr val="1A2D68"/>
                </a:solidFill>
              </a:rPr>
              <a:t> </a:t>
            </a:r>
            <a:r>
              <a:rPr lang="es-ES" sz="1900" b="1" dirty="0" smtClean="0">
                <a:solidFill>
                  <a:srgbClr val="1A2D68"/>
                </a:solidFill>
              </a:rPr>
              <a:t>Razón de la compra</a:t>
            </a:r>
          </a:p>
          <a:p>
            <a:pPr algn="r"/>
            <a:r>
              <a:rPr lang="es-ES" sz="1900" dirty="0" smtClean="0">
                <a:solidFill>
                  <a:srgbClr val="1A2D68"/>
                </a:solidFill>
              </a:rPr>
              <a:t>Para mí / Para regalo</a:t>
            </a:r>
          </a:p>
          <a:p>
            <a:pPr algn="r"/>
            <a:r>
              <a:rPr lang="es-ES" sz="1900" dirty="0" smtClean="0">
                <a:solidFill>
                  <a:srgbClr val="1A2D68"/>
                </a:solidFill>
              </a:rPr>
              <a:t>Riesgo percibido</a:t>
            </a:r>
          </a:p>
          <a:p>
            <a:pPr>
              <a:buFont typeface="Arial" pitchFamily="34" charset="0"/>
              <a:buChar char="•"/>
            </a:pPr>
            <a:r>
              <a:rPr lang="es-ES" sz="1900" b="1" dirty="0" smtClean="0">
                <a:solidFill>
                  <a:srgbClr val="1A2D68"/>
                </a:solidFill>
              </a:rPr>
              <a:t> Presupuesto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42844" y="71414"/>
            <a:ext cx="88582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Adaptación del </a:t>
            </a:r>
          </a:p>
          <a:p>
            <a:pPr algn="ctr"/>
            <a:r>
              <a:rPr lang="es-MX" sz="3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Proceso de Decisión de Compra</a:t>
            </a:r>
            <a:endParaRPr lang="es-CL" sz="3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Group 17"/>
          <p:cNvGrpSpPr/>
          <p:nvPr/>
        </p:nvGrpSpPr>
        <p:grpSpPr>
          <a:xfrm>
            <a:off x="1500166" y="1995722"/>
            <a:ext cx="6357982" cy="4433674"/>
            <a:chOff x="1500166" y="1995722"/>
            <a:chExt cx="6357982" cy="4433674"/>
          </a:xfrm>
        </p:grpSpPr>
        <p:sp>
          <p:nvSpPr>
            <p:cNvPr id="28" name="Rectangle 27"/>
            <p:cNvSpPr/>
            <p:nvPr/>
          </p:nvSpPr>
          <p:spPr>
            <a:xfrm>
              <a:off x="1500166" y="2000239"/>
              <a:ext cx="6357982" cy="442915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500166" y="1995722"/>
              <a:ext cx="3143272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5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Percepción – Preferencia </a:t>
              </a:r>
              <a:r>
                <a:rPr lang="es-MX" sz="2500" b="1" dirty="0" smtClean="0">
                  <a:solidFill>
                    <a:srgbClr val="002060"/>
                  </a:solidFill>
                  <a:cs typeface="Arial" pitchFamily="34" charset="0"/>
                </a:rPr>
                <a:t>–</a:t>
              </a:r>
              <a:r>
                <a:rPr lang="es-MX" sz="25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 Decisión</a:t>
              </a:r>
              <a:endParaRPr lang="es-CL" sz="2500" b="1" dirty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</p:txBody>
        </p:sp>
        <p:cxnSp>
          <p:nvCxnSpPr>
            <p:cNvPr id="31" name="Straight Connector 30"/>
            <p:cNvCxnSpPr>
              <a:stCxn id="28" idx="3"/>
              <a:endCxn id="28" idx="1"/>
            </p:cNvCxnSpPr>
            <p:nvPr/>
          </p:nvCxnSpPr>
          <p:spPr>
            <a:xfrm flipH="1">
              <a:off x="1500166" y="4214818"/>
              <a:ext cx="635798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4714876" y="1995722"/>
              <a:ext cx="3143272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5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Percepción – Decisión</a:t>
              </a:r>
            </a:p>
            <a:p>
              <a:pPr algn="ctr"/>
              <a:r>
                <a:rPr lang="es-MX" sz="2500" b="1" dirty="0" smtClean="0">
                  <a:solidFill>
                    <a:srgbClr val="002060"/>
                  </a:solidFill>
                  <a:cs typeface="Arial" pitchFamily="34" charset="0"/>
                </a:rPr>
                <a:t>–</a:t>
              </a:r>
              <a:r>
                <a:rPr lang="es-MX" sz="25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 Preferencia</a:t>
              </a:r>
              <a:endParaRPr lang="es-CL" sz="2500" b="1" dirty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500166" y="4143380"/>
              <a:ext cx="3143272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5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Decisión </a:t>
              </a:r>
              <a:r>
                <a:rPr lang="es-MX" sz="2500" b="1" dirty="0" smtClean="0">
                  <a:solidFill>
                    <a:srgbClr val="002060"/>
                  </a:solidFill>
                  <a:cs typeface="Arial" pitchFamily="34" charset="0"/>
                </a:rPr>
                <a:t>– Percepción</a:t>
              </a:r>
              <a:endParaRPr lang="es-MX" sz="2500" b="1" dirty="0" smtClean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  <a:p>
              <a:pPr algn="ctr"/>
              <a:r>
                <a:rPr lang="es-MX" sz="2500" b="1" dirty="0" smtClean="0">
                  <a:solidFill>
                    <a:srgbClr val="002060"/>
                  </a:solidFill>
                  <a:cs typeface="Arial" pitchFamily="34" charset="0"/>
                </a:rPr>
                <a:t>–</a:t>
              </a:r>
              <a:r>
                <a:rPr lang="es-MX" sz="25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 Preferencia</a:t>
              </a:r>
              <a:endParaRPr lang="es-CL" sz="2500" b="1" dirty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714876" y="4380706"/>
              <a:ext cx="3143272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5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Decisión</a:t>
              </a:r>
              <a:endParaRPr lang="es-CL" sz="2500" b="1" dirty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1500166" y="2857496"/>
              <a:ext cx="6357982" cy="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V="1">
              <a:off x="1500166" y="5000636"/>
              <a:ext cx="6357982" cy="1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28" idx="0"/>
              <a:endCxn id="28" idx="2"/>
            </p:cNvCxnSpPr>
            <p:nvPr/>
          </p:nvCxnSpPr>
          <p:spPr>
            <a:xfrm rot="16200000" flipH="1">
              <a:off x="2464578" y="4214817"/>
              <a:ext cx="4429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Straight Connector 43"/>
          <p:cNvCxnSpPr/>
          <p:nvPr/>
        </p:nvCxnSpPr>
        <p:spPr>
          <a:xfrm>
            <a:off x="571472" y="1214422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714480" y="1303366"/>
            <a:ext cx="5929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>
                <a:solidFill>
                  <a:srgbClr val="0070C0"/>
                </a:solidFill>
                <a:latin typeface="+mj-lt"/>
                <a:cs typeface="Arial" pitchFamily="34" charset="0"/>
              </a:rPr>
              <a:t>ENVOLVIMIENTO</a:t>
            </a:r>
            <a:endParaRPr lang="es-CL" sz="4000" b="1" dirty="0">
              <a:solidFill>
                <a:srgbClr val="0070C0"/>
              </a:solidFill>
              <a:latin typeface="+mj-lt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-1392579" y="3750965"/>
            <a:ext cx="471490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70C0"/>
                </a:solidFill>
                <a:latin typeface="+mj-lt"/>
                <a:cs typeface="Arial" pitchFamily="34" charset="0"/>
              </a:rPr>
              <a:t>DIFERENCIACIÓN</a:t>
            </a:r>
            <a:endParaRPr lang="es-CL" sz="4500" b="1" dirty="0">
              <a:solidFill>
                <a:srgbClr val="0070C0"/>
              </a:solidFill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7 L 0.08281 -0.0930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" y="-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1" grpId="0"/>
      <p:bldP spid="51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72066" y="642918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0070C0"/>
                </a:solidFill>
                <a:latin typeface="+mj-lt"/>
                <a:cs typeface="Arial" pitchFamily="34" charset="0"/>
              </a:rPr>
              <a:t>Bajo Envolvimiento</a:t>
            </a:r>
            <a:endParaRPr lang="es-CL" sz="2800" b="1" dirty="0">
              <a:solidFill>
                <a:srgbClr val="0070C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57356" y="642918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0070C0"/>
                </a:solidFill>
                <a:latin typeface="+mj-lt"/>
                <a:cs typeface="Arial" pitchFamily="34" charset="0"/>
              </a:rPr>
              <a:t>Alto Envolvimiento</a:t>
            </a:r>
            <a:endParaRPr lang="es-CL" sz="2800" b="1" dirty="0">
              <a:solidFill>
                <a:srgbClr val="0070C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-928726" y="2207776"/>
            <a:ext cx="407196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600" b="1" dirty="0" smtClean="0">
                <a:solidFill>
                  <a:srgbClr val="0070C0"/>
                </a:solidFill>
                <a:latin typeface="+mj-lt"/>
                <a:cs typeface="Arial" pitchFamily="34" charset="0"/>
              </a:rPr>
              <a:t>Diferenciación  </a:t>
            </a:r>
          </a:p>
          <a:p>
            <a:pPr algn="ctr"/>
            <a:r>
              <a:rPr lang="es-MX" sz="2600" b="1" dirty="0" smtClean="0">
                <a:solidFill>
                  <a:srgbClr val="0070C0"/>
                </a:solidFill>
                <a:latin typeface="+mj-lt"/>
                <a:cs typeface="Arial" pitchFamily="34" charset="0"/>
              </a:rPr>
              <a:t>de Marcas </a:t>
            </a:r>
          </a:p>
          <a:p>
            <a:pPr algn="ctr"/>
            <a:r>
              <a:rPr lang="es-MX" sz="2600" b="1" dirty="0" smtClean="0">
                <a:solidFill>
                  <a:srgbClr val="0070C0"/>
                </a:solidFill>
                <a:latin typeface="+mj-lt"/>
                <a:cs typeface="Arial" pitchFamily="34" charset="0"/>
              </a:rPr>
              <a:t>Significativa</a:t>
            </a:r>
            <a:endParaRPr lang="es-CL" sz="2600" b="1" dirty="0">
              <a:solidFill>
                <a:srgbClr val="0070C0"/>
              </a:solidFill>
              <a:latin typeface="+mj-lt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857288" y="4493792"/>
            <a:ext cx="407196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600" b="1" dirty="0" smtClean="0">
                <a:solidFill>
                  <a:srgbClr val="0070C0"/>
                </a:solidFill>
                <a:latin typeface="+mj-lt"/>
                <a:cs typeface="Arial" pitchFamily="34" charset="0"/>
              </a:rPr>
              <a:t>Diferenciación  </a:t>
            </a:r>
          </a:p>
          <a:p>
            <a:pPr algn="ctr"/>
            <a:r>
              <a:rPr lang="es-MX" sz="2600" b="1" dirty="0" smtClean="0">
                <a:solidFill>
                  <a:srgbClr val="0070C0"/>
                </a:solidFill>
                <a:latin typeface="+mj-lt"/>
                <a:cs typeface="Arial" pitchFamily="34" charset="0"/>
              </a:rPr>
              <a:t>de Marca poco </a:t>
            </a:r>
          </a:p>
          <a:p>
            <a:pPr algn="ctr"/>
            <a:r>
              <a:rPr lang="es-MX" sz="2600" b="1" dirty="0" smtClean="0">
                <a:solidFill>
                  <a:srgbClr val="0070C0"/>
                </a:solidFill>
                <a:latin typeface="+mj-lt"/>
                <a:cs typeface="Arial" pitchFamily="34" charset="0"/>
              </a:rPr>
              <a:t>Significativa</a:t>
            </a:r>
            <a:endParaRPr lang="es-CL" sz="2600" b="1" dirty="0">
              <a:solidFill>
                <a:srgbClr val="0070C0"/>
              </a:solidFill>
              <a:latin typeface="+mj-lt"/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285984" y="1361815"/>
            <a:ext cx="6357982" cy="4429157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5" name="TextBox 14"/>
          <p:cNvSpPr txBox="1"/>
          <p:nvPr/>
        </p:nvSpPr>
        <p:spPr>
          <a:xfrm>
            <a:off x="2285984" y="1357298"/>
            <a:ext cx="31432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Percepción – Preferencia </a:t>
            </a:r>
            <a:r>
              <a:rPr lang="es-MX" sz="2500" b="1" dirty="0" smtClean="0">
                <a:solidFill>
                  <a:srgbClr val="002060"/>
                </a:solidFill>
                <a:cs typeface="Arial" pitchFamily="34" charset="0"/>
              </a:rPr>
              <a:t>–</a:t>
            </a:r>
            <a:r>
              <a:rPr lang="es-MX" sz="2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Decisión</a:t>
            </a:r>
            <a:endParaRPr lang="es-CL" sz="2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31" name="Straight Connector 30"/>
          <p:cNvCxnSpPr>
            <a:stCxn id="28" idx="3"/>
            <a:endCxn id="28" idx="1"/>
          </p:cNvCxnSpPr>
          <p:nvPr/>
        </p:nvCxnSpPr>
        <p:spPr>
          <a:xfrm flipH="1">
            <a:off x="2285984" y="3576394"/>
            <a:ext cx="635798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500694" y="1357298"/>
            <a:ext cx="31432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Percepción – Decisión</a:t>
            </a:r>
          </a:p>
          <a:p>
            <a:pPr algn="ctr"/>
            <a:r>
              <a:rPr lang="es-MX" sz="2500" b="1" dirty="0" smtClean="0">
                <a:solidFill>
                  <a:srgbClr val="002060"/>
                </a:solidFill>
                <a:cs typeface="Arial" pitchFamily="34" charset="0"/>
              </a:rPr>
              <a:t>–</a:t>
            </a:r>
            <a:r>
              <a:rPr lang="es-MX" sz="2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Preferencia</a:t>
            </a:r>
            <a:endParaRPr lang="es-CL" sz="2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85984" y="3567358"/>
            <a:ext cx="31432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Decisión </a:t>
            </a:r>
            <a:r>
              <a:rPr lang="es-MX" sz="2500" b="1" dirty="0" smtClean="0">
                <a:solidFill>
                  <a:srgbClr val="002060"/>
                </a:solidFill>
                <a:cs typeface="Arial" pitchFamily="34" charset="0"/>
              </a:rPr>
              <a:t>– Percepción</a:t>
            </a:r>
            <a:endParaRPr lang="es-MX" sz="2500" b="1" dirty="0" smtClean="0">
              <a:solidFill>
                <a:srgbClr val="002060"/>
              </a:solidFill>
              <a:latin typeface="+mj-lt"/>
              <a:cs typeface="Arial" pitchFamily="34" charset="0"/>
            </a:endParaRPr>
          </a:p>
          <a:p>
            <a:pPr algn="ctr"/>
            <a:r>
              <a:rPr lang="es-MX" sz="2500" b="1" dirty="0" smtClean="0">
                <a:solidFill>
                  <a:srgbClr val="002060"/>
                </a:solidFill>
                <a:cs typeface="Arial" pitchFamily="34" charset="0"/>
              </a:rPr>
              <a:t>–</a:t>
            </a:r>
            <a:r>
              <a:rPr lang="es-MX" sz="2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Preferencia</a:t>
            </a:r>
            <a:endParaRPr lang="es-CL" sz="2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500694" y="3742282"/>
            <a:ext cx="31432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Decisión</a:t>
            </a:r>
            <a:endParaRPr lang="es-CL" sz="2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2285984" y="2219072"/>
            <a:ext cx="6357982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2285984" y="4362212"/>
            <a:ext cx="6357982" cy="1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28" idx="0"/>
            <a:endCxn id="28" idx="2"/>
          </p:cNvCxnSpPr>
          <p:nvPr/>
        </p:nvCxnSpPr>
        <p:spPr>
          <a:xfrm rot="16200000" flipH="1">
            <a:off x="3250396" y="3576393"/>
            <a:ext cx="442915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357422" y="2373807"/>
            <a:ext cx="30003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dirty="0" smtClean="0">
                <a:solidFill>
                  <a:srgbClr val="223E96"/>
                </a:solidFill>
                <a:latin typeface="+mj-lt"/>
                <a:cs typeface="Arial" pitchFamily="34" charset="0"/>
              </a:rPr>
              <a:t>Proceso de decisión complejo o de alta lealtad</a:t>
            </a:r>
            <a:endParaRPr lang="es-CL" sz="2200" dirty="0">
              <a:solidFill>
                <a:srgbClr val="223E96"/>
              </a:solidFill>
              <a:latin typeface="+mj-lt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72132" y="2357430"/>
            <a:ext cx="30003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dirty="0" smtClean="0">
                <a:solidFill>
                  <a:srgbClr val="223E96"/>
                </a:solidFill>
                <a:latin typeface="+mj-lt"/>
                <a:cs typeface="Arial" pitchFamily="34" charset="0"/>
              </a:rPr>
              <a:t>Búsqueda de variedad</a:t>
            </a:r>
            <a:endParaRPr lang="es-CL" sz="2200" dirty="0">
              <a:solidFill>
                <a:srgbClr val="223E96"/>
              </a:solidFill>
              <a:latin typeface="+mj-lt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28860" y="4784063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223E96"/>
                </a:solidFill>
                <a:latin typeface="+mj-lt"/>
                <a:cs typeface="Arial" pitchFamily="34" charset="0"/>
              </a:rPr>
              <a:t>Red de disonancia</a:t>
            </a:r>
            <a:endParaRPr lang="es-CL" sz="2400" b="1" dirty="0">
              <a:solidFill>
                <a:srgbClr val="223E96"/>
              </a:solidFill>
              <a:latin typeface="+mj-lt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72132" y="4357694"/>
            <a:ext cx="30003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dirty="0" smtClean="0">
                <a:solidFill>
                  <a:srgbClr val="223E96"/>
                </a:solidFill>
                <a:latin typeface="+mj-lt"/>
                <a:cs typeface="Arial" pitchFamily="34" charset="0"/>
              </a:rPr>
              <a:t>Inercia</a:t>
            </a:r>
            <a:endParaRPr lang="es-CL" sz="2200" dirty="0">
              <a:solidFill>
                <a:srgbClr val="223E96"/>
              </a:solidFill>
              <a:latin typeface="+mj-lt"/>
              <a:cs typeface="Arial" pitchFamily="34" charset="0"/>
            </a:endParaRPr>
          </a:p>
        </p:txBody>
      </p:sp>
      <p:sp>
        <p:nvSpPr>
          <p:cNvPr id="25" name="Left Bracket 24"/>
          <p:cNvSpPr/>
          <p:nvPr/>
        </p:nvSpPr>
        <p:spPr>
          <a:xfrm rot="16200000" flipH="1">
            <a:off x="7000892" y="1643050"/>
            <a:ext cx="214314" cy="264320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27" name="Straight Connector 26"/>
          <p:cNvCxnSpPr/>
          <p:nvPr/>
        </p:nvCxnSpPr>
        <p:spPr>
          <a:xfrm rot="5400000">
            <a:off x="7000892" y="2786058"/>
            <a:ext cx="14287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500694" y="3069551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rgbClr val="223E96"/>
                </a:solidFill>
                <a:latin typeface="+mj-lt"/>
                <a:cs typeface="Arial" pitchFamily="34" charset="0"/>
              </a:rPr>
              <a:t>Al azar</a:t>
            </a:r>
            <a:endParaRPr lang="es-CL" sz="2000" dirty="0">
              <a:solidFill>
                <a:srgbClr val="223E96"/>
              </a:solidFill>
              <a:latin typeface="+mj-lt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072330" y="3071810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rgbClr val="223E96"/>
                </a:solidFill>
                <a:latin typeface="+mj-lt"/>
                <a:cs typeface="Arial" pitchFamily="34" charset="0"/>
              </a:rPr>
              <a:t>Experimentar</a:t>
            </a:r>
            <a:endParaRPr lang="es-CL" sz="2000" dirty="0">
              <a:solidFill>
                <a:srgbClr val="223E96"/>
              </a:solidFill>
              <a:latin typeface="+mj-lt"/>
              <a:cs typeface="Arial" pitchFamily="34" charset="0"/>
            </a:endParaRPr>
          </a:p>
        </p:txBody>
      </p:sp>
      <p:sp>
        <p:nvSpPr>
          <p:cNvPr id="45" name="Left Bracket 44"/>
          <p:cNvSpPr/>
          <p:nvPr/>
        </p:nvSpPr>
        <p:spPr>
          <a:xfrm rot="16200000" flipH="1">
            <a:off x="7000892" y="3643314"/>
            <a:ext cx="214314" cy="264320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46" name="Straight Connector 45"/>
          <p:cNvCxnSpPr/>
          <p:nvPr/>
        </p:nvCxnSpPr>
        <p:spPr>
          <a:xfrm rot="5400000">
            <a:off x="7000892" y="4786322"/>
            <a:ext cx="14287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500694" y="5069815"/>
            <a:ext cx="1143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rgbClr val="223E96"/>
                </a:solidFill>
                <a:latin typeface="+mj-lt"/>
                <a:cs typeface="Arial" pitchFamily="34" charset="0"/>
              </a:rPr>
              <a:t>Elección al azar</a:t>
            </a:r>
            <a:endParaRPr lang="es-CL" sz="2000" dirty="0">
              <a:solidFill>
                <a:srgbClr val="223E96"/>
              </a:solidFill>
              <a:latin typeface="+mj-lt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715272" y="5072074"/>
            <a:ext cx="1143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rgbClr val="223E96"/>
                </a:solidFill>
                <a:latin typeface="+mj-lt"/>
                <a:cs typeface="Arial" pitchFamily="34" charset="0"/>
              </a:rPr>
              <a:t>Lealtad </a:t>
            </a:r>
          </a:p>
          <a:p>
            <a:r>
              <a:rPr lang="es-MX" sz="2000" dirty="0" smtClean="0">
                <a:solidFill>
                  <a:srgbClr val="223E96"/>
                </a:solidFill>
                <a:latin typeface="+mj-lt"/>
                <a:cs typeface="Arial" pitchFamily="34" charset="0"/>
              </a:rPr>
              <a:t>Espuria</a:t>
            </a:r>
            <a:endParaRPr lang="es-CL" sz="2000" dirty="0">
              <a:solidFill>
                <a:srgbClr val="223E96"/>
              </a:solidFill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39" grpId="0"/>
      <p:bldP spid="41" grpId="0"/>
      <p:bldP spid="45" grpId="0" animBg="1"/>
      <p:bldP spid="47" grpId="0"/>
      <p:bldP spid="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4282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Comportamiento del Consumidor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00034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720" y="2000240"/>
            <a:ext cx="8501122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Lo que queremos es intuir/predecir </a:t>
            </a:r>
            <a:r>
              <a:rPr lang="es-MX" sz="50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cómo se comportará un cliente ante un estímulo </a:t>
            </a:r>
            <a:r>
              <a:rPr lang="es-MX" sz="45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nuestro o de la competencia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Group 76"/>
          <p:cNvGrpSpPr/>
          <p:nvPr/>
        </p:nvGrpSpPr>
        <p:grpSpPr>
          <a:xfrm>
            <a:off x="71406" y="71414"/>
            <a:ext cx="3714776" cy="6429420"/>
            <a:chOff x="2357422" y="71414"/>
            <a:chExt cx="3714776" cy="6429420"/>
          </a:xfrm>
        </p:grpSpPr>
        <p:cxnSp>
          <p:nvCxnSpPr>
            <p:cNvPr id="69" name="Straight Connector 68"/>
            <p:cNvCxnSpPr/>
            <p:nvPr/>
          </p:nvCxnSpPr>
          <p:spPr>
            <a:xfrm>
              <a:off x="2500298" y="1571612"/>
              <a:ext cx="500066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357422" y="6143644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ounded Rectangle 40"/>
            <p:cNvSpPr/>
            <p:nvPr/>
          </p:nvSpPr>
          <p:spPr>
            <a:xfrm>
              <a:off x="2786050" y="71414"/>
              <a:ext cx="3286148" cy="71438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Surgimiento de la Necesidad</a:t>
              </a:r>
              <a:endParaRPr lang="es-CL" sz="2300" dirty="0"/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2786050" y="1214422"/>
              <a:ext cx="3286148" cy="71438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Búsqueda de información</a:t>
              </a:r>
              <a:endParaRPr lang="es-CL" sz="2300" dirty="0"/>
            </a:p>
          </p:txBody>
        </p:sp>
        <p:sp>
          <p:nvSpPr>
            <p:cNvPr id="46" name="Right Arrow 45"/>
            <p:cNvSpPr/>
            <p:nvPr/>
          </p:nvSpPr>
          <p:spPr>
            <a:xfrm rot="5400000">
              <a:off x="4214810" y="857232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7" name="Right Arrow 46"/>
            <p:cNvSpPr/>
            <p:nvPr/>
          </p:nvSpPr>
          <p:spPr>
            <a:xfrm rot="5400000">
              <a:off x="4214810" y="2000240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8" name="Right Arrow 47"/>
            <p:cNvSpPr/>
            <p:nvPr/>
          </p:nvSpPr>
          <p:spPr>
            <a:xfrm rot="5400000">
              <a:off x="4214810" y="3143248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9" name="Right Arrow 48"/>
            <p:cNvSpPr/>
            <p:nvPr/>
          </p:nvSpPr>
          <p:spPr>
            <a:xfrm rot="5400000">
              <a:off x="4214810" y="4286256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cxnSp>
          <p:nvCxnSpPr>
            <p:cNvPr id="29" name="Straight Connector 28"/>
            <p:cNvCxnSpPr/>
            <p:nvPr/>
          </p:nvCxnSpPr>
          <p:spPr>
            <a:xfrm rot="5400000">
              <a:off x="-464379" y="3321844"/>
              <a:ext cx="5643601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2357422" y="5000636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ounded Rectangle 56"/>
            <p:cNvSpPr/>
            <p:nvPr/>
          </p:nvSpPr>
          <p:spPr>
            <a:xfrm>
              <a:off x="2786050" y="2357430"/>
              <a:ext cx="3286148" cy="71438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Formación de percepciones</a:t>
              </a:r>
              <a:endParaRPr lang="es-CL" sz="2300" dirty="0"/>
            </a:p>
          </p:txBody>
        </p:sp>
        <p:sp>
          <p:nvSpPr>
            <p:cNvPr id="58" name="Rounded Rectangle 57"/>
            <p:cNvSpPr/>
            <p:nvPr/>
          </p:nvSpPr>
          <p:spPr>
            <a:xfrm>
              <a:off x="2786050" y="3500438"/>
              <a:ext cx="3286148" cy="71438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Formación de </a:t>
              </a:r>
              <a:r>
                <a:rPr lang="es-CL" sz="2300" dirty="0" smtClean="0"/>
                <a:t>preferencias</a:t>
              </a:r>
              <a:endParaRPr lang="es-MX" sz="2300" dirty="0" smtClean="0"/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2786050" y="4643446"/>
              <a:ext cx="3286148" cy="71438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Decisión de Compra</a:t>
              </a:r>
            </a:p>
          </p:txBody>
        </p:sp>
        <p:sp>
          <p:nvSpPr>
            <p:cNvPr id="60" name="Right Arrow 59"/>
            <p:cNvSpPr/>
            <p:nvPr/>
          </p:nvSpPr>
          <p:spPr>
            <a:xfrm rot="5400000">
              <a:off x="4214810" y="5429264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2786050" y="5786454"/>
              <a:ext cx="3286148" cy="714380"/>
            </a:xfrm>
            <a:prstGeom prst="roundRect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/>
                <a:t>Sentimientos posteriores a la compra</a:t>
              </a:r>
            </a:p>
          </p:txBody>
        </p:sp>
        <p:cxnSp>
          <p:nvCxnSpPr>
            <p:cNvPr id="64" name="Straight Connector 63"/>
            <p:cNvCxnSpPr/>
            <p:nvPr/>
          </p:nvCxnSpPr>
          <p:spPr>
            <a:xfrm>
              <a:off x="2357422" y="3929066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2357422" y="2714620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2357422" y="500042"/>
              <a:ext cx="4286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16200000" flipH="1">
              <a:off x="1959749" y="1031065"/>
              <a:ext cx="1071572" cy="9526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4"/>
          <p:cNvSpPr/>
          <p:nvPr/>
        </p:nvSpPr>
        <p:spPr>
          <a:xfrm>
            <a:off x="4143372" y="1571612"/>
            <a:ext cx="47863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srgbClr val="1A2D68"/>
                </a:solidFill>
              </a:rPr>
              <a:t>Satisfacción o insatisfacción con el producto o servicio provocado por las diferencias entre las expectativas y el comportamiento percibido del producto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143372" y="-24"/>
            <a:ext cx="478634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800" dirty="0" smtClean="0">
                <a:solidFill>
                  <a:srgbClr val="002060"/>
                </a:solidFill>
              </a:rPr>
              <a:t>Sentimientos posteriores a la compra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4286248" y="1285860"/>
            <a:ext cx="457203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4143404" y="3929066"/>
            <a:ext cx="47863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FF0000"/>
                </a:solidFill>
              </a:rPr>
              <a:t>Influye en las próximas decisiones de compra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143372" y="5271987"/>
            <a:ext cx="47863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srgbClr val="1A2D68"/>
                </a:solidFill>
              </a:rPr>
              <a:t>El consumidor da información a otros potenciales compradores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1" grpId="0"/>
      <p:bldP spid="3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5720" y="1214422"/>
            <a:ext cx="85725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dirty="0" smtClean="0">
                <a:solidFill>
                  <a:srgbClr val="002060"/>
                </a:solidFill>
              </a:rPr>
              <a:t>Existen diferentes modelos para explicar la satisfacción.  El modelo preponderante hoy es el de </a:t>
            </a:r>
            <a:r>
              <a:rPr lang="es-ES" sz="3600" b="1" dirty="0" err="1" smtClean="0">
                <a:solidFill>
                  <a:srgbClr val="002060"/>
                </a:solidFill>
              </a:rPr>
              <a:t>Desconfirmación</a:t>
            </a:r>
            <a:r>
              <a:rPr lang="es-ES" sz="3600" b="1" dirty="0" smtClean="0">
                <a:solidFill>
                  <a:srgbClr val="002060"/>
                </a:solidFill>
              </a:rPr>
              <a:t>.</a:t>
            </a:r>
            <a:endParaRPr lang="es-ES" sz="3600" b="1" dirty="0" smtClean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PDC: Satisfacción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42844" y="3731975"/>
            <a:ext cx="885828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dirty="0" smtClean="0">
                <a:solidFill>
                  <a:srgbClr val="002060"/>
                </a:solidFill>
              </a:rPr>
              <a:t>Satisfacción es un estado psicológico que se produce cuando la </a:t>
            </a:r>
            <a:r>
              <a:rPr lang="es-ES" sz="3400" b="1" dirty="0" smtClean="0">
                <a:solidFill>
                  <a:srgbClr val="002060"/>
                </a:solidFill>
              </a:rPr>
              <a:t>emoción que resulta de expectativas que no se cumplen </a:t>
            </a:r>
            <a:r>
              <a:rPr lang="es-ES" sz="3200" dirty="0" smtClean="0">
                <a:solidFill>
                  <a:srgbClr val="002060"/>
                </a:solidFill>
              </a:rPr>
              <a:t>(“</a:t>
            </a:r>
            <a:r>
              <a:rPr lang="es-ES" sz="3200" dirty="0" err="1" smtClean="0">
                <a:solidFill>
                  <a:srgbClr val="002060"/>
                </a:solidFill>
              </a:rPr>
              <a:t>desconfirman</a:t>
            </a:r>
            <a:r>
              <a:rPr lang="es-ES" sz="3200" dirty="0" smtClean="0">
                <a:solidFill>
                  <a:srgbClr val="002060"/>
                </a:solidFill>
              </a:rPr>
              <a:t>”) se juntan con los sentimientos a priori del cliente respecto del consumo del servicio.</a:t>
            </a:r>
            <a:endParaRPr lang="es-ES" sz="3600" b="1" dirty="0" smtClean="0">
              <a:solidFill>
                <a:srgbClr val="FF0000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 rot="5400000">
            <a:off x="4321967" y="3036091"/>
            <a:ext cx="642942" cy="57150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1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14282" y="1357298"/>
            <a:ext cx="8643998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dirty="0" smtClean="0">
                <a:solidFill>
                  <a:srgbClr val="002060"/>
                </a:solidFill>
              </a:rPr>
              <a:t>En un mercado maduro, la forma más eficiente de aumentar la venta por parte de los productores es la</a:t>
            </a:r>
            <a:r>
              <a:rPr lang="es-ES" sz="3500" b="1" dirty="0" smtClean="0">
                <a:solidFill>
                  <a:srgbClr val="002060"/>
                </a:solidFill>
              </a:rPr>
              <a:t> </a:t>
            </a:r>
            <a:r>
              <a:rPr lang="es-ES" sz="3700" b="1" dirty="0" smtClean="0">
                <a:solidFill>
                  <a:srgbClr val="002060"/>
                </a:solidFill>
              </a:rPr>
              <a:t>lealtad</a:t>
            </a:r>
            <a:r>
              <a:rPr lang="es-ES" sz="3200" dirty="0" smtClean="0">
                <a:solidFill>
                  <a:srgbClr val="002060"/>
                </a:solidFill>
              </a:rPr>
              <a:t>.</a:t>
            </a:r>
            <a:endParaRPr lang="es-ES" sz="3600" b="1" dirty="0" smtClean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PDC: Satisfacción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42844" y="3571876"/>
            <a:ext cx="88582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dirty="0" smtClean="0">
                <a:solidFill>
                  <a:srgbClr val="002060"/>
                </a:solidFill>
              </a:rPr>
              <a:t>La </a:t>
            </a:r>
            <a:r>
              <a:rPr lang="es-ES" sz="3200" b="1" dirty="0" smtClean="0">
                <a:solidFill>
                  <a:srgbClr val="002060"/>
                </a:solidFill>
              </a:rPr>
              <a:t>lealtad </a:t>
            </a:r>
            <a:r>
              <a:rPr lang="es-ES" sz="3200" dirty="0" smtClean="0">
                <a:solidFill>
                  <a:srgbClr val="002060"/>
                </a:solidFill>
              </a:rPr>
              <a:t>está directamente ligada a la</a:t>
            </a:r>
            <a:r>
              <a:rPr lang="es-ES" sz="3200" b="1" dirty="0" smtClean="0">
                <a:solidFill>
                  <a:srgbClr val="FF0000"/>
                </a:solidFill>
              </a:rPr>
              <a:t> Satisfacción </a:t>
            </a:r>
            <a:r>
              <a:rPr lang="es-ES" sz="3200" dirty="0" smtClean="0">
                <a:solidFill>
                  <a:srgbClr val="002060"/>
                </a:solidFill>
              </a:rPr>
              <a:t>y </a:t>
            </a:r>
            <a:r>
              <a:rPr lang="es-ES" sz="3200" b="1" dirty="0" smtClean="0">
                <a:solidFill>
                  <a:srgbClr val="008000"/>
                </a:solidFill>
              </a:rPr>
              <a:t>grado de Cautiverio </a:t>
            </a:r>
            <a:r>
              <a:rPr lang="es-ES" sz="3200" dirty="0" smtClean="0">
                <a:solidFill>
                  <a:srgbClr val="002060"/>
                </a:solidFill>
              </a:rPr>
              <a:t>que logre el productor sobre el consumidor.</a:t>
            </a:r>
            <a:endParaRPr lang="es-ES" sz="3600" b="1" dirty="0" smtClean="0">
              <a:solidFill>
                <a:srgbClr val="FF0000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00034" y="5357825"/>
            <a:ext cx="8215371" cy="1107198"/>
            <a:chOff x="-454606" y="1380212"/>
            <a:chExt cx="7468519" cy="658227"/>
          </a:xfrm>
        </p:grpSpPr>
        <p:sp>
          <p:nvSpPr>
            <p:cNvPr id="19" name="Rounded Rectangle 18"/>
            <p:cNvSpPr/>
            <p:nvPr/>
          </p:nvSpPr>
          <p:spPr>
            <a:xfrm>
              <a:off x="-454606" y="1380212"/>
              <a:ext cx="7468519" cy="658227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-324719" y="1422682"/>
              <a:ext cx="7208744" cy="5562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3500" kern="1200" dirty="0" smtClean="0">
                  <a:solidFill>
                    <a:schemeClr val="bg1"/>
                  </a:solidFill>
                </a:rPr>
                <a:t>En los servicios, Satisfacción se asocia a Calidad de Servicio</a:t>
              </a:r>
              <a:endParaRPr lang="es-CL" sz="3500" b="1" kern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356496" y="2928934"/>
            <a:ext cx="3358380" cy="715174"/>
            <a:chOff x="1356496" y="2928934"/>
            <a:chExt cx="3358380" cy="715174"/>
          </a:xfrm>
        </p:grpSpPr>
        <p:cxnSp>
          <p:nvCxnSpPr>
            <p:cNvPr id="32" name="Straight Connector 31"/>
            <p:cNvCxnSpPr/>
            <p:nvPr/>
          </p:nvCxnSpPr>
          <p:spPr>
            <a:xfrm rot="5400000">
              <a:off x="4572000" y="3071810"/>
              <a:ext cx="285752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0800000">
              <a:off x="1357290" y="3214686"/>
              <a:ext cx="3357586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rot="5400000">
              <a:off x="1142182" y="3429000"/>
              <a:ext cx="429422" cy="794"/>
            </a:xfrm>
            <a:prstGeom prst="straightConnector1">
              <a:avLst/>
            </a:prstGeom>
            <a:ln w="19050"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PDC: Satisfacción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643174" y="1928802"/>
            <a:ext cx="4000528" cy="861774"/>
            <a:chOff x="2643174" y="1928802"/>
            <a:chExt cx="4000528" cy="861774"/>
          </a:xfrm>
        </p:grpSpPr>
        <p:sp>
          <p:nvSpPr>
            <p:cNvPr id="21" name="Rectangle 20"/>
            <p:cNvSpPr/>
            <p:nvPr/>
          </p:nvSpPr>
          <p:spPr>
            <a:xfrm>
              <a:off x="2643174" y="1928802"/>
              <a:ext cx="4000528" cy="8572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857488" y="1928802"/>
              <a:ext cx="357190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5000" b="1" dirty="0" smtClean="0">
                  <a:solidFill>
                    <a:srgbClr val="1A2D68"/>
                  </a:solidFill>
                </a:rPr>
                <a:t>Expectativas</a:t>
              </a:r>
              <a:endParaRPr lang="es-CL" sz="5000" b="1" dirty="0">
                <a:solidFill>
                  <a:srgbClr val="1A2D68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643174" y="3071810"/>
            <a:ext cx="4000528" cy="861774"/>
            <a:chOff x="2643174" y="3071810"/>
            <a:chExt cx="4000528" cy="861774"/>
          </a:xfrm>
        </p:grpSpPr>
        <p:sp>
          <p:nvSpPr>
            <p:cNvPr id="22" name="Rectangle 21"/>
            <p:cNvSpPr/>
            <p:nvPr/>
          </p:nvSpPr>
          <p:spPr>
            <a:xfrm>
              <a:off x="2643174" y="3071810"/>
              <a:ext cx="4000528" cy="8572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928926" y="3071810"/>
              <a:ext cx="357190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5000" b="1" dirty="0" smtClean="0">
                  <a:solidFill>
                    <a:srgbClr val="1A2D68"/>
                  </a:solidFill>
                </a:rPr>
                <a:t>Experiencia</a:t>
              </a:r>
              <a:endParaRPr lang="es-CL" sz="5000" b="1" dirty="0">
                <a:solidFill>
                  <a:srgbClr val="1A2D68"/>
                </a:solidFill>
              </a:endParaRPr>
            </a:p>
          </p:txBody>
        </p:sp>
      </p:grpSp>
      <p:sp>
        <p:nvSpPr>
          <p:cNvPr id="11" name="Minus 10"/>
          <p:cNvSpPr/>
          <p:nvPr/>
        </p:nvSpPr>
        <p:spPr>
          <a:xfrm>
            <a:off x="1857356" y="3214686"/>
            <a:ext cx="571504" cy="500066"/>
          </a:xfrm>
          <a:prstGeom prst="mathMinu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18" name="Straight Connector 17"/>
          <p:cNvCxnSpPr/>
          <p:nvPr/>
        </p:nvCxnSpPr>
        <p:spPr>
          <a:xfrm>
            <a:off x="1714480" y="4071942"/>
            <a:ext cx="5500726" cy="0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2643174" y="4353176"/>
            <a:ext cx="4000528" cy="861774"/>
            <a:chOff x="2643174" y="4353176"/>
            <a:chExt cx="4000528" cy="861774"/>
          </a:xfrm>
        </p:grpSpPr>
        <p:sp>
          <p:nvSpPr>
            <p:cNvPr id="24" name="Rectangle 23"/>
            <p:cNvSpPr/>
            <p:nvPr/>
          </p:nvSpPr>
          <p:spPr>
            <a:xfrm>
              <a:off x="2643174" y="4357694"/>
              <a:ext cx="4000528" cy="85725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28926" y="4353176"/>
              <a:ext cx="357190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5000" b="1" dirty="0" smtClean="0">
                  <a:solidFill>
                    <a:schemeClr val="bg1"/>
                  </a:solidFill>
                </a:rPr>
                <a:t>Satisfacción</a:t>
              </a:r>
              <a:endParaRPr lang="es-CL" sz="5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Equal 19"/>
          <p:cNvSpPr/>
          <p:nvPr/>
        </p:nvSpPr>
        <p:spPr>
          <a:xfrm>
            <a:off x="1857356" y="4572008"/>
            <a:ext cx="642942" cy="428628"/>
          </a:xfrm>
          <a:prstGeom prst="mathEqual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onectad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071594"/>
            <a:ext cx="9286908" cy="928690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-428660" y="2214554"/>
            <a:ext cx="10001320" cy="1857388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>
                <a:solidFill>
                  <a:srgbClr val="1A2D68"/>
                </a:solidFill>
                <a:latin typeface="Cambria" pitchFamily="18" charset="0"/>
              </a:rPr>
              <a:t>Modelos de Evaluación Perceptuales</a:t>
            </a:r>
            <a:endParaRPr lang="es-CL" sz="6000" dirty="0">
              <a:solidFill>
                <a:srgbClr val="1A2D68"/>
              </a:solidFill>
              <a:latin typeface="Cambria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5720" y="1351650"/>
            <a:ext cx="85725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dirty="0" smtClean="0">
                <a:solidFill>
                  <a:srgbClr val="002060"/>
                </a:solidFill>
              </a:rPr>
              <a:t>La medición de percepciones consiste en obtener una </a:t>
            </a:r>
            <a:r>
              <a:rPr lang="es-ES" sz="3200" b="1" dirty="0" smtClean="0">
                <a:solidFill>
                  <a:srgbClr val="FF0000"/>
                </a:solidFill>
              </a:rPr>
              <a:t>posición relativa </a:t>
            </a:r>
            <a:r>
              <a:rPr lang="es-ES" sz="3200" dirty="0" smtClean="0">
                <a:solidFill>
                  <a:srgbClr val="002060"/>
                </a:solidFill>
              </a:rPr>
              <a:t>de productos competitivos.</a:t>
            </a:r>
            <a:endParaRPr lang="es-ES" sz="3600" b="1" dirty="0" smtClean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285728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Modelos de Evaluación Perceptuales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5720" y="2643182"/>
            <a:ext cx="85725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dirty="0" smtClean="0">
                <a:solidFill>
                  <a:srgbClr val="002060"/>
                </a:solidFill>
              </a:rPr>
              <a:t>Esta posición relativa se mide en </a:t>
            </a:r>
            <a:r>
              <a:rPr lang="es-ES" sz="3200" b="1" dirty="0" smtClean="0">
                <a:solidFill>
                  <a:srgbClr val="002060"/>
                </a:solidFill>
              </a:rPr>
              <a:t>varias variables.</a:t>
            </a:r>
            <a:endParaRPr lang="es-ES" sz="3600" b="1" dirty="0" smtClean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28596" y="3500438"/>
            <a:ext cx="8572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 smtClean="0">
                <a:solidFill>
                  <a:srgbClr val="002060"/>
                </a:solidFill>
              </a:rPr>
              <a:t>Se traza un </a:t>
            </a:r>
            <a:r>
              <a:rPr lang="es-ES" sz="3500" b="1" dirty="0" smtClean="0">
                <a:solidFill>
                  <a:srgbClr val="002060"/>
                </a:solidFill>
              </a:rPr>
              <a:t>Mapa</a:t>
            </a:r>
            <a:r>
              <a:rPr lang="es-ES" sz="3200" dirty="0" smtClean="0">
                <a:solidFill>
                  <a:srgbClr val="002060"/>
                </a:solidFill>
              </a:rPr>
              <a:t>, en el cual:</a:t>
            </a:r>
            <a:endParaRPr lang="es-ES" sz="3600" b="1" dirty="0" smtClean="0">
              <a:solidFill>
                <a:srgbClr val="FF0000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500166" y="4500570"/>
            <a:ext cx="6357982" cy="642942"/>
            <a:chOff x="1500166" y="4500570"/>
            <a:chExt cx="6357982" cy="642942"/>
          </a:xfrm>
        </p:grpSpPr>
        <p:sp>
          <p:nvSpPr>
            <p:cNvPr id="21" name="Rounded Rectangle 20"/>
            <p:cNvSpPr/>
            <p:nvPr/>
          </p:nvSpPr>
          <p:spPr>
            <a:xfrm>
              <a:off x="1500166" y="4500570"/>
              <a:ext cx="2643206" cy="64294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000" dirty="0" smtClean="0"/>
                <a:t>Variable</a:t>
              </a:r>
              <a:endParaRPr lang="es-CL" sz="3000" dirty="0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5214942" y="4500570"/>
              <a:ext cx="2643206" cy="64294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000" dirty="0" smtClean="0"/>
                <a:t>Dimensión</a:t>
              </a:r>
              <a:endParaRPr lang="es-CL" sz="3000" dirty="0"/>
            </a:p>
          </p:txBody>
        </p:sp>
        <p:sp>
          <p:nvSpPr>
            <p:cNvPr id="25" name="Right Arrow 24"/>
            <p:cNvSpPr/>
            <p:nvPr/>
          </p:nvSpPr>
          <p:spPr>
            <a:xfrm>
              <a:off x="4429124" y="4643446"/>
              <a:ext cx="571504" cy="428628"/>
            </a:xfrm>
            <a:prstGeom prst="rightArrow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500166" y="5429264"/>
            <a:ext cx="6357982" cy="642942"/>
            <a:chOff x="1500166" y="5429264"/>
            <a:chExt cx="6357982" cy="642942"/>
          </a:xfrm>
        </p:grpSpPr>
        <p:sp>
          <p:nvSpPr>
            <p:cNvPr id="26" name="Rounded Rectangle 25"/>
            <p:cNvSpPr/>
            <p:nvPr/>
          </p:nvSpPr>
          <p:spPr>
            <a:xfrm>
              <a:off x="1500166" y="5429264"/>
              <a:ext cx="2643206" cy="64294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000" dirty="0" smtClean="0"/>
                <a:t>Producto</a:t>
              </a:r>
              <a:endParaRPr lang="es-CL" sz="3000" dirty="0"/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5214942" y="5429264"/>
              <a:ext cx="2643206" cy="64294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000" dirty="0" smtClean="0"/>
                <a:t>Punto</a:t>
              </a:r>
              <a:endParaRPr lang="es-CL" sz="3000" dirty="0"/>
            </a:p>
          </p:txBody>
        </p:sp>
        <p:sp>
          <p:nvSpPr>
            <p:cNvPr id="28" name="Right Arrow 27"/>
            <p:cNvSpPr/>
            <p:nvPr/>
          </p:nvSpPr>
          <p:spPr>
            <a:xfrm>
              <a:off x="4429124" y="5572140"/>
              <a:ext cx="571504" cy="428628"/>
            </a:xfrm>
            <a:prstGeom prst="rightArrow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5720" y="1392873"/>
            <a:ext cx="85725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3200" dirty="0" smtClean="0">
                <a:solidFill>
                  <a:srgbClr val="002060"/>
                </a:solidFill>
              </a:rPr>
              <a:t> Existen distintas técnicas para generar mapas</a:t>
            </a:r>
          </a:p>
          <a:p>
            <a:r>
              <a:rPr lang="es-ES" sz="3200" dirty="0" smtClean="0">
                <a:solidFill>
                  <a:srgbClr val="002060"/>
                </a:solidFill>
              </a:rPr>
              <a:t>   perceptuales.</a:t>
            </a:r>
          </a:p>
          <a:p>
            <a:endParaRPr lang="es-ES" sz="2000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sz="3200" b="1" dirty="0" smtClean="0">
                <a:solidFill>
                  <a:srgbClr val="002060"/>
                </a:solidFill>
              </a:rPr>
              <a:t> </a:t>
            </a:r>
            <a:r>
              <a:rPr lang="es-ES" sz="3200" dirty="0" smtClean="0">
                <a:solidFill>
                  <a:srgbClr val="002060"/>
                </a:solidFill>
              </a:rPr>
              <a:t>Cada una con ventajas y desventajas</a:t>
            </a:r>
          </a:p>
          <a:p>
            <a:endParaRPr lang="es-ES" sz="2000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sz="3200" dirty="0" smtClean="0">
                <a:solidFill>
                  <a:srgbClr val="002060"/>
                </a:solidFill>
              </a:rPr>
              <a:t> Las más conocidas son:</a:t>
            </a:r>
          </a:p>
          <a:p>
            <a:pPr lvl="1">
              <a:buFont typeface="Arial" pitchFamily="34" charset="0"/>
              <a:buChar char="•"/>
            </a:pPr>
            <a:r>
              <a:rPr lang="es-ES" sz="3200" dirty="0" smtClean="0">
                <a:solidFill>
                  <a:srgbClr val="002060"/>
                </a:solidFill>
              </a:rPr>
              <a:t> </a:t>
            </a:r>
            <a:r>
              <a:rPr lang="es-ES" sz="2800" dirty="0" smtClean="0">
                <a:solidFill>
                  <a:srgbClr val="002060"/>
                </a:solidFill>
              </a:rPr>
              <a:t>Perfil Semántico</a:t>
            </a:r>
          </a:p>
          <a:p>
            <a:pPr lvl="1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002060"/>
                </a:solidFill>
              </a:rPr>
              <a:t> Escalamiento Multidimensional (MDS: </a:t>
            </a:r>
            <a:r>
              <a:rPr lang="es-ES" sz="2800" i="1" dirty="0" err="1" smtClean="0">
                <a:solidFill>
                  <a:srgbClr val="002060"/>
                </a:solidFill>
              </a:rPr>
              <a:t>Multi</a:t>
            </a:r>
            <a:endParaRPr lang="es-ES" sz="2800" i="1" dirty="0" smtClean="0">
              <a:solidFill>
                <a:srgbClr val="002060"/>
              </a:solidFill>
            </a:endParaRPr>
          </a:p>
          <a:p>
            <a:pPr lvl="1"/>
            <a:r>
              <a:rPr lang="es-ES" sz="2800" i="1" dirty="0" smtClean="0">
                <a:solidFill>
                  <a:srgbClr val="002060"/>
                </a:solidFill>
              </a:rPr>
              <a:t>   Dimensional </a:t>
            </a:r>
            <a:r>
              <a:rPr lang="es-ES" sz="2800" i="1" dirty="0" err="1" smtClean="0">
                <a:solidFill>
                  <a:srgbClr val="002060"/>
                </a:solidFill>
              </a:rPr>
              <a:t>Scaling</a:t>
            </a:r>
            <a:r>
              <a:rPr lang="es-ES" sz="2800" dirty="0" smtClean="0">
                <a:solidFill>
                  <a:srgbClr val="002060"/>
                </a:solidFill>
              </a:rPr>
              <a:t>)  </a:t>
            </a:r>
          </a:p>
          <a:p>
            <a:pPr lvl="1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002060"/>
                </a:solidFill>
              </a:rPr>
              <a:t> Análisis de Factores (AF)</a:t>
            </a:r>
          </a:p>
          <a:p>
            <a:pPr lvl="1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002060"/>
                </a:solidFill>
              </a:rPr>
              <a:t> Análisis </a:t>
            </a:r>
            <a:r>
              <a:rPr lang="es-ES" sz="2800" dirty="0" err="1" smtClean="0">
                <a:solidFill>
                  <a:srgbClr val="002060"/>
                </a:solidFill>
              </a:rPr>
              <a:t>Multi</a:t>
            </a:r>
            <a:r>
              <a:rPr lang="es-ES" sz="2800" dirty="0" smtClean="0">
                <a:solidFill>
                  <a:srgbClr val="002060"/>
                </a:solidFill>
              </a:rPr>
              <a:t> Discriminante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7158" y="285728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Modelos de Evaluación Perceptuales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allAtOnce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158" y="285728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Modelos de Evaluación Perceptuales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500034" y="1214422"/>
            <a:ext cx="7786742" cy="1214446"/>
            <a:chOff x="500034" y="1214422"/>
            <a:chExt cx="7786742" cy="1214446"/>
          </a:xfrm>
        </p:grpSpPr>
        <p:sp>
          <p:nvSpPr>
            <p:cNvPr id="8" name="Rounded Rectangle 7"/>
            <p:cNvSpPr/>
            <p:nvPr/>
          </p:nvSpPr>
          <p:spPr>
            <a:xfrm>
              <a:off x="714348" y="1214422"/>
              <a:ext cx="7572428" cy="121444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00034" y="1272589"/>
              <a:ext cx="31432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2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Objetivo</a:t>
              </a:r>
              <a:endParaRPr lang="es-CL" sz="3200" b="1" dirty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85852" y="1880376"/>
              <a:ext cx="6715172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500" dirty="0" smtClean="0">
                  <a:solidFill>
                    <a:srgbClr val="1A2D68"/>
                  </a:solidFill>
                </a:rPr>
                <a:t>Posicionar objetos en un espacio perceptivo</a:t>
              </a:r>
              <a:endParaRPr lang="es-CL" sz="2500" dirty="0">
                <a:solidFill>
                  <a:srgbClr val="1A2D68"/>
                </a:solidFill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1285852" y="1857364"/>
              <a:ext cx="2571768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Oval 18"/>
          <p:cNvSpPr/>
          <p:nvPr/>
        </p:nvSpPr>
        <p:spPr>
          <a:xfrm>
            <a:off x="1571604" y="2643182"/>
            <a:ext cx="1785950" cy="1714512"/>
          </a:xfrm>
          <a:prstGeom prst="ellipse">
            <a:avLst/>
          </a:prstGeom>
          <a:solidFill>
            <a:srgbClr val="1A2D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500" b="1" dirty="0" smtClean="0"/>
              <a:t>Utilidad</a:t>
            </a:r>
            <a:endParaRPr lang="es-CL" sz="2500" b="1" dirty="0"/>
          </a:p>
        </p:txBody>
      </p:sp>
      <p:sp>
        <p:nvSpPr>
          <p:cNvPr id="20" name="Left Brace 19"/>
          <p:cNvSpPr/>
          <p:nvPr/>
        </p:nvSpPr>
        <p:spPr>
          <a:xfrm>
            <a:off x="3714744" y="2714620"/>
            <a:ext cx="285752" cy="1643074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1" name="TextBox 20"/>
          <p:cNvSpPr txBox="1"/>
          <p:nvPr/>
        </p:nvSpPr>
        <p:spPr>
          <a:xfrm>
            <a:off x="4071934" y="2571744"/>
            <a:ext cx="428628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200" dirty="0" smtClean="0">
                <a:solidFill>
                  <a:srgbClr val="223E96"/>
                </a:solidFill>
              </a:rPr>
              <a:t>¿Con quién competimos?</a:t>
            </a:r>
            <a:endParaRPr lang="es-CL" sz="2200" dirty="0">
              <a:solidFill>
                <a:srgbClr val="223E96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71934" y="3054162"/>
            <a:ext cx="428628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200" dirty="0" smtClean="0">
                <a:solidFill>
                  <a:srgbClr val="223E96"/>
                </a:solidFill>
              </a:rPr>
              <a:t>¿Sobre qué dimensiones?</a:t>
            </a:r>
            <a:endParaRPr lang="es-CL" sz="2200" dirty="0">
              <a:solidFill>
                <a:srgbClr val="223E96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71934" y="3554228"/>
            <a:ext cx="428628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200" dirty="0" smtClean="0">
                <a:solidFill>
                  <a:srgbClr val="223E96"/>
                </a:solidFill>
              </a:rPr>
              <a:t>¿Dónde queremos estar?</a:t>
            </a:r>
            <a:endParaRPr lang="es-CL" sz="2200" dirty="0">
              <a:solidFill>
                <a:srgbClr val="223E9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43372" y="4054294"/>
            <a:ext cx="428628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200" dirty="0" smtClean="0">
                <a:solidFill>
                  <a:srgbClr val="223E96"/>
                </a:solidFill>
              </a:rPr>
              <a:t>Nichos, sustitutos, </a:t>
            </a:r>
            <a:r>
              <a:rPr lang="es-MX" sz="2200" dirty="0" err="1" smtClean="0">
                <a:solidFill>
                  <a:srgbClr val="223E96"/>
                </a:solidFill>
              </a:rPr>
              <a:t>etc</a:t>
            </a:r>
            <a:r>
              <a:rPr lang="es-MX" sz="2200" dirty="0" smtClean="0">
                <a:solidFill>
                  <a:srgbClr val="223E96"/>
                </a:solidFill>
              </a:rPr>
              <a:t>…</a:t>
            </a:r>
            <a:endParaRPr lang="es-CL" sz="2200" dirty="0">
              <a:solidFill>
                <a:srgbClr val="223E96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-571536" y="4334540"/>
            <a:ext cx="4286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FF0000"/>
                </a:solidFill>
              </a:rPr>
              <a:t>2</a:t>
            </a:r>
            <a:r>
              <a:rPr lang="es-MX" sz="2500" dirty="0" smtClean="0">
                <a:solidFill>
                  <a:srgbClr val="1A2D68"/>
                </a:solidFill>
              </a:rPr>
              <a:t> problemas:</a:t>
            </a:r>
            <a:endParaRPr lang="es-CL" sz="2500" dirty="0">
              <a:solidFill>
                <a:srgbClr val="1A2D68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42910" y="4857760"/>
            <a:ext cx="7858180" cy="78581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300" dirty="0" smtClean="0"/>
              <a:t>Identificar las dimensiones sobre las cuales perciben o evalúan objetos</a:t>
            </a:r>
            <a:endParaRPr lang="es-CL" sz="2300" dirty="0"/>
          </a:p>
        </p:txBody>
      </p:sp>
      <p:sp>
        <p:nvSpPr>
          <p:cNvPr id="35" name="Rounded Rectangle 34"/>
          <p:cNvSpPr/>
          <p:nvPr/>
        </p:nvSpPr>
        <p:spPr>
          <a:xfrm>
            <a:off x="642910" y="5715016"/>
            <a:ext cx="7858180" cy="78581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300" dirty="0" smtClean="0"/>
              <a:t>Posicionar los objetos (marcas, organizaciones, etc.) sobre éstas</a:t>
            </a:r>
            <a:endParaRPr lang="es-CL" sz="23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/>
      <p:bldP spid="22" grpId="0"/>
      <p:bldP spid="23" grpId="0"/>
      <p:bldP spid="24" grpId="0"/>
      <p:bldP spid="27" grpId="0"/>
      <p:bldP spid="34" grpId="0" animBg="1"/>
      <p:bldP spid="3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42844" y="2428868"/>
            <a:ext cx="8501122" cy="1285884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>
                <a:solidFill>
                  <a:srgbClr val="1A2D68"/>
                </a:solidFill>
                <a:latin typeface="Cambria" pitchFamily="18" charset="0"/>
              </a:rPr>
              <a:t>Perfil Semántico</a:t>
            </a:r>
            <a:endParaRPr lang="es-CL" sz="6000" dirty="0">
              <a:solidFill>
                <a:srgbClr val="1A2D68"/>
              </a:solidFill>
              <a:latin typeface="Cambria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786182" y="3714752"/>
            <a:ext cx="535781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-32" y="2428868"/>
            <a:ext cx="53578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158" y="285728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Perfil Semántico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5" name="Picture 3" descr="graf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142984"/>
            <a:ext cx="6948290" cy="5387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bolsa-blanc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50620" y="368808"/>
            <a:ext cx="6842760" cy="612038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2214554"/>
            <a:ext cx="9144000" cy="214314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5500" dirty="0" smtClean="0">
                <a:solidFill>
                  <a:srgbClr val="1A2D68"/>
                </a:solidFill>
                <a:latin typeface="Cambria" pitchFamily="18" charset="0"/>
              </a:rPr>
              <a:t>Teorías con influencia en la comprensión del consumidor</a:t>
            </a:r>
            <a:endParaRPr lang="es-CL" sz="5500" dirty="0">
              <a:solidFill>
                <a:srgbClr val="1A2D68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Diagram 24"/>
          <p:cNvGraphicFramePr/>
          <p:nvPr/>
        </p:nvGraphicFramePr>
        <p:xfrm>
          <a:off x="285720" y="1214422"/>
          <a:ext cx="7286644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57158" y="285728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Perfil Semántico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357586" y="1857364"/>
            <a:ext cx="564357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700" dirty="0" smtClean="0">
                <a:solidFill>
                  <a:srgbClr val="1A2D68"/>
                </a:solidFill>
              </a:rPr>
              <a:t> Fáciles de realizar</a:t>
            </a:r>
          </a:p>
          <a:p>
            <a:pPr>
              <a:buFont typeface="Arial" pitchFamily="34" charset="0"/>
              <a:buChar char="•"/>
            </a:pPr>
            <a:r>
              <a:rPr lang="es-MX" sz="2700" dirty="0" smtClean="0">
                <a:solidFill>
                  <a:srgbClr val="1A2D68"/>
                </a:solidFill>
              </a:rPr>
              <a:t> Muestran toda la información</a:t>
            </a:r>
          </a:p>
          <a:p>
            <a:r>
              <a:rPr lang="es-MX" sz="2700" dirty="0" smtClean="0">
                <a:solidFill>
                  <a:srgbClr val="1A2D68"/>
                </a:solidFill>
              </a:rPr>
              <a:t>   recolectada</a:t>
            </a:r>
            <a:endParaRPr lang="es-CL" sz="2700" dirty="0">
              <a:solidFill>
                <a:srgbClr val="1A2D68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00528" y="4929198"/>
            <a:ext cx="564357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500" dirty="0" smtClean="0">
                <a:solidFill>
                  <a:srgbClr val="1A2D68"/>
                </a:solidFill>
              </a:rPr>
              <a:t> Toda la información se valora igual</a:t>
            </a:r>
          </a:p>
          <a:p>
            <a:pPr>
              <a:buFont typeface="Arial" pitchFamily="34" charset="0"/>
              <a:buChar char="•"/>
            </a:pPr>
            <a:r>
              <a:rPr lang="es-MX" sz="2500" dirty="0" smtClean="0">
                <a:solidFill>
                  <a:srgbClr val="1A2D68"/>
                </a:solidFill>
              </a:rPr>
              <a:t> Entre variables existe mucha</a:t>
            </a:r>
          </a:p>
          <a:p>
            <a:r>
              <a:rPr lang="es-MX" sz="2500" dirty="0" smtClean="0">
                <a:solidFill>
                  <a:srgbClr val="1A2D68"/>
                </a:solidFill>
              </a:rPr>
              <a:t>   información redundante que no se</a:t>
            </a:r>
          </a:p>
          <a:p>
            <a:r>
              <a:rPr lang="es-MX" sz="2500" dirty="0" smtClean="0">
                <a:solidFill>
                  <a:srgbClr val="1A2D68"/>
                </a:solidFill>
              </a:rPr>
              <a:t>   detecta</a:t>
            </a:r>
            <a:endParaRPr lang="es-CL" sz="2500" dirty="0">
              <a:solidFill>
                <a:srgbClr val="1A2D68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571868" y="3643314"/>
            <a:ext cx="40719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4000" b="1" dirty="0" smtClean="0">
                <a:solidFill>
                  <a:srgbClr val="FF0000"/>
                </a:solidFill>
              </a:rPr>
              <a:t>Difícil </a:t>
            </a:r>
          </a:p>
          <a:p>
            <a:r>
              <a:rPr lang="es-MX" sz="4000" b="1" dirty="0" smtClean="0">
                <a:solidFill>
                  <a:srgbClr val="FF0000"/>
                </a:solidFill>
              </a:rPr>
              <a:t>Interpretación</a:t>
            </a:r>
            <a:endParaRPr lang="es-CL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8E739609-BAAC-4E88-A287-B3C781EB8A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>
                                            <p:graphicEl>
                                              <a:dgm id="{8E739609-BAAC-4E88-A287-B3C781EB8A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1F3C5A15-1759-427F-BDDB-24E15D4EFA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>
                                            <p:graphicEl>
                                              <a:dgm id="{1F3C5A15-1759-427F-BDDB-24E15D4EFA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AB0A39BD-8840-4B4C-B665-BD1E9281BA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>
                                            <p:graphicEl>
                                              <a:dgm id="{AB0A39BD-8840-4B4C-B665-BD1E9281BA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4A1EF801-C06A-4CDC-85C8-D463EFF2AA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>
                                            <p:graphicEl>
                                              <a:dgm id="{4A1EF801-C06A-4CDC-85C8-D463EFF2AA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5" grpId="0" uiExpand="1">
        <p:bldSub>
          <a:bldDgm bld="one"/>
        </p:bldSub>
      </p:bldGraphic>
      <p:bldP spid="28" grpId="0"/>
      <p:bldP spid="29" grpId="0"/>
      <p:bldP spid="3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42844" y="2500306"/>
            <a:ext cx="8501122" cy="1285884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>
                <a:solidFill>
                  <a:srgbClr val="1A2D68"/>
                </a:solidFill>
                <a:latin typeface="Cambria" pitchFamily="18" charset="0"/>
              </a:rPr>
              <a:t>Análisis de Factores</a:t>
            </a:r>
            <a:endParaRPr lang="es-CL" sz="6000" dirty="0">
              <a:solidFill>
                <a:srgbClr val="1A2D68"/>
              </a:solidFill>
              <a:latin typeface="Cambria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786182" y="3786190"/>
            <a:ext cx="535781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-32" y="2500306"/>
            <a:ext cx="53578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158" y="285728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Análisis de Factores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571604" y="2357430"/>
            <a:ext cx="6000792" cy="178595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TextBox 8"/>
          <p:cNvSpPr txBox="1"/>
          <p:nvPr/>
        </p:nvSpPr>
        <p:spPr>
          <a:xfrm>
            <a:off x="642910" y="1384687"/>
            <a:ext cx="700092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4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Matemáticamente, se trata de:</a:t>
            </a:r>
            <a:endParaRPr lang="es-CL" sz="3400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90802" y="2552704"/>
            <a:ext cx="4152900" cy="1447800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857224" y="4470638"/>
            <a:ext cx="75009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4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De las </a:t>
            </a:r>
            <a:r>
              <a:rPr lang="es-MX" sz="3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s-MX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MX" sz="34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dimensiones iniciales (preguntas) se busca obtener un número “manejable” </a:t>
            </a:r>
            <a:r>
              <a:rPr lang="es-MX" sz="3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s-MX" sz="34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de ellas (factores)  </a:t>
            </a:r>
            <a:endParaRPr lang="es-CL" sz="3400" b="1" i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2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158" y="285728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Análisis de Factores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grpSp>
        <p:nvGrpSpPr>
          <p:cNvPr id="19" name="Group 18"/>
          <p:cNvGrpSpPr/>
          <p:nvPr/>
        </p:nvGrpSpPr>
        <p:grpSpPr>
          <a:xfrm>
            <a:off x="1571604" y="1500174"/>
            <a:ext cx="6000792" cy="1785950"/>
            <a:chOff x="1571604" y="1500174"/>
            <a:chExt cx="6000792" cy="1785950"/>
          </a:xfrm>
        </p:grpSpPr>
        <p:sp>
          <p:nvSpPr>
            <p:cNvPr id="8" name="Rounded Rectangle 7"/>
            <p:cNvSpPr/>
            <p:nvPr/>
          </p:nvSpPr>
          <p:spPr>
            <a:xfrm>
              <a:off x="1571604" y="1500174"/>
              <a:ext cx="6000792" cy="178595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90802" y="1695448"/>
              <a:ext cx="4152900" cy="1447800"/>
            </a:xfrm>
            <a:prstGeom prst="rect">
              <a:avLst/>
            </a:prstGeom>
            <a:noFill/>
          </p:spPr>
        </p:pic>
      </p:grpSp>
      <p:grpSp>
        <p:nvGrpSpPr>
          <p:cNvPr id="21" name="Group 20"/>
          <p:cNvGrpSpPr/>
          <p:nvPr/>
        </p:nvGrpSpPr>
        <p:grpSpPr>
          <a:xfrm>
            <a:off x="1141388" y="2357430"/>
            <a:ext cx="1144596" cy="2143140"/>
            <a:chOff x="1141388" y="2357430"/>
            <a:chExt cx="1144596" cy="2143140"/>
          </a:xfrm>
        </p:grpSpPr>
        <p:cxnSp>
          <p:nvCxnSpPr>
            <p:cNvPr id="15" name="Straight Arrow Connector 14"/>
            <p:cNvCxnSpPr/>
            <p:nvPr/>
          </p:nvCxnSpPr>
          <p:spPr>
            <a:xfrm rot="5400000">
              <a:off x="70612" y="3428206"/>
              <a:ext cx="2143140" cy="1588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142976" y="2357430"/>
              <a:ext cx="1143008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71406" y="4572008"/>
            <a:ext cx="24288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1A2D68"/>
                </a:solidFill>
              </a:rPr>
              <a:t>Rating del individuo </a:t>
            </a:r>
            <a:r>
              <a:rPr lang="es-MX" sz="2400" b="1" i="1" dirty="0" smtClean="0">
                <a:solidFill>
                  <a:srgbClr val="1A2D68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s-MX" sz="2400" dirty="0" smtClean="0">
                <a:solidFill>
                  <a:srgbClr val="1A2D68"/>
                </a:solidFill>
              </a:rPr>
              <a:t> de la marca </a:t>
            </a:r>
            <a:r>
              <a:rPr lang="es-MX" sz="2400" b="1" i="1" dirty="0" smtClean="0">
                <a:solidFill>
                  <a:srgbClr val="1A2D68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s-MX" sz="2400" dirty="0" smtClean="0">
                <a:solidFill>
                  <a:srgbClr val="1A2D68"/>
                </a:solidFill>
              </a:rPr>
              <a:t> en el atributo </a:t>
            </a:r>
            <a:r>
              <a:rPr lang="es-MX" sz="2400" b="1" i="1" dirty="0" smtClean="0">
                <a:solidFill>
                  <a:srgbClr val="1A2D68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endParaRPr lang="es-CL" sz="2400" b="1" i="1" dirty="0">
              <a:solidFill>
                <a:srgbClr val="1A2D6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214678" y="4943315"/>
            <a:ext cx="2500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1A2D68"/>
                </a:solidFill>
              </a:rPr>
              <a:t>FACTOR LOADING</a:t>
            </a:r>
          </a:p>
          <a:p>
            <a:pPr algn="ctr"/>
            <a:r>
              <a:rPr lang="es-MX" sz="2400" dirty="0" smtClean="0">
                <a:solidFill>
                  <a:srgbClr val="1A2D68"/>
                </a:solidFill>
              </a:rPr>
              <a:t>Correlación entre pregunta y factor</a:t>
            </a:r>
            <a:endParaRPr lang="es-CL" sz="2400" dirty="0">
              <a:solidFill>
                <a:srgbClr val="1A2D68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143636" y="4643446"/>
            <a:ext cx="29289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1A2D68"/>
                </a:solidFill>
              </a:rPr>
              <a:t>FACTOR SCORE</a:t>
            </a:r>
          </a:p>
          <a:p>
            <a:pPr algn="ctr"/>
            <a:r>
              <a:rPr lang="es-MX" sz="2400" dirty="0" smtClean="0">
                <a:solidFill>
                  <a:srgbClr val="1A2D68"/>
                </a:solidFill>
              </a:rPr>
              <a:t>Posición de la marca </a:t>
            </a:r>
            <a:r>
              <a:rPr lang="es-MX" sz="2400" b="1" i="1" dirty="0" smtClean="0">
                <a:solidFill>
                  <a:srgbClr val="1A2D68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s-MX" sz="2400" dirty="0" smtClean="0">
                <a:solidFill>
                  <a:srgbClr val="1A2D68"/>
                </a:solidFill>
              </a:rPr>
              <a:t> en la dimensión </a:t>
            </a:r>
            <a:r>
              <a:rPr lang="es-MX" sz="2400" b="1" i="1" dirty="0" smtClean="0">
                <a:solidFill>
                  <a:srgbClr val="1A2D68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s-MX" sz="2400" dirty="0" smtClean="0">
                <a:solidFill>
                  <a:srgbClr val="1A2D68"/>
                </a:solidFill>
              </a:rPr>
              <a:t> para el individuo </a:t>
            </a:r>
            <a:r>
              <a:rPr lang="es-MX" sz="2400" b="1" i="1" dirty="0" smtClean="0">
                <a:solidFill>
                  <a:srgbClr val="1A2D68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es-CL" sz="2400" b="1" i="1" dirty="0">
              <a:solidFill>
                <a:srgbClr val="1A2D6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786578" y="2357430"/>
            <a:ext cx="1001720" cy="2143140"/>
            <a:chOff x="6786578" y="2357430"/>
            <a:chExt cx="1001720" cy="2143140"/>
          </a:xfrm>
        </p:grpSpPr>
        <p:cxnSp>
          <p:nvCxnSpPr>
            <p:cNvPr id="42" name="Straight Arrow Connector 41"/>
            <p:cNvCxnSpPr/>
            <p:nvPr/>
          </p:nvCxnSpPr>
          <p:spPr>
            <a:xfrm rot="5400000">
              <a:off x="6715934" y="3428206"/>
              <a:ext cx="2143140" cy="1588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786578" y="2357430"/>
              <a:ext cx="1000132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Straight Arrow Connector 44"/>
          <p:cNvCxnSpPr/>
          <p:nvPr/>
        </p:nvCxnSpPr>
        <p:spPr>
          <a:xfrm rot="5400000">
            <a:off x="3856826" y="3713958"/>
            <a:ext cx="2143934" cy="794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/>
      <p:bldP spid="3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158" y="285728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Análisis de Factores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10" y="1384687"/>
            <a:ext cx="77867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Se puede “reducir” la expresión promediando para todos los sujetos:</a:t>
            </a:r>
            <a:endParaRPr lang="es-CL" sz="2800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grpSp>
        <p:nvGrpSpPr>
          <p:cNvPr id="18" name="Group 17"/>
          <p:cNvGrpSpPr/>
          <p:nvPr/>
        </p:nvGrpSpPr>
        <p:grpSpPr>
          <a:xfrm>
            <a:off x="1571604" y="2428868"/>
            <a:ext cx="6000792" cy="1785950"/>
            <a:chOff x="1571604" y="2428868"/>
            <a:chExt cx="6000792" cy="1785950"/>
          </a:xfrm>
        </p:grpSpPr>
        <p:sp>
          <p:nvSpPr>
            <p:cNvPr id="8" name="Rounded Rectangle 7"/>
            <p:cNvSpPr/>
            <p:nvPr/>
          </p:nvSpPr>
          <p:spPr>
            <a:xfrm>
              <a:off x="1571604" y="2428868"/>
              <a:ext cx="6000792" cy="178595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pic>
          <p:nvPicPr>
            <p:cNvPr id="87041" name="Picture 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28860" y="2714620"/>
              <a:ext cx="4095750" cy="1447800"/>
            </a:xfrm>
            <a:prstGeom prst="rect">
              <a:avLst/>
            </a:prstGeom>
            <a:noFill/>
          </p:spPr>
        </p:pic>
      </p:grpSp>
      <p:cxnSp>
        <p:nvCxnSpPr>
          <p:cNvPr id="15" name="Straight Arrow Connector 14"/>
          <p:cNvCxnSpPr/>
          <p:nvPr/>
        </p:nvCxnSpPr>
        <p:spPr>
          <a:xfrm rot="5400000">
            <a:off x="2035951" y="4393413"/>
            <a:ext cx="1358116" cy="794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>
            <a:off x="5394331" y="4392619"/>
            <a:ext cx="1357322" cy="1588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500166" y="5214950"/>
            <a:ext cx="24288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1A2D68"/>
                </a:solidFill>
              </a:rPr>
              <a:t>Nota promedio de la marca </a:t>
            </a:r>
            <a:r>
              <a:rPr lang="es-MX" sz="2400" b="1" i="1" dirty="0" smtClean="0">
                <a:solidFill>
                  <a:srgbClr val="1A2D68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s-MX" sz="2400" dirty="0" smtClean="0">
                <a:solidFill>
                  <a:srgbClr val="1A2D68"/>
                </a:solidFill>
              </a:rPr>
              <a:t> en el atributo </a:t>
            </a:r>
            <a:r>
              <a:rPr lang="es-MX" sz="2400" b="1" i="1" dirty="0" smtClean="0">
                <a:solidFill>
                  <a:srgbClr val="1A2D68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endParaRPr lang="es-CL" sz="2400" b="1" i="1" dirty="0">
              <a:solidFill>
                <a:srgbClr val="1A2D6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43438" y="5214950"/>
            <a:ext cx="3000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1A2D68"/>
                </a:solidFill>
              </a:rPr>
              <a:t>Posición promedio de la marca </a:t>
            </a:r>
            <a:r>
              <a:rPr lang="es-MX" sz="2400" b="1" i="1" dirty="0" smtClean="0">
                <a:solidFill>
                  <a:srgbClr val="1A2D68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s-MX" sz="2400" dirty="0" smtClean="0">
                <a:solidFill>
                  <a:srgbClr val="1A2D68"/>
                </a:solidFill>
              </a:rPr>
              <a:t> en la dimensión </a:t>
            </a:r>
            <a:r>
              <a:rPr lang="es-MX" sz="2400" b="1" i="1" dirty="0" smtClean="0">
                <a:solidFill>
                  <a:srgbClr val="1A2D68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endParaRPr lang="es-CL" sz="2400" b="1" i="1" dirty="0">
              <a:solidFill>
                <a:srgbClr val="1A2D6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4" grpId="0"/>
      <p:bldP spid="2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158" y="285728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Análisis de Factores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10" y="1384687"/>
            <a:ext cx="7786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La pregunta que se hace el investigador es:</a:t>
            </a:r>
            <a:endParaRPr lang="es-CL" sz="2800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18" name="TextBox 17"/>
          <p:cNvSpPr txBox="1"/>
          <p:nvPr/>
        </p:nvSpPr>
        <p:spPr>
          <a:xfrm>
            <a:off x="2000232" y="2012240"/>
            <a:ext cx="564360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500" b="1" dirty="0" smtClean="0">
                <a:solidFill>
                  <a:srgbClr val="0070C0"/>
                </a:solidFill>
                <a:latin typeface="+mj-lt"/>
                <a:cs typeface="Arial" pitchFamily="34" charset="0"/>
              </a:rPr>
              <a:t>¿Cuántos factores retener?</a:t>
            </a:r>
            <a:endParaRPr lang="es-CL" sz="3500" b="1" dirty="0">
              <a:solidFill>
                <a:srgbClr val="0070C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90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grpSp>
        <p:nvGrpSpPr>
          <p:cNvPr id="19" name="Group 18"/>
          <p:cNvGrpSpPr/>
          <p:nvPr/>
        </p:nvGrpSpPr>
        <p:grpSpPr>
          <a:xfrm>
            <a:off x="857224" y="2928934"/>
            <a:ext cx="7643866" cy="1214446"/>
            <a:chOff x="857224" y="2928934"/>
            <a:chExt cx="7643866" cy="1214446"/>
          </a:xfrm>
        </p:grpSpPr>
        <p:sp>
          <p:nvSpPr>
            <p:cNvPr id="20" name="Rounded Rectangle 19"/>
            <p:cNvSpPr/>
            <p:nvPr/>
          </p:nvSpPr>
          <p:spPr>
            <a:xfrm>
              <a:off x="857224" y="2928934"/>
              <a:ext cx="7643866" cy="121444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MX" sz="3000" dirty="0" smtClean="0">
                  <a:solidFill>
                    <a:srgbClr val="1A2D68"/>
                  </a:solidFill>
                </a:rPr>
                <a:t>Una norma usual es: </a:t>
              </a:r>
            </a:p>
            <a:p>
              <a:pPr algn="ctr"/>
              <a:r>
                <a:rPr lang="es-MX" sz="3200" b="1" dirty="0" err="1" smtClean="0">
                  <a:solidFill>
                    <a:schemeClr val="tx1"/>
                  </a:solidFill>
                </a:rPr>
                <a:t>Eigenvalue</a:t>
              </a:r>
              <a:r>
                <a:rPr lang="es-MX" sz="3200" b="1" dirty="0" smtClean="0">
                  <a:solidFill>
                    <a:srgbClr val="1A2D68"/>
                  </a:solidFill>
                </a:rPr>
                <a:t>        </a:t>
              </a:r>
              <a:r>
                <a:rPr lang="es-MX" sz="3200" b="1" dirty="0" smtClean="0">
                  <a:solidFill>
                    <a:schemeClr val="tx1"/>
                  </a:solidFill>
                </a:rPr>
                <a:t>1</a:t>
              </a:r>
              <a:endParaRPr lang="es-CL" sz="3200" b="1" dirty="0">
                <a:solidFill>
                  <a:schemeClr val="tx1"/>
                </a:solidFill>
              </a:endParaRPr>
            </a:p>
          </p:txBody>
        </p:sp>
        <p:graphicFrame>
          <p:nvGraphicFramePr>
            <p:cNvPr id="89091" name="Object 3"/>
            <p:cNvGraphicFramePr>
              <a:graphicFrameLocks noChangeAspect="1"/>
            </p:cNvGraphicFramePr>
            <p:nvPr/>
          </p:nvGraphicFramePr>
          <p:xfrm>
            <a:off x="3357554" y="3500438"/>
            <a:ext cx="4259489" cy="642942"/>
          </p:xfrm>
          <a:graphic>
            <a:graphicData uri="http://schemas.openxmlformats.org/presentationml/2006/ole">
              <p:oleObj spid="_x0000_s89091" name="Document" r:id="rId3" imgW="5609442" imgH="812964" progId="Word.Document.12">
                <p:embed/>
              </p:oleObj>
            </a:graphicData>
          </a:graphic>
        </p:graphicFrame>
      </p:grpSp>
      <p:sp>
        <p:nvSpPr>
          <p:cNvPr id="22" name="Rounded Rectangle 21"/>
          <p:cNvSpPr/>
          <p:nvPr/>
        </p:nvSpPr>
        <p:spPr>
          <a:xfrm>
            <a:off x="1000100" y="5429264"/>
            <a:ext cx="7429552" cy="78581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500" dirty="0" smtClean="0"/>
              <a:t>Porcentaje de Varianza Explicada</a:t>
            </a:r>
            <a:endParaRPr lang="es-CL" sz="3500" dirty="0"/>
          </a:p>
        </p:txBody>
      </p:sp>
      <p:sp>
        <p:nvSpPr>
          <p:cNvPr id="23" name="TextBox 22"/>
          <p:cNvSpPr txBox="1"/>
          <p:nvPr/>
        </p:nvSpPr>
        <p:spPr>
          <a:xfrm>
            <a:off x="785786" y="4643446"/>
            <a:ext cx="7786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Éste está muy relacionado con el:</a:t>
            </a:r>
            <a:endParaRPr lang="es-CL" sz="2800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/>
      <p:bldP spid="22" grpId="0" animBg="1"/>
      <p:bldP spid="2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igstockphoto_Young_Man_Listening_To_Music_5564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50065" y="0"/>
            <a:ext cx="9965565" cy="664371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-428660" y="1714488"/>
            <a:ext cx="10001320" cy="250033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4000" dirty="0" smtClean="0">
                <a:solidFill>
                  <a:srgbClr val="1A2D68"/>
                </a:solidFill>
                <a:latin typeface="Cambria" pitchFamily="18" charset="0"/>
              </a:rPr>
              <a:t>             Caso:</a:t>
            </a:r>
          </a:p>
          <a:p>
            <a:pPr algn="ctr"/>
            <a:r>
              <a:rPr lang="es-MX" sz="6000" dirty="0" smtClean="0">
                <a:solidFill>
                  <a:srgbClr val="1A2D68"/>
                </a:solidFill>
                <a:latin typeface="Cambria" pitchFamily="18" charset="0"/>
              </a:rPr>
              <a:t>Estudio perceptual de              Radios FM </a:t>
            </a:r>
            <a:endParaRPr lang="es-CL" sz="6000" dirty="0">
              <a:solidFill>
                <a:srgbClr val="1A2D68"/>
              </a:solidFill>
              <a:latin typeface="Cambria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158" y="285728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Estudio de Percepciones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71472" y="1214422"/>
            <a:ext cx="17859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800" dirty="0" smtClean="0">
                <a:solidFill>
                  <a:srgbClr val="002060"/>
                </a:solidFill>
              </a:rPr>
              <a:t>Etapas:</a:t>
            </a:r>
          </a:p>
        </p:txBody>
      </p:sp>
      <p:graphicFrame>
        <p:nvGraphicFramePr>
          <p:cNvPr id="26" name="Diagram 25"/>
          <p:cNvGraphicFramePr/>
          <p:nvPr/>
        </p:nvGraphicFramePr>
        <p:xfrm>
          <a:off x="1428728" y="1928802"/>
          <a:ext cx="3857652" cy="2857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714348" y="5143512"/>
            <a:ext cx="7858180" cy="1214446"/>
            <a:chOff x="714348" y="5143512"/>
            <a:chExt cx="7858180" cy="1214446"/>
          </a:xfrm>
        </p:grpSpPr>
        <p:sp>
          <p:nvSpPr>
            <p:cNvPr id="28" name="Rounded Rectangle 27"/>
            <p:cNvSpPr/>
            <p:nvPr/>
          </p:nvSpPr>
          <p:spPr>
            <a:xfrm>
              <a:off x="714348" y="5143512"/>
              <a:ext cx="7858180" cy="121444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000100" y="5429264"/>
              <a:ext cx="250033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3800" b="1" dirty="0" smtClean="0">
                  <a:solidFill>
                    <a:srgbClr val="002060"/>
                  </a:solidFill>
                </a:rPr>
                <a:t>Resultados</a:t>
              </a:r>
            </a:p>
          </p:txBody>
        </p:sp>
        <p:sp>
          <p:nvSpPr>
            <p:cNvPr id="30" name="Equal 29"/>
            <p:cNvSpPr/>
            <p:nvPr/>
          </p:nvSpPr>
          <p:spPr>
            <a:xfrm>
              <a:off x="3643306" y="5500702"/>
              <a:ext cx="714380" cy="500066"/>
            </a:xfrm>
            <a:prstGeom prst="mathEqual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>
                <a:solidFill>
                  <a:schemeClr val="tx1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572000" y="5395098"/>
              <a:ext cx="3500462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3800" b="1" dirty="0" smtClean="0">
                  <a:solidFill>
                    <a:srgbClr val="008000"/>
                  </a:solidFill>
                </a:rPr>
                <a:t>5 dimensiones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429256" y="3488296"/>
            <a:ext cx="3571900" cy="430887"/>
            <a:chOff x="5429256" y="3488296"/>
            <a:chExt cx="3571900" cy="430887"/>
          </a:xfrm>
        </p:grpSpPr>
        <p:sp>
          <p:nvSpPr>
            <p:cNvPr id="32" name="Right Arrow 31"/>
            <p:cNvSpPr/>
            <p:nvPr/>
          </p:nvSpPr>
          <p:spPr>
            <a:xfrm>
              <a:off x="5429256" y="3571876"/>
              <a:ext cx="357190" cy="285752"/>
            </a:xfrm>
            <a:prstGeom prst="rightArrow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857884" y="3488296"/>
              <a:ext cx="314327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200" dirty="0" smtClean="0">
                  <a:solidFill>
                    <a:srgbClr val="1A2D68"/>
                  </a:solidFill>
                </a:rPr>
                <a:t>Sectores, N°, juicios</a:t>
              </a:r>
              <a:endParaRPr lang="es-CL" sz="2200" dirty="0">
                <a:solidFill>
                  <a:srgbClr val="1A2D68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429256" y="4212559"/>
            <a:ext cx="3571900" cy="430887"/>
            <a:chOff x="5429256" y="4212559"/>
            <a:chExt cx="3571900" cy="430887"/>
          </a:xfrm>
        </p:grpSpPr>
        <p:sp>
          <p:nvSpPr>
            <p:cNvPr id="36" name="Right Arrow 35"/>
            <p:cNvSpPr/>
            <p:nvPr/>
          </p:nvSpPr>
          <p:spPr>
            <a:xfrm>
              <a:off x="5429256" y="4296139"/>
              <a:ext cx="357190" cy="285752"/>
            </a:xfrm>
            <a:prstGeom prst="rightArrow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857884" y="4212559"/>
              <a:ext cx="314327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200" dirty="0" smtClean="0">
                  <a:solidFill>
                    <a:srgbClr val="1A2D68"/>
                  </a:solidFill>
                </a:rPr>
                <a:t>Análisis de factores</a:t>
              </a:r>
              <a:endParaRPr lang="es-CL" sz="2200" dirty="0">
                <a:solidFill>
                  <a:srgbClr val="1A2D68"/>
                </a:solidFill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dgm id="{AA240313-BA54-405D-8ECC-980824F1B2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>
                                            <p:graphicEl>
                                              <a:dgm id="{AA240313-BA54-405D-8ECC-980824F1B2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dgm id="{1644BD72-BFDF-491D-970F-AC9D3599DB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>
                                            <p:graphicEl>
                                              <a:dgm id="{1644BD72-BFDF-491D-970F-AC9D3599DB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dgm id="{6C4A0FAE-E696-46D7-9DFC-97E1A4D3E7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>
                                            <p:graphicEl>
                                              <a:dgm id="{6C4A0FAE-E696-46D7-9DFC-97E1A4D3E7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dgm id="{EA6AAF77-4103-45C2-BEFC-13995E5FAC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>
                                            <p:graphicEl>
                                              <a:dgm id="{EA6AAF77-4103-45C2-BEFC-13995E5FAC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Graphic spid="26" grpId="0" uiExpand="1">
        <p:bldSub>
          <a:bldDgm bld="one"/>
        </p:bldSub>
      </p:bldGraphic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500694" y="71414"/>
            <a:ext cx="47149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Encuesta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388" y="785794"/>
            <a:ext cx="271464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-71470" y="6643710"/>
            <a:ext cx="171448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85720" y="357166"/>
            <a:ext cx="8643966" cy="6540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Esta radio es para relajarse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En esta radio se escuchan opiniones interesantes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Esta radio es objetiva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Esta radio sólo toca música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Esta radio entrega información seria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La información de esta radio es muy completa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Los locutores de esta radio son conocidos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Esta radio es agradable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En esta radio me puedo informar del acontecer nacional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Esta radio informa muy a tiempo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Esta radio se ocupa para amenizar fiestas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En esta radio hay muchos comerciales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Esta radio cuenta con líderes de opinión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Esta radio es más escuchada por los jóvenes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Esta radio es alegre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Esta radio es cercana a la gente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Esta radio da todas las opiniones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Esta radio no la escucha nadie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Lo que se dice en esta radio es confiable  </a:t>
            </a:r>
          </a:p>
          <a:p>
            <a:pPr marL="514350" indent="-514350">
              <a:buFont typeface="+mj-lt"/>
              <a:buAutoNum type="arabicPeriod"/>
            </a:pPr>
            <a:endParaRPr lang="es-ES" sz="20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158" y="285728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Encuesta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-500098" y="1394570"/>
            <a:ext cx="542928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000" dirty="0" smtClean="0">
                <a:solidFill>
                  <a:srgbClr val="002060"/>
                </a:solidFill>
              </a:rPr>
              <a:t>Formato de pregunta:</a:t>
            </a:r>
          </a:p>
        </p:txBody>
      </p:sp>
      <p:graphicFrame>
        <p:nvGraphicFramePr>
          <p:cNvPr id="90114" name="Object 3"/>
          <p:cNvGraphicFramePr>
            <a:graphicFrameLocks noChangeAspect="1"/>
          </p:cNvGraphicFramePr>
          <p:nvPr/>
        </p:nvGraphicFramePr>
        <p:xfrm>
          <a:off x="495300" y="2603500"/>
          <a:ext cx="8229600" cy="2565400"/>
        </p:xfrm>
        <a:graphic>
          <a:graphicData uri="http://schemas.openxmlformats.org/presentationml/2006/ole">
            <p:oleObj spid="_x0000_s90114" name="Document" r:id="rId3" imgW="5668095" imgH="1775902" progId="Word.Document.8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85720" y="142852"/>
            <a:ext cx="83582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Teorías con influencia en la comprensión del consumidor 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1500174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16" name="Diagram 15"/>
          <p:cNvGraphicFramePr/>
          <p:nvPr/>
        </p:nvGraphicFramePr>
        <p:xfrm>
          <a:off x="857224" y="1643050"/>
          <a:ext cx="3857652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Right Arrow 16"/>
          <p:cNvSpPr/>
          <p:nvPr/>
        </p:nvSpPr>
        <p:spPr>
          <a:xfrm>
            <a:off x="4929190" y="1940944"/>
            <a:ext cx="357190" cy="285752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8" name="TextBox 17"/>
          <p:cNvSpPr txBox="1"/>
          <p:nvPr/>
        </p:nvSpPr>
        <p:spPr>
          <a:xfrm>
            <a:off x="5357818" y="1857364"/>
            <a:ext cx="35004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200" dirty="0" smtClean="0">
                <a:solidFill>
                  <a:srgbClr val="1A2D68"/>
                </a:solidFill>
              </a:rPr>
              <a:t>Visión Clásica: Determinística</a:t>
            </a:r>
            <a:endParaRPr lang="es-CL" sz="2200" dirty="0">
              <a:solidFill>
                <a:srgbClr val="1A2D68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4929190" y="2867379"/>
            <a:ext cx="357190" cy="285752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0" name="TextBox 19"/>
          <p:cNvSpPr txBox="1"/>
          <p:nvPr/>
        </p:nvSpPr>
        <p:spPr>
          <a:xfrm>
            <a:off x="5429256" y="2783799"/>
            <a:ext cx="35004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200" dirty="0" smtClean="0">
                <a:solidFill>
                  <a:srgbClr val="1A2D68"/>
                </a:solidFill>
              </a:rPr>
              <a:t>Estímulos y aprendizajes</a:t>
            </a:r>
            <a:endParaRPr lang="es-CL" sz="2200" dirty="0">
              <a:solidFill>
                <a:srgbClr val="1A2D68"/>
              </a:solidFill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4929190" y="3796073"/>
            <a:ext cx="357190" cy="285752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2" name="TextBox 21"/>
          <p:cNvSpPr txBox="1"/>
          <p:nvPr/>
        </p:nvSpPr>
        <p:spPr>
          <a:xfrm>
            <a:off x="5429256" y="3712493"/>
            <a:ext cx="35004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200" dirty="0" smtClean="0">
                <a:solidFill>
                  <a:srgbClr val="1A2D68"/>
                </a:solidFill>
              </a:rPr>
              <a:t>Restricción social: </a:t>
            </a:r>
          </a:p>
          <a:p>
            <a:pPr algn="r"/>
            <a:r>
              <a:rPr lang="es-MX" sz="2200" dirty="0" smtClean="0">
                <a:solidFill>
                  <a:srgbClr val="1A2D68"/>
                </a:solidFill>
              </a:rPr>
              <a:t>Ego – Súper Ego</a:t>
            </a:r>
            <a:endParaRPr lang="es-CL" sz="2200" dirty="0">
              <a:solidFill>
                <a:srgbClr val="1A2D68"/>
              </a:solidFill>
            </a:endParaRPr>
          </a:p>
        </p:txBody>
      </p:sp>
      <p:sp>
        <p:nvSpPr>
          <p:cNvPr id="23" name="Right Arrow 22"/>
          <p:cNvSpPr/>
          <p:nvPr/>
        </p:nvSpPr>
        <p:spPr>
          <a:xfrm>
            <a:off x="4929190" y="4724767"/>
            <a:ext cx="357190" cy="285752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4" name="TextBox 23"/>
          <p:cNvSpPr txBox="1"/>
          <p:nvPr/>
        </p:nvSpPr>
        <p:spPr>
          <a:xfrm>
            <a:off x="5429256" y="4641187"/>
            <a:ext cx="35004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200" dirty="0" smtClean="0">
                <a:solidFill>
                  <a:srgbClr val="1A2D68"/>
                </a:solidFill>
              </a:rPr>
              <a:t>Importancia de percepción</a:t>
            </a:r>
            <a:endParaRPr lang="es-CL" sz="2200" dirty="0">
              <a:solidFill>
                <a:srgbClr val="1A2D68"/>
              </a:solidFill>
            </a:endParaRPr>
          </a:p>
        </p:txBody>
      </p:sp>
      <p:sp>
        <p:nvSpPr>
          <p:cNvPr id="25" name="Right Arrow 24"/>
          <p:cNvSpPr/>
          <p:nvPr/>
        </p:nvSpPr>
        <p:spPr>
          <a:xfrm>
            <a:off x="4929190" y="5653461"/>
            <a:ext cx="357190" cy="285752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6" name="TextBox 25"/>
          <p:cNvSpPr txBox="1"/>
          <p:nvPr/>
        </p:nvSpPr>
        <p:spPr>
          <a:xfrm>
            <a:off x="5429256" y="5569881"/>
            <a:ext cx="35004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200" dirty="0" smtClean="0">
                <a:solidFill>
                  <a:srgbClr val="1A2D68"/>
                </a:solidFill>
              </a:rPr>
              <a:t>Relevancia del grupo</a:t>
            </a:r>
            <a:endParaRPr lang="es-CL" sz="2200" dirty="0">
              <a:solidFill>
                <a:srgbClr val="1A2D68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8596" y="1808938"/>
            <a:ext cx="57150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500" b="1" dirty="0" smtClean="0">
                <a:solidFill>
                  <a:srgbClr val="1A2D68"/>
                </a:solidFill>
              </a:rPr>
              <a:t>1</a:t>
            </a:r>
            <a:endParaRPr lang="es-CL" sz="2500" b="1" dirty="0">
              <a:solidFill>
                <a:srgbClr val="1A2D68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28596" y="2737632"/>
            <a:ext cx="57150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500" b="1" dirty="0" smtClean="0">
                <a:solidFill>
                  <a:srgbClr val="1A2D68"/>
                </a:solidFill>
              </a:rPr>
              <a:t>2</a:t>
            </a:r>
            <a:endParaRPr lang="es-CL" sz="2500" b="1" dirty="0">
              <a:solidFill>
                <a:srgbClr val="1A2D68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28596" y="3666326"/>
            <a:ext cx="57150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500" b="1" dirty="0" smtClean="0">
                <a:solidFill>
                  <a:srgbClr val="1A2D68"/>
                </a:solidFill>
              </a:rPr>
              <a:t>3</a:t>
            </a:r>
            <a:endParaRPr lang="es-CL" sz="2500" b="1" dirty="0">
              <a:solidFill>
                <a:srgbClr val="1A2D68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8596" y="4666458"/>
            <a:ext cx="57150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500" b="1" dirty="0" smtClean="0">
                <a:solidFill>
                  <a:srgbClr val="1A2D68"/>
                </a:solidFill>
              </a:rPr>
              <a:t>4</a:t>
            </a:r>
            <a:endParaRPr lang="es-CL" sz="2500" b="1" dirty="0">
              <a:solidFill>
                <a:srgbClr val="1A2D68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8596" y="5595152"/>
            <a:ext cx="57150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500" b="1" dirty="0" smtClean="0">
                <a:solidFill>
                  <a:srgbClr val="1A2D68"/>
                </a:solidFill>
              </a:rPr>
              <a:t>5</a:t>
            </a:r>
            <a:endParaRPr lang="es-CL" sz="2500" b="1" dirty="0">
              <a:solidFill>
                <a:srgbClr val="1A2D68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AA240313-BA54-405D-8ECC-980824F1B2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>
                                            <p:graphicEl>
                                              <a:dgm id="{AA240313-BA54-405D-8ECC-980824F1B2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1644BD72-BFDF-491D-970F-AC9D3599DB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>
                                            <p:graphicEl>
                                              <a:dgm id="{1644BD72-BFDF-491D-970F-AC9D3599DB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6C4A0FAE-E696-46D7-9DFC-97E1A4D3E7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>
                                            <p:graphicEl>
                                              <a:dgm id="{6C4A0FAE-E696-46D7-9DFC-97E1A4D3E7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EA6AAF77-4103-45C2-BEFC-13995E5FAC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>
                                            <p:graphicEl>
                                              <a:dgm id="{EA6AAF77-4103-45C2-BEFC-13995E5FAC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02B2545D-4E23-4785-940D-0AA1A4B97B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>
                                            <p:graphicEl>
                                              <a:dgm id="{02B2545D-4E23-4785-940D-0AA1A4B97B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 uiExpand="1">
        <p:bldSub>
          <a:bldDgm bld="one"/>
        </p:bldSub>
      </p:bldGraphic>
      <p:bldP spid="17" grpId="0" animBg="1"/>
      <p:bldP spid="18" grpId="0"/>
      <p:bldP spid="19" grpId="0" animBg="1"/>
      <p:bldP spid="20" grpId="0"/>
      <p:bldP spid="21" grpId="0" animBg="1"/>
      <p:bldP spid="22" grpId="0"/>
      <p:bldP spid="23" grpId="0" animBg="1"/>
      <p:bldP spid="24" grpId="0"/>
      <p:bldP spid="25" grpId="0" animBg="1"/>
      <p:bldP spid="26" grpId="0"/>
      <p:bldP spid="28" grpId="0"/>
      <p:bldP spid="29" grpId="0"/>
      <p:bldP spid="30" grpId="0"/>
      <p:bldP spid="31" grpId="0"/>
      <p:bldP spid="3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158" y="285728"/>
            <a:ext cx="83582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Matriz de correlaciones: </a:t>
            </a:r>
          </a:p>
          <a:p>
            <a:pPr algn="ctr"/>
            <a:r>
              <a:rPr lang="es-MX" sz="4200" b="1" i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Factor Loadings </a:t>
            </a:r>
            <a:endParaRPr lang="es-CL" sz="4200" b="1" i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71448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884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1495" y="1954233"/>
            <a:ext cx="8741099" cy="433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714356"/>
            <a:ext cx="7358114" cy="588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57158" y="285728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Gráfico de sedimentación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5720" y="928670"/>
            <a:ext cx="8358246" cy="428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158" y="285728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Porcentaje de Varianza Explicada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863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427" y="1357298"/>
            <a:ext cx="8847167" cy="5099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9019" y="1500174"/>
            <a:ext cx="4473575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53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" y="1500174"/>
            <a:ext cx="4465637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357158" y="285728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Matriz Rotada 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500562" y="1285860"/>
            <a:ext cx="4500594" cy="50006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500694" y="71414"/>
            <a:ext cx="47149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Encuesta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388" y="785794"/>
            <a:ext cx="271464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57158" y="357166"/>
            <a:ext cx="8572528" cy="6500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Esta radio es para relajarse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En esta radio se escuchan opiniones interesantes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Esta radio es objetiva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Esta radio sólo toca música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Esta radio entrega información seria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La información de esta radio es muy completa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Los locutores de esta radio son conocidos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Esta radio es agradable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En esta radio me puedo informar del acontecer nacional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Esta radio informa muy a tiempo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Esta radio se ocupa para amenizar fiestas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En esta radio hay muchos comerciales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Esta radio cuenta con líderes de opinión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Esta radio es más escuchada por los jóvenes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Esta radio es alegre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Esta radio es cercana a la gente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Esta radio da todas las opiniones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Esta radio no la escucha nadie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100" dirty="0" smtClean="0">
                <a:solidFill>
                  <a:srgbClr val="002060"/>
                </a:solidFill>
              </a:rPr>
              <a:t>Lo que se dice en esta radio es confiable  </a:t>
            </a:r>
          </a:p>
          <a:p>
            <a:pPr marL="514350" indent="-514350">
              <a:buFont typeface="+mj-lt"/>
              <a:buAutoNum type="arabicPeriod"/>
            </a:pPr>
            <a:endParaRPr lang="es-ES" sz="20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071546"/>
            <a:ext cx="5336242" cy="5772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357158" y="285728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Matriz Rotada 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158" y="285728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Factor 1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85720" y="1285860"/>
            <a:ext cx="885828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es-ES" sz="2500" b="1" dirty="0" smtClean="0">
                <a:solidFill>
                  <a:srgbClr val="002060"/>
                </a:solidFill>
              </a:rPr>
              <a:t>5.    Esta radio entrega información seria</a:t>
            </a:r>
          </a:p>
          <a:p>
            <a:pPr marL="514350" indent="-514350"/>
            <a:endParaRPr lang="es-ES" sz="1000" b="1" dirty="0" smtClean="0">
              <a:solidFill>
                <a:srgbClr val="002060"/>
              </a:solidFill>
            </a:endParaRPr>
          </a:p>
          <a:p>
            <a:pPr marL="514350" indent="-514350"/>
            <a:r>
              <a:rPr lang="es-ES" sz="2500" b="1" dirty="0" smtClean="0">
                <a:solidFill>
                  <a:srgbClr val="002060"/>
                </a:solidFill>
              </a:rPr>
              <a:t>6.    La información de esta radio es muy completa</a:t>
            </a:r>
          </a:p>
          <a:p>
            <a:pPr marL="514350" indent="-514350"/>
            <a:endParaRPr lang="es-ES" sz="1000" b="1" dirty="0" smtClean="0">
              <a:solidFill>
                <a:srgbClr val="002060"/>
              </a:solidFill>
            </a:endParaRPr>
          </a:p>
          <a:p>
            <a:pPr marL="514350" indent="-514350"/>
            <a:r>
              <a:rPr lang="es-ES" sz="2500" b="1" dirty="0" smtClean="0">
                <a:solidFill>
                  <a:srgbClr val="002060"/>
                </a:solidFill>
              </a:rPr>
              <a:t>19.  Lo que se dice en esta radio es confiable  </a:t>
            </a:r>
          </a:p>
          <a:p>
            <a:pPr marL="514350" indent="-514350"/>
            <a:endParaRPr lang="es-ES" sz="1000" b="1" dirty="0" smtClean="0">
              <a:solidFill>
                <a:srgbClr val="002060"/>
              </a:solidFill>
            </a:endParaRPr>
          </a:p>
          <a:p>
            <a:pPr marL="514350" indent="-514350"/>
            <a:r>
              <a:rPr lang="es-ES" sz="100" b="1" dirty="0" smtClean="0">
                <a:solidFill>
                  <a:srgbClr val="002060"/>
                </a:solidFill>
              </a:rPr>
              <a:t>0</a:t>
            </a:r>
          </a:p>
          <a:p>
            <a:pPr marL="514350" indent="-514350"/>
            <a:r>
              <a:rPr lang="es-ES" sz="2500" b="1" dirty="0" smtClean="0">
                <a:solidFill>
                  <a:srgbClr val="002060"/>
                </a:solidFill>
              </a:rPr>
              <a:t>2.    En esta radio se escuchan opiniones interesantes</a:t>
            </a:r>
          </a:p>
          <a:p>
            <a:pPr marL="514350" indent="-514350"/>
            <a:endParaRPr lang="es-ES" sz="1000" b="1" dirty="0" smtClean="0">
              <a:solidFill>
                <a:srgbClr val="002060"/>
              </a:solidFill>
            </a:endParaRPr>
          </a:p>
          <a:p>
            <a:pPr marL="514350" indent="-514350"/>
            <a:r>
              <a:rPr lang="es-ES" sz="2500" b="1" dirty="0" smtClean="0">
                <a:solidFill>
                  <a:srgbClr val="002060"/>
                </a:solidFill>
              </a:rPr>
              <a:t>3.    Esta radio es objetiva</a:t>
            </a:r>
          </a:p>
          <a:p>
            <a:pPr marL="514350" indent="-514350"/>
            <a:endParaRPr lang="es-ES" sz="1000" b="1" dirty="0" smtClean="0">
              <a:solidFill>
                <a:srgbClr val="002060"/>
              </a:solidFill>
            </a:endParaRPr>
          </a:p>
          <a:p>
            <a:pPr marL="514350" indent="-514350"/>
            <a:r>
              <a:rPr lang="es-ES" sz="2500" b="1" dirty="0" smtClean="0">
                <a:solidFill>
                  <a:srgbClr val="002060"/>
                </a:solidFill>
              </a:rPr>
              <a:t>9.    En esta radio me puedo informar del acontecer nacional</a:t>
            </a:r>
          </a:p>
          <a:p>
            <a:pPr marL="514350" indent="-514350"/>
            <a:endParaRPr lang="es-ES" sz="1000" b="1" dirty="0" smtClean="0">
              <a:solidFill>
                <a:srgbClr val="002060"/>
              </a:solidFill>
            </a:endParaRPr>
          </a:p>
          <a:p>
            <a:pPr marL="514350" indent="-514350"/>
            <a:r>
              <a:rPr lang="es-ES" sz="2500" b="1" dirty="0" smtClean="0">
                <a:solidFill>
                  <a:srgbClr val="002060"/>
                </a:solidFill>
              </a:rPr>
              <a:t>17.  Esta radio da todas las opiniones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571472" y="5286388"/>
            <a:ext cx="7715304" cy="10001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¿Cuál sería el nombre de este factor?</a:t>
            </a:r>
            <a:endParaRPr lang="es-CL" sz="3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158" y="285728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Factor 2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85720" y="1285860"/>
            <a:ext cx="8858280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es-ES" sz="3000" b="1" dirty="0" smtClean="0">
                <a:solidFill>
                  <a:srgbClr val="002060"/>
                </a:solidFill>
              </a:rPr>
              <a:t>15.    Esta radio es alegre</a:t>
            </a:r>
          </a:p>
          <a:p>
            <a:pPr marL="514350" indent="-514350"/>
            <a:endParaRPr lang="es-ES" sz="3000" b="1" dirty="0" smtClean="0">
              <a:solidFill>
                <a:srgbClr val="002060"/>
              </a:solidFill>
            </a:endParaRPr>
          </a:p>
          <a:p>
            <a:pPr marL="514350" indent="-514350"/>
            <a:r>
              <a:rPr lang="es-ES" sz="3000" b="1" dirty="0" smtClean="0">
                <a:solidFill>
                  <a:srgbClr val="002060"/>
                </a:solidFill>
              </a:rPr>
              <a:t>11.    Esta radio se ocupa para amenizar fiestas</a:t>
            </a:r>
          </a:p>
          <a:p>
            <a:pPr marL="514350" indent="-514350"/>
            <a:endParaRPr lang="es-ES" sz="3000" b="1" dirty="0" smtClean="0">
              <a:solidFill>
                <a:srgbClr val="002060"/>
              </a:solidFill>
            </a:endParaRPr>
          </a:p>
          <a:p>
            <a:pPr marL="514350" indent="-514350"/>
            <a:r>
              <a:rPr lang="es-ES" sz="3000" b="1" dirty="0" smtClean="0">
                <a:solidFill>
                  <a:srgbClr val="002060"/>
                </a:solidFill>
              </a:rPr>
              <a:t>14.    Esta radio es más escuchada por los jóvenes</a:t>
            </a:r>
          </a:p>
          <a:p>
            <a:pPr marL="514350" indent="-514350"/>
            <a:endParaRPr lang="es-ES" sz="3000" b="1" dirty="0" smtClean="0">
              <a:solidFill>
                <a:srgbClr val="002060"/>
              </a:solidFill>
            </a:endParaRPr>
          </a:p>
          <a:p>
            <a:pPr marL="514350" indent="-514350"/>
            <a:r>
              <a:rPr lang="es-ES" sz="3000" b="1" dirty="0" smtClean="0">
                <a:solidFill>
                  <a:srgbClr val="002060"/>
                </a:solidFill>
              </a:rPr>
              <a:t>16.    Esta radio es cercana a la gente</a:t>
            </a:r>
          </a:p>
          <a:p>
            <a:pPr marL="514350" indent="-514350"/>
            <a:endParaRPr lang="es-ES" sz="1000" b="1" dirty="0" smtClean="0">
              <a:solidFill>
                <a:srgbClr val="002060"/>
              </a:solidFill>
            </a:endParaRPr>
          </a:p>
          <a:p>
            <a:pPr marL="514350" indent="-514350"/>
            <a:endParaRPr lang="es-ES" sz="2500" b="1" dirty="0" smtClean="0">
              <a:solidFill>
                <a:srgbClr val="00206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71472" y="5286388"/>
            <a:ext cx="7715304" cy="10001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¿Cuál sería el nombre de este factor?</a:t>
            </a:r>
            <a:endParaRPr lang="es-CL" sz="3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158" y="285728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Factor 3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42844" y="1605211"/>
            <a:ext cx="885828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es-ES" sz="3500" b="1" dirty="0" smtClean="0">
                <a:solidFill>
                  <a:srgbClr val="002060"/>
                </a:solidFill>
              </a:rPr>
              <a:t>18.    Esta radio no la escucha nadie</a:t>
            </a:r>
          </a:p>
          <a:p>
            <a:pPr marL="514350" indent="-514350"/>
            <a:endParaRPr lang="es-ES" sz="3500" b="1" dirty="0" smtClean="0">
              <a:solidFill>
                <a:srgbClr val="002060"/>
              </a:solidFill>
            </a:endParaRPr>
          </a:p>
          <a:p>
            <a:pPr marL="514350" indent="-514350"/>
            <a:r>
              <a:rPr lang="es-ES" sz="3500" b="1" dirty="0" smtClean="0">
                <a:solidFill>
                  <a:srgbClr val="002060"/>
                </a:solidFill>
              </a:rPr>
              <a:t>11.    Los locutores de esta radio son conocidos</a:t>
            </a:r>
          </a:p>
          <a:p>
            <a:pPr marL="514350" indent="-514350"/>
            <a:endParaRPr lang="es-ES" sz="3500" b="1" dirty="0" smtClean="0">
              <a:solidFill>
                <a:srgbClr val="002060"/>
              </a:solidFill>
            </a:endParaRPr>
          </a:p>
          <a:p>
            <a:pPr marL="514350" indent="-514350"/>
            <a:r>
              <a:rPr lang="es-ES" sz="3500" b="1" dirty="0" smtClean="0">
                <a:solidFill>
                  <a:srgbClr val="002060"/>
                </a:solidFill>
              </a:rPr>
              <a:t>14.    Esta radio cuenta con líderes de opinión</a:t>
            </a:r>
          </a:p>
          <a:p>
            <a:pPr marL="514350" indent="-514350"/>
            <a:endParaRPr lang="es-ES" sz="1000" b="1" dirty="0" smtClean="0">
              <a:solidFill>
                <a:srgbClr val="002060"/>
              </a:solidFill>
            </a:endParaRPr>
          </a:p>
          <a:p>
            <a:pPr marL="514350" indent="-514350"/>
            <a:endParaRPr lang="es-ES" sz="2500" b="1" dirty="0" smtClean="0">
              <a:solidFill>
                <a:srgbClr val="00206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71472" y="5072074"/>
            <a:ext cx="7715304" cy="10001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¿Cuál sería el nombre de este factor?</a:t>
            </a:r>
            <a:endParaRPr lang="es-CL" sz="3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6314" y="1046546"/>
            <a:ext cx="7096148" cy="5668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57158" y="71414"/>
            <a:ext cx="835824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8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Percepción Total</a:t>
            </a:r>
            <a:endParaRPr lang="es-CL" sz="38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214422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142976" y="660424"/>
            <a:ext cx="8643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b="1" dirty="0" smtClean="0">
                <a:solidFill>
                  <a:srgbClr val="FF0000"/>
                </a:solidFill>
                <a:cs typeface="Arial" pitchFamily="34" charset="0"/>
              </a:rPr>
              <a:t>Confiabilidad v/s Percepción de Audiencia</a:t>
            </a:r>
            <a:endParaRPr lang="es-CL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5720" y="2071678"/>
            <a:ext cx="85725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dirty="0" smtClean="0">
                <a:solidFill>
                  <a:srgbClr val="002060"/>
                </a:solidFill>
              </a:rPr>
              <a:t>Las personas tenemos y actuamos por varios motivos: Hambre, curiosidad, sexo, poder.</a:t>
            </a:r>
          </a:p>
        </p:txBody>
      </p:sp>
      <p:sp>
        <p:nvSpPr>
          <p:cNvPr id="5" name="Rectangle 4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Teorías Motivacionales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00034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Diagram 10"/>
          <p:cNvGraphicFramePr/>
          <p:nvPr/>
        </p:nvGraphicFramePr>
        <p:xfrm>
          <a:off x="1928794" y="1142984"/>
          <a:ext cx="4857784" cy="785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Rectangle 14"/>
          <p:cNvSpPr/>
          <p:nvPr/>
        </p:nvSpPr>
        <p:spPr>
          <a:xfrm>
            <a:off x="285720" y="3286124"/>
            <a:ext cx="4500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dirty="0" smtClean="0">
                <a:solidFill>
                  <a:srgbClr val="002060"/>
                </a:solidFill>
              </a:rPr>
              <a:t>Muchas clasificaciones:</a:t>
            </a:r>
          </a:p>
        </p:txBody>
      </p:sp>
      <p:graphicFrame>
        <p:nvGraphicFramePr>
          <p:cNvPr id="16" name="Diagram 15"/>
          <p:cNvGraphicFramePr/>
          <p:nvPr/>
        </p:nvGraphicFramePr>
        <p:xfrm>
          <a:off x="2643174" y="4000504"/>
          <a:ext cx="3857652" cy="2357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0C3A66A-B94C-4BB1-B305-7EF76A0CA1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20C3A66A-B94C-4BB1-B305-7EF76A0CA1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AA240313-BA54-405D-8ECC-980824F1B2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>
                                            <p:graphicEl>
                                              <a:dgm id="{AA240313-BA54-405D-8ECC-980824F1B2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1644BD72-BFDF-491D-970F-AC9D3599DB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>
                                            <p:graphicEl>
                                              <a:dgm id="{1644BD72-BFDF-491D-970F-AC9D3599DB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6C4A0FAE-E696-46D7-9DFC-97E1A4D3E7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>
                                            <p:graphicEl>
                                              <a:dgm id="{6C4A0FAE-E696-46D7-9DFC-97E1A4D3E7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EA6AAF77-4103-45C2-BEFC-13995E5FAC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>
                                            <p:graphicEl>
                                              <a:dgm id="{EA6AAF77-4103-45C2-BEFC-13995E5FAC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11" grpId="0">
        <p:bldSub>
          <a:bldDgm bld="one"/>
        </p:bldSub>
      </p:bldGraphic>
      <p:bldP spid="15" grpId="0"/>
      <p:bldGraphic spid="16" grpId="0" uiExpand="1">
        <p:bldSub>
          <a:bldDgm bld="one"/>
        </p:bldSub>
      </p:bldGraphic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111263"/>
            <a:ext cx="7086624" cy="5660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285720" y="660424"/>
            <a:ext cx="8643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b="1" dirty="0" smtClean="0">
                <a:solidFill>
                  <a:srgbClr val="008000"/>
                </a:solidFill>
                <a:cs typeface="Arial" pitchFamily="34" charset="0"/>
              </a:rPr>
              <a:t>Radio “musical/compañía” v/s Radio para jóvenes</a:t>
            </a:r>
            <a:endParaRPr lang="es-CL" sz="3200" dirty="0">
              <a:solidFill>
                <a:srgbClr val="008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71414"/>
            <a:ext cx="835824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8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Percepción Total</a:t>
            </a:r>
            <a:endParaRPr lang="es-CL" sz="38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57158" y="1214422"/>
            <a:ext cx="85725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5838" y="1068572"/>
            <a:ext cx="7158062" cy="5718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1000100" y="660424"/>
            <a:ext cx="8643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b="1" dirty="0" smtClean="0">
                <a:solidFill>
                  <a:srgbClr val="FF0000"/>
                </a:solidFill>
                <a:cs typeface="Arial" pitchFamily="34" charset="0"/>
              </a:rPr>
              <a:t>Confiabilidad v/s Percepción de Audiencia</a:t>
            </a:r>
            <a:endParaRPr lang="es-CL" sz="32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71414"/>
            <a:ext cx="835824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8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Percepción por Sexos</a:t>
            </a:r>
            <a:endParaRPr lang="es-CL" sz="38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57158" y="1214422"/>
            <a:ext cx="85725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1076" y="1080662"/>
            <a:ext cx="7091386" cy="5663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285720" y="660424"/>
            <a:ext cx="8643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b="1" dirty="0" smtClean="0">
                <a:solidFill>
                  <a:srgbClr val="008000"/>
                </a:solidFill>
                <a:cs typeface="Arial" pitchFamily="34" charset="0"/>
              </a:rPr>
              <a:t>Radio “musical/compañía” v/s Radio para jóvenes</a:t>
            </a:r>
            <a:endParaRPr lang="es-CL" sz="3200" dirty="0">
              <a:solidFill>
                <a:srgbClr val="008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71414"/>
            <a:ext cx="835824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8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Percepción por Sexos</a:t>
            </a:r>
            <a:endParaRPr lang="es-CL" sz="38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57158" y="1214422"/>
            <a:ext cx="85725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42844" y="2214554"/>
            <a:ext cx="8501122" cy="1285884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>
                <a:solidFill>
                  <a:srgbClr val="1A2D68"/>
                </a:solidFill>
                <a:latin typeface="Cambria" pitchFamily="18" charset="0"/>
              </a:rPr>
              <a:t>Escalamiento Multidimensional (MDS)</a:t>
            </a:r>
            <a:endParaRPr lang="es-CL" sz="6000" dirty="0">
              <a:solidFill>
                <a:srgbClr val="1A2D68"/>
              </a:solidFill>
              <a:latin typeface="Cambria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786182" y="4000504"/>
            <a:ext cx="535781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-32" y="1928802"/>
            <a:ext cx="53578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Escalamiento Multidimensional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14282" y="1142984"/>
            <a:ext cx="88582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3000" dirty="0" smtClean="0">
                <a:solidFill>
                  <a:srgbClr val="002060"/>
                </a:solidFill>
              </a:rPr>
              <a:t> Matriz de proximidades</a:t>
            </a:r>
          </a:p>
          <a:p>
            <a:pPr>
              <a:buFont typeface="Arial" pitchFamily="34" charset="0"/>
              <a:buChar char="•"/>
            </a:pPr>
            <a:r>
              <a:rPr lang="es-ES" sz="3000" dirty="0" smtClean="0">
                <a:solidFill>
                  <a:srgbClr val="002060"/>
                </a:solidFill>
              </a:rPr>
              <a:t> La matriz puede corresponder a un individuo o a</a:t>
            </a:r>
          </a:p>
          <a:p>
            <a:r>
              <a:rPr lang="es-ES" sz="3000" dirty="0" smtClean="0">
                <a:solidFill>
                  <a:srgbClr val="002060"/>
                </a:solidFill>
              </a:rPr>
              <a:t>   un promedio de varios</a:t>
            </a:r>
          </a:p>
          <a:p>
            <a:pPr>
              <a:buFont typeface="Arial" pitchFamily="34" charset="0"/>
              <a:buChar char="•"/>
            </a:pPr>
            <a:r>
              <a:rPr lang="es-ES" sz="3000" dirty="0" smtClean="0">
                <a:solidFill>
                  <a:srgbClr val="002060"/>
                </a:solidFill>
              </a:rPr>
              <a:t> Las celdas representan una medida de similitud</a:t>
            </a:r>
          </a:p>
        </p:txBody>
      </p:sp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grpSp>
        <p:nvGrpSpPr>
          <p:cNvPr id="15" name="Group 14"/>
          <p:cNvGrpSpPr/>
          <p:nvPr/>
        </p:nvGrpSpPr>
        <p:grpSpPr>
          <a:xfrm>
            <a:off x="571472" y="3143248"/>
            <a:ext cx="7715304" cy="2357454"/>
            <a:chOff x="571472" y="3143248"/>
            <a:chExt cx="7715304" cy="2357454"/>
          </a:xfrm>
        </p:grpSpPr>
        <p:sp>
          <p:nvSpPr>
            <p:cNvPr id="21" name="Rounded Rectangle 20"/>
            <p:cNvSpPr/>
            <p:nvPr/>
          </p:nvSpPr>
          <p:spPr>
            <a:xfrm>
              <a:off x="642910" y="3143248"/>
              <a:ext cx="7643866" cy="2357454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CL" sz="3200" b="1" dirty="0">
                <a:solidFill>
                  <a:schemeClr val="tx1"/>
                </a:solidFill>
              </a:endParaRPr>
            </a:p>
          </p:txBody>
        </p:sp>
        <p:pic>
          <p:nvPicPr>
            <p:cNvPr id="22529" name="Picture 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362472" y="3357562"/>
              <a:ext cx="3352800" cy="1819275"/>
            </a:xfrm>
            <a:prstGeom prst="rect">
              <a:avLst/>
            </a:prstGeom>
            <a:noFill/>
          </p:spPr>
        </p:pic>
        <p:sp>
          <p:nvSpPr>
            <p:cNvPr id="23" name="TextBox 22"/>
            <p:cNvSpPr txBox="1"/>
            <p:nvPr/>
          </p:nvSpPr>
          <p:spPr>
            <a:xfrm>
              <a:off x="571472" y="3770659"/>
              <a:ext cx="328614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000" b="1" dirty="0" smtClean="0"/>
                <a:t>Matriz de proximidades</a:t>
              </a:r>
              <a:endParaRPr lang="es-CL" sz="3000" b="1" dirty="0"/>
            </a:p>
          </p:txBody>
        </p:sp>
        <p:sp>
          <p:nvSpPr>
            <p:cNvPr id="24" name="Equal 23"/>
            <p:cNvSpPr/>
            <p:nvPr/>
          </p:nvSpPr>
          <p:spPr>
            <a:xfrm>
              <a:off x="3571868" y="3929066"/>
              <a:ext cx="642942" cy="571504"/>
            </a:xfrm>
            <a:prstGeom prst="mathEqual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61986" y="5715016"/>
            <a:ext cx="6667534" cy="742950"/>
            <a:chOff x="761986" y="5715016"/>
            <a:chExt cx="6667534" cy="742950"/>
          </a:xfrm>
        </p:grpSpPr>
        <p:sp>
          <p:nvSpPr>
            <p:cNvPr id="25" name="TextBox 24"/>
            <p:cNvSpPr txBox="1"/>
            <p:nvPr/>
          </p:nvSpPr>
          <p:spPr>
            <a:xfrm>
              <a:off x="761986" y="5803960"/>
              <a:ext cx="485778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000" dirty="0" smtClean="0">
                  <a:solidFill>
                    <a:srgbClr val="1A2D68"/>
                  </a:solidFill>
                </a:rPr>
                <a:t>Idealmente se busca que :</a:t>
              </a:r>
              <a:endParaRPr lang="es-CL" sz="3000" dirty="0">
                <a:solidFill>
                  <a:srgbClr val="1A2D68"/>
                </a:solidFill>
              </a:endParaRPr>
            </a:p>
          </p:txBody>
        </p:sp>
        <p:pic>
          <p:nvPicPr>
            <p:cNvPr id="26" name="Picture 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19770" y="5715016"/>
              <a:ext cx="1809750" cy="74295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Escalamiento Multidimensional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00034" y="1071546"/>
            <a:ext cx="428628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000" dirty="0" smtClean="0">
                <a:solidFill>
                  <a:srgbClr val="002060"/>
                </a:solidFill>
              </a:rPr>
              <a:t>Tipos de preguntas:</a:t>
            </a:r>
          </a:p>
        </p:txBody>
      </p:sp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071538" y="1643050"/>
            <a:ext cx="407196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3000" b="1" dirty="0" smtClean="0">
                <a:solidFill>
                  <a:srgbClr val="002060"/>
                </a:solidFill>
              </a:rPr>
              <a:t> Rating </a:t>
            </a:r>
            <a:r>
              <a:rPr lang="es-ES" sz="3000" b="1" dirty="0" err="1" smtClean="0">
                <a:solidFill>
                  <a:srgbClr val="002060"/>
                </a:solidFill>
              </a:rPr>
              <a:t>similaridad</a:t>
            </a:r>
            <a:endParaRPr lang="es-ES" sz="3000" b="1" dirty="0" smtClean="0">
              <a:solidFill>
                <a:srgbClr val="00206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285852" y="4357694"/>
            <a:ext cx="321471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3000" b="1" dirty="0" smtClean="0">
                <a:solidFill>
                  <a:srgbClr val="002060"/>
                </a:solidFill>
              </a:rPr>
              <a:t> Marca Ancla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714480" y="2214554"/>
            <a:ext cx="6000792" cy="1571636"/>
            <a:chOff x="1714480" y="2214554"/>
            <a:chExt cx="6000792" cy="1571636"/>
          </a:xfrm>
        </p:grpSpPr>
        <p:sp>
          <p:nvSpPr>
            <p:cNvPr id="31" name="Rounded Rectangle 30"/>
            <p:cNvSpPr/>
            <p:nvPr/>
          </p:nvSpPr>
          <p:spPr>
            <a:xfrm>
              <a:off x="1714480" y="2214554"/>
              <a:ext cx="6000792" cy="157163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000232" y="2214554"/>
              <a:ext cx="5214974" cy="13665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533400" indent="-533400">
                <a:lnSpc>
                  <a:spcPct val="90000"/>
                </a:lnSpc>
              </a:pPr>
              <a:r>
                <a:rPr lang="es-CL" b="1" dirty="0" smtClean="0">
                  <a:solidFill>
                    <a:schemeClr val="tx2">
                      <a:lumMod val="75000"/>
                    </a:schemeClr>
                  </a:solidFill>
                  <a:cs typeface="Times New Roman" pitchFamily="18" charset="0"/>
                </a:rPr>
                <a:t>                                 Muy similar               Muy diferente</a:t>
              </a:r>
            </a:p>
            <a:p>
              <a:pPr marL="533400" indent="-533400">
                <a:lnSpc>
                  <a:spcPct val="90000"/>
                </a:lnSpc>
              </a:pPr>
              <a:r>
                <a:rPr lang="es-CL" b="1" dirty="0" smtClean="0">
                  <a:solidFill>
                    <a:schemeClr val="tx2">
                      <a:lumMod val="75000"/>
                    </a:schemeClr>
                  </a:solidFill>
                  <a:cs typeface="Times New Roman" pitchFamily="18" charset="0"/>
                </a:rPr>
                <a:t>Marca A y Marca D</a:t>
              </a:r>
              <a:r>
                <a:rPr lang="es-CL" sz="2800" b="1" dirty="0" smtClean="0">
                  <a:solidFill>
                    <a:schemeClr val="tx2">
                      <a:lumMod val="75000"/>
                    </a:schemeClr>
                  </a:solidFill>
                  <a:cs typeface="Times New Roman" pitchFamily="18" charset="0"/>
                </a:rPr>
                <a:t>       </a:t>
              </a:r>
              <a:r>
                <a:rPr lang="es-CL" b="1" dirty="0" smtClean="0">
                  <a:solidFill>
                    <a:schemeClr val="tx2">
                      <a:lumMod val="75000"/>
                    </a:schemeClr>
                  </a:solidFill>
                  <a:cs typeface="Times New Roman" pitchFamily="18" charset="0"/>
                </a:rPr>
                <a:t>[   ]   [   ]   [   ] ................[   ]</a:t>
              </a:r>
              <a:endParaRPr lang="es-MX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endParaRPr>
            </a:p>
            <a:p>
              <a:pPr marL="533400" indent="-533400">
                <a:lnSpc>
                  <a:spcPct val="90000"/>
                </a:lnSpc>
              </a:pPr>
              <a:r>
                <a:rPr lang="es-CL" sz="2800" b="1" dirty="0" smtClean="0">
                  <a:solidFill>
                    <a:schemeClr val="tx2">
                      <a:lumMod val="75000"/>
                    </a:schemeClr>
                  </a:solidFill>
                  <a:cs typeface="Times New Roman" pitchFamily="18" charset="0"/>
                </a:rPr>
                <a:t>   			        </a:t>
              </a:r>
              <a:r>
                <a:rPr lang="es-CL" b="1" dirty="0" smtClean="0">
                  <a:solidFill>
                    <a:schemeClr val="tx2">
                      <a:lumMod val="75000"/>
                    </a:schemeClr>
                  </a:solidFill>
                  <a:cs typeface="Times New Roman" pitchFamily="18" charset="0"/>
                </a:rPr>
                <a:t>1       2      3                     7</a:t>
              </a:r>
              <a:endParaRPr lang="es-ES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endParaRPr>
            </a:p>
            <a:p>
              <a:pPr marL="533400" indent="-533400">
                <a:lnSpc>
                  <a:spcPct val="90000"/>
                </a:lnSpc>
              </a:pPr>
              <a:r>
                <a:rPr lang="es-CL" b="1" dirty="0" smtClean="0">
                  <a:solidFill>
                    <a:schemeClr val="tx2">
                      <a:lumMod val="75000"/>
                    </a:schemeClr>
                  </a:solidFill>
                  <a:cs typeface="Times New Roman" pitchFamily="18" charset="0"/>
                </a:rPr>
                <a:t>Marca A y Marca J           .......................................</a:t>
              </a:r>
              <a:endParaRPr lang="es-ES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714480" y="3857628"/>
            <a:ext cx="635798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500" dirty="0" smtClean="0">
                <a:solidFill>
                  <a:srgbClr val="1A2D68"/>
                </a:solidFill>
              </a:rPr>
              <a:t>La matriz a ingresar será la matriz promedio</a:t>
            </a:r>
            <a:endParaRPr lang="es-CL" sz="2500" dirty="0">
              <a:solidFill>
                <a:srgbClr val="1A2D68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1785918" y="4857760"/>
            <a:ext cx="6000792" cy="157163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3400" indent="-533400">
              <a:lnSpc>
                <a:spcPct val="90000"/>
              </a:lnSpc>
            </a:pPr>
            <a:r>
              <a:rPr lang="es-CL" sz="2000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                                       </a:t>
            </a:r>
            <a:r>
              <a:rPr lang="es-CL" sz="2500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B	  C       D</a:t>
            </a:r>
            <a:endParaRPr lang="es-ES" sz="2500" dirty="0" smtClean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  <a:p>
            <a:pPr marL="533400" indent="-533400">
              <a:lnSpc>
                <a:spcPct val="90000"/>
              </a:lnSpc>
            </a:pPr>
            <a:r>
              <a:rPr lang="es-CL" sz="2500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     Marca A	     [   ]   [   ]   [   ]</a:t>
            </a:r>
            <a:endParaRPr lang="es-ES" sz="2500" dirty="0" smtClean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  <a:p>
            <a:pPr marL="1295400" lvl="2" indent="-381000">
              <a:lnSpc>
                <a:spcPct val="90000"/>
              </a:lnSpc>
            </a:pPr>
            <a:r>
              <a:rPr lang="es-CL" sz="2500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Nota dada en relación a "A"</a:t>
            </a:r>
            <a:endParaRPr lang="es-CL" sz="25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7" grpId="0"/>
      <p:bldP spid="28" grpId="0"/>
      <p:bldP spid="30" grpId="0"/>
      <p:bldP spid="32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Escalamiento Multidimensional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00034" y="1357298"/>
            <a:ext cx="81439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3100" dirty="0" smtClean="0">
                <a:solidFill>
                  <a:srgbClr val="002060"/>
                </a:solidFill>
              </a:rPr>
              <a:t>Cuando cada sujeto ha respondido sus preguntas se debe decidir a </a:t>
            </a:r>
            <a:r>
              <a:rPr lang="es-ES" sz="3100" b="1" dirty="0" smtClean="0">
                <a:solidFill>
                  <a:srgbClr val="002060"/>
                </a:solidFill>
              </a:rPr>
              <a:t>qué nivel de alcance</a:t>
            </a:r>
            <a:r>
              <a:rPr lang="es-ES" sz="3100" dirty="0" smtClean="0">
                <a:solidFill>
                  <a:srgbClr val="002060"/>
                </a:solidFill>
              </a:rPr>
              <a:t> se realizará el mapa:</a:t>
            </a:r>
          </a:p>
        </p:txBody>
      </p:sp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00034" y="4548712"/>
            <a:ext cx="8143932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3100" dirty="0" smtClean="0">
                <a:solidFill>
                  <a:srgbClr val="002060"/>
                </a:solidFill>
              </a:rPr>
              <a:t>Normalmente se prefiere </a:t>
            </a:r>
            <a:r>
              <a:rPr lang="es-ES" sz="3100" b="1" dirty="0" smtClean="0">
                <a:solidFill>
                  <a:srgbClr val="002060"/>
                </a:solidFill>
              </a:rPr>
              <a:t>un solo mapa</a:t>
            </a:r>
            <a:r>
              <a:rPr lang="es-ES" sz="3100" dirty="0" smtClean="0">
                <a:solidFill>
                  <a:srgbClr val="002060"/>
                </a:solidFill>
              </a:rPr>
              <a:t>, pues los mapas individuales no aseguran tener las mismas dimensiones para todos los sujetos.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714348" y="3143248"/>
            <a:ext cx="7858180" cy="10001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Individual, de segmento o de toda la población</a:t>
            </a:r>
            <a:endParaRPr lang="es-CL" sz="3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4" grpId="0"/>
      <p:bldP spid="15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Escalamiento Multidimensional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71472" y="1214422"/>
            <a:ext cx="3643338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3100" dirty="0" smtClean="0">
                <a:solidFill>
                  <a:srgbClr val="002060"/>
                </a:solidFill>
              </a:rPr>
              <a:t>Una vez en el mapa:</a:t>
            </a:r>
          </a:p>
        </p:txBody>
      </p:sp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42910" y="3429000"/>
            <a:ext cx="8143932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3100" dirty="0" smtClean="0">
                <a:solidFill>
                  <a:srgbClr val="002060"/>
                </a:solidFill>
              </a:rPr>
              <a:t>Distancia </a:t>
            </a:r>
            <a:r>
              <a:rPr lang="es-ES" sz="3100" dirty="0" err="1" smtClean="0">
                <a:solidFill>
                  <a:srgbClr val="002060"/>
                </a:solidFill>
              </a:rPr>
              <a:t>euclediana</a:t>
            </a:r>
            <a:r>
              <a:rPr lang="es-ES" sz="3100" dirty="0" smtClean="0">
                <a:solidFill>
                  <a:srgbClr val="002060"/>
                </a:solidFill>
              </a:rPr>
              <a:t>: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214414" y="2000240"/>
            <a:ext cx="350046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3100" dirty="0" err="1" smtClean="0">
                <a:solidFill>
                  <a:srgbClr val="002060"/>
                </a:solidFill>
              </a:rPr>
              <a:t>X</a:t>
            </a:r>
            <a:r>
              <a:rPr lang="es-ES" sz="2500" dirty="0" err="1" smtClean="0">
                <a:solidFill>
                  <a:srgbClr val="002060"/>
                </a:solidFill>
              </a:rPr>
              <a:t>a</a:t>
            </a:r>
            <a:r>
              <a:rPr lang="es-ES" sz="2000" dirty="0" smtClean="0">
                <a:solidFill>
                  <a:srgbClr val="002060"/>
                </a:solidFill>
              </a:rPr>
              <a:t> </a:t>
            </a:r>
            <a:r>
              <a:rPr lang="es-ES" sz="3100" dirty="0" smtClean="0">
                <a:solidFill>
                  <a:srgbClr val="002060"/>
                </a:solidFill>
              </a:rPr>
              <a:t>= (X</a:t>
            </a:r>
            <a:r>
              <a:rPr lang="es-ES" sz="2500" dirty="0" smtClean="0">
                <a:solidFill>
                  <a:srgbClr val="002060"/>
                </a:solidFill>
              </a:rPr>
              <a:t>a</a:t>
            </a:r>
            <a:r>
              <a:rPr lang="es-ES" dirty="0" smtClean="0">
                <a:solidFill>
                  <a:srgbClr val="002060"/>
                </a:solidFill>
              </a:rPr>
              <a:t>1</a:t>
            </a:r>
            <a:r>
              <a:rPr lang="es-ES" sz="1500" dirty="0" smtClean="0">
                <a:solidFill>
                  <a:srgbClr val="002060"/>
                </a:solidFill>
              </a:rPr>
              <a:t>,</a:t>
            </a:r>
            <a:r>
              <a:rPr lang="es-ES" sz="3100" dirty="0" smtClean="0">
                <a:solidFill>
                  <a:srgbClr val="002060"/>
                </a:solidFill>
              </a:rPr>
              <a:t>…., </a:t>
            </a:r>
            <a:r>
              <a:rPr lang="es-ES" sz="3100" dirty="0" err="1" smtClean="0">
                <a:solidFill>
                  <a:srgbClr val="002060"/>
                </a:solidFill>
              </a:rPr>
              <a:t>X</a:t>
            </a:r>
            <a:r>
              <a:rPr lang="es-ES" sz="2500" dirty="0" err="1" smtClean="0">
                <a:solidFill>
                  <a:srgbClr val="002060"/>
                </a:solidFill>
              </a:rPr>
              <a:t>a</a:t>
            </a:r>
            <a:r>
              <a:rPr lang="es-ES" dirty="0" err="1" smtClean="0">
                <a:solidFill>
                  <a:srgbClr val="002060"/>
                </a:solidFill>
              </a:rPr>
              <a:t>n</a:t>
            </a:r>
            <a:r>
              <a:rPr lang="es-ES" sz="3100" dirty="0" smtClean="0">
                <a:solidFill>
                  <a:srgbClr val="002060"/>
                </a:solidFill>
              </a:rPr>
              <a:t>)</a:t>
            </a:r>
          </a:p>
          <a:p>
            <a:pPr algn="just"/>
            <a:r>
              <a:rPr lang="es-ES" sz="3100" dirty="0" err="1" smtClean="0">
                <a:solidFill>
                  <a:srgbClr val="002060"/>
                </a:solidFill>
              </a:rPr>
              <a:t>X</a:t>
            </a:r>
            <a:r>
              <a:rPr lang="es-ES" sz="2500" dirty="0" err="1" smtClean="0">
                <a:solidFill>
                  <a:srgbClr val="002060"/>
                </a:solidFill>
              </a:rPr>
              <a:t>b</a:t>
            </a:r>
            <a:r>
              <a:rPr lang="es-ES" sz="2000" dirty="0" smtClean="0">
                <a:solidFill>
                  <a:srgbClr val="002060"/>
                </a:solidFill>
              </a:rPr>
              <a:t> </a:t>
            </a:r>
            <a:r>
              <a:rPr lang="es-ES" sz="3100" dirty="0" smtClean="0">
                <a:solidFill>
                  <a:srgbClr val="002060"/>
                </a:solidFill>
              </a:rPr>
              <a:t>= (X</a:t>
            </a:r>
            <a:r>
              <a:rPr lang="es-ES" sz="2500" dirty="0" smtClean="0">
                <a:solidFill>
                  <a:srgbClr val="002060"/>
                </a:solidFill>
              </a:rPr>
              <a:t>b</a:t>
            </a:r>
            <a:r>
              <a:rPr lang="es-ES" dirty="0" smtClean="0">
                <a:solidFill>
                  <a:srgbClr val="002060"/>
                </a:solidFill>
              </a:rPr>
              <a:t>1</a:t>
            </a:r>
            <a:r>
              <a:rPr lang="es-ES" sz="1500" dirty="0" smtClean="0">
                <a:solidFill>
                  <a:srgbClr val="002060"/>
                </a:solidFill>
              </a:rPr>
              <a:t>,</a:t>
            </a:r>
            <a:r>
              <a:rPr lang="es-ES" sz="3100" dirty="0" smtClean="0">
                <a:solidFill>
                  <a:srgbClr val="002060"/>
                </a:solidFill>
              </a:rPr>
              <a:t>…., </a:t>
            </a:r>
            <a:r>
              <a:rPr lang="es-ES" sz="3100" dirty="0" err="1" smtClean="0">
                <a:solidFill>
                  <a:srgbClr val="002060"/>
                </a:solidFill>
              </a:rPr>
              <a:t>X</a:t>
            </a:r>
            <a:r>
              <a:rPr lang="es-ES" sz="2500" dirty="0" err="1" smtClean="0">
                <a:solidFill>
                  <a:srgbClr val="002060"/>
                </a:solidFill>
              </a:rPr>
              <a:t>b</a:t>
            </a:r>
            <a:r>
              <a:rPr lang="es-ES" dirty="0" err="1" smtClean="0">
                <a:solidFill>
                  <a:srgbClr val="002060"/>
                </a:solidFill>
              </a:rPr>
              <a:t>n</a:t>
            </a:r>
            <a:r>
              <a:rPr lang="es-ES" sz="3100" dirty="0" smtClean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143504" y="2051771"/>
            <a:ext cx="3643338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 smtClean="0">
                <a:solidFill>
                  <a:srgbClr val="002060"/>
                </a:solidFill>
              </a:rPr>
              <a:t>donde,</a:t>
            </a:r>
          </a:p>
          <a:p>
            <a:r>
              <a:rPr lang="es-ES" sz="2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s-ES" sz="2400" dirty="0" smtClean="0">
                <a:solidFill>
                  <a:srgbClr val="002060"/>
                </a:solidFill>
              </a:rPr>
              <a:t>: número de dimensiones</a:t>
            </a:r>
          </a:p>
        </p:txBody>
      </p:sp>
      <p:sp>
        <p:nvSpPr>
          <p:cNvPr id="1167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grpSp>
        <p:nvGrpSpPr>
          <p:cNvPr id="15" name="Group 14"/>
          <p:cNvGrpSpPr/>
          <p:nvPr/>
        </p:nvGrpSpPr>
        <p:grpSpPr>
          <a:xfrm>
            <a:off x="571472" y="4214818"/>
            <a:ext cx="8286808" cy="1928826"/>
            <a:chOff x="571472" y="4214818"/>
            <a:chExt cx="8286808" cy="1928826"/>
          </a:xfrm>
        </p:grpSpPr>
        <p:sp>
          <p:nvSpPr>
            <p:cNvPr id="18" name="Rounded Rectangle 17"/>
            <p:cNvSpPr/>
            <p:nvPr/>
          </p:nvSpPr>
          <p:spPr>
            <a:xfrm>
              <a:off x="571472" y="4214818"/>
              <a:ext cx="8286808" cy="192882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aphicFrame>
          <p:nvGraphicFramePr>
            <p:cNvPr id="116742" name="Object 6"/>
            <p:cNvGraphicFramePr>
              <a:graphicFrameLocks noChangeAspect="1"/>
            </p:cNvGraphicFramePr>
            <p:nvPr/>
          </p:nvGraphicFramePr>
          <p:xfrm>
            <a:off x="962529" y="4429132"/>
            <a:ext cx="7395685" cy="1571636"/>
          </p:xfrm>
          <a:graphic>
            <a:graphicData uri="http://schemas.openxmlformats.org/presentationml/2006/ole">
              <p:oleObj spid="_x0000_s116742" name="Document" r:id="rId4" imgW="5609442" imgH="1192587" progId="Word.Document.12">
                <p:embed/>
              </p:oleObj>
            </a:graphicData>
          </a:graphic>
        </p:graphicFrame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4" grpId="0"/>
      <p:bldP spid="16" grpId="0"/>
      <p:bldP spid="19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Escalamiento Multidimensional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71472" y="1214422"/>
            <a:ext cx="7929618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sz="3100" dirty="0" smtClean="0">
                <a:solidFill>
                  <a:srgbClr val="002060"/>
                </a:solidFill>
              </a:rPr>
              <a:t> La idea de MDS existe una relación entre: </a:t>
            </a:r>
          </a:p>
        </p:txBody>
      </p:sp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42910" y="3857628"/>
            <a:ext cx="8143932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sz="3100" dirty="0" smtClean="0">
                <a:solidFill>
                  <a:srgbClr val="002060"/>
                </a:solidFill>
              </a:rPr>
              <a:t> F.O. Stress:</a:t>
            </a:r>
          </a:p>
        </p:txBody>
      </p:sp>
      <p:sp>
        <p:nvSpPr>
          <p:cNvPr id="1167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1208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120835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95669" y="1785926"/>
            <a:ext cx="1890711" cy="564647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/>
        </p:nvSpPr>
        <p:spPr>
          <a:xfrm>
            <a:off x="642910" y="2385807"/>
            <a:ext cx="7929618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sz="3100" dirty="0" smtClean="0">
                <a:solidFill>
                  <a:srgbClr val="002060"/>
                </a:solidFill>
              </a:rPr>
              <a:t> La función puede ser:</a:t>
            </a:r>
          </a:p>
          <a:p>
            <a:pPr lvl="1" algn="just">
              <a:buFont typeface="Arial" pitchFamily="34" charset="0"/>
              <a:buChar char="•"/>
            </a:pPr>
            <a:r>
              <a:rPr lang="es-ES" sz="2700" dirty="0" smtClean="0">
                <a:solidFill>
                  <a:srgbClr val="002060"/>
                </a:solidFill>
              </a:rPr>
              <a:t> Intervalo o razón (métrica)</a:t>
            </a:r>
          </a:p>
          <a:p>
            <a:pPr lvl="1" algn="just">
              <a:buFont typeface="Arial" pitchFamily="34" charset="0"/>
              <a:buChar char="•"/>
            </a:pPr>
            <a:r>
              <a:rPr lang="es-ES" sz="2700" dirty="0" smtClean="0">
                <a:solidFill>
                  <a:srgbClr val="002060"/>
                </a:solidFill>
              </a:rPr>
              <a:t> Monótona creciente (no métrica)</a:t>
            </a:r>
          </a:p>
        </p:txBody>
      </p:sp>
      <p:sp>
        <p:nvSpPr>
          <p:cNvPr id="1208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grpSp>
        <p:nvGrpSpPr>
          <p:cNvPr id="19" name="Group 18"/>
          <p:cNvGrpSpPr/>
          <p:nvPr/>
        </p:nvGrpSpPr>
        <p:grpSpPr>
          <a:xfrm>
            <a:off x="1643042" y="4500570"/>
            <a:ext cx="6000792" cy="1928826"/>
            <a:chOff x="1643042" y="4500570"/>
            <a:chExt cx="6000792" cy="1928826"/>
          </a:xfrm>
        </p:grpSpPr>
        <p:sp>
          <p:nvSpPr>
            <p:cNvPr id="18" name="Rounded Rectangle 17"/>
            <p:cNvSpPr/>
            <p:nvPr/>
          </p:nvSpPr>
          <p:spPr>
            <a:xfrm>
              <a:off x="1643042" y="4500570"/>
              <a:ext cx="6000792" cy="192882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aphicFrame>
          <p:nvGraphicFramePr>
            <p:cNvPr id="120839" name="Object 7"/>
            <p:cNvGraphicFramePr>
              <a:graphicFrameLocks noChangeAspect="1"/>
            </p:cNvGraphicFramePr>
            <p:nvPr/>
          </p:nvGraphicFramePr>
          <p:xfrm>
            <a:off x="2000232" y="4563238"/>
            <a:ext cx="4929222" cy="1843925"/>
          </p:xfrm>
          <a:graphic>
            <a:graphicData uri="http://schemas.openxmlformats.org/presentationml/2006/ole">
              <p:oleObj spid="_x0000_s120839" name="Document" r:id="rId5" imgW="5609442" imgH="2098564" progId="Word.Document.12">
                <p:embed/>
              </p:oleObj>
            </a:graphicData>
          </a:graphic>
        </p:graphicFrame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4" grpId="0"/>
      <p:bldP spid="20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Escalamiento Multidimensional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71472" y="1375366"/>
            <a:ext cx="792961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ES" sz="3400" dirty="0" smtClean="0">
                <a:solidFill>
                  <a:srgbClr val="002060"/>
                </a:solidFill>
              </a:rPr>
              <a:t> Número de dimensiones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ES" sz="3400" dirty="0" smtClean="0">
                <a:solidFill>
                  <a:srgbClr val="002060"/>
                </a:solidFill>
              </a:rPr>
              <a:t> </a:t>
            </a:r>
            <a:r>
              <a:rPr lang="es-ES" sz="3400" b="1" dirty="0" smtClean="0">
                <a:solidFill>
                  <a:srgbClr val="002060"/>
                </a:solidFill>
              </a:rPr>
              <a:t>Bondad del Ajuste (S) </a:t>
            </a:r>
            <a:r>
              <a:rPr lang="es-ES" sz="3400" dirty="0" smtClean="0">
                <a:solidFill>
                  <a:srgbClr val="002060"/>
                </a:solidFill>
              </a:rPr>
              <a:t>(regla del codo)</a:t>
            </a:r>
          </a:p>
          <a:p>
            <a:pPr algn="just">
              <a:lnSpc>
                <a:spcPct val="150000"/>
              </a:lnSpc>
            </a:pPr>
            <a:endParaRPr lang="es-ES" sz="500" dirty="0" smtClean="0">
              <a:solidFill>
                <a:srgbClr val="002060"/>
              </a:solidFill>
            </a:endParaRPr>
          </a:p>
          <a:p>
            <a:pPr lvl="1" algn="just">
              <a:buFont typeface="Arial" pitchFamily="34" charset="0"/>
              <a:buChar char="•"/>
            </a:pPr>
            <a:r>
              <a:rPr lang="es-ES" sz="3100" dirty="0" smtClean="0">
                <a:solidFill>
                  <a:srgbClr val="002060"/>
                </a:solidFill>
              </a:rPr>
              <a:t> El número de dimensiones a retener se</a:t>
            </a:r>
          </a:p>
          <a:p>
            <a:pPr lvl="1" algn="just"/>
            <a:r>
              <a:rPr lang="es-ES" sz="3100" dirty="0" smtClean="0">
                <a:solidFill>
                  <a:srgbClr val="002060"/>
                </a:solidFill>
              </a:rPr>
              <a:t>   determina en base al aporte de una</a:t>
            </a:r>
          </a:p>
          <a:p>
            <a:pPr lvl="1" algn="just"/>
            <a:r>
              <a:rPr lang="es-ES" sz="3100" dirty="0" smtClean="0">
                <a:solidFill>
                  <a:srgbClr val="002060"/>
                </a:solidFill>
              </a:rPr>
              <a:t>   dimensión en la reducción del </a:t>
            </a:r>
            <a:r>
              <a:rPr lang="es-ES" sz="3100" b="1" dirty="0" smtClean="0">
                <a:solidFill>
                  <a:srgbClr val="002060"/>
                </a:solidFill>
              </a:rPr>
              <a:t>valor del</a:t>
            </a:r>
          </a:p>
          <a:p>
            <a:pPr lvl="1" algn="just"/>
            <a:r>
              <a:rPr lang="es-ES" sz="3100" b="1" dirty="0" smtClean="0">
                <a:solidFill>
                  <a:srgbClr val="002060"/>
                </a:solidFill>
              </a:rPr>
              <a:t>   stress </a:t>
            </a:r>
          </a:p>
          <a:p>
            <a:pPr lvl="1" algn="just"/>
            <a:endParaRPr lang="es-ES" sz="1000" b="1" dirty="0" smtClean="0">
              <a:solidFill>
                <a:srgbClr val="002060"/>
              </a:solidFill>
            </a:endParaRPr>
          </a:p>
          <a:p>
            <a:pPr lvl="1" algn="just">
              <a:buFont typeface="Arial" pitchFamily="34" charset="0"/>
              <a:buChar char="•"/>
            </a:pPr>
            <a:r>
              <a:rPr lang="es-ES" sz="3100" b="1" dirty="0" smtClean="0">
                <a:solidFill>
                  <a:srgbClr val="002060"/>
                </a:solidFill>
              </a:rPr>
              <a:t> Stress </a:t>
            </a:r>
            <a:r>
              <a:rPr lang="es-ES" sz="3100" dirty="0" smtClean="0">
                <a:solidFill>
                  <a:srgbClr val="002060"/>
                </a:solidFill>
              </a:rPr>
              <a:t>no debe ser mayor de 0,10</a:t>
            </a:r>
            <a:endParaRPr lang="es-ES" sz="3100" b="1" dirty="0" smtClean="0">
              <a:solidFill>
                <a:srgbClr val="00206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67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1208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1208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28596" y="1214422"/>
            <a:ext cx="4500594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500" b="1" dirty="0" smtClean="0">
                <a:solidFill>
                  <a:srgbClr val="FF0000"/>
                </a:solidFill>
              </a:rPr>
              <a:t>4</a:t>
            </a:r>
            <a:r>
              <a:rPr lang="es-ES" sz="3500" dirty="0" smtClean="0">
                <a:solidFill>
                  <a:srgbClr val="FF0000"/>
                </a:solidFill>
              </a:rPr>
              <a:t> </a:t>
            </a:r>
            <a:r>
              <a:rPr lang="es-ES" sz="3500" dirty="0" smtClean="0">
                <a:solidFill>
                  <a:srgbClr val="002060"/>
                </a:solidFill>
              </a:rPr>
              <a:t>conceptos centrales:</a:t>
            </a:r>
          </a:p>
        </p:txBody>
      </p:sp>
      <p:sp>
        <p:nvSpPr>
          <p:cNvPr id="5" name="Rectangle 4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Teorías de Aprendizajes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00034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Diagram 24"/>
          <p:cNvGraphicFramePr/>
          <p:nvPr/>
        </p:nvGraphicFramePr>
        <p:xfrm>
          <a:off x="2714612" y="2000240"/>
          <a:ext cx="3857652" cy="2357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28596" y="4500570"/>
            <a:ext cx="9001188" cy="1964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MX" sz="28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Impulsos primarios y secundarios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MX" sz="28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Respuestas de “Generalización” y de “Discriminación”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MX" sz="28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Importancia en publicidad</a:t>
            </a:r>
            <a:endParaRPr lang="es-CL" sz="28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AA240313-BA54-405D-8ECC-980824F1B2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>
                                            <p:graphicEl>
                                              <a:dgm id="{AA240313-BA54-405D-8ECC-980824F1B2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1644BD72-BFDF-491D-970F-AC9D3599DB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>
                                            <p:graphicEl>
                                              <a:dgm id="{1644BD72-BFDF-491D-970F-AC9D3599DB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6C4A0FAE-E696-46D7-9DFC-97E1A4D3E7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>
                                            <p:graphicEl>
                                              <a:dgm id="{6C4A0FAE-E696-46D7-9DFC-97E1A4D3E7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EA6AAF77-4103-45C2-BEFC-13995E5FAC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>
                                            <p:graphicEl>
                                              <a:dgm id="{EA6AAF77-4103-45C2-BEFC-13995E5FAC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25" grpId="0" uiExpand="1">
        <p:bldSub>
          <a:bldDgm bld="one"/>
        </p:bldSub>
      </p:bldGraphic>
      <p:bldP spid="34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Escalamiento Multidimensional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28596" y="1142984"/>
            <a:ext cx="8143932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3400" dirty="0" smtClean="0">
                <a:solidFill>
                  <a:srgbClr val="002060"/>
                </a:solidFill>
              </a:rPr>
              <a:t>Interpretación de dimensión:</a:t>
            </a:r>
          </a:p>
          <a:p>
            <a:pPr algn="just">
              <a:lnSpc>
                <a:spcPct val="150000"/>
              </a:lnSpc>
            </a:pPr>
            <a:endParaRPr lang="es-ES" sz="500" dirty="0" smtClean="0">
              <a:solidFill>
                <a:srgbClr val="00206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67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1208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1208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14" name="Rectangle 13"/>
          <p:cNvSpPr/>
          <p:nvPr/>
        </p:nvSpPr>
        <p:spPr>
          <a:xfrm>
            <a:off x="428596" y="2032710"/>
            <a:ext cx="85725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002060"/>
                </a:solidFill>
              </a:rPr>
              <a:t> El número de dimensiones está relacionado con</a:t>
            </a:r>
          </a:p>
          <a:p>
            <a:pPr lvl="1" algn="just"/>
            <a:r>
              <a:rPr lang="es-ES" sz="2800" dirty="0" smtClean="0">
                <a:solidFill>
                  <a:srgbClr val="002060"/>
                </a:solidFill>
              </a:rPr>
              <a:t>   el número de marcas, porque al aumentar el</a:t>
            </a:r>
          </a:p>
          <a:p>
            <a:pPr lvl="1" algn="just"/>
            <a:r>
              <a:rPr lang="es-ES" sz="2800" dirty="0" smtClean="0">
                <a:solidFill>
                  <a:srgbClr val="002060"/>
                </a:solidFill>
              </a:rPr>
              <a:t>   número de parámetros que debo estimar (los </a:t>
            </a:r>
            <a:r>
              <a:rPr lang="es-ES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xij</a:t>
            </a:r>
            <a:r>
              <a:rPr lang="es-ES" sz="2800" dirty="0" smtClean="0">
                <a:solidFill>
                  <a:srgbClr val="002060"/>
                </a:solidFill>
              </a:rPr>
              <a:t>).</a:t>
            </a:r>
            <a:endParaRPr lang="es-ES" sz="2800" b="1" dirty="0" smtClean="0">
              <a:solidFill>
                <a:srgbClr val="002060"/>
              </a:solidFill>
            </a:endParaRPr>
          </a:p>
          <a:p>
            <a:pPr lvl="1" algn="just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002060"/>
                </a:solidFill>
              </a:rPr>
              <a:t> Número de estímulos debe ser mayor o igual </a:t>
            </a:r>
          </a:p>
          <a:p>
            <a:pPr lvl="1" algn="just"/>
            <a:r>
              <a:rPr lang="es-ES" sz="2800" dirty="0" smtClean="0">
                <a:solidFill>
                  <a:srgbClr val="002060"/>
                </a:solidFill>
              </a:rPr>
              <a:t>   que </a:t>
            </a:r>
            <a:r>
              <a:rPr lang="es-E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4N+1</a:t>
            </a:r>
          </a:p>
          <a:p>
            <a:pPr lvl="1" algn="just">
              <a:buFont typeface="Arial" pitchFamily="34" charset="0"/>
              <a:buChar char="•"/>
            </a:pPr>
            <a:r>
              <a:rPr lang="es-E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800" dirty="0" smtClean="0">
                <a:solidFill>
                  <a:srgbClr val="002060"/>
                </a:solidFill>
                <a:cs typeface="Times New Roman" pitchFamily="18" charset="0"/>
              </a:rPr>
              <a:t>Para 3 dimensiones necesito al menos 13 estímulos </a:t>
            </a:r>
          </a:p>
          <a:p>
            <a:pPr lvl="1" algn="just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002060"/>
                </a:solidFill>
                <a:cs typeface="Times New Roman" pitchFamily="18" charset="0"/>
              </a:rPr>
              <a:t> Los mapas se pueden rotar en cualquier dirección </a:t>
            </a:r>
          </a:p>
          <a:p>
            <a:pPr lvl="1" algn="just"/>
            <a:r>
              <a:rPr lang="es-ES" sz="2800" dirty="0" smtClean="0">
                <a:solidFill>
                  <a:srgbClr val="002060"/>
                </a:solidFill>
                <a:cs typeface="Times New Roman" pitchFamily="18" charset="0"/>
              </a:rPr>
              <a:t>  (el norte es arbitrario)</a:t>
            </a:r>
            <a:endParaRPr lang="es-ES" sz="28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123906" name="Object 2"/>
          <p:cNvGraphicFramePr>
            <a:graphicFrameLocks noChangeAspect="1"/>
          </p:cNvGraphicFramePr>
          <p:nvPr/>
        </p:nvGraphicFramePr>
        <p:xfrm>
          <a:off x="142876" y="2571744"/>
          <a:ext cx="8858280" cy="2352981"/>
        </p:xfrm>
        <a:graphic>
          <a:graphicData uri="http://schemas.openxmlformats.org/presentationml/2006/ole">
            <p:oleObj spid="_x0000_s123906" name="Worksheet" r:id="rId4" imgW="8239050" imgH="1790790" progId="Excel.Sheet.8">
              <p:embed/>
            </p:oleObj>
          </a:graphicData>
        </a:graphic>
      </p:graphicFrame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2528918" y="5715000"/>
            <a:ext cx="6400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sz="2000" b="1" dirty="0" smtClean="0">
                <a:solidFill>
                  <a:schemeClr val="tx2">
                    <a:lumMod val="75000"/>
                  </a:schemeClr>
                </a:solidFill>
              </a:rPr>
              <a:t>*Medidas en </a:t>
            </a:r>
            <a:r>
              <a:rPr lang="es-ES_tradnl" sz="2000" b="1" dirty="0" err="1" smtClean="0">
                <a:solidFill>
                  <a:schemeClr val="tx2">
                    <a:lumMod val="75000"/>
                  </a:schemeClr>
                </a:solidFill>
              </a:rPr>
              <a:t>cms.</a:t>
            </a:r>
            <a:r>
              <a:rPr lang="es-ES_tradnl" sz="2000" b="1" dirty="0" smtClean="0">
                <a:solidFill>
                  <a:schemeClr val="tx2">
                    <a:lumMod val="75000"/>
                  </a:schemeClr>
                </a:solidFill>
              </a:rPr>
              <a:t> con una regla en un mapa</a:t>
            </a:r>
            <a:endParaRPr lang="es-ES_tradnl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5720" y="214290"/>
            <a:ext cx="83582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Distancia entre ciudades de Sudamérica*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571472" y="171448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5720" y="214290"/>
            <a:ext cx="83582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Distancia entre ciudades de Sudamérica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571472" y="171448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84" y="1785926"/>
            <a:ext cx="6500826" cy="4875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4500626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4500626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4500626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4500626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graphicFrame>
        <p:nvGraphicFramePr>
          <p:cNvPr id="31" name="Object 2"/>
          <p:cNvGraphicFramePr>
            <a:graphicFrameLocks noChangeAspect="1"/>
          </p:cNvGraphicFramePr>
          <p:nvPr/>
        </p:nvGraphicFramePr>
        <p:xfrm>
          <a:off x="-357222" y="0"/>
          <a:ext cx="6400800" cy="6858000"/>
        </p:xfrm>
        <a:graphic>
          <a:graphicData uri="http://schemas.openxmlformats.org/presentationml/2006/ole">
            <p:oleObj spid="_x0000_s124932" name="Foto de Photo Editor" r:id="rId4" imgW="5257143" imgH="5811061" progId="">
              <p:embed/>
            </p:oleObj>
          </a:graphicData>
        </a:graphic>
      </p:graphicFrame>
      <p:sp>
        <p:nvSpPr>
          <p:cNvPr id="32" name="Line 3"/>
          <p:cNvSpPr>
            <a:spLocks noChangeShapeType="1"/>
          </p:cNvSpPr>
          <p:nvPr/>
        </p:nvSpPr>
        <p:spPr bwMode="auto">
          <a:xfrm flipV="1">
            <a:off x="1242978" y="4800600"/>
            <a:ext cx="838200" cy="1295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3" name="Line 4"/>
          <p:cNvSpPr>
            <a:spLocks noChangeShapeType="1"/>
          </p:cNvSpPr>
          <p:nvPr/>
        </p:nvSpPr>
        <p:spPr bwMode="auto">
          <a:xfrm flipV="1">
            <a:off x="2081178" y="4191000"/>
            <a:ext cx="1295400" cy="609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4" name="Line 5"/>
          <p:cNvSpPr>
            <a:spLocks noChangeShapeType="1"/>
          </p:cNvSpPr>
          <p:nvPr/>
        </p:nvSpPr>
        <p:spPr bwMode="auto">
          <a:xfrm flipV="1">
            <a:off x="3376578" y="2667000"/>
            <a:ext cx="457200" cy="1524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5" name="Line 6"/>
          <p:cNvSpPr>
            <a:spLocks noChangeShapeType="1"/>
          </p:cNvSpPr>
          <p:nvPr/>
        </p:nvSpPr>
        <p:spPr bwMode="auto">
          <a:xfrm flipH="1" flipV="1">
            <a:off x="1852578" y="1447800"/>
            <a:ext cx="1981200" cy="1219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6" name="Line 7"/>
          <p:cNvSpPr>
            <a:spLocks noChangeShapeType="1"/>
          </p:cNvSpPr>
          <p:nvPr/>
        </p:nvSpPr>
        <p:spPr bwMode="auto">
          <a:xfrm flipV="1">
            <a:off x="1242978" y="4648200"/>
            <a:ext cx="0" cy="1447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7" name="Line 8"/>
          <p:cNvSpPr>
            <a:spLocks noChangeShapeType="1"/>
          </p:cNvSpPr>
          <p:nvPr/>
        </p:nvSpPr>
        <p:spPr bwMode="auto">
          <a:xfrm flipV="1">
            <a:off x="1242978" y="3581400"/>
            <a:ext cx="76200" cy="1066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8" name="Line 9"/>
          <p:cNvSpPr>
            <a:spLocks noChangeShapeType="1"/>
          </p:cNvSpPr>
          <p:nvPr/>
        </p:nvSpPr>
        <p:spPr bwMode="auto">
          <a:xfrm flipH="1" flipV="1">
            <a:off x="938178" y="3048000"/>
            <a:ext cx="457200" cy="533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9" name="Line 10"/>
          <p:cNvSpPr>
            <a:spLocks noChangeShapeType="1"/>
          </p:cNvSpPr>
          <p:nvPr/>
        </p:nvSpPr>
        <p:spPr bwMode="auto">
          <a:xfrm flipV="1">
            <a:off x="861978" y="2057400"/>
            <a:ext cx="762000" cy="990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40" name="Line 11"/>
          <p:cNvSpPr>
            <a:spLocks noChangeShapeType="1"/>
          </p:cNvSpPr>
          <p:nvPr/>
        </p:nvSpPr>
        <p:spPr bwMode="auto">
          <a:xfrm flipH="1" flipV="1">
            <a:off x="1242978" y="1371600"/>
            <a:ext cx="381000" cy="762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41" name="Line 12"/>
          <p:cNvSpPr>
            <a:spLocks noChangeShapeType="1"/>
          </p:cNvSpPr>
          <p:nvPr/>
        </p:nvSpPr>
        <p:spPr bwMode="auto">
          <a:xfrm>
            <a:off x="1242978" y="1371600"/>
            <a:ext cx="609600" cy="76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86348" y="2500306"/>
            <a:ext cx="385768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Distancia entre ciudades de Sudamérica</a:t>
            </a:r>
            <a:endParaRPr lang="es-CL" sz="3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5715008" y="4214818"/>
            <a:ext cx="321471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-714412" y="71414"/>
            <a:ext cx="5786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solidFill>
                  <a:srgbClr val="002060"/>
                </a:solidFill>
                <a:latin typeface="Cambria" pitchFamily="18" charset="0"/>
              </a:rPr>
              <a:t>Conceptos Claves</a:t>
            </a:r>
            <a:endParaRPr lang="es-CL" sz="4000" dirty="0">
              <a:solidFill>
                <a:srgbClr val="002060"/>
              </a:solidFill>
              <a:latin typeface="Cambria" pitchFamily="18" charset="0"/>
            </a:endParaRPr>
          </a:p>
        </p:txBody>
      </p:sp>
      <p:graphicFrame>
        <p:nvGraphicFramePr>
          <p:cNvPr id="24" name="Diagram 23"/>
          <p:cNvGraphicFramePr/>
          <p:nvPr/>
        </p:nvGraphicFramePr>
        <p:xfrm>
          <a:off x="142844" y="1000108"/>
          <a:ext cx="8858312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4286248" y="785794"/>
            <a:ext cx="485775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D32852B8-8191-4202-8129-A36CD03B0E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>
                                            <p:graphicEl>
                                              <a:dgm id="{D32852B8-8191-4202-8129-A36CD03B0E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DFB36ADD-6904-4ECA-8AEC-4CB28B5544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graphicEl>
                                              <a:dgm id="{DFB36ADD-6904-4ECA-8AEC-4CB28B5544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1A386981-148A-4FDE-91F0-EFBB93EF9C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>
                                            <p:graphicEl>
                                              <a:dgm id="{1A386981-148A-4FDE-91F0-EFBB93EF9C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87B4B399-546A-4F7E-9C75-85134EEA22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>
                                            <p:graphicEl>
                                              <a:dgm id="{87B4B399-546A-4F7E-9C75-85134EEA22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9D5DABA4-7A66-4EA1-91D8-BFD0AA8AEA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>
                                            <p:graphicEl>
                                              <a:dgm id="{9D5DABA4-7A66-4EA1-91D8-BFD0AA8AEA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AFEA3D6E-D693-43F5-8E47-CFAB51ABF7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graphicEl>
                                              <a:dgm id="{AFEA3D6E-D693-43F5-8E47-CFAB51ABF7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4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71546"/>
            <a:ext cx="90011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000" dirty="0" smtClean="0">
                <a:solidFill>
                  <a:srgbClr val="002060"/>
                </a:solidFill>
              </a:rPr>
              <a:t>Las personas nacen con </a:t>
            </a:r>
            <a:r>
              <a:rPr lang="es-ES" sz="3000" b="1" dirty="0" smtClean="0">
                <a:solidFill>
                  <a:srgbClr val="002060"/>
                </a:solidFill>
              </a:rPr>
              <a:t>necesidades instintivas</a:t>
            </a:r>
            <a:r>
              <a:rPr lang="es-ES" sz="3000" dirty="0" smtClean="0">
                <a:solidFill>
                  <a:srgbClr val="002060"/>
                </a:solidFill>
              </a:rPr>
              <a:t>, las que no se pueden </a:t>
            </a:r>
            <a:r>
              <a:rPr lang="es-ES" sz="3000" b="1" dirty="0" smtClean="0">
                <a:solidFill>
                  <a:srgbClr val="002060"/>
                </a:solidFill>
              </a:rPr>
              <a:t>satisfacer sino a través de la interacción con otros</a:t>
            </a:r>
            <a:r>
              <a:rPr lang="es-ES" sz="3000" dirty="0" smtClean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Teoría Sicoanalítica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00034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42844" y="2571744"/>
            <a:ext cx="87868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000" dirty="0" smtClean="0">
                <a:solidFill>
                  <a:srgbClr val="002060"/>
                </a:solidFill>
              </a:rPr>
              <a:t>La </a:t>
            </a:r>
            <a:r>
              <a:rPr lang="es-ES" sz="3000" b="1" dirty="0" smtClean="0">
                <a:solidFill>
                  <a:srgbClr val="002060"/>
                </a:solidFill>
              </a:rPr>
              <a:t>frustración</a:t>
            </a:r>
            <a:r>
              <a:rPr lang="es-ES" sz="3000" dirty="0" smtClean="0">
                <a:solidFill>
                  <a:srgbClr val="002060"/>
                </a:solidFill>
              </a:rPr>
              <a:t> con respecto a la satisfacción de las necesidades </a:t>
            </a:r>
            <a:r>
              <a:rPr lang="es-ES" sz="3000" b="1" dirty="0" smtClean="0">
                <a:solidFill>
                  <a:srgbClr val="002060"/>
                </a:solidFill>
              </a:rPr>
              <a:t>genera nuevos estímulos </a:t>
            </a:r>
            <a:r>
              <a:rPr lang="es-ES" sz="3000" dirty="0" smtClean="0">
                <a:solidFill>
                  <a:srgbClr val="002060"/>
                </a:solidFill>
              </a:rPr>
              <a:t>que permiten satisfacción parcial y momentánea.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0034" y="5643578"/>
            <a:ext cx="3500462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900" dirty="0" smtClean="0">
                <a:solidFill>
                  <a:srgbClr val="1A2D68"/>
                </a:solidFill>
              </a:rPr>
              <a:t>Necesidades instintivas</a:t>
            </a:r>
            <a:endParaRPr lang="es-CL" sz="1900" dirty="0">
              <a:solidFill>
                <a:srgbClr val="1A2D68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43504" y="4323528"/>
            <a:ext cx="35719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900" dirty="0" smtClean="0">
                <a:solidFill>
                  <a:srgbClr val="1A2D68"/>
                </a:solidFill>
              </a:rPr>
              <a:t>Intelecto que equilibra instintos v/s restricción de sociedad</a:t>
            </a:r>
            <a:endParaRPr lang="es-CL" sz="1900" dirty="0">
              <a:solidFill>
                <a:srgbClr val="1A2D68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14976" y="5643578"/>
            <a:ext cx="314330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900" dirty="0" smtClean="0">
                <a:solidFill>
                  <a:srgbClr val="1A2D68"/>
                </a:solidFill>
              </a:rPr>
              <a:t>Valores y consideración Ética</a:t>
            </a:r>
            <a:endParaRPr lang="es-CL" sz="1900" dirty="0">
              <a:solidFill>
                <a:srgbClr val="1A2D68"/>
              </a:solidFill>
            </a:endParaRPr>
          </a:p>
        </p:txBody>
      </p:sp>
      <p:graphicFrame>
        <p:nvGraphicFramePr>
          <p:cNvPr id="26" name="Diagram 25"/>
          <p:cNvGraphicFramePr/>
          <p:nvPr/>
        </p:nvGraphicFramePr>
        <p:xfrm>
          <a:off x="2357422" y="4071942"/>
          <a:ext cx="3929090" cy="2500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dgm id="{D21A7CE5-2B31-4EBB-9799-8DCF2DC4A0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>
                                            <p:graphicEl>
                                              <a:dgm id="{D21A7CE5-2B31-4EBB-9799-8DCF2DC4A0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dgm id="{1AD63378-FC51-4BAC-88FB-08B38FE3A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>
                                            <p:graphicEl>
                                              <a:dgm id="{1AD63378-FC51-4BAC-88FB-08B38FE3A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dgm id="{383BA972-FF23-4C99-AB26-EB17EE21B0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>
                                            <p:graphicEl>
                                              <a:dgm id="{383BA972-FF23-4C99-AB26-EB17EE21B0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5" grpId="0"/>
      <p:bldP spid="18" grpId="0"/>
      <p:bldP spid="20" grpId="0"/>
      <p:bldP spid="22" grpId="0"/>
      <p:bldGraphic spid="26" grpId="0" uiExpand="1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14282" y="2305474"/>
            <a:ext cx="857256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dirty="0" smtClean="0">
                <a:solidFill>
                  <a:srgbClr val="002060"/>
                </a:solidFill>
              </a:rPr>
              <a:t>El comportamiento se produce por la búsqueda del individuo de una </a:t>
            </a:r>
            <a:r>
              <a:rPr lang="es-ES" sz="3400" b="1" dirty="0" smtClean="0">
                <a:solidFill>
                  <a:srgbClr val="002060"/>
                </a:solidFill>
              </a:rPr>
              <a:t>organización estable de su campo sicológico</a:t>
            </a:r>
            <a:r>
              <a:rPr lang="es-ES" sz="3200" dirty="0" smtClean="0">
                <a:solidFill>
                  <a:srgbClr val="002060"/>
                </a:solidFill>
              </a:rPr>
              <a:t>, de modo de reducir tensiones y conflictos.</a:t>
            </a:r>
          </a:p>
        </p:txBody>
      </p:sp>
      <p:sp>
        <p:nvSpPr>
          <p:cNvPr id="5" name="Rectangle 4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Comportamiento Consumidor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Modelo Gestáltico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00034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Diagram 10"/>
          <p:cNvGraphicFramePr/>
          <p:nvPr/>
        </p:nvGraphicFramePr>
        <p:xfrm>
          <a:off x="857224" y="1214422"/>
          <a:ext cx="7143800" cy="785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5" name="Rectangle 24"/>
          <p:cNvSpPr/>
          <p:nvPr/>
        </p:nvSpPr>
        <p:spPr>
          <a:xfrm>
            <a:off x="285720" y="4716860"/>
            <a:ext cx="85725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dirty="0" smtClean="0">
                <a:solidFill>
                  <a:srgbClr val="002060"/>
                </a:solidFill>
              </a:rPr>
              <a:t>Los </a:t>
            </a:r>
            <a:r>
              <a:rPr lang="es-ES" sz="3400" b="1" dirty="0" smtClean="0">
                <a:solidFill>
                  <a:srgbClr val="002060"/>
                </a:solidFill>
              </a:rPr>
              <a:t>estímulos externos son percibidos diferentes </a:t>
            </a:r>
            <a:r>
              <a:rPr lang="es-ES" sz="3200" dirty="0" smtClean="0">
                <a:solidFill>
                  <a:srgbClr val="002060"/>
                </a:solidFill>
              </a:rPr>
              <a:t>de acuerdo a la organización que tiene cada una de las experiencias pasadas.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0C3A66A-B94C-4BB1-B305-7EF76A0CA1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20C3A66A-B94C-4BB1-B305-7EF76A0CA1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11" grpId="0">
        <p:bldSub>
          <a:bldDgm bld="one"/>
        </p:bldSub>
      </p:bldGraphic>
      <p:bldP spid="2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1650</TotalTime>
  <Words>2928</Words>
  <Application>Microsoft Office PowerPoint</Application>
  <PresentationFormat>Presentación en pantalla (4:3)</PresentationFormat>
  <Paragraphs>695</Paragraphs>
  <Slides>74</Slides>
  <Notes>29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74</vt:i4>
      </vt:variant>
    </vt:vector>
  </HeadingPairs>
  <TitlesOfParts>
    <vt:vector size="78" baseType="lpstr">
      <vt:lpstr>Office Theme</vt:lpstr>
      <vt:lpstr>Document</vt:lpstr>
      <vt:lpstr>Worksheet</vt:lpstr>
      <vt:lpstr>Foto de Photo Editor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  <vt:lpstr>Diapositiva 60</vt:lpstr>
      <vt:lpstr>Diapositiva 61</vt:lpstr>
      <vt:lpstr>Diapositiva 62</vt:lpstr>
      <vt:lpstr>Diapositiva 63</vt:lpstr>
      <vt:lpstr>Diapositiva 64</vt:lpstr>
      <vt:lpstr>Diapositiva 65</vt:lpstr>
      <vt:lpstr>Diapositiva 66</vt:lpstr>
      <vt:lpstr>Diapositiva 67</vt:lpstr>
      <vt:lpstr>Diapositiva 68</vt:lpstr>
      <vt:lpstr>Diapositiva 69</vt:lpstr>
      <vt:lpstr>Diapositiva 70</vt:lpstr>
      <vt:lpstr>Diapositiva 71</vt:lpstr>
      <vt:lpstr>Diapositiva 72</vt:lpstr>
      <vt:lpstr>Diapositiva 73</vt:lpstr>
      <vt:lpstr>Diapositiva 74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.</cp:lastModifiedBy>
  <cp:revision>192</cp:revision>
  <dcterms:created xsi:type="dcterms:W3CDTF">2009-10-22T17:22:15Z</dcterms:created>
  <dcterms:modified xsi:type="dcterms:W3CDTF">2011-05-31T20:23:00Z</dcterms:modified>
</cp:coreProperties>
</file>