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9"/>
  </p:notesMasterIdLst>
  <p:sldIdLst>
    <p:sldId id="256" r:id="rId2"/>
    <p:sldId id="327" r:id="rId3"/>
    <p:sldId id="330" r:id="rId4"/>
    <p:sldId id="329" r:id="rId5"/>
    <p:sldId id="331" r:id="rId6"/>
    <p:sldId id="332" r:id="rId7"/>
    <p:sldId id="328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297" r:id="rId18"/>
  </p:sldIdLst>
  <p:sldSz cx="9144000" cy="6858000" type="screen4x3"/>
  <p:notesSz cx="6946900" cy="92837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A35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0" autoAdjust="0"/>
    <p:restoredTop sz="58264" autoAdjust="0"/>
  </p:normalViewPr>
  <p:slideViewPr>
    <p:cSldViewPr>
      <p:cViewPr varScale="1">
        <p:scale>
          <a:sx n="79" d="100"/>
          <a:sy n="79" d="100"/>
        </p:scale>
        <p:origin x="-8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algn="l" defTabSz="925513">
              <a:defRPr sz="1200"/>
            </a:lvl1pPr>
          </a:lstStyle>
          <a:p>
            <a:endParaRPr lang="en-US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algn="r" defTabSz="925513">
              <a:defRPr sz="1200"/>
            </a:lvl1pPr>
          </a:lstStyle>
          <a:p>
            <a:endParaRPr lang="en-US"/>
          </a:p>
        </p:txBody>
      </p:sp>
      <p:sp>
        <p:nvSpPr>
          <p:cNvPr id="809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25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09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513" y="4410075"/>
            <a:ext cx="509587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algn="l" defTabSz="925513">
              <a:defRPr sz="1200"/>
            </a:lvl1pPr>
          </a:lstStyle>
          <a:p>
            <a:endParaRPr lang="en-US"/>
          </a:p>
        </p:txBody>
      </p:sp>
      <p:sp>
        <p:nvSpPr>
          <p:cNvPr id="809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algn="r" defTabSz="925513">
              <a:defRPr sz="1200"/>
            </a:lvl1pPr>
          </a:lstStyle>
          <a:p>
            <a:fld id="{19A4BCA8-549A-4980-99B4-5715BFD69D40}" type="slidenum">
              <a:rPr lang="en-US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44C8A2-EAA9-49FD-BCF7-E360EEEA1573}" type="slidenum">
              <a:rPr lang="es-ES_tradnl"/>
              <a:pPr/>
              <a:t>16</a:t>
            </a:fld>
            <a:endParaRPr lang="es-ES_tradnl"/>
          </a:p>
        </p:txBody>
      </p:sp>
      <p:sp>
        <p:nvSpPr>
          <p:cNvPr id="548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696913"/>
            <a:ext cx="4637087" cy="3479800"/>
          </a:xfrm>
          <a:ln/>
        </p:spPr>
      </p:sp>
      <p:sp>
        <p:nvSpPr>
          <p:cNvPr id="548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9103" y="4395253"/>
            <a:ext cx="6178238" cy="4559650"/>
          </a:xfrm>
          <a:ln>
            <a:solidFill>
              <a:schemeClr val="tx1"/>
            </a:solidFill>
          </a:ln>
        </p:spPr>
        <p:txBody>
          <a:bodyPr lIns="87907" tIns="43954" rIns="87907" bIns="43954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44C8A2-EAA9-49FD-BCF7-E360EEEA1573}" type="slidenum">
              <a:rPr lang="es-ES_tradnl"/>
              <a:pPr/>
              <a:t>17</a:t>
            </a:fld>
            <a:endParaRPr lang="es-ES_tradnl"/>
          </a:p>
        </p:txBody>
      </p:sp>
      <p:sp>
        <p:nvSpPr>
          <p:cNvPr id="548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696913"/>
            <a:ext cx="4637087" cy="3479800"/>
          </a:xfrm>
          <a:ln/>
        </p:spPr>
      </p:sp>
      <p:sp>
        <p:nvSpPr>
          <p:cNvPr id="548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9103" y="4395253"/>
            <a:ext cx="6178238" cy="4559650"/>
          </a:xfrm>
          <a:ln>
            <a:solidFill>
              <a:schemeClr val="tx1"/>
            </a:solidFill>
          </a:ln>
        </p:spPr>
        <p:txBody>
          <a:bodyPr lIns="87907" tIns="43954" rIns="87907" bIns="43954"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19475" y="1828800"/>
            <a:ext cx="5343525" cy="23622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6350" y="4184650"/>
            <a:ext cx="4946650" cy="1368425"/>
          </a:xfrm>
        </p:spPr>
        <p:txBody>
          <a:bodyPr/>
          <a:lstStyle>
            <a:lvl1pPr marL="0" indent="0">
              <a:buFontTx/>
              <a:buNone/>
              <a:defRPr sz="1800"/>
            </a:lvl1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6249" name="Rectangle 169"/>
          <p:cNvSpPr>
            <a:spLocks noGrp="1" noChangeArrowheads="1"/>
          </p:cNvSpPr>
          <p:nvPr>
            <p:ph type="dt" sz="half" idx="2"/>
          </p:nvPr>
        </p:nvSpPr>
        <p:spPr>
          <a:xfrm>
            <a:off x="1225550" y="62007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6250" name="Rectangle 170"/>
          <p:cNvSpPr>
            <a:spLocks noGrp="1" noChangeArrowheads="1"/>
          </p:cNvSpPr>
          <p:nvPr>
            <p:ph type="ftr" sz="quarter" idx="3"/>
          </p:nvPr>
        </p:nvSpPr>
        <p:spPr>
          <a:xfrm>
            <a:off x="3303588" y="6200775"/>
            <a:ext cx="3636962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6251" name="Rectangle 17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92950" y="62007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B273E98-D02F-4593-A07D-754B88DB5A66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5C50AD-E4CF-478D-B683-A345BCBC81E3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23075" y="225425"/>
            <a:ext cx="1925638" cy="597535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042988" y="225425"/>
            <a:ext cx="5627687" cy="597535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7C5B20-67A8-4493-B736-7DBEE91A54AA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42988" y="225425"/>
            <a:ext cx="7705725" cy="8636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1042988" y="1304925"/>
            <a:ext cx="3776662" cy="489585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972050" y="1304925"/>
            <a:ext cx="3776663" cy="4895850"/>
          </a:xfrm>
        </p:spPr>
        <p:txBody>
          <a:bodyPr/>
          <a:lstStyle/>
          <a:p>
            <a:r>
              <a:rPr lang="es-ES" smtClean="0"/>
              <a:t>Haga clic en el icono para agregar una imagen prediseñada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1042988" y="6308725"/>
            <a:ext cx="1838325" cy="349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54350" y="6308725"/>
            <a:ext cx="3636963" cy="349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843713" y="6308725"/>
            <a:ext cx="1905000" cy="349250"/>
          </a:xfrm>
        </p:spPr>
        <p:txBody>
          <a:bodyPr/>
          <a:lstStyle>
            <a:lvl1pPr>
              <a:defRPr/>
            </a:lvl1pPr>
          </a:lstStyle>
          <a:p>
            <a:fld id="{E05F267B-B398-4EE4-87AB-4D5472ACA4C2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ítulo y texto encima de l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42988" y="225425"/>
            <a:ext cx="7705725" cy="8636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1042988" y="1304925"/>
            <a:ext cx="7705725" cy="23717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1042988" y="3829050"/>
            <a:ext cx="7705725" cy="23717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1042988" y="6308725"/>
            <a:ext cx="1838325" cy="349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54350" y="6308725"/>
            <a:ext cx="3636963" cy="349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843713" y="6308725"/>
            <a:ext cx="1905000" cy="349250"/>
          </a:xfrm>
        </p:spPr>
        <p:txBody>
          <a:bodyPr/>
          <a:lstStyle>
            <a:lvl1pPr>
              <a:defRPr/>
            </a:lvl1pPr>
          </a:lstStyle>
          <a:p>
            <a:fld id="{3067D462-7960-4DA0-854A-9ACA01403D9E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8281A8-134A-44EB-B21D-27FD67AB506D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CAD6A-0167-4E19-8112-20D436F29943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042988" y="1304925"/>
            <a:ext cx="3776662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972050" y="1304925"/>
            <a:ext cx="3776663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87D31E-117D-42C8-ABE2-836766BB2D35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0B1C36-AB00-43CE-AC69-7E77FC4D0F5C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476632-DF10-4BD4-8997-5191154EFDC9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68A9AD-AC6C-462D-BC2F-14E7B1F2B014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4CD10E-5044-43F2-9A6F-D48BF0036C46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273E81-4CAF-4DBA-BAB7-F206EC6C96BF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2988" y="225425"/>
            <a:ext cx="77057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304925"/>
            <a:ext cx="770572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42988" y="6308725"/>
            <a:ext cx="1838325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0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54350" y="6308725"/>
            <a:ext cx="3636963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43713" y="6308725"/>
            <a:ext cx="19050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fld id="{AC4C45D0-EA89-43B4-87BC-9BB80F814F6F}" type="slidenum">
              <a:rPr lang="en-US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google.cl/imgres?imgurl=http://cucharagorda.com/files/2009/05/cocacola.jpg&amp;imgrefurl=http://cucharagorda.com/2009/05/20/coca-cola-lanza-la-botella-reciclable-plantbottle/&amp;usg=__nBynrUut_7c1N7uCbYrOwR2LeUs=&amp;h=1020&amp;w=510&amp;sz=171&amp;hl=es&amp;start=12&amp;sig2=EPqeFNSwbt7V7pCFw4h8Rg&amp;um=1&amp;tbnid=Oq6W4FAoOhzHeM:&amp;tbnh=150&amp;tbnw=75&amp;prev=/images?q=coca+cola,+botella&amp;hl=es&amp;rlz=1T4ADSA_esCL337CL338&amp;um=1&amp;ei=9z_mSqzDJYvCtwe-n40J" TargetMode="Externa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419475" y="1142984"/>
            <a:ext cx="5010177" cy="2362200"/>
          </a:xfrm>
        </p:spPr>
        <p:txBody>
          <a:bodyPr/>
          <a:lstStyle/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Clase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N°9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>Foreign Exchange Market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err="1" smtClean="0">
                <a:latin typeface="Arial" pitchFamily="34" charset="0"/>
                <a:cs typeface="Arial" pitchFamily="34" charset="0"/>
              </a:rPr>
              <a:t>Capítulo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10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357554" y="5929330"/>
            <a:ext cx="4946650" cy="500066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IN5827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Manejo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Negocios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Internacionales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3983068" y="6419872"/>
            <a:ext cx="4946650" cy="36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Jaime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1400" b="0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Zúñiga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Castro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7224" y="225425"/>
            <a:ext cx="7891489" cy="863600"/>
          </a:xfrm>
        </p:spPr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Factores que influencian estandarización-adaptación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1428736"/>
            <a:ext cx="8215370" cy="5072097"/>
          </a:xfrm>
        </p:spPr>
        <p:txBody>
          <a:bodyPr/>
          <a:lstStyle/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Ajuste interno con la </a:t>
            </a:r>
            <a:r>
              <a:rPr lang="es-MX" dirty="0" err="1" smtClean="0">
                <a:latin typeface="Arial" pitchFamily="34" charset="0"/>
                <a:cs typeface="Arial" pitchFamily="34" charset="0"/>
              </a:rPr>
              <a:t>Cía</a:t>
            </a:r>
            <a:endParaRPr lang="es-MX" dirty="0" smtClean="0">
              <a:latin typeface="Arial" pitchFamily="34" charset="0"/>
              <a:cs typeface="Arial" pitchFamily="34" charset="0"/>
            </a:endParaRP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Cultura, herencia, organización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Nivel de estandarización – adaptación </a:t>
            </a:r>
          </a:p>
          <a:p>
            <a:pPr marL="857250" lvl="1" indent="-457200"/>
            <a:endParaRPr lang="es-MX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Ajuste externo con el ambiente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Naturaleza del producto / negocio (consumidor final vs industria)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Clientes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Competidores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Factores del país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Costos</a:t>
            </a:r>
          </a:p>
          <a:p>
            <a:pPr marL="457200" indent="-457200">
              <a:buNone/>
            </a:pPr>
            <a:endParaRPr lang="es-MX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42988" y="225425"/>
            <a:ext cx="7886730" cy="863600"/>
          </a:xfrm>
        </p:spPr>
        <p:txBody>
          <a:bodyPr/>
          <a:lstStyle/>
          <a:p>
            <a:r>
              <a:rPr lang="es-MX" dirty="0" err="1" smtClean="0">
                <a:latin typeface="Arial" pitchFamily="34" charset="0"/>
                <a:cs typeface="Arial" pitchFamily="34" charset="0"/>
              </a:rPr>
              <a:t>Mktg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MX" dirty="0" err="1" smtClean="0">
                <a:latin typeface="Arial" pitchFamily="34" charset="0"/>
                <a:cs typeface="Arial" pitchFamily="34" charset="0"/>
              </a:rPr>
              <a:t>Internaciona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 en el cuadro</a:t>
            </a:r>
            <a:br>
              <a:rPr lang="es-MX" dirty="0" smtClean="0">
                <a:latin typeface="Arial" pitchFamily="34" charset="0"/>
                <a:cs typeface="Arial" pitchFamily="34" charset="0"/>
              </a:rPr>
            </a:br>
            <a:r>
              <a:rPr lang="es-MX" dirty="0" smtClean="0">
                <a:latin typeface="Arial" pitchFamily="34" charset="0"/>
                <a:cs typeface="Arial" pitchFamily="34" charset="0"/>
              </a:rPr>
              <a:t>Integración - Sensibilidad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5" name="4 Rectángulo"/>
          <p:cNvSpPr/>
          <p:nvPr/>
        </p:nvSpPr>
        <p:spPr bwMode="auto">
          <a:xfrm>
            <a:off x="2143108" y="1785926"/>
            <a:ext cx="5357850" cy="342902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7 Conector recto"/>
          <p:cNvCxnSpPr>
            <a:stCxn id="5" idx="0"/>
            <a:endCxn id="5" idx="2"/>
          </p:cNvCxnSpPr>
          <p:nvPr/>
        </p:nvCxnSpPr>
        <p:spPr bwMode="auto">
          <a:xfrm rot="16200000" flipH="1">
            <a:off x="3107521" y="3500438"/>
            <a:ext cx="34290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9 Conector recto"/>
          <p:cNvCxnSpPr>
            <a:stCxn id="5" idx="1"/>
            <a:endCxn id="5" idx="3"/>
          </p:cNvCxnSpPr>
          <p:nvPr/>
        </p:nvCxnSpPr>
        <p:spPr bwMode="auto">
          <a:xfrm rot="10800000" flipH="1">
            <a:off x="2143108" y="3500438"/>
            <a:ext cx="53578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11 CuadroTexto"/>
          <p:cNvSpPr txBox="1"/>
          <p:nvPr/>
        </p:nvSpPr>
        <p:spPr>
          <a:xfrm>
            <a:off x="2071670" y="521495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dirty="0" smtClean="0">
                <a:latin typeface="Arial" pitchFamily="34" charset="0"/>
                <a:cs typeface="Arial" pitchFamily="34" charset="0"/>
              </a:rPr>
              <a:t>Bajo</a:t>
            </a:r>
            <a:endParaRPr lang="es-CL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1357290" y="478632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dirty="0" smtClean="0">
                <a:latin typeface="Arial" pitchFamily="34" charset="0"/>
                <a:cs typeface="Arial" pitchFamily="34" charset="0"/>
              </a:rPr>
              <a:t>Bajo</a:t>
            </a:r>
            <a:endParaRPr lang="es-CL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1357290" y="184522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dirty="0" smtClean="0">
                <a:latin typeface="Arial" pitchFamily="34" charset="0"/>
                <a:cs typeface="Arial" pitchFamily="34" charset="0"/>
              </a:rPr>
              <a:t>Alto</a:t>
            </a:r>
            <a:endParaRPr lang="es-CL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6500826" y="521495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dirty="0" smtClean="0">
                <a:latin typeface="Arial" pitchFamily="34" charset="0"/>
                <a:cs typeface="Arial" pitchFamily="34" charset="0"/>
              </a:rPr>
              <a:t>Alto</a:t>
            </a:r>
            <a:endParaRPr lang="es-CL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142844" y="3071810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Presión por Integración Global (IG)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2786050" y="5500702"/>
            <a:ext cx="400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Presión por Sensibilidad Local (SL)</a:t>
            </a:r>
          </a:p>
        </p:txBody>
      </p:sp>
      <p:sp>
        <p:nvSpPr>
          <p:cNvPr id="18" name="17 CuadroTexto"/>
          <p:cNvSpPr txBox="1"/>
          <p:nvPr/>
        </p:nvSpPr>
        <p:spPr>
          <a:xfrm>
            <a:off x="2500298" y="2221048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Centralized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Hub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(CH)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5214942" y="2214554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Integrated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Network</a:t>
            </a: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(IN)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5214942" y="3786190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Decentralized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Federation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(DF)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2500298" y="3786190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Coordinated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Federation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(CF)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2357422" y="1785926"/>
            <a:ext cx="2214578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Estandarización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5000628" y="4814840"/>
            <a:ext cx="2214578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Adaptación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7224" y="225425"/>
            <a:ext cx="7891489" cy="863600"/>
          </a:xfrm>
        </p:spPr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Administración de global HR 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214282" y="1397000"/>
          <a:ext cx="8715435" cy="50342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905145"/>
                <a:gridCol w="2905145"/>
                <a:gridCol w="290514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Filosofía</a:t>
                      </a:r>
                      <a:r>
                        <a:rPr lang="es-MX" baseline="0" dirty="0" smtClean="0"/>
                        <a:t> de HR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Pros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Contras</a:t>
                      </a:r>
                      <a:endParaRPr lang="es-C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b="1" dirty="0" smtClean="0"/>
                        <a:t>Etnocentrismo: </a:t>
                      </a:r>
                      <a:r>
                        <a:rPr lang="es-MX" dirty="0" smtClean="0"/>
                        <a:t>local manager ocupan posiciones de liderazgo</a:t>
                      </a:r>
                      <a:r>
                        <a:rPr lang="es-MX" baseline="0" dirty="0" smtClean="0"/>
                        <a:t> en filiales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Fácil transferencia de la cultura y las competencias de la matriz</a:t>
                      </a:r>
                      <a:r>
                        <a:rPr lang="es-MX" baseline="0" dirty="0" smtClean="0"/>
                        <a:t> a las subsidiarias.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Costoso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 Miopía cultural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 Problemas por expatriados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 Descontento por local</a:t>
                      </a:r>
                      <a:r>
                        <a:rPr lang="es-MX" baseline="0" dirty="0" smtClean="0"/>
                        <a:t> managers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b="1" dirty="0" err="1" smtClean="0"/>
                        <a:t>Policentrismo</a:t>
                      </a:r>
                      <a:r>
                        <a:rPr lang="es-MX" b="1" dirty="0" smtClean="0"/>
                        <a:t>: </a:t>
                      </a:r>
                      <a:r>
                        <a:rPr lang="es-MX" dirty="0" smtClean="0"/>
                        <a:t>local</a:t>
                      </a:r>
                      <a:r>
                        <a:rPr lang="es-MX" baseline="0" dirty="0" smtClean="0"/>
                        <a:t> </a:t>
                      </a:r>
                      <a:r>
                        <a:rPr lang="es-MX" baseline="0" dirty="0" err="1" smtClean="0"/>
                        <a:t>mangers</a:t>
                      </a:r>
                      <a:r>
                        <a:rPr lang="es-MX" baseline="0" dirty="0" smtClean="0"/>
                        <a:t> ocupan posiciones de liderazgo en sus respectivos países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Opuesto a los contras</a:t>
                      </a:r>
                      <a:r>
                        <a:rPr lang="es-MX" baseline="0" dirty="0" smtClean="0"/>
                        <a:t> del etnocentrismo</a:t>
                      </a:r>
                    </a:p>
                    <a:p>
                      <a:pPr>
                        <a:buFontTx/>
                        <a:buNone/>
                      </a:pP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- Obstaculizar</a:t>
                      </a:r>
                      <a:r>
                        <a:rPr lang="es-MX" baseline="0" dirty="0" smtClean="0"/>
                        <a:t> coordinación, comunicación e integración entre HQ-Subsidiaria</a:t>
                      </a:r>
                      <a:endParaRPr lang="es-C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b="1" dirty="0" smtClean="0"/>
                        <a:t>Geocentrismo: </a:t>
                      </a:r>
                      <a:r>
                        <a:rPr lang="es-MX" dirty="0" smtClean="0"/>
                        <a:t>los mejores managers ocupan posiciones</a:t>
                      </a:r>
                      <a:r>
                        <a:rPr lang="es-MX" baseline="0" dirty="0" smtClean="0"/>
                        <a:t> en cualquier parte del mundo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Usar el mejor RH.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 construir fuerte red global</a:t>
                      </a:r>
                      <a:r>
                        <a:rPr lang="es-MX" baseline="0" dirty="0" smtClean="0"/>
                        <a:t> de managers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Si son expatriados: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 Costoso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 problemas personales de </a:t>
                      </a:r>
                      <a:r>
                        <a:rPr lang="es-MX" dirty="0" err="1" smtClean="0"/>
                        <a:t>expatraidos</a:t>
                      </a:r>
                      <a:endParaRPr lang="es-CL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42988" y="225425"/>
            <a:ext cx="7886730" cy="863600"/>
          </a:xfrm>
        </p:spPr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Estrategia de HR en el cuadro</a:t>
            </a:r>
            <a:br>
              <a:rPr lang="es-MX" dirty="0" smtClean="0">
                <a:latin typeface="Arial" pitchFamily="34" charset="0"/>
                <a:cs typeface="Arial" pitchFamily="34" charset="0"/>
              </a:rPr>
            </a:br>
            <a:r>
              <a:rPr lang="es-MX" dirty="0" smtClean="0">
                <a:latin typeface="Arial" pitchFamily="34" charset="0"/>
                <a:cs typeface="Arial" pitchFamily="34" charset="0"/>
              </a:rPr>
              <a:t>Integración - Sensibilidad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5" name="4 Rectángulo"/>
          <p:cNvSpPr/>
          <p:nvPr/>
        </p:nvSpPr>
        <p:spPr bwMode="auto">
          <a:xfrm>
            <a:off x="2143108" y="1785926"/>
            <a:ext cx="5357850" cy="342902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7 Conector recto"/>
          <p:cNvCxnSpPr>
            <a:stCxn id="5" idx="0"/>
            <a:endCxn id="5" idx="2"/>
          </p:cNvCxnSpPr>
          <p:nvPr/>
        </p:nvCxnSpPr>
        <p:spPr bwMode="auto">
          <a:xfrm rot="16200000" flipH="1">
            <a:off x="3107521" y="3500438"/>
            <a:ext cx="34290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9 Conector recto"/>
          <p:cNvCxnSpPr>
            <a:stCxn id="5" idx="1"/>
            <a:endCxn id="5" idx="3"/>
          </p:cNvCxnSpPr>
          <p:nvPr/>
        </p:nvCxnSpPr>
        <p:spPr bwMode="auto">
          <a:xfrm rot="10800000" flipH="1">
            <a:off x="2143108" y="3500438"/>
            <a:ext cx="53578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11 CuadroTexto"/>
          <p:cNvSpPr txBox="1"/>
          <p:nvPr/>
        </p:nvSpPr>
        <p:spPr>
          <a:xfrm>
            <a:off x="2071670" y="521495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dirty="0" smtClean="0">
                <a:latin typeface="Arial" pitchFamily="34" charset="0"/>
                <a:cs typeface="Arial" pitchFamily="34" charset="0"/>
              </a:rPr>
              <a:t>Bajo</a:t>
            </a:r>
            <a:endParaRPr lang="es-CL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1357290" y="478632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dirty="0" smtClean="0">
                <a:latin typeface="Arial" pitchFamily="34" charset="0"/>
                <a:cs typeface="Arial" pitchFamily="34" charset="0"/>
              </a:rPr>
              <a:t>Bajo</a:t>
            </a:r>
            <a:endParaRPr lang="es-CL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1357290" y="184522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dirty="0" smtClean="0">
                <a:latin typeface="Arial" pitchFamily="34" charset="0"/>
                <a:cs typeface="Arial" pitchFamily="34" charset="0"/>
              </a:rPr>
              <a:t>Alto</a:t>
            </a:r>
            <a:endParaRPr lang="es-CL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6500826" y="521495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dirty="0" smtClean="0">
                <a:latin typeface="Arial" pitchFamily="34" charset="0"/>
                <a:cs typeface="Arial" pitchFamily="34" charset="0"/>
              </a:rPr>
              <a:t>Alto</a:t>
            </a:r>
            <a:endParaRPr lang="es-CL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142844" y="3071810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Presión por Integración Global (IG)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2786050" y="5500702"/>
            <a:ext cx="400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Presión por Sensibilidad Local (SL)</a:t>
            </a:r>
          </a:p>
        </p:txBody>
      </p:sp>
      <p:sp>
        <p:nvSpPr>
          <p:cNvPr id="18" name="17 CuadroTexto"/>
          <p:cNvSpPr txBox="1"/>
          <p:nvPr/>
        </p:nvSpPr>
        <p:spPr>
          <a:xfrm>
            <a:off x="2500298" y="2221048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Centralized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Hub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(CH)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5214942" y="2214554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Integrated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Network</a:t>
            </a: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(IN)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5214942" y="3786190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Decentralized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Federation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(DF)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2500298" y="3786190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Coordinated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Federation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(CF)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3714744" y="1785926"/>
            <a:ext cx="2214578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Geocentrismo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5000628" y="4814840"/>
            <a:ext cx="2214578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Policentrismo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2357422" y="4814840"/>
            <a:ext cx="2214578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Etnocentrismo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00100" y="225425"/>
            <a:ext cx="7748613" cy="863600"/>
          </a:xfrm>
        </p:spPr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Ética en negocios Internacionales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1428736"/>
            <a:ext cx="8215370" cy="5072097"/>
          </a:xfrm>
        </p:spPr>
        <p:txBody>
          <a:bodyPr/>
          <a:lstStyle/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¿Qué es ética?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Principios que juzgan que es correcto o incorrecto en la conducta de individuos y organizaciones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Comportamiento ético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Referido a acciones que son correctas, legalmente y moralmente.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Declaración universal de derechos humanos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Aplicado en todos los países en todos los tiempos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Leyes nacionales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Códigos de conducta en MNC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Guía para managers en que hacer y no hacer en negocios en otros países.</a:t>
            </a:r>
          </a:p>
          <a:p>
            <a:pPr marL="457200" indent="-457200">
              <a:buNone/>
            </a:pPr>
            <a:endParaRPr lang="es-MX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00100" y="225425"/>
            <a:ext cx="7748613" cy="863600"/>
          </a:xfrm>
        </p:spPr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Dilemas éticos en IB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1428736"/>
            <a:ext cx="8215370" cy="5072097"/>
          </a:xfrm>
        </p:spPr>
        <p:txBody>
          <a:bodyPr/>
          <a:lstStyle/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Prácticas de empleo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Salarios y condiciones. Trabajo infantil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Contaminación ambiental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Aire, agua, tierra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Sobornos y corrupción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Aceptables?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Obligaciones morales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Responsabilidad social empresarial (RSE)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Derechos humanos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Promoviendo la libertad de expresión - asociación</a:t>
            </a:r>
          </a:p>
          <a:p>
            <a:pPr marL="457200" indent="-457200">
              <a:buNone/>
            </a:pPr>
            <a:endParaRPr lang="es-MX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6" name="Rectangle 6"/>
          <p:cNvSpPr>
            <a:spLocks noChangeArrowheads="1"/>
          </p:cNvSpPr>
          <p:nvPr/>
        </p:nvSpPr>
        <p:spPr bwMode="auto">
          <a:xfrm>
            <a:off x="3429000" y="254476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616" tIns="45809" rIns="91616" bIns="45809">
            <a:spAutoFit/>
          </a:bodyPr>
          <a:lstStyle/>
          <a:p>
            <a:pPr algn="just"/>
            <a:endParaRPr lang="es-CL" sz="1600">
              <a:latin typeface="Century Gothic" pitchFamily="34" charset="0"/>
            </a:endParaRPr>
          </a:p>
        </p:txBody>
      </p:sp>
      <p:sp>
        <p:nvSpPr>
          <p:cNvPr id="547847" name="Rectangle 7"/>
          <p:cNvSpPr>
            <a:spLocks noGrp="1" noChangeArrowheads="1"/>
          </p:cNvSpPr>
          <p:nvPr>
            <p:ph type="title"/>
          </p:nvPr>
        </p:nvSpPr>
        <p:spPr>
          <a:xfrm>
            <a:off x="955650" y="346098"/>
            <a:ext cx="6956449" cy="553998"/>
          </a:xfrm>
          <a:noFill/>
          <a:ln/>
        </p:spPr>
        <p:txBody>
          <a:bodyPr wrap="square">
            <a:spAutoFit/>
          </a:bodyPr>
          <a:lstStyle/>
          <a:p>
            <a:pPr algn="just" defTabSz="273050"/>
            <a:r>
              <a:rPr lang="es-ES_tradnl" sz="3000" b="1" dirty="0" smtClean="0">
                <a:latin typeface="Times New Roman" pitchFamily="18" charset="0"/>
                <a:cs typeface="Times New Roman" pitchFamily="18" charset="0"/>
              </a:rPr>
              <a:t>Transparencia Internacional</a:t>
            </a:r>
            <a:endParaRPr lang="es-ES_tradnl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7858" name="Line 18"/>
          <p:cNvSpPr>
            <a:spLocks noChangeShapeType="1"/>
          </p:cNvSpPr>
          <p:nvPr/>
        </p:nvSpPr>
        <p:spPr bwMode="auto">
          <a:xfrm>
            <a:off x="928662" y="1000108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57233"/>
            <a:ext cx="9180566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6" name="Rectangle 6"/>
          <p:cNvSpPr>
            <a:spLocks noChangeArrowheads="1"/>
          </p:cNvSpPr>
          <p:nvPr/>
        </p:nvSpPr>
        <p:spPr bwMode="auto">
          <a:xfrm>
            <a:off x="3429000" y="254476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616" tIns="45809" rIns="91616" bIns="45809">
            <a:spAutoFit/>
          </a:bodyPr>
          <a:lstStyle/>
          <a:p>
            <a:pPr algn="just"/>
            <a:endParaRPr lang="es-CL" sz="1600">
              <a:latin typeface="Century Gothic" pitchFamily="34" charset="0"/>
            </a:endParaRPr>
          </a:p>
        </p:txBody>
      </p:sp>
      <p:sp>
        <p:nvSpPr>
          <p:cNvPr id="547847" name="Rectangle 7"/>
          <p:cNvSpPr>
            <a:spLocks noGrp="1" noChangeArrowheads="1"/>
          </p:cNvSpPr>
          <p:nvPr>
            <p:ph type="title"/>
          </p:nvPr>
        </p:nvSpPr>
        <p:spPr>
          <a:xfrm>
            <a:off x="955650" y="346098"/>
            <a:ext cx="6956449" cy="553998"/>
          </a:xfrm>
          <a:noFill/>
          <a:ln/>
        </p:spPr>
        <p:txBody>
          <a:bodyPr wrap="square">
            <a:spAutoFit/>
          </a:bodyPr>
          <a:lstStyle/>
          <a:p>
            <a:pPr algn="just" defTabSz="273050"/>
            <a:r>
              <a:rPr lang="es-ES_tradnl" sz="3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Consultas</a:t>
            </a:r>
            <a:endParaRPr lang="es-ES_tradnl" sz="30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7858" name="Line 18"/>
          <p:cNvSpPr>
            <a:spLocks noChangeShapeType="1"/>
          </p:cNvSpPr>
          <p:nvPr/>
        </p:nvSpPr>
        <p:spPr bwMode="auto">
          <a:xfrm>
            <a:off x="928662" y="1000108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pic>
        <p:nvPicPr>
          <p:cNvPr id="147458" name="Picture 2" descr="C:\Documents and Settings\jzunigac\Configuración local\Archivos temporales de Internet\Content.IE5\NLUEU1KI\MCj0078711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1714488"/>
            <a:ext cx="1622425" cy="3933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Balanza de Pagos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1928802"/>
            <a:ext cx="8215370" cy="4572031"/>
          </a:xfrm>
        </p:spPr>
        <p:txBody>
          <a:bodyPr/>
          <a:lstStyle/>
          <a:p>
            <a:pPr marL="457200" indent="-457200"/>
            <a:r>
              <a:rPr lang="es-MX" sz="2800" dirty="0" smtClean="0">
                <a:latin typeface="Arial" pitchFamily="34" charset="0"/>
                <a:cs typeface="Arial" pitchFamily="34" charset="0"/>
              </a:rPr>
              <a:t>Cuenta Corriente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Balanza de comercio: Exportaciones -  Importaciones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Si balanza de comercio positiva: Superávit en CC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Si balanza de pagos negativa: Déficit en CC</a:t>
            </a:r>
          </a:p>
          <a:p>
            <a:pPr marL="857250" lvl="1" indent="-457200"/>
            <a:endParaRPr lang="es-MX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es-MX" sz="2800" dirty="0" smtClean="0">
                <a:latin typeface="Arial" pitchFamily="34" charset="0"/>
                <a:ea typeface="+mn-ea"/>
                <a:cs typeface="Arial" pitchFamily="34" charset="0"/>
              </a:rPr>
              <a:t>Cuenta de Capitales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Inversión: Directa (FDI) o indirecta (FII)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Deuda: corto plazo y largo plazo</a:t>
            </a:r>
          </a:p>
          <a:p>
            <a:pPr marL="457200" indent="-457200">
              <a:buNone/>
            </a:pPr>
            <a:endParaRPr lang="es-MX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Regímenes de Tipo de Cambio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1214422"/>
            <a:ext cx="8215370" cy="5286411"/>
          </a:xfrm>
        </p:spPr>
        <p:txBody>
          <a:bodyPr/>
          <a:lstStyle/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Tipo de cambio fijo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Decidido por el gobierno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Tipo de cambio Flotante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Decidido por el mercado</a:t>
            </a:r>
          </a:p>
          <a:p>
            <a:pPr marL="457200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Vinculado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Fijo con respecto a una moneda o a una canasta de monedas</a:t>
            </a:r>
          </a:p>
          <a:p>
            <a:pPr marL="457200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Flotación manejada (flotación sucia)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Gobiernos se aseguran que los movimientos de tipo de cambio dentro de una banda a través de la intervención del mercado monetario</a:t>
            </a:r>
          </a:p>
          <a:p>
            <a:pPr marL="457200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Ejemplos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Australia: Flotante / flotante manejado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Chile: </a:t>
            </a:r>
            <a:r>
              <a:rPr lang="es-MX" sz="1800" dirty="0" smtClean="0">
                <a:latin typeface="Arial" pitchFamily="34" charset="0"/>
                <a:cs typeface="Arial" pitchFamily="34" charset="0"/>
              </a:rPr>
              <a:t>Flotante / flotante manejado</a:t>
            </a:r>
          </a:p>
          <a:p>
            <a:pPr marL="857250" lvl="1" indent="-457200"/>
            <a:r>
              <a:rPr lang="es-MX" sz="1800" dirty="0" smtClean="0">
                <a:latin typeface="Arial" pitchFamily="34" charset="0"/>
                <a:ea typeface="+mn-ea"/>
                <a:cs typeface="Arial" pitchFamily="34" charset="0"/>
              </a:rPr>
              <a:t>India -  China: Vinculado / flotación manejada </a:t>
            </a:r>
            <a:endParaRPr lang="es-MX" dirty="0" smtClean="0">
              <a:latin typeface="Arial" pitchFamily="34" charset="0"/>
              <a:ea typeface="+mn-ea"/>
              <a:cs typeface="Arial" pitchFamily="34" charset="0"/>
            </a:endParaRPr>
          </a:p>
          <a:p>
            <a:pPr marL="457200" indent="-457200">
              <a:buNone/>
            </a:pPr>
            <a:endParaRPr lang="es-MX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Apreciación / depreciación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2357430"/>
            <a:ext cx="8215370" cy="4143403"/>
          </a:xfrm>
        </p:spPr>
        <p:txBody>
          <a:bodyPr/>
          <a:lstStyle/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Antes Tipo de cambio  USD$1 = $700 CPL</a:t>
            </a:r>
          </a:p>
          <a:p>
            <a:pPr marL="457200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Ahora Tipo de cambio USD$1 = $500 CPL</a:t>
            </a:r>
          </a:p>
          <a:p>
            <a:pPr marL="457200" indent="-457200">
              <a:buNone/>
            </a:pP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es-MX" sz="2000" dirty="0" smtClean="0">
                <a:latin typeface="Arial" pitchFamily="34" charset="0"/>
                <a:cs typeface="Arial" pitchFamily="34" charset="0"/>
              </a:rPr>
              <a:t>Se dice … “ el dólar se depreció frente al peso” </a:t>
            </a:r>
          </a:p>
          <a:p>
            <a:pPr marL="457200" indent="-457200"/>
            <a:r>
              <a:rPr lang="es-MX" sz="2000" dirty="0" smtClean="0">
                <a:latin typeface="Arial" pitchFamily="34" charset="0"/>
                <a:cs typeface="Arial" pitchFamily="34" charset="0"/>
              </a:rPr>
              <a:t>O … “ el peso chileno se apreció frente al dólar”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42988" y="225425"/>
            <a:ext cx="8101012" cy="863600"/>
          </a:xfrm>
        </p:spPr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Teoría Poder de Paridad de compra (PPP)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1571612"/>
            <a:ext cx="8215370" cy="4929221"/>
          </a:xfrm>
        </p:spPr>
        <p:txBody>
          <a:bodyPr/>
          <a:lstStyle/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Cambio en la inflación, tiene igual pero opuesto efecto en el tipo de cambio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pic>
        <p:nvPicPr>
          <p:cNvPr id="1026" name="Picture 2" descr="http://t2.gstatic.com/images?q=tbn:Oq6W4FAoOhzHeM:http://cucharagorda.com/files/2009/05/cocacol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3214686"/>
            <a:ext cx="857256" cy="1714512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2928926" y="2681583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USA</a:t>
            </a:r>
            <a:endParaRPr lang="es-CL" dirty="0"/>
          </a:p>
        </p:txBody>
      </p:sp>
      <p:sp>
        <p:nvSpPr>
          <p:cNvPr id="8" name="7 CuadroTexto"/>
          <p:cNvSpPr txBox="1"/>
          <p:nvPr/>
        </p:nvSpPr>
        <p:spPr>
          <a:xfrm>
            <a:off x="4857752" y="2681583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Chile</a:t>
            </a:r>
            <a:endParaRPr lang="es-CL" dirty="0"/>
          </a:p>
        </p:txBody>
      </p:sp>
      <p:sp>
        <p:nvSpPr>
          <p:cNvPr id="9" name="8 CuadroTexto"/>
          <p:cNvSpPr txBox="1"/>
          <p:nvPr/>
        </p:nvSpPr>
        <p:spPr>
          <a:xfrm>
            <a:off x="1643042" y="2681583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2008</a:t>
            </a:r>
            <a:endParaRPr lang="es-CL" dirty="0"/>
          </a:p>
        </p:txBody>
      </p:sp>
      <p:sp>
        <p:nvSpPr>
          <p:cNvPr id="10" name="9 CuadroTexto"/>
          <p:cNvSpPr txBox="1"/>
          <p:nvPr/>
        </p:nvSpPr>
        <p:spPr>
          <a:xfrm>
            <a:off x="571472" y="3681715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Inflación 2008</a:t>
            </a:r>
            <a:endParaRPr lang="es-CL" dirty="0"/>
          </a:p>
        </p:txBody>
      </p:sp>
      <p:sp>
        <p:nvSpPr>
          <p:cNvPr id="11" name="10 CuadroTexto"/>
          <p:cNvSpPr txBox="1"/>
          <p:nvPr/>
        </p:nvSpPr>
        <p:spPr>
          <a:xfrm>
            <a:off x="2928926" y="3681715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8%</a:t>
            </a:r>
            <a:endParaRPr lang="es-CL" dirty="0"/>
          </a:p>
        </p:txBody>
      </p:sp>
      <p:sp>
        <p:nvSpPr>
          <p:cNvPr id="12" name="11 CuadroTexto"/>
          <p:cNvSpPr txBox="1"/>
          <p:nvPr/>
        </p:nvSpPr>
        <p:spPr>
          <a:xfrm>
            <a:off x="4857752" y="3681715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4%</a:t>
            </a:r>
            <a:endParaRPr lang="es-CL" dirty="0"/>
          </a:p>
        </p:txBody>
      </p:sp>
      <p:sp>
        <p:nvSpPr>
          <p:cNvPr id="13" name="12 CuadroTexto"/>
          <p:cNvSpPr txBox="1"/>
          <p:nvPr/>
        </p:nvSpPr>
        <p:spPr>
          <a:xfrm>
            <a:off x="5929322" y="3110211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USD$1 = $500 CPL</a:t>
            </a:r>
            <a:endParaRPr lang="es-CL" dirty="0"/>
          </a:p>
        </p:txBody>
      </p:sp>
      <p:sp>
        <p:nvSpPr>
          <p:cNvPr id="14" name="13 CuadroTexto"/>
          <p:cNvSpPr txBox="1"/>
          <p:nvPr/>
        </p:nvSpPr>
        <p:spPr>
          <a:xfrm>
            <a:off x="1214414" y="4929198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USD$1 x 1,08 = 1,08</a:t>
            </a:r>
            <a:endParaRPr lang="es-CL" dirty="0"/>
          </a:p>
        </p:txBody>
      </p:sp>
      <p:sp>
        <p:nvSpPr>
          <p:cNvPr id="15" name="14 CuadroTexto"/>
          <p:cNvSpPr txBox="1"/>
          <p:nvPr/>
        </p:nvSpPr>
        <p:spPr>
          <a:xfrm>
            <a:off x="4500562" y="4929198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$500 CPL x 1,04 = 520</a:t>
            </a:r>
            <a:endParaRPr lang="es-CL" dirty="0"/>
          </a:p>
        </p:txBody>
      </p:sp>
      <p:sp>
        <p:nvSpPr>
          <p:cNvPr id="16" name="15 CuadroTexto"/>
          <p:cNvSpPr txBox="1"/>
          <p:nvPr/>
        </p:nvSpPr>
        <p:spPr>
          <a:xfrm>
            <a:off x="5786446" y="5572140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USD$1 = $481,5 CPL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7224" y="225425"/>
            <a:ext cx="7891489" cy="863600"/>
          </a:xfrm>
        </p:spPr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Factores que influencian el tipo de cambio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1214422"/>
            <a:ext cx="8215370" cy="5286411"/>
          </a:xfrm>
        </p:spPr>
        <p:txBody>
          <a:bodyPr/>
          <a:lstStyle/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Factores económicos: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Balanza de comercio</a:t>
            </a:r>
          </a:p>
          <a:p>
            <a:pPr marL="1257300" lvl="2" indent="-457200"/>
            <a:r>
              <a:rPr lang="es-MX" sz="1400" dirty="0" smtClean="0">
                <a:latin typeface="Arial" pitchFamily="34" charset="0"/>
                <a:cs typeface="Arial" pitchFamily="34" charset="0"/>
              </a:rPr>
              <a:t>Superávit: Aprecia</a:t>
            </a:r>
          </a:p>
          <a:p>
            <a:pPr marL="1257300" lvl="2" indent="-457200"/>
            <a:r>
              <a:rPr lang="es-MX" sz="1400" dirty="0" smtClean="0">
                <a:latin typeface="Arial" pitchFamily="34" charset="0"/>
                <a:cs typeface="Arial" pitchFamily="34" charset="0"/>
              </a:rPr>
              <a:t>Déficit: deprecia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Tasa de interés real alta: aprecia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Inflación alta: deprecia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Política fiscal y monetaria ajustada: aprecia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Competitividad internacional alta: aprecia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Reserva monetaria alta: aprecia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Controles gubernamentales altos: deprecia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Importancia de la moneda en el mundo alta: aprecia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Factores Políticos: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Partidos políticos y filosofía líder de mercado: aprecia (regulada: deprecia)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Proximidad de elecciones y cambio en liderazgo: deprecia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Factores de expectativas: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Expectativas altas: aprecia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Precios de mercado de cambio futuros altos: aprecia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419475" y="1142984"/>
            <a:ext cx="5010177" cy="2362200"/>
          </a:xfrm>
        </p:spPr>
        <p:txBody>
          <a:bodyPr/>
          <a:lstStyle/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Clase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N°9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err="1" smtClean="0">
                <a:latin typeface="Arial" pitchFamily="34" charset="0"/>
                <a:cs typeface="Arial" pitchFamily="34" charset="0"/>
              </a:rPr>
              <a:t>Etica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Mktg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– HR 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err="1" smtClean="0">
                <a:latin typeface="Arial" pitchFamily="34" charset="0"/>
                <a:cs typeface="Arial" pitchFamily="34" charset="0"/>
              </a:rPr>
              <a:t>Capítulo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4 – 16 – 17 -18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357554" y="5929330"/>
            <a:ext cx="4946650" cy="500066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IN664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Manejo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Negocios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Internacionales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3983068" y="6419872"/>
            <a:ext cx="4946650" cy="36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Jaime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1400" b="0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Zúñiga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Castro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7224" y="225425"/>
            <a:ext cx="7891489" cy="863600"/>
          </a:xfrm>
        </p:spPr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Puntos claves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1428736"/>
            <a:ext cx="8215370" cy="5072097"/>
          </a:xfrm>
        </p:spPr>
        <p:txBody>
          <a:bodyPr/>
          <a:lstStyle/>
          <a:p>
            <a:pPr marL="457200" indent="-457200"/>
            <a:r>
              <a:rPr lang="es-MX" sz="2800" dirty="0" smtClean="0">
                <a:latin typeface="Arial" pitchFamily="34" charset="0"/>
                <a:cs typeface="Arial" pitchFamily="34" charset="0"/>
              </a:rPr>
              <a:t>Marketing global:</a:t>
            </a:r>
          </a:p>
          <a:p>
            <a:pPr marL="857250" lvl="1" indent="-457200"/>
            <a:r>
              <a:rPr lang="es-MX" sz="1800" dirty="0" smtClean="0">
                <a:latin typeface="Arial" pitchFamily="34" charset="0"/>
                <a:cs typeface="Arial" pitchFamily="34" charset="0"/>
              </a:rPr>
              <a:t>Estandarización vs adaptación</a:t>
            </a:r>
          </a:p>
          <a:p>
            <a:pPr marL="857250" lvl="1" indent="-457200"/>
            <a:endParaRPr lang="es-MX" sz="1800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es-MX" sz="2800" dirty="0" smtClean="0">
                <a:latin typeface="Arial" pitchFamily="34" charset="0"/>
                <a:cs typeface="Arial" pitchFamily="34" charset="0"/>
              </a:rPr>
              <a:t>Producción concentrada vs dispersa</a:t>
            </a:r>
          </a:p>
          <a:p>
            <a:pPr marL="457200" indent="-457200"/>
            <a:endParaRPr lang="es-MX" sz="2800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es-MX" sz="2800" dirty="0" smtClean="0">
                <a:latin typeface="Arial" pitchFamily="34" charset="0"/>
                <a:cs typeface="Arial" pitchFamily="34" charset="0"/>
              </a:rPr>
              <a:t>Coordinador global </a:t>
            </a:r>
            <a:r>
              <a:rPr lang="es-MX" sz="2800" dirty="0" err="1" smtClean="0">
                <a:latin typeface="Arial" pitchFamily="34" charset="0"/>
                <a:cs typeface="Arial" pitchFamily="34" charset="0"/>
              </a:rPr>
              <a:t>interfuncional</a:t>
            </a:r>
            <a:endParaRPr lang="es-MX" sz="2800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endParaRPr lang="es-MX" sz="2800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es-MX" sz="2800" dirty="0" smtClean="0">
                <a:latin typeface="Arial" pitchFamily="34" charset="0"/>
                <a:cs typeface="Arial" pitchFamily="34" charset="0"/>
              </a:rPr>
              <a:t>Global HRM</a:t>
            </a:r>
          </a:p>
          <a:p>
            <a:pPr marL="457200" indent="-457200"/>
            <a:endParaRPr lang="es-MX" sz="2800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es-MX" sz="2800" dirty="0" err="1" smtClean="0">
                <a:latin typeface="Arial" pitchFamily="34" charset="0"/>
                <a:cs typeface="Arial" pitchFamily="34" charset="0"/>
              </a:rPr>
              <a:t>Etica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 en IB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7224" y="225425"/>
            <a:ext cx="7891489" cy="863600"/>
          </a:xfrm>
        </p:spPr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Marketing Internacional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1428736"/>
            <a:ext cx="8215370" cy="5072097"/>
          </a:xfrm>
        </p:spPr>
        <p:txBody>
          <a:bodyPr/>
          <a:lstStyle/>
          <a:p>
            <a:pPr marL="457200" indent="-457200"/>
            <a:r>
              <a:rPr lang="es-MX" sz="2800" dirty="0" smtClean="0">
                <a:latin typeface="Arial" pitchFamily="34" charset="0"/>
                <a:cs typeface="Arial" pitchFamily="34" charset="0"/>
              </a:rPr>
              <a:t>Que elementos y subelementos del marketing </a:t>
            </a:r>
            <a:r>
              <a:rPr lang="es-MX" sz="2800" dirty="0" err="1" smtClean="0">
                <a:latin typeface="Arial" pitchFamily="34" charset="0"/>
                <a:cs typeface="Arial" pitchFamily="34" charset="0"/>
              </a:rPr>
              <a:t>mix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 deben ser estandarizados o adaptados en cada mercado (País / región / zona).</a:t>
            </a:r>
          </a:p>
          <a:p>
            <a:pPr marL="457200" indent="-457200"/>
            <a:endParaRPr lang="es-MX" sz="2800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es-MX" sz="2800" dirty="0" smtClean="0">
                <a:latin typeface="Arial" pitchFamily="34" charset="0"/>
                <a:cs typeface="Arial" pitchFamily="34" charset="0"/>
              </a:rPr>
              <a:t>Tesis de </a:t>
            </a:r>
            <a:r>
              <a:rPr lang="es-MX" sz="2800" dirty="0" err="1" smtClean="0">
                <a:latin typeface="Arial" pitchFamily="34" charset="0"/>
                <a:cs typeface="Arial" pitchFamily="34" charset="0"/>
              </a:rPr>
              <a:t>Levitt’s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Las necesidades y deseos del mundo han sido irrevocablemente </a:t>
            </a:r>
            <a:r>
              <a:rPr lang="es-MX" dirty="0" err="1" smtClean="0">
                <a:latin typeface="Arial" pitchFamily="34" charset="0"/>
                <a:cs typeface="Arial" pitchFamily="34" charset="0"/>
              </a:rPr>
              <a:t>homegenisados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857250" lvl="1" indent="-457200"/>
            <a:endParaRPr lang="es-MX" dirty="0" smtClean="0">
              <a:latin typeface="Arial" pitchFamily="34" charset="0"/>
              <a:cs typeface="Arial" pitchFamily="34" charset="0"/>
            </a:endParaRP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Todas las firmas deberían hacer las mismas cosas de las misma manera en todas partes.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ción para trabajos sobre un país">
  <a:themeElements>
    <a:clrScheme name="ms_edcntryrpt_tp01018371 2">
      <a:dk1>
        <a:srgbClr val="000000"/>
      </a:dk1>
      <a:lt1>
        <a:srgbClr val="FFFFFF"/>
      </a:lt1>
      <a:dk2>
        <a:srgbClr val="CC6600"/>
      </a:dk2>
      <a:lt2>
        <a:srgbClr val="FFFFFF"/>
      </a:lt2>
      <a:accent1>
        <a:srgbClr val="FFFFCC"/>
      </a:accent1>
      <a:accent2>
        <a:srgbClr val="B5E0E3"/>
      </a:accent2>
      <a:accent3>
        <a:srgbClr val="FFFFFF"/>
      </a:accent3>
      <a:accent4>
        <a:srgbClr val="000000"/>
      </a:accent4>
      <a:accent5>
        <a:srgbClr val="FFFFE2"/>
      </a:accent5>
      <a:accent6>
        <a:srgbClr val="A4CBCE"/>
      </a:accent6>
      <a:hlink>
        <a:srgbClr val="E5D093"/>
      </a:hlink>
      <a:folHlink>
        <a:srgbClr val="CCB374"/>
      </a:folHlink>
    </a:clrScheme>
    <a:fontScheme name="ms_edcntryrpt_tp01018371">
      <a:majorFont>
        <a:latin typeface="Century Schoolbook"/>
        <a:ea typeface=""/>
        <a:cs typeface="Times New Roman"/>
      </a:majorFont>
      <a:minorFont>
        <a:latin typeface="Century Schoolbook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lnDef>
  </a:objectDefaults>
  <a:extraClrSchemeLst>
    <a:extraClrScheme>
      <a:clrScheme name="ms_edcntryrpt_tp01018371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FF99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FFCAAA"/>
        </a:accent5>
        <a:accent6>
          <a:srgbClr val="B98A00"/>
        </a:accent6>
        <a:hlink>
          <a:srgbClr val="898743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edcntryrpt_tp01018371 2">
        <a:dk1>
          <a:srgbClr val="000000"/>
        </a:dk1>
        <a:lt1>
          <a:srgbClr val="FFFFFF"/>
        </a:lt1>
        <a:dk2>
          <a:srgbClr val="CC6600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cntryrpt_tp01018371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8F8F8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878787"/>
        </a:accent6>
        <a:hlink>
          <a:srgbClr val="DDDDD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cntryrpt_tp01018371 4">
        <a:dk1>
          <a:srgbClr val="000000"/>
        </a:dk1>
        <a:lt1>
          <a:srgbClr val="FFFFFF"/>
        </a:lt1>
        <a:dk2>
          <a:srgbClr val="000066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FD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cntryrpt_tp01018371 5">
        <a:dk1>
          <a:srgbClr val="000000"/>
        </a:dk1>
        <a:lt1>
          <a:srgbClr val="E9E6D9"/>
        </a:lt1>
        <a:dk2>
          <a:srgbClr val="666633"/>
        </a:dk2>
        <a:lt2>
          <a:srgbClr val="CEC7AA"/>
        </a:lt2>
        <a:accent1>
          <a:srgbClr val="FFFFCC"/>
        </a:accent1>
        <a:accent2>
          <a:srgbClr val="B5E0E3"/>
        </a:accent2>
        <a:accent3>
          <a:srgbClr val="F2F0E9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6AB82"/>
        </a:hlink>
        <a:folHlink>
          <a:srgbClr val="A092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cntryrpt_tp01018371 6">
        <a:dk1>
          <a:srgbClr val="1B3753"/>
        </a:dk1>
        <a:lt1>
          <a:srgbClr val="EAEAEA"/>
        </a:lt1>
        <a:dk2>
          <a:srgbClr val="336699"/>
        </a:dk2>
        <a:lt2>
          <a:srgbClr val="FFFFCC"/>
        </a:lt2>
        <a:accent1>
          <a:srgbClr val="BA8E46"/>
        </a:accent1>
        <a:accent2>
          <a:srgbClr val="46C0AF"/>
        </a:accent2>
        <a:accent3>
          <a:srgbClr val="ADB8CA"/>
        </a:accent3>
        <a:accent4>
          <a:srgbClr val="C8C8C8"/>
        </a:accent4>
        <a:accent5>
          <a:srgbClr val="D9C6B0"/>
        </a:accent5>
        <a:accent6>
          <a:srgbClr val="3FAE9E"/>
        </a:accent6>
        <a:hlink>
          <a:srgbClr val="93ACC3"/>
        </a:hlink>
        <a:folHlink>
          <a:srgbClr val="7897B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edcntryrpt_tp01018371 7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7B98A"/>
        </a:accent6>
        <a:hlink>
          <a:srgbClr val="FF9999"/>
        </a:hlink>
        <a:folHlink>
          <a:srgbClr val="E063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cntryrpt_tp01018371 8">
        <a:dk1>
          <a:srgbClr val="000000"/>
        </a:dk1>
        <a:lt1>
          <a:srgbClr val="EAEAEA"/>
        </a:lt1>
        <a:dk2>
          <a:srgbClr val="17118B"/>
        </a:dk2>
        <a:lt2>
          <a:srgbClr val="FFFFCC"/>
        </a:lt2>
        <a:accent1>
          <a:srgbClr val="B2B2B2"/>
        </a:accent1>
        <a:accent2>
          <a:srgbClr val="54ABB2"/>
        </a:accent2>
        <a:accent3>
          <a:srgbClr val="ABAAC4"/>
        </a:accent3>
        <a:accent4>
          <a:srgbClr val="C8C8C8"/>
        </a:accent4>
        <a:accent5>
          <a:srgbClr val="D5D5D5"/>
        </a:accent5>
        <a:accent6>
          <a:srgbClr val="4B9BA1"/>
        </a:accent6>
        <a:hlink>
          <a:srgbClr val="4F49A3"/>
        </a:hlink>
        <a:folHlink>
          <a:srgbClr val="2E257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para trabajos sobre un país</Template>
  <TotalTime>21591</TotalTime>
  <Words>796</Words>
  <Application>Microsoft Office PowerPoint</Application>
  <PresentationFormat>Presentación en pantalla (4:3)</PresentationFormat>
  <Paragraphs>180</Paragraphs>
  <Slides>17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18" baseType="lpstr">
      <vt:lpstr>Presentación para trabajos sobre un país</vt:lpstr>
      <vt:lpstr>Clase N°9 Foreign Exchange Market  Capítulo 10</vt:lpstr>
      <vt:lpstr>Balanza de Pagos</vt:lpstr>
      <vt:lpstr>Regímenes de Tipo de Cambio</vt:lpstr>
      <vt:lpstr>Apreciación / depreciación</vt:lpstr>
      <vt:lpstr>Teoría Poder de Paridad de compra (PPP)</vt:lpstr>
      <vt:lpstr>Factores que influencian el tipo de cambio</vt:lpstr>
      <vt:lpstr>Clase N°9 Etica – Mktg – HR   Capítulo 4 – 16 – 17 -18</vt:lpstr>
      <vt:lpstr>Puntos claves</vt:lpstr>
      <vt:lpstr>Marketing Internacional</vt:lpstr>
      <vt:lpstr>Factores que influencian estandarización-adaptación</vt:lpstr>
      <vt:lpstr>Mktg Internaciona en el cuadro Integración - Sensibilidad</vt:lpstr>
      <vt:lpstr>Administración de global HR </vt:lpstr>
      <vt:lpstr>Estrategia de HR en el cuadro Integración - Sensibilidad</vt:lpstr>
      <vt:lpstr>Ética en negocios Internacionales</vt:lpstr>
      <vt:lpstr>Dilemas éticos en IB</vt:lpstr>
      <vt:lpstr>Transparencia Internacional</vt:lpstr>
      <vt:lpstr>Consultas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para Ingeniería U. de Chile</dc:title>
  <dc:subject/>
  <dc:creator>jzunigac</dc:creator>
  <cp:keywords/>
  <dc:description/>
  <cp:lastModifiedBy>jzunigac</cp:lastModifiedBy>
  <cp:revision>77</cp:revision>
  <dcterms:created xsi:type="dcterms:W3CDTF">2009-06-21T14:30:49Z</dcterms:created>
  <dcterms:modified xsi:type="dcterms:W3CDTF">2010-11-11T03:33:50Z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TC010183713082</vt:lpwstr>
  </property>
</Properties>
</file>