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00" r:id="rId2"/>
  </p:sldMasterIdLst>
  <p:notesMasterIdLst>
    <p:notesMasterId r:id="rId131"/>
  </p:notesMasterIdLst>
  <p:sldIdLst>
    <p:sldId id="256" r:id="rId3"/>
    <p:sldId id="271" r:id="rId4"/>
    <p:sldId id="272" r:id="rId5"/>
    <p:sldId id="273" r:id="rId6"/>
    <p:sldId id="274" r:id="rId7"/>
    <p:sldId id="275" r:id="rId8"/>
    <p:sldId id="276" r:id="rId9"/>
    <p:sldId id="277" r:id="rId10"/>
    <p:sldId id="278" r:id="rId11"/>
    <p:sldId id="279" r:id="rId12"/>
    <p:sldId id="280" r:id="rId13"/>
    <p:sldId id="281" r:id="rId14"/>
    <p:sldId id="282" r:id="rId15"/>
    <p:sldId id="283" r:id="rId16"/>
    <p:sldId id="284" r:id="rId17"/>
    <p:sldId id="285" r:id="rId18"/>
    <p:sldId id="286" r:id="rId19"/>
    <p:sldId id="287" r:id="rId20"/>
    <p:sldId id="288" r:id="rId21"/>
    <p:sldId id="289" r:id="rId22"/>
    <p:sldId id="290" r:id="rId23"/>
    <p:sldId id="391" r:id="rId24"/>
    <p:sldId id="291" r:id="rId25"/>
    <p:sldId id="292" r:id="rId26"/>
    <p:sldId id="293" r:id="rId27"/>
    <p:sldId id="294" r:id="rId28"/>
    <p:sldId id="295" r:id="rId29"/>
    <p:sldId id="296" r:id="rId30"/>
    <p:sldId id="297" r:id="rId31"/>
    <p:sldId id="298" r:id="rId32"/>
    <p:sldId id="300" r:id="rId33"/>
    <p:sldId id="299" r:id="rId34"/>
    <p:sldId id="394" r:id="rId35"/>
    <p:sldId id="301" r:id="rId36"/>
    <p:sldId id="390" r:id="rId37"/>
    <p:sldId id="304" r:id="rId38"/>
    <p:sldId id="305" r:id="rId39"/>
    <p:sldId id="306" r:id="rId40"/>
    <p:sldId id="307" r:id="rId41"/>
    <p:sldId id="308" r:id="rId42"/>
    <p:sldId id="309" r:id="rId43"/>
    <p:sldId id="392" r:id="rId44"/>
    <p:sldId id="310" r:id="rId45"/>
    <p:sldId id="311" r:id="rId46"/>
    <p:sldId id="312" r:id="rId47"/>
    <p:sldId id="313" r:id="rId48"/>
    <p:sldId id="314" r:id="rId49"/>
    <p:sldId id="315" r:id="rId50"/>
    <p:sldId id="316" r:id="rId51"/>
    <p:sldId id="317" r:id="rId52"/>
    <p:sldId id="395" r:id="rId53"/>
    <p:sldId id="318" r:id="rId54"/>
    <p:sldId id="319" r:id="rId55"/>
    <p:sldId id="320" r:id="rId56"/>
    <p:sldId id="321" r:id="rId57"/>
    <p:sldId id="322" r:id="rId58"/>
    <p:sldId id="323" r:id="rId59"/>
    <p:sldId id="324" r:id="rId60"/>
    <p:sldId id="325" r:id="rId61"/>
    <p:sldId id="326" r:id="rId62"/>
    <p:sldId id="327" r:id="rId63"/>
    <p:sldId id="328" r:id="rId64"/>
    <p:sldId id="329" r:id="rId65"/>
    <p:sldId id="330" r:id="rId66"/>
    <p:sldId id="331" r:id="rId67"/>
    <p:sldId id="332" r:id="rId68"/>
    <p:sldId id="333" r:id="rId69"/>
    <p:sldId id="334" r:id="rId70"/>
    <p:sldId id="335" r:id="rId71"/>
    <p:sldId id="336" r:id="rId72"/>
    <p:sldId id="337" r:id="rId73"/>
    <p:sldId id="338" r:id="rId74"/>
    <p:sldId id="339" r:id="rId75"/>
    <p:sldId id="340" r:id="rId76"/>
    <p:sldId id="341" r:id="rId77"/>
    <p:sldId id="342" r:id="rId78"/>
    <p:sldId id="343" r:id="rId79"/>
    <p:sldId id="344" r:id="rId80"/>
    <p:sldId id="345" r:id="rId81"/>
    <p:sldId id="346" r:id="rId82"/>
    <p:sldId id="347" r:id="rId83"/>
    <p:sldId id="348" r:id="rId84"/>
    <p:sldId id="349" r:id="rId85"/>
    <p:sldId id="350" r:id="rId86"/>
    <p:sldId id="351" r:id="rId87"/>
    <p:sldId id="352" r:id="rId88"/>
    <p:sldId id="353" r:id="rId89"/>
    <p:sldId id="354" r:id="rId90"/>
    <p:sldId id="355" r:id="rId91"/>
    <p:sldId id="356" r:id="rId92"/>
    <p:sldId id="357" r:id="rId93"/>
    <p:sldId id="358" r:id="rId94"/>
    <p:sldId id="393" r:id="rId95"/>
    <p:sldId id="359" r:id="rId96"/>
    <p:sldId id="360" r:id="rId97"/>
    <p:sldId id="361" r:id="rId98"/>
    <p:sldId id="362" r:id="rId99"/>
    <p:sldId id="363" r:id="rId100"/>
    <p:sldId id="364" r:id="rId101"/>
    <p:sldId id="365" r:id="rId102"/>
    <p:sldId id="366" r:id="rId103"/>
    <p:sldId id="367" r:id="rId104"/>
    <p:sldId id="368" r:id="rId105"/>
    <p:sldId id="369" r:id="rId106"/>
    <p:sldId id="370" r:id="rId107"/>
    <p:sldId id="371" r:id="rId108"/>
    <p:sldId id="372" r:id="rId109"/>
    <p:sldId id="373" r:id="rId110"/>
    <p:sldId id="374" r:id="rId111"/>
    <p:sldId id="375" r:id="rId112"/>
    <p:sldId id="376" r:id="rId113"/>
    <p:sldId id="377" r:id="rId114"/>
    <p:sldId id="378" r:id="rId115"/>
    <p:sldId id="379" r:id="rId116"/>
    <p:sldId id="380" r:id="rId117"/>
    <p:sldId id="381" r:id="rId118"/>
    <p:sldId id="382" r:id="rId119"/>
    <p:sldId id="384" r:id="rId120"/>
    <p:sldId id="385" r:id="rId121"/>
    <p:sldId id="386" r:id="rId122"/>
    <p:sldId id="387" r:id="rId123"/>
    <p:sldId id="388" r:id="rId124"/>
    <p:sldId id="389" r:id="rId125"/>
    <p:sldId id="261" r:id="rId126"/>
    <p:sldId id="262" r:id="rId127"/>
    <p:sldId id="264" r:id="rId128"/>
    <p:sldId id="266" r:id="rId129"/>
    <p:sldId id="267" r:id="rId130"/>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94660"/>
  </p:normalViewPr>
  <p:slideViewPr>
    <p:cSldViewPr>
      <p:cViewPr varScale="1">
        <p:scale>
          <a:sx n="88" d="100"/>
          <a:sy n="88" d="100"/>
        </p:scale>
        <p:origin x="-978"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8754"/>
    </p:cViewPr>
  </p:sorter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5.xml"/><Relationship Id="rId21" Type="http://schemas.openxmlformats.org/officeDocument/2006/relationships/slide" Target="slides/slide19.xml"/><Relationship Id="rId42" Type="http://schemas.openxmlformats.org/officeDocument/2006/relationships/slide" Target="slides/slide40.xml"/><Relationship Id="rId63" Type="http://schemas.openxmlformats.org/officeDocument/2006/relationships/slide" Target="slides/slide61.xml"/><Relationship Id="rId84" Type="http://schemas.openxmlformats.org/officeDocument/2006/relationships/slide" Target="slides/slide82.xml"/><Relationship Id="rId16" Type="http://schemas.openxmlformats.org/officeDocument/2006/relationships/slide" Target="slides/slide14.xml"/><Relationship Id="rId107" Type="http://schemas.openxmlformats.org/officeDocument/2006/relationships/slide" Target="slides/slide105.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102" Type="http://schemas.openxmlformats.org/officeDocument/2006/relationships/slide" Target="slides/slide100.xml"/><Relationship Id="rId123" Type="http://schemas.openxmlformats.org/officeDocument/2006/relationships/slide" Target="slides/slide121.xml"/><Relationship Id="rId128" Type="http://schemas.openxmlformats.org/officeDocument/2006/relationships/slide" Target="slides/slide126.xml"/><Relationship Id="rId5" Type="http://schemas.openxmlformats.org/officeDocument/2006/relationships/slide" Target="slides/slide3.xml"/><Relationship Id="rId90" Type="http://schemas.openxmlformats.org/officeDocument/2006/relationships/slide" Target="slides/slide88.xml"/><Relationship Id="rId95" Type="http://schemas.openxmlformats.org/officeDocument/2006/relationships/slide" Target="slides/slide93.xml"/><Relationship Id="rId22" Type="http://schemas.openxmlformats.org/officeDocument/2006/relationships/slide" Target="slides/slide20.xml"/><Relationship Id="rId27" Type="http://schemas.openxmlformats.org/officeDocument/2006/relationships/slide" Target="slides/slide25.xml"/><Relationship Id="rId43" Type="http://schemas.openxmlformats.org/officeDocument/2006/relationships/slide" Target="slides/slide41.xml"/><Relationship Id="rId48" Type="http://schemas.openxmlformats.org/officeDocument/2006/relationships/slide" Target="slides/slide46.xml"/><Relationship Id="rId64" Type="http://schemas.openxmlformats.org/officeDocument/2006/relationships/slide" Target="slides/slide62.xml"/><Relationship Id="rId69" Type="http://schemas.openxmlformats.org/officeDocument/2006/relationships/slide" Target="slides/slide67.xml"/><Relationship Id="rId113" Type="http://schemas.openxmlformats.org/officeDocument/2006/relationships/slide" Target="slides/slide111.xml"/><Relationship Id="rId118" Type="http://schemas.openxmlformats.org/officeDocument/2006/relationships/slide" Target="slides/slide116.xml"/><Relationship Id="rId134" Type="http://schemas.openxmlformats.org/officeDocument/2006/relationships/theme" Target="theme/theme1.xml"/><Relationship Id="rId80" Type="http://schemas.openxmlformats.org/officeDocument/2006/relationships/slide" Target="slides/slide78.xml"/><Relationship Id="rId85" Type="http://schemas.openxmlformats.org/officeDocument/2006/relationships/slide" Target="slides/slide83.xml"/><Relationship Id="rId12" Type="http://schemas.openxmlformats.org/officeDocument/2006/relationships/slide" Target="slides/slide10.xml"/><Relationship Id="rId17" Type="http://schemas.openxmlformats.org/officeDocument/2006/relationships/slide" Target="slides/slide15.xml"/><Relationship Id="rId33" Type="http://schemas.openxmlformats.org/officeDocument/2006/relationships/slide" Target="slides/slide31.xml"/><Relationship Id="rId38" Type="http://schemas.openxmlformats.org/officeDocument/2006/relationships/slide" Target="slides/slide36.xml"/><Relationship Id="rId59" Type="http://schemas.openxmlformats.org/officeDocument/2006/relationships/slide" Target="slides/slide57.xml"/><Relationship Id="rId103" Type="http://schemas.openxmlformats.org/officeDocument/2006/relationships/slide" Target="slides/slide101.xml"/><Relationship Id="rId108" Type="http://schemas.openxmlformats.org/officeDocument/2006/relationships/slide" Target="slides/slide106.xml"/><Relationship Id="rId124" Type="http://schemas.openxmlformats.org/officeDocument/2006/relationships/slide" Target="slides/slide122.xml"/><Relationship Id="rId129" Type="http://schemas.openxmlformats.org/officeDocument/2006/relationships/slide" Target="slides/slide127.xml"/><Relationship Id="rId54" Type="http://schemas.openxmlformats.org/officeDocument/2006/relationships/slide" Target="slides/slide52.xml"/><Relationship Id="rId70" Type="http://schemas.openxmlformats.org/officeDocument/2006/relationships/slide" Target="slides/slide68.xml"/><Relationship Id="rId75" Type="http://schemas.openxmlformats.org/officeDocument/2006/relationships/slide" Target="slides/slide73.xml"/><Relationship Id="rId91" Type="http://schemas.openxmlformats.org/officeDocument/2006/relationships/slide" Target="slides/slide89.xml"/><Relationship Id="rId96" Type="http://schemas.openxmlformats.org/officeDocument/2006/relationships/slide" Target="slides/slide94.xml"/><Relationship Id="rId1" Type="http://schemas.openxmlformats.org/officeDocument/2006/relationships/slideMaster" Target="slideMasters/slideMaster1.xml"/><Relationship Id="rId6" Type="http://schemas.openxmlformats.org/officeDocument/2006/relationships/slide" Target="slides/slide4.xml"/><Relationship Id="rId23" Type="http://schemas.openxmlformats.org/officeDocument/2006/relationships/slide" Target="slides/slide21.xml"/><Relationship Id="rId28" Type="http://schemas.openxmlformats.org/officeDocument/2006/relationships/slide" Target="slides/slide26.xml"/><Relationship Id="rId49" Type="http://schemas.openxmlformats.org/officeDocument/2006/relationships/slide" Target="slides/slide47.xml"/><Relationship Id="rId114" Type="http://schemas.openxmlformats.org/officeDocument/2006/relationships/slide" Target="slides/slide112.xml"/><Relationship Id="rId119" Type="http://schemas.openxmlformats.org/officeDocument/2006/relationships/slide" Target="slides/slide117.xml"/><Relationship Id="rId44" Type="http://schemas.openxmlformats.org/officeDocument/2006/relationships/slide" Target="slides/slide42.xml"/><Relationship Id="rId60" Type="http://schemas.openxmlformats.org/officeDocument/2006/relationships/slide" Target="slides/slide58.xml"/><Relationship Id="rId65" Type="http://schemas.openxmlformats.org/officeDocument/2006/relationships/slide" Target="slides/slide63.xml"/><Relationship Id="rId81" Type="http://schemas.openxmlformats.org/officeDocument/2006/relationships/slide" Target="slides/slide79.xml"/><Relationship Id="rId86" Type="http://schemas.openxmlformats.org/officeDocument/2006/relationships/slide" Target="slides/slide84.xml"/><Relationship Id="rId130" Type="http://schemas.openxmlformats.org/officeDocument/2006/relationships/slide" Target="slides/slide128.xml"/><Relationship Id="rId135" Type="http://schemas.openxmlformats.org/officeDocument/2006/relationships/tableStyles" Target="tableStyles.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109" Type="http://schemas.openxmlformats.org/officeDocument/2006/relationships/slide" Target="slides/slide10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slide" Target="slides/slide102.xml"/><Relationship Id="rId120" Type="http://schemas.openxmlformats.org/officeDocument/2006/relationships/slide" Target="slides/slide118.xml"/><Relationship Id="rId125" Type="http://schemas.openxmlformats.org/officeDocument/2006/relationships/slide" Target="slides/slide123.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110" Type="http://schemas.openxmlformats.org/officeDocument/2006/relationships/slide" Target="slides/slide108.xml"/><Relationship Id="rId115" Type="http://schemas.openxmlformats.org/officeDocument/2006/relationships/slide" Target="slides/slide113.xml"/><Relationship Id="rId131" Type="http://schemas.openxmlformats.org/officeDocument/2006/relationships/notesMaster" Target="notesMasters/notesMaster1.xml"/><Relationship Id="rId61" Type="http://schemas.openxmlformats.org/officeDocument/2006/relationships/slide" Target="slides/slide59.xml"/><Relationship Id="rId82" Type="http://schemas.openxmlformats.org/officeDocument/2006/relationships/slide" Target="slides/slide80.xml"/><Relationship Id="rId19" Type="http://schemas.openxmlformats.org/officeDocument/2006/relationships/slide" Target="slides/slide17.xml"/><Relationship Id="rId14" Type="http://schemas.openxmlformats.org/officeDocument/2006/relationships/slide" Target="slides/slide12.xml"/><Relationship Id="rId30" Type="http://schemas.openxmlformats.org/officeDocument/2006/relationships/slide" Target="slides/slide28.xml"/><Relationship Id="rId35" Type="http://schemas.openxmlformats.org/officeDocument/2006/relationships/slide" Target="slides/slide33.xml"/><Relationship Id="rId56" Type="http://schemas.openxmlformats.org/officeDocument/2006/relationships/slide" Target="slides/slide54.xml"/><Relationship Id="rId77" Type="http://schemas.openxmlformats.org/officeDocument/2006/relationships/slide" Target="slides/slide75.xml"/><Relationship Id="rId100" Type="http://schemas.openxmlformats.org/officeDocument/2006/relationships/slide" Target="slides/slide98.xml"/><Relationship Id="rId105" Type="http://schemas.openxmlformats.org/officeDocument/2006/relationships/slide" Target="slides/slide103.xml"/><Relationship Id="rId126" Type="http://schemas.openxmlformats.org/officeDocument/2006/relationships/slide" Target="slides/slide124.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93" Type="http://schemas.openxmlformats.org/officeDocument/2006/relationships/slide" Target="slides/slide91.xml"/><Relationship Id="rId98" Type="http://schemas.openxmlformats.org/officeDocument/2006/relationships/slide" Target="slides/slide96.xml"/><Relationship Id="rId121" Type="http://schemas.openxmlformats.org/officeDocument/2006/relationships/slide" Target="slides/slide119.xml"/><Relationship Id="rId3" Type="http://schemas.openxmlformats.org/officeDocument/2006/relationships/slide" Target="slides/slide1.xml"/><Relationship Id="rId25" Type="http://schemas.openxmlformats.org/officeDocument/2006/relationships/slide" Target="slides/slide23.xml"/><Relationship Id="rId46" Type="http://schemas.openxmlformats.org/officeDocument/2006/relationships/slide" Target="slides/slide44.xml"/><Relationship Id="rId67" Type="http://schemas.openxmlformats.org/officeDocument/2006/relationships/slide" Target="slides/slide65.xml"/><Relationship Id="rId116" Type="http://schemas.openxmlformats.org/officeDocument/2006/relationships/slide" Target="slides/slide114.xml"/><Relationship Id="rId20" Type="http://schemas.openxmlformats.org/officeDocument/2006/relationships/slide" Target="slides/slide18.xml"/><Relationship Id="rId41" Type="http://schemas.openxmlformats.org/officeDocument/2006/relationships/slide" Target="slides/slide39.xml"/><Relationship Id="rId62" Type="http://schemas.openxmlformats.org/officeDocument/2006/relationships/slide" Target="slides/slide60.xml"/><Relationship Id="rId83" Type="http://schemas.openxmlformats.org/officeDocument/2006/relationships/slide" Target="slides/slide81.xml"/><Relationship Id="rId88" Type="http://schemas.openxmlformats.org/officeDocument/2006/relationships/slide" Target="slides/slide86.xml"/><Relationship Id="rId111" Type="http://schemas.openxmlformats.org/officeDocument/2006/relationships/slide" Target="slides/slide109.xml"/><Relationship Id="rId132" Type="http://schemas.openxmlformats.org/officeDocument/2006/relationships/presProps" Target="presProps.xml"/><Relationship Id="rId15" Type="http://schemas.openxmlformats.org/officeDocument/2006/relationships/slide" Target="slides/slide13.xml"/><Relationship Id="rId36" Type="http://schemas.openxmlformats.org/officeDocument/2006/relationships/slide" Target="slides/slide34.xml"/><Relationship Id="rId57" Type="http://schemas.openxmlformats.org/officeDocument/2006/relationships/slide" Target="slides/slide55.xml"/><Relationship Id="rId106" Type="http://schemas.openxmlformats.org/officeDocument/2006/relationships/slide" Target="slides/slide104.xml"/><Relationship Id="rId127" Type="http://schemas.openxmlformats.org/officeDocument/2006/relationships/slide" Target="slides/slide125.xml"/><Relationship Id="rId10" Type="http://schemas.openxmlformats.org/officeDocument/2006/relationships/slide" Target="slides/slide8.xml"/><Relationship Id="rId31" Type="http://schemas.openxmlformats.org/officeDocument/2006/relationships/slide" Target="slides/slide29.xml"/><Relationship Id="rId52" Type="http://schemas.openxmlformats.org/officeDocument/2006/relationships/slide" Target="slides/slide50.xml"/><Relationship Id="rId73" Type="http://schemas.openxmlformats.org/officeDocument/2006/relationships/slide" Target="slides/slide71.xml"/><Relationship Id="rId78" Type="http://schemas.openxmlformats.org/officeDocument/2006/relationships/slide" Target="slides/slide76.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slide" Target="slides/slide99.xml"/><Relationship Id="rId122" Type="http://schemas.openxmlformats.org/officeDocument/2006/relationships/slide" Target="slides/slide120.xml"/><Relationship Id="rId4" Type="http://schemas.openxmlformats.org/officeDocument/2006/relationships/slide" Target="slides/slide2.xml"/><Relationship Id="rId9" Type="http://schemas.openxmlformats.org/officeDocument/2006/relationships/slide" Target="slides/slide7.xml"/><Relationship Id="rId26" Type="http://schemas.openxmlformats.org/officeDocument/2006/relationships/slide" Target="slides/slide24.xml"/><Relationship Id="rId47" Type="http://schemas.openxmlformats.org/officeDocument/2006/relationships/slide" Target="slides/slide45.xml"/><Relationship Id="rId68" Type="http://schemas.openxmlformats.org/officeDocument/2006/relationships/slide" Target="slides/slide66.xml"/><Relationship Id="rId89" Type="http://schemas.openxmlformats.org/officeDocument/2006/relationships/slide" Target="slides/slide87.xml"/><Relationship Id="rId112" Type="http://schemas.openxmlformats.org/officeDocument/2006/relationships/slide" Target="slides/slide110.xml"/><Relationship Id="rId133"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FDB9E9D-22F2-41E8-A55F-857B8DF22D4D}" type="doc">
      <dgm:prSet loTypeId="urn:microsoft.com/office/officeart/2005/8/layout/orgChart1" loCatId="hierarchy" qsTypeId="urn:microsoft.com/office/officeart/2005/8/quickstyle/simple1" qsCatId="simple" csTypeId="urn:microsoft.com/office/officeart/2005/8/colors/accent1_2" csCatId="accent1"/>
      <dgm:spPr/>
    </dgm:pt>
    <dgm:pt modelId="{A3D583E4-52C4-4961-91C4-74F67193711A}">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b="0" i="0" u="none" strike="noStrike" cap="none" normalizeH="0" baseline="0" smtClean="0">
              <a:ln>
                <a:noFill/>
              </a:ln>
              <a:solidFill>
                <a:schemeClr val="tx1"/>
              </a:solidFill>
              <a:effectLst/>
              <a:latin typeface="Arial" charset="0"/>
              <a:cs typeface="Arial" charset="0"/>
            </a:rPr>
            <a:t>Incremento de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b="0" i="0" u="none" strike="noStrike" cap="none" normalizeH="0" baseline="0" smtClean="0">
              <a:ln>
                <a:noFill/>
              </a:ln>
              <a:solidFill>
                <a:schemeClr val="tx1"/>
              </a:solidFill>
              <a:effectLst/>
              <a:latin typeface="Arial" charset="0"/>
              <a:cs typeface="Arial" charset="0"/>
            </a:rPr>
            <a:t>VALOR</a:t>
          </a:r>
        </a:p>
      </dgm:t>
    </dgm:pt>
    <dgm:pt modelId="{0103B064-9767-4436-9B58-83982E3EE1BB}" type="parTrans" cxnId="{B6A84E59-3191-45CC-95D8-8F9867C20916}">
      <dgm:prSet/>
      <dgm:spPr/>
    </dgm:pt>
    <dgm:pt modelId="{2322EBA0-EC2A-4DD5-8CF2-6F501AE20654}" type="sibTrans" cxnId="{B6A84E59-3191-45CC-95D8-8F9867C20916}">
      <dgm:prSet/>
      <dgm:spPr/>
    </dgm:pt>
    <dgm:pt modelId="{B6175D0E-D888-499E-B350-DC6E7C9F67CF}">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b="0" i="0" u="none" strike="noStrike" cap="none" normalizeH="0" baseline="0" smtClean="0">
              <a:ln>
                <a:noFill/>
              </a:ln>
              <a:solidFill>
                <a:schemeClr val="tx1"/>
              </a:solidFill>
              <a:effectLst/>
              <a:latin typeface="Arial" charset="0"/>
              <a:cs typeface="Arial" charset="0"/>
            </a:rPr>
            <a:t>Aumento del retorno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b="0" i="0" u="none" strike="noStrike" cap="none" normalizeH="0" baseline="0" smtClean="0">
              <a:ln>
                <a:noFill/>
              </a:ln>
              <a:solidFill>
                <a:schemeClr val="tx1"/>
              </a:solidFill>
              <a:effectLst/>
              <a:latin typeface="Arial" charset="0"/>
              <a:cs typeface="Arial" charset="0"/>
            </a:rPr>
            <a:t>sobre capital</a:t>
          </a:r>
        </a:p>
      </dgm:t>
    </dgm:pt>
    <dgm:pt modelId="{3C93D129-3A9D-4063-9A01-E73455D54D88}" type="parTrans" cxnId="{06FD38D1-7C21-47F4-9333-8C185355B066}">
      <dgm:prSet/>
      <dgm:spPr/>
    </dgm:pt>
    <dgm:pt modelId="{A9FCC2A5-1328-487A-96F3-E663FBC2E86C}" type="sibTrans" cxnId="{06FD38D1-7C21-47F4-9333-8C185355B066}">
      <dgm:prSet/>
      <dgm:spPr/>
    </dgm:pt>
    <dgm:pt modelId="{5F578C91-99E3-4303-B772-D96BA54F95E9}">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b="0" i="0" u="none" strike="noStrike" cap="none" normalizeH="0" baseline="0" smtClean="0">
              <a:ln>
                <a:noFill/>
              </a:ln>
              <a:solidFill>
                <a:schemeClr val="tx1"/>
              </a:solidFill>
              <a:effectLst/>
              <a:latin typeface="Arial" charset="0"/>
              <a:cs typeface="Arial" charset="0"/>
            </a:rPr>
            <a:t>Incrementar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b="0" i="0" u="none" strike="noStrike" cap="none" normalizeH="0" baseline="0" smtClean="0">
              <a:ln>
                <a:noFill/>
              </a:ln>
              <a:solidFill>
                <a:schemeClr val="tx1"/>
              </a:solidFill>
              <a:effectLst/>
              <a:latin typeface="Arial" charset="0"/>
              <a:cs typeface="Arial" charset="0"/>
            </a:rPr>
            <a:t>Beneficio Neto</a:t>
          </a:r>
        </a:p>
      </dgm:t>
    </dgm:pt>
    <dgm:pt modelId="{5C7386CF-8558-41A3-8B27-9AEE23F9A07A}" type="parTrans" cxnId="{58479078-6C46-45D3-B327-C0C2D78C5E1E}">
      <dgm:prSet/>
      <dgm:spPr/>
    </dgm:pt>
    <dgm:pt modelId="{58A0605D-2B01-4F81-84CE-00B4F60AB4BB}" type="sibTrans" cxnId="{58479078-6C46-45D3-B327-C0C2D78C5E1E}">
      <dgm:prSet/>
      <dgm:spPr/>
    </dgm:pt>
    <dgm:pt modelId="{4D0A67A9-2574-460F-9EC8-4EC3174CCDFF}">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b="0" i="0" u="none" strike="noStrike" cap="none" normalizeH="0" baseline="0" smtClean="0">
              <a:ln>
                <a:noFill/>
              </a:ln>
              <a:solidFill>
                <a:schemeClr val="tx1"/>
              </a:solidFill>
              <a:effectLst/>
              <a:latin typeface="Arial" charset="0"/>
              <a:cs typeface="Arial" charset="0"/>
            </a:rPr>
            <a:t>Crecimiento de Ingresos</a:t>
          </a:r>
        </a:p>
      </dgm:t>
    </dgm:pt>
    <dgm:pt modelId="{B3920433-B400-4DC8-A2BD-C253C07A2C21}" type="parTrans" cxnId="{ACEA1A7F-2634-49A2-BE52-6C90E0018EDB}">
      <dgm:prSet/>
      <dgm:spPr/>
    </dgm:pt>
    <dgm:pt modelId="{645D32E6-5212-47C2-8612-F3452B2A72D1}" type="sibTrans" cxnId="{ACEA1A7F-2634-49A2-BE52-6C90E0018EDB}">
      <dgm:prSet/>
      <dgm:spPr/>
    </dgm:pt>
    <dgm:pt modelId="{7C18AADF-9107-48BB-82FD-F8BB8A8A6989}">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b="0" i="0" u="none" strike="noStrike" cap="none" normalizeH="0" baseline="0" smtClean="0">
              <a:ln>
                <a:noFill/>
              </a:ln>
              <a:solidFill>
                <a:schemeClr val="tx1"/>
              </a:solidFill>
              <a:effectLst/>
              <a:latin typeface="Arial" charset="0"/>
              <a:cs typeface="Arial" charset="0"/>
            </a:rPr>
            <a:t>Optimización de costos</a:t>
          </a:r>
        </a:p>
      </dgm:t>
    </dgm:pt>
    <dgm:pt modelId="{740A4C54-1C95-4B42-AC6C-8B8F1FDDA56E}" type="parTrans" cxnId="{0D64BE88-41B8-41D6-9013-70D02D5BD56E}">
      <dgm:prSet/>
      <dgm:spPr/>
    </dgm:pt>
    <dgm:pt modelId="{EF691034-CFB1-41D0-AB2F-CF6CA5BB05FE}" type="sibTrans" cxnId="{0D64BE88-41B8-41D6-9013-70D02D5BD56E}">
      <dgm:prSet/>
      <dgm:spPr/>
    </dgm:pt>
    <dgm:pt modelId="{16CDF897-2B87-4D20-922E-C71E277B0B0B}">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b="0" i="0" u="none" strike="noStrike" cap="none" normalizeH="0" baseline="0" smtClean="0">
              <a:ln>
                <a:noFill/>
              </a:ln>
              <a:solidFill>
                <a:schemeClr val="tx1"/>
              </a:solidFill>
              <a:effectLst/>
              <a:latin typeface="Arial" charset="0"/>
              <a:cs typeface="Arial" charset="0"/>
            </a:rPr>
            <a:t>Optimización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b="0" i="0" u="none" strike="noStrike" cap="none" normalizeH="0" baseline="0" smtClean="0">
              <a:ln>
                <a:noFill/>
              </a:ln>
              <a:solidFill>
                <a:schemeClr val="tx1"/>
              </a:solidFill>
              <a:effectLst/>
              <a:latin typeface="Arial" charset="0"/>
              <a:cs typeface="Arial" charset="0"/>
            </a:rPr>
            <a:t>de capital</a:t>
          </a:r>
        </a:p>
      </dgm:t>
    </dgm:pt>
    <dgm:pt modelId="{D0DE478B-9498-46DA-80F0-B22A8D791A6D}" type="parTrans" cxnId="{1D1CD343-AA29-471D-AFB8-3E62F7D74C52}">
      <dgm:prSet/>
      <dgm:spPr/>
    </dgm:pt>
    <dgm:pt modelId="{021316E8-0348-4158-AF0B-F43AC3E42E46}" type="sibTrans" cxnId="{1D1CD343-AA29-471D-AFB8-3E62F7D74C52}">
      <dgm:prSet/>
      <dgm:spPr/>
    </dgm:pt>
    <dgm:pt modelId="{80C3109B-CA9D-47CE-A26A-728989D2D828}">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b="0" i="0" u="none" strike="noStrike" cap="none" normalizeH="0" baseline="0" smtClean="0">
              <a:ln>
                <a:noFill/>
              </a:ln>
              <a:solidFill>
                <a:schemeClr val="tx1"/>
              </a:solidFill>
              <a:effectLst/>
              <a:latin typeface="Arial" charset="0"/>
              <a:cs typeface="Arial" charset="0"/>
            </a:rPr>
            <a:t>Capital de Trabajo</a:t>
          </a:r>
        </a:p>
      </dgm:t>
    </dgm:pt>
    <dgm:pt modelId="{1491851B-8363-4B1B-B9ED-7FA2F8B7053D}" type="parTrans" cxnId="{03A639AE-A0C3-45BA-AC6F-E5AA13AB7D4A}">
      <dgm:prSet/>
      <dgm:spPr/>
    </dgm:pt>
    <dgm:pt modelId="{6C2384A3-EC54-4983-BD5F-C16576582340}" type="sibTrans" cxnId="{03A639AE-A0C3-45BA-AC6F-E5AA13AB7D4A}">
      <dgm:prSet/>
      <dgm:spPr/>
    </dgm:pt>
    <dgm:pt modelId="{5CD45208-075D-45D2-97FA-EFC29353CE65}">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b="0" i="0" u="none" strike="noStrike" cap="none" normalizeH="0" baseline="0" smtClean="0">
              <a:ln>
                <a:noFill/>
              </a:ln>
              <a:solidFill>
                <a:schemeClr val="tx1"/>
              </a:solidFill>
              <a:effectLst/>
              <a:latin typeface="Arial" charset="0"/>
              <a:cs typeface="Arial" charset="0"/>
            </a:rPr>
            <a:t>Activo Fijo</a:t>
          </a:r>
        </a:p>
      </dgm:t>
    </dgm:pt>
    <dgm:pt modelId="{8C44C9E3-29CF-4B7A-9FBE-3DDDE6D9311B}" type="parTrans" cxnId="{CF4F8FFB-7F62-4D4C-AFAE-52894AD7E54E}">
      <dgm:prSet/>
      <dgm:spPr/>
    </dgm:pt>
    <dgm:pt modelId="{59629431-84A8-4BAE-97FD-40CB38B38AFA}" type="sibTrans" cxnId="{CF4F8FFB-7F62-4D4C-AFAE-52894AD7E54E}">
      <dgm:prSet/>
      <dgm:spPr/>
    </dgm:pt>
    <dgm:pt modelId="{42BE5B48-85BB-48C5-992D-422AEB9FC28E}" type="pres">
      <dgm:prSet presAssocID="{FFDB9E9D-22F2-41E8-A55F-857B8DF22D4D}" presName="hierChild1" presStyleCnt="0">
        <dgm:presLayoutVars>
          <dgm:orgChart val="1"/>
          <dgm:chPref val="1"/>
          <dgm:dir/>
          <dgm:animOne val="branch"/>
          <dgm:animLvl val="lvl"/>
          <dgm:resizeHandles/>
        </dgm:presLayoutVars>
      </dgm:prSet>
      <dgm:spPr/>
    </dgm:pt>
    <dgm:pt modelId="{31B39BA9-5644-41A5-88CD-AAA9B97374A2}" type="pres">
      <dgm:prSet presAssocID="{A3D583E4-52C4-4961-91C4-74F67193711A}" presName="hierRoot1" presStyleCnt="0">
        <dgm:presLayoutVars>
          <dgm:hierBranch/>
        </dgm:presLayoutVars>
      </dgm:prSet>
      <dgm:spPr/>
    </dgm:pt>
    <dgm:pt modelId="{362DCFBD-A2D7-4003-84D9-DE6A4D0592C1}" type="pres">
      <dgm:prSet presAssocID="{A3D583E4-52C4-4961-91C4-74F67193711A}" presName="rootComposite1" presStyleCnt="0"/>
      <dgm:spPr/>
    </dgm:pt>
    <dgm:pt modelId="{DD309578-46D2-4657-A2B4-3112AF1057E8}" type="pres">
      <dgm:prSet presAssocID="{A3D583E4-52C4-4961-91C4-74F67193711A}" presName="rootText1" presStyleLbl="node0" presStyleIdx="0" presStyleCnt="1">
        <dgm:presLayoutVars>
          <dgm:chPref val="3"/>
        </dgm:presLayoutVars>
      </dgm:prSet>
      <dgm:spPr/>
      <dgm:t>
        <a:bodyPr/>
        <a:lstStyle/>
        <a:p>
          <a:endParaRPr lang="en-US"/>
        </a:p>
      </dgm:t>
    </dgm:pt>
    <dgm:pt modelId="{EF1A3153-A76D-4067-9D27-E9B233B5BAE7}" type="pres">
      <dgm:prSet presAssocID="{A3D583E4-52C4-4961-91C4-74F67193711A}" presName="rootConnector1" presStyleLbl="node1" presStyleIdx="0" presStyleCnt="0"/>
      <dgm:spPr/>
      <dgm:t>
        <a:bodyPr/>
        <a:lstStyle/>
        <a:p>
          <a:endParaRPr lang="en-US"/>
        </a:p>
      </dgm:t>
    </dgm:pt>
    <dgm:pt modelId="{9641B926-43A7-44BE-B3E3-9551F74641E4}" type="pres">
      <dgm:prSet presAssocID="{A3D583E4-52C4-4961-91C4-74F67193711A}" presName="hierChild2" presStyleCnt="0"/>
      <dgm:spPr/>
    </dgm:pt>
    <dgm:pt modelId="{E1BB50CD-9362-4F9B-83A8-005D862F76B0}" type="pres">
      <dgm:prSet presAssocID="{3C93D129-3A9D-4063-9A01-E73455D54D88}" presName="Name35" presStyleLbl="parChTrans1D2" presStyleIdx="0" presStyleCnt="1"/>
      <dgm:spPr/>
    </dgm:pt>
    <dgm:pt modelId="{BCCD84B2-FAA1-491C-A360-67E659D17BD0}" type="pres">
      <dgm:prSet presAssocID="{B6175D0E-D888-499E-B350-DC6E7C9F67CF}" presName="hierRoot2" presStyleCnt="0">
        <dgm:presLayoutVars>
          <dgm:hierBranch/>
        </dgm:presLayoutVars>
      </dgm:prSet>
      <dgm:spPr/>
    </dgm:pt>
    <dgm:pt modelId="{3A66227E-2D8C-4206-922E-2CF4CE8E42A4}" type="pres">
      <dgm:prSet presAssocID="{B6175D0E-D888-499E-B350-DC6E7C9F67CF}" presName="rootComposite" presStyleCnt="0"/>
      <dgm:spPr/>
    </dgm:pt>
    <dgm:pt modelId="{E6B533A7-3DF7-47FC-A009-946EEAF8A2F2}" type="pres">
      <dgm:prSet presAssocID="{B6175D0E-D888-499E-B350-DC6E7C9F67CF}" presName="rootText" presStyleLbl="node2" presStyleIdx="0" presStyleCnt="1">
        <dgm:presLayoutVars>
          <dgm:chPref val="3"/>
        </dgm:presLayoutVars>
      </dgm:prSet>
      <dgm:spPr/>
      <dgm:t>
        <a:bodyPr/>
        <a:lstStyle/>
        <a:p>
          <a:endParaRPr lang="en-US"/>
        </a:p>
      </dgm:t>
    </dgm:pt>
    <dgm:pt modelId="{EB409BFA-C945-4EB5-813E-D3F96B72E031}" type="pres">
      <dgm:prSet presAssocID="{B6175D0E-D888-499E-B350-DC6E7C9F67CF}" presName="rootConnector" presStyleLbl="node2" presStyleIdx="0" presStyleCnt="1"/>
      <dgm:spPr/>
      <dgm:t>
        <a:bodyPr/>
        <a:lstStyle/>
        <a:p>
          <a:endParaRPr lang="en-US"/>
        </a:p>
      </dgm:t>
    </dgm:pt>
    <dgm:pt modelId="{5CFD6B73-F21B-4002-9535-09F672A6375E}" type="pres">
      <dgm:prSet presAssocID="{B6175D0E-D888-499E-B350-DC6E7C9F67CF}" presName="hierChild4" presStyleCnt="0"/>
      <dgm:spPr/>
    </dgm:pt>
    <dgm:pt modelId="{18B073FF-3C9B-469C-9737-B99EB42A92DF}" type="pres">
      <dgm:prSet presAssocID="{5C7386CF-8558-41A3-8B27-9AEE23F9A07A}" presName="Name35" presStyleLbl="parChTrans1D3" presStyleIdx="0" presStyleCnt="2"/>
      <dgm:spPr/>
    </dgm:pt>
    <dgm:pt modelId="{23D90962-4212-42D3-938F-13E365440680}" type="pres">
      <dgm:prSet presAssocID="{5F578C91-99E3-4303-B772-D96BA54F95E9}" presName="hierRoot2" presStyleCnt="0">
        <dgm:presLayoutVars>
          <dgm:hierBranch/>
        </dgm:presLayoutVars>
      </dgm:prSet>
      <dgm:spPr/>
    </dgm:pt>
    <dgm:pt modelId="{FFA73366-D82E-45A5-8D53-6096CD9A0ED1}" type="pres">
      <dgm:prSet presAssocID="{5F578C91-99E3-4303-B772-D96BA54F95E9}" presName="rootComposite" presStyleCnt="0"/>
      <dgm:spPr/>
    </dgm:pt>
    <dgm:pt modelId="{DEED90ED-2CA6-4294-A055-795ECD40DA05}" type="pres">
      <dgm:prSet presAssocID="{5F578C91-99E3-4303-B772-D96BA54F95E9}" presName="rootText" presStyleLbl="node3" presStyleIdx="0" presStyleCnt="2">
        <dgm:presLayoutVars>
          <dgm:chPref val="3"/>
        </dgm:presLayoutVars>
      </dgm:prSet>
      <dgm:spPr/>
      <dgm:t>
        <a:bodyPr/>
        <a:lstStyle/>
        <a:p>
          <a:endParaRPr lang="en-US"/>
        </a:p>
      </dgm:t>
    </dgm:pt>
    <dgm:pt modelId="{6D731B31-EBDB-4EAB-9A6A-D19BFFC5D69E}" type="pres">
      <dgm:prSet presAssocID="{5F578C91-99E3-4303-B772-D96BA54F95E9}" presName="rootConnector" presStyleLbl="node3" presStyleIdx="0" presStyleCnt="2"/>
      <dgm:spPr/>
      <dgm:t>
        <a:bodyPr/>
        <a:lstStyle/>
        <a:p>
          <a:endParaRPr lang="en-US"/>
        </a:p>
      </dgm:t>
    </dgm:pt>
    <dgm:pt modelId="{5349B5C6-DCEA-4EE3-A3B7-851C1849E845}" type="pres">
      <dgm:prSet presAssocID="{5F578C91-99E3-4303-B772-D96BA54F95E9}" presName="hierChild4" presStyleCnt="0"/>
      <dgm:spPr/>
    </dgm:pt>
    <dgm:pt modelId="{BDCF9F4A-B635-4AEC-8E9D-F4580A7AD27C}" type="pres">
      <dgm:prSet presAssocID="{B3920433-B400-4DC8-A2BD-C253C07A2C21}" presName="Name35" presStyleLbl="parChTrans1D4" presStyleIdx="0" presStyleCnt="4"/>
      <dgm:spPr/>
    </dgm:pt>
    <dgm:pt modelId="{C42D17E9-45F8-4D7F-B4E3-C39038283AB2}" type="pres">
      <dgm:prSet presAssocID="{4D0A67A9-2574-460F-9EC8-4EC3174CCDFF}" presName="hierRoot2" presStyleCnt="0">
        <dgm:presLayoutVars>
          <dgm:hierBranch/>
        </dgm:presLayoutVars>
      </dgm:prSet>
      <dgm:spPr/>
    </dgm:pt>
    <dgm:pt modelId="{48FF0256-EB78-44FB-8814-4A5D21B8E08B}" type="pres">
      <dgm:prSet presAssocID="{4D0A67A9-2574-460F-9EC8-4EC3174CCDFF}" presName="rootComposite" presStyleCnt="0"/>
      <dgm:spPr/>
    </dgm:pt>
    <dgm:pt modelId="{DDBEB621-FE9D-4590-BE36-50850DB6755B}" type="pres">
      <dgm:prSet presAssocID="{4D0A67A9-2574-460F-9EC8-4EC3174CCDFF}" presName="rootText" presStyleLbl="node4" presStyleIdx="0" presStyleCnt="4">
        <dgm:presLayoutVars>
          <dgm:chPref val="3"/>
        </dgm:presLayoutVars>
      </dgm:prSet>
      <dgm:spPr/>
      <dgm:t>
        <a:bodyPr/>
        <a:lstStyle/>
        <a:p>
          <a:endParaRPr lang="en-US"/>
        </a:p>
      </dgm:t>
    </dgm:pt>
    <dgm:pt modelId="{5B1F95F0-1A4B-499C-A9AB-45E6381F4171}" type="pres">
      <dgm:prSet presAssocID="{4D0A67A9-2574-460F-9EC8-4EC3174CCDFF}" presName="rootConnector" presStyleLbl="node4" presStyleIdx="0" presStyleCnt="4"/>
      <dgm:spPr/>
      <dgm:t>
        <a:bodyPr/>
        <a:lstStyle/>
        <a:p>
          <a:endParaRPr lang="en-US"/>
        </a:p>
      </dgm:t>
    </dgm:pt>
    <dgm:pt modelId="{E4A33A7F-A5AF-4D1B-B9FD-27C687075D51}" type="pres">
      <dgm:prSet presAssocID="{4D0A67A9-2574-460F-9EC8-4EC3174CCDFF}" presName="hierChild4" presStyleCnt="0"/>
      <dgm:spPr/>
    </dgm:pt>
    <dgm:pt modelId="{D8122DAC-EF3D-403F-9F19-A86C9C9BA945}" type="pres">
      <dgm:prSet presAssocID="{4D0A67A9-2574-460F-9EC8-4EC3174CCDFF}" presName="hierChild5" presStyleCnt="0"/>
      <dgm:spPr/>
    </dgm:pt>
    <dgm:pt modelId="{0E3F8806-C95D-4168-A479-F73E81B98573}" type="pres">
      <dgm:prSet presAssocID="{740A4C54-1C95-4B42-AC6C-8B8F1FDDA56E}" presName="Name35" presStyleLbl="parChTrans1D4" presStyleIdx="1" presStyleCnt="4"/>
      <dgm:spPr/>
    </dgm:pt>
    <dgm:pt modelId="{886906F5-4B93-4B0C-BCBD-37D11AB40E89}" type="pres">
      <dgm:prSet presAssocID="{7C18AADF-9107-48BB-82FD-F8BB8A8A6989}" presName="hierRoot2" presStyleCnt="0">
        <dgm:presLayoutVars>
          <dgm:hierBranch/>
        </dgm:presLayoutVars>
      </dgm:prSet>
      <dgm:spPr/>
    </dgm:pt>
    <dgm:pt modelId="{F44842AB-17FE-4B42-98FF-74A43339E0FB}" type="pres">
      <dgm:prSet presAssocID="{7C18AADF-9107-48BB-82FD-F8BB8A8A6989}" presName="rootComposite" presStyleCnt="0"/>
      <dgm:spPr/>
    </dgm:pt>
    <dgm:pt modelId="{A48FBA5B-C79C-4800-959E-93457A854AEA}" type="pres">
      <dgm:prSet presAssocID="{7C18AADF-9107-48BB-82FD-F8BB8A8A6989}" presName="rootText" presStyleLbl="node4" presStyleIdx="1" presStyleCnt="4">
        <dgm:presLayoutVars>
          <dgm:chPref val="3"/>
        </dgm:presLayoutVars>
      </dgm:prSet>
      <dgm:spPr/>
      <dgm:t>
        <a:bodyPr/>
        <a:lstStyle/>
        <a:p>
          <a:endParaRPr lang="en-US"/>
        </a:p>
      </dgm:t>
    </dgm:pt>
    <dgm:pt modelId="{320D05C5-F394-443A-B303-0004E31CCEFD}" type="pres">
      <dgm:prSet presAssocID="{7C18AADF-9107-48BB-82FD-F8BB8A8A6989}" presName="rootConnector" presStyleLbl="node4" presStyleIdx="1" presStyleCnt="4"/>
      <dgm:spPr/>
      <dgm:t>
        <a:bodyPr/>
        <a:lstStyle/>
        <a:p>
          <a:endParaRPr lang="en-US"/>
        </a:p>
      </dgm:t>
    </dgm:pt>
    <dgm:pt modelId="{72D1A92B-2A23-468C-81D2-65515F21E078}" type="pres">
      <dgm:prSet presAssocID="{7C18AADF-9107-48BB-82FD-F8BB8A8A6989}" presName="hierChild4" presStyleCnt="0"/>
      <dgm:spPr/>
    </dgm:pt>
    <dgm:pt modelId="{550760EE-C34C-4EE0-94BB-7D3066D68F50}" type="pres">
      <dgm:prSet presAssocID="{7C18AADF-9107-48BB-82FD-F8BB8A8A6989}" presName="hierChild5" presStyleCnt="0"/>
      <dgm:spPr/>
    </dgm:pt>
    <dgm:pt modelId="{092804C0-2BAF-4CB0-9FFD-0FDECCDED2F8}" type="pres">
      <dgm:prSet presAssocID="{5F578C91-99E3-4303-B772-D96BA54F95E9}" presName="hierChild5" presStyleCnt="0"/>
      <dgm:spPr/>
    </dgm:pt>
    <dgm:pt modelId="{464567AD-0F95-4F4D-BD2B-A5E0044921D3}" type="pres">
      <dgm:prSet presAssocID="{D0DE478B-9498-46DA-80F0-B22A8D791A6D}" presName="Name35" presStyleLbl="parChTrans1D3" presStyleIdx="1" presStyleCnt="2"/>
      <dgm:spPr/>
    </dgm:pt>
    <dgm:pt modelId="{56C71114-2910-495A-AE11-BA3A5A68CD11}" type="pres">
      <dgm:prSet presAssocID="{16CDF897-2B87-4D20-922E-C71E277B0B0B}" presName="hierRoot2" presStyleCnt="0">
        <dgm:presLayoutVars>
          <dgm:hierBranch val="r"/>
        </dgm:presLayoutVars>
      </dgm:prSet>
      <dgm:spPr/>
    </dgm:pt>
    <dgm:pt modelId="{770DECAF-1B8B-4DAE-A12E-24BA108657F4}" type="pres">
      <dgm:prSet presAssocID="{16CDF897-2B87-4D20-922E-C71E277B0B0B}" presName="rootComposite" presStyleCnt="0"/>
      <dgm:spPr/>
    </dgm:pt>
    <dgm:pt modelId="{EA189633-4C0F-4C0A-8B75-C4C4D0E9F67C}" type="pres">
      <dgm:prSet presAssocID="{16CDF897-2B87-4D20-922E-C71E277B0B0B}" presName="rootText" presStyleLbl="node3" presStyleIdx="1" presStyleCnt="2">
        <dgm:presLayoutVars>
          <dgm:chPref val="3"/>
        </dgm:presLayoutVars>
      </dgm:prSet>
      <dgm:spPr/>
      <dgm:t>
        <a:bodyPr/>
        <a:lstStyle/>
        <a:p>
          <a:endParaRPr lang="en-US"/>
        </a:p>
      </dgm:t>
    </dgm:pt>
    <dgm:pt modelId="{7645C1D2-0DD3-4572-AEF3-3ABF6F140E04}" type="pres">
      <dgm:prSet presAssocID="{16CDF897-2B87-4D20-922E-C71E277B0B0B}" presName="rootConnector" presStyleLbl="node3" presStyleIdx="1" presStyleCnt="2"/>
      <dgm:spPr/>
      <dgm:t>
        <a:bodyPr/>
        <a:lstStyle/>
        <a:p>
          <a:endParaRPr lang="en-US"/>
        </a:p>
      </dgm:t>
    </dgm:pt>
    <dgm:pt modelId="{8D51A57A-15AE-4363-9AB1-D73C303CF13F}" type="pres">
      <dgm:prSet presAssocID="{16CDF897-2B87-4D20-922E-C71E277B0B0B}" presName="hierChild4" presStyleCnt="0"/>
      <dgm:spPr/>
    </dgm:pt>
    <dgm:pt modelId="{99B88CB9-5114-49D6-BFE6-427046780417}" type="pres">
      <dgm:prSet presAssocID="{1491851B-8363-4B1B-B9ED-7FA2F8B7053D}" presName="Name50" presStyleLbl="parChTrans1D4" presStyleIdx="2" presStyleCnt="4"/>
      <dgm:spPr/>
    </dgm:pt>
    <dgm:pt modelId="{39360C6A-D0E4-4841-8971-1CC547326C8C}" type="pres">
      <dgm:prSet presAssocID="{80C3109B-CA9D-47CE-A26A-728989D2D828}" presName="hierRoot2" presStyleCnt="0">
        <dgm:presLayoutVars>
          <dgm:hierBranch val="r"/>
        </dgm:presLayoutVars>
      </dgm:prSet>
      <dgm:spPr/>
    </dgm:pt>
    <dgm:pt modelId="{6B941C4B-22BB-4974-8C8D-A90BA8960D29}" type="pres">
      <dgm:prSet presAssocID="{80C3109B-CA9D-47CE-A26A-728989D2D828}" presName="rootComposite" presStyleCnt="0"/>
      <dgm:spPr/>
    </dgm:pt>
    <dgm:pt modelId="{FADA8D3E-2376-487C-8977-6E32349AD308}" type="pres">
      <dgm:prSet presAssocID="{80C3109B-CA9D-47CE-A26A-728989D2D828}" presName="rootText" presStyleLbl="node4" presStyleIdx="2" presStyleCnt="4">
        <dgm:presLayoutVars>
          <dgm:chPref val="3"/>
        </dgm:presLayoutVars>
      </dgm:prSet>
      <dgm:spPr/>
      <dgm:t>
        <a:bodyPr/>
        <a:lstStyle/>
        <a:p>
          <a:endParaRPr lang="en-US"/>
        </a:p>
      </dgm:t>
    </dgm:pt>
    <dgm:pt modelId="{98290A96-BACA-4771-AC5A-2F45456B5D72}" type="pres">
      <dgm:prSet presAssocID="{80C3109B-CA9D-47CE-A26A-728989D2D828}" presName="rootConnector" presStyleLbl="node4" presStyleIdx="2" presStyleCnt="4"/>
      <dgm:spPr/>
      <dgm:t>
        <a:bodyPr/>
        <a:lstStyle/>
        <a:p>
          <a:endParaRPr lang="en-US"/>
        </a:p>
      </dgm:t>
    </dgm:pt>
    <dgm:pt modelId="{A90A4E78-9C6E-4488-B302-0E4EE3A0450D}" type="pres">
      <dgm:prSet presAssocID="{80C3109B-CA9D-47CE-A26A-728989D2D828}" presName="hierChild4" presStyleCnt="0"/>
      <dgm:spPr/>
    </dgm:pt>
    <dgm:pt modelId="{50743DF9-580D-4866-A864-864643F24349}" type="pres">
      <dgm:prSet presAssocID="{80C3109B-CA9D-47CE-A26A-728989D2D828}" presName="hierChild5" presStyleCnt="0"/>
      <dgm:spPr/>
    </dgm:pt>
    <dgm:pt modelId="{D20CDC38-3F05-4C0D-B32C-4635BF8BFB46}" type="pres">
      <dgm:prSet presAssocID="{8C44C9E3-29CF-4B7A-9FBE-3DDDE6D9311B}" presName="Name50" presStyleLbl="parChTrans1D4" presStyleIdx="3" presStyleCnt="4"/>
      <dgm:spPr/>
    </dgm:pt>
    <dgm:pt modelId="{6F9F0F12-A731-4BD3-AE0A-101266B6F0F3}" type="pres">
      <dgm:prSet presAssocID="{5CD45208-075D-45D2-97FA-EFC29353CE65}" presName="hierRoot2" presStyleCnt="0">
        <dgm:presLayoutVars>
          <dgm:hierBranch val="r"/>
        </dgm:presLayoutVars>
      </dgm:prSet>
      <dgm:spPr/>
    </dgm:pt>
    <dgm:pt modelId="{A850A463-7B7B-4D6C-A6FF-81F1251610A4}" type="pres">
      <dgm:prSet presAssocID="{5CD45208-075D-45D2-97FA-EFC29353CE65}" presName="rootComposite" presStyleCnt="0"/>
      <dgm:spPr/>
    </dgm:pt>
    <dgm:pt modelId="{ADDBD19F-1A85-4827-A116-86DE586F6B63}" type="pres">
      <dgm:prSet presAssocID="{5CD45208-075D-45D2-97FA-EFC29353CE65}" presName="rootText" presStyleLbl="node4" presStyleIdx="3" presStyleCnt="4">
        <dgm:presLayoutVars>
          <dgm:chPref val="3"/>
        </dgm:presLayoutVars>
      </dgm:prSet>
      <dgm:spPr/>
      <dgm:t>
        <a:bodyPr/>
        <a:lstStyle/>
        <a:p>
          <a:endParaRPr lang="en-US"/>
        </a:p>
      </dgm:t>
    </dgm:pt>
    <dgm:pt modelId="{99993415-655B-40E0-811C-6EC79F2DC570}" type="pres">
      <dgm:prSet presAssocID="{5CD45208-075D-45D2-97FA-EFC29353CE65}" presName="rootConnector" presStyleLbl="node4" presStyleIdx="3" presStyleCnt="4"/>
      <dgm:spPr/>
      <dgm:t>
        <a:bodyPr/>
        <a:lstStyle/>
        <a:p>
          <a:endParaRPr lang="en-US"/>
        </a:p>
      </dgm:t>
    </dgm:pt>
    <dgm:pt modelId="{888E0346-2A53-4700-B824-34447D4700B6}" type="pres">
      <dgm:prSet presAssocID="{5CD45208-075D-45D2-97FA-EFC29353CE65}" presName="hierChild4" presStyleCnt="0"/>
      <dgm:spPr/>
    </dgm:pt>
    <dgm:pt modelId="{22E4A627-3B66-45B7-907E-EB6D42E5CC69}" type="pres">
      <dgm:prSet presAssocID="{5CD45208-075D-45D2-97FA-EFC29353CE65}" presName="hierChild5" presStyleCnt="0"/>
      <dgm:spPr/>
    </dgm:pt>
    <dgm:pt modelId="{A71293C2-7B63-4C7B-A43D-8C98CFADA7FF}" type="pres">
      <dgm:prSet presAssocID="{16CDF897-2B87-4D20-922E-C71E277B0B0B}" presName="hierChild5" presStyleCnt="0"/>
      <dgm:spPr/>
    </dgm:pt>
    <dgm:pt modelId="{F421E989-C67E-478F-AE1E-7E74E41928FF}" type="pres">
      <dgm:prSet presAssocID="{B6175D0E-D888-499E-B350-DC6E7C9F67CF}" presName="hierChild5" presStyleCnt="0"/>
      <dgm:spPr/>
    </dgm:pt>
    <dgm:pt modelId="{E3494D30-74FD-4305-B576-6AF9ABE2DB4C}" type="pres">
      <dgm:prSet presAssocID="{A3D583E4-52C4-4961-91C4-74F67193711A}" presName="hierChild3" presStyleCnt="0"/>
      <dgm:spPr/>
    </dgm:pt>
  </dgm:ptLst>
  <dgm:cxnLst>
    <dgm:cxn modelId="{F74D93F7-8817-49F7-96C0-972255EE87D1}" type="presOf" srcId="{740A4C54-1C95-4B42-AC6C-8B8F1FDDA56E}" destId="{0E3F8806-C95D-4168-A479-F73E81B98573}" srcOrd="0" destOrd="0" presId="urn:microsoft.com/office/officeart/2005/8/layout/orgChart1"/>
    <dgm:cxn modelId="{E25BEDD0-CDA1-4B6F-A686-560F267758DD}" type="presOf" srcId="{80C3109B-CA9D-47CE-A26A-728989D2D828}" destId="{FADA8D3E-2376-487C-8977-6E32349AD308}" srcOrd="0" destOrd="0" presId="urn:microsoft.com/office/officeart/2005/8/layout/orgChart1"/>
    <dgm:cxn modelId="{E53D79C6-BB29-4FD4-8EF0-3E5E914C6002}" type="presOf" srcId="{B6175D0E-D888-499E-B350-DC6E7C9F67CF}" destId="{E6B533A7-3DF7-47FC-A009-946EEAF8A2F2}" srcOrd="0" destOrd="0" presId="urn:microsoft.com/office/officeart/2005/8/layout/orgChart1"/>
    <dgm:cxn modelId="{523DC248-0C98-40A0-86F6-27252997991E}" type="presOf" srcId="{80C3109B-CA9D-47CE-A26A-728989D2D828}" destId="{98290A96-BACA-4771-AC5A-2F45456B5D72}" srcOrd="1" destOrd="0" presId="urn:microsoft.com/office/officeart/2005/8/layout/orgChart1"/>
    <dgm:cxn modelId="{A1E4638F-716C-4E2D-8CE0-4BE51DC8BFF7}" type="presOf" srcId="{5F578C91-99E3-4303-B772-D96BA54F95E9}" destId="{DEED90ED-2CA6-4294-A055-795ECD40DA05}" srcOrd="0" destOrd="0" presId="urn:microsoft.com/office/officeart/2005/8/layout/orgChart1"/>
    <dgm:cxn modelId="{4C62B29E-1100-48CD-BCA6-233A63F57A54}" type="presOf" srcId="{B3920433-B400-4DC8-A2BD-C253C07A2C21}" destId="{BDCF9F4A-B635-4AEC-8E9D-F4580A7AD27C}" srcOrd="0" destOrd="0" presId="urn:microsoft.com/office/officeart/2005/8/layout/orgChart1"/>
    <dgm:cxn modelId="{DEA309EC-45D1-423B-996E-94C78D6B9808}" type="presOf" srcId="{1491851B-8363-4B1B-B9ED-7FA2F8B7053D}" destId="{99B88CB9-5114-49D6-BFE6-427046780417}" srcOrd="0" destOrd="0" presId="urn:microsoft.com/office/officeart/2005/8/layout/orgChart1"/>
    <dgm:cxn modelId="{042E0FFC-8BCF-4FB9-8536-00344D482DF7}" type="presOf" srcId="{FFDB9E9D-22F2-41E8-A55F-857B8DF22D4D}" destId="{42BE5B48-85BB-48C5-992D-422AEB9FC28E}" srcOrd="0" destOrd="0" presId="urn:microsoft.com/office/officeart/2005/8/layout/orgChart1"/>
    <dgm:cxn modelId="{B7BE8ED2-DC12-41E4-9720-946A23D2ED02}" type="presOf" srcId="{5CD45208-075D-45D2-97FA-EFC29353CE65}" destId="{ADDBD19F-1A85-4827-A116-86DE586F6B63}" srcOrd="0" destOrd="0" presId="urn:microsoft.com/office/officeart/2005/8/layout/orgChart1"/>
    <dgm:cxn modelId="{58479078-6C46-45D3-B327-C0C2D78C5E1E}" srcId="{B6175D0E-D888-499E-B350-DC6E7C9F67CF}" destId="{5F578C91-99E3-4303-B772-D96BA54F95E9}" srcOrd="0" destOrd="0" parTransId="{5C7386CF-8558-41A3-8B27-9AEE23F9A07A}" sibTransId="{58A0605D-2B01-4F81-84CE-00B4F60AB4BB}"/>
    <dgm:cxn modelId="{06FD38D1-7C21-47F4-9333-8C185355B066}" srcId="{A3D583E4-52C4-4961-91C4-74F67193711A}" destId="{B6175D0E-D888-499E-B350-DC6E7C9F67CF}" srcOrd="0" destOrd="0" parTransId="{3C93D129-3A9D-4063-9A01-E73455D54D88}" sibTransId="{A9FCC2A5-1328-487A-96F3-E663FBC2E86C}"/>
    <dgm:cxn modelId="{68F90405-00AC-426A-AA29-F65607E05142}" type="presOf" srcId="{3C93D129-3A9D-4063-9A01-E73455D54D88}" destId="{E1BB50CD-9362-4F9B-83A8-005D862F76B0}" srcOrd="0" destOrd="0" presId="urn:microsoft.com/office/officeart/2005/8/layout/orgChart1"/>
    <dgm:cxn modelId="{A1118339-47F0-4F59-88E2-7C7F48B876DE}" type="presOf" srcId="{5F578C91-99E3-4303-B772-D96BA54F95E9}" destId="{6D731B31-EBDB-4EAB-9A6A-D19BFFC5D69E}" srcOrd="1" destOrd="0" presId="urn:microsoft.com/office/officeart/2005/8/layout/orgChart1"/>
    <dgm:cxn modelId="{8CBB9248-6455-40B7-9BEA-78346D4C128D}" type="presOf" srcId="{A3D583E4-52C4-4961-91C4-74F67193711A}" destId="{EF1A3153-A76D-4067-9D27-E9B233B5BAE7}" srcOrd="1" destOrd="0" presId="urn:microsoft.com/office/officeart/2005/8/layout/orgChart1"/>
    <dgm:cxn modelId="{71ED93E0-816F-40E4-9016-6F5185E914A0}" type="presOf" srcId="{8C44C9E3-29CF-4B7A-9FBE-3DDDE6D9311B}" destId="{D20CDC38-3F05-4C0D-B32C-4635BF8BFB46}" srcOrd="0" destOrd="0" presId="urn:microsoft.com/office/officeart/2005/8/layout/orgChart1"/>
    <dgm:cxn modelId="{7644DE52-1404-48F3-A9D4-CBF7A0792140}" type="presOf" srcId="{5C7386CF-8558-41A3-8B27-9AEE23F9A07A}" destId="{18B073FF-3C9B-469C-9737-B99EB42A92DF}" srcOrd="0" destOrd="0" presId="urn:microsoft.com/office/officeart/2005/8/layout/orgChart1"/>
    <dgm:cxn modelId="{5026BD67-7CAB-443E-A740-F831C6ADDD9F}" type="presOf" srcId="{D0DE478B-9498-46DA-80F0-B22A8D791A6D}" destId="{464567AD-0F95-4F4D-BD2B-A5E0044921D3}" srcOrd="0" destOrd="0" presId="urn:microsoft.com/office/officeart/2005/8/layout/orgChart1"/>
    <dgm:cxn modelId="{EE306267-34AB-415A-BAF8-BE937A5C3404}" type="presOf" srcId="{7C18AADF-9107-48BB-82FD-F8BB8A8A6989}" destId="{320D05C5-F394-443A-B303-0004E31CCEFD}" srcOrd="1" destOrd="0" presId="urn:microsoft.com/office/officeart/2005/8/layout/orgChart1"/>
    <dgm:cxn modelId="{D1413879-0EDD-44E4-BD87-141EAE19E080}" type="presOf" srcId="{4D0A67A9-2574-460F-9EC8-4EC3174CCDFF}" destId="{DDBEB621-FE9D-4590-BE36-50850DB6755B}" srcOrd="0" destOrd="0" presId="urn:microsoft.com/office/officeart/2005/8/layout/orgChart1"/>
    <dgm:cxn modelId="{60BFC71A-D402-4896-96AD-8125F318E319}" type="presOf" srcId="{7C18AADF-9107-48BB-82FD-F8BB8A8A6989}" destId="{A48FBA5B-C79C-4800-959E-93457A854AEA}" srcOrd="0" destOrd="0" presId="urn:microsoft.com/office/officeart/2005/8/layout/orgChart1"/>
    <dgm:cxn modelId="{4B21AE40-1847-42B6-879E-94ADD746670E}" type="presOf" srcId="{5CD45208-075D-45D2-97FA-EFC29353CE65}" destId="{99993415-655B-40E0-811C-6EC79F2DC570}" srcOrd="1" destOrd="0" presId="urn:microsoft.com/office/officeart/2005/8/layout/orgChart1"/>
    <dgm:cxn modelId="{0D64BE88-41B8-41D6-9013-70D02D5BD56E}" srcId="{5F578C91-99E3-4303-B772-D96BA54F95E9}" destId="{7C18AADF-9107-48BB-82FD-F8BB8A8A6989}" srcOrd="1" destOrd="0" parTransId="{740A4C54-1C95-4B42-AC6C-8B8F1FDDA56E}" sibTransId="{EF691034-CFB1-41D0-AB2F-CF6CA5BB05FE}"/>
    <dgm:cxn modelId="{1DCDE23A-EB7D-40B3-AAD4-D0AC133608E5}" type="presOf" srcId="{B6175D0E-D888-499E-B350-DC6E7C9F67CF}" destId="{EB409BFA-C945-4EB5-813E-D3F96B72E031}" srcOrd="1" destOrd="0" presId="urn:microsoft.com/office/officeart/2005/8/layout/orgChart1"/>
    <dgm:cxn modelId="{8ABF76CD-C865-4BF9-B21D-B8C24DED85C1}" type="presOf" srcId="{16CDF897-2B87-4D20-922E-C71E277B0B0B}" destId="{7645C1D2-0DD3-4572-AEF3-3ABF6F140E04}" srcOrd="1" destOrd="0" presId="urn:microsoft.com/office/officeart/2005/8/layout/orgChart1"/>
    <dgm:cxn modelId="{ACEA1A7F-2634-49A2-BE52-6C90E0018EDB}" srcId="{5F578C91-99E3-4303-B772-D96BA54F95E9}" destId="{4D0A67A9-2574-460F-9EC8-4EC3174CCDFF}" srcOrd="0" destOrd="0" parTransId="{B3920433-B400-4DC8-A2BD-C253C07A2C21}" sibTransId="{645D32E6-5212-47C2-8612-F3452B2A72D1}"/>
    <dgm:cxn modelId="{1EF4CAB1-A635-429B-B33B-E9167C4536AD}" type="presOf" srcId="{16CDF897-2B87-4D20-922E-C71E277B0B0B}" destId="{EA189633-4C0F-4C0A-8B75-C4C4D0E9F67C}" srcOrd="0" destOrd="0" presId="urn:microsoft.com/office/officeart/2005/8/layout/orgChart1"/>
    <dgm:cxn modelId="{03A639AE-A0C3-45BA-AC6F-E5AA13AB7D4A}" srcId="{16CDF897-2B87-4D20-922E-C71E277B0B0B}" destId="{80C3109B-CA9D-47CE-A26A-728989D2D828}" srcOrd="0" destOrd="0" parTransId="{1491851B-8363-4B1B-B9ED-7FA2F8B7053D}" sibTransId="{6C2384A3-EC54-4983-BD5F-C16576582340}"/>
    <dgm:cxn modelId="{6CA62A27-1AB1-4B70-8933-31B8103CDC7F}" type="presOf" srcId="{A3D583E4-52C4-4961-91C4-74F67193711A}" destId="{DD309578-46D2-4657-A2B4-3112AF1057E8}" srcOrd="0" destOrd="0" presId="urn:microsoft.com/office/officeart/2005/8/layout/orgChart1"/>
    <dgm:cxn modelId="{B6A84E59-3191-45CC-95D8-8F9867C20916}" srcId="{FFDB9E9D-22F2-41E8-A55F-857B8DF22D4D}" destId="{A3D583E4-52C4-4961-91C4-74F67193711A}" srcOrd="0" destOrd="0" parTransId="{0103B064-9767-4436-9B58-83982E3EE1BB}" sibTransId="{2322EBA0-EC2A-4DD5-8CF2-6F501AE20654}"/>
    <dgm:cxn modelId="{1D1CD343-AA29-471D-AFB8-3E62F7D74C52}" srcId="{B6175D0E-D888-499E-B350-DC6E7C9F67CF}" destId="{16CDF897-2B87-4D20-922E-C71E277B0B0B}" srcOrd="1" destOrd="0" parTransId="{D0DE478B-9498-46DA-80F0-B22A8D791A6D}" sibTransId="{021316E8-0348-4158-AF0B-F43AC3E42E46}"/>
    <dgm:cxn modelId="{12BE26FA-C7C0-4E33-B55B-1AFBC5B8DF9E}" type="presOf" srcId="{4D0A67A9-2574-460F-9EC8-4EC3174CCDFF}" destId="{5B1F95F0-1A4B-499C-A9AB-45E6381F4171}" srcOrd="1" destOrd="0" presId="urn:microsoft.com/office/officeart/2005/8/layout/orgChart1"/>
    <dgm:cxn modelId="{CF4F8FFB-7F62-4D4C-AFAE-52894AD7E54E}" srcId="{16CDF897-2B87-4D20-922E-C71E277B0B0B}" destId="{5CD45208-075D-45D2-97FA-EFC29353CE65}" srcOrd="1" destOrd="0" parTransId="{8C44C9E3-29CF-4B7A-9FBE-3DDDE6D9311B}" sibTransId="{59629431-84A8-4BAE-97FD-40CB38B38AFA}"/>
    <dgm:cxn modelId="{D22D9EFB-7681-4EC9-9F5A-5245BD0D58B6}" type="presParOf" srcId="{42BE5B48-85BB-48C5-992D-422AEB9FC28E}" destId="{31B39BA9-5644-41A5-88CD-AAA9B97374A2}" srcOrd="0" destOrd="0" presId="urn:microsoft.com/office/officeart/2005/8/layout/orgChart1"/>
    <dgm:cxn modelId="{86EDC4A6-A89D-4F52-87BD-65321EAD17E1}" type="presParOf" srcId="{31B39BA9-5644-41A5-88CD-AAA9B97374A2}" destId="{362DCFBD-A2D7-4003-84D9-DE6A4D0592C1}" srcOrd="0" destOrd="0" presId="urn:microsoft.com/office/officeart/2005/8/layout/orgChart1"/>
    <dgm:cxn modelId="{C3AF5F35-8770-4C3C-B9BC-D17122A85EDF}" type="presParOf" srcId="{362DCFBD-A2D7-4003-84D9-DE6A4D0592C1}" destId="{DD309578-46D2-4657-A2B4-3112AF1057E8}" srcOrd="0" destOrd="0" presId="urn:microsoft.com/office/officeart/2005/8/layout/orgChart1"/>
    <dgm:cxn modelId="{7DAF2C47-A5C1-4333-A47F-F0EBE8E42DC4}" type="presParOf" srcId="{362DCFBD-A2D7-4003-84D9-DE6A4D0592C1}" destId="{EF1A3153-A76D-4067-9D27-E9B233B5BAE7}" srcOrd="1" destOrd="0" presId="urn:microsoft.com/office/officeart/2005/8/layout/orgChart1"/>
    <dgm:cxn modelId="{1EE746A9-A5E1-4F32-8BE5-EF09C3C7C2A9}" type="presParOf" srcId="{31B39BA9-5644-41A5-88CD-AAA9B97374A2}" destId="{9641B926-43A7-44BE-B3E3-9551F74641E4}" srcOrd="1" destOrd="0" presId="urn:microsoft.com/office/officeart/2005/8/layout/orgChart1"/>
    <dgm:cxn modelId="{D2377EED-0E9A-4406-A5EC-B994AB51F781}" type="presParOf" srcId="{9641B926-43A7-44BE-B3E3-9551F74641E4}" destId="{E1BB50CD-9362-4F9B-83A8-005D862F76B0}" srcOrd="0" destOrd="0" presId="urn:microsoft.com/office/officeart/2005/8/layout/orgChart1"/>
    <dgm:cxn modelId="{669A1BBE-C08B-413B-80BF-B270AEEDDDC7}" type="presParOf" srcId="{9641B926-43A7-44BE-B3E3-9551F74641E4}" destId="{BCCD84B2-FAA1-491C-A360-67E659D17BD0}" srcOrd="1" destOrd="0" presId="urn:microsoft.com/office/officeart/2005/8/layout/orgChart1"/>
    <dgm:cxn modelId="{A2A0FED0-F310-4732-AE99-C376C69DFB30}" type="presParOf" srcId="{BCCD84B2-FAA1-491C-A360-67E659D17BD0}" destId="{3A66227E-2D8C-4206-922E-2CF4CE8E42A4}" srcOrd="0" destOrd="0" presId="urn:microsoft.com/office/officeart/2005/8/layout/orgChart1"/>
    <dgm:cxn modelId="{933A7EE0-4AC8-45AB-B1A4-2C06314ED3E4}" type="presParOf" srcId="{3A66227E-2D8C-4206-922E-2CF4CE8E42A4}" destId="{E6B533A7-3DF7-47FC-A009-946EEAF8A2F2}" srcOrd="0" destOrd="0" presId="urn:microsoft.com/office/officeart/2005/8/layout/orgChart1"/>
    <dgm:cxn modelId="{54FFE95D-BAC4-4437-A52C-CBFF2474BCF3}" type="presParOf" srcId="{3A66227E-2D8C-4206-922E-2CF4CE8E42A4}" destId="{EB409BFA-C945-4EB5-813E-D3F96B72E031}" srcOrd="1" destOrd="0" presId="urn:microsoft.com/office/officeart/2005/8/layout/orgChart1"/>
    <dgm:cxn modelId="{31F7ED8D-718C-49F8-B90B-83D76D790C6B}" type="presParOf" srcId="{BCCD84B2-FAA1-491C-A360-67E659D17BD0}" destId="{5CFD6B73-F21B-4002-9535-09F672A6375E}" srcOrd="1" destOrd="0" presId="urn:microsoft.com/office/officeart/2005/8/layout/orgChart1"/>
    <dgm:cxn modelId="{C6E7416B-08F9-4AD8-A938-4A838659DCC8}" type="presParOf" srcId="{5CFD6B73-F21B-4002-9535-09F672A6375E}" destId="{18B073FF-3C9B-469C-9737-B99EB42A92DF}" srcOrd="0" destOrd="0" presId="urn:microsoft.com/office/officeart/2005/8/layout/orgChart1"/>
    <dgm:cxn modelId="{504FAE57-30FC-43E5-8536-E94D21EC6AB6}" type="presParOf" srcId="{5CFD6B73-F21B-4002-9535-09F672A6375E}" destId="{23D90962-4212-42D3-938F-13E365440680}" srcOrd="1" destOrd="0" presId="urn:microsoft.com/office/officeart/2005/8/layout/orgChart1"/>
    <dgm:cxn modelId="{5111B6E4-8166-4159-B9F2-40CC0B3DD08F}" type="presParOf" srcId="{23D90962-4212-42D3-938F-13E365440680}" destId="{FFA73366-D82E-45A5-8D53-6096CD9A0ED1}" srcOrd="0" destOrd="0" presId="urn:microsoft.com/office/officeart/2005/8/layout/orgChart1"/>
    <dgm:cxn modelId="{64A1E10D-9DEB-41A0-B2C9-31E244C8FB65}" type="presParOf" srcId="{FFA73366-D82E-45A5-8D53-6096CD9A0ED1}" destId="{DEED90ED-2CA6-4294-A055-795ECD40DA05}" srcOrd="0" destOrd="0" presId="urn:microsoft.com/office/officeart/2005/8/layout/orgChart1"/>
    <dgm:cxn modelId="{BE49BF08-97D2-4651-BD6F-656E228BBDE5}" type="presParOf" srcId="{FFA73366-D82E-45A5-8D53-6096CD9A0ED1}" destId="{6D731B31-EBDB-4EAB-9A6A-D19BFFC5D69E}" srcOrd="1" destOrd="0" presId="urn:microsoft.com/office/officeart/2005/8/layout/orgChart1"/>
    <dgm:cxn modelId="{ADA6C379-9708-4050-8697-C4B03C118296}" type="presParOf" srcId="{23D90962-4212-42D3-938F-13E365440680}" destId="{5349B5C6-DCEA-4EE3-A3B7-851C1849E845}" srcOrd="1" destOrd="0" presId="urn:microsoft.com/office/officeart/2005/8/layout/orgChart1"/>
    <dgm:cxn modelId="{6C506391-C5A2-498B-92BE-1502F6133F8B}" type="presParOf" srcId="{5349B5C6-DCEA-4EE3-A3B7-851C1849E845}" destId="{BDCF9F4A-B635-4AEC-8E9D-F4580A7AD27C}" srcOrd="0" destOrd="0" presId="urn:microsoft.com/office/officeart/2005/8/layout/orgChart1"/>
    <dgm:cxn modelId="{0BF226C9-4242-497A-9CEF-E70AA43038FB}" type="presParOf" srcId="{5349B5C6-DCEA-4EE3-A3B7-851C1849E845}" destId="{C42D17E9-45F8-4D7F-B4E3-C39038283AB2}" srcOrd="1" destOrd="0" presId="urn:microsoft.com/office/officeart/2005/8/layout/orgChart1"/>
    <dgm:cxn modelId="{67BDFC32-7B0A-470F-A094-A898D2222083}" type="presParOf" srcId="{C42D17E9-45F8-4D7F-B4E3-C39038283AB2}" destId="{48FF0256-EB78-44FB-8814-4A5D21B8E08B}" srcOrd="0" destOrd="0" presId="urn:microsoft.com/office/officeart/2005/8/layout/orgChart1"/>
    <dgm:cxn modelId="{DD17E461-20D5-4C24-B40A-F19D64E27300}" type="presParOf" srcId="{48FF0256-EB78-44FB-8814-4A5D21B8E08B}" destId="{DDBEB621-FE9D-4590-BE36-50850DB6755B}" srcOrd="0" destOrd="0" presId="urn:microsoft.com/office/officeart/2005/8/layout/orgChart1"/>
    <dgm:cxn modelId="{AB5CDE81-AEFF-49B2-8949-E6C91BE7C4AD}" type="presParOf" srcId="{48FF0256-EB78-44FB-8814-4A5D21B8E08B}" destId="{5B1F95F0-1A4B-499C-A9AB-45E6381F4171}" srcOrd="1" destOrd="0" presId="urn:microsoft.com/office/officeart/2005/8/layout/orgChart1"/>
    <dgm:cxn modelId="{5C2F6C04-5C07-41BC-89AB-CA541A18FF2F}" type="presParOf" srcId="{C42D17E9-45F8-4D7F-B4E3-C39038283AB2}" destId="{E4A33A7F-A5AF-4D1B-B9FD-27C687075D51}" srcOrd="1" destOrd="0" presId="urn:microsoft.com/office/officeart/2005/8/layout/orgChart1"/>
    <dgm:cxn modelId="{D60D41FC-4743-4B1B-AD02-A76F0968BBFD}" type="presParOf" srcId="{C42D17E9-45F8-4D7F-B4E3-C39038283AB2}" destId="{D8122DAC-EF3D-403F-9F19-A86C9C9BA945}" srcOrd="2" destOrd="0" presId="urn:microsoft.com/office/officeart/2005/8/layout/orgChart1"/>
    <dgm:cxn modelId="{ADE4BBF7-223E-4676-9041-5C5E961B48D0}" type="presParOf" srcId="{5349B5C6-DCEA-4EE3-A3B7-851C1849E845}" destId="{0E3F8806-C95D-4168-A479-F73E81B98573}" srcOrd="2" destOrd="0" presId="urn:microsoft.com/office/officeart/2005/8/layout/orgChart1"/>
    <dgm:cxn modelId="{469684D4-00B7-4C80-868E-4780EA426410}" type="presParOf" srcId="{5349B5C6-DCEA-4EE3-A3B7-851C1849E845}" destId="{886906F5-4B93-4B0C-BCBD-37D11AB40E89}" srcOrd="3" destOrd="0" presId="urn:microsoft.com/office/officeart/2005/8/layout/orgChart1"/>
    <dgm:cxn modelId="{22E3D609-5AA3-428E-8103-1044CBDEF6AF}" type="presParOf" srcId="{886906F5-4B93-4B0C-BCBD-37D11AB40E89}" destId="{F44842AB-17FE-4B42-98FF-74A43339E0FB}" srcOrd="0" destOrd="0" presId="urn:microsoft.com/office/officeart/2005/8/layout/orgChart1"/>
    <dgm:cxn modelId="{17D59CD8-E65E-4D71-9F52-FD6B7B1B99F1}" type="presParOf" srcId="{F44842AB-17FE-4B42-98FF-74A43339E0FB}" destId="{A48FBA5B-C79C-4800-959E-93457A854AEA}" srcOrd="0" destOrd="0" presId="urn:microsoft.com/office/officeart/2005/8/layout/orgChart1"/>
    <dgm:cxn modelId="{0CD53046-935F-40E8-98F3-533C04593BF2}" type="presParOf" srcId="{F44842AB-17FE-4B42-98FF-74A43339E0FB}" destId="{320D05C5-F394-443A-B303-0004E31CCEFD}" srcOrd="1" destOrd="0" presId="urn:microsoft.com/office/officeart/2005/8/layout/orgChart1"/>
    <dgm:cxn modelId="{8D72C15F-7E8C-4D1B-9D8B-3396A0CCF5F9}" type="presParOf" srcId="{886906F5-4B93-4B0C-BCBD-37D11AB40E89}" destId="{72D1A92B-2A23-468C-81D2-65515F21E078}" srcOrd="1" destOrd="0" presId="urn:microsoft.com/office/officeart/2005/8/layout/orgChart1"/>
    <dgm:cxn modelId="{7DA12291-4A8E-405F-87BA-DF247CC967CE}" type="presParOf" srcId="{886906F5-4B93-4B0C-BCBD-37D11AB40E89}" destId="{550760EE-C34C-4EE0-94BB-7D3066D68F50}" srcOrd="2" destOrd="0" presId="urn:microsoft.com/office/officeart/2005/8/layout/orgChart1"/>
    <dgm:cxn modelId="{833162FF-4BC6-4186-92BC-39D62ACCDF79}" type="presParOf" srcId="{23D90962-4212-42D3-938F-13E365440680}" destId="{092804C0-2BAF-4CB0-9FFD-0FDECCDED2F8}" srcOrd="2" destOrd="0" presId="urn:microsoft.com/office/officeart/2005/8/layout/orgChart1"/>
    <dgm:cxn modelId="{8E3CCF3B-87A3-4553-A49B-CD7E7B93E4B5}" type="presParOf" srcId="{5CFD6B73-F21B-4002-9535-09F672A6375E}" destId="{464567AD-0F95-4F4D-BD2B-A5E0044921D3}" srcOrd="2" destOrd="0" presId="urn:microsoft.com/office/officeart/2005/8/layout/orgChart1"/>
    <dgm:cxn modelId="{955AE52A-8229-4BA7-9261-A84125C54905}" type="presParOf" srcId="{5CFD6B73-F21B-4002-9535-09F672A6375E}" destId="{56C71114-2910-495A-AE11-BA3A5A68CD11}" srcOrd="3" destOrd="0" presId="urn:microsoft.com/office/officeart/2005/8/layout/orgChart1"/>
    <dgm:cxn modelId="{4BC5527E-901A-42A5-BBD4-5329A40159B5}" type="presParOf" srcId="{56C71114-2910-495A-AE11-BA3A5A68CD11}" destId="{770DECAF-1B8B-4DAE-A12E-24BA108657F4}" srcOrd="0" destOrd="0" presId="urn:microsoft.com/office/officeart/2005/8/layout/orgChart1"/>
    <dgm:cxn modelId="{47199C2B-76D2-49BD-81FA-E463493AAC80}" type="presParOf" srcId="{770DECAF-1B8B-4DAE-A12E-24BA108657F4}" destId="{EA189633-4C0F-4C0A-8B75-C4C4D0E9F67C}" srcOrd="0" destOrd="0" presId="urn:microsoft.com/office/officeart/2005/8/layout/orgChart1"/>
    <dgm:cxn modelId="{92DA51C7-9BF7-4C02-B63B-38047239F4D5}" type="presParOf" srcId="{770DECAF-1B8B-4DAE-A12E-24BA108657F4}" destId="{7645C1D2-0DD3-4572-AEF3-3ABF6F140E04}" srcOrd="1" destOrd="0" presId="urn:microsoft.com/office/officeart/2005/8/layout/orgChart1"/>
    <dgm:cxn modelId="{2320AD73-5069-4E65-9252-E1F98A5FBAE0}" type="presParOf" srcId="{56C71114-2910-495A-AE11-BA3A5A68CD11}" destId="{8D51A57A-15AE-4363-9AB1-D73C303CF13F}" srcOrd="1" destOrd="0" presId="urn:microsoft.com/office/officeart/2005/8/layout/orgChart1"/>
    <dgm:cxn modelId="{2E0C566C-7316-429D-B7A1-4141F7C41278}" type="presParOf" srcId="{8D51A57A-15AE-4363-9AB1-D73C303CF13F}" destId="{99B88CB9-5114-49D6-BFE6-427046780417}" srcOrd="0" destOrd="0" presId="urn:microsoft.com/office/officeart/2005/8/layout/orgChart1"/>
    <dgm:cxn modelId="{451E9D32-B844-4706-BDCD-C0D4386DDA20}" type="presParOf" srcId="{8D51A57A-15AE-4363-9AB1-D73C303CF13F}" destId="{39360C6A-D0E4-4841-8971-1CC547326C8C}" srcOrd="1" destOrd="0" presId="urn:microsoft.com/office/officeart/2005/8/layout/orgChart1"/>
    <dgm:cxn modelId="{47328B4C-98CF-47B7-90E7-750F7C5597BB}" type="presParOf" srcId="{39360C6A-D0E4-4841-8971-1CC547326C8C}" destId="{6B941C4B-22BB-4974-8C8D-A90BA8960D29}" srcOrd="0" destOrd="0" presId="urn:microsoft.com/office/officeart/2005/8/layout/orgChart1"/>
    <dgm:cxn modelId="{55F45C45-34F9-4516-A755-3E3D3A987CCF}" type="presParOf" srcId="{6B941C4B-22BB-4974-8C8D-A90BA8960D29}" destId="{FADA8D3E-2376-487C-8977-6E32349AD308}" srcOrd="0" destOrd="0" presId="urn:microsoft.com/office/officeart/2005/8/layout/orgChart1"/>
    <dgm:cxn modelId="{6724F6D6-FDDD-4548-B37A-E82B40266BB2}" type="presParOf" srcId="{6B941C4B-22BB-4974-8C8D-A90BA8960D29}" destId="{98290A96-BACA-4771-AC5A-2F45456B5D72}" srcOrd="1" destOrd="0" presId="urn:microsoft.com/office/officeart/2005/8/layout/orgChart1"/>
    <dgm:cxn modelId="{ACA8E99B-34B7-4233-901E-74FA1B63083B}" type="presParOf" srcId="{39360C6A-D0E4-4841-8971-1CC547326C8C}" destId="{A90A4E78-9C6E-4488-B302-0E4EE3A0450D}" srcOrd="1" destOrd="0" presId="urn:microsoft.com/office/officeart/2005/8/layout/orgChart1"/>
    <dgm:cxn modelId="{95C74ACF-7C56-472A-A337-CD4828FBDBF0}" type="presParOf" srcId="{39360C6A-D0E4-4841-8971-1CC547326C8C}" destId="{50743DF9-580D-4866-A864-864643F24349}" srcOrd="2" destOrd="0" presId="urn:microsoft.com/office/officeart/2005/8/layout/orgChart1"/>
    <dgm:cxn modelId="{491708F6-8B2D-4BC2-8417-ACFE0C980A3E}" type="presParOf" srcId="{8D51A57A-15AE-4363-9AB1-D73C303CF13F}" destId="{D20CDC38-3F05-4C0D-B32C-4635BF8BFB46}" srcOrd="2" destOrd="0" presId="urn:microsoft.com/office/officeart/2005/8/layout/orgChart1"/>
    <dgm:cxn modelId="{AEC45D5C-6CD5-4E28-85CF-B487D76A49C0}" type="presParOf" srcId="{8D51A57A-15AE-4363-9AB1-D73C303CF13F}" destId="{6F9F0F12-A731-4BD3-AE0A-101266B6F0F3}" srcOrd="3" destOrd="0" presId="urn:microsoft.com/office/officeart/2005/8/layout/orgChart1"/>
    <dgm:cxn modelId="{E7B829B2-0B6C-43F0-A5C6-5DCD5645BA57}" type="presParOf" srcId="{6F9F0F12-A731-4BD3-AE0A-101266B6F0F3}" destId="{A850A463-7B7B-4D6C-A6FF-81F1251610A4}" srcOrd="0" destOrd="0" presId="urn:microsoft.com/office/officeart/2005/8/layout/orgChart1"/>
    <dgm:cxn modelId="{3705F677-2E7C-41F8-B882-1F8FAA67BAEA}" type="presParOf" srcId="{A850A463-7B7B-4D6C-A6FF-81F1251610A4}" destId="{ADDBD19F-1A85-4827-A116-86DE586F6B63}" srcOrd="0" destOrd="0" presId="urn:microsoft.com/office/officeart/2005/8/layout/orgChart1"/>
    <dgm:cxn modelId="{415D61F1-CE81-4A26-840A-827ADDE37502}" type="presParOf" srcId="{A850A463-7B7B-4D6C-A6FF-81F1251610A4}" destId="{99993415-655B-40E0-811C-6EC79F2DC570}" srcOrd="1" destOrd="0" presId="urn:microsoft.com/office/officeart/2005/8/layout/orgChart1"/>
    <dgm:cxn modelId="{3B873C7B-439D-4E57-A206-946DA73B6026}" type="presParOf" srcId="{6F9F0F12-A731-4BD3-AE0A-101266B6F0F3}" destId="{888E0346-2A53-4700-B824-34447D4700B6}" srcOrd="1" destOrd="0" presId="urn:microsoft.com/office/officeart/2005/8/layout/orgChart1"/>
    <dgm:cxn modelId="{AF8C47F8-390E-4858-A56E-67909C73BB8C}" type="presParOf" srcId="{6F9F0F12-A731-4BD3-AE0A-101266B6F0F3}" destId="{22E4A627-3B66-45B7-907E-EB6D42E5CC69}" srcOrd="2" destOrd="0" presId="urn:microsoft.com/office/officeart/2005/8/layout/orgChart1"/>
    <dgm:cxn modelId="{9807D203-3FC6-4BA7-9FAF-062FB17DA4E1}" type="presParOf" srcId="{56C71114-2910-495A-AE11-BA3A5A68CD11}" destId="{A71293C2-7B63-4C7B-A43D-8C98CFADA7FF}" srcOrd="2" destOrd="0" presId="urn:microsoft.com/office/officeart/2005/8/layout/orgChart1"/>
    <dgm:cxn modelId="{22388F1A-C4C2-473E-BB24-3294843B956E}" type="presParOf" srcId="{BCCD84B2-FAA1-491C-A360-67E659D17BD0}" destId="{F421E989-C67E-478F-AE1E-7E74E41928FF}" srcOrd="2" destOrd="0" presId="urn:microsoft.com/office/officeart/2005/8/layout/orgChart1"/>
    <dgm:cxn modelId="{9B6EA99D-41D6-4FB4-9012-108CFD55E897}" type="presParOf" srcId="{31B39BA9-5644-41A5-88CD-AAA9B97374A2}" destId="{E3494D30-74FD-4305-B576-6AF9ABE2DB4C}"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0CDC38-3F05-4C0D-B32C-4635BF8BFB46}">
      <dsp:nvSpPr>
        <dsp:cNvPr id="0" name=""/>
        <dsp:cNvSpPr/>
      </dsp:nvSpPr>
      <dsp:spPr>
        <a:xfrm>
          <a:off x="5578542" y="2896423"/>
          <a:ext cx="226236" cy="1764646"/>
        </a:xfrm>
        <a:custGeom>
          <a:avLst/>
          <a:gdLst/>
          <a:ahLst/>
          <a:cxnLst/>
          <a:rect l="0" t="0" r="0" b="0"/>
          <a:pathLst>
            <a:path>
              <a:moveTo>
                <a:pt x="0" y="0"/>
              </a:moveTo>
              <a:lnTo>
                <a:pt x="0" y="1764646"/>
              </a:lnTo>
              <a:lnTo>
                <a:pt x="226236" y="1764646"/>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9B88CB9-5114-49D6-BFE6-427046780417}">
      <dsp:nvSpPr>
        <dsp:cNvPr id="0" name=""/>
        <dsp:cNvSpPr/>
      </dsp:nvSpPr>
      <dsp:spPr>
        <a:xfrm>
          <a:off x="5578542" y="2896423"/>
          <a:ext cx="226236" cy="693792"/>
        </a:xfrm>
        <a:custGeom>
          <a:avLst/>
          <a:gdLst/>
          <a:ahLst/>
          <a:cxnLst/>
          <a:rect l="0" t="0" r="0" b="0"/>
          <a:pathLst>
            <a:path>
              <a:moveTo>
                <a:pt x="0" y="0"/>
              </a:moveTo>
              <a:lnTo>
                <a:pt x="0" y="693792"/>
              </a:lnTo>
              <a:lnTo>
                <a:pt x="226236" y="693792"/>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64567AD-0F95-4F4D-BD2B-A5E0044921D3}">
      <dsp:nvSpPr>
        <dsp:cNvPr id="0" name=""/>
        <dsp:cNvSpPr/>
      </dsp:nvSpPr>
      <dsp:spPr>
        <a:xfrm>
          <a:off x="5001638" y="1825569"/>
          <a:ext cx="1180201" cy="316731"/>
        </a:xfrm>
        <a:custGeom>
          <a:avLst/>
          <a:gdLst/>
          <a:ahLst/>
          <a:cxnLst/>
          <a:rect l="0" t="0" r="0" b="0"/>
          <a:pathLst>
            <a:path>
              <a:moveTo>
                <a:pt x="0" y="0"/>
              </a:moveTo>
              <a:lnTo>
                <a:pt x="0" y="158365"/>
              </a:lnTo>
              <a:lnTo>
                <a:pt x="1180201" y="158365"/>
              </a:lnTo>
              <a:lnTo>
                <a:pt x="1180201" y="316731"/>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E3F8806-C95D-4168-A479-F73E81B98573}">
      <dsp:nvSpPr>
        <dsp:cNvPr id="0" name=""/>
        <dsp:cNvSpPr/>
      </dsp:nvSpPr>
      <dsp:spPr>
        <a:xfrm>
          <a:off x="3821436" y="2896423"/>
          <a:ext cx="912488" cy="316731"/>
        </a:xfrm>
        <a:custGeom>
          <a:avLst/>
          <a:gdLst/>
          <a:ahLst/>
          <a:cxnLst/>
          <a:rect l="0" t="0" r="0" b="0"/>
          <a:pathLst>
            <a:path>
              <a:moveTo>
                <a:pt x="0" y="0"/>
              </a:moveTo>
              <a:lnTo>
                <a:pt x="0" y="158365"/>
              </a:lnTo>
              <a:lnTo>
                <a:pt x="912488" y="158365"/>
              </a:lnTo>
              <a:lnTo>
                <a:pt x="912488" y="316731"/>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DCF9F4A-B635-4AEC-8E9D-F4580A7AD27C}">
      <dsp:nvSpPr>
        <dsp:cNvPr id="0" name=""/>
        <dsp:cNvSpPr/>
      </dsp:nvSpPr>
      <dsp:spPr>
        <a:xfrm>
          <a:off x="2908948" y="2896423"/>
          <a:ext cx="912488" cy="316731"/>
        </a:xfrm>
        <a:custGeom>
          <a:avLst/>
          <a:gdLst/>
          <a:ahLst/>
          <a:cxnLst/>
          <a:rect l="0" t="0" r="0" b="0"/>
          <a:pathLst>
            <a:path>
              <a:moveTo>
                <a:pt x="912488" y="0"/>
              </a:moveTo>
              <a:lnTo>
                <a:pt x="912488" y="158365"/>
              </a:lnTo>
              <a:lnTo>
                <a:pt x="0" y="158365"/>
              </a:lnTo>
              <a:lnTo>
                <a:pt x="0" y="316731"/>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8B073FF-3C9B-469C-9737-B99EB42A92DF}">
      <dsp:nvSpPr>
        <dsp:cNvPr id="0" name=""/>
        <dsp:cNvSpPr/>
      </dsp:nvSpPr>
      <dsp:spPr>
        <a:xfrm>
          <a:off x="3821436" y="1825569"/>
          <a:ext cx="1180201" cy="316731"/>
        </a:xfrm>
        <a:custGeom>
          <a:avLst/>
          <a:gdLst/>
          <a:ahLst/>
          <a:cxnLst/>
          <a:rect l="0" t="0" r="0" b="0"/>
          <a:pathLst>
            <a:path>
              <a:moveTo>
                <a:pt x="1180201" y="0"/>
              </a:moveTo>
              <a:lnTo>
                <a:pt x="1180201" y="158365"/>
              </a:lnTo>
              <a:lnTo>
                <a:pt x="0" y="158365"/>
              </a:lnTo>
              <a:lnTo>
                <a:pt x="0" y="316731"/>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1BB50CD-9362-4F9B-83A8-005D862F76B0}">
      <dsp:nvSpPr>
        <dsp:cNvPr id="0" name=""/>
        <dsp:cNvSpPr/>
      </dsp:nvSpPr>
      <dsp:spPr>
        <a:xfrm>
          <a:off x="4955918" y="754715"/>
          <a:ext cx="91440" cy="316731"/>
        </a:xfrm>
        <a:custGeom>
          <a:avLst/>
          <a:gdLst/>
          <a:ahLst/>
          <a:cxnLst/>
          <a:rect l="0" t="0" r="0" b="0"/>
          <a:pathLst>
            <a:path>
              <a:moveTo>
                <a:pt x="45720" y="0"/>
              </a:moveTo>
              <a:lnTo>
                <a:pt x="45720" y="31673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D309578-46D2-4657-A2B4-3112AF1057E8}">
      <dsp:nvSpPr>
        <dsp:cNvPr id="0" name=""/>
        <dsp:cNvSpPr/>
      </dsp:nvSpPr>
      <dsp:spPr>
        <a:xfrm>
          <a:off x="4247515" y="593"/>
          <a:ext cx="1508245" cy="75412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600" b="0" i="0" u="none" strike="noStrike" kern="1200" cap="none" normalizeH="0" baseline="0" smtClean="0">
              <a:ln>
                <a:noFill/>
              </a:ln>
              <a:solidFill>
                <a:schemeClr val="tx1"/>
              </a:solidFill>
              <a:effectLst/>
              <a:latin typeface="Arial" charset="0"/>
              <a:cs typeface="Arial" charset="0"/>
            </a:rPr>
            <a:t>Incremento de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600" b="0" i="0" u="none" strike="noStrike" kern="1200" cap="none" normalizeH="0" baseline="0" smtClean="0">
              <a:ln>
                <a:noFill/>
              </a:ln>
              <a:solidFill>
                <a:schemeClr val="tx1"/>
              </a:solidFill>
              <a:effectLst/>
              <a:latin typeface="Arial" charset="0"/>
              <a:cs typeface="Arial" charset="0"/>
            </a:rPr>
            <a:t>VALOR</a:t>
          </a:r>
        </a:p>
      </dsp:txBody>
      <dsp:txXfrm>
        <a:off x="4247515" y="593"/>
        <a:ext cx="1508245" cy="754122"/>
      </dsp:txXfrm>
    </dsp:sp>
    <dsp:sp modelId="{E6B533A7-3DF7-47FC-A009-946EEAF8A2F2}">
      <dsp:nvSpPr>
        <dsp:cNvPr id="0" name=""/>
        <dsp:cNvSpPr/>
      </dsp:nvSpPr>
      <dsp:spPr>
        <a:xfrm>
          <a:off x="4247515" y="1071447"/>
          <a:ext cx="1508245" cy="75412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600" b="0" i="0" u="none" strike="noStrike" kern="1200" cap="none" normalizeH="0" baseline="0" smtClean="0">
              <a:ln>
                <a:noFill/>
              </a:ln>
              <a:solidFill>
                <a:schemeClr val="tx1"/>
              </a:solidFill>
              <a:effectLst/>
              <a:latin typeface="Arial" charset="0"/>
              <a:cs typeface="Arial" charset="0"/>
            </a:rPr>
            <a:t>Aumento del retorno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600" b="0" i="0" u="none" strike="noStrike" kern="1200" cap="none" normalizeH="0" baseline="0" smtClean="0">
              <a:ln>
                <a:noFill/>
              </a:ln>
              <a:solidFill>
                <a:schemeClr val="tx1"/>
              </a:solidFill>
              <a:effectLst/>
              <a:latin typeface="Arial" charset="0"/>
              <a:cs typeface="Arial" charset="0"/>
            </a:rPr>
            <a:t>sobre capital</a:t>
          </a:r>
        </a:p>
      </dsp:txBody>
      <dsp:txXfrm>
        <a:off x="4247515" y="1071447"/>
        <a:ext cx="1508245" cy="754122"/>
      </dsp:txXfrm>
    </dsp:sp>
    <dsp:sp modelId="{DEED90ED-2CA6-4294-A055-795ECD40DA05}">
      <dsp:nvSpPr>
        <dsp:cNvPr id="0" name=""/>
        <dsp:cNvSpPr/>
      </dsp:nvSpPr>
      <dsp:spPr>
        <a:xfrm>
          <a:off x="3067314" y="2142301"/>
          <a:ext cx="1508245" cy="75412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600" b="0" i="0" u="none" strike="noStrike" kern="1200" cap="none" normalizeH="0" baseline="0" smtClean="0">
              <a:ln>
                <a:noFill/>
              </a:ln>
              <a:solidFill>
                <a:schemeClr val="tx1"/>
              </a:solidFill>
              <a:effectLst/>
              <a:latin typeface="Arial" charset="0"/>
              <a:cs typeface="Arial" charset="0"/>
            </a:rPr>
            <a:t>Incrementar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600" b="0" i="0" u="none" strike="noStrike" kern="1200" cap="none" normalizeH="0" baseline="0" smtClean="0">
              <a:ln>
                <a:noFill/>
              </a:ln>
              <a:solidFill>
                <a:schemeClr val="tx1"/>
              </a:solidFill>
              <a:effectLst/>
              <a:latin typeface="Arial" charset="0"/>
              <a:cs typeface="Arial" charset="0"/>
            </a:rPr>
            <a:t>Beneficio Neto</a:t>
          </a:r>
        </a:p>
      </dsp:txBody>
      <dsp:txXfrm>
        <a:off x="3067314" y="2142301"/>
        <a:ext cx="1508245" cy="754122"/>
      </dsp:txXfrm>
    </dsp:sp>
    <dsp:sp modelId="{DDBEB621-FE9D-4590-BE36-50850DB6755B}">
      <dsp:nvSpPr>
        <dsp:cNvPr id="0" name=""/>
        <dsp:cNvSpPr/>
      </dsp:nvSpPr>
      <dsp:spPr>
        <a:xfrm>
          <a:off x="2154825" y="3213155"/>
          <a:ext cx="1508245" cy="75412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600" b="0" i="0" u="none" strike="noStrike" kern="1200" cap="none" normalizeH="0" baseline="0" smtClean="0">
              <a:ln>
                <a:noFill/>
              </a:ln>
              <a:solidFill>
                <a:schemeClr val="tx1"/>
              </a:solidFill>
              <a:effectLst/>
              <a:latin typeface="Arial" charset="0"/>
              <a:cs typeface="Arial" charset="0"/>
            </a:rPr>
            <a:t>Crecimiento de Ingresos</a:t>
          </a:r>
        </a:p>
      </dsp:txBody>
      <dsp:txXfrm>
        <a:off x="2154825" y="3213155"/>
        <a:ext cx="1508245" cy="754122"/>
      </dsp:txXfrm>
    </dsp:sp>
    <dsp:sp modelId="{A48FBA5B-C79C-4800-959E-93457A854AEA}">
      <dsp:nvSpPr>
        <dsp:cNvPr id="0" name=""/>
        <dsp:cNvSpPr/>
      </dsp:nvSpPr>
      <dsp:spPr>
        <a:xfrm>
          <a:off x="3979802" y="3213155"/>
          <a:ext cx="1508245" cy="75412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600" b="0" i="0" u="none" strike="noStrike" kern="1200" cap="none" normalizeH="0" baseline="0" smtClean="0">
              <a:ln>
                <a:noFill/>
              </a:ln>
              <a:solidFill>
                <a:schemeClr val="tx1"/>
              </a:solidFill>
              <a:effectLst/>
              <a:latin typeface="Arial" charset="0"/>
              <a:cs typeface="Arial" charset="0"/>
            </a:rPr>
            <a:t>Optimización de costos</a:t>
          </a:r>
        </a:p>
      </dsp:txBody>
      <dsp:txXfrm>
        <a:off x="3979802" y="3213155"/>
        <a:ext cx="1508245" cy="754122"/>
      </dsp:txXfrm>
    </dsp:sp>
    <dsp:sp modelId="{EA189633-4C0F-4C0A-8B75-C4C4D0E9F67C}">
      <dsp:nvSpPr>
        <dsp:cNvPr id="0" name=""/>
        <dsp:cNvSpPr/>
      </dsp:nvSpPr>
      <dsp:spPr>
        <a:xfrm>
          <a:off x="5427717" y="2142301"/>
          <a:ext cx="1508245" cy="75412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600" b="0" i="0" u="none" strike="noStrike" kern="1200" cap="none" normalizeH="0" baseline="0" smtClean="0">
              <a:ln>
                <a:noFill/>
              </a:ln>
              <a:solidFill>
                <a:schemeClr val="tx1"/>
              </a:solidFill>
              <a:effectLst/>
              <a:latin typeface="Arial" charset="0"/>
              <a:cs typeface="Arial" charset="0"/>
            </a:rPr>
            <a:t>Optimización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600" b="0" i="0" u="none" strike="noStrike" kern="1200" cap="none" normalizeH="0" baseline="0" smtClean="0">
              <a:ln>
                <a:noFill/>
              </a:ln>
              <a:solidFill>
                <a:schemeClr val="tx1"/>
              </a:solidFill>
              <a:effectLst/>
              <a:latin typeface="Arial" charset="0"/>
              <a:cs typeface="Arial" charset="0"/>
            </a:rPr>
            <a:t>de capital</a:t>
          </a:r>
        </a:p>
      </dsp:txBody>
      <dsp:txXfrm>
        <a:off x="5427717" y="2142301"/>
        <a:ext cx="1508245" cy="754122"/>
      </dsp:txXfrm>
    </dsp:sp>
    <dsp:sp modelId="{FADA8D3E-2376-487C-8977-6E32349AD308}">
      <dsp:nvSpPr>
        <dsp:cNvPr id="0" name=""/>
        <dsp:cNvSpPr/>
      </dsp:nvSpPr>
      <dsp:spPr>
        <a:xfrm>
          <a:off x="5804779" y="3213155"/>
          <a:ext cx="1508245" cy="75412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600" b="0" i="0" u="none" strike="noStrike" kern="1200" cap="none" normalizeH="0" baseline="0" smtClean="0">
              <a:ln>
                <a:noFill/>
              </a:ln>
              <a:solidFill>
                <a:schemeClr val="tx1"/>
              </a:solidFill>
              <a:effectLst/>
              <a:latin typeface="Arial" charset="0"/>
              <a:cs typeface="Arial" charset="0"/>
            </a:rPr>
            <a:t>Capital de Trabajo</a:t>
          </a:r>
        </a:p>
      </dsp:txBody>
      <dsp:txXfrm>
        <a:off x="5804779" y="3213155"/>
        <a:ext cx="1508245" cy="754122"/>
      </dsp:txXfrm>
    </dsp:sp>
    <dsp:sp modelId="{ADDBD19F-1A85-4827-A116-86DE586F6B63}">
      <dsp:nvSpPr>
        <dsp:cNvPr id="0" name=""/>
        <dsp:cNvSpPr/>
      </dsp:nvSpPr>
      <dsp:spPr>
        <a:xfrm>
          <a:off x="5804779" y="4284009"/>
          <a:ext cx="1508245" cy="75412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600" b="0" i="0" u="none" strike="noStrike" kern="1200" cap="none" normalizeH="0" baseline="0" smtClean="0">
              <a:ln>
                <a:noFill/>
              </a:ln>
              <a:solidFill>
                <a:schemeClr val="tx1"/>
              </a:solidFill>
              <a:effectLst/>
              <a:latin typeface="Arial" charset="0"/>
              <a:cs typeface="Arial" charset="0"/>
            </a:rPr>
            <a:t>Activo Fijo</a:t>
          </a:r>
        </a:p>
      </dsp:txBody>
      <dsp:txXfrm>
        <a:off x="5804779" y="4284009"/>
        <a:ext cx="1508245" cy="754122"/>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image" Target="../media/image14.png"/></Relationships>
</file>

<file path=ppt/drawings/_rels/vmlDrawing3.v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image" Target="../media/image15.wmf"/><Relationship Id="rId1" Type="http://schemas.openxmlformats.org/officeDocument/2006/relationships/image" Target="../media/image14.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4.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33.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34.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38.png"/></Relationships>
</file>

<file path=ppt/drawings/_rels/vmlDrawing8.vml.rels><?xml version="1.0" encoding="UTF-8" standalone="yes"?>
<Relationships xmlns="http://schemas.openxmlformats.org/package/2006/relationships"><Relationship Id="rId1" Type="http://schemas.openxmlformats.org/officeDocument/2006/relationships/image" Target="../media/image4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cs typeface="+mn-cs"/>
              </a:defRPr>
            </a:lvl1pPr>
          </a:lstStyle>
          <a:p>
            <a:pPr>
              <a:defRPr/>
            </a:pPr>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smtClean="0">
                <a:cs typeface="+mn-cs"/>
              </a:defRPr>
            </a:lvl1pPr>
          </a:lstStyle>
          <a:p>
            <a:pPr>
              <a:defRPr/>
            </a:pPr>
            <a:fld id="{78D2AA6B-6517-4628-98F3-CC60EA8A1DC9}" type="datetimeFigureOut">
              <a:rPr lang="es-ES"/>
              <a:pPr>
                <a:defRPr/>
              </a:pPr>
              <a:t>12/10/2011</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ES" noProof="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ES" noProof="0"/>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cs typeface="+mn-cs"/>
              </a:defRPr>
            </a:lvl1pPr>
          </a:lstStyle>
          <a:p>
            <a:pPr>
              <a:defRPr/>
            </a:pPr>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smtClean="0">
                <a:cs typeface="+mn-cs"/>
              </a:defRPr>
            </a:lvl1pPr>
          </a:lstStyle>
          <a:p>
            <a:pPr>
              <a:defRPr/>
            </a:pPr>
            <a:fld id="{FB4ABE7B-AD1E-44D9-8420-AFC7456C565C}" type="slidenum">
              <a:rPr lang="es-ES"/>
              <a:pPr>
                <a:defRPr/>
              </a:pPr>
              <a:t>‹Nº›</a:t>
            </a:fld>
            <a:endParaRPr lang="es-ES"/>
          </a:p>
        </p:txBody>
      </p:sp>
    </p:spTree>
    <p:extLst>
      <p:ext uri="{BB962C8B-B14F-4D97-AF65-F5344CB8AC3E}">
        <p14:creationId xmlns:p14="http://schemas.microsoft.com/office/powerpoint/2010/main" val="4158743792"/>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revisar</a:t>
            </a:r>
            <a:endParaRPr lang="en-US" dirty="0"/>
          </a:p>
        </p:txBody>
      </p:sp>
      <p:sp>
        <p:nvSpPr>
          <p:cNvPr id="4" name="3 Marcador de número de diapositiva"/>
          <p:cNvSpPr>
            <a:spLocks noGrp="1"/>
          </p:cNvSpPr>
          <p:nvPr>
            <p:ph type="sldNum" sz="quarter" idx="10"/>
          </p:nvPr>
        </p:nvSpPr>
        <p:spPr/>
        <p:txBody>
          <a:bodyPr/>
          <a:lstStyle/>
          <a:p>
            <a:pPr>
              <a:defRPr/>
            </a:pPr>
            <a:fld id="{FB4ABE7B-AD1E-44D9-8420-AFC7456C565C}" type="slidenum">
              <a:rPr lang="es-ES" smtClean="0"/>
              <a:pPr>
                <a:defRPr/>
              </a:pPr>
              <a:t>7</a:t>
            </a:fld>
            <a:endParaRPr lang="es-ES"/>
          </a:p>
        </p:txBody>
      </p:sp>
    </p:spTree>
    <p:extLst>
      <p:ext uri="{BB962C8B-B14F-4D97-AF65-F5344CB8AC3E}">
        <p14:creationId xmlns:p14="http://schemas.microsoft.com/office/powerpoint/2010/main" val="1280660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94697C1-DAFE-4FB6-B933-74C9626FDF76}" type="slidenum">
              <a:rPr lang="es-ES"/>
              <a:pPr eaLnBrk="1" hangingPunct="1"/>
              <a:t>46</a:t>
            </a:fld>
            <a:endParaRPr lang="es-ES"/>
          </a:p>
        </p:txBody>
      </p:sp>
      <p:sp>
        <p:nvSpPr>
          <p:cNvPr id="16077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077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s-ES_tradnl"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F4530AF-C8D3-4773-A5A3-10683F27353D}" type="slidenum">
              <a:rPr lang="es-ES"/>
              <a:pPr eaLnBrk="1" hangingPunct="1"/>
              <a:t>49</a:t>
            </a:fld>
            <a:endParaRPr lang="es-ES"/>
          </a:p>
        </p:txBody>
      </p:sp>
      <p:sp>
        <p:nvSpPr>
          <p:cNvPr id="16179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179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s-CL"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400" b="1">
                <a:solidFill>
                  <a:schemeClr val="tx1"/>
                </a:solidFill>
                <a:latin typeface="Tahoma" pitchFamily="34" charset="0"/>
                <a:ea typeface="MS PGothic" pitchFamily="34" charset="-128"/>
              </a:defRPr>
            </a:lvl1pPr>
            <a:lvl2pPr marL="37931725" indent="-37474525" eaLnBrk="0" hangingPunct="0">
              <a:defRPr sz="1400" b="1">
                <a:solidFill>
                  <a:schemeClr val="tx1"/>
                </a:solidFill>
                <a:latin typeface="Tahoma" pitchFamily="34" charset="0"/>
                <a:ea typeface="MS PGothic" pitchFamily="34" charset="-128"/>
              </a:defRPr>
            </a:lvl2pPr>
            <a:lvl3pPr eaLnBrk="0" hangingPunct="0">
              <a:defRPr sz="1400" b="1">
                <a:solidFill>
                  <a:schemeClr val="tx1"/>
                </a:solidFill>
                <a:latin typeface="Tahoma" pitchFamily="34" charset="0"/>
                <a:ea typeface="MS PGothic" pitchFamily="34" charset="-128"/>
              </a:defRPr>
            </a:lvl3pPr>
            <a:lvl4pPr eaLnBrk="0" hangingPunct="0">
              <a:defRPr sz="1400" b="1">
                <a:solidFill>
                  <a:schemeClr val="tx1"/>
                </a:solidFill>
                <a:latin typeface="Tahoma" pitchFamily="34" charset="0"/>
                <a:ea typeface="MS PGothic" pitchFamily="34" charset="-128"/>
              </a:defRPr>
            </a:lvl4pPr>
            <a:lvl5pPr eaLnBrk="0" hangingPunct="0">
              <a:defRPr sz="1400" b="1">
                <a:solidFill>
                  <a:schemeClr val="tx1"/>
                </a:solidFill>
                <a:latin typeface="Tahoma" pitchFamily="34" charset="0"/>
                <a:ea typeface="MS PGothic" pitchFamily="34" charset="-128"/>
              </a:defRPr>
            </a:lvl5pPr>
            <a:lvl6pPr marL="457200" eaLnBrk="0" fontAlgn="base" hangingPunct="0">
              <a:spcBef>
                <a:spcPct val="0"/>
              </a:spcBef>
              <a:spcAft>
                <a:spcPct val="0"/>
              </a:spcAft>
              <a:defRPr sz="1400" b="1">
                <a:solidFill>
                  <a:schemeClr val="tx1"/>
                </a:solidFill>
                <a:latin typeface="Tahoma" pitchFamily="34" charset="0"/>
                <a:ea typeface="MS PGothic" pitchFamily="34" charset="-128"/>
              </a:defRPr>
            </a:lvl6pPr>
            <a:lvl7pPr marL="914400" eaLnBrk="0" fontAlgn="base" hangingPunct="0">
              <a:spcBef>
                <a:spcPct val="0"/>
              </a:spcBef>
              <a:spcAft>
                <a:spcPct val="0"/>
              </a:spcAft>
              <a:defRPr sz="1400" b="1">
                <a:solidFill>
                  <a:schemeClr val="tx1"/>
                </a:solidFill>
                <a:latin typeface="Tahoma" pitchFamily="34" charset="0"/>
                <a:ea typeface="MS PGothic" pitchFamily="34" charset="-128"/>
              </a:defRPr>
            </a:lvl7pPr>
            <a:lvl8pPr marL="1371600" eaLnBrk="0" fontAlgn="base" hangingPunct="0">
              <a:spcBef>
                <a:spcPct val="0"/>
              </a:spcBef>
              <a:spcAft>
                <a:spcPct val="0"/>
              </a:spcAft>
              <a:defRPr sz="1400" b="1">
                <a:solidFill>
                  <a:schemeClr val="tx1"/>
                </a:solidFill>
                <a:latin typeface="Tahoma" pitchFamily="34" charset="0"/>
                <a:ea typeface="MS PGothic" pitchFamily="34" charset="-128"/>
              </a:defRPr>
            </a:lvl8pPr>
            <a:lvl9pPr marL="1828800" eaLnBrk="0" fontAlgn="base" hangingPunct="0">
              <a:spcBef>
                <a:spcPct val="0"/>
              </a:spcBef>
              <a:spcAft>
                <a:spcPct val="0"/>
              </a:spcAft>
              <a:defRPr sz="1400" b="1">
                <a:solidFill>
                  <a:schemeClr val="tx1"/>
                </a:solidFill>
                <a:latin typeface="Tahoma" pitchFamily="34" charset="0"/>
                <a:ea typeface="MS PGothic" pitchFamily="34" charset="-128"/>
              </a:defRPr>
            </a:lvl9pPr>
          </a:lstStyle>
          <a:p>
            <a:pPr eaLnBrk="1" hangingPunct="1"/>
            <a:fld id="{48B7DE8D-D17C-48D3-AD1B-E084D34D049B}" type="slidenum">
              <a:rPr lang="es-ES" sz="1200" b="0">
                <a:latin typeface="Arial" pitchFamily="34" charset="0"/>
              </a:rPr>
              <a:pPr eaLnBrk="1" hangingPunct="1"/>
              <a:t>51</a:t>
            </a:fld>
            <a:endParaRPr lang="es-ES" sz="1200" b="0">
              <a:latin typeface="Arial" pitchFamily="34" charset="0"/>
            </a:endParaRPr>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ES_tradnl" smtClean="0">
              <a:latin typeface="Arial"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4819EC8-9680-481E-AA0C-0D8407C21581}" type="slidenum">
              <a:rPr lang="en-US"/>
              <a:pPr eaLnBrk="1" hangingPunct="1"/>
              <a:t>82</a:t>
            </a:fld>
            <a:endParaRPr lang="en-US"/>
          </a:p>
        </p:txBody>
      </p:sp>
      <p:sp>
        <p:nvSpPr>
          <p:cNvPr id="16281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282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smtClean="0"/>
              <a:t>Students can be asked to add to the list of examples shown in this slide.</a:t>
            </a:r>
          </a:p>
          <a:p>
            <a:pPr>
              <a:spcBef>
                <a:spcPct val="0"/>
              </a:spcBef>
            </a:pPr>
            <a:r>
              <a:rPr lang="en-US" smtClean="0"/>
              <a:t>You might also ask students whether OM can contribute in similar ways in all industries.</a:t>
            </a:r>
          </a:p>
          <a:p>
            <a:pPr>
              <a:spcBef>
                <a:spcPct val="0"/>
              </a:spcBef>
            </a:pPr>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BB6516F-95DB-4A28-8C8A-44CB244AA980}" type="slidenum">
              <a:rPr lang="en-US"/>
              <a:pPr eaLnBrk="1" hangingPunct="1"/>
              <a:t>84</a:t>
            </a:fld>
            <a:endParaRPr lang="en-US"/>
          </a:p>
        </p:txBody>
      </p:sp>
      <p:sp>
        <p:nvSpPr>
          <p:cNvPr id="16384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4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smtClean="0"/>
              <a:t>This slide can be useful in summarizing strategy changes over the lifecycle of the product.</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7557323-BDDA-4C31-A895-E017E6C26142}" type="slidenum">
              <a:rPr lang="en-US"/>
              <a:pPr eaLnBrk="1" hangingPunct="1"/>
              <a:t>85</a:t>
            </a:fld>
            <a:endParaRPr lang="en-US"/>
          </a:p>
        </p:txBody>
      </p:sp>
      <p:sp>
        <p:nvSpPr>
          <p:cNvPr id="16486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486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smtClean="0"/>
              <a:t>Use this and the subsequent slide to get students thinking about some of the changes taking place in OM.  Try to help them understand both the causes of the changes and the implications.  In particular, have them consider the role of information and of information technology. </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5891"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s-CL"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6915"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s-CL"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E2DC279-DE7E-4C7D-AD10-10D5A2ADC7DF}" type="slidenum">
              <a:rPr lang="en-US"/>
              <a:pPr eaLnBrk="1" hangingPunct="1"/>
              <a:t>120</a:t>
            </a:fld>
            <a:endParaRPr lang="en-US"/>
          </a:p>
        </p:txBody>
      </p:sp>
      <p:sp>
        <p:nvSpPr>
          <p:cNvPr id="167939"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167940"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r>
              <a:rPr lang="en-US" smtClean="0"/>
              <a:t>You should stress that the time-based historical perspective is only  one way to look at the development of Operations Management, outcome focus is another.</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DFD9DB5-F0D6-41EC-8D5E-ECF0D0B6950E}" type="slidenum">
              <a:rPr lang="en-US"/>
              <a:pPr eaLnBrk="1" hangingPunct="1"/>
              <a:t>121</a:t>
            </a:fld>
            <a:endParaRPr lang="en-US"/>
          </a:p>
        </p:txBody>
      </p:sp>
      <p:sp>
        <p:nvSpPr>
          <p:cNvPr id="16896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896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smtClean="0"/>
              <a:t>Ask your students to consider why the rate of growth of productivity in the U.S. is so low.  As they identify factors, have them link these factors to the resources of capital, labor, and management.</a:t>
            </a:r>
          </a:p>
          <a:p>
            <a:pPr>
              <a:spcBef>
                <a:spcPct val="0"/>
              </a:spcBef>
            </a:pPr>
            <a:endParaRPr lang="en-US" smtClean="0"/>
          </a:p>
          <a:p>
            <a:pPr>
              <a:spcBef>
                <a:spcPct val="0"/>
              </a:spcBef>
            </a:pPr>
            <a:r>
              <a:rPr lang="en-US" smtClean="0"/>
              <a:t>This may also be a good point at which to introduce the notions of efficiency (doing a job well), and effectiveness (doing the right job).  It may be especially helpful to discuss the conditions under which efficiency or effectiveness becomes the more important.</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revisar</a:t>
            </a:r>
            <a:endParaRPr lang="en-US" dirty="0"/>
          </a:p>
        </p:txBody>
      </p:sp>
      <p:sp>
        <p:nvSpPr>
          <p:cNvPr id="4" name="3 Marcador de número de diapositiva"/>
          <p:cNvSpPr>
            <a:spLocks noGrp="1"/>
          </p:cNvSpPr>
          <p:nvPr>
            <p:ph type="sldNum" sz="quarter" idx="10"/>
          </p:nvPr>
        </p:nvSpPr>
        <p:spPr/>
        <p:txBody>
          <a:bodyPr/>
          <a:lstStyle/>
          <a:p>
            <a:pPr>
              <a:defRPr/>
            </a:pPr>
            <a:fld id="{FB4ABE7B-AD1E-44D9-8420-AFC7456C565C}" type="slidenum">
              <a:rPr lang="es-ES" smtClean="0"/>
              <a:pPr>
                <a:defRPr/>
              </a:pPr>
              <a:t>8</a:t>
            </a:fld>
            <a:endParaRPr lang="es-ES"/>
          </a:p>
        </p:txBody>
      </p:sp>
    </p:spTree>
    <p:extLst>
      <p:ext uri="{BB962C8B-B14F-4D97-AF65-F5344CB8AC3E}">
        <p14:creationId xmlns:p14="http://schemas.microsoft.com/office/powerpoint/2010/main" val="311329992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9260B5AE-1CC1-46EB-BAE1-10FF9A4513CD}" type="slidenum">
              <a:rPr lang="en-US"/>
              <a:pPr eaLnBrk="1" hangingPunct="1"/>
              <a:t>122</a:t>
            </a:fld>
            <a:endParaRPr lang="en-US"/>
          </a:p>
        </p:txBody>
      </p:sp>
      <p:sp>
        <p:nvSpPr>
          <p:cNvPr id="16998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998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smtClean="0"/>
              <a:t>This slide may help explain why an increasing productivity is so important if one wishes an increased standard of living.</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93070860-8B22-43E2-8D55-2AA9A8C67275}" type="slidenum">
              <a:rPr lang="en-US"/>
              <a:pPr eaLnBrk="1" hangingPunct="1"/>
              <a:t>123</a:t>
            </a:fld>
            <a:endParaRPr lang="en-US"/>
          </a:p>
        </p:txBody>
      </p:sp>
      <p:sp>
        <p:nvSpPr>
          <p:cNvPr id="17101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101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smtClean="0"/>
              <a:t>The productivity discussion can continue with this slide.</a:t>
            </a:r>
          </a:p>
          <a:p>
            <a:pPr>
              <a:spcBef>
                <a:spcPct val="0"/>
              </a:spcBef>
            </a:pPr>
            <a:endParaRPr lang="en-US" smtClean="0"/>
          </a:p>
          <a:p>
            <a:pPr>
              <a:spcBef>
                <a:spcPct val="0"/>
              </a:spcBef>
            </a:pPr>
            <a:r>
              <a:rPr lang="en-US" smtClean="0"/>
              <a:t>One question for students might be:  Why is the present rate of productivity improvement in the U.S. less than in the period 1889 to 1973?</a:t>
            </a:r>
          </a:p>
          <a:p>
            <a:pPr>
              <a:spcBef>
                <a:spcPct val="0"/>
              </a:spcBef>
            </a:pPr>
            <a:endParaRPr lang="en-US" smtClean="0"/>
          </a:p>
          <a:p>
            <a:pPr>
              <a:spcBef>
                <a:spcPct val="0"/>
              </a:spcBef>
            </a:pPr>
            <a:r>
              <a:rPr lang="en-US" smtClean="0"/>
              <a:t>You might also ask them to consider what happens as the rate of productivity improvement approaches zero.  Does this simply mean that the standard of living ceases to rise, or are there more ominous manifestations?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6672121-DA02-46A6-9457-4A9A48692476}" type="slidenum">
              <a:rPr lang="en-US"/>
              <a:pPr eaLnBrk="1" hangingPunct="1"/>
              <a:t>23</a:t>
            </a:fld>
            <a:endParaRPr lang="en-US"/>
          </a:p>
        </p:txBody>
      </p:sp>
      <p:sp>
        <p:nvSpPr>
          <p:cNvPr id="15155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155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s-CL"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A036322-B587-43CC-A785-054E87616953}" type="slidenum">
              <a:rPr lang="en-US"/>
              <a:pPr eaLnBrk="1" hangingPunct="1"/>
              <a:t>24</a:t>
            </a:fld>
            <a:endParaRPr lang="en-US"/>
          </a:p>
        </p:txBody>
      </p:sp>
      <p:sp>
        <p:nvSpPr>
          <p:cNvPr id="152579" name="Rectangle 1026"/>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2580" name="Rectangle 1027"/>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s-CL"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8F83D63-091B-4128-A401-C8DD1DC7BF84}" type="slidenum">
              <a:rPr lang="en-US"/>
              <a:pPr eaLnBrk="1" hangingPunct="1"/>
              <a:t>25</a:t>
            </a:fld>
            <a:endParaRPr lang="en-US"/>
          </a:p>
        </p:txBody>
      </p:sp>
      <p:sp>
        <p:nvSpPr>
          <p:cNvPr id="15360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0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s-CL"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EBCFBBA-7A08-4617-A590-C886D4693A90}" type="slidenum">
              <a:rPr lang="en-US"/>
              <a:pPr eaLnBrk="1" hangingPunct="1"/>
              <a:t>34</a:t>
            </a:fld>
            <a:endParaRPr lang="en-US"/>
          </a:p>
        </p:txBody>
      </p:sp>
      <p:sp>
        <p:nvSpPr>
          <p:cNvPr id="15462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462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smtClean="0"/>
              <a:t>This slide should help you make the point that a “product” is seldom only a “good” or only a “service” but usually includes some of each.  You might also raise the point that as companies are reaching the limit of evolution of the physical (good), they are tending to add information (a service) to their product.  Finally, it is important that the student be able to cite examples illustrating each of the ranges shown in the slide.</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2859962-B15C-4EC8-BF99-B323FEDE8D95}" type="slidenum">
              <a:rPr lang="en-US"/>
              <a:pPr eaLnBrk="1" hangingPunct="1"/>
              <a:t>36</a:t>
            </a:fld>
            <a:endParaRPr lang="en-US"/>
          </a:p>
        </p:txBody>
      </p:sp>
      <p:sp>
        <p:nvSpPr>
          <p:cNvPr id="15769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770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smtClean="0"/>
              <a:t>At this point, you might approach this and the next several slides by asking students to identify a product (good or service as appropriate) that illustrates each characteristic.  You might also ask them to identify products that violate one or more of these distinctions between goods and services.  </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E309E58-6F05-4247-A955-B5CC63DE8D0E}" type="slidenum">
              <a:rPr lang="en-US"/>
              <a:pPr eaLnBrk="1" hangingPunct="1"/>
              <a:t>37</a:t>
            </a:fld>
            <a:endParaRPr lang="en-US"/>
          </a:p>
        </p:txBody>
      </p:sp>
      <p:sp>
        <p:nvSpPr>
          <p:cNvPr id="15872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872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s-CL"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07F4E01-D0FA-4B4E-8FF1-DA3C4994C489}" type="slidenum">
              <a:rPr lang="es-ES"/>
              <a:pPr eaLnBrk="1" hangingPunct="1"/>
              <a:t>41</a:t>
            </a:fld>
            <a:endParaRPr lang="es-ES"/>
          </a:p>
        </p:txBody>
      </p:sp>
      <p:sp>
        <p:nvSpPr>
          <p:cNvPr id="159747" name="Rectangle 2"/>
          <p:cNvSpPr>
            <a:spLocks noGrp="1" noRot="1" noChangeAspect="1" noChangeArrowheads="1" noTextEdit="1"/>
          </p:cNvSpPr>
          <p:nvPr>
            <p:ph type="sldImg"/>
          </p:nvPr>
        </p:nvSpPr>
        <p:spPr bwMode="auto">
          <a:xfrm>
            <a:off x="1143000" y="684213"/>
            <a:ext cx="4573588" cy="34305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9748" name="Rectangle 3"/>
          <p:cNvSpPr>
            <a:spLocks noGrp="1" noChangeArrowheads="1"/>
          </p:cNvSpPr>
          <p:nvPr>
            <p:ph type="body" idx="1"/>
          </p:nvPr>
        </p:nvSpPr>
        <p:spPr bwMode="auto">
          <a:xfrm>
            <a:off x="685800" y="4343400"/>
            <a:ext cx="5486400" cy="41163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s-CL"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de título">
    <p:spTree>
      <p:nvGrpSpPr>
        <p:cNvPr id="1" name=""/>
        <p:cNvGrpSpPr/>
        <p:nvPr/>
      </p:nvGrpSpPr>
      <p:grpSpPr>
        <a:xfrm>
          <a:off x="0" y="0"/>
          <a:ext cx="0" cy="0"/>
          <a:chOff x="0" y="0"/>
          <a:chExt cx="0" cy="0"/>
        </a:xfrm>
      </p:grpSpPr>
      <p:sp>
        <p:nvSpPr>
          <p:cNvPr id="4" name="4 Marcador de pie de página"/>
          <p:cNvSpPr txBox="1">
            <a:spLocks/>
          </p:cNvSpPr>
          <p:nvPr userDrawn="1"/>
        </p:nvSpPr>
        <p:spPr bwMode="auto">
          <a:xfrm>
            <a:off x="1979613" y="6524625"/>
            <a:ext cx="5761037" cy="333375"/>
          </a:xfrm>
          <a:prstGeom prst="rect">
            <a:avLst/>
          </a:prstGeom>
          <a:noFill/>
          <a:ln w="9525">
            <a:noFill/>
            <a:miter lim="800000"/>
            <a:headEnd/>
            <a:tailEnd/>
          </a:ln>
          <a:effectLst/>
        </p:spPr>
        <p:txBody>
          <a:bodyPr/>
          <a:lstStyle/>
          <a:p>
            <a:pPr algn="ctr">
              <a:defRPr/>
            </a:pPr>
            <a:r>
              <a:rPr lang="en-US" sz="1400" dirty="0">
                <a:cs typeface="+mn-cs"/>
              </a:rPr>
              <a:t>.</a:t>
            </a:r>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dirty="0" smtClean="0"/>
              <a:t>Haga clic para modificar el estilo de subtítulo del patrón</a:t>
            </a:r>
            <a:endParaRPr lang="es-ES" dirty="0"/>
          </a:p>
        </p:txBody>
      </p:sp>
    </p:spTree>
    <p:extLst>
      <p:ext uri="{BB962C8B-B14F-4D97-AF65-F5344CB8AC3E}">
        <p14:creationId xmlns:p14="http://schemas.microsoft.com/office/powerpoint/2010/main" val="4362767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s-ES" noProof="0" smtClean="0"/>
              <a:t>Haga clic en el icono para agregar una imagen</a:t>
            </a:r>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p:txBody>
          <a:bodyPr/>
          <a:lstStyle>
            <a:lvl1pPr>
              <a:defRPr smtClean="0"/>
            </a:lvl1pPr>
          </a:lstStyle>
          <a:p>
            <a:pPr>
              <a:defRPr/>
            </a:pPr>
            <a:fld id="{3C125076-92B3-4C29-8F7D-62C3BE3BE593}" type="datetime1">
              <a:rPr lang="es-CL" smtClean="0"/>
              <a:t>12-10-2011</a:t>
            </a:fld>
            <a:endParaRPr lang="es-ES"/>
          </a:p>
        </p:txBody>
      </p:sp>
      <p:sp>
        <p:nvSpPr>
          <p:cNvPr id="6" name="Rectangle 5"/>
          <p:cNvSpPr>
            <a:spLocks noGrp="1" noChangeArrowheads="1"/>
          </p:cNvSpPr>
          <p:nvPr>
            <p:ph type="ftr" sz="quarter" idx="11"/>
          </p:nvPr>
        </p:nvSpPr>
        <p:spPr/>
        <p:txBody>
          <a:bodyPr/>
          <a:lstStyle>
            <a:lvl1pPr>
              <a:defRPr/>
            </a:lvl1pPr>
          </a:lstStyle>
          <a:p>
            <a:pPr>
              <a:defRPr/>
            </a:pPr>
            <a:endParaRPr lang="es-ES"/>
          </a:p>
        </p:txBody>
      </p:sp>
      <p:sp>
        <p:nvSpPr>
          <p:cNvPr id="7" name="Rectangle 6"/>
          <p:cNvSpPr>
            <a:spLocks noGrp="1" noChangeArrowheads="1"/>
          </p:cNvSpPr>
          <p:nvPr>
            <p:ph type="sldNum" sz="quarter" idx="12"/>
          </p:nvPr>
        </p:nvSpPr>
        <p:spPr/>
        <p:txBody>
          <a:bodyPr/>
          <a:lstStyle>
            <a:lvl1pPr>
              <a:defRPr/>
            </a:lvl1pPr>
          </a:lstStyle>
          <a:p>
            <a:pPr>
              <a:defRPr/>
            </a:pPr>
            <a:fld id="{FF1177F4-0C02-4654-AD27-727571DBA1A5}" type="slidenum">
              <a:rPr lang="es-ES"/>
              <a:pPr>
                <a:defRPr/>
              </a:pPr>
              <a:t>‹Nº›</a:t>
            </a:fld>
            <a:endParaRPr lang="es-ES"/>
          </a:p>
        </p:txBody>
      </p:sp>
    </p:spTree>
    <p:extLst>
      <p:ext uri="{BB962C8B-B14F-4D97-AF65-F5344CB8AC3E}">
        <p14:creationId xmlns:p14="http://schemas.microsoft.com/office/powerpoint/2010/main" val="23304175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p:txBody>
          <a:bodyPr/>
          <a:lstStyle>
            <a:lvl1pPr>
              <a:defRPr smtClean="0"/>
            </a:lvl1pPr>
          </a:lstStyle>
          <a:p>
            <a:pPr>
              <a:defRPr/>
            </a:pPr>
            <a:fld id="{912FB47C-5171-4930-9C7C-86C7D535B304}" type="datetime1">
              <a:rPr lang="es-CL" smtClean="0"/>
              <a:t>12-10-2011</a:t>
            </a:fld>
            <a:endParaRPr lang="es-ES"/>
          </a:p>
        </p:txBody>
      </p:sp>
      <p:sp>
        <p:nvSpPr>
          <p:cNvPr id="5" name="Rectangle 5"/>
          <p:cNvSpPr>
            <a:spLocks noGrp="1" noChangeArrowheads="1"/>
          </p:cNvSpPr>
          <p:nvPr>
            <p:ph type="ftr" sz="quarter" idx="11"/>
          </p:nvPr>
        </p:nvSpPr>
        <p:spPr/>
        <p:txBody>
          <a:bodyPr/>
          <a:lstStyle>
            <a:lvl1pPr>
              <a:defRPr/>
            </a:lvl1pPr>
          </a:lstStyle>
          <a:p>
            <a:pPr>
              <a:defRPr/>
            </a:pPr>
            <a:endParaRPr lang="es-ES"/>
          </a:p>
        </p:txBody>
      </p:sp>
      <p:sp>
        <p:nvSpPr>
          <p:cNvPr id="6" name="Rectangle 6"/>
          <p:cNvSpPr>
            <a:spLocks noGrp="1" noChangeArrowheads="1"/>
          </p:cNvSpPr>
          <p:nvPr>
            <p:ph type="sldNum" sz="quarter" idx="12"/>
          </p:nvPr>
        </p:nvSpPr>
        <p:spPr/>
        <p:txBody>
          <a:bodyPr/>
          <a:lstStyle>
            <a:lvl1pPr>
              <a:defRPr/>
            </a:lvl1pPr>
          </a:lstStyle>
          <a:p>
            <a:pPr>
              <a:defRPr/>
            </a:pPr>
            <a:fld id="{28758EBC-689F-4C60-A9A4-1FE4032CD61E}" type="slidenum">
              <a:rPr lang="es-ES"/>
              <a:pPr>
                <a:defRPr/>
              </a:pPr>
              <a:t>‹Nº›</a:t>
            </a:fld>
            <a:endParaRPr lang="es-ES"/>
          </a:p>
        </p:txBody>
      </p:sp>
    </p:spTree>
    <p:extLst>
      <p:ext uri="{BB962C8B-B14F-4D97-AF65-F5344CB8AC3E}">
        <p14:creationId xmlns:p14="http://schemas.microsoft.com/office/powerpoint/2010/main" val="18697083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p:txBody>
          <a:bodyPr/>
          <a:lstStyle>
            <a:lvl1pPr>
              <a:defRPr smtClean="0"/>
            </a:lvl1pPr>
          </a:lstStyle>
          <a:p>
            <a:pPr>
              <a:defRPr/>
            </a:pPr>
            <a:fld id="{9DCB5CE5-06FD-4B4C-903E-BA1DED1792D1}" type="datetime1">
              <a:rPr lang="es-CL" smtClean="0"/>
              <a:t>12-10-2011</a:t>
            </a:fld>
            <a:endParaRPr lang="es-ES"/>
          </a:p>
        </p:txBody>
      </p:sp>
      <p:sp>
        <p:nvSpPr>
          <p:cNvPr id="5" name="Rectangle 5"/>
          <p:cNvSpPr>
            <a:spLocks noGrp="1" noChangeArrowheads="1"/>
          </p:cNvSpPr>
          <p:nvPr>
            <p:ph type="ftr" sz="quarter" idx="11"/>
          </p:nvPr>
        </p:nvSpPr>
        <p:spPr/>
        <p:txBody>
          <a:bodyPr/>
          <a:lstStyle>
            <a:lvl1pPr>
              <a:defRPr/>
            </a:lvl1pPr>
          </a:lstStyle>
          <a:p>
            <a:pPr>
              <a:defRPr/>
            </a:pPr>
            <a:endParaRPr lang="es-ES"/>
          </a:p>
        </p:txBody>
      </p:sp>
      <p:sp>
        <p:nvSpPr>
          <p:cNvPr id="6" name="Rectangle 6"/>
          <p:cNvSpPr>
            <a:spLocks noGrp="1" noChangeArrowheads="1"/>
          </p:cNvSpPr>
          <p:nvPr>
            <p:ph type="sldNum" sz="quarter" idx="12"/>
          </p:nvPr>
        </p:nvSpPr>
        <p:spPr/>
        <p:txBody>
          <a:bodyPr/>
          <a:lstStyle>
            <a:lvl1pPr>
              <a:defRPr/>
            </a:lvl1pPr>
          </a:lstStyle>
          <a:p>
            <a:pPr>
              <a:defRPr/>
            </a:pPr>
            <a:fld id="{12F92415-68D8-4906-A3F9-3A80B6A204CD}" type="slidenum">
              <a:rPr lang="es-ES"/>
              <a:pPr>
                <a:defRPr/>
              </a:pPr>
              <a:t>‹Nº›</a:t>
            </a:fld>
            <a:endParaRPr lang="es-ES"/>
          </a:p>
        </p:txBody>
      </p:sp>
    </p:spTree>
    <p:extLst>
      <p:ext uri="{BB962C8B-B14F-4D97-AF65-F5344CB8AC3E}">
        <p14:creationId xmlns:p14="http://schemas.microsoft.com/office/powerpoint/2010/main" val="51052685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smtClean="0"/>
              <a:t>Haga clic para modificar el estilo de título del patrón</a:t>
            </a:r>
            <a:endParaRPr lang="es-ES"/>
          </a:p>
        </p:txBody>
      </p:sp>
      <p:sp>
        <p:nvSpPr>
          <p:cNvPr id="3" name="2 Marcador de tabla"/>
          <p:cNvSpPr>
            <a:spLocks noGrp="1"/>
          </p:cNvSpPr>
          <p:nvPr>
            <p:ph type="tbl" idx="1"/>
          </p:nvPr>
        </p:nvSpPr>
        <p:spPr>
          <a:xfrm>
            <a:off x="685800" y="1981200"/>
            <a:ext cx="7772400" cy="4114800"/>
          </a:xfrm>
        </p:spPr>
        <p:txBody>
          <a:bodyPr/>
          <a:lstStyle/>
          <a:p>
            <a:pPr lvl="0"/>
            <a:endParaRPr lang="es-ES" noProof="0" smtClean="0"/>
          </a:p>
        </p:txBody>
      </p:sp>
      <p:sp>
        <p:nvSpPr>
          <p:cNvPr id="4" name="Rectangle 4"/>
          <p:cNvSpPr>
            <a:spLocks noGrp="1" noChangeArrowheads="1"/>
          </p:cNvSpPr>
          <p:nvPr>
            <p:ph type="dt" sz="half" idx="10"/>
          </p:nvPr>
        </p:nvSpPr>
        <p:spPr/>
        <p:txBody>
          <a:bodyPr/>
          <a:lstStyle>
            <a:lvl1pPr>
              <a:defRPr smtClean="0"/>
            </a:lvl1pPr>
          </a:lstStyle>
          <a:p>
            <a:pPr>
              <a:defRPr/>
            </a:pPr>
            <a:fld id="{EBCF93CC-CA7F-4E89-8659-97C543E6DCF9}" type="datetime1">
              <a:rPr lang="es-CL" smtClean="0"/>
              <a:t>12-10-2011</a:t>
            </a:fld>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pPr>
              <a:defRPr/>
            </a:pPr>
            <a:fld id="{167FE466-8F5A-4121-BA51-B554313C973D}" type="slidenum">
              <a:rPr lang="en-US"/>
              <a:pPr>
                <a:defRPr/>
              </a:pPr>
              <a:t>‹Nº›</a:t>
            </a:fld>
            <a:endParaRPr lang="en-US"/>
          </a:p>
        </p:txBody>
      </p:sp>
    </p:spTree>
    <p:extLst>
      <p:ext uri="{BB962C8B-B14F-4D97-AF65-F5344CB8AC3E}">
        <p14:creationId xmlns:p14="http://schemas.microsoft.com/office/powerpoint/2010/main" val="4044616488"/>
      </p:ext>
    </p:extLst>
  </p:cSld>
  <p:clrMapOvr>
    <a:masterClrMapping/>
  </p:clrMapOvr>
  <p:transition>
    <p:random/>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Only">
  <p:cSld name="Contenido">
    <p:spTree>
      <p:nvGrpSpPr>
        <p:cNvPr id="1" name=""/>
        <p:cNvGrpSpPr/>
        <p:nvPr/>
      </p:nvGrpSpPr>
      <p:grpSpPr>
        <a:xfrm>
          <a:off x="0" y="0"/>
          <a:ext cx="0" cy="0"/>
          <a:chOff x="0" y="0"/>
          <a:chExt cx="0" cy="0"/>
        </a:xfrm>
      </p:grpSpPr>
      <p:sp>
        <p:nvSpPr>
          <p:cNvPr id="2" name="1 Marcador de contenido"/>
          <p:cNvSpPr>
            <a:spLocks noGrp="1"/>
          </p:cNvSpPr>
          <p:nvPr>
            <p:ph/>
          </p:nvPr>
        </p:nvSpPr>
        <p:spPr>
          <a:xfrm>
            <a:off x="457200" y="274638"/>
            <a:ext cx="8229600" cy="582136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3" name="Rectangle 4"/>
          <p:cNvSpPr>
            <a:spLocks noGrp="1" noChangeArrowheads="1"/>
          </p:cNvSpPr>
          <p:nvPr>
            <p:ph type="dt" sz="half" idx="10"/>
          </p:nvPr>
        </p:nvSpPr>
        <p:spPr/>
        <p:txBody>
          <a:bodyPr/>
          <a:lstStyle>
            <a:lvl1pPr>
              <a:defRPr smtClean="0"/>
            </a:lvl1pPr>
          </a:lstStyle>
          <a:p>
            <a:pPr>
              <a:defRPr/>
            </a:pPr>
            <a:fld id="{42937571-57E5-45DB-9AAB-1E500C25F52A}" type="datetime1">
              <a:rPr lang="es-CL" smtClean="0"/>
              <a:t>12-10-2011</a:t>
            </a:fld>
            <a:endParaRPr lang="en-US" dirty="0"/>
          </a:p>
        </p:txBody>
      </p:sp>
      <p:sp>
        <p:nvSpPr>
          <p:cNvPr id="4" name="Rectangle 5"/>
          <p:cNvSpPr>
            <a:spLocks noGrp="1" noChangeArrowheads="1"/>
          </p:cNvSpPr>
          <p:nvPr>
            <p:ph type="ftr" sz="quarter" idx="11"/>
          </p:nvPr>
        </p:nvSpPr>
        <p:spPr/>
        <p:txBody>
          <a:bodyPr/>
          <a:lstStyle>
            <a:lvl1pPr>
              <a:defRPr/>
            </a:lvl1pPr>
          </a:lstStyle>
          <a:p>
            <a:pPr>
              <a:defRPr/>
            </a:pPr>
            <a:endParaRPr lang="en-US"/>
          </a:p>
        </p:txBody>
      </p:sp>
      <p:sp>
        <p:nvSpPr>
          <p:cNvPr id="5" name="Rectangle 6"/>
          <p:cNvSpPr>
            <a:spLocks noGrp="1" noChangeArrowheads="1"/>
          </p:cNvSpPr>
          <p:nvPr>
            <p:ph type="sldNum" sz="quarter" idx="12"/>
          </p:nvPr>
        </p:nvSpPr>
        <p:spPr/>
        <p:txBody>
          <a:bodyPr/>
          <a:lstStyle>
            <a:lvl1pPr>
              <a:defRPr/>
            </a:lvl1pPr>
          </a:lstStyle>
          <a:p>
            <a:pPr>
              <a:defRPr/>
            </a:pPr>
            <a:fld id="{215550E3-1385-4A5C-8228-7B7CDDD52D6E}" type="slidenum">
              <a:rPr lang="en-US"/>
              <a:pPr>
                <a:defRPr/>
              </a:pPr>
              <a:t>‹Nº›</a:t>
            </a:fld>
            <a:endParaRPr lang="en-US"/>
          </a:p>
        </p:txBody>
      </p:sp>
    </p:spTree>
    <p:extLst>
      <p:ext uri="{BB962C8B-B14F-4D97-AF65-F5344CB8AC3E}">
        <p14:creationId xmlns:p14="http://schemas.microsoft.com/office/powerpoint/2010/main" val="2280141536"/>
      </p:ext>
    </p:extLst>
  </p:cSld>
  <p:clrMapOvr>
    <a:masterClrMapping/>
  </p:clrMapOvr>
  <p:transition>
    <p:random/>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chart">
  <p:cSld name="Título y gráfico">
    <p:spTree>
      <p:nvGrpSpPr>
        <p:cNvPr id="1" name=""/>
        <p:cNvGrpSpPr/>
        <p:nvPr/>
      </p:nvGrpSpPr>
      <p:grpSpPr>
        <a:xfrm>
          <a:off x="0" y="0"/>
          <a:ext cx="0" cy="0"/>
          <a:chOff x="0" y="0"/>
          <a:chExt cx="0" cy="0"/>
        </a:xfrm>
      </p:grpSpPr>
      <p:sp>
        <p:nvSpPr>
          <p:cNvPr id="2" name="1 Título"/>
          <p:cNvSpPr>
            <a:spLocks noGrp="1"/>
          </p:cNvSpPr>
          <p:nvPr>
            <p:ph type="title"/>
          </p:nvPr>
        </p:nvSpPr>
        <p:spPr>
          <a:xfrm>
            <a:off x="677334" y="163286"/>
            <a:ext cx="7771694" cy="1143000"/>
          </a:xfrm>
          <a:prstGeom prst="rect">
            <a:avLst/>
          </a:prstGeom>
        </p:spPr>
        <p:txBody>
          <a:bodyPr lIns="100008" tIns="50004" rIns="100008" bIns="50004"/>
          <a:lstStyle/>
          <a:p>
            <a:r>
              <a:rPr lang="es-ES" smtClean="0"/>
              <a:t>Haga clic para modificar el estilo de título del patrón</a:t>
            </a:r>
            <a:endParaRPr lang="es-ES"/>
          </a:p>
        </p:txBody>
      </p:sp>
      <p:sp>
        <p:nvSpPr>
          <p:cNvPr id="3" name="2 Marcador de gráfico"/>
          <p:cNvSpPr>
            <a:spLocks noGrp="1"/>
          </p:cNvSpPr>
          <p:nvPr>
            <p:ph type="chart" idx="1"/>
          </p:nvPr>
        </p:nvSpPr>
        <p:spPr>
          <a:xfrm>
            <a:off x="686154" y="1981541"/>
            <a:ext cx="7771694" cy="4114459"/>
          </a:xfrm>
        </p:spPr>
        <p:txBody>
          <a:bodyPr/>
          <a:lstStyle/>
          <a:p>
            <a:pPr lvl="0"/>
            <a:endParaRPr lang="es-ES" noProof="0" smtClean="0"/>
          </a:p>
        </p:txBody>
      </p:sp>
      <p:sp>
        <p:nvSpPr>
          <p:cNvPr id="4" name="3 Marcador de fecha"/>
          <p:cNvSpPr>
            <a:spLocks noGrp="1"/>
          </p:cNvSpPr>
          <p:nvPr>
            <p:ph type="dt" sz="half" idx="10"/>
          </p:nvPr>
        </p:nvSpPr>
        <p:spPr>
          <a:xfrm>
            <a:off x="685800" y="6248400"/>
            <a:ext cx="3048000" cy="457200"/>
          </a:xfrm>
        </p:spPr>
        <p:txBody>
          <a:bodyPr/>
          <a:lstStyle>
            <a:lvl1pPr>
              <a:defRPr smtClean="0"/>
            </a:lvl1pPr>
          </a:lstStyle>
          <a:p>
            <a:pPr>
              <a:defRPr/>
            </a:pPr>
            <a:fld id="{268DFEB0-1F30-408A-AD05-1A77D0264DED}" type="datetime1">
              <a:rPr lang="es-CL" smtClean="0"/>
              <a:t>12-10-2011</a:t>
            </a:fld>
            <a:endParaRPr lang="en-US"/>
          </a:p>
        </p:txBody>
      </p:sp>
      <p:sp>
        <p:nvSpPr>
          <p:cNvPr id="5" name="4 Marcador de pie de página"/>
          <p:cNvSpPr>
            <a:spLocks noGrp="1"/>
          </p:cNvSpPr>
          <p:nvPr>
            <p:ph type="ftr" sz="quarter" idx="11"/>
          </p:nvPr>
        </p:nvSpPr>
        <p:spPr>
          <a:xfrm>
            <a:off x="5672138" y="6243638"/>
            <a:ext cx="3217862" cy="450850"/>
          </a:xfrm>
        </p:spPr>
        <p:txBody>
          <a:bodyPr/>
          <a:lstStyle>
            <a:lvl1pPr>
              <a:defRPr/>
            </a:lvl1pPr>
          </a:lstStyle>
          <a:p>
            <a:pPr>
              <a:defRPr/>
            </a:pPr>
            <a:endParaRPr lang="en-US"/>
          </a:p>
        </p:txBody>
      </p:sp>
      <p:sp>
        <p:nvSpPr>
          <p:cNvPr id="6" name="5 Marcador de número de diapositiva"/>
          <p:cNvSpPr>
            <a:spLocks noGrp="1"/>
          </p:cNvSpPr>
          <p:nvPr>
            <p:ph type="sldNum" sz="quarter" idx="12"/>
          </p:nvPr>
        </p:nvSpPr>
        <p:spPr>
          <a:xfrm>
            <a:off x="3962400" y="6248400"/>
            <a:ext cx="1219200" cy="457200"/>
          </a:xfrm>
        </p:spPr>
        <p:txBody>
          <a:bodyPr/>
          <a:lstStyle>
            <a:lvl1pPr>
              <a:defRPr/>
            </a:lvl1pPr>
          </a:lstStyle>
          <a:p>
            <a:pPr>
              <a:defRPr/>
            </a:pPr>
            <a:r>
              <a:rPr lang="en-US"/>
              <a:t>1-</a:t>
            </a:r>
            <a:fld id="{CAEF7797-3297-4040-94BC-974A47D628C5}" type="slidenum">
              <a:rPr lang="en-US"/>
              <a:pPr>
                <a:defRPr/>
              </a:pPr>
              <a:t>‹Nº›</a:t>
            </a:fld>
            <a:endParaRPr lang="en-US"/>
          </a:p>
        </p:txBody>
      </p:sp>
    </p:spTree>
    <p:extLst>
      <p:ext uri="{BB962C8B-B14F-4D97-AF65-F5344CB8AC3E}">
        <p14:creationId xmlns:p14="http://schemas.microsoft.com/office/powerpoint/2010/main" val="320737606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dgm">
  <p:cSld name="Título y diagrama u organigrama">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smtClean="0"/>
              <a:t>Haga clic para modificar el estilo de título del patrón</a:t>
            </a:r>
            <a:endParaRPr lang="es-ES"/>
          </a:p>
        </p:txBody>
      </p:sp>
      <p:sp>
        <p:nvSpPr>
          <p:cNvPr id="3" name="2 Marcador de SmartArt"/>
          <p:cNvSpPr>
            <a:spLocks noGrp="1"/>
          </p:cNvSpPr>
          <p:nvPr>
            <p:ph type="dgm" idx="1"/>
          </p:nvPr>
        </p:nvSpPr>
        <p:spPr>
          <a:xfrm>
            <a:off x="685800" y="1981200"/>
            <a:ext cx="7772400" cy="4114800"/>
          </a:xfrm>
        </p:spPr>
        <p:txBody>
          <a:bodyPr/>
          <a:lstStyle/>
          <a:p>
            <a:pPr lvl="0"/>
            <a:endParaRPr lang="es-ES" noProof="0" smtClean="0"/>
          </a:p>
        </p:txBody>
      </p:sp>
      <p:sp>
        <p:nvSpPr>
          <p:cNvPr id="4" name="Rectangle 4"/>
          <p:cNvSpPr>
            <a:spLocks noGrp="1" noChangeArrowheads="1"/>
          </p:cNvSpPr>
          <p:nvPr>
            <p:ph type="dt" sz="half" idx="10"/>
          </p:nvPr>
        </p:nvSpPr>
        <p:spPr/>
        <p:txBody>
          <a:bodyPr/>
          <a:lstStyle>
            <a:lvl1pPr>
              <a:defRPr smtClean="0"/>
            </a:lvl1pPr>
          </a:lstStyle>
          <a:p>
            <a:pPr>
              <a:defRPr/>
            </a:pPr>
            <a:fld id="{D12D3DDA-C7A2-4B86-9FEE-54AEDDE6CE56}" type="datetime1">
              <a:rPr lang="es-CL" smtClean="0"/>
              <a:t>12-10-2011</a:t>
            </a:fld>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pPr>
              <a:defRPr/>
            </a:pPr>
            <a:fld id="{5A2CB7A5-2719-4048-93BA-9970FF8A6CAE}" type="slidenum">
              <a:rPr lang="en-US"/>
              <a:pPr>
                <a:defRPr/>
              </a:pPr>
              <a:t>‹Nº›</a:t>
            </a:fld>
            <a:endParaRPr lang="en-US"/>
          </a:p>
        </p:txBody>
      </p:sp>
    </p:spTree>
    <p:extLst>
      <p:ext uri="{BB962C8B-B14F-4D97-AF65-F5344CB8AC3E}">
        <p14:creationId xmlns:p14="http://schemas.microsoft.com/office/powerpoint/2010/main" val="3761243175"/>
      </p:ext>
    </p:extLst>
  </p:cSld>
  <p:clrMapOvr>
    <a:masterClrMapping/>
  </p:clrMapOvr>
  <p:transition>
    <p:random/>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xAndObj">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1150938" y="214313"/>
            <a:ext cx="7793037" cy="1462087"/>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1182688" y="2017713"/>
            <a:ext cx="38100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5145088" y="2017713"/>
            <a:ext cx="38100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a:xfrm>
            <a:off x="1162050" y="6243638"/>
            <a:ext cx="1905000" cy="457200"/>
          </a:xfrm>
        </p:spPr>
        <p:txBody>
          <a:bodyPr/>
          <a:lstStyle>
            <a:lvl1pPr>
              <a:defRPr smtClean="0"/>
            </a:lvl1pPr>
          </a:lstStyle>
          <a:p>
            <a:pPr>
              <a:defRPr/>
            </a:pPr>
            <a:fld id="{6572F3FF-FAE3-4FE5-BB26-E3B36A20FC80}" type="datetime1">
              <a:rPr lang="es-CL" smtClean="0"/>
              <a:t>12-10-2011</a:t>
            </a:fld>
            <a:endParaRPr lang="en-US"/>
          </a:p>
        </p:txBody>
      </p:sp>
      <p:sp>
        <p:nvSpPr>
          <p:cNvPr id="6" name="5 Marcador de pie de página"/>
          <p:cNvSpPr>
            <a:spLocks noGrp="1"/>
          </p:cNvSpPr>
          <p:nvPr>
            <p:ph type="ftr" sz="quarter" idx="11"/>
          </p:nvPr>
        </p:nvSpPr>
        <p:spPr>
          <a:xfrm>
            <a:off x="3657600" y="6243638"/>
            <a:ext cx="2895600" cy="457200"/>
          </a:xfrm>
        </p:spPr>
        <p:txBody>
          <a:bodyPr/>
          <a:lstStyle>
            <a:lvl1pPr>
              <a:defRPr/>
            </a:lvl1pPr>
          </a:lstStyle>
          <a:p>
            <a:pPr>
              <a:defRPr/>
            </a:pPr>
            <a:endParaRPr lang="en-US"/>
          </a:p>
        </p:txBody>
      </p:sp>
      <p:sp>
        <p:nvSpPr>
          <p:cNvPr id="7" name="6 Marcador de número de diapositiva"/>
          <p:cNvSpPr>
            <a:spLocks noGrp="1"/>
          </p:cNvSpPr>
          <p:nvPr>
            <p:ph type="sldNum" sz="quarter" idx="12"/>
          </p:nvPr>
        </p:nvSpPr>
        <p:spPr>
          <a:xfrm>
            <a:off x="7042150" y="6243638"/>
            <a:ext cx="1905000" cy="457200"/>
          </a:xfrm>
        </p:spPr>
        <p:txBody>
          <a:bodyPr/>
          <a:lstStyle>
            <a:lvl1pPr>
              <a:defRPr/>
            </a:lvl1pPr>
          </a:lstStyle>
          <a:p>
            <a:pPr>
              <a:defRPr/>
            </a:pPr>
            <a:fld id="{F97CF1AD-9E4E-4986-864B-50D494019F9D}" type="slidenum">
              <a:rPr lang="en-US"/>
              <a:pPr>
                <a:defRPr/>
              </a:pPr>
              <a:t>‹Nº›</a:t>
            </a:fld>
            <a:endParaRPr lang="en-US"/>
          </a:p>
        </p:txBody>
      </p:sp>
    </p:spTree>
    <p:extLst>
      <p:ext uri="{BB962C8B-B14F-4D97-AF65-F5344CB8AC3E}">
        <p14:creationId xmlns:p14="http://schemas.microsoft.com/office/powerpoint/2010/main" val="229405078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CL"/>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L"/>
          </a:p>
        </p:txBody>
      </p:sp>
      <p:sp>
        <p:nvSpPr>
          <p:cNvPr id="4" name="3 Marcador de fecha"/>
          <p:cNvSpPr>
            <a:spLocks noGrp="1"/>
          </p:cNvSpPr>
          <p:nvPr>
            <p:ph type="dt" sz="half" idx="10"/>
          </p:nvPr>
        </p:nvSpPr>
        <p:spPr/>
        <p:txBody>
          <a:bodyPr/>
          <a:lstStyle/>
          <a:p>
            <a:fld id="{A6D6F52B-AD87-4473-AB3D-3F39F062BE1A}" type="datetime1">
              <a:rPr lang="es-CL" smtClean="0"/>
              <a:t>12-10-2011</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CC1AF022-F6B6-4A31-961F-D78A0FE14AEF}" type="slidenum">
              <a:rPr lang="es-CL" smtClean="0"/>
              <a:t>‹Nº›</a:t>
            </a:fld>
            <a:endParaRPr lang="es-CL"/>
          </a:p>
        </p:txBody>
      </p:sp>
    </p:spTree>
    <p:extLst>
      <p:ext uri="{BB962C8B-B14F-4D97-AF65-F5344CB8AC3E}">
        <p14:creationId xmlns:p14="http://schemas.microsoft.com/office/powerpoint/2010/main" val="224553926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p>
            <a:fld id="{1B3CC146-D55C-483D-BEE9-51CF6ECCA361}" type="datetime1">
              <a:rPr lang="es-CL" smtClean="0"/>
              <a:t>12-10-2011</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CC1AF022-F6B6-4A31-961F-D78A0FE14AEF}" type="slidenum">
              <a:rPr lang="es-CL" smtClean="0"/>
              <a:t>‹Nº›</a:t>
            </a:fld>
            <a:endParaRPr lang="es-CL"/>
          </a:p>
        </p:txBody>
      </p:sp>
    </p:spTree>
    <p:extLst>
      <p:ext uri="{BB962C8B-B14F-4D97-AF65-F5344CB8AC3E}">
        <p14:creationId xmlns:p14="http://schemas.microsoft.com/office/powerpoint/2010/main" val="29302206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4" name="4 Marcador de pie de página"/>
          <p:cNvSpPr txBox="1">
            <a:spLocks/>
          </p:cNvSpPr>
          <p:nvPr userDrawn="1"/>
        </p:nvSpPr>
        <p:spPr bwMode="auto">
          <a:xfrm>
            <a:off x="1979613" y="6524625"/>
            <a:ext cx="5761037" cy="333375"/>
          </a:xfrm>
          <a:prstGeom prst="rect">
            <a:avLst/>
          </a:prstGeom>
          <a:noFill/>
          <a:ln w="9525">
            <a:noFill/>
            <a:miter lim="800000"/>
            <a:headEnd/>
            <a:tailEnd/>
          </a:ln>
          <a:effectLst/>
        </p:spPr>
        <p:txBody>
          <a:bodyPr/>
          <a:lstStyle/>
          <a:p>
            <a:pPr algn="ctr">
              <a:defRPr/>
            </a:pPr>
            <a:r>
              <a:rPr lang="en-US" sz="1400">
                <a:cs typeface="+mn-cs"/>
              </a:rPr>
              <a:t>Dirección de Operaciones- MBA U de Chile - Iván Braga C.</a:t>
            </a:r>
            <a:endParaRPr lang="en-US" sz="1400" dirty="0">
              <a:cs typeface="+mn-cs"/>
            </a:endParaRPr>
          </a:p>
        </p:txBody>
      </p:sp>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4"/>
          <p:cNvSpPr>
            <a:spLocks noGrp="1" noChangeArrowheads="1"/>
          </p:cNvSpPr>
          <p:nvPr>
            <p:ph type="dt" sz="half" idx="10"/>
          </p:nvPr>
        </p:nvSpPr>
        <p:spPr>
          <a:xfrm>
            <a:off x="457200" y="6453188"/>
            <a:ext cx="2133600" cy="268287"/>
          </a:xfrm>
        </p:spPr>
        <p:txBody>
          <a:bodyPr/>
          <a:lstStyle>
            <a:lvl1pPr>
              <a:defRPr smtClean="0"/>
            </a:lvl1pPr>
          </a:lstStyle>
          <a:p>
            <a:pPr>
              <a:defRPr/>
            </a:pPr>
            <a:fld id="{DAF5E134-7096-4004-9C73-59D088C1CAA8}" type="datetime1">
              <a:rPr lang="es-CL" smtClean="0"/>
              <a:t>12-10-2011</a:t>
            </a:fld>
            <a:endParaRPr lang="es-ES" dirty="0"/>
          </a:p>
        </p:txBody>
      </p:sp>
      <p:sp>
        <p:nvSpPr>
          <p:cNvPr id="6" name="Rectangle 5"/>
          <p:cNvSpPr>
            <a:spLocks noGrp="1" noChangeArrowheads="1"/>
          </p:cNvSpPr>
          <p:nvPr>
            <p:ph type="ftr" sz="quarter" idx="11"/>
          </p:nvPr>
        </p:nvSpPr>
        <p:spPr/>
        <p:txBody>
          <a:bodyPr/>
          <a:lstStyle>
            <a:lvl1pPr>
              <a:defRPr dirty="0"/>
            </a:lvl1pPr>
          </a:lstStyle>
          <a:p>
            <a:pPr>
              <a:defRPr/>
            </a:pPr>
            <a:endParaRPr lang="es-ES"/>
          </a:p>
        </p:txBody>
      </p:sp>
      <p:sp>
        <p:nvSpPr>
          <p:cNvPr id="7" name="Rectangle 6"/>
          <p:cNvSpPr>
            <a:spLocks noGrp="1" noChangeArrowheads="1"/>
          </p:cNvSpPr>
          <p:nvPr>
            <p:ph type="sldNum" sz="quarter" idx="12"/>
          </p:nvPr>
        </p:nvSpPr>
        <p:spPr>
          <a:xfrm>
            <a:off x="7524750" y="6524625"/>
            <a:ext cx="1162050" cy="333375"/>
          </a:xfrm>
        </p:spPr>
        <p:txBody>
          <a:bodyPr/>
          <a:lstStyle>
            <a:lvl1pPr>
              <a:defRPr smtClean="0"/>
            </a:lvl1pPr>
          </a:lstStyle>
          <a:p>
            <a:pPr>
              <a:defRPr/>
            </a:pPr>
            <a:fld id="{B5080E6D-02B6-49F1-93FD-98048AF87883}" type="slidenum">
              <a:rPr lang="es-ES"/>
              <a:pPr>
                <a:defRPr/>
              </a:pPr>
              <a:t>‹Nº›</a:t>
            </a:fld>
            <a:endParaRPr lang="es-ES" dirty="0"/>
          </a:p>
        </p:txBody>
      </p:sp>
    </p:spTree>
    <p:extLst>
      <p:ext uri="{BB962C8B-B14F-4D97-AF65-F5344CB8AC3E}">
        <p14:creationId xmlns:p14="http://schemas.microsoft.com/office/powerpoint/2010/main" val="385366056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9CC96CA2-5C2C-4113-BB77-91B5C79AC51D}" type="datetime1">
              <a:rPr lang="es-CL" smtClean="0"/>
              <a:t>12-10-2011</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CC1AF022-F6B6-4A31-961F-D78A0FE14AEF}" type="slidenum">
              <a:rPr lang="es-CL" smtClean="0"/>
              <a:t>‹Nº›</a:t>
            </a:fld>
            <a:endParaRPr lang="es-CL"/>
          </a:p>
        </p:txBody>
      </p:sp>
    </p:spTree>
    <p:extLst>
      <p:ext uri="{BB962C8B-B14F-4D97-AF65-F5344CB8AC3E}">
        <p14:creationId xmlns:p14="http://schemas.microsoft.com/office/powerpoint/2010/main" val="298499686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4 Marcador de fecha"/>
          <p:cNvSpPr>
            <a:spLocks noGrp="1"/>
          </p:cNvSpPr>
          <p:nvPr>
            <p:ph type="dt" sz="half" idx="10"/>
          </p:nvPr>
        </p:nvSpPr>
        <p:spPr/>
        <p:txBody>
          <a:bodyPr/>
          <a:lstStyle/>
          <a:p>
            <a:fld id="{24CAB10F-8EF7-4F9C-BECF-CA0E8B15F89C}" type="datetime1">
              <a:rPr lang="es-CL" smtClean="0"/>
              <a:t>12-10-2011</a:t>
            </a:fld>
            <a:endParaRPr lang="es-CL"/>
          </a:p>
        </p:txBody>
      </p:sp>
      <p:sp>
        <p:nvSpPr>
          <p:cNvPr id="6" name="5 Marcador de pie de página"/>
          <p:cNvSpPr>
            <a:spLocks noGrp="1"/>
          </p:cNvSpPr>
          <p:nvPr>
            <p:ph type="ftr" sz="quarter" idx="11"/>
          </p:nvPr>
        </p:nvSpPr>
        <p:spPr/>
        <p:txBody>
          <a:bodyPr/>
          <a:lstStyle/>
          <a:p>
            <a:endParaRPr lang="es-CL"/>
          </a:p>
        </p:txBody>
      </p:sp>
      <p:sp>
        <p:nvSpPr>
          <p:cNvPr id="7" name="6 Marcador de número de diapositiva"/>
          <p:cNvSpPr>
            <a:spLocks noGrp="1"/>
          </p:cNvSpPr>
          <p:nvPr>
            <p:ph type="sldNum" sz="quarter" idx="12"/>
          </p:nvPr>
        </p:nvSpPr>
        <p:spPr/>
        <p:txBody>
          <a:bodyPr/>
          <a:lstStyle/>
          <a:p>
            <a:fld id="{CC1AF022-F6B6-4A31-961F-D78A0FE14AEF}" type="slidenum">
              <a:rPr lang="es-CL" smtClean="0"/>
              <a:t>‹Nº›</a:t>
            </a:fld>
            <a:endParaRPr lang="es-CL"/>
          </a:p>
        </p:txBody>
      </p:sp>
    </p:spTree>
    <p:extLst>
      <p:ext uri="{BB962C8B-B14F-4D97-AF65-F5344CB8AC3E}">
        <p14:creationId xmlns:p14="http://schemas.microsoft.com/office/powerpoint/2010/main" val="185533429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7" name="6 Marcador de fecha"/>
          <p:cNvSpPr>
            <a:spLocks noGrp="1"/>
          </p:cNvSpPr>
          <p:nvPr>
            <p:ph type="dt" sz="half" idx="10"/>
          </p:nvPr>
        </p:nvSpPr>
        <p:spPr/>
        <p:txBody>
          <a:bodyPr/>
          <a:lstStyle/>
          <a:p>
            <a:fld id="{6488ABD8-CD5C-4D2D-B098-C5E01CCC4E75}" type="datetime1">
              <a:rPr lang="es-CL" smtClean="0"/>
              <a:t>12-10-2011</a:t>
            </a:fld>
            <a:endParaRPr lang="es-CL"/>
          </a:p>
        </p:txBody>
      </p:sp>
      <p:sp>
        <p:nvSpPr>
          <p:cNvPr id="8" name="7 Marcador de pie de página"/>
          <p:cNvSpPr>
            <a:spLocks noGrp="1"/>
          </p:cNvSpPr>
          <p:nvPr>
            <p:ph type="ftr" sz="quarter" idx="11"/>
          </p:nvPr>
        </p:nvSpPr>
        <p:spPr/>
        <p:txBody>
          <a:bodyPr/>
          <a:lstStyle/>
          <a:p>
            <a:endParaRPr lang="es-CL"/>
          </a:p>
        </p:txBody>
      </p:sp>
      <p:sp>
        <p:nvSpPr>
          <p:cNvPr id="9" name="8 Marcador de número de diapositiva"/>
          <p:cNvSpPr>
            <a:spLocks noGrp="1"/>
          </p:cNvSpPr>
          <p:nvPr>
            <p:ph type="sldNum" sz="quarter" idx="12"/>
          </p:nvPr>
        </p:nvSpPr>
        <p:spPr/>
        <p:txBody>
          <a:bodyPr/>
          <a:lstStyle/>
          <a:p>
            <a:fld id="{CC1AF022-F6B6-4A31-961F-D78A0FE14AEF}" type="slidenum">
              <a:rPr lang="es-CL" smtClean="0"/>
              <a:t>‹Nº›</a:t>
            </a:fld>
            <a:endParaRPr lang="es-CL"/>
          </a:p>
        </p:txBody>
      </p:sp>
    </p:spTree>
    <p:extLst>
      <p:ext uri="{BB962C8B-B14F-4D97-AF65-F5344CB8AC3E}">
        <p14:creationId xmlns:p14="http://schemas.microsoft.com/office/powerpoint/2010/main" val="306741773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fecha"/>
          <p:cNvSpPr>
            <a:spLocks noGrp="1"/>
          </p:cNvSpPr>
          <p:nvPr>
            <p:ph type="dt" sz="half" idx="10"/>
          </p:nvPr>
        </p:nvSpPr>
        <p:spPr/>
        <p:txBody>
          <a:bodyPr/>
          <a:lstStyle/>
          <a:p>
            <a:fld id="{14142889-E11F-42F4-8EC4-60016DA4D174}" type="datetime1">
              <a:rPr lang="es-CL" smtClean="0"/>
              <a:t>12-10-2011</a:t>
            </a:fld>
            <a:endParaRPr lang="es-CL"/>
          </a:p>
        </p:txBody>
      </p:sp>
      <p:sp>
        <p:nvSpPr>
          <p:cNvPr id="4" name="3 Marcador de pie de página"/>
          <p:cNvSpPr>
            <a:spLocks noGrp="1"/>
          </p:cNvSpPr>
          <p:nvPr>
            <p:ph type="ftr" sz="quarter" idx="11"/>
          </p:nvPr>
        </p:nvSpPr>
        <p:spPr/>
        <p:txBody>
          <a:bodyPr/>
          <a:lstStyle/>
          <a:p>
            <a:endParaRPr lang="es-CL"/>
          </a:p>
        </p:txBody>
      </p:sp>
      <p:sp>
        <p:nvSpPr>
          <p:cNvPr id="5" name="4 Marcador de número de diapositiva"/>
          <p:cNvSpPr>
            <a:spLocks noGrp="1"/>
          </p:cNvSpPr>
          <p:nvPr>
            <p:ph type="sldNum" sz="quarter" idx="12"/>
          </p:nvPr>
        </p:nvSpPr>
        <p:spPr/>
        <p:txBody>
          <a:bodyPr/>
          <a:lstStyle/>
          <a:p>
            <a:fld id="{CC1AF022-F6B6-4A31-961F-D78A0FE14AEF}" type="slidenum">
              <a:rPr lang="es-CL" smtClean="0"/>
              <a:t>‹Nº›</a:t>
            </a:fld>
            <a:endParaRPr lang="es-CL"/>
          </a:p>
        </p:txBody>
      </p:sp>
    </p:spTree>
    <p:extLst>
      <p:ext uri="{BB962C8B-B14F-4D97-AF65-F5344CB8AC3E}">
        <p14:creationId xmlns:p14="http://schemas.microsoft.com/office/powerpoint/2010/main" val="348026903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7B57555B-8B67-4370-8ED0-9C9E5E3F3E69}" type="datetime1">
              <a:rPr lang="es-CL" smtClean="0"/>
              <a:t>12-10-2011</a:t>
            </a:fld>
            <a:endParaRPr lang="es-CL"/>
          </a:p>
        </p:txBody>
      </p:sp>
      <p:sp>
        <p:nvSpPr>
          <p:cNvPr id="3" name="2 Marcador de pie de página"/>
          <p:cNvSpPr>
            <a:spLocks noGrp="1"/>
          </p:cNvSpPr>
          <p:nvPr>
            <p:ph type="ftr" sz="quarter" idx="11"/>
          </p:nvPr>
        </p:nvSpPr>
        <p:spPr/>
        <p:txBody>
          <a:bodyPr/>
          <a:lstStyle/>
          <a:p>
            <a:endParaRPr lang="es-CL"/>
          </a:p>
        </p:txBody>
      </p:sp>
      <p:sp>
        <p:nvSpPr>
          <p:cNvPr id="4" name="3 Marcador de número de diapositiva"/>
          <p:cNvSpPr>
            <a:spLocks noGrp="1"/>
          </p:cNvSpPr>
          <p:nvPr>
            <p:ph type="sldNum" sz="quarter" idx="12"/>
          </p:nvPr>
        </p:nvSpPr>
        <p:spPr/>
        <p:txBody>
          <a:bodyPr/>
          <a:lstStyle/>
          <a:p>
            <a:fld id="{CC1AF022-F6B6-4A31-961F-D78A0FE14AEF}" type="slidenum">
              <a:rPr lang="es-CL" smtClean="0"/>
              <a:t>‹Nº›</a:t>
            </a:fld>
            <a:endParaRPr lang="es-CL"/>
          </a:p>
        </p:txBody>
      </p:sp>
    </p:spTree>
    <p:extLst>
      <p:ext uri="{BB962C8B-B14F-4D97-AF65-F5344CB8AC3E}">
        <p14:creationId xmlns:p14="http://schemas.microsoft.com/office/powerpoint/2010/main" val="348230897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CL"/>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B371FA8B-9105-42AC-8050-A46BFE80E5FC}" type="datetime1">
              <a:rPr lang="es-CL" smtClean="0"/>
              <a:t>12-10-2011</a:t>
            </a:fld>
            <a:endParaRPr lang="es-CL"/>
          </a:p>
        </p:txBody>
      </p:sp>
      <p:sp>
        <p:nvSpPr>
          <p:cNvPr id="6" name="5 Marcador de pie de página"/>
          <p:cNvSpPr>
            <a:spLocks noGrp="1"/>
          </p:cNvSpPr>
          <p:nvPr>
            <p:ph type="ftr" sz="quarter" idx="11"/>
          </p:nvPr>
        </p:nvSpPr>
        <p:spPr/>
        <p:txBody>
          <a:bodyPr/>
          <a:lstStyle/>
          <a:p>
            <a:endParaRPr lang="es-CL"/>
          </a:p>
        </p:txBody>
      </p:sp>
      <p:sp>
        <p:nvSpPr>
          <p:cNvPr id="7" name="6 Marcador de número de diapositiva"/>
          <p:cNvSpPr>
            <a:spLocks noGrp="1"/>
          </p:cNvSpPr>
          <p:nvPr>
            <p:ph type="sldNum" sz="quarter" idx="12"/>
          </p:nvPr>
        </p:nvSpPr>
        <p:spPr/>
        <p:txBody>
          <a:bodyPr/>
          <a:lstStyle/>
          <a:p>
            <a:fld id="{CC1AF022-F6B6-4A31-961F-D78A0FE14AEF}" type="slidenum">
              <a:rPr lang="es-CL" smtClean="0"/>
              <a:t>‹Nº›</a:t>
            </a:fld>
            <a:endParaRPr lang="es-CL"/>
          </a:p>
        </p:txBody>
      </p:sp>
    </p:spTree>
    <p:extLst>
      <p:ext uri="{BB962C8B-B14F-4D97-AF65-F5344CB8AC3E}">
        <p14:creationId xmlns:p14="http://schemas.microsoft.com/office/powerpoint/2010/main" val="114975432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CL"/>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L"/>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E55D5D55-66AB-4862-AE63-05C58AADF89D}" type="datetime1">
              <a:rPr lang="es-CL" smtClean="0"/>
              <a:t>12-10-2011</a:t>
            </a:fld>
            <a:endParaRPr lang="es-CL"/>
          </a:p>
        </p:txBody>
      </p:sp>
      <p:sp>
        <p:nvSpPr>
          <p:cNvPr id="6" name="5 Marcador de pie de página"/>
          <p:cNvSpPr>
            <a:spLocks noGrp="1"/>
          </p:cNvSpPr>
          <p:nvPr>
            <p:ph type="ftr" sz="quarter" idx="11"/>
          </p:nvPr>
        </p:nvSpPr>
        <p:spPr/>
        <p:txBody>
          <a:bodyPr/>
          <a:lstStyle/>
          <a:p>
            <a:endParaRPr lang="es-CL"/>
          </a:p>
        </p:txBody>
      </p:sp>
      <p:sp>
        <p:nvSpPr>
          <p:cNvPr id="7" name="6 Marcador de número de diapositiva"/>
          <p:cNvSpPr>
            <a:spLocks noGrp="1"/>
          </p:cNvSpPr>
          <p:nvPr>
            <p:ph type="sldNum" sz="quarter" idx="12"/>
          </p:nvPr>
        </p:nvSpPr>
        <p:spPr/>
        <p:txBody>
          <a:bodyPr/>
          <a:lstStyle/>
          <a:p>
            <a:fld id="{CC1AF022-F6B6-4A31-961F-D78A0FE14AEF}" type="slidenum">
              <a:rPr lang="es-CL" smtClean="0"/>
              <a:t>‹Nº›</a:t>
            </a:fld>
            <a:endParaRPr lang="es-CL"/>
          </a:p>
        </p:txBody>
      </p:sp>
    </p:spTree>
    <p:extLst>
      <p:ext uri="{BB962C8B-B14F-4D97-AF65-F5344CB8AC3E}">
        <p14:creationId xmlns:p14="http://schemas.microsoft.com/office/powerpoint/2010/main" val="221976013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p>
            <a:fld id="{AAA7852C-AFD9-4776-9644-5C05BF4D539B}" type="datetime1">
              <a:rPr lang="es-CL" smtClean="0"/>
              <a:t>12-10-2011</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CC1AF022-F6B6-4A31-961F-D78A0FE14AEF}" type="slidenum">
              <a:rPr lang="es-CL" smtClean="0"/>
              <a:t>‹Nº›</a:t>
            </a:fld>
            <a:endParaRPr lang="es-CL"/>
          </a:p>
        </p:txBody>
      </p:sp>
    </p:spTree>
    <p:extLst>
      <p:ext uri="{BB962C8B-B14F-4D97-AF65-F5344CB8AC3E}">
        <p14:creationId xmlns:p14="http://schemas.microsoft.com/office/powerpoint/2010/main" val="426464322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p>
            <a:fld id="{A8080540-8F05-4DAB-85FB-FA6CEBF0736D}" type="datetime1">
              <a:rPr lang="es-CL" smtClean="0"/>
              <a:t>12-10-2011</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CC1AF022-F6B6-4A31-961F-D78A0FE14AEF}" type="slidenum">
              <a:rPr lang="es-CL" smtClean="0"/>
              <a:t>‹Nº›</a:t>
            </a:fld>
            <a:endParaRPr lang="es-CL"/>
          </a:p>
        </p:txBody>
      </p:sp>
    </p:spTree>
    <p:extLst>
      <p:ext uri="{BB962C8B-B14F-4D97-AF65-F5344CB8AC3E}">
        <p14:creationId xmlns:p14="http://schemas.microsoft.com/office/powerpoint/2010/main" val="18356889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fecha"/>
          <p:cNvSpPr>
            <a:spLocks noGrp="1"/>
          </p:cNvSpPr>
          <p:nvPr>
            <p:ph type="dt" sz="half" idx="10"/>
          </p:nvPr>
        </p:nvSpPr>
        <p:spPr/>
        <p:txBody>
          <a:bodyPr/>
          <a:lstStyle/>
          <a:p>
            <a:pPr>
              <a:defRPr/>
            </a:pPr>
            <a:fld id="{5C5B4729-FAD7-43BD-BE25-6E3E7BE552E0}" type="datetime1">
              <a:rPr lang="es-CL" smtClean="0"/>
              <a:t>12-10-2011</a:t>
            </a:fld>
            <a:endParaRPr lang="es-ES" dirty="0"/>
          </a:p>
        </p:txBody>
      </p:sp>
      <p:sp>
        <p:nvSpPr>
          <p:cNvPr id="4" name="3 Marcador de pie de página"/>
          <p:cNvSpPr>
            <a:spLocks noGrp="1"/>
          </p:cNvSpPr>
          <p:nvPr>
            <p:ph type="ftr" sz="quarter" idx="11"/>
          </p:nvPr>
        </p:nvSpPr>
        <p:spPr/>
        <p:txBody>
          <a:bodyPr/>
          <a:lstStyle/>
          <a:p>
            <a:pPr>
              <a:defRPr/>
            </a:pPr>
            <a:endParaRPr lang="es-ES"/>
          </a:p>
        </p:txBody>
      </p:sp>
      <p:sp>
        <p:nvSpPr>
          <p:cNvPr id="5" name="4 Marcador de número de diapositiva"/>
          <p:cNvSpPr>
            <a:spLocks noGrp="1"/>
          </p:cNvSpPr>
          <p:nvPr>
            <p:ph type="sldNum" sz="quarter" idx="12"/>
          </p:nvPr>
        </p:nvSpPr>
        <p:spPr/>
        <p:txBody>
          <a:bodyPr/>
          <a:lstStyle/>
          <a:p>
            <a:pPr>
              <a:defRPr/>
            </a:pPr>
            <a:fld id="{DFE022DE-EAB3-4226-B079-467D5870449E}" type="slidenum">
              <a:rPr lang="es-ES" smtClean="0"/>
              <a:pPr>
                <a:defRPr/>
              </a:pPr>
              <a:t>‹Nº›</a:t>
            </a:fld>
            <a:endParaRPr lang="es-ES"/>
          </a:p>
        </p:txBody>
      </p:sp>
    </p:spTree>
    <p:extLst>
      <p:ext uri="{BB962C8B-B14F-4D97-AF65-F5344CB8AC3E}">
        <p14:creationId xmlns:p14="http://schemas.microsoft.com/office/powerpoint/2010/main" val="2189666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5" name="Rectangle 5"/>
          <p:cNvSpPr>
            <a:spLocks noGrp="1" noChangeArrowheads="1"/>
          </p:cNvSpPr>
          <p:nvPr>
            <p:ph type="ftr" sz="quarter" idx="11"/>
          </p:nvPr>
        </p:nvSpPr>
        <p:spPr/>
        <p:txBody>
          <a:bodyPr/>
          <a:lstStyle>
            <a:lvl1pPr>
              <a:defRPr/>
            </a:lvl1pPr>
          </a:lstStyle>
          <a:p>
            <a:pPr>
              <a:defRPr/>
            </a:pPr>
            <a:endParaRPr lang="es-ES"/>
          </a:p>
        </p:txBody>
      </p:sp>
      <p:sp>
        <p:nvSpPr>
          <p:cNvPr id="6" name="Rectangle 6"/>
          <p:cNvSpPr>
            <a:spLocks noGrp="1" noChangeArrowheads="1"/>
          </p:cNvSpPr>
          <p:nvPr>
            <p:ph type="sldNum" sz="quarter" idx="12"/>
          </p:nvPr>
        </p:nvSpPr>
        <p:spPr/>
        <p:txBody>
          <a:bodyPr/>
          <a:lstStyle>
            <a:lvl1pPr>
              <a:defRPr/>
            </a:lvl1pPr>
          </a:lstStyle>
          <a:p>
            <a:pPr>
              <a:defRPr/>
            </a:pPr>
            <a:fld id="{7D864547-1C1F-4BAD-95AD-4CBFE8B374CA}" type="slidenum">
              <a:rPr lang="es-ES"/>
              <a:pPr>
                <a:defRPr/>
              </a:pPr>
              <a:t>‹Nº›</a:t>
            </a:fld>
            <a:endParaRPr lang="es-ES"/>
          </a:p>
        </p:txBody>
      </p:sp>
    </p:spTree>
    <p:extLst>
      <p:ext uri="{BB962C8B-B14F-4D97-AF65-F5344CB8AC3E}">
        <p14:creationId xmlns:p14="http://schemas.microsoft.com/office/powerpoint/2010/main" val="19599606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Rectangle 5"/>
          <p:cNvSpPr>
            <a:spLocks noGrp="1" noChangeArrowheads="1"/>
          </p:cNvSpPr>
          <p:nvPr>
            <p:ph type="ftr" sz="quarter" idx="11"/>
          </p:nvPr>
        </p:nvSpPr>
        <p:spPr/>
        <p:txBody>
          <a:bodyPr/>
          <a:lstStyle>
            <a:lvl1pPr>
              <a:defRPr/>
            </a:lvl1pPr>
          </a:lstStyle>
          <a:p>
            <a:pPr>
              <a:defRPr/>
            </a:pPr>
            <a:endParaRPr lang="es-ES"/>
          </a:p>
        </p:txBody>
      </p:sp>
      <p:sp>
        <p:nvSpPr>
          <p:cNvPr id="7" name="Rectangle 6"/>
          <p:cNvSpPr>
            <a:spLocks noGrp="1" noChangeArrowheads="1"/>
          </p:cNvSpPr>
          <p:nvPr>
            <p:ph type="sldNum" sz="quarter" idx="12"/>
          </p:nvPr>
        </p:nvSpPr>
        <p:spPr/>
        <p:txBody>
          <a:bodyPr/>
          <a:lstStyle>
            <a:lvl1pPr>
              <a:defRPr/>
            </a:lvl1pPr>
          </a:lstStyle>
          <a:p>
            <a:pPr>
              <a:defRPr/>
            </a:pPr>
            <a:fld id="{EFCD9479-BFA8-4B50-BD65-FA2C767A019A}" type="slidenum">
              <a:rPr lang="es-ES"/>
              <a:pPr>
                <a:defRPr/>
              </a:pPr>
              <a:t>‹Nº›</a:t>
            </a:fld>
            <a:endParaRPr lang="es-ES"/>
          </a:p>
        </p:txBody>
      </p:sp>
    </p:spTree>
    <p:extLst>
      <p:ext uri="{BB962C8B-B14F-4D97-AF65-F5344CB8AC3E}">
        <p14:creationId xmlns:p14="http://schemas.microsoft.com/office/powerpoint/2010/main" val="32366507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8" name="Rectangle 5"/>
          <p:cNvSpPr>
            <a:spLocks noGrp="1" noChangeArrowheads="1"/>
          </p:cNvSpPr>
          <p:nvPr>
            <p:ph type="ftr" sz="quarter" idx="11"/>
          </p:nvPr>
        </p:nvSpPr>
        <p:spPr/>
        <p:txBody>
          <a:bodyPr/>
          <a:lstStyle>
            <a:lvl1pPr>
              <a:defRPr/>
            </a:lvl1pPr>
          </a:lstStyle>
          <a:p>
            <a:pPr>
              <a:defRPr/>
            </a:pPr>
            <a:endParaRPr lang="es-ES"/>
          </a:p>
        </p:txBody>
      </p:sp>
      <p:sp>
        <p:nvSpPr>
          <p:cNvPr id="9" name="Rectangle 6"/>
          <p:cNvSpPr>
            <a:spLocks noGrp="1" noChangeArrowheads="1"/>
          </p:cNvSpPr>
          <p:nvPr>
            <p:ph type="sldNum" sz="quarter" idx="12"/>
          </p:nvPr>
        </p:nvSpPr>
        <p:spPr/>
        <p:txBody>
          <a:bodyPr/>
          <a:lstStyle>
            <a:lvl1pPr>
              <a:defRPr/>
            </a:lvl1pPr>
          </a:lstStyle>
          <a:p>
            <a:pPr>
              <a:defRPr/>
            </a:pPr>
            <a:fld id="{67CBE33D-5343-4431-B945-7DE9BB057A7F}" type="slidenum">
              <a:rPr lang="es-ES"/>
              <a:pPr>
                <a:defRPr/>
              </a:pPr>
              <a:t>‹Nº›</a:t>
            </a:fld>
            <a:endParaRPr lang="es-ES"/>
          </a:p>
        </p:txBody>
      </p:sp>
    </p:spTree>
    <p:extLst>
      <p:ext uri="{BB962C8B-B14F-4D97-AF65-F5344CB8AC3E}">
        <p14:creationId xmlns:p14="http://schemas.microsoft.com/office/powerpoint/2010/main" val="11834144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4" name="Rectangle 5"/>
          <p:cNvSpPr>
            <a:spLocks noGrp="1" noChangeArrowheads="1"/>
          </p:cNvSpPr>
          <p:nvPr>
            <p:ph type="ftr" sz="quarter" idx="11"/>
          </p:nvPr>
        </p:nvSpPr>
        <p:spPr/>
        <p:txBody>
          <a:bodyPr/>
          <a:lstStyle>
            <a:lvl1pPr>
              <a:defRPr/>
            </a:lvl1pPr>
          </a:lstStyle>
          <a:p>
            <a:pPr>
              <a:defRPr/>
            </a:pPr>
            <a:endParaRPr lang="es-ES"/>
          </a:p>
        </p:txBody>
      </p:sp>
      <p:sp>
        <p:nvSpPr>
          <p:cNvPr id="5" name="Rectangle 6"/>
          <p:cNvSpPr>
            <a:spLocks noGrp="1" noChangeArrowheads="1"/>
          </p:cNvSpPr>
          <p:nvPr>
            <p:ph type="sldNum" sz="quarter" idx="12"/>
          </p:nvPr>
        </p:nvSpPr>
        <p:spPr/>
        <p:txBody>
          <a:bodyPr/>
          <a:lstStyle>
            <a:lvl1pPr>
              <a:defRPr/>
            </a:lvl1pPr>
          </a:lstStyle>
          <a:p>
            <a:pPr>
              <a:defRPr/>
            </a:pPr>
            <a:fld id="{67A4241F-2D14-44CC-BD6D-8A004CDA7456}" type="slidenum">
              <a:rPr lang="es-ES"/>
              <a:pPr>
                <a:defRPr/>
              </a:pPr>
              <a:t>‹Nº›</a:t>
            </a:fld>
            <a:endParaRPr lang="es-ES"/>
          </a:p>
        </p:txBody>
      </p:sp>
    </p:spTree>
    <p:extLst>
      <p:ext uri="{BB962C8B-B14F-4D97-AF65-F5344CB8AC3E}">
        <p14:creationId xmlns:p14="http://schemas.microsoft.com/office/powerpoint/2010/main" val="34134494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smtClean="0"/>
            </a:lvl1pPr>
          </a:lstStyle>
          <a:p>
            <a:pPr>
              <a:defRPr/>
            </a:pPr>
            <a:fld id="{90C99D64-91AD-428D-A47B-B78A9ECDE67A}" type="datetime1">
              <a:rPr lang="es-CL" smtClean="0"/>
              <a:t>12-10-2011</a:t>
            </a:fld>
            <a:endParaRPr lang="es-ES"/>
          </a:p>
        </p:txBody>
      </p:sp>
      <p:sp>
        <p:nvSpPr>
          <p:cNvPr id="3" name="Rectangle 5"/>
          <p:cNvSpPr>
            <a:spLocks noGrp="1" noChangeArrowheads="1"/>
          </p:cNvSpPr>
          <p:nvPr>
            <p:ph type="ftr" sz="quarter" idx="11"/>
          </p:nvPr>
        </p:nvSpPr>
        <p:spPr/>
        <p:txBody>
          <a:bodyPr/>
          <a:lstStyle>
            <a:lvl1pPr>
              <a:defRPr/>
            </a:lvl1pPr>
          </a:lstStyle>
          <a:p>
            <a:pPr>
              <a:defRPr/>
            </a:pPr>
            <a:endParaRPr lang="es-ES"/>
          </a:p>
        </p:txBody>
      </p:sp>
      <p:sp>
        <p:nvSpPr>
          <p:cNvPr id="4" name="Rectangle 6"/>
          <p:cNvSpPr>
            <a:spLocks noGrp="1" noChangeArrowheads="1"/>
          </p:cNvSpPr>
          <p:nvPr>
            <p:ph type="sldNum" sz="quarter" idx="12"/>
          </p:nvPr>
        </p:nvSpPr>
        <p:spPr/>
        <p:txBody>
          <a:bodyPr/>
          <a:lstStyle>
            <a:lvl1pPr>
              <a:defRPr/>
            </a:lvl1pPr>
          </a:lstStyle>
          <a:p>
            <a:pPr>
              <a:defRPr/>
            </a:pPr>
            <a:fld id="{E7A88311-7D64-4129-B4A2-30750E2A1B4C}" type="slidenum">
              <a:rPr lang="es-ES"/>
              <a:pPr>
                <a:defRPr/>
              </a:pPr>
              <a:t>‹Nº›</a:t>
            </a:fld>
            <a:endParaRPr lang="es-ES"/>
          </a:p>
        </p:txBody>
      </p:sp>
    </p:spTree>
    <p:extLst>
      <p:ext uri="{BB962C8B-B14F-4D97-AF65-F5344CB8AC3E}">
        <p14:creationId xmlns:p14="http://schemas.microsoft.com/office/powerpoint/2010/main" val="6599056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6" name="Rectangle 5"/>
          <p:cNvSpPr>
            <a:spLocks noGrp="1" noChangeArrowheads="1"/>
          </p:cNvSpPr>
          <p:nvPr>
            <p:ph type="ftr" sz="quarter" idx="11"/>
          </p:nvPr>
        </p:nvSpPr>
        <p:spPr/>
        <p:txBody>
          <a:bodyPr/>
          <a:lstStyle>
            <a:lvl1pPr>
              <a:defRPr/>
            </a:lvl1pPr>
          </a:lstStyle>
          <a:p>
            <a:pPr>
              <a:defRPr/>
            </a:pPr>
            <a:endParaRPr lang="es-ES"/>
          </a:p>
        </p:txBody>
      </p:sp>
      <p:sp>
        <p:nvSpPr>
          <p:cNvPr id="7" name="Rectangle 6"/>
          <p:cNvSpPr>
            <a:spLocks noGrp="1" noChangeArrowheads="1"/>
          </p:cNvSpPr>
          <p:nvPr>
            <p:ph type="sldNum" sz="quarter" idx="12"/>
          </p:nvPr>
        </p:nvSpPr>
        <p:spPr/>
        <p:txBody>
          <a:bodyPr/>
          <a:lstStyle>
            <a:lvl1pPr>
              <a:defRPr/>
            </a:lvl1pPr>
          </a:lstStyle>
          <a:p>
            <a:pPr>
              <a:defRPr/>
            </a:pPr>
            <a:fld id="{6021FB56-91F6-48E1-BF8C-E6123A7E7F5C}" type="slidenum">
              <a:rPr lang="es-ES"/>
              <a:pPr>
                <a:defRPr/>
              </a:pPr>
              <a:t>‹Nº›</a:t>
            </a:fld>
            <a:endParaRPr lang="es-ES"/>
          </a:p>
        </p:txBody>
      </p:sp>
    </p:spTree>
    <p:extLst>
      <p:ext uri="{BB962C8B-B14F-4D97-AF65-F5344CB8AC3E}">
        <p14:creationId xmlns:p14="http://schemas.microsoft.com/office/powerpoint/2010/main" val="9957130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2.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9"/>
          <a:srcRect/>
          <a:stretch>
            <a:fillRect/>
          </a:stretch>
        </a:blip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10243"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28" name="Rectangle 4"/>
          <p:cNvSpPr>
            <a:spLocks noGrp="1" noChangeArrowheads="1"/>
          </p:cNvSpPr>
          <p:nvPr>
            <p:ph type="dt" sz="half" idx="2"/>
          </p:nvPr>
        </p:nvSpPr>
        <p:spPr bwMode="auto">
          <a:xfrm>
            <a:off x="0" y="6597650"/>
            <a:ext cx="2133600" cy="2603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900" smtClean="0">
                <a:cs typeface="+mn-cs"/>
              </a:defRPr>
            </a:lvl1pPr>
          </a:lstStyle>
          <a:p>
            <a:pPr>
              <a:defRPr/>
            </a:pPr>
            <a:fld id="{06E45D63-AB13-4046-A8CF-1BBA2E892589}" type="datetime1">
              <a:rPr lang="es-CL" smtClean="0"/>
              <a:t>12-10-2011</a:t>
            </a:fld>
            <a:endParaRPr lang="es-ES" dirty="0"/>
          </a:p>
        </p:txBody>
      </p:sp>
      <p:sp>
        <p:nvSpPr>
          <p:cNvPr id="1029" name="Rectangle 5"/>
          <p:cNvSpPr>
            <a:spLocks noGrp="1" noChangeArrowheads="1"/>
          </p:cNvSpPr>
          <p:nvPr>
            <p:ph type="ftr" sz="quarter" idx="3"/>
          </p:nvPr>
        </p:nvSpPr>
        <p:spPr bwMode="auto">
          <a:xfrm>
            <a:off x="3059113" y="6524625"/>
            <a:ext cx="3241675" cy="333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900" dirty="0">
                <a:cs typeface="+mn-cs"/>
              </a:defRPr>
            </a:lvl1pPr>
          </a:lstStyle>
          <a:p>
            <a:pPr>
              <a:defRPr/>
            </a:pPr>
            <a:endParaRPr lang="es-ES"/>
          </a:p>
        </p:txBody>
      </p:sp>
      <p:sp>
        <p:nvSpPr>
          <p:cNvPr id="1030" name="Rectangle 6"/>
          <p:cNvSpPr>
            <a:spLocks noGrp="1" noChangeArrowheads="1"/>
          </p:cNvSpPr>
          <p:nvPr>
            <p:ph type="sldNum" sz="quarter" idx="4"/>
          </p:nvPr>
        </p:nvSpPr>
        <p:spPr bwMode="auto">
          <a:xfrm>
            <a:off x="7010400" y="6597650"/>
            <a:ext cx="2133600" cy="2603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900" smtClean="0">
                <a:cs typeface="+mn-cs"/>
              </a:defRPr>
            </a:lvl1pPr>
          </a:lstStyle>
          <a:p>
            <a:pPr>
              <a:defRPr/>
            </a:pPr>
            <a:fld id="{DFE022DE-EAB3-4226-B079-467D5870449E}" type="slidenum">
              <a:rPr lang="es-ES"/>
              <a:pPr>
                <a:defRPr/>
              </a:pPr>
              <a:t>‹Nº›</a:t>
            </a:fld>
            <a:endParaRPr lang="es-ES"/>
          </a:p>
        </p:txBody>
      </p:sp>
    </p:spTree>
  </p:cSld>
  <p:clrMap bg1="lt1" tx1="dk1" bg2="lt2" tx2="dk2" accent1="accent1" accent2="accent2" accent3="accent3" accent4="accent4" accent5="accent5" accent6="accent6" hlink="hlink" folHlink="folHlink"/>
  <p:sldLayoutIdLst>
    <p:sldLayoutId id="2147483683" r:id="rId1"/>
    <p:sldLayoutId id="2147483684" r:id="rId2"/>
    <p:sldLayoutId id="2147483699"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 id="2147483693" r:id="rId12"/>
    <p:sldLayoutId id="2147483694" r:id="rId13"/>
    <p:sldLayoutId id="2147483695" r:id="rId14"/>
    <p:sldLayoutId id="2147483696" r:id="rId15"/>
    <p:sldLayoutId id="2147483697" r:id="rId16"/>
    <p:sldLayoutId id="2147483698" r:id="rId17"/>
  </p:sldLayoutIdLst>
  <p:hf hdr="0"/>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B39AC70-89D2-4AE1-813A-0A01A9B817A1}" type="datetime1">
              <a:rPr lang="es-CL" smtClean="0"/>
              <a:t>12-10-2011</a:t>
            </a:fld>
            <a:endParaRPr lang="es-CL"/>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L"/>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C1AF022-F6B6-4A31-961F-D78A0FE14AEF}" type="slidenum">
              <a:rPr lang="es-CL" smtClean="0"/>
              <a:t>‹Nº›</a:t>
            </a:fld>
            <a:endParaRPr lang="es-CL"/>
          </a:p>
        </p:txBody>
      </p:sp>
    </p:spTree>
    <p:extLst>
      <p:ext uri="{BB962C8B-B14F-4D97-AF65-F5344CB8AC3E}">
        <p14:creationId xmlns:p14="http://schemas.microsoft.com/office/powerpoint/2010/main" val="3923354215"/>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1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2.xml"/><Relationship Id="rId1" Type="http://schemas.openxmlformats.org/officeDocument/2006/relationships/vmlDrawing" Target="../drawings/vmlDrawing8.vml"/><Relationship Id="rId4" Type="http://schemas.openxmlformats.org/officeDocument/2006/relationships/image" Target="../media/image42.emf"/></Relationships>
</file>

<file path=ppt/slides/_rels/slide117.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2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1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5.xml"/><Relationship Id="rId1" Type="http://schemas.openxmlformats.org/officeDocument/2006/relationships/vmlDrawing" Target="../drawings/vmlDrawing1.vml"/><Relationship Id="rId4" Type="http://schemas.openxmlformats.org/officeDocument/2006/relationships/image" Target="../media/image12.emf"/></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9.xml"/><Relationship Id="rId7" Type="http://schemas.openxmlformats.org/officeDocument/2006/relationships/image" Target="../media/image15.wmf"/><Relationship Id="rId2" Type="http://schemas.openxmlformats.org/officeDocument/2006/relationships/slideLayout" Target="../slideLayouts/slideLayout8.xml"/><Relationship Id="rId1" Type="http://schemas.openxmlformats.org/officeDocument/2006/relationships/vmlDrawing" Target="../drawings/vmlDrawing2.vml"/><Relationship Id="rId6" Type="http://schemas.openxmlformats.org/officeDocument/2006/relationships/oleObject" Target="../embeddings/oleObject3.bin"/><Relationship Id="rId5" Type="http://schemas.openxmlformats.org/officeDocument/2006/relationships/image" Target="../media/image14.png"/><Relationship Id="rId4" Type="http://schemas.openxmlformats.org/officeDocument/2006/relationships/oleObject" Target="../embeddings/oleObject2.bin"/></Relationships>
</file>

<file path=ppt/slides/_rels/slide4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21.emf"/><Relationship Id="rId5" Type="http://schemas.openxmlformats.org/officeDocument/2006/relationships/image" Target="../media/image20.jpeg"/><Relationship Id="rId4" Type="http://schemas.openxmlformats.org/officeDocument/2006/relationships/image" Target="../media/image19.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9.xml.rels><?xml version="1.0" encoding="UTF-8" standalone="yes"?>
<Relationships xmlns="http://schemas.openxmlformats.org/package/2006/relationships"><Relationship Id="rId8" Type="http://schemas.openxmlformats.org/officeDocument/2006/relationships/oleObject" Target="../embeddings/oleObject6.bin"/><Relationship Id="rId3" Type="http://schemas.openxmlformats.org/officeDocument/2006/relationships/notesSlide" Target="../notesSlides/notesSlide11.xml"/><Relationship Id="rId7" Type="http://schemas.openxmlformats.org/officeDocument/2006/relationships/image" Target="../media/image15.wmf"/><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oleObject" Target="../embeddings/oleObject5.bin"/><Relationship Id="rId5" Type="http://schemas.openxmlformats.org/officeDocument/2006/relationships/image" Target="../media/image14.png"/><Relationship Id="rId4" Type="http://schemas.openxmlformats.org/officeDocument/2006/relationships/oleObject" Target="../embeddings/oleObject4.bin"/><Relationship Id="rId9" Type="http://schemas.openxmlformats.org/officeDocument/2006/relationships/image" Target="../media/image22.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image" Target="../media/image24.emf"/></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image" Target="../media/image25.wmf"/><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28.wmf"/><Relationship Id="rId2" Type="http://schemas.openxmlformats.org/officeDocument/2006/relationships/image" Target="../media/image27.emf"/><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8.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2" Type="http://schemas.openxmlformats.org/officeDocument/2006/relationships/image" Target="../media/image30.emf"/><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30.emf"/><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7.xml"/><Relationship Id="rId1" Type="http://schemas.openxmlformats.org/officeDocument/2006/relationships/vmlDrawing" Target="../drawings/vmlDrawing5.vml"/><Relationship Id="rId4" Type="http://schemas.openxmlformats.org/officeDocument/2006/relationships/image" Target="../media/image33.wmf"/></Relationships>
</file>

<file path=ppt/slides/_rels/slide87.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7.xml"/><Relationship Id="rId1" Type="http://schemas.openxmlformats.org/officeDocument/2006/relationships/vmlDrawing" Target="../drawings/vmlDrawing6.vml"/><Relationship Id="rId4" Type="http://schemas.openxmlformats.org/officeDocument/2006/relationships/image" Target="../media/image34.wmf"/></Relationships>
</file>

<file path=ppt/slides/_rels/slide8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2.xml"/><Relationship Id="rId1" Type="http://schemas.openxmlformats.org/officeDocument/2006/relationships/vmlDrawing" Target="../drawings/vmlDrawing7.vml"/><Relationship Id="rId4" Type="http://schemas.openxmlformats.org/officeDocument/2006/relationships/image" Target="../media/image38.png"/></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Rectangle 5"/>
          <p:cNvSpPr txBox="1">
            <a:spLocks noChangeArrowheads="1"/>
          </p:cNvSpPr>
          <p:nvPr/>
        </p:nvSpPr>
        <p:spPr bwMode="auto">
          <a:xfrm>
            <a:off x="467544" y="2852936"/>
            <a:ext cx="8352928" cy="1440160"/>
          </a:xfrm>
          <a:prstGeom prst="rect">
            <a:avLst/>
          </a:prstGeom>
          <a:ln>
            <a:noFill/>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0">
            <a:schemeClr val="accent1"/>
          </a:lnRef>
          <a:fillRef idx="3">
            <a:schemeClr val="accent1"/>
          </a:fillRef>
          <a:effectRef idx="3">
            <a:schemeClr val="accent1"/>
          </a:effectRef>
          <a:fontRef idx="minor">
            <a:schemeClr val="lt1"/>
          </a:fontRef>
        </p:style>
        <p:txBody>
          <a:bodyPr/>
          <a:lstStyle/>
          <a:p>
            <a:pPr algn="ctr">
              <a:defRPr/>
            </a:pPr>
            <a:r>
              <a:rPr lang="es-CL" sz="4000" kern="0" dirty="0">
                <a:solidFill>
                  <a:schemeClr val="accent2"/>
                </a:solidFill>
                <a:latin typeface="+mj-lt"/>
                <a:ea typeface="+mj-ea"/>
                <a:cs typeface="+mj-cs"/>
              </a:rPr>
              <a:t>Dirección  de Operaciones</a:t>
            </a:r>
            <a:br>
              <a:rPr lang="es-CL" sz="4000" kern="0" dirty="0">
                <a:solidFill>
                  <a:schemeClr val="accent2"/>
                </a:solidFill>
                <a:latin typeface="+mj-lt"/>
                <a:ea typeface="+mj-ea"/>
                <a:cs typeface="+mj-cs"/>
              </a:rPr>
            </a:br>
            <a:r>
              <a:rPr lang="es-CL" sz="3600" kern="0" dirty="0">
                <a:solidFill>
                  <a:schemeClr val="accent2"/>
                </a:solidFill>
                <a:latin typeface="+mj-lt"/>
                <a:ea typeface="+mj-ea"/>
                <a:cs typeface="+mj-cs"/>
              </a:rPr>
              <a:t>Módulo 1</a:t>
            </a:r>
            <a:br>
              <a:rPr lang="es-CL" sz="3600" kern="0" dirty="0">
                <a:solidFill>
                  <a:schemeClr val="accent2"/>
                </a:solidFill>
                <a:latin typeface="+mj-lt"/>
                <a:ea typeface="+mj-ea"/>
                <a:cs typeface="+mj-cs"/>
              </a:rPr>
            </a:br>
            <a:endParaRPr lang="es-CL" sz="3600" kern="0" dirty="0">
              <a:solidFill>
                <a:schemeClr val="accent2"/>
              </a:solidFill>
              <a:latin typeface="+mj-lt"/>
              <a:ea typeface="+mj-ea"/>
              <a:cs typeface="+mj-cs"/>
            </a:endParaRPr>
          </a:p>
        </p:txBody>
      </p:sp>
      <p:sp>
        <p:nvSpPr>
          <p:cNvPr id="27653" name="Rectangle 6"/>
          <p:cNvSpPr>
            <a:spLocks noChangeArrowheads="1"/>
          </p:cNvSpPr>
          <p:nvPr/>
        </p:nvSpPr>
        <p:spPr bwMode="auto">
          <a:xfrm>
            <a:off x="1547813" y="4724400"/>
            <a:ext cx="6400800"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spcBef>
                <a:spcPct val="20000"/>
              </a:spcBef>
            </a:pPr>
            <a:r>
              <a:rPr lang="es-CL" b="1" dirty="0">
                <a:solidFill>
                  <a:srgbClr val="000066"/>
                </a:solidFill>
              </a:rPr>
              <a:t>Profesor: Iván Braga</a:t>
            </a:r>
          </a:p>
          <a:p>
            <a:pPr algn="ctr">
              <a:spcBef>
                <a:spcPct val="20000"/>
              </a:spcBef>
            </a:pPr>
            <a:r>
              <a:rPr lang="es-CL" b="1" dirty="0" smtClean="0">
                <a:solidFill>
                  <a:srgbClr val="000066"/>
                </a:solidFill>
              </a:rPr>
              <a:t>Octubre de 2011</a:t>
            </a:r>
            <a:endParaRPr lang="es-CL" b="1" dirty="0">
              <a:solidFill>
                <a:srgbClr val="000066"/>
              </a:solidFill>
            </a:endParaRPr>
          </a:p>
        </p:txBody>
      </p:sp>
      <p:sp>
        <p:nvSpPr>
          <p:cNvPr id="27655" name="6 Marcador de número de diapositiva"/>
          <p:cNvSpPr>
            <a:spLocks noGrp="1"/>
          </p:cNvSpPr>
          <p:nvPr>
            <p:ph type="sldNum" sz="quarter" idx="4294967295"/>
          </p:nvPr>
        </p:nvSpPr>
        <p:spPr>
          <a:xfrm>
            <a:off x="7010400" y="6669088"/>
            <a:ext cx="2133600" cy="18891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04DC985-50A5-4522-8BBD-601251E26668}" type="slidenum">
              <a:rPr lang="es-ES"/>
              <a:pPr eaLnBrk="1" hangingPunct="1"/>
              <a:t>1</a:t>
            </a:fld>
            <a:endParaRPr lang="es-ES"/>
          </a:p>
        </p:txBody>
      </p:sp>
      <p:sp>
        <p:nvSpPr>
          <p:cNvPr id="27656" name="7 Marcador de pie de página"/>
          <p:cNvSpPr>
            <a:spLocks noGrp="1"/>
          </p:cNvSpPr>
          <p:nvPr>
            <p:ph type="ftr" sz="quarter" idx="4294967295"/>
          </p:nvPr>
        </p:nvSpPr>
        <p:spPr>
          <a:xfrm>
            <a:off x="3132138" y="6381750"/>
            <a:ext cx="316865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s-CL"/>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4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sp>
        <p:nvSpPr>
          <p:cNvPr id="36867" name="Rectangle 2"/>
          <p:cNvSpPr>
            <a:spLocks noGrp="1" noChangeArrowheads="1"/>
          </p:cNvSpPr>
          <p:nvPr>
            <p:ph type="title"/>
          </p:nvPr>
        </p:nvSpPr>
        <p:spPr>
          <a:xfrm>
            <a:off x="0" y="0"/>
            <a:ext cx="6948488" cy="1143000"/>
          </a:xfrm>
          <a:solidFill>
            <a:srgbClr val="FFFFFF"/>
          </a:solidFill>
          <a:ln>
            <a:solidFill>
              <a:srgbClr val="000000"/>
            </a:solidFill>
            <a:miter lim="800000"/>
            <a:headEnd/>
            <a:tailEnd/>
          </a:ln>
        </p:spPr>
        <p:txBody>
          <a:bodyPr anchor="t"/>
          <a:lstStyle/>
          <a:p>
            <a:r>
              <a:rPr lang="es-CL" sz="3600" smtClean="0"/>
              <a:t>II. Calendario y Reglas del Juego</a:t>
            </a:r>
          </a:p>
        </p:txBody>
      </p:sp>
      <p:sp>
        <p:nvSpPr>
          <p:cNvPr id="36868" name="Rectangle 3"/>
          <p:cNvSpPr>
            <a:spLocks noGrp="1" noChangeArrowheads="1"/>
          </p:cNvSpPr>
          <p:nvPr>
            <p:ph type="body" idx="1"/>
          </p:nvPr>
        </p:nvSpPr>
        <p:spPr>
          <a:xfrm>
            <a:off x="685800" y="1981200"/>
            <a:ext cx="8207375" cy="4114800"/>
          </a:xfrm>
        </p:spPr>
        <p:txBody>
          <a:bodyPr/>
          <a:lstStyle/>
          <a:p>
            <a:r>
              <a:rPr lang="es-CL" dirty="0" smtClean="0"/>
              <a:t>Actividades:</a:t>
            </a:r>
          </a:p>
          <a:p>
            <a:pPr lvl="1"/>
            <a:r>
              <a:rPr lang="es-ES_tradnl" dirty="0" smtClean="0"/>
              <a:t>Módulos de Clases (7)</a:t>
            </a:r>
          </a:p>
          <a:p>
            <a:pPr lvl="1"/>
            <a:r>
              <a:rPr lang="es-ES_tradnl" dirty="0" smtClean="0"/>
              <a:t>Trabajos en Equipo (2)</a:t>
            </a:r>
          </a:p>
          <a:p>
            <a:pPr lvl="1"/>
            <a:r>
              <a:rPr lang="es-ES_tradnl" dirty="0" smtClean="0"/>
              <a:t>Foro en línea</a:t>
            </a:r>
          </a:p>
          <a:p>
            <a:pPr lvl="1"/>
            <a:r>
              <a:rPr lang="es-ES_tradnl" dirty="0" smtClean="0"/>
              <a:t>Evaluaciones: </a:t>
            </a:r>
          </a:p>
          <a:p>
            <a:pPr lvl="2"/>
            <a:r>
              <a:rPr lang="es-ES_tradnl" dirty="0" smtClean="0"/>
              <a:t>Controles de Lectura (5) y Examen</a:t>
            </a:r>
            <a:endParaRPr lang="es-CL" dirty="0" smtClean="0"/>
          </a:p>
        </p:txBody>
      </p:sp>
      <p:sp>
        <p:nvSpPr>
          <p:cNvPr id="36869" name="Text Box 4"/>
          <p:cNvSpPr txBox="1">
            <a:spLocks noChangeArrowheads="1"/>
          </p:cNvSpPr>
          <p:nvPr/>
        </p:nvSpPr>
        <p:spPr bwMode="auto">
          <a:xfrm>
            <a:off x="0" y="6289675"/>
            <a:ext cx="4048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a:solidFill>
                  <a:srgbClr val="99FF66"/>
                </a:solidFill>
              </a:rPr>
              <a:t>A</a:t>
            </a:r>
            <a:endParaRPr lang="es-ES">
              <a:solidFill>
                <a:srgbClr val="99FF66"/>
              </a:solidFill>
            </a:endParaRPr>
          </a:p>
        </p:txBody>
      </p:sp>
      <p:sp>
        <p:nvSpPr>
          <p:cNvPr id="36870" name="5 Marcador de fecha"/>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6FA5B7F-9C3E-4256-B162-E30910946BE6}" type="datetime1">
              <a:rPr lang="es-CL" smtClean="0"/>
              <a:t>12-10-2011</a:t>
            </a:fld>
            <a:endParaRPr lang="es-ES"/>
          </a:p>
        </p:txBody>
      </p:sp>
      <p:sp>
        <p:nvSpPr>
          <p:cNvPr id="36871" name="6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15C85CC-434D-46D3-897F-1C1C79ED6656}" type="slidenum">
              <a:rPr lang="es-ES"/>
              <a:pPr eaLnBrk="1" hangingPunct="1"/>
              <a:t>10</a:t>
            </a:fld>
            <a:endParaRPr lang="es-ES"/>
          </a:p>
        </p:txBody>
      </p:sp>
    </p:spTree>
  </p:cSld>
  <p:clrMapOvr>
    <a:masterClrMapping/>
  </p:clrMapOvr>
  <p:transition/>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4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sp>
        <p:nvSpPr>
          <p:cNvPr id="50179" name="Rectangle 3"/>
          <p:cNvSpPr>
            <a:spLocks noGrp="1" noChangeArrowheads="1"/>
          </p:cNvSpPr>
          <p:nvPr>
            <p:ph type="body" idx="1"/>
          </p:nvPr>
        </p:nvSpPr>
        <p:spPr>
          <a:xfrm>
            <a:off x="357158" y="1196975"/>
            <a:ext cx="7929618" cy="5375297"/>
          </a:xfrm>
          <a:ln>
            <a:noFill/>
            <a:miter lim="800000"/>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accent2"/>
          </a:lnRef>
          <a:fillRef idx="2">
            <a:schemeClr val="accent2"/>
          </a:fillRef>
          <a:effectRef idx="1">
            <a:schemeClr val="accent2"/>
          </a:effectRef>
          <a:fontRef idx="minor">
            <a:schemeClr val="dk1"/>
          </a:fontRef>
        </p:style>
        <p:txBody>
          <a:bodyPr/>
          <a:lstStyle/>
          <a:p>
            <a:pPr marL="609600" indent="-609600">
              <a:buFontTx/>
              <a:buAutoNum type="arabicPeriod"/>
              <a:defRPr/>
            </a:pPr>
            <a:endParaRPr lang="es-CL" dirty="0" smtClean="0"/>
          </a:p>
          <a:p>
            <a:pPr marL="609600" indent="-609600">
              <a:buFontTx/>
              <a:buAutoNum type="arabicPeriod"/>
              <a:defRPr/>
            </a:pPr>
            <a:r>
              <a:rPr lang="es-CL" dirty="0" smtClean="0"/>
              <a:t>Instalaciones: </a:t>
            </a:r>
          </a:p>
          <a:p>
            <a:pPr marL="990600" lvl="1" indent="-533400">
              <a:buFont typeface="Wingdings" pitchFamily="2" charset="2"/>
              <a:buChar char="ü"/>
              <a:defRPr/>
            </a:pPr>
            <a:r>
              <a:rPr lang="es-CL" sz="2000" dirty="0" smtClean="0"/>
              <a:t>Inversiones en planta, ubicación, tamaño, estructura.</a:t>
            </a:r>
          </a:p>
          <a:p>
            <a:pPr marL="990600" lvl="1" indent="-533400">
              <a:buFont typeface="Wingdings" pitchFamily="2" charset="2"/>
              <a:buChar char="ü"/>
              <a:defRPr/>
            </a:pPr>
            <a:endParaRPr lang="es-CL" sz="2000" dirty="0" smtClean="0"/>
          </a:p>
          <a:p>
            <a:pPr marL="609600" indent="-609600">
              <a:buFontTx/>
              <a:buAutoNum type="arabicPeriod"/>
              <a:defRPr/>
            </a:pPr>
            <a:r>
              <a:rPr lang="es-CL" dirty="0" smtClean="0"/>
              <a:t>Capacidad: </a:t>
            </a:r>
          </a:p>
          <a:p>
            <a:pPr marL="990600" lvl="1" indent="-533400">
              <a:buFont typeface="Wingdings" pitchFamily="2" charset="2"/>
              <a:buChar char="ü"/>
              <a:defRPr/>
            </a:pPr>
            <a:r>
              <a:rPr lang="es-CL" sz="2000" dirty="0" smtClean="0"/>
              <a:t>Enfrentar la demanda, plazos, competencia,…</a:t>
            </a:r>
          </a:p>
          <a:p>
            <a:pPr marL="990600" lvl="1" indent="-533400">
              <a:buFont typeface="Wingdings" pitchFamily="2" charset="2"/>
              <a:buChar char="ü"/>
              <a:defRPr/>
            </a:pPr>
            <a:endParaRPr lang="es-CL" sz="2000" dirty="0" smtClean="0"/>
          </a:p>
          <a:p>
            <a:pPr marL="609600" indent="-609600">
              <a:buFontTx/>
              <a:buAutoNum type="arabicPeriod"/>
              <a:defRPr/>
            </a:pPr>
            <a:r>
              <a:rPr lang="es-CL" dirty="0" smtClean="0"/>
              <a:t>Integración vertical: </a:t>
            </a:r>
          </a:p>
          <a:p>
            <a:pPr marL="990600" lvl="1" indent="-533400">
              <a:buFont typeface="Wingdings" pitchFamily="2" charset="2"/>
              <a:buChar char="ü"/>
              <a:defRPr/>
            </a:pPr>
            <a:r>
              <a:rPr lang="es-CL" sz="2000" dirty="0" smtClean="0"/>
              <a:t>Hacia atrás o hacia delante, coordinación y eficiencia en la gestión del proceso, costos, confiabilidad,...</a:t>
            </a:r>
          </a:p>
          <a:p>
            <a:pPr marL="609600" indent="-609600">
              <a:buFont typeface="Wingdings" pitchFamily="2" charset="2"/>
              <a:buChar char="ü"/>
              <a:defRPr/>
            </a:pPr>
            <a:endParaRPr lang="es-CL" dirty="0" smtClean="0"/>
          </a:p>
        </p:txBody>
      </p:sp>
      <p:sp>
        <p:nvSpPr>
          <p:cNvPr id="121862" name="Text Box 5"/>
          <p:cNvSpPr txBox="1">
            <a:spLocks noChangeArrowheads="1"/>
          </p:cNvSpPr>
          <p:nvPr/>
        </p:nvSpPr>
        <p:spPr bwMode="auto">
          <a:xfrm>
            <a:off x="0" y="6289675"/>
            <a:ext cx="4048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a:solidFill>
                  <a:srgbClr val="99FF66"/>
                </a:solidFill>
              </a:rPr>
              <a:t>A</a:t>
            </a:r>
            <a:endParaRPr lang="es-ES">
              <a:solidFill>
                <a:srgbClr val="99FF66"/>
              </a:solidFill>
            </a:endParaRPr>
          </a:p>
        </p:txBody>
      </p:sp>
      <p:sp>
        <p:nvSpPr>
          <p:cNvPr id="121863" name="5 Marcador de fecha"/>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A62A3EC-BD6D-4262-811C-0302942DF71A}" type="datetime1">
              <a:rPr lang="es-CL" smtClean="0"/>
              <a:t>12-10-2011</a:t>
            </a:fld>
            <a:endParaRPr lang="es-ES"/>
          </a:p>
        </p:txBody>
      </p:sp>
      <p:sp>
        <p:nvSpPr>
          <p:cNvPr id="121864" name="6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46DD93E-DF6E-43C3-8C78-1E2F39AE3B6E}" type="slidenum">
              <a:rPr lang="es-ES"/>
              <a:pPr eaLnBrk="1" hangingPunct="1"/>
              <a:t>100</a:t>
            </a:fld>
            <a:endParaRPr lang="es-ES"/>
          </a:p>
        </p:txBody>
      </p:sp>
      <p:sp>
        <p:nvSpPr>
          <p:cNvPr id="121865" name="Text Box 5"/>
          <p:cNvSpPr txBox="1">
            <a:spLocks noChangeArrowheads="1"/>
          </p:cNvSpPr>
          <p:nvPr/>
        </p:nvSpPr>
        <p:spPr bwMode="auto">
          <a:xfrm>
            <a:off x="0" y="0"/>
            <a:ext cx="41402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sz="2400" b="1" u="sng">
                <a:solidFill>
                  <a:schemeClr val="bg1"/>
                </a:solidFill>
              </a:rPr>
              <a:t>Dirección de Operaciones: 9 Decisiones claves</a:t>
            </a:r>
            <a:endParaRPr lang="es-ES" sz="2400" b="1" u="sng">
              <a:solidFill>
                <a:schemeClr val="bg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0179">
                                            <p:bg/>
                                          </p:spTgt>
                                        </p:tgtEl>
                                        <p:attrNameLst>
                                          <p:attrName>style.visibility</p:attrName>
                                        </p:attrNameLst>
                                      </p:cBhvr>
                                      <p:to>
                                        <p:strVal val="visible"/>
                                      </p:to>
                                    </p:set>
                                    <p:animEffect transition="in" filter="box(in)">
                                      <p:cBhvr>
                                        <p:cTn id="7" dur="500"/>
                                        <p:tgtEl>
                                          <p:spTgt spid="50179">
                                            <p:bg/>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50179">
                                            <p:txEl>
                                              <p:pRg st="1" end="1"/>
                                            </p:txEl>
                                          </p:spTgt>
                                        </p:tgtEl>
                                        <p:attrNameLst>
                                          <p:attrName>style.visibility</p:attrName>
                                        </p:attrNameLst>
                                      </p:cBhvr>
                                      <p:to>
                                        <p:strVal val="visible"/>
                                      </p:to>
                                    </p:set>
                                    <p:animEffect transition="in" filter="box(in)">
                                      <p:cBhvr>
                                        <p:cTn id="12" dur="500"/>
                                        <p:tgtEl>
                                          <p:spTgt spid="50179">
                                            <p:txEl>
                                              <p:pRg st="1" end="1"/>
                                            </p:txEl>
                                          </p:spTgt>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50179">
                                            <p:txEl>
                                              <p:pRg st="2" end="2"/>
                                            </p:txEl>
                                          </p:spTgt>
                                        </p:tgtEl>
                                        <p:attrNameLst>
                                          <p:attrName>style.visibility</p:attrName>
                                        </p:attrNameLst>
                                      </p:cBhvr>
                                      <p:to>
                                        <p:strVal val="visible"/>
                                      </p:to>
                                    </p:set>
                                    <p:animEffect transition="in" filter="box(in)">
                                      <p:cBhvr>
                                        <p:cTn id="15" dur="500"/>
                                        <p:tgtEl>
                                          <p:spTgt spid="50179">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4" presetClass="entr" presetSubtype="16" fill="hold" grpId="0" nodeType="clickEffect">
                                  <p:stCondLst>
                                    <p:cond delay="0"/>
                                  </p:stCondLst>
                                  <p:childTnLst>
                                    <p:set>
                                      <p:cBhvr>
                                        <p:cTn id="19" dur="1" fill="hold">
                                          <p:stCondLst>
                                            <p:cond delay="0"/>
                                          </p:stCondLst>
                                        </p:cTn>
                                        <p:tgtEl>
                                          <p:spTgt spid="50179">
                                            <p:txEl>
                                              <p:pRg st="4" end="4"/>
                                            </p:txEl>
                                          </p:spTgt>
                                        </p:tgtEl>
                                        <p:attrNameLst>
                                          <p:attrName>style.visibility</p:attrName>
                                        </p:attrNameLst>
                                      </p:cBhvr>
                                      <p:to>
                                        <p:strVal val="visible"/>
                                      </p:to>
                                    </p:set>
                                    <p:animEffect transition="in" filter="box(in)">
                                      <p:cBhvr>
                                        <p:cTn id="20" dur="500"/>
                                        <p:tgtEl>
                                          <p:spTgt spid="50179">
                                            <p:txEl>
                                              <p:pRg st="4" end="4"/>
                                            </p:txEl>
                                          </p:spTgt>
                                        </p:tgtEl>
                                      </p:cBhvr>
                                    </p:animEffect>
                                  </p:childTnLst>
                                </p:cTn>
                              </p:par>
                              <p:par>
                                <p:cTn id="21" presetID="4" presetClass="entr" presetSubtype="16" fill="hold" grpId="0" nodeType="withEffect">
                                  <p:stCondLst>
                                    <p:cond delay="0"/>
                                  </p:stCondLst>
                                  <p:childTnLst>
                                    <p:set>
                                      <p:cBhvr>
                                        <p:cTn id="22" dur="1" fill="hold">
                                          <p:stCondLst>
                                            <p:cond delay="0"/>
                                          </p:stCondLst>
                                        </p:cTn>
                                        <p:tgtEl>
                                          <p:spTgt spid="50179">
                                            <p:txEl>
                                              <p:pRg st="5" end="5"/>
                                            </p:txEl>
                                          </p:spTgt>
                                        </p:tgtEl>
                                        <p:attrNameLst>
                                          <p:attrName>style.visibility</p:attrName>
                                        </p:attrNameLst>
                                      </p:cBhvr>
                                      <p:to>
                                        <p:strVal val="visible"/>
                                      </p:to>
                                    </p:set>
                                    <p:animEffect transition="in" filter="box(in)">
                                      <p:cBhvr>
                                        <p:cTn id="23" dur="500"/>
                                        <p:tgtEl>
                                          <p:spTgt spid="50179">
                                            <p:txEl>
                                              <p:pRg st="5" end="5"/>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4" presetClass="entr" presetSubtype="16" fill="hold" grpId="0" nodeType="clickEffect">
                                  <p:stCondLst>
                                    <p:cond delay="0"/>
                                  </p:stCondLst>
                                  <p:childTnLst>
                                    <p:set>
                                      <p:cBhvr>
                                        <p:cTn id="27" dur="1" fill="hold">
                                          <p:stCondLst>
                                            <p:cond delay="0"/>
                                          </p:stCondLst>
                                        </p:cTn>
                                        <p:tgtEl>
                                          <p:spTgt spid="50179">
                                            <p:txEl>
                                              <p:pRg st="7" end="7"/>
                                            </p:txEl>
                                          </p:spTgt>
                                        </p:tgtEl>
                                        <p:attrNameLst>
                                          <p:attrName>style.visibility</p:attrName>
                                        </p:attrNameLst>
                                      </p:cBhvr>
                                      <p:to>
                                        <p:strVal val="visible"/>
                                      </p:to>
                                    </p:set>
                                    <p:animEffect transition="in" filter="box(in)">
                                      <p:cBhvr>
                                        <p:cTn id="28" dur="500"/>
                                        <p:tgtEl>
                                          <p:spTgt spid="50179">
                                            <p:txEl>
                                              <p:pRg st="7" end="7"/>
                                            </p:txEl>
                                          </p:spTgt>
                                        </p:tgtEl>
                                      </p:cBhvr>
                                    </p:animEffect>
                                  </p:childTnLst>
                                </p:cTn>
                              </p:par>
                              <p:par>
                                <p:cTn id="29" presetID="4" presetClass="entr" presetSubtype="16" fill="hold" grpId="0" nodeType="withEffect">
                                  <p:stCondLst>
                                    <p:cond delay="0"/>
                                  </p:stCondLst>
                                  <p:childTnLst>
                                    <p:set>
                                      <p:cBhvr>
                                        <p:cTn id="30" dur="1" fill="hold">
                                          <p:stCondLst>
                                            <p:cond delay="0"/>
                                          </p:stCondLst>
                                        </p:cTn>
                                        <p:tgtEl>
                                          <p:spTgt spid="50179">
                                            <p:txEl>
                                              <p:pRg st="8" end="8"/>
                                            </p:txEl>
                                          </p:spTgt>
                                        </p:tgtEl>
                                        <p:attrNameLst>
                                          <p:attrName>style.visibility</p:attrName>
                                        </p:attrNameLst>
                                      </p:cBhvr>
                                      <p:to>
                                        <p:strVal val="visible"/>
                                      </p:to>
                                    </p:set>
                                    <p:animEffect transition="in" filter="box(in)">
                                      <p:cBhvr>
                                        <p:cTn id="31" dur="500"/>
                                        <p:tgtEl>
                                          <p:spTgt spid="50179">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79" grpId="0" build="p" animBg="1"/>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4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sp>
        <p:nvSpPr>
          <p:cNvPr id="162818" name="Rectangle 2"/>
          <p:cNvSpPr>
            <a:spLocks noGrp="1" noChangeArrowheads="1"/>
          </p:cNvSpPr>
          <p:nvPr>
            <p:ph type="body" idx="1"/>
          </p:nvPr>
        </p:nvSpPr>
        <p:spPr>
          <a:xfrm>
            <a:off x="251520" y="1484784"/>
            <a:ext cx="8715404" cy="4968552"/>
          </a:xfrm>
          <a:ln>
            <a:miter lim="800000"/>
            <a:headEnd/>
            <a:tailEnd/>
          </a:ln>
        </p:spPr>
        <p:style>
          <a:lnRef idx="0">
            <a:schemeClr val="accent1"/>
          </a:lnRef>
          <a:fillRef idx="3">
            <a:schemeClr val="accent1"/>
          </a:fillRef>
          <a:effectRef idx="3">
            <a:schemeClr val="accent1"/>
          </a:effectRef>
          <a:fontRef idx="minor">
            <a:schemeClr val="lt1"/>
          </a:fontRef>
        </p:style>
        <p:txBody>
          <a:bodyPr/>
          <a:lstStyle/>
          <a:p>
            <a:pPr marL="609600" indent="-609600">
              <a:buFontTx/>
              <a:buAutoNum type="arabicPeriod" startAt="4"/>
              <a:defRPr/>
            </a:pPr>
            <a:r>
              <a:rPr lang="es-CL" sz="2400" b="1" dirty="0" smtClean="0">
                <a:solidFill>
                  <a:schemeClr val="dk1"/>
                </a:solidFill>
              </a:rPr>
              <a:t>	Tecnologías de Proceso: </a:t>
            </a:r>
          </a:p>
          <a:p>
            <a:pPr marL="990600" lvl="1" indent="-533400">
              <a:buFont typeface="Wingdings" pitchFamily="2" charset="2"/>
              <a:buChar char="ü"/>
              <a:defRPr/>
            </a:pPr>
            <a:r>
              <a:rPr lang="es-CL" sz="2400" dirty="0" smtClean="0">
                <a:solidFill>
                  <a:schemeClr val="dk1"/>
                </a:solidFill>
              </a:rPr>
              <a:t>Tipo de proceso, introducción de nuevas herramientas, costos, evaluación…</a:t>
            </a:r>
          </a:p>
          <a:p>
            <a:pPr marL="990600" lvl="1" indent="-533400">
              <a:buFont typeface="Wingdings" pitchFamily="2" charset="2"/>
              <a:buChar char="ü"/>
              <a:defRPr/>
            </a:pPr>
            <a:endParaRPr lang="es-CL" sz="2400" dirty="0" smtClean="0">
              <a:solidFill>
                <a:schemeClr val="dk1"/>
              </a:solidFill>
            </a:endParaRPr>
          </a:p>
          <a:p>
            <a:pPr marL="609600" indent="-609600">
              <a:buFontTx/>
              <a:buAutoNum type="arabicPeriod" startAt="4"/>
              <a:defRPr/>
            </a:pPr>
            <a:r>
              <a:rPr lang="es-CL" sz="2400" b="1" dirty="0" smtClean="0">
                <a:solidFill>
                  <a:schemeClr val="dk1"/>
                </a:solidFill>
              </a:rPr>
              <a:t>Extensión de las líneas y nuevos productos:</a:t>
            </a:r>
          </a:p>
          <a:p>
            <a:pPr marL="990600" lvl="1" indent="-533400">
              <a:buFont typeface="Wingdings" pitchFamily="2" charset="2"/>
              <a:buChar char="ü"/>
              <a:defRPr/>
            </a:pPr>
            <a:r>
              <a:rPr lang="es-CL" sz="2400" dirty="0" smtClean="0">
                <a:solidFill>
                  <a:schemeClr val="dk1"/>
                </a:solidFill>
              </a:rPr>
              <a:t> Complejidad, costos, capacidad de adaptación, diseño de producto y proceso,…</a:t>
            </a:r>
          </a:p>
          <a:p>
            <a:pPr marL="990600" lvl="1" indent="-533400">
              <a:buFont typeface="Wingdings" pitchFamily="2" charset="2"/>
              <a:buChar char="ü"/>
              <a:defRPr/>
            </a:pPr>
            <a:endParaRPr lang="es-CL" sz="2400" dirty="0" smtClean="0">
              <a:solidFill>
                <a:schemeClr val="dk1"/>
              </a:solidFill>
            </a:endParaRPr>
          </a:p>
          <a:p>
            <a:pPr marL="609600" indent="-609600">
              <a:buFontTx/>
              <a:buAutoNum type="arabicPeriod" startAt="4"/>
              <a:defRPr/>
            </a:pPr>
            <a:r>
              <a:rPr lang="es-CL" sz="2400" b="1" dirty="0" smtClean="0">
                <a:solidFill>
                  <a:schemeClr val="dk1"/>
                </a:solidFill>
              </a:rPr>
              <a:t>Gestión de recursos humanos: </a:t>
            </a:r>
          </a:p>
          <a:p>
            <a:pPr marL="990600" lvl="1" indent="-533400">
              <a:buFont typeface="Wingdings" pitchFamily="2" charset="2"/>
              <a:buChar char="ü"/>
              <a:defRPr/>
            </a:pPr>
            <a:r>
              <a:rPr lang="es-CL" sz="2400" dirty="0" smtClean="0">
                <a:solidFill>
                  <a:schemeClr val="dk1"/>
                </a:solidFill>
              </a:rPr>
              <a:t>Ciclo de personal, perfil, incentivos, relación laboral,…</a:t>
            </a:r>
          </a:p>
          <a:p>
            <a:pPr marL="609600" indent="-609600">
              <a:buFontTx/>
              <a:buAutoNum type="arabicPeriod" startAt="4"/>
              <a:defRPr/>
            </a:pPr>
            <a:endParaRPr lang="es-CL" sz="2400" dirty="0" smtClean="0">
              <a:solidFill>
                <a:schemeClr val="dk1"/>
              </a:solidFill>
            </a:endParaRPr>
          </a:p>
        </p:txBody>
      </p:sp>
      <p:sp>
        <p:nvSpPr>
          <p:cNvPr id="122886" name="Text Box 4"/>
          <p:cNvSpPr txBox="1">
            <a:spLocks noChangeArrowheads="1"/>
          </p:cNvSpPr>
          <p:nvPr/>
        </p:nvSpPr>
        <p:spPr bwMode="auto">
          <a:xfrm>
            <a:off x="0" y="6289675"/>
            <a:ext cx="4048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a:solidFill>
                  <a:srgbClr val="99FF66"/>
                </a:solidFill>
              </a:rPr>
              <a:t>A</a:t>
            </a:r>
            <a:endParaRPr lang="es-ES">
              <a:solidFill>
                <a:srgbClr val="99FF66"/>
              </a:solidFill>
            </a:endParaRPr>
          </a:p>
        </p:txBody>
      </p:sp>
      <p:sp>
        <p:nvSpPr>
          <p:cNvPr id="122887" name="Text Box 5"/>
          <p:cNvSpPr txBox="1">
            <a:spLocks noChangeArrowheads="1"/>
          </p:cNvSpPr>
          <p:nvPr/>
        </p:nvSpPr>
        <p:spPr bwMode="auto">
          <a:xfrm>
            <a:off x="0" y="0"/>
            <a:ext cx="41402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sz="2400" b="1" u="sng">
                <a:solidFill>
                  <a:schemeClr val="bg1"/>
                </a:solidFill>
              </a:rPr>
              <a:t>Dirección de Operaciones: 9 Decisiones claves</a:t>
            </a:r>
            <a:endParaRPr lang="es-ES" sz="2400" b="1" u="sng">
              <a:solidFill>
                <a:schemeClr val="bg1"/>
              </a:solidFill>
            </a:endParaRPr>
          </a:p>
        </p:txBody>
      </p:sp>
      <p:sp>
        <p:nvSpPr>
          <p:cNvPr id="122888" name="5 Marcador de fecha"/>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A677A38-8439-4AFD-ABDC-128D6E63FF9A}" type="datetime1">
              <a:rPr lang="es-CL" smtClean="0"/>
              <a:t>12-10-2011</a:t>
            </a:fld>
            <a:endParaRPr lang="es-ES"/>
          </a:p>
        </p:txBody>
      </p:sp>
      <p:sp>
        <p:nvSpPr>
          <p:cNvPr id="122889" name="6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B7F7113-C3F7-4DC9-8DA8-2002B5B0CF4F}" type="slidenum">
              <a:rPr lang="es-ES"/>
              <a:pPr eaLnBrk="1" hangingPunct="1"/>
              <a:t>101</a:t>
            </a:fld>
            <a:endParaRPr lang="es-E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62818">
                                            <p:bg/>
                                          </p:spTgt>
                                        </p:tgtEl>
                                        <p:attrNameLst>
                                          <p:attrName>style.visibility</p:attrName>
                                        </p:attrNameLst>
                                      </p:cBhvr>
                                      <p:to>
                                        <p:strVal val="visible"/>
                                      </p:to>
                                    </p:set>
                                    <p:animEffect transition="in" filter="box(in)">
                                      <p:cBhvr>
                                        <p:cTn id="7" dur="500"/>
                                        <p:tgtEl>
                                          <p:spTgt spid="162818">
                                            <p:bg/>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62818">
                                            <p:txEl>
                                              <p:pRg st="0" end="0"/>
                                            </p:txEl>
                                          </p:spTgt>
                                        </p:tgtEl>
                                        <p:attrNameLst>
                                          <p:attrName>style.visibility</p:attrName>
                                        </p:attrNameLst>
                                      </p:cBhvr>
                                      <p:to>
                                        <p:strVal val="visible"/>
                                      </p:to>
                                    </p:set>
                                    <p:animEffect transition="in" filter="box(in)">
                                      <p:cBhvr>
                                        <p:cTn id="12" dur="500"/>
                                        <p:tgtEl>
                                          <p:spTgt spid="162818">
                                            <p:txEl>
                                              <p:pRg st="0" end="0"/>
                                            </p:txEl>
                                          </p:spTgt>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162818">
                                            <p:txEl>
                                              <p:pRg st="1" end="1"/>
                                            </p:txEl>
                                          </p:spTgt>
                                        </p:tgtEl>
                                        <p:attrNameLst>
                                          <p:attrName>style.visibility</p:attrName>
                                        </p:attrNameLst>
                                      </p:cBhvr>
                                      <p:to>
                                        <p:strVal val="visible"/>
                                      </p:to>
                                    </p:set>
                                    <p:animEffect transition="in" filter="box(in)">
                                      <p:cBhvr>
                                        <p:cTn id="15" dur="500"/>
                                        <p:tgtEl>
                                          <p:spTgt spid="162818">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4" presetClass="entr" presetSubtype="16" fill="hold" grpId="0" nodeType="clickEffect">
                                  <p:stCondLst>
                                    <p:cond delay="0"/>
                                  </p:stCondLst>
                                  <p:childTnLst>
                                    <p:set>
                                      <p:cBhvr>
                                        <p:cTn id="19" dur="1" fill="hold">
                                          <p:stCondLst>
                                            <p:cond delay="0"/>
                                          </p:stCondLst>
                                        </p:cTn>
                                        <p:tgtEl>
                                          <p:spTgt spid="162818">
                                            <p:txEl>
                                              <p:pRg st="3" end="3"/>
                                            </p:txEl>
                                          </p:spTgt>
                                        </p:tgtEl>
                                        <p:attrNameLst>
                                          <p:attrName>style.visibility</p:attrName>
                                        </p:attrNameLst>
                                      </p:cBhvr>
                                      <p:to>
                                        <p:strVal val="visible"/>
                                      </p:to>
                                    </p:set>
                                    <p:animEffect transition="in" filter="box(in)">
                                      <p:cBhvr>
                                        <p:cTn id="20" dur="500"/>
                                        <p:tgtEl>
                                          <p:spTgt spid="162818">
                                            <p:txEl>
                                              <p:pRg st="3" end="3"/>
                                            </p:txEl>
                                          </p:spTgt>
                                        </p:tgtEl>
                                      </p:cBhvr>
                                    </p:animEffect>
                                  </p:childTnLst>
                                </p:cTn>
                              </p:par>
                              <p:par>
                                <p:cTn id="21" presetID="4" presetClass="entr" presetSubtype="16" fill="hold" grpId="0" nodeType="withEffect">
                                  <p:stCondLst>
                                    <p:cond delay="0"/>
                                  </p:stCondLst>
                                  <p:childTnLst>
                                    <p:set>
                                      <p:cBhvr>
                                        <p:cTn id="22" dur="1" fill="hold">
                                          <p:stCondLst>
                                            <p:cond delay="0"/>
                                          </p:stCondLst>
                                        </p:cTn>
                                        <p:tgtEl>
                                          <p:spTgt spid="162818">
                                            <p:txEl>
                                              <p:pRg st="4" end="4"/>
                                            </p:txEl>
                                          </p:spTgt>
                                        </p:tgtEl>
                                        <p:attrNameLst>
                                          <p:attrName>style.visibility</p:attrName>
                                        </p:attrNameLst>
                                      </p:cBhvr>
                                      <p:to>
                                        <p:strVal val="visible"/>
                                      </p:to>
                                    </p:set>
                                    <p:animEffect transition="in" filter="box(in)">
                                      <p:cBhvr>
                                        <p:cTn id="23" dur="500"/>
                                        <p:tgtEl>
                                          <p:spTgt spid="162818">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4" presetClass="entr" presetSubtype="16" fill="hold" grpId="0" nodeType="clickEffect">
                                  <p:stCondLst>
                                    <p:cond delay="0"/>
                                  </p:stCondLst>
                                  <p:childTnLst>
                                    <p:set>
                                      <p:cBhvr>
                                        <p:cTn id="27" dur="1" fill="hold">
                                          <p:stCondLst>
                                            <p:cond delay="0"/>
                                          </p:stCondLst>
                                        </p:cTn>
                                        <p:tgtEl>
                                          <p:spTgt spid="162818">
                                            <p:txEl>
                                              <p:pRg st="6" end="6"/>
                                            </p:txEl>
                                          </p:spTgt>
                                        </p:tgtEl>
                                        <p:attrNameLst>
                                          <p:attrName>style.visibility</p:attrName>
                                        </p:attrNameLst>
                                      </p:cBhvr>
                                      <p:to>
                                        <p:strVal val="visible"/>
                                      </p:to>
                                    </p:set>
                                    <p:animEffect transition="in" filter="box(in)">
                                      <p:cBhvr>
                                        <p:cTn id="28" dur="500"/>
                                        <p:tgtEl>
                                          <p:spTgt spid="162818">
                                            <p:txEl>
                                              <p:pRg st="6" end="6"/>
                                            </p:txEl>
                                          </p:spTgt>
                                        </p:tgtEl>
                                      </p:cBhvr>
                                    </p:animEffect>
                                  </p:childTnLst>
                                </p:cTn>
                              </p:par>
                              <p:par>
                                <p:cTn id="29" presetID="4" presetClass="entr" presetSubtype="16" fill="hold" grpId="0" nodeType="withEffect">
                                  <p:stCondLst>
                                    <p:cond delay="0"/>
                                  </p:stCondLst>
                                  <p:childTnLst>
                                    <p:set>
                                      <p:cBhvr>
                                        <p:cTn id="30" dur="1" fill="hold">
                                          <p:stCondLst>
                                            <p:cond delay="0"/>
                                          </p:stCondLst>
                                        </p:cTn>
                                        <p:tgtEl>
                                          <p:spTgt spid="162818">
                                            <p:txEl>
                                              <p:pRg st="7" end="7"/>
                                            </p:txEl>
                                          </p:spTgt>
                                        </p:tgtEl>
                                        <p:attrNameLst>
                                          <p:attrName>style.visibility</p:attrName>
                                        </p:attrNameLst>
                                      </p:cBhvr>
                                      <p:to>
                                        <p:strVal val="visible"/>
                                      </p:to>
                                    </p:set>
                                    <p:animEffect transition="in" filter="box(in)">
                                      <p:cBhvr>
                                        <p:cTn id="31" dur="500"/>
                                        <p:tgtEl>
                                          <p:spTgt spid="162818">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18" grpId="0" build="p" animBg="1"/>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4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sp>
        <p:nvSpPr>
          <p:cNvPr id="218114" name="Rectangle 2"/>
          <p:cNvSpPr>
            <a:spLocks noGrp="1" noChangeArrowheads="1"/>
          </p:cNvSpPr>
          <p:nvPr>
            <p:ph type="body" idx="1"/>
          </p:nvPr>
        </p:nvSpPr>
        <p:spPr>
          <a:xfrm>
            <a:off x="357158" y="1268413"/>
            <a:ext cx="8286808" cy="4875231"/>
          </a:xfrm>
          <a:ln>
            <a:miter lim="800000"/>
            <a:headEnd/>
            <a:tailEnd/>
          </a:ln>
        </p:spPr>
        <p:style>
          <a:lnRef idx="0">
            <a:schemeClr val="accent1"/>
          </a:lnRef>
          <a:fillRef idx="3">
            <a:schemeClr val="accent1"/>
          </a:fillRef>
          <a:effectRef idx="3">
            <a:schemeClr val="accent1"/>
          </a:effectRef>
          <a:fontRef idx="minor">
            <a:schemeClr val="lt1"/>
          </a:fontRef>
        </p:style>
        <p:txBody>
          <a:bodyPr/>
          <a:lstStyle/>
          <a:p>
            <a:pPr marL="609600" indent="-609600">
              <a:buFontTx/>
              <a:buAutoNum type="arabicPeriod" startAt="7"/>
              <a:defRPr/>
            </a:pPr>
            <a:r>
              <a:rPr lang="es-CL" dirty="0" smtClean="0">
                <a:solidFill>
                  <a:schemeClr val="tx1"/>
                </a:solidFill>
              </a:rPr>
              <a:t>Gestión de calidad: </a:t>
            </a:r>
          </a:p>
          <a:p>
            <a:pPr marL="990600" lvl="1" indent="-533400">
              <a:buFont typeface="Wingdings" pitchFamily="2" charset="2"/>
              <a:buChar char="ü"/>
              <a:defRPr/>
            </a:pPr>
            <a:r>
              <a:rPr lang="es-CL" sz="2000" dirty="0" smtClean="0">
                <a:solidFill>
                  <a:schemeClr val="tx1"/>
                </a:solidFill>
              </a:rPr>
              <a:t>Medición, justificación económica, responsabilidad, …</a:t>
            </a:r>
          </a:p>
          <a:p>
            <a:pPr marL="990600" lvl="1" indent="-533400">
              <a:buFont typeface="Wingdings" pitchFamily="2" charset="2"/>
              <a:buChar char="ü"/>
              <a:defRPr/>
            </a:pPr>
            <a:endParaRPr lang="es-CL" sz="2000" dirty="0" smtClean="0">
              <a:solidFill>
                <a:schemeClr val="tx1"/>
              </a:solidFill>
            </a:endParaRPr>
          </a:p>
          <a:p>
            <a:pPr marL="609600" indent="-609600">
              <a:buFontTx/>
              <a:buAutoNum type="arabicPeriod" startAt="7"/>
              <a:defRPr/>
            </a:pPr>
            <a:r>
              <a:rPr lang="es-CL" dirty="0" smtClean="0">
                <a:solidFill>
                  <a:schemeClr val="tx1"/>
                </a:solidFill>
              </a:rPr>
              <a:t>Organización e Infraestructura de gestión: </a:t>
            </a:r>
          </a:p>
          <a:p>
            <a:pPr marL="990600" lvl="1" indent="-533400">
              <a:buFont typeface="Wingdings" pitchFamily="2" charset="2"/>
              <a:buChar char="ü"/>
              <a:defRPr/>
            </a:pPr>
            <a:r>
              <a:rPr lang="es-CL" sz="2000" dirty="0" smtClean="0">
                <a:solidFill>
                  <a:schemeClr val="tx1"/>
                </a:solidFill>
              </a:rPr>
              <a:t>Planificación y control.</a:t>
            </a:r>
          </a:p>
          <a:p>
            <a:pPr marL="990600" lvl="1" indent="-533400">
              <a:buFont typeface="Wingdings" pitchFamily="2" charset="2"/>
              <a:buChar char="ü"/>
              <a:defRPr/>
            </a:pPr>
            <a:endParaRPr lang="es-CL" sz="2000" dirty="0" smtClean="0">
              <a:solidFill>
                <a:schemeClr val="tx1"/>
              </a:solidFill>
            </a:endParaRPr>
          </a:p>
          <a:p>
            <a:pPr marL="609600" indent="-609600">
              <a:buFontTx/>
              <a:buAutoNum type="arabicPeriod" startAt="7"/>
              <a:defRPr/>
            </a:pPr>
            <a:r>
              <a:rPr lang="es-CL" dirty="0" smtClean="0">
                <a:solidFill>
                  <a:schemeClr val="tx1"/>
                </a:solidFill>
              </a:rPr>
              <a:t>Relaciones con Proveedores: </a:t>
            </a:r>
          </a:p>
          <a:p>
            <a:pPr marL="990600" lvl="1" indent="-533400">
              <a:buFont typeface="Wingdings" pitchFamily="2" charset="2"/>
              <a:buChar char="ü"/>
              <a:defRPr/>
            </a:pPr>
            <a:r>
              <a:rPr lang="es-CL" sz="2000" dirty="0" smtClean="0">
                <a:solidFill>
                  <a:schemeClr val="tx1"/>
                </a:solidFill>
              </a:rPr>
              <a:t>Enfoque competitivo - enfoque cooperativo.</a:t>
            </a:r>
          </a:p>
          <a:p>
            <a:pPr marL="609600" indent="-609600">
              <a:buFont typeface="Wingdings" pitchFamily="2" charset="2"/>
              <a:buChar char="ü"/>
              <a:defRPr/>
            </a:pPr>
            <a:endParaRPr lang="es-CL" sz="2000" dirty="0" smtClean="0">
              <a:solidFill>
                <a:schemeClr val="tx1"/>
              </a:solidFill>
            </a:endParaRPr>
          </a:p>
        </p:txBody>
      </p:sp>
      <p:sp>
        <p:nvSpPr>
          <p:cNvPr id="123910" name="Text Box 4"/>
          <p:cNvSpPr txBox="1">
            <a:spLocks noChangeArrowheads="1"/>
          </p:cNvSpPr>
          <p:nvPr/>
        </p:nvSpPr>
        <p:spPr bwMode="auto">
          <a:xfrm>
            <a:off x="0" y="6289675"/>
            <a:ext cx="4048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a:solidFill>
                  <a:srgbClr val="99FF66"/>
                </a:solidFill>
              </a:rPr>
              <a:t>A</a:t>
            </a:r>
            <a:endParaRPr lang="es-ES">
              <a:solidFill>
                <a:srgbClr val="99FF66"/>
              </a:solidFill>
            </a:endParaRPr>
          </a:p>
        </p:txBody>
      </p:sp>
      <p:sp>
        <p:nvSpPr>
          <p:cNvPr id="123911" name="5 Marcador de fecha"/>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FA720C8-746C-4F94-8FB6-524F25B66148}" type="datetime1">
              <a:rPr lang="es-CL" smtClean="0"/>
              <a:t>12-10-2011</a:t>
            </a:fld>
            <a:endParaRPr lang="es-ES"/>
          </a:p>
        </p:txBody>
      </p:sp>
      <p:sp>
        <p:nvSpPr>
          <p:cNvPr id="123912" name="6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959241AD-9CC2-4C1C-801E-8C2FDF548A36}" type="slidenum">
              <a:rPr lang="es-ES"/>
              <a:pPr eaLnBrk="1" hangingPunct="1"/>
              <a:t>102</a:t>
            </a:fld>
            <a:endParaRPr lang="es-ES"/>
          </a:p>
        </p:txBody>
      </p:sp>
      <p:sp>
        <p:nvSpPr>
          <p:cNvPr id="123913" name="Text Box 5"/>
          <p:cNvSpPr txBox="1">
            <a:spLocks noChangeArrowheads="1"/>
          </p:cNvSpPr>
          <p:nvPr/>
        </p:nvSpPr>
        <p:spPr bwMode="auto">
          <a:xfrm>
            <a:off x="0" y="0"/>
            <a:ext cx="41402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sz="2400" b="1" u="sng">
                <a:solidFill>
                  <a:schemeClr val="bg1"/>
                </a:solidFill>
              </a:rPr>
              <a:t>Dirección de Operaciones: 9 Decisiones claves</a:t>
            </a:r>
            <a:endParaRPr lang="es-ES" sz="2400" b="1" u="sng">
              <a:solidFill>
                <a:schemeClr val="bg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18114">
                                            <p:bg/>
                                          </p:spTgt>
                                        </p:tgtEl>
                                        <p:attrNameLst>
                                          <p:attrName>style.visibility</p:attrName>
                                        </p:attrNameLst>
                                      </p:cBhvr>
                                      <p:to>
                                        <p:strVal val="visible"/>
                                      </p:to>
                                    </p:set>
                                    <p:animEffect transition="in" filter="box(in)">
                                      <p:cBhvr>
                                        <p:cTn id="7" dur="500"/>
                                        <p:tgtEl>
                                          <p:spTgt spid="218114">
                                            <p:bg/>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218114">
                                            <p:txEl>
                                              <p:pRg st="0" end="0"/>
                                            </p:txEl>
                                          </p:spTgt>
                                        </p:tgtEl>
                                        <p:attrNameLst>
                                          <p:attrName>style.visibility</p:attrName>
                                        </p:attrNameLst>
                                      </p:cBhvr>
                                      <p:to>
                                        <p:strVal val="visible"/>
                                      </p:to>
                                    </p:set>
                                    <p:animEffect transition="in" filter="box(in)">
                                      <p:cBhvr>
                                        <p:cTn id="12" dur="500"/>
                                        <p:tgtEl>
                                          <p:spTgt spid="218114">
                                            <p:txEl>
                                              <p:pRg st="0" end="0"/>
                                            </p:txEl>
                                          </p:spTgt>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218114">
                                            <p:txEl>
                                              <p:pRg st="1" end="1"/>
                                            </p:txEl>
                                          </p:spTgt>
                                        </p:tgtEl>
                                        <p:attrNameLst>
                                          <p:attrName>style.visibility</p:attrName>
                                        </p:attrNameLst>
                                      </p:cBhvr>
                                      <p:to>
                                        <p:strVal val="visible"/>
                                      </p:to>
                                    </p:set>
                                    <p:animEffect transition="in" filter="box(in)">
                                      <p:cBhvr>
                                        <p:cTn id="15" dur="500"/>
                                        <p:tgtEl>
                                          <p:spTgt spid="218114">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4" presetClass="entr" presetSubtype="16" fill="hold" grpId="0" nodeType="clickEffect">
                                  <p:stCondLst>
                                    <p:cond delay="0"/>
                                  </p:stCondLst>
                                  <p:childTnLst>
                                    <p:set>
                                      <p:cBhvr>
                                        <p:cTn id="19" dur="1" fill="hold">
                                          <p:stCondLst>
                                            <p:cond delay="0"/>
                                          </p:stCondLst>
                                        </p:cTn>
                                        <p:tgtEl>
                                          <p:spTgt spid="218114">
                                            <p:txEl>
                                              <p:pRg st="3" end="3"/>
                                            </p:txEl>
                                          </p:spTgt>
                                        </p:tgtEl>
                                        <p:attrNameLst>
                                          <p:attrName>style.visibility</p:attrName>
                                        </p:attrNameLst>
                                      </p:cBhvr>
                                      <p:to>
                                        <p:strVal val="visible"/>
                                      </p:to>
                                    </p:set>
                                    <p:animEffect transition="in" filter="box(in)">
                                      <p:cBhvr>
                                        <p:cTn id="20" dur="500"/>
                                        <p:tgtEl>
                                          <p:spTgt spid="218114">
                                            <p:txEl>
                                              <p:pRg st="3" end="3"/>
                                            </p:txEl>
                                          </p:spTgt>
                                        </p:tgtEl>
                                      </p:cBhvr>
                                    </p:animEffect>
                                  </p:childTnLst>
                                </p:cTn>
                              </p:par>
                              <p:par>
                                <p:cTn id="21" presetID="4" presetClass="entr" presetSubtype="16" fill="hold" grpId="0" nodeType="withEffect">
                                  <p:stCondLst>
                                    <p:cond delay="0"/>
                                  </p:stCondLst>
                                  <p:childTnLst>
                                    <p:set>
                                      <p:cBhvr>
                                        <p:cTn id="22" dur="1" fill="hold">
                                          <p:stCondLst>
                                            <p:cond delay="0"/>
                                          </p:stCondLst>
                                        </p:cTn>
                                        <p:tgtEl>
                                          <p:spTgt spid="218114">
                                            <p:txEl>
                                              <p:pRg st="4" end="4"/>
                                            </p:txEl>
                                          </p:spTgt>
                                        </p:tgtEl>
                                        <p:attrNameLst>
                                          <p:attrName>style.visibility</p:attrName>
                                        </p:attrNameLst>
                                      </p:cBhvr>
                                      <p:to>
                                        <p:strVal val="visible"/>
                                      </p:to>
                                    </p:set>
                                    <p:animEffect transition="in" filter="box(in)">
                                      <p:cBhvr>
                                        <p:cTn id="23" dur="500"/>
                                        <p:tgtEl>
                                          <p:spTgt spid="218114">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4" presetClass="entr" presetSubtype="16" fill="hold" grpId="0" nodeType="clickEffect">
                                  <p:stCondLst>
                                    <p:cond delay="0"/>
                                  </p:stCondLst>
                                  <p:childTnLst>
                                    <p:set>
                                      <p:cBhvr>
                                        <p:cTn id="27" dur="1" fill="hold">
                                          <p:stCondLst>
                                            <p:cond delay="0"/>
                                          </p:stCondLst>
                                        </p:cTn>
                                        <p:tgtEl>
                                          <p:spTgt spid="218114">
                                            <p:txEl>
                                              <p:pRg st="6" end="6"/>
                                            </p:txEl>
                                          </p:spTgt>
                                        </p:tgtEl>
                                        <p:attrNameLst>
                                          <p:attrName>style.visibility</p:attrName>
                                        </p:attrNameLst>
                                      </p:cBhvr>
                                      <p:to>
                                        <p:strVal val="visible"/>
                                      </p:to>
                                    </p:set>
                                    <p:animEffect transition="in" filter="box(in)">
                                      <p:cBhvr>
                                        <p:cTn id="28" dur="500"/>
                                        <p:tgtEl>
                                          <p:spTgt spid="218114">
                                            <p:txEl>
                                              <p:pRg st="6" end="6"/>
                                            </p:txEl>
                                          </p:spTgt>
                                        </p:tgtEl>
                                      </p:cBhvr>
                                    </p:animEffect>
                                  </p:childTnLst>
                                </p:cTn>
                              </p:par>
                              <p:par>
                                <p:cTn id="29" presetID="4" presetClass="entr" presetSubtype="16" fill="hold" grpId="0" nodeType="withEffect">
                                  <p:stCondLst>
                                    <p:cond delay="0"/>
                                  </p:stCondLst>
                                  <p:childTnLst>
                                    <p:set>
                                      <p:cBhvr>
                                        <p:cTn id="30" dur="1" fill="hold">
                                          <p:stCondLst>
                                            <p:cond delay="0"/>
                                          </p:stCondLst>
                                        </p:cTn>
                                        <p:tgtEl>
                                          <p:spTgt spid="218114">
                                            <p:txEl>
                                              <p:pRg st="7" end="7"/>
                                            </p:txEl>
                                          </p:spTgt>
                                        </p:tgtEl>
                                        <p:attrNameLst>
                                          <p:attrName>style.visibility</p:attrName>
                                        </p:attrNameLst>
                                      </p:cBhvr>
                                      <p:to>
                                        <p:strVal val="visible"/>
                                      </p:to>
                                    </p:set>
                                    <p:animEffect transition="in" filter="box(in)">
                                      <p:cBhvr>
                                        <p:cTn id="31" dur="500"/>
                                        <p:tgtEl>
                                          <p:spTgt spid="218114">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8114" grpId="0" build="p" animBg="1"/>
    </p:bld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4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sp>
        <p:nvSpPr>
          <p:cNvPr id="124931" name="Rectangle 2"/>
          <p:cNvSpPr>
            <a:spLocks noGrp="1" noChangeArrowheads="1"/>
          </p:cNvSpPr>
          <p:nvPr>
            <p:ph type="title"/>
          </p:nvPr>
        </p:nvSpPr>
        <p:spPr>
          <a:solidFill>
            <a:srgbClr val="FFFFFF"/>
          </a:solidFill>
          <a:ln>
            <a:solidFill>
              <a:srgbClr val="000000"/>
            </a:solidFill>
            <a:miter lim="800000"/>
            <a:headEnd/>
            <a:tailEnd/>
          </a:ln>
        </p:spPr>
        <p:txBody>
          <a:bodyPr anchor="t"/>
          <a:lstStyle/>
          <a:p>
            <a:r>
              <a:rPr lang="es-CL" sz="3600" smtClean="0"/>
              <a:t>Estrategia de Operaciones: Enfoque clásico</a:t>
            </a:r>
            <a:endParaRPr lang="es-ES" sz="3600" smtClean="0"/>
          </a:p>
        </p:txBody>
      </p:sp>
      <p:sp>
        <p:nvSpPr>
          <p:cNvPr id="104452" name="Rectangle 3"/>
          <p:cNvSpPr>
            <a:spLocks noGrp="1" noChangeArrowheads="1"/>
          </p:cNvSpPr>
          <p:nvPr>
            <p:ph type="body" idx="1"/>
          </p:nvPr>
        </p:nvSpPr>
        <p:spPr>
          <a:xfrm>
            <a:off x="7164388" y="3284539"/>
            <a:ext cx="1551016" cy="1073156"/>
          </a:xfrm>
          <a:ln>
            <a:miter lim="800000"/>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rtlCol="0"/>
          <a:lstStyle/>
          <a:p>
            <a:pPr marL="0" indent="0">
              <a:spcBef>
                <a:spcPct val="0"/>
              </a:spcBef>
              <a:defRPr/>
            </a:pPr>
            <a:endParaRPr lang="es-CL" sz="1200" kern="1200" dirty="0" smtClean="0">
              <a:solidFill>
                <a:schemeClr val="tx1"/>
              </a:solidFill>
            </a:endParaRPr>
          </a:p>
          <a:p>
            <a:pPr marL="176213" indent="-176213">
              <a:spcBef>
                <a:spcPct val="0"/>
              </a:spcBef>
              <a:defRPr/>
            </a:pPr>
            <a:r>
              <a:rPr lang="es-CL" sz="1200" kern="1200" dirty="0" smtClean="0">
                <a:solidFill>
                  <a:schemeClr val="tx1"/>
                </a:solidFill>
              </a:rPr>
              <a:t>Costos</a:t>
            </a:r>
          </a:p>
          <a:p>
            <a:pPr marL="176213" indent="-176213">
              <a:spcBef>
                <a:spcPct val="0"/>
              </a:spcBef>
              <a:defRPr/>
            </a:pPr>
            <a:r>
              <a:rPr lang="es-CL" sz="1200" kern="1200" dirty="0" smtClean="0">
                <a:solidFill>
                  <a:schemeClr val="tx1"/>
                </a:solidFill>
              </a:rPr>
              <a:t>Tiempos</a:t>
            </a:r>
          </a:p>
          <a:p>
            <a:pPr marL="176213" indent="-176213">
              <a:spcBef>
                <a:spcPct val="0"/>
              </a:spcBef>
              <a:defRPr/>
            </a:pPr>
            <a:r>
              <a:rPr lang="es-CL" sz="1200" kern="1200" dirty="0" smtClean="0">
                <a:solidFill>
                  <a:schemeClr val="tx1"/>
                </a:solidFill>
              </a:rPr>
              <a:t>Calidad/servicio</a:t>
            </a:r>
          </a:p>
          <a:p>
            <a:pPr marL="176213" indent="-176213">
              <a:spcBef>
                <a:spcPct val="0"/>
              </a:spcBef>
              <a:defRPr/>
            </a:pPr>
            <a:r>
              <a:rPr lang="es-CL" sz="1200" kern="1200" dirty="0" smtClean="0">
                <a:solidFill>
                  <a:schemeClr val="tx1"/>
                </a:solidFill>
              </a:rPr>
              <a:t>Flexibilidad</a:t>
            </a:r>
            <a:endParaRPr lang="es-ES" sz="1200" kern="1200" dirty="0" smtClean="0">
              <a:solidFill>
                <a:schemeClr val="tx1"/>
              </a:solidFill>
            </a:endParaRPr>
          </a:p>
        </p:txBody>
      </p:sp>
      <p:sp>
        <p:nvSpPr>
          <p:cNvPr id="104455" name="Oval 4"/>
          <p:cNvSpPr>
            <a:spLocks noChangeArrowheads="1"/>
          </p:cNvSpPr>
          <p:nvPr/>
        </p:nvSpPr>
        <p:spPr bwMode="auto">
          <a:xfrm>
            <a:off x="250825" y="2133600"/>
            <a:ext cx="2017713" cy="574675"/>
          </a:xfrm>
          <a:prstGeom prst="ellipse">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p>
            <a:pPr algn="ctr">
              <a:defRPr/>
            </a:pPr>
            <a:r>
              <a:rPr lang="es-CL"/>
              <a:t>Empresa</a:t>
            </a:r>
            <a:endParaRPr lang="es-ES"/>
          </a:p>
        </p:txBody>
      </p:sp>
      <p:sp>
        <p:nvSpPr>
          <p:cNvPr id="124938" name="AutoShape 5"/>
          <p:cNvSpPr>
            <a:spLocks noChangeArrowheads="1"/>
          </p:cNvSpPr>
          <p:nvPr/>
        </p:nvSpPr>
        <p:spPr bwMode="auto">
          <a:xfrm>
            <a:off x="2484438" y="2276475"/>
            <a:ext cx="1511300" cy="215900"/>
          </a:xfrm>
          <a:prstGeom prst="rightArrow">
            <a:avLst>
              <a:gd name="adj1" fmla="val 50000"/>
              <a:gd name="adj2" fmla="val 175000"/>
            </a:avLst>
          </a:prstGeom>
          <a:solidFill>
            <a:srgbClr val="FFFF00"/>
          </a:solidFill>
          <a:ln w="9525">
            <a:solidFill>
              <a:schemeClr val="tx1"/>
            </a:solidFill>
            <a:miter lim="800000"/>
            <a:headEnd/>
            <a:tailEnd/>
          </a:ln>
        </p:spPr>
        <p:txBody>
          <a:bodyPr wrap="none" anchor="ctr"/>
          <a:lstStyle/>
          <a:p>
            <a:endParaRPr lang="es-CL"/>
          </a:p>
        </p:txBody>
      </p:sp>
      <p:sp>
        <p:nvSpPr>
          <p:cNvPr id="124939" name="Text Box 6"/>
          <p:cNvSpPr txBox="1">
            <a:spLocks noChangeArrowheads="1"/>
          </p:cNvSpPr>
          <p:nvPr/>
        </p:nvSpPr>
        <p:spPr bwMode="auto">
          <a:xfrm>
            <a:off x="4264025" y="2152650"/>
            <a:ext cx="2101850" cy="2014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b="1"/>
              <a:t>ESTRATEGIA</a:t>
            </a:r>
          </a:p>
          <a:p>
            <a:pPr eaLnBrk="1" hangingPunct="1"/>
            <a:r>
              <a:rPr lang="es-CL" b="1"/>
              <a:t>DE NEGOCIOS</a:t>
            </a:r>
          </a:p>
          <a:p>
            <a:pPr eaLnBrk="1" hangingPunct="1"/>
            <a:endParaRPr lang="es-CL" b="1"/>
          </a:p>
          <a:p>
            <a:pPr eaLnBrk="1" hangingPunct="1"/>
            <a:endParaRPr lang="es-CL" b="1"/>
          </a:p>
          <a:p>
            <a:pPr eaLnBrk="1" hangingPunct="1"/>
            <a:endParaRPr lang="es-CL" b="1"/>
          </a:p>
          <a:p>
            <a:pPr eaLnBrk="1" hangingPunct="1"/>
            <a:r>
              <a:rPr lang="es-CL" b="1"/>
              <a:t>ESTRATEGIA DE </a:t>
            </a:r>
          </a:p>
          <a:p>
            <a:pPr eaLnBrk="1" hangingPunct="1"/>
            <a:r>
              <a:rPr lang="es-CL" b="1"/>
              <a:t>OPERACIONES</a:t>
            </a:r>
            <a:endParaRPr lang="es-ES" b="1"/>
          </a:p>
        </p:txBody>
      </p:sp>
      <p:sp>
        <p:nvSpPr>
          <p:cNvPr id="124940" name="Text Box 7"/>
          <p:cNvSpPr txBox="1">
            <a:spLocks noChangeArrowheads="1"/>
          </p:cNvSpPr>
          <p:nvPr/>
        </p:nvSpPr>
        <p:spPr bwMode="auto">
          <a:xfrm>
            <a:off x="663575" y="3592513"/>
            <a:ext cx="18986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a:t>Cadena de Valor</a:t>
            </a:r>
            <a:endParaRPr lang="es-ES"/>
          </a:p>
        </p:txBody>
      </p:sp>
      <p:sp>
        <p:nvSpPr>
          <p:cNvPr id="124941" name="AutoShape 8"/>
          <p:cNvSpPr>
            <a:spLocks noChangeArrowheads="1"/>
          </p:cNvSpPr>
          <p:nvPr/>
        </p:nvSpPr>
        <p:spPr bwMode="auto">
          <a:xfrm>
            <a:off x="2555875" y="3716338"/>
            <a:ext cx="1511300" cy="215900"/>
          </a:xfrm>
          <a:prstGeom prst="rightArrow">
            <a:avLst>
              <a:gd name="adj1" fmla="val 50000"/>
              <a:gd name="adj2" fmla="val 175000"/>
            </a:avLst>
          </a:prstGeom>
          <a:solidFill>
            <a:srgbClr val="FFFF00"/>
          </a:solidFill>
          <a:ln w="9525">
            <a:solidFill>
              <a:schemeClr val="tx1"/>
            </a:solidFill>
            <a:miter lim="800000"/>
            <a:headEnd/>
            <a:tailEnd/>
          </a:ln>
        </p:spPr>
        <p:txBody>
          <a:bodyPr wrap="none" anchor="ctr"/>
          <a:lstStyle/>
          <a:p>
            <a:endParaRPr lang="es-CL"/>
          </a:p>
        </p:txBody>
      </p:sp>
      <p:sp>
        <p:nvSpPr>
          <p:cNvPr id="2" name="Text Box 9"/>
          <p:cNvSpPr txBox="1">
            <a:spLocks noChangeArrowheads="1"/>
          </p:cNvSpPr>
          <p:nvPr/>
        </p:nvSpPr>
        <p:spPr bwMode="auto">
          <a:xfrm>
            <a:off x="3995738" y="5084763"/>
            <a:ext cx="2871787" cy="915987"/>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a:spAutoFit/>
          </a:bodyPr>
          <a:lstStyle/>
          <a:p>
            <a:pPr algn="ctr">
              <a:defRPr/>
            </a:pPr>
            <a:r>
              <a:rPr lang="es-CL" b="1" dirty="0">
                <a:solidFill>
                  <a:schemeClr val="bg1"/>
                </a:solidFill>
              </a:rPr>
              <a:t>Definiciones claves </a:t>
            </a:r>
          </a:p>
          <a:p>
            <a:pPr algn="ctr">
              <a:defRPr/>
            </a:pPr>
            <a:r>
              <a:rPr lang="es-CL" b="1" dirty="0">
                <a:solidFill>
                  <a:schemeClr val="bg1"/>
                </a:solidFill>
              </a:rPr>
              <a:t>de la Dirección </a:t>
            </a:r>
          </a:p>
          <a:p>
            <a:pPr algn="ctr">
              <a:defRPr/>
            </a:pPr>
            <a:r>
              <a:rPr lang="es-CL" b="1" dirty="0">
                <a:solidFill>
                  <a:schemeClr val="bg1"/>
                </a:solidFill>
              </a:rPr>
              <a:t>de Operaciones</a:t>
            </a:r>
            <a:endParaRPr lang="es-ES" b="1" dirty="0">
              <a:solidFill>
                <a:schemeClr val="bg1"/>
              </a:solidFill>
            </a:endParaRPr>
          </a:p>
        </p:txBody>
      </p:sp>
      <p:sp>
        <p:nvSpPr>
          <p:cNvPr id="124945" name="Line 10"/>
          <p:cNvSpPr>
            <a:spLocks noChangeShapeType="1"/>
          </p:cNvSpPr>
          <p:nvPr/>
        </p:nvSpPr>
        <p:spPr bwMode="auto">
          <a:xfrm>
            <a:off x="5148263" y="4149725"/>
            <a:ext cx="0" cy="93503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124946" name="Line 11"/>
          <p:cNvSpPr>
            <a:spLocks noChangeShapeType="1"/>
          </p:cNvSpPr>
          <p:nvPr/>
        </p:nvSpPr>
        <p:spPr bwMode="auto">
          <a:xfrm>
            <a:off x="6300788" y="3716338"/>
            <a:ext cx="719137"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124947" name="AutoShape 12"/>
          <p:cNvSpPr>
            <a:spLocks noChangeArrowheads="1"/>
          </p:cNvSpPr>
          <p:nvPr/>
        </p:nvSpPr>
        <p:spPr bwMode="auto">
          <a:xfrm>
            <a:off x="1258888" y="2852738"/>
            <a:ext cx="433387" cy="576262"/>
          </a:xfrm>
          <a:prstGeom prst="downArrow">
            <a:avLst>
              <a:gd name="adj1" fmla="val 50000"/>
              <a:gd name="adj2" fmla="val 33242"/>
            </a:avLst>
          </a:prstGeom>
          <a:solidFill>
            <a:schemeClr val="accent1"/>
          </a:solidFill>
          <a:ln w="9525">
            <a:solidFill>
              <a:schemeClr val="tx1"/>
            </a:solidFill>
            <a:miter lim="800000"/>
            <a:headEnd/>
            <a:tailEnd/>
          </a:ln>
        </p:spPr>
        <p:txBody>
          <a:bodyPr wrap="none" anchor="ctr"/>
          <a:lstStyle/>
          <a:p>
            <a:endParaRPr lang="es-CL"/>
          </a:p>
        </p:txBody>
      </p:sp>
      <p:sp>
        <p:nvSpPr>
          <p:cNvPr id="124948" name="AutoShape 13"/>
          <p:cNvSpPr>
            <a:spLocks noChangeArrowheads="1"/>
          </p:cNvSpPr>
          <p:nvPr/>
        </p:nvSpPr>
        <p:spPr bwMode="auto">
          <a:xfrm>
            <a:off x="5219700" y="2781300"/>
            <a:ext cx="433388" cy="576263"/>
          </a:xfrm>
          <a:prstGeom prst="downArrow">
            <a:avLst>
              <a:gd name="adj1" fmla="val 50000"/>
              <a:gd name="adj2" fmla="val 33242"/>
            </a:avLst>
          </a:prstGeom>
          <a:solidFill>
            <a:schemeClr val="accent1"/>
          </a:solidFill>
          <a:ln w="9525">
            <a:solidFill>
              <a:schemeClr val="tx1"/>
            </a:solidFill>
            <a:miter lim="800000"/>
            <a:headEnd/>
            <a:tailEnd/>
          </a:ln>
        </p:spPr>
        <p:txBody>
          <a:bodyPr wrap="none" anchor="ctr"/>
          <a:lstStyle/>
          <a:p>
            <a:endParaRPr lang="es-CL"/>
          </a:p>
        </p:txBody>
      </p:sp>
      <p:sp>
        <p:nvSpPr>
          <p:cNvPr id="216078" name="AutoShape 14"/>
          <p:cNvSpPr>
            <a:spLocks noChangeArrowheads="1"/>
          </p:cNvSpPr>
          <p:nvPr/>
        </p:nvSpPr>
        <p:spPr bwMode="auto">
          <a:xfrm>
            <a:off x="4427538" y="2781300"/>
            <a:ext cx="504825" cy="576263"/>
          </a:xfrm>
          <a:prstGeom prst="upArrow">
            <a:avLst>
              <a:gd name="adj1" fmla="val 50000"/>
              <a:gd name="adj2" fmla="val 28538"/>
            </a:avLst>
          </a:prstGeom>
          <a:solidFill>
            <a:srgbClr val="FF9900"/>
          </a:solidFill>
          <a:ln w="9525">
            <a:solidFill>
              <a:schemeClr val="tx1"/>
            </a:solidFill>
            <a:miter lim="800000"/>
            <a:headEnd/>
            <a:tailEnd/>
          </a:ln>
        </p:spPr>
        <p:txBody>
          <a:bodyPr wrap="none" anchor="ctr"/>
          <a:lstStyle/>
          <a:p>
            <a:endParaRPr lang="es-CL"/>
          </a:p>
        </p:txBody>
      </p:sp>
      <p:sp>
        <p:nvSpPr>
          <p:cNvPr id="216079" name="AutoShape 15"/>
          <p:cNvSpPr>
            <a:spLocks noChangeArrowheads="1"/>
          </p:cNvSpPr>
          <p:nvPr/>
        </p:nvSpPr>
        <p:spPr bwMode="auto">
          <a:xfrm>
            <a:off x="684213" y="2852738"/>
            <a:ext cx="504825" cy="576262"/>
          </a:xfrm>
          <a:prstGeom prst="upArrow">
            <a:avLst>
              <a:gd name="adj1" fmla="val 50000"/>
              <a:gd name="adj2" fmla="val 28538"/>
            </a:avLst>
          </a:prstGeom>
          <a:solidFill>
            <a:srgbClr val="FF9900"/>
          </a:solidFill>
          <a:ln w="9525">
            <a:solidFill>
              <a:schemeClr val="tx1"/>
            </a:solidFill>
            <a:miter lim="800000"/>
            <a:headEnd/>
            <a:tailEnd/>
          </a:ln>
        </p:spPr>
        <p:txBody>
          <a:bodyPr wrap="none" anchor="ctr"/>
          <a:lstStyle/>
          <a:p>
            <a:endParaRPr lang="es-CL"/>
          </a:p>
        </p:txBody>
      </p:sp>
      <p:sp>
        <p:nvSpPr>
          <p:cNvPr id="124951" name="Line 16"/>
          <p:cNvSpPr>
            <a:spLocks noChangeShapeType="1"/>
          </p:cNvSpPr>
          <p:nvPr/>
        </p:nvSpPr>
        <p:spPr bwMode="auto">
          <a:xfrm>
            <a:off x="6227763" y="2349500"/>
            <a:ext cx="792162"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124952" name="Text Box 17"/>
          <p:cNvSpPr txBox="1">
            <a:spLocks noChangeArrowheads="1"/>
          </p:cNvSpPr>
          <p:nvPr/>
        </p:nvSpPr>
        <p:spPr bwMode="auto">
          <a:xfrm>
            <a:off x="7216775" y="2152650"/>
            <a:ext cx="15208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_tradnl"/>
              <a:t>Resultados</a:t>
            </a:r>
          </a:p>
        </p:txBody>
      </p:sp>
      <p:sp>
        <p:nvSpPr>
          <p:cNvPr id="124953" name="18 Marcador de fecha"/>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90CF28E-59C4-4EF3-8D38-C59F412B2C0E}" type="datetime1">
              <a:rPr lang="es-CL" smtClean="0"/>
              <a:t>12-10-2011</a:t>
            </a:fld>
            <a:endParaRPr lang="es-ES"/>
          </a:p>
        </p:txBody>
      </p:sp>
      <p:sp>
        <p:nvSpPr>
          <p:cNvPr id="124954" name="19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D907BE5-CE4A-46C5-842C-39B20D2BB99A}" type="slidenum">
              <a:rPr lang="es-ES"/>
              <a:pPr eaLnBrk="1" hangingPunct="1"/>
              <a:t>103</a:t>
            </a:fld>
            <a:endParaRPr lang="es-ES"/>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16079"/>
                                        </p:tgtEl>
                                        <p:attrNameLst>
                                          <p:attrName>style.visibility</p:attrName>
                                        </p:attrNameLst>
                                      </p:cBhvr>
                                      <p:to>
                                        <p:strVal val="visible"/>
                                      </p:to>
                                    </p:set>
                                    <p:animEffect transition="in" filter="box(in)">
                                      <p:cBhvr>
                                        <p:cTn id="7" dur="500"/>
                                        <p:tgtEl>
                                          <p:spTgt spid="216079"/>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216078"/>
                                        </p:tgtEl>
                                        <p:attrNameLst>
                                          <p:attrName>style.visibility</p:attrName>
                                        </p:attrNameLst>
                                      </p:cBhvr>
                                      <p:to>
                                        <p:strVal val="visible"/>
                                      </p:to>
                                    </p:set>
                                    <p:animEffect transition="in" filter="box(in)">
                                      <p:cBhvr>
                                        <p:cTn id="10" dur="500"/>
                                        <p:tgtEl>
                                          <p:spTgt spid="2160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6078" grpId="0" animBg="1"/>
      <p:bldP spid="216079" grpId="0" animBg="1"/>
    </p:bld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4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sp>
        <p:nvSpPr>
          <p:cNvPr id="125955" name="Rectangle 2"/>
          <p:cNvSpPr>
            <a:spLocks noGrp="1" noChangeArrowheads="1"/>
          </p:cNvSpPr>
          <p:nvPr>
            <p:ph type="title"/>
          </p:nvPr>
        </p:nvSpPr>
        <p:spPr>
          <a:xfrm>
            <a:off x="685800" y="609600"/>
            <a:ext cx="7772400" cy="1143000"/>
          </a:xfrm>
          <a:solidFill>
            <a:srgbClr val="FFFFFF"/>
          </a:solidFill>
          <a:ln>
            <a:solidFill>
              <a:srgbClr val="000000"/>
            </a:solidFill>
            <a:miter lim="800000"/>
            <a:headEnd/>
            <a:tailEnd/>
          </a:ln>
        </p:spPr>
        <p:txBody>
          <a:bodyPr anchor="t"/>
          <a:lstStyle/>
          <a:p>
            <a:r>
              <a:rPr lang="es-CL" smtClean="0"/>
              <a:t>Ejemplos</a:t>
            </a:r>
            <a:endParaRPr lang="es-ES" smtClean="0"/>
          </a:p>
        </p:txBody>
      </p:sp>
      <p:sp>
        <p:nvSpPr>
          <p:cNvPr id="125956" name="Rectangle 3"/>
          <p:cNvSpPr>
            <a:spLocks noGrp="1" noChangeArrowheads="1"/>
          </p:cNvSpPr>
          <p:nvPr>
            <p:ph type="body" idx="1"/>
          </p:nvPr>
        </p:nvSpPr>
        <p:spPr>
          <a:xfrm>
            <a:off x="611188" y="2060575"/>
            <a:ext cx="8229600" cy="4525963"/>
          </a:xfrm>
        </p:spPr>
        <p:txBody>
          <a:bodyPr/>
          <a:lstStyle/>
          <a:p>
            <a:r>
              <a:rPr lang="es-CL" smtClean="0"/>
              <a:t>Exportación de fruta</a:t>
            </a:r>
          </a:p>
          <a:p>
            <a:r>
              <a:rPr lang="es-CL" smtClean="0"/>
              <a:t>Banco</a:t>
            </a:r>
          </a:p>
          <a:p>
            <a:r>
              <a:rPr lang="es-CL" smtClean="0"/>
              <a:t>Embotelladora</a:t>
            </a:r>
          </a:p>
          <a:p>
            <a:r>
              <a:rPr lang="es-CL" smtClean="0"/>
              <a:t>Laboratorio Clínico</a:t>
            </a:r>
          </a:p>
          <a:p>
            <a:endParaRPr lang="es-CL" smtClean="0"/>
          </a:p>
          <a:p>
            <a:endParaRPr lang="es-ES" smtClean="0"/>
          </a:p>
        </p:txBody>
      </p:sp>
      <p:sp>
        <p:nvSpPr>
          <p:cNvPr id="125957" name="Text Box 4"/>
          <p:cNvSpPr txBox="1">
            <a:spLocks noChangeArrowheads="1"/>
          </p:cNvSpPr>
          <p:nvPr/>
        </p:nvSpPr>
        <p:spPr bwMode="auto">
          <a:xfrm>
            <a:off x="0" y="6289675"/>
            <a:ext cx="3873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a:solidFill>
                  <a:srgbClr val="99FF66"/>
                </a:solidFill>
              </a:rPr>
              <a:t>B</a:t>
            </a:r>
            <a:endParaRPr lang="es-ES">
              <a:solidFill>
                <a:srgbClr val="99FF66"/>
              </a:solidFill>
            </a:endParaRPr>
          </a:p>
        </p:txBody>
      </p:sp>
      <p:sp>
        <p:nvSpPr>
          <p:cNvPr id="125958" name="5 Marcador de fecha"/>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A97A5A2-4B0D-452E-9200-DFF4AC39F6C5}" type="datetime1">
              <a:rPr lang="es-CL" smtClean="0"/>
              <a:t>12-10-2011</a:t>
            </a:fld>
            <a:endParaRPr lang="es-ES"/>
          </a:p>
        </p:txBody>
      </p:sp>
      <p:sp>
        <p:nvSpPr>
          <p:cNvPr id="125959" name="6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A920321-56D8-474C-A871-AC1C4F05A21A}" type="slidenum">
              <a:rPr lang="es-ES"/>
              <a:pPr eaLnBrk="1" hangingPunct="1"/>
              <a:t>104</a:t>
            </a:fld>
            <a:endParaRPr lang="es-ES"/>
          </a:p>
        </p:txBody>
      </p:sp>
    </p:spTree>
  </p:cSld>
  <p:clrMapOvr>
    <a:masterClrMapping/>
  </p:clrMapOvr>
  <p:transition/>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3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sp>
        <p:nvSpPr>
          <p:cNvPr id="106499" name="Rectangle 2"/>
          <p:cNvSpPr>
            <a:spLocks noGrp="1" noChangeArrowheads="1"/>
          </p:cNvSpPr>
          <p:nvPr>
            <p:ph type="title"/>
          </p:nvPr>
        </p:nvSpPr>
        <p:spPr>
          <a:xfrm>
            <a:off x="323528" y="2852936"/>
            <a:ext cx="7772400" cy="1143000"/>
          </a:xfrm>
          <a:ln>
            <a:miter lim="800000"/>
            <a:headEnd/>
            <a:tailEnd/>
          </a:ln>
          <a:effectLst>
            <a:glow rad="228600">
              <a:schemeClr val="accent2">
                <a:satMod val="175000"/>
                <a:alpha val="40000"/>
              </a:schemeClr>
            </a:glow>
            <a:outerShdw blurRad="40000" dist="20000" dir="5400000" rotWithShape="0">
              <a:srgbClr val="000000">
                <a:alpha val="38000"/>
              </a:srgbClr>
            </a:outerShdw>
          </a:effectLst>
        </p:spPr>
        <p:style>
          <a:lnRef idx="1">
            <a:schemeClr val="accent2"/>
          </a:lnRef>
          <a:fillRef idx="2">
            <a:schemeClr val="accent2"/>
          </a:fillRef>
          <a:effectRef idx="1">
            <a:schemeClr val="accent2"/>
          </a:effectRef>
          <a:fontRef idx="minor">
            <a:schemeClr val="dk1"/>
          </a:fontRef>
        </p:style>
        <p:txBody>
          <a:bodyPr anchor="t"/>
          <a:lstStyle/>
          <a:p>
            <a:pPr>
              <a:defRPr/>
            </a:pPr>
            <a:r>
              <a:rPr lang="es-CL" smtClean="0"/>
              <a:t>Material de backup</a:t>
            </a:r>
            <a:endParaRPr lang="es-ES" smtClean="0"/>
          </a:p>
        </p:txBody>
      </p:sp>
      <p:sp>
        <p:nvSpPr>
          <p:cNvPr id="126982" name="Text Box 3"/>
          <p:cNvSpPr txBox="1">
            <a:spLocks noChangeArrowheads="1"/>
          </p:cNvSpPr>
          <p:nvPr/>
        </p:nvSpPr>
        <p:spPr bwMode="auto">
          <a:xfrm>
            <a:off x="0" y="6289675"/>
            <a:ext cx="3873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a:solidFill>
                  <a:srgbClr val="99FF66"/>
                </a:solidFill>
              </a:rPr>
              <a:t>C</a:t>
            </a:r>
            <a:endParaRPr lang="es-ES">
              <a:solidFill>
                <a:srgbClr val="99FF66"/>
              </a:solidFill>
            </a:endParaRPr>
          </a:p>
        </p:txBody>
      </p:sp>
      <p:sp>
        <p:nvSpPr>
          <p:cNvPr id="126983" name="4 Marcador de fecha"/>
          <p:cNvSpPr>
            <a:spLocks noGrp="1"/>
          </p:cNvSpPr>
          <p:nvPr>
            <p:ph type="dt" sz="quarter" idx="4294967295"/>
          </p:nvPr>
        </p:nvSpPr>
        <p:spPr>
          <a:xfrm>
            <a:off x="0" y="6597650"/>
            <a:ext cx="2133600" cy="2603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DC8DF94-BDE7-4EBB-95D8-EF4F75D51E84}" type="datetime1">
              <a:rPr lang="es-CL" smtClean="0"/>
              <a:t>12-10-2011</a:t>
            </a:fld>
            <a:endParaRPr lang="es-ES"/>
          </a:p>
        </p:txBody>
      </p:sp>
      <p:sp>
        <p:nvSpPr>
          <p:cNvPr id="126984" name="5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4F09F74-CA8A-48E9-A64F-BC9D589E64B1}" type="slidenum">
              <a:rPr lang="es-ES" smtClean="0"/>
              <a:pPr eaLnBrk="1" hangingPunct="1"/>
              <a:t>105</a:t>
            </a:fld>
            <a:endParaRPr lang="es-ES" smtClean="0"/>
          </a:p>
        </p:txBody>
      </p:sp>
    </p:spTree>
  </p:cSld>
  <p:clrMapOvr>
    <a:masterClrMapping/>
  </p:clrMapOvr>
  <p:transition/>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4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sp>
        <p:nvSpPr>
          <p:cNvPr id="128003" name="Rectangle 2"/>
          <p:cNvSpPr>
            <a:spLocks noGrp="1" noChangeArrowheads="1"/>
          </p:cNvSpPr>
          <p:nvPr>
            <p:ph type="title"/>
          </p:nvPr>
        </p:nvSpPr>
        <p:spPr>
          <a:xfrm>
            <a:off x="685800" y="228600"/>
            <a:ext cx="7772400" cy="1143000"/>
          </a:xfrm>
          <a:solidFill>
            <a:srgbClr val="FFFFFF"/>
          </a:solidFill>
          <a:ln>
            <a:solidFill>
              <a:srgbClr val="000000"/>
            </a:solidFill>
            <a:miter lim="800000"/>
            <a:headEnd/>
            <a:tailEnd/>
          </a:ln>
        </p:spPr>
        <p:txBody>
          <a:bodyPr anchor="t"/>
          <a:lstStyle/>
          <a:p>
            <a:r>
              <a:rPr lang="es-CL" smtClean="0"/>
              <a:t>Tipos de procesos productivos</a:t>
            </a:r>
          </a:p>
        </p:txBody>
      </p:sp>
      <p:sp>
        <p:nvSpPr>
          <p:cNvPr id="128004" name="Rectangle 3"/>
          <p:cNvSpPr>
            <a:spLocks noGrp="1" noChangeArrowheads="1"/>
          </p:cNvSpPr>
          <p:nvPr>
            <p:ph type="body" idx="1"/>
          </p:nvPr>
        </p:nvSpPr>
        <p:spPr>
          <a:xfrm>
            <a:off x="228600" y="1447800"/>
            <a:ext cx="8915400" cy="4648200"/>
          </a:xfrm>
        </p:spPr>
        <p:txBody>
          <a:bodyPr/>
          <a:lstStyle/>
          <a:p>
            <a:r>
              <a:rPr lang="es-CL" sz="2800" smtClean="0"/>
              <a:t>Además de la diferenciación con los servicios, la gestión de operaciones varía para distintos tipos de procesos productivos.</a:t>
            </a:r>
          </a:p>
          <a:p>
            <a:r>
              <a:rPr lang="es-CL" sz="2800" smtClean="0"/>
              <a:t>Solemos generalizar la manufactura a un tipo de proceso productivo.</a:t>
            </a:r>
          </a:p>
          <a:p>
            <a:r>
              <a:rPr lang="es-CL" sz="2800" smtClean="0"/>
              <a:t>Sin embargo las variables estratégicas cambian de un tipo de proceso a otro.</a:t>
            </a:r>
          </a:p>
          <a:p>
            <a:r>
              <a:rPr lang="es-CL" sz="2800" smtClean="0"/>
              <a:t>…y en la práctica el knowhow específico en gestión de operaciones varía según el tipo de industria.</a:t>
            </a:r>
          </a:p>
          <a:p>
            <a:pPr>
              <a:buFontTx/>
              <a:buNone/>
            </a:pPr>
            <a:endParaRPr lang="es-CL" sz="2800" smtClean="0"/>
          </a:p>
          <a:p>
            <a:endParaRPr lang="es-CL" sz="2800" smtClean="0"/>
          </a:p>
        </p:txBody>
      </p:sp>
      <p:sp>
        <p:nvSpPr>
          <p:cNvPr id="128005" name="Text Box 4"/>
          <p:cNvSpPr txBox="1">
            <a:spLocks noChangeArrowheads="1"/>
          </p:cNvSpPr>
          <p:nvPr/>
        </p:nvSpPr>
        <p:spPr bwMode="auto">
          <a:xfrm>
            <a:off x="0" y="6289675"/>
            <a:ext cx="3873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a:solidFill>
                  <a:srgbClr val="99FF66"/>
                </a:solidFill>
              </a:rPr>
              <a:t>C</a:t>
            </a:r>
            <a:endParaRPr lang="es-ES">
              <a:solidFill>
                <a:srgbClr val="99FF66"/>
              </a:solidFill>
            </a:endParaRPr>
          </a:p>
        </p:txBody>
      </p:sp>
      <p:sp>
        <p:nvSpPr>
          <p:cNvPr id="128006" name="5 Marcador de fecha"/>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94436DE-9F52-4FCF-B23A-BA5C39D16DD6}" type="datetime1">
              <a:rPr lang="es-CL" smtClean="0"/>
              <a:t>12-10-2011</a:t>
            </a:fld>
            <a:endParaRPr lang="es-ES"/>
          </a:p>
        </p:txBody>
      </p:sp>
      <p:sp>
        <p:nvSpPr>
          <p:cNvPr id="128007" name="6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C8824E3-E84E-4C95-9876-202ACB7EBB3B}" type="slidenum">
              <a:rPr lang="es-ES"/>
              <a:pPr eaLnBrk="1" hangingPunct="1"/>
              <a:t>106</a:t>
            </a:fld>
            <a:endParaRPr lang="es-ES"/>
          </a:p>
        </p:txBody>
      </p:sp>
    </p:spTree>
  </p:cSld>
  <p:clrMapOvr>
    <a:masterClrMapping/>
  </p:clrMapOvr>
  <p:transition/>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3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sp>
        <p:nvSpPr>
          <p:cNvPr id="129027" name="Rectangle 2"/>
          <p:cNvSpPr>
            <a:spLocks noGrp="1" noChangeArrowheads="1"/>
          </p:cNvSpPr>
          <p:nvPr>
            <p:ph type="title"/>
          </p:nvPr>
        </p:nvSpPr>
        <p:spPr>
          <a:xfrm>
            <a:off x="685800" y="0"/>
            <a:ext cx="7772400" cy="1143000"/>
          </a:xfrm>
          <a:solidFill>
            <a:srgbClr val="FFFFFF"/>
          </a:solidFill>
          <a:ln>
            <a:solidFill>
              <a:srgbClr val="000000"/>
            </a:solidFill>
            <a:miter lim="800000"/>
            <a:headEnd/>
            <a:tailEnd/>
          </a:ln>
        </p:spPr>
        <p:txBody>
          <a:bodyPr anchor="t"/>
          <a:lstStyle/>
          <a:p>
            <a:r>
              <a:rPr lang="es-CL" smtClean="0"/>
              <a:t>Tipos de procesos</a:t>
            </a:r>
          </a:p>
        </p:txBody>
      </p:sp>
      <p:sp>
        <p:nvSpPr>
          <p:cNvPr id="129028" name="Line 3"/>
          <p:cNvSpPr>
            <a:spLocks noChangeShapeType="1"/>
          </p:cNvSpPr>
          <p:nvPr/>
        </p:nvSpPr>
        <p:spPr bwMode="auto">
          <a:xfrm>
            <a:off x="533400" y="3505200"/>
            <a:ext cx="8077200" cy="0"/>
          </a:xfrm>
          <a:prstGeom prst="line">
            <a:avLst/>
          </a:prstGeom>
          <a:noFill/>
          <a:ln w="25400">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s-CL"/>
          </a:p>
        </p:txBody>
      </p:sp>
      <p:sp>
        <p:nvSpPr>
          <p:cNvPr id="129029" name="Line 4"/>
          <p:cNvSpPr>
            <a:spLocks noChangeShapeType="1"/>
          </p:cNvSpPr>
          <p:nvPr/>
        </p:nvSpPr>
        <p:spPr bwMode="auto">
          <a:xfrm>
            <a:off x="1295400" y="3352800"/>
            <a:ext cx="0" cy="304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129030" name="Line 5"/>
          <p:cNvSpPr>
            <a:spLocks noChangeShapeType="1"/>
          </p:cNvSpPr>
          <p:nvPr/>
        </p:nvSpPr>
        <p:spPr bwMode="auto">
          <a:xfrm>
            <a:off x="2590800" y="3352800"/>
            <a:ext cx="0" cy="304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129031" name="Line 6"/>
          <p:cNvSpPr>
            <a:spLocks noChangeShapeType="1"/>
          </p:cNvSpPr>
          <p:nvPr/>
        </p:nvSpPr>
        <p:spPr bwMode="auto">
          <a:xfrm>
            <a:off x="7696200" y="3352800"/>
            <a:ext cx="0" cy="304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129032" name="Line 7"/>
          <p:cNvSpPr>
            <a:spLocks noChangeShapeType="1"/>
          </p:cNvSpPr>
          <p:nvPr/>
        </p:nvSpPr>
        <p:spPr bwMode="auto">
          <a:xfrm>
            <a:off x="6096000" y="3352800"/>
            <a:ext cx="0" cy="304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129033" name="Line 8"/>
          <p:cNvSpPr>
            <a:spLocks noChangeShapeType="1"/>
          </p:cNvSpPr>
          <p:nvPr/>
        </p:nvSpPr>
        <p:spPr bwMode="auto">
          <a:xfrm>
            <a:off x="4419600" y="3352800"/>
            <a:ext cx="0" cy="304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129034" name="Text Box 9"/>
          <p:cNvSpPr txBox="1">
            <a:spLocks noChangeArrowheads="1"/>
          </p:cNvSpPr>
          <p:nvPr/>
        </p:nvSpPr>
        <p:spPr bwMode="auto">
          <a:xfrm>
            <a:off x="3794125" y="3698875"/>
            <a:ext cx="1268413"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a:t>Procesos</a:t>
            </a:r>
          </a:p>
          <a:p>
            <a:pPr eaLnBrk="1" hangingPunct="1"/>
            <a:r>
              <a:rPr lang="es-CL"/>
              <a:t>Batch o</a:t>
            </a:r>
          </a:p>
          <a:p>
            <a:pPr eaLnBrk="1" hangingPunct="1"/>
            <a:r>
              <a:rPr lang="es-CL"/>
              <a:t>por lotes</a:t>
            </a:r>
          </a:p>
        </p:txBody>
      </p:sp>
      <p:sp>
        <p:nvSpPr>
          <p:cNvPr id="129035" name="Text Box 10"/>
          <p:cNvSpPr txBox="1">
            <a:spLocks noChangeArrowheads="1"/>
          </p:cNvSpPr>
          <p:nvPr/>
        </p:nvSpPr>
        <p:spPr bwMode="auto">
          <a:xfrm>
            <a:off x="5775325" y="3698875"/>
            <a:ext cx="16383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a:t>Línea de </a:t>
            </a:r>
          </a:p>
          <a:p>
            <a:pPr eaLnBrk="1" hangingPunct="1"/>
            <a:r>
              <a:rPr lang="es-CL"/>
              <a:t>ensamblado</a:t>
            </a:r>
          </a:p>
        </p:txBody>
      </p:sp>
      <p:sp>
        <p:nvSpPr>
          <p:cNvPr id="129036" name="Text Box 11"/>
          <p:cNvSpPr txBox="1">
            <a:spLocks noChangeArrowheads="1"/>
          </p:cNvSpPr>
          <p:nvPr/>
        </p:nvSpPr>
        <p:spPr bwMode="auto">
          <a:xfrm>
            <a:off x="7527925" y="3698875"/>
            <a:ext cx="131762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a:t>Flujo </a:t>
            </a:r>
          </a:p>
          <a:p>
            <a:pPr eaLnBrk="1" hangingPunct="1"/>
            <a:r>
              <a:rPr lang="es-CL"/>
              <a:t>Continuo</a:t>
            </a:r>
          </a:p>
        </p:txBody>
      </p:sp>
      <p:sp>
        <p:nvSpPr>
          <p:cNvPr id="129037" name="Text Box 12"/>
          <p:cNvSpPr txBox="1">
            <a:spLocks noChangeArrowheads="1"/>
          </p:cNvSpPr>
          <p:nvPr/>
        </p:nvSpPr>
        <p:spPr bwMode="auto">
          <a:xfrm>
            <a:off x="533400" y="3810000"/>
            <a:ext cx="12668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a:t>Proyecto</a:t>
            </a:r>
          </a:p>
        </p:txBody>
      </p:sp>
      <p:sp>
        <p:nvSpPr>
          <p:cNvPr id="129038" name="Text Box 13"/>
          <p:cNvSpPr txBox="1">
            <a:spLocks noChangeArrowheads="1"/>
          </p:cNvSpPr>
          <p:nvPr/>
        </p:nvSpPr>
        <p:spPr bwMode="auto">
          <a:xfrm>
            <a:off x="2193925" y="3775075"/>
            <a:ext cx="15113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a:t>Proceso </a:t>
            </a:r>
          </a:p>
          <a:p>
            <a:pPr eaLnBrk="1" hangingPunct="1"/>
            <a:r>
              <a:rPr lang="es-CL"/>
              <a:t>por trabajo</a:t>
            </a:r>
          </a:p>
        </p:txBody>
      </p:sp>
      <p:sp>
        <p:nvSpPr>
          <p:cNvPr id="129039" name="Text Box 14"/>
          <p:cNvSpPr txBox="1">
            <a:spLocks noChangeArrowheads="1"/>
          </p:cNvSpPr>
          <p:nvPr/>
        </p:nvSpPr>
        <p:spPr bwMode="auto">
          <a:xfrm>
            <a:off x="2590800" y="5791200"/>
            <a:ext cx="25939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a:t>Producción discreta</a:t>
            </a:r>
          </a:p>
        </p:txBody>
      </p:sp>
      <p:sp>
        <p:nvSpPr>
          <p:cNvPr id="129040" name="Text Box 15"/>
          <p:cNvSpPr txBox="1">
            <a:spLocks noChangeArrowheads="1"/>
          </p:cNvSpPr>
          <p:nvPr/>
        </p:nvSpPr>
        <p:spPr bwMode="auto">
          <a:xfrm>
            <a:off x="6448425" y="5791200"/>
            <a:ext cx="26955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a:t>Producción continua</a:t>
            </a:r>
          </a:p>
        </p:txBody>
      </p:sp>
      <p:sp>
        <p:nvSpPr>
          <p:cNvPr id="129041" name="Line 16"/>
          <p:cNvSpPr>
            <a:spLocks noChangeShapeType="1"/>
          </p:cNvSpPr>
          <p:nvPr/>
        </p:nvSpPr>
        <p:spPr bwMode="auto">
          <a:xfrm>
            <a:off x="3352800" y="2057400"/>
            <a:ext cx="22860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s-CL"/>
          </a:p>
        </p:txBody>
      </p:sp>
      <p:sp>
        <p:nvSpPr>
          <p:cNvPr id="129042" name="Text Box 17"/>
          <p:cNvSpPr txBox="1">
            <a:spLocks noChangeArrowheads="1"/>
          </p:cNvSpPr>
          <p:nvPr/>
        </p:nvSpPr>
        <p:spPr bwMode="auto">
          <a:xfrm>
            <a:off x="3260725" y="1489075"/>
            <a:ext cx="24907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a:t>Volumen creciente</a:t>
            </a:r>
          </a:p>
        </p:txBody>
      </p:sp>
      <p:sp>
        <p:nvSpPr>
          <p:cNvPr id="129043" name="Line 18"/>
          <p:cNvSpPr>
            <a:spLocks noChangeShapeType="1"/>
          </p:cNvSpPr>
          <p:nvPr/>
        </p:nvSpPr>
        <p:spPr bwMode="auto">
          <a:xfrm flipH="1">
            <a:off x="3352800" y="2667000"/>
            <a:ext cx="22098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s-CL"/>
          </a:p>
        </p:txBody>
      </p:sp>
      <p:sp>
        <p:nvSpPr>
          <p:cNvPr id="129044" name="Text Box 19"/>
          <p:cNvSpPr txBox="1">
            <a:spLocks noChangeArrowheads="1"/>
          </p:cNvSpPr>
          <p:nvPr/>
        </p:nvSpPr>
        <p:spPr bwMode="auto">
          <a:xfrm>
            <a:off x="3489325" y="2174875"/>
            <a:ext cx="27606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a:t>Adaptación creciente</a:t>
            </a:r>
          </a:p>
        </p:txBody>
      </p:sp>
      <p:sp>
        <p:nvSpPr>
          <p:cNvPr id="129045" name="Text Box 20"/>
          <p:cNvSpPr txBox="1">
            <a:spLocks noChangeArrowheads="1"/>
          </p:cNvSpPr>
          <p:nvPr/>
        </p:nvSpPr>
        <p:spPr bwMode="auto">
          <a:xfrm>
            <a:off x="6172200" y="4800600"/>
            <a:ext cx="22828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a:t>Procesos de flujo</a:t>
            </a:r>
          </a:p>
        </p:txBody>
      </p:sp>
      <p:sp>
        <p:nvSpPr>
          <p:cNvPr id="129046" name="Text Box 21"/>
          <p:cNvSpPr txBox="1">
            <a:spLocks noChangeArrowheads="1"/>
          </p:cNvSpPr>
          <p:nvPr/>
        </p:nvSpPr>
        <p:spPr bwMode="auto">
          <a:xfrm>
            <a:off x="0" y="6289675"/>
            <a:ext cx="3873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a:solidFill>
                  <a:srgbClr val="99FF66"/>
                </a:solidFill>
              </a:rPr>
              <a:t>C</a:t>
            </a:r>
            <a:endParaRPr lang="es-ES">
              <a:solidFill>
                <a:srgbClr val="99FF66"/>
              </a:solidFill>
            </a:endParaRPr>
          </a:p>
        </p:txBody>
      </p:sp>
      <p:sp>
        <p:nvSpPr>
          <p:cNvPr id="129047" name="22 Marcador de fecha"/>
          <p:cNvSpPr>
            <a:spLocks noGrp="1"/>
          </p:cNvSpPr>
          <p:nvPr>
            <p:ph type="dt" sz="quarter" idx="4294967295"/>
          </p:nvPr>
        </p:nvSpPr>
        <p:spPr>
          <a:xfrm>
            <a:off x="0" y="6597650"/>
            <a:ext cx="2133600" cy="2603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A07C33E-35B2-404F-AB33-49A01BB2D8DC}" type="datetime1">
              <a:rPr lang="es-CL" smtClean="0"/>
              <a:t>12-10-2011</a:t>
            </a:fld>
            <a:endParaRPr lang="es-ES"/>
          </a:p>
        </p:txBody>
      </p:sp>
      <p:sp>
        <p:nvSpPr>
          <p:cNvPr id="129048" name="23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0F4A22B-6BA0-4D76-BCBF-662FF0311D21}" type="slidenum">
              <a:rPr lang="es-ES" smtClean="0"/>
              <a:pPr eaLnBrk="1" hangingPunct="1"/>
              <a:t>107</a:t>
            </a:fld>
            <a:endParaRPr lang="es-ES" smtClean="0"/>
          </a:p>
        </p:txBody>
      </p:sp>
    </p:spTree>
  </p:cSld>
  <p:clrMapOvr>
    <a:masterClrMapping/>
  </p:clrMapOvr>
  <p:transition/>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4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sp>
        <p:nvSpPr>
          <p:cNvPr id="130051" name="Rectangle 3"/>
          <p:cNvSpPr>
            <a:spLocks noGrp="1" noChangeArrowheads="1"/>
          </p:cNvSpPr>
          <p:nvPr>
            <p:ph type="body" idx="1"/>
          </p:nvPr>
        </p:nvSpPr>
        <p:spPr>
          <a:xfrm>
            <a:off x="228600" y="1219200"/>
            <a:ext cx="8610600" cy="4495800"/>
          </a:xfrm>
        </p:spPr>
        <p:txBody>
          <a:bodyPr/>
          <a:lstStyle/>
          <a:p>
            <a:r>
              <a:rPr lang="es-CL" smtClean="0"/>
              <a:t>Cuáles son la variables claves en cada tipo de proceso?</a:t>
            </a:r>
          </a:p>
          <a:p>
            <a:pPr lvl="1"/>
            <a:r>
              <a:rPr lang="es-CL" smtClean="0"/>
              <a:t>Flujo continuo. Ejemplos: Petróleo, Agua o la Electricidad.</a:t>
            </a:r>
          </a:p>
          <a:p>
            <a:pPr lvl="1"/>
            <a:r>
              <a:rPr lang="es-CL" smtClean="0"/>
              <a:t>Proceso de flujo. Ejemplos: Industría automotriz, Refinería de Cobre.</a:t>
            </a:r>
          </a:p>
          <a:p>
            <a:pPr lvl="1"/>
            <a:r>
              <a:rPr lang="es-CL" smtClean="0"/>
              <a:t>Proceso por trabajo. Ejemplos: Industría Aeronáutica.</a:t>
            </a:r>
          </a:p>
          <a:p>
            <a:r>
              <a:rPr lang="es-CL" smtClean="0"/>
              <a:t>Distintas etapas del ciclo de vida implican distintos diseños de procesos</a:t>
            </a:r>
          </a:p>
          <a:p>
            <a:pPr>
              <a:buFontTx/>
              <a:buNone/>
            </a:pPr>
            <a:endParaRPr lang="es-CL" smtClean="0"/>
          </a:p>
        </p:txBody>
      </p:sp>
      <p:sp>
        <p:nvSpPr>
          <p:cNvPr id="130052" name="Text Box 4"/>
          <p:cNvSpPr txBox="1">
            <a:spLocks noChangeArrowheads="1"/>
          </p:cNvSpPr>
          <p:nvPr/>
        </p:nvSpPr>
        <p:spPr bwMode="auto">
          <a:xfrm>
            <a:off x="0" y="6289675"/>
            <a:ext cx="3873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a:solidFill>
                  <a:srgbClr val="99FF66"/>
                </a:solidFill>
              </a:rPr>
              <a:t>C</a:t>
            </a:r>
            <a:endParaRPr lang="es-ES">
              <a:solidFill>
                <a:srgbClr val="99FF66"/>
              </a:solidFill>
            </a:endParaRPr>
          </a:p>
        </p:txBody>
      </p:sp>
      <p:sp>
        <p:nvSpPr>
          <p:cNvPr id="130053" name="4 Marcador de fecha"/>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8BD4DDA-C3C2-47D0-95D3-E986DA34B7CC}" type="datetime1">
              <a:rPr lang="es-CL" smtClean="0"/>
              <a:t>12-10-2011</a:t>
            </a:fld>
            <a:endParaRPr lang="es-ES"/>
          </a:p>
        </p:txBody>
      </p:sp>
      <p:sp>
        <p:nvSpPr>
          <p:cNvPr id="130054" name="5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A1B2C66-F6C9-4360-A26A-14EAC770B805}" type="slidenum">
              <a:rPr lang="es-ES"/>
              <a:pPr eaLnBrk="1" hangingPunct="1"/>
              <a:t>108</a:t>
            </a:fld>
            <a:endParaRPr lang="es-ES"/>
          </a:p>
        </p:txBody>
      </p:sp>
    </p:spTree>
  </p:cSld>
  <p:clrMapOvr>
    <a:masterClrMapping/>
  </p:clrMapOvr>
  <p:transition/>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4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sp>
        <p:nvSpPr>
          <p:cNvPr id="131075" name="Rectangle 2"/>
          <p:cNvSpPr>
            <a:spLocks noChangeArrowheads="1"/>
          </p:cNvSpPr>
          <p:nvPr/>
        </p:nvSpPr>
        <p:spPr bwMode="auto">
          <a:xfrm>
            <a:off x="685800" y="304800"/>
            <a:ext cx="77724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es-ES_tradnl" sz="3200" b="1">
                <a:solidFill>
                  <a:srgbClr val="FF0000"/>
                </a:solidFill>
              </a:rPr>
              <a:t>Estrategia de Operaciones.</a:t>
            </a:r>
            <a:endParaRPr lang="es-ES_tradnl" sz="4000" b="1">
              <a:solidFill>
                <a:srgbClr val="FF0000"/>
              </a:solidFill>
            </a:endParaRPr>
          </a:p>
        </p:txBody>
      </p:sp>
      <p:sp>
        <p:nvSpPr>
          <p:cNvPr id="131076" name="Rectangle 3"/>
          <p:cNvSpPr>
            <a:spLocks noChangeArrowheads="1"/>
          </p:cNvSpPr>
          <p:nvPr/>
        </p:nvSpPr>
        <p:spPr bwMode="auto">
          <a:xfrm>
            <a:off x="228600" y="228600"/>
            <a:ext cx="8686800" cy="64008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s-CL"/>
          </a:p>
        </p:txBody>
      </p:sp>
      <p:sp>
        <p:nvSpPr>
          <p:cNvPr id="131077" name="Rectangle 4"/>
          <p:cNvSpPr>
            <a:spLocks noChangeArrowheads="1"/>
          </p:cNvSpPr>
          <p:nvPr/>
        </p:nvSpPr>
        <p:spPr bwMode="auto">
          <a:xfrm>
            <a:off x="228600" y="6172200"/>
            <a:ext cx="8686800" cy="4572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s-CL"/>
          </a:p>
        </p:txBody>
      </p:sp>
      <p:sp>
        <p:nvSpPr>
          <p:cNvPr id="131078" name="Rectangle 5"/>
          <p:cNvSpPr>
            <a:spLocks noChangeArrowheads="1"/>
          </p:cNvSpPr>
          <p:nvPr/>
        </p:nvSpPr>
        <p:spPr bwMode="auto">
          <a:xfrm>
            <a:off x="228600" y="228600"/>
            <a:ext cx="8686800" cy="6858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s-CL"/>
          </a:p>
        </p:txBody>
      </p:sp>
      <p:sp>
        <p:nvSpPr>
          <p:cNvPr id="131079" name="Rectangle 6"/>
          <p:cNvSpPr>
            <a:spLocks noChangeArrowheads="1"/>
          </p:cNvSpPr>
          <p:nvPr/>
        </p:nvSpPr>
        <p:spPr bwMode="auto">
          <a:xfrm>
            <a:off x="228600" y="914400"/>
            <a:ext cx="8686800" cy="6096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s-CL"/>
          </a:p>
        </p:txBody>
      </p:sp>
      <p:sp>
        <p:nvSpPr>
          <p:cNvPr id="131080" name="Rectangle 7"/>
          <p:cNvSpPr>
            <a:spLocks noGrp="1" noChangeArrowheads="1"/>
          </p:cNvSpPr>
          <p:nvPr>
            <p:ph type="title"/>
          </p:nvPr>
        </p:nvSpPr>
        <p:spPr>
          <a:xfrm>
            <a:off x="685800" y="914400"/>
            <a:ext cx="7772400" cy="533400"/>
          </a:xfrm>
        </p:spPr>
        <p:txBody>
          <a:bodyPr/>
          <a:lstStyle/>
          <a:p>
            <a:pPr algn="l"/>
            <a:r>
              <a:rPr lang="es-ES_tradnl" sz="2800" smtClean="0"/>
              <a:t>A2: Operaciones y el Ciclo de Vida del Producto.</a:t>
            </a:r>
          </a:p>
        </p:txBody>
      </p:sp>
      <p:sp>
        <p:nvSpPr>
          <p:cNvPr id="131081" name="Rectangle 8"/>
          <p:cNvSpPr>
            <a:spLocks noChangeArrowheads="1"/>
          </p:cNvSpPr>
          <p:nvPr/>
        </p:nvSpPr>
        <p:spPr bwMode="auto">
          <a:xfrm>
            <a:off x="5105400" y="6400800"/>
            <a:ext cx="3436938"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es-ES_tradnl" sz="1000">
                <a:sym typeface="Symbol" pitchFamily="18" charset="2"/>
              </a:rPr>
              <a:t>Fuente: Heizer, Dirección de la Producción (1997).</a:t>
            </a:r>
          </a:p>
        </p:txBody>
      </p:sp>
      <p:sp>
        <p:nvSpPr>
          <p:cNvPr id="131082" name="Text Box 9"/>
          <p:cNvSpPr txBox="1">
            <a:spLocks noChangeArrowheads="1"/>
          </p:cNvSpPr>
          <p:nvPr/>
        </p:nvSpPr>
        <p:spPr bwMode="auto">
          <a:xfrm>
            <a:off x="685800" y="6172200"/>
            <a:ext cx="4572000" cy="47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s-ES_tradnl" sz="1000"/>
              <a:t>MBA U. Chile - ESADE</a:t>
            </a:r>
          </a:p>
          <a:p>
            <a:pPr eaLnBrk="1" hangingPunct="1">
              <a:spcBef>
                <a:spcPct val="50000"/>
              </a:spcBef>
            </a:pPr>
            <a:r>
              <a:rPr lang="es-ES_tradnl" sz="1000"/>
              <a:t>Departamento de Ingeniería Civil Industrial, Universidad de Chile.</a:t>
            </a:r>
          </a:p>
        </p:txBody>
      </p:sp>
      <p:sp>
        <p:nvSpPr>
          <p:cNvPr id="131083" name="Text Box 10"/>
          <p:cNvSpPr txBox="1">
            <a:spLocks noChangeArrowheads="1"/>
          </p:cNvSpPr>
          <p:nvPr/>
        </p:nvSpPr>
        <p:spPr bwMode="auto">
          <a:xfrm>
            <a:off x="4648200" y="6172200"/>
            <a:ext cx="38862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s-ES_tradnl" sz="1000"/>
              <a:t>IN75P - Estrategia de Operaciones </a:t>
            </a:r>
            <a:r>
              <a:rPr lang="es-ES_tradnl" sz="1000">
                <a:sym typeface="Symbol" pitchFamily="18" charset="2"/>
              </a:rPr>
              <a:t> Epstein, Bordas 1999.                                                                                                                                                                                                                                                                                                                                                                                             </a:t>
            </a:r>
          </a:p>
        </p:txBody>
      </p:sp>
      <p:sp>
        <p:nvSpPr>
          <p:cNvPr id="131084" name="Rectangle 11"/>
          <p:cNvSpPr>
            <a:spLocks noChangeArrowheads="1"/>
          </p:cNvSpPr>
          <p:nvPr/>
        </p:nvSpPr>
        <p:spPr bwMode="auto">
          <a:xfrm>
            <a:off x="2514600" y="1828800"/>
            <a:ext cx="2057400" cy="2362200"/>
          </a:xfrm>
          <a:prstGeom prst="rect">
            <a:avLst/>
          </a:prstGeom>
          <a:solidFill>
            <a:schemeClr val="bg1"/>
          </a:solidFill>
          <a:ln w="9525">
            <a:solidFill>
              <a:schemeClr val="tx1"/>
            </a:solidFill>
            <a:miter lim="800000"/>
            <a:headEnd/>
            <a:tailEnd/>
          </a:ln>
        </p:spPr>
        <p:txBody>
          <a:bodyPr wrap="none" anchor="ctr"/>
          <a:lstStyle/>
          <a:p>
            <a:pPr algn="ctr"/>
            <a:endParaRPr lang="es-CL"/>
          </a:p>
        </p:txBody>
      </p:sp>
      <p:sp>
        <p:nvSpPr>
          <p:cNvPr id="131085" name="Rectangle 12"/>
          <p:cNvSpPr>
            <a:spLocks noChangeArrowheads="1"/>
          </p:cNvSpPr>
          <p:nvPr/>
        </p:nvSpPr>
        <p:spPr bwMode="auto">
          <a:xfrm>
            <a:off x="4572000" y="1828800"/>
            <a:ext cx="2057400" cy="2362200"/>
          </a:xfrm>
          <a:prstGeom prst="rect">
            <a:avLst/>
          </a:prstGeom>
          <a:solidFill>
            <a:schemeClr val="bg1"/>
          </a:solidFill>
          <a:ln w="9525">
            <a:solidFill>
              <a:schemeClr val="tx1"/>
            </a:solidFill>
            <a:miter lim="800000"/>
            <a:headEnd/>
            <a:tailEnd/>
          </a:ln>
        </p:spPr>
        <p:txBody>
          <a:bodyPr wrap="none" anchor="ctr"/>
          <a:lstStyle/>
          <a:p>
            <a:pPr algn="ctr"/>
            <a:endParaRPr lang="es-CL"/>
          </a:p>
        </p:txBody>
      </p:sp>
      <p:sp>
        <p:nvSpPr>
          <p:cNvPr id="131086" name="Rectangle 13"/>
          <p:cNvSpPr>
            <a:spLocks noChangeArrowheads="1"/>
          </p:cNvSpPr>
          <p:nvPr/>
        </p:nvSpPr>
        <p:spPr bwMode="auto">
          <a:xfrm>
            <a:off x="6629400" y="1828800"/>
            <a:ext cx="2057400" cy="2362200"/>
          </a:xfrm>
          <a:prstGeom prst="rect">
            <a:avLst/>
          </a:prstGeom>
          <a:solidFill>
            <a:schemeClr val="bg1"/>
          </a:solidFill>
          <a:ln w="9525">
            <a:solidFill>
              <a:schemeClr val="tx1"/>
            </a:solidFill>
            <a:miter lim="800000"/>
            <a:headEnd/>
            <a:tailEnd/>
          </a:ln>
        </p:spPr>
        <p:txBody>
          <a:bodyPr wrap="none" anchor="ctr"/>
          <a:lstStyle/>
          <a:p>
            <a:pPr algn="ctr"/>
            <a:endParaRPr lang="es-CL"/>
          </a:p>
        </p:txBody>
      </p:sp>
      <p:sp>
        <p:nvSpPr>
          <p:cNvPr id="131087" name="Rectangle 14"/>
          <p:cNvSpPr>
            <a:spLocks noChangeArrowheads="1"/>
          </p:cNvSpPr>
          <p:nvPr/>
        </p:nvSpPr>
        <p:spPr bwMode="auto">
          <a:xfrm>
            <a:off x="457200" y="1828800"/>
            <a:ext cx="2057400" cy="2362200"/>
          </a:xfrm>
          <a:prstGeom prst="rect">
            <a:avLst/>
          </a:prstGeom>
          <a:solidFill>
            <a:schemeClr val="bg1"/>
          </a:solidFill>
          <a:ln w="9525">
            <a:solidFill>
              <a:schemeClr val="tx1"/>
            </a:solidFill>
            <a:miter lim="800000"/>
            <a:headEnd/>
            <a:tailEnd/>
          </a:ln>
        </p:spPr>
        <p:txBody>
          <a:bodyPr wrap="none" anchor="ctr"/>
          <a:lstStyle/>
          <a:p>
            <a:pPr algn="ctr"/>
            <a:endParaRPr lang="es-CL"/>
          </a:p>
        </p:txBody>
      </p:sp>
      <p:sp>
        <p:nvSpPr>
          <p:cNvPr id="111631" name="Text Box 15"/>
          <p:cNvSpPr txBox="1">
            <a:spLocks noChangeArrowheads="1"/>
          </p:cNvSpPr>
          <p:nvPr/>
        </p:nvSpPr>
        <p:spPr bwMode="auto">
          <a:xfrm>
            <a:off x="636588" y="1903413"/>
            <a:ext cx="1619250" cy="304800"/>
          </a:xfrm>
          <a:prstGeom prst="rect">
            <a:avLst/>
          </a:prstGeom>
          <a:noFill/>
          <a:ln w="9525">
            <a:noFill/>
            <a:miter lim="800000"/>
            <a:headEnd/>
            <a:tailEnd/>
          </a:ln>
          <a:effectLst/>
        </p:spPr>
        <p:txBody>
          <a:bodyPr wrap="none">
            <a:spAutoFit/>
          </a:bodyPr>
          <a:lstStyle/>
          <a:p>
            <a:pPr>
              <a:defRPr/>
            </a:pPr>
            <a:r>
              <a:rPr lang="es-ES_tradnl" sz="1400" b="1">
                <a:effectLst>
                  <a:outerShdw blurRad="38100" dist="38100" dir="2700000" algn="tl">
                    <a:srgbClr val="FFFFFF"/>
                  </a:outerShdw>
                </a:effectLst>
                <a:cs typeface="+mn-cs"/>
              </a:rPr>
              <a:t>INTRODUCCIÓN</a:t>
            </a:r>
            <a:endParaRPr lang="es-ES_tradnl" b="1">
              <a:effectLst>
                <a:outerShdw blurRad="38100" dist="38100" dir="2700000" algn="tl">
                  <a:srgbClr val="FFFFFF"/>
                </a:outerShdw>
              </a:effectLst>
              <a:cs typeface="+mn-cs"/>
            </a:endParaRPr>
          </a:p>
        </p:txBody>
      </p:sp>
      <p:sp>
        <p:nvSpPr>
          <p:cNvPr id="111632" name="Text Box 16"/>
          <p:cNvSpPr txBox="1">
            <a:spLocks noChangeArrowheads="1"/>
          </p:cNvSpPr>
          <p:nvPr/>
        </p:nvSpPr>
        <p:spPr bwMode="auto">
          <a:xfrm>
            <a:off x="2782888" y="1903413"/>
            <a:ext cx="1501775" cy="304800"/>
          </a:xfrm>
          <a:prstGeom prst="rect">
            <a:avLst/>
          </a:prstGeom>
          <a:noFill/>
          <a:ln w="9525">
            <a:noFill/>
            <a:miter lim="800000"/>
            <a:headEnd/>
            <a:tailEnd/>
          </a:ln>
          <a:effectLst/>
        </p:spPr>
        <p:txBody>
          <a:bodyPr wrap="none">
            <a:spAutoFit/>
          </a:bodyPr>
          <a:lstStyle/>
          <a:p>
            <a:pPr>
              <a:defRPr/>
            </a:pPr>
            <a:r>
              <a:rPr lang="es-ES_tradnl" sz="1400" b="1">
                <a:effectLst>
                  <a:outerShdw blurRad="38100" dist="38100" dir="2700000" algn="tl">
                    <a:srgbClr val="FFFFFF"/>
                  </a:outerShdw>
                </a:effectLst>
                <a:cs typeface="+mn-cs"/>
              </a:rPr>
              <a:t>CRECIMIENTO</a:t>
            </a:r>
            <a:endParaRPr lang="es-ES_tradnl">
              <a:cs typeface="+mn-cs"/>
            </a:endParaRPr>
          </a:p>
        </p:txBody>
      </p:sp>
      <p:sp>
        <p:nvSpPr>
          <p:cNvPr id="111633" name="Text Box 17"/>
          <p:cNvSpPr txBox="1">
            <a:spLocks noChangeArrowheads="1"/>
          </p:cNvSpPr>
          <p:nvPr/>
        </p:nvSpPr>
        <p:spPr bwMode="auto">
          <a:xfrm>
            <a:off x="4840288" y="1903413"/>
            <a:ext cx="1104900" cy="304800"/>
          </a:xfrm>
          <a:prstGeom prst="rect">
            <a:avLst/>
          </a:prstGeom>
          <a:noFill/>
          <a:ln w="9525">
            <a:noFill/>
            <a:miter lim="800000"/>
            <a:headEnd/>
            <a:tailEnd/>
          </a:ln>
          <a:effectLst/>
        </p:spPr>
        <p:txBody>
          <a:bodyPr wrap="none">
            <a:spAutoFit/>
          </a:bodyPr>
          <a:lstStyle/>
          <a:p>
            <a:pPr>
              <a:defRPr/>
            </a:pPr>
            <a:r>
              <a:rPr lang="es-ES_tradnl" sz="1400" b="1">
                <a:effectLst>
                  <a:outerShdw blurRad="38100" dist="38100" dir="2700000" algn="tl">
                    <a:srgbClr val="FFFFFF"/>
                  </a:outerShdw>
                </a:effectLst>
                <a:cs typeface="+mn-cs"/>
              </a:rPr>
              <a:t>MADUREZ</a:t>
            </a:r>
            <a:endParaRPr lang="es-ES_tradnl" b="1">
              <a:effectLst>
                <a:outerShdw blurRad="38100" dist="38100" dir="2700000" algn="tl">
                  <a:srgbClr val="FFFFFF"/>
                </a:outerShdw>
              </a:effectLst>
              <a:cs typeface="+mn-cs"/>
            </a:endParaRPr>
          </a:p>
        </p:txBody>
      </p:sp>
      <p:sp>
        <p:nvSpPr>
          <p:cNvPr id="111634" name="Text Box 18"/>
          <p:cNvSpPr txBox="1">
            <a:spLocks noChangeArrowheads="1"/>
          </p:cNvSpPr>
          <p:nvPr/>
        </p:nvSpPr>
        <p:spPr bwMode="auto">
          <a:xfrm>
            <a:off x="6986588" y="1903413"/>
            <a:ext cx="996950" cy="304800"/>
          </a:xfrm>
          <a:prstGeom prst="rect">
            <a:avLst/>
          </a:prstGeom>
          <a:noFill/>
          <a:ln w="9525">
            <a:noFill/>
            <a:miter lim="800000"/>
            <a:headEnd/>
            <a:tailEnd/>
          </a:ln>
          <a:effectLst/>
        </p:spPr>
        <p:txBody>
          <a:bodyPr wrap="none">
            <a:spAutoFit/>
          </a:bodyPr>
          <a:lstStyle/>
          <a:p>
            <a:pPr>
              <a:defRPr/>
            </a:pPr>
            <a:r>
              <a:rPr lang="es-ES_tradnl" sz="1400" b="1">
                <a:effectLst>
                  <a:outerShdw blurRad="38100" dist="38100" dir="2700000" algn="tl">
                    <a:srgbClr val="FFFFFF"/>
                  </a:outerShdw>
                </a:effectLst>
                <a:cs typeface="+mn-cs"/>
              </a:rPr>
              <a:t>DECLIVE</a:t>
            </a:r>
            <a:endParaRPr lang="es-ES_tradnl" b="1">
              <a:effectLst>
                <a:outerShdw blurRad="38100" dist="38100" dir="2700000" algn="tl">
                  <a:srgbClr val="FFFFFF"/>
                </a:outerShdw>
              </a:effectLst>
              <a:cs typeface="+mn-cs"/>
            </a:endParaRPr>
          </a:p>
        </p:txBody>
      </p:sp>
      <p:sp>
        <p:nvSpPr>
          <p:cNvPr id="131092" name="Line 19"/>
          <p:cNvSpPr>
            <a:spLocks noChangeShapeType="1"/>
          </p:cNvSpPr>
          <p:nvPr/>
        </p:nvSpPr>
        <p:spPr bwMode="auto">
          <a:xfrm flipV="1">
            <a:off x="457200" y="4117975"/>
            <a:ext cx="447675" cy="73025"/>
          </a:xfrm>
          <a:prstGeom prst="line">
            <a:avLst/>
          </a:prstGeom>
          <a:noFill/>
          <a:ln w="63500">
            <a:solidFill>
              <a:schemeClr val="accent2"/>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131093" name="Line 20"/>
          <p:cNvSpPr>
            <a:spLocks noChangeShapeType="1"/>
          </p:cNvSpPr>
          <p:nvPr/>
        </p:nvSpPr>
        <p:spPr bwMode="auto">
          <a:xfrm flipV="1">
            <a:off x="904875" y="3970338"/>
            <a:ext cx="715963" cy="147637"/>
          </a:xfrm>
          <a:prstGeom prst="line">
            <a:avLst/>
          </a:prstGeom>
          <a:noFill/>
          <a:ln w="63500">
            <a:solidFill>
              <a:schemeClr val="accent2"/>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131094" name="Line 21"/>
          <p:cNvSpPr>
            <a:spLocks noChangeShapeType="1"/>
          </p:cNvSpPr>
          <p:nvPr/>
        </p:nvSpPr>
        <p:spPr bwMode="auto">
          <a:xfrm flipV="1">
            <a:off x="1620838" y="3748088"/>
            <a:ext cx="804862" cy="222250"/>
          </a:xfrm>
          <a:prstGeom prst="line">
            <a:avLst/>
          </a:prstGeom>
          <a:noFill/>
          <a:ln w="63500">
            <a:solidFill>
              <a:schemeClr val="accent2"/>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131095" name="Line 22"/>
          <p:cNvSpPr>
            <a:spLocks noChangeShapeType="1"/>
          </p:cNvSpPr>
          <p:nvPr/>
        </p:nvSpPr>
        <p:spPr bwMode="auto">
          <a:xfrm flipV="1">
            <a:off x="2425700" y="3452813"/>
            <a:ext cx="536575" cy="295275"/>
          </a:xfrm>
          <a:prstGeom prst="line">
            <a:avLst/>
          </a:prstGeom>
          <a:noFill/>
          <a:ln w="63500">
            <a:solidFill>
              <a:schemeClr val="accent2"/>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131096" name="Line 23"/>
          <p:cNvSpPr>
            <a:spLocks noChangeShapeType="1"/>
          </p:cNvSpPr>
          <p:nvPr/>
        </p:nvSpPr>
        <p:spPr bwMode="auto">
          <a:xfrm flipV="1">
            <a:off x="2962275" y="2936875"/>
            <a:ext cx="893763" cy="515938"/>
          </a:xfrm>
          <a:prstGeom prst="line">
            <a:avLst/>
          </a:prstGeom>
          <a:noFill/>
          <a:ln w="63500">
            <a:solidFill>
              <a:schemeClr val="accent2"/>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131097" name="Line 24"/>
          <p:cNvSpPr>
            <a:spLocks noChangeShapeType="1"/>
          </p:cNvSpPr>
          <p:nvPr/>
        </p:nvSpPr>
        <p:spPr bwMode="auto">
          <a:xfrm flipV="1">
            <a:off x="3856038" y="2566988"/>
            <a:ext cx="627062" cy="369887"/>
          </a:xfrm>
          <a:prstGeom prst="line">
            <a:avLst/>
          </a:prstGeom>
          <a:noFill/>
          <a:ln w="63500">
            <a:solidFill>
              <a:schemeClr val="accent2"/>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131098" name="Line 25"/>
          <p:cNvSpPr>
            <a:spLocks noChangeShapeType="1"/>
          </p:cNvSpPr>
          <p:nvPr/>
        </p:nvSpPr>
        <p:spPr bwMode="auto">
          <a:xfrm flipV="1">
            <a:off x="4483100" y="2419350"/>
            <a:ext cx="446088" cy="147638"/>
          </a:xfrm>
          <a:prstGeom prst="line">
            <a:avLst/>
          </a:prstGeom>
          <a:noFill/>
          <a:ln w="63500">
            <a:solidFill>
              <a:schemeClr val="accent2"/>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131099" name="Line 26"/>
          <p:cNvSpPr>
            <a:spLocks noChangeShapeType="1"/>
          </p:cNvSpPr>
          <p:nvPr/>
        </p:nvSpPr>
        <p:spPr bwMode="auto">
          <a:xfrm flipV="1">
            <a:off x="4929188" y="2346325"/>
            <a:ext cx="447675" cy="73025"/>
          </a:xfrm>
          <a:prstGeom prst="line">
            <a:avLst/>
          </a:prstGeom>
          <a:noFill/>
          <a:ln w="63500">
            <a:solidFill>
              <a:schemeClr val="accent2"/>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131100" name="Line 27"/>
          <p:cNvSpPr>
            <a:spLocks noChangeShapeType="1"/>
          </p:cNvSpPr>
          <p:nvPr/>
        </p:nvSpPr>
        <p:spPr bwMode="auto">
          <a:xfrm>
            <a:off x="5376863" y="2346325"/>
            <a:ext cx="627062" cy="73025"/>
          </a:xfrm>
          <a:prstGeom prst="line">
            <a:avLst/>
          </a:prstGeom>
          <a:noFill/>
          <a:ln w="63500">
            <a:solidFill>
              <a:schemeClr val="accent2"/>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131101" name="Line 28"/>
          <p:cNvSpPr>
            <a:spLocks noChangeShapeType="1"/>
          </p:cNvSpPr>
          <p:nvPr/>
        </p:nvSpPr>
        <p:spPr bwMode="auto">
          <a:xfrm>
            <a:off x="6003925" y="2419350"/>
            <a:ext cx="625475" cy="147638"/>
          </a:xfrm>
          <a:prstGeom prst="line">
            <a:avLst/>
          </a:prstGeom>
          <a:noFill/>
          <a:ln w="63500">
            <a:solidFill>
              <a:schemeClr val="accent2"/>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131102" name="Line 29"/>
          <p:cNvSpPr>
            <a:spLocks noChangeShapeType="1"/>
          </p:cNvSpPr>
          <p:nvPr/>
        </p:nvSpPr>
        <p:spPr bwMode="auto">
          <a:xfrm>
            <a:off x="6629400" y="2566988"/>
            <a:ext cx="1163638" cy="442912"/>
          </a:xfrm>
          <a:prstGeom prst="line">
            <a:avLst/>
          </a:prstGeom>
          <a:noFill/>
          <a:ln w="63500">
            <a:solidFill>
              <a:schemeClr val="accent2"/>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131103" name="Line 30"/>
          <p:cNvSpPr>
            <a:spLocks noChangeShapeType="1"/>
          </p:cNvSpPr>
          <p:nvPr/>
        </p:nvSpPr>
        <p:spPr bwMode="auto">
          <a:xfrm>
            <a:off x="7793038" y="3009900"/>
            <a:ext cx="893762" cy="369888"/>
          </a:xfrm>
          <a:prstGeom prst="line">
            <a:avLst/>
          </a:prstGeom>
          <a:noFill/>
          <a:ln w="63500">
            <a:solidFill>
              <a:schemeClr val="accent2"/>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131104" name="Text Box 31"/>
          <p:cNvSpPr txBox="1">
            <a:spLocks noChangeArrowheads="1"/>
          </p:cNvSpPr>
          <p:nvPr/>
        </p:nvSpPr>
        <p:spPr bwMode="auto">
          <a:xfrm>
            <a:off x="381000" y="4419600"/>
            <a:ext cx="2043113" cy="155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_tradnl" sz="1200"/>
              <a:t>Desarrollo producto es crítico.</a:t>
            </a:r>
          </a:p>
          <a:p>
            <a:pPr eaLnBrk="1" hangingPunct="1"/>
            <a:r>
              <a:rPr lang="es-ES_tradnl" sz="1200"/>
              <a:t>Frecuentes cambios.</a:t>
            </a:r>
          </a:p>
          <a:p>
            <a:pPr eaLnBrk="1" hangingPunct="1"/>
            <a:r>
              <a:rPr lang="es-ES_tradnl" sz="1200"/>
              <a:t>Sobrecapacidad.</a:t>
            </a:r>
          </a:p>
          <a:p>
            <a:pPr eaLnBrk="1" hangingPunct="1"/>
            <a:r>
              <a:rPr lang="es-ES_tradnl" sz="1200"/>
              <a:t>MO altamente calificada.</a:t>
            </a:r>
          </a:p>
          <a:p>
            <a:pPr eaLnBrk="1" hangingPunct="1"/>
            <a:r>
              <a:rPr lang="es-ES_tradnl" sz="1200"/>
              <a:t>Alto costo producción</a:t>
            </a:r>
          </a:p>
          <a:p>
            <a:pPr eaLnBrk="1" hangingPunct="1"/>
            <a:r>
              <a:rPr lang="es-ES_tradnl" sz="1200"/>
              <a:t>Número modelos limitado.</a:t>
            </a:r>
          </a:p>
          <a:p>
            <a:pPr eaLnBrk="1" hangingPunct="1"/>
            <a:r>
              <a:rPr lang="es-ES_tradnl" sz="1200"/>
              <a:t>Atención a la calidad.</a:t>
            </a:r>
          </a:p>
          <a:p>
            <a:pPr eaLnBrk="1" hangingPunct="1"/>
            <a:r>
              <a:rPr lang="es-ES_tradnl" sz="1200"/>
              <a:t>Eliminación defectos diseño.</a:t>
            </a:r>
          </a:p>
        </p:txBody>
      </p:sp>
      <p:sp>
        <p:nvSpPr>
          <p:cNvPr id="131105" name="Text Box 32"/>
          <p:cNvSpPr txBox="1">
            <a:spLocks noChangeArrowheads="1"/>
          </p:cNvSpPr>
          <p:nvPr/>
        </p:nvSpPr>
        <p:spPr bwMode="auto">
          <a:xfrm>
            <a:off x="2514600" y="4419600"/>
            <a:ext cx="1947863" cy="1370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_tradnl" sz="1200"/>
              <a:t>Previsiones Dda son críticas.</a:t>
            </a:r>
          </a:p>
          <a:p>
            <a:pPr eaLnBrk="1" hangingPunct="1"/>
            <a:r>
              <a:rPr lang="es-ES_tradnl" sz="1200"/>
              <a:t>Fiabilidad Producto.</a:t>
            </a:r>
          </a:p>
          <a:p>
            <a:pPr eaLnBrk="1" hangingPunct="1"/>
            <a:r>
              <a:rPr lang="es-ES_tradnl" sz="1200"/>
              <a:t>Fiabilidad proceso.</a:t>
            </a:r>
          </a:p>
          <a:p>
            <a:pPr eaLnBrk="1" hangingPunct="1"/>
            <a:r>
              <a:rPr lang="es-ES_tradnl" sz="1200"/>
              <a:t>Mejoras al producto.</a:t>
            </a:r>
          </a:p>
          <a:p>
            <a:pPr eaLnBrk="1" hangingPunct="1"/>
            <a:r>
              <a:rPr lang="es-ES_tradnl" sz="1200"/>
              <a:t>Aumento modelos.</a:t>
            </a:r>
          </a:p>
          <a:p>
            <a:pPr eaLnBrk="1" hangingPunct="1"/>
            <a:r>
              <a:rPr lang="es-ES_tradnl" sz="1200"/>
              <a:t>Aumento capacidad.</a:t>
            </a:r>
          </a:p>
          <a:p>
            <a:pPr eaLnBrk="1" hangingPunct="1"/>
            <a:r>
              <a:rPr lang="es-ES_tradnl" sz="1200"/>
              <a:t>Importancia distribución.</a:t>
            </a:r>
          </a:p>
        </p:txBody>
      </p:sp>
      <p:sp>
        <p:nvSpPr>
          <p:cNvPr id="131106" name="Text Box 33"/>
          <p:cNvSpPr txBox="1">
            <a:spLocks noChangeArrowheads="1"/>
          </p:cNvSpPr>
          <p:nvPr/>
        </p:nvSpPr>
        <p:spPr bwMode="auto">
          <a:xfrm>
            <a:off x="4572000" y="4419600"/>
            <a:ext cx="2241550" cy="173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_tradnl" sz="1200"/>
              <a:t>Estandarización producto.</a:t>
            </a:r>
          </a:p>
          <a:p>
            <a:pPr eaLnBrk="1" hangingPunct="1"/>
            <a:r>
              <a:rPr lang="es-ES_tradnl" sz="1200"/>
              <a:t>Menos cambios al producto.</a:t>
            </a:r>
          </a:p>
          <a:p>
            <a:pPr eaLnBrk="1" hangingPunct="1"/>
            <a:r>
              <a:rPr lang="es-ES_tradnl" sz="1200"/>
              <a:t>Capacidad óptima.</a:t>
            </a:r>
          </a:p>
          <a:p>
            <a:pPr eaLnBrk="1" hangingPunct="1"/>
            <a:r>
              <a:rPr lang="es-ES_tradnl" sz="1200"/>
              <a:t>Estabilidad creciente del proceso.</a:t>
            </a:r>
          </a:p>
          <a:p>
            <a:pPr eaLnBrk="1" hangingPunct="1"/>
            <a:r>
              <a:rPr lang="es-ES_tradnl" sz="1200"/>
              <a:t>Mo baja calificación.</a:t>
            </a:r>
          </a:p>
          <a:p>
            <a:pPr eaLnBrk="1" hangingPunct="1"/>
            <a:r>
              <a:rPr lang="es-ES_tradnl" sz="1200"/>
              <a:t>Grandes lotes producción.</a:t>
            </a:r>
          </a:p>
          <a:p>
            <a:pPr eaLnBrk="1" hangingPunct="1"/>
            <a:r>
              <a:rPr lang="es-ES_tradnl" sz="1200"/>
              <a:t>Reducción de costos.</a:t>
            </a:r>
          </a:p>
          <a:p>
            <a:pPr eaLnBrk="1" hangingPunct="1"/>
            <a:r>
              <a:rPr lang="es-ES_tradnl" sz="1200"/>
              <a:t>Re-diseño para mejorar manufac-</a:t>
            </a:r>
          </a:p>
          <a:p>
            <a:pPr eaLnBrk="1" hangingPunct="1"/>
            <a:r>
              <a:rPr lang="es-ES_tradnl" sz="1200"/>
              <a:t>turabilidad.</a:t>
            </a:r>
          </a:p>
        </p:txBody>
      </p:sp>
      <p:sp>
        <p:nvSpPr>
          <p:cNvPr id="131107" name="Text Box 34"/>
          <p:cNvSpPr txBox="1">
            <a:spLocks noChangeArrowheads="1"/>
          </p:cNvSpPr>
          <p:nvPr/>
        </p:nvSpPr>
        <p:spPr bwMode="auto">
          <a:xfrm>
            <a:off x="6705600" y="4419600"/>
            <a:ext cx="2014538"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_tradnl" sz="1200"/>
              <a:t>Poca diferenciación producto.</a:t>
            </a:r>
          </a:p>
          <a:p>
            <a:pPr eaLnBrk="1" hangingPunct="1"/>
            <a:r>
              <a:rPr lang="es-ES_tradnl" sz="1200"/>
              <a:t>Minimización de costos.</a:t>
            </a:r>
          </a:p>
          <a:p>
            <a:pPr eaLnBrk="1" hangingPunct="1"/>
            <a:r>
              <a:rPr lang="es-ES_tradnl" sz="1200"/>
              <a:t>Sobrecapacidad producción.</a:t>
            </a:r>
          </a:p>
          <a:p>
            <a:pPr eaLnBrk="1" hangingPunct="1"/>
            <a:r>
              <a:rPr lang="es-ES_tradnl" sz="1200"/>
              <a:t>Eliminación modelos.</a:t>
            </a:r>
          </a:p>
          <a:p>
            <a:pPr eaLnBrk="1" hangingPunct="1"/>
            <a:r>
              <a:rPr lang="es-ES_tradnl" sz="1200"/>
              <a:t>Reducción capacidad.</a:t>
            </a:r>
          </a:p>
        </p:txBody>
      </p:sp>
      <p:sp>
        <p:nvSpPr>
          <p:cNvPr id="131108" name="Text Box 35"/>
          <p:cNvSpPr txBox="1">
            <a:spLocks noChangeArrowheads="1"/>
          </p:cNvSpPr>
          <p:nvPr/>
        </p:nvSpPr>
        <p:spPr bwMode="auto">
          <a:xfrm>
            <a:off x="0" y="6289675"/>
            <a:ext cx="3873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a:solidFill>
                  <a:srgbClr val="99FF66"/>
                </a:solidFill>
              </a:rPr>
              <a:t>C</a:t>
            </a:r>
            <a:endParaRPr lang="es-ES">
              <a:solidFill>
                <a:srgbClr val="99FF66"/>
              </a:solidFill>
            </a:endParaRPr>
          </a:p>
        </p:txBody>
      </p:sp>
      <p:sp>
        <p:nvSpPr>
          <p:cNvPr id="131109" name="36 Marcador de fecha"/>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07CA700-CD7D-4211-A518-A2BDA3F31672}" type="datetime1">
              <a:rPr lang="es-CL" smtClean="0"/>
              <a:t>12-10-2011</a:t>
            </a:fld>
            <a:endParaRPr lang="es-ES"/>
          </a:p>
        </p:txBody>
      </p:sp>
      <p:sp>
        <p:nvSpPr>
          <p:cNvPr id="131110" name="37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928AF0A1-A293-4311-8523-34AF71142B36}" type="slidenum">
              <a:rPr lang="es-ES"/>
              <a:pPr eaLnBrk="1" hangingPunct="1"/>
              <a:t>109</a:t>
            </a:fld>
            <a:endParaRPr lang="es-ES"/>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4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sp>
        <p:nvSpPr>
          <p:cNvPr id="37891" name="Rectangle 2"/>
          <p:cNvSpPr>
            <a:spLocks noGrp="1" noChangeArrowheads="1"/>
          </p:cNvSpPr>
          <p:nvPr>
            <p:ph type="title"/>
          </p:nvPr>
        </p:nvSpPr>
        <p:spPr>
          <a:solidFill>
            <a:srgbClr val="FFFFFF"/>
          </a:solidFill>
          <a:ln>
            <a:solidFill>
              <a:srgbClr val="000000"/>
            </a:solidFill>
            <a:miter lim="800000"/>
            <a:headEnd/>
            <a:tailEnd/>
          </a:ln>
        </p:spPr>
        <p:txBody>
          <a:bodyPr anchor="t"/>
          <a:lstStyle/>
          <a:p>
            <a:r>
              <a:rPr lang="es-CL" smtClean="0"/>
              <a:t>Programa del curso</a:t>
            </a:r>
          </a:p>
        </p:txBody>
      </p:sp>
      <p:sp>
        <p:nvSpPr>
          <p:cNvPr id="37892" name="Text Box 254"/>
          <p:cNvSpPr txBox="1">
            <a:spLocks noChangeArrowheads="1"/>
          </p:cNvSpPr>
          <p:nvPr/>
        </p:nvSpPr>
        <p:spPr bwMode="auto">
          <a:xfrm>
            <a:off x="0" y="6289675"/>
            <a:ext cx="4048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a:solidFill>
                  <a:srgbClr val="99FF66"/>
                </a:solidFill>
              </a:rPr>
              <a:t>A</a:t>
            </a:r>
            <a:endParaRPr lang="es-ES">
              <a:solidFill>
                <a:srgbClr val="99FF66"/>
              </a:solidFill>
            </a:endParaRPr>
          </a:p>
        </p:txBody>
      </p:sp>
      <p:graphicFrame>
        <p:nvGraphicFramePr>
          <p:cNvPr id="8" name="7 Marcador de tabla"/>
          <p:cNvGraphicFramePr>
            <a:graphicFrameLocks noGrp="1"/>
          </p:cNvGraphicFramePr>
          <p:nvPr>
            <p:ph type="tbl" idx="1"/>
            <p:extLst>
              <p:ext uri="{D42A27DB-BD31-4B8C-83A1-F6EECF244321}">
                <p14:modId xmlns:p14="http://schemas.microsoft.com/office/powerpoint/2010/main" val="3081633109"/>
              </p:ext>
            </p:extLst>
          </p:nvPr>
        </p:nvGraphicFramePr>
        <p:xfrm>
          <a:off x="357188" y="1785938"/>
          <a:ext cx="8358188" cy="3143250"/>
        </p:xfrm>
        <a:graphic>
          <a:graphicData uri="http://schemas.openxmlformats.org/drawingml/2006/table">
            <a:tbl>
              <a:tblPr/>
              <a:tblGrid>
                <a:gridCol w="1357313"/>
                <a:gridCol w="5214908"/>
                <a:gridCol w="1785967"/>
              </a:tblGrid>
              <a:tr h="798456">
                <a:tc>
                  <a:txBody>
                    <a:bodyPr/>
                    <a:lstStyle/>
                    <a:p>
                      <a:pPr marL="450215" algn="ctr">
                        <a:spcAft>
                          <a:spcPts val="0"/>
                        </a:spcAft>
                      </a:pPr>
                      <a:r>
                        <a:rPr lang="es-ES" sz="1000" b="1" i="1" dirty="0">
                          <a:latin typeface="Arial"/>
                          <a:ea typeface="Times New Roman"/>
                          <a:cs typeface="Arial"/>
                        </a:rPr>
                        <a:t>MODULO</a:t>
                      </a:r>
                      <a:endParaRPr lang="es-ES" sz="1000" dirty="0">
                        <a:latin typeface="Arial"/>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60000"/>
                        <a:lumOff val="40000"/>
                      </a:schemeClr>
                    </a:solidFill>
                  </a:tcPr>
                </a:tc>
                <a:tc>
                  <a:txBody>
                    <a:bodyPr/>
                    <a:lstStyle/>
                    <a:p>
                      <a:pPr marL="450215" algn="ctr">
                        <a:spcAft>
                          <a:spcPts val="0"/>
                        </a:spcAft>
                      </a:pPr>
                      <a:r>
                        <a:rPr lang="es-ES" sz="1000" b="1" i="1" dirty="0">
                          <a:latin typeface="Arial"/>
                          <a:ea typeface="Times New Roman"/>
                          <a:cs typeface="Arial"/>
                        </a:rPr>
                        <a:t>TEMA</a:t>
                      </a:r>
                      <a:endParaRPr lang="es-ES" sz="1000" dirty="0">
                        <a:latin typeface="Arial"/>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60000"/>
                        <a:lumOff val="40000"/>
                      </a:schemeClr>
                    </a:solidFill>
                  </a:tcPr>
                </a:tc>
                <a:tc>
                  <a:txBody>
                    <a:bodyPr/>
                    <a:lstStyle/>
                    <a:p>
                      <a:pPr marL="450215" algn="ctr">
                        <a:spcAft>
                          <a:spcPts val="0"/>
                        </a:spcAft>
                      </a:pPr>
                      <a:r>
                        <a:rPr lang="es-ES" sz="1000" b="1" i="1" dirty="0">
                          <a:latin typeface="Arial"/>
                          <a:ea typeface="Times New Roman"/>
                          <a:cs typeface="Arial"/>
                        </a:rPr>
                        <a:t>FECHA</a:t>
                      </a:r>
                      <a:endParaRPr lang="es-ES" sz="1000" dirty="0">
                        <a:latin typeface="Arial"/>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60000"/>
                        <a:lumOff val="40000"/>
                      </a:schemeClr>
                    </a:solidFill>
                  </a:tcPr>
                </a:tc>
              </a:tr>
              <a:tr h="1328887">
                <a:tc>
                  <a:txBody>
                    <a:bodyPr/>
                    <a:lstStyle/>
                    <a:p>
                      <a:pPr marL="450215" algn="ctr">
                        <a:spcAft>
                          <a:spcPts val="0"/>
                        </a:spcAft>
                      </a:pPr>
                      <a:r>
                        <a:rPr lang="es-ES" sz="1800" dirty="0">
                          <a:latin typeface="Arial"/>
                          <a:ea typeface="Times New Roman"/>
                          <a:cs typeface="Arial"/>
                        </a:rPr>
                        <a:t>1</a:t>
                      </a:r>
                      <a:endParaRPr lang="es-ES" sz="1400" dirty="0">
                        <a:latin typeface="Arial"/>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gn="just">
                        <a:spcAft>
                          <a:spcPts val="0"/>
                        </a:spcAft>
                        <a:buSzPts val="1200"/>
                        <a:buFont typeface="Wingdings"/>
                        <a:buChar char=""/>
                      </a:pPr>
                      <a:r>
                        <a:rPr lang="es-ES_tradnl" sz="1800">
                          <a:latin typeface="Arial"/>
                          <a:ea typeface="Times New Roman"/>
                        </a:rPr>
                        <a:t>PRESENTACION E INTRODUCCION</a:t>
                      </a:r>
                      <a:endParaRPr lang="es-ES" sz="2400">
                        <a:latin typeface="Times New Roman"/>
                        <a:ea typeface="Times New Roman"/>
                      </a:endParaRPr>
                    </a:p>
                    <a:p>
                      <a:pPr marL="450215" algn="just">
                        <a:spcAft>
                          <a:spcPts val="0"/>
                        </a:spcAft>
                      </a:pPr>
                      <a:r>
                        <a:rPr lang="es-ES" sz="1800">
                          <a:latin typeface="Arial"/>
                          <a:ea typeface="Times New Roman"/>
                          <a:cs typeface="Arial"/>
                        </a:rPr>
                        <a:t>Lecturas recomendadas: 1 y 2</a:t>
                      </a:r>
                      <a:endParaRPr lang="es-ES" sz="1400">
                        <a:latin typeface="Arial"/>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0215" algn="ctr">
                        <a:spcAft>
                          <a:spcPts val="0"/>
                        </a:spcAft>
                      </a:pPr>
                      <a:r>
                        <a:rPr lang="es-ES" sz="1800" b="1" dirty="0" smtClean="0">
                          <a:latin typeface="Arial"/>
                          <a:ea typeface="Times New Roman"/>
                          <a:cs typeface="Arial"/>
                        </a:rPr>
                        <a:t>12/10/11</a:t>
                      </a:r>
                      <a:endParaRPr lang="es-ES" sz="1400" b="1" dirty="0">
                        <a:latin typeface="Arial"/>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5907">
                <a:tc>
                  <a:txBody>
                    <a:bodyPr/>
                    <a:lstStyle/>
                    <a:p>
                      <a:pPr marL="450215" algn="ctr">
                        <a:spcAft>
                          <a:spcPts val="0"/>
                        </a:spcAft>
                      </a:pPr>
                      <a:r>
                        <a:rPr lang="es-ES" sz="1800">
                          <a:latin typeface="Arial"/>
                          <a:ea typeface="Times New Roman"/>
                          <a:cs typeface="Arial"/>
                        </a:rPr>
                        <a:t>2</a:t>
                      </a:r>
                      <a:endParaRPr lang="es-ES" sz="1400">
                        <a:latin typeface="Arial"/>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gn="just">
                        <a:spcAft>
                          <a:spcPts val="0"/>
                        </a:spcAft>
                        <a:buSzPts val="1200"/>
                        <a:buFont typeface="Wingdings"/>
                        <a:buChar char=""/>
                      </a:pPr>
                      <a:r>
                        <a:rPr lang="es-ES_tradnl" sz="1800">
                          <a:latin typeface="Arial"/>
                          <a:ea typeface="Times New Roman"/>
                        </a:rPr>
                        <a:t>GESTION INTEGRAL DE DE VALOR</a:t>
                      </a:r>
                      <a:endParaRPr lang="es-ES" sz="2400">
                        <a:latin typeface="Times New Roman"/>
                        <a:ea typeface="Times New Roman"/>
                      </a:endParaRPr>
                    </a:p>
                    <a:p>
                      <a:pPr marL="342900" lvl="0" indent="-342900" algn="just">
                        <a:spcAft>
                          <a:spcPts val="0"/>
                        </a:spcAft>
                        <a:buSzPts val="1200"/>
                        <a:buFont typeface="Wingdings"/>
                        <a:buChar char=""/>
                      </a:pPr>
                      <a:r>
                        <a:rPr lang="es-ES_tradnl" sz="1800">
                          <a:latin typeface="Arial"/>
                          <a:ea typeface="Times New Roman"/>
                        </a:rPr>
                        <a:t>CTP 1</a:t>
                      </a:r>
                      <a:endParaRPr lang="es-ES" sz="2400">
                        <a:latin typeface="Times New Roman"/>
                        <a:ea typeface="Times New Roman"/>
                      </a:endParaRPr>
                    </a:p>
                    <a:p>
                      <a:pPr marL="450215" algn="just">
                        <a:spcAft>
                          <a:spcPts val="0"/>
                        </a:spcAft>
                      </a:pPr>
                      <a:r>
                        <a:rPr lang="es-ES" sz="1800">
                          <a:latin typeface="Arial"/>
                          <a:ea typeface="Times New Roman"/>
                          <a:cs typeface="Arial"/>
                        </a:rPr>
                        <a:t>Lecturas recomendadas: </a:t>
                      </a:r>
                      <a:r>
                        <a:rPr lang="en-GB" sz="1800">
                          <a:latin typeface="Arial"/>
                          <a:ea typeface="Times New Roman"/>
                          <a:cs typeface="Arial"/>
                        </a:rPr>
                        <a:t> 3 y 4 </a:t>
                      </a:r>
                      <a:endParaRPr lang="es-ES" sz="1400">
                        <a:latin typeface="Arial"/>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0215" algn="ctr">
                        <a:spcAft>
                          <a:spcPts val="0"/>
                        </a:spcAft>
                      </a:pPr>
                      <a:r>
                        <a:rPr lang="es-ES" sz="1800" b="1" dirty="0" smtClean="0">
                          <a:latin typeface="Arial"/>
                          <a:ea typeface="Times New Roman"/>
                          <a:cs typeface="Arial"/>
                        </a:rPr>
                        <a:t>19/10/11</a:t>
                      </a:r>
                      <a:endParaRPr lang="es-ES" sz="1400" b="1" dirty="0">
                        <a:latin typeface="Arial"/>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7911" name="5 Marcador de fecha"/>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1F0374D-966E-439C-8D66-DFD7405C7A64}" type="datetime1">
              <a:rPr lang="es-CL" smtClean="0"/>
              <a:t>12-10-2011</a:t>
            </a:fld>
            <a:endParaRPr lang="en-US"/>
          </a:p>
        </p:txBody>
      </p:sp>
      <p:sp>
        <p:nvSpPr>
          <p:cNvPr id="37912" name="6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8E49837-45E7-4DC5-BCE2-CB7E2453BFF6}" type="slidenum">
              <a:rPr lang="en-US" smtClean="0"/>
              <a:pPr eaLnBrk="1" hangingPunct="1"/>
              <a:t>11</a:t>
            </a:fld>
            <a:endParaRPr lang="en-US" smtClean="0"/>
          </a:p>
        </p:txBody>
      </p:sp>
    </p:spTree>
  </p:cSld>
  <p:clrMapOvr>
    <a:masterClrMapping/>
  </p:clrMapOvr>
  <p:transition>
    <p:random/>
  </p:transition>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4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sp>
        <p:nvSpPr>
          <p:cNvPr id="132099" name="Rectangle 2"/>
          <p:cNvSpPr>
            <a:spLocks noChangeArrowheads="1"/>
          </p:cNvSpPr>
          <p:nvPr/>
        </p:nvSpPr>
        <p:spPr bwMode="auto">
          <a:xfrm>
            <a:off x="685800" y="304800"/>
            <a:ext cx="77724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es-ES_tradnl" sz="3200" b="1">
                <a:solidFill>
                  <a:srgbClr val="FF0000"/>
                </a:solidFill>
              </a:rPr>
              <a:t>Estrategia de Operaciones.</a:t>
            </a:r>
            <a:endParaRPr lang="es-ES_tradnl" sz="4000" b="1">
              <a:solidFill>
                <a:srgbClr val="FF0000"/>
              </a:solidFill>
            </a:endParaRPr>
          </a:p>
        </p:txBody>
      </p:sp>
      <p:sp>
        <p:nvSpPr>
          <p:cNvPr id="132100" name="Rectangle 3"/>
          <p:cNvSpPr>
            <a:spLocks noChangeArrowheads="1"/>
          </p:cNvSpPr>
          <p:nvPr/>
        </p:nvSpPr>
        <p:spPr bwMode="auto">
          <a:xfrm>
            <a:off x="228600" y="228600"/>
            <a:ext cx="8686800" cy="64008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s-CL"/>
          </a:p>
        </p:txBody>
      </p:sp>
      <p:sp>
        <p:nvSpPr>
          <p:cNvPr id="132101" name="Rectangle 4"/>
          <p:cNvSpPr>
            <a:spLocks noChangeArrowheads="1"/>
          </p:cNvSpPr>
          <p:nvPr/>
        </p:nvSpPr>
        <p:spPr bwMode="auto">
          <a:xfrm>
            <a:off x="228600" y="6172200"/>
            <a:ext cx="8686800" cy="4572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s-CL"/>
          </a:p>
        </p:txBody>
      </p:sp>
      <p:sp>
        <p:nvSpPr>
          <p:cNvPr id="132102" name="Rectangle 5"/>
          <p:cNvSpPr>
            <a:spLocks noChangeArrowheads="1"/>
          </p:cNvSpPr>
          <p:nvPr/>
        </p:nvSpPr>
        <p:spPr bwMode="auto">
          <a:xfrm>
            <a:off x="228600" y="228600"/>
            <a:ext cx="8686800" cy="6858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s-CL"/>
          </a:p>
        </p:txBody>
      </p:sp>
      <p:sp>
        <p:nvSpPr>
          <p:cNvPr id="132103" name="Rectangle 6"/>
          <p:cNvSpPr>
            <a:spLocks noChangeArrowheads="1"/>
          </p:cNvSpPr>
          <p:nvPr/>
        </p:nvSpPr>
        <p:spPr bwMode="auto">
          <a:xfrm>
            <a:off x="228600" y="914400"/>
            <a:ext cx="8686800" cy="6096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s-CL"/>
          </a:p>
        </p:txBody>
      </p:sp>
      <p:sp>
        <p:nvSpPr>
          <p:cNvPr id="132104" name="Rectangle 7"/>
          <p:cNvSpPr>
            <a:spLocks noGrp="1" noChangeArrowheads="1"/>
          </p:cNvSpPr>
          <p:nvPr>
            <p:ph type="title"/>
          </p:nvPr>
        </p:nvSpPr>
        <p:spPr>
          <a:xfrm>
            <a:off x="685800" y="914400"/>
            <a:ext cx="7772400" cy="533400"/>
          </a:xfrm>
        </p:spPr>
        <p:txBody>
          <a:bodyPr/>
          <a:lstStyle/>
          <a:p>
            <a:pPr algn="l"/>
            <a:r>
              <a:rPr lang="es-ES_tradnl" sz="2800" smtClean="0"/>
              <a:t>Ejemplos Exitosos.</a:t>
            </a:r>
            <a:endParaRPr lang="es-ES_tradnl" sz="4000" smtClean="0"/>
          </a:p>
        </p:txBody>
      </p:sp>
      <p:sp>
        <p:nvSpPr>
          <p:cNvPr id="132105" name="Rectangle 8"/>
          <p:cNvSpPr>
            <a:spLocks noChangeArrowheads="1"/>
          </p:cNvSpPr>
          <p:nvPr/>
        </p:nvSpPr>
        <p:spPr bwMode="auto">
          <a:xfrm>
            <a:off x="5105400" y="6400800"/>
            <a:ext cx="3436938"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es-ES_tradnl" sz="1000">
                <a:sym typeface="Symbol" pitchFamily="18" charset="2"/>
              </a:rPr>
              <a:t>Fuente: Elaboración Propia.</a:t>
            </a:r>
          </a:p>
        </p:txBody>
      </p:sp>
      <p:sp>
        <p:nvSpPr>
          <p:cNvPr id="132106" name="Rectangle 9"/>
          <p:cNvSpPr>
            <a:spLocks noGrp="1" noChangeArrowheads="1"/>
          </p:cNvSpPr>
          <p:nvPr>
            <p:ph type="body" idx="1"/>
          </p:nvPr>
        </p:nvSpPr>
        <p:spPr>
          <a:xfrm>
            <a:off x="457200" y="1676400"/>
            <a:ext cx="8229600" cy="4114800"/>
          </a:xfrm>
        </p:spPr>
        <p:txBody>
          <a:bodyPr/>
          <a:lstStyle/>
          <a:p>
            <a:pPr algn="just">
              <a:buFontTx/>
              <a:buNone/>
            </a:pPr>
            <a:r>
              <a:rPr lang="es-ES_tradnl" sz="2400" u="sng" smtClean="0"/>
              <a:t>En el Mundo.</a:t>
            </a:r>
            <a:endParaRPr lang="es-ES_tradnl" sz="2400" smtClean="0"/>
          </a:p>
          <a:p>
            <a:pPr lvl="1" algn="just"/>
            <a:r>
              <a:rPr lang="es-ES_tradnl" sz="2000" smtClean="0"/>
              <a:t>TOYOTA, HONDA y otras empresas automotrices japonesas (70’s y 80’s).</a:t>
            </a:r>
          </a:p>
          <a:p>
            <a:pPr lvl="1" algn="just"/>
            <a:r>
              <a:rPr lang="es-ES_tradnl" sz="2000" smtClean="0"/>
              <a:t>ECR en cadenas supermercados USA y Europa (90’s).</a:t>
            </a:r>
          </a:p>
          <a:p>
            <a:pPr lvl="1" algn="just"/>
            <a:r>
              <a:rPr lang="es-ES_tradnl" sz="2000" smtClean="0"/>
              <a:t>DELL Computers (90’s).</a:t>
            </a:r>
          </a:p>
          <a:p>
            <a:pPr lvl="1" algn="just"/>
            <a:r>
              <a:rPr lang="es-ES_tradnl" sz="2000" smtClean="0"/>
              <a:t>Etc.</a:t>
            </a:r>
          </a:p>
          <a:p>
            <a:pPr algn="just">
              <a:buFontTx/>
              <a:buNone/>
            </a:pPr>
            <a:r>
              <a:rPr lang="es-ES_tradnl" sz="2400" u="sng" smtClean="0"/>
              <a:t>En Chile.</a:t>
            </a:r>
          </a:p>
          <a:p>
            <a:pPr lvl="1" algn="just"/>
            <a:r>
              <a:rPr lang="es-ES_tradnl" sz="2000" smtClean="0"/>
              <a:t>Falabella.</a:t>
            </a:r>
          </a:p>
          <a:p>
            <a:pPr lvl="1" algn="just"/>
            <a:r>
              <a:rPr lang="es-ES_tradnl" sz="2000" smtClean="0"/>
              <a:t>Bancos.</a:t>
            </a:r>
          </a:p>
          <a:p>
            <a:pPr lvl="1" algn="just"/>
            <a:r>
              <a:rPr lang="es-ES_tradnl" sz="2000" smtClean="0"/>
              <a:t>Etc.</a:t>
            </a:r>
          </a:p>
          <a:p>
            <a:pPr algn="just">
              <a:buFontTx/>
              <a:buNone/>
            </a:pPr>
            <a:r>
              <a:rPr lang="es-ES_tradnl" sz="3600" smtClean="0"/>
              <a:t>Continuará ............................................</a:t>
            </a:r>
            <a:endParaRPr lang="es-ES_tradnl" sz="2400" smtClean="0"/>
          </a:p>
        </p:txBody>
      </p:sp>
      <p:sp>
        <p:nvSpPr>
          <p:cNvPr id="132107" name="Text Box 10"/>
          <p:cNvSpPr txBox="1">
            <a:spLocks noChangeArrowheads="1"/>
          </p:cNvSpPr>
          <p:nvPr/>
        </p:nvSpPr>
        <p:spPr bwMode="auto">
          <a:xfrm>
            <a:off x="685800" y="6172200"/>
            <a:ext cx="4572000" cy="47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s-ES_tradnl" sz="1000"/>
              <a:t>MBA U. Chile - ESADE</a:t>
            </a:r>
          </a:p>
          <a:p>
            <a:pPr eaLnBrk="1" hangingPunct="1">
              <a:spcBef>
                <a:spcPct val="50000"/>
              </a:spcBef>
            </a:pPr>
            <a:r>
              <a:rPr lang="es-ES_tradnl" sz="1000"/>
              <a:t>Departamento de Ingeniería Civil Industrial, Universidad de Chile.</a:t>
            </a:r>
          </a:p>
        </p:txBody>
      </p:sp>
      <p:sp>
        <p:nvSpPr>
          <p:cNvPr id="132108" name="Text Box 11"/>
          <p:cNvSpPr txBox="1">
            <a:spLocks noChangeArrowheads="1"/>
          </p:cNvSpPr>
          <p:nvPr/>
        </p:nvSpPr>
        <p:spPr bwMode="auto">
          <a:xfrm>
            <a:off x="4648200" y="6172200"/>
            <a:ext cx="38862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s-ES_tradnl" sz="1000"/>
              <a:t>IN75P - Estrategia de Operaciones </a:t>
            </a:r>
            <a:r>
              <a:rPr lang="es-ES_tradnl" sz="1000">
                <a:sym typeface="Symbol" pitchFamily="18" charset="2"/>
              </a:rPr>
              <a:t> Epstein, Bordas 1999.                                                                                                                                                                                                                                                                                                                                                                                             </a:t>
            </a:r>
          </a:p>
        </p:txBody>
      </p:sp>
      <p:sp>
        <p:nvSpPr>
          <p:cNvPr id="132109" name="Text Box 12"/>
          <p:cNvSpPr txBox="1">
            <a:spLocks noChangeArrowheads="1"/>
          </p:cNvSpPr>
          <p:nvPr/>
        </p:nvSpPr>
        <p:spPr bwMode="auto">
          <a:xfrm>
            <a:off x="0" y="6289675"/>
            <a:ext cx="3873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a:solidFill>
                  <a:srgbClr val="99FF66"/>
                </a:solidFill>
              </a:rPr>
              <a:t>C</a:t>
            </a:r>
            <a:endParaRPr lang="es-ES">
              <a:solidFill>
                <a:srgbClr val="99FF66"/>
              </a:solidFill>
            </a:endParaRPr>
          </a:p>
        </p:txBody>
      </p:sp>
      <p:sp>
        <p:nvSpPr>
          <p:cNvPr id="132110" name="13 Marcador de fecha"/>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D2582C6-8B73-4441-A21F-5F800F237B59}" type="datetime1">
              <a:rPr lang="es-CL" smtClean="0"/>
              <a:t>12-10-2011</a:t>
            </a:fld>
            <a:endParaRPr lang="es-ES"/>
          </a:p>
        </p:txBody>
      </p:sp>
      <p:sp>
        <p:nvSpPr>
          <p:cNvPr id="132111" name="14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42D4FBD-321F-4094-9EF5-629DD56F3A43}" type="slidenum">
              <a:rPr lang="es-ES"/>
              <a:pPr eaLnBrk="1" hangingPunct="1"/>
              <a:t>110</a:t>
            </a:fld>
            <a:endParaRPr lang="es-ES"/>
          </a:p>
        </p:txBody>
      </p:sp>
    </p:spTree>
  </p:cSld>
  <p:clrMapOvr>
    <a:masterClrMapping/>
  </p:clrMapOvr>
  <p:transition/>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4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sp>
        <p:nvSpPr>
          <p:cNvPr id="133123" name="Rectangle 2"/>
          <p:cNvSpPr>
            <a:spLocks noGrp="1" noChangeArrowheads="1"/>
          </p:cNvSpPr>
          <p:nvPr>
            <p:ph type="title"/>
          </p:nvPr>
        </p:nvSpPr>
        <p:spPr>
          <a:xfrm>
            <a:off x="685800" y="0"/>
            <a:ext cx="7772400" cy="1143000"/>
          </a:xfrm>
          <a:solidFill>
            <a:srgbClr val="FFFFFF"/>
          </a:solidFill>
          <a:ln>
            <a:solidFill>
              <a:srgbClr val="000000"/>
            </a:solidFill>
            <a:miter lim="800000"/>
            <a:headEnd/>
            <a:tailEnd/>
          </a:ln>
        </p:spPr>
        <p:txBody>
          <a:bodyPr anchor="t"/>
          <a:lstStyle/>
          <a:p>
            <a:r>
              <a:rPr lang="es-CL" smtClean="0"/>
              <a:t>Principios del JIT</a:t>
            </a:r>
          </a:p>
        </p:txBody>
      </p:sp>
      <p:sp>
        <p:nvSpPr>
          <p:cNvPr id="133124" name="Rectangle 3"/>
          <p:cNvSpPr>
            <a:spLocks noGrp="1" noChangeArrowheads="1"/>
          </p:cNvSpPr>
          <p:nvPr>
            <p:ph type="body" idx="1"/>
          </p:nvPr>
        </p:nvSpPr>
        <p:spPr>
          <a:xfrm>
            <a:off x="0" y="1219200"/>
            <a:ext cx="8915400" cy="4343400"/>
          </a:xfrm>
        </p:spPr>
        <p:txBody>
          <a:bodyPr/>
          <a:lstStyle/>
          <a:p>
            <a:r>
              <a:rPr lang="es-CL" sz="2800" smtClean="0"/>
              <a:t>Tender a que la relación entre el tiempo de proceso (que agrega valor) tienda al tiempo total -&gt; eliminando desperdicio.</a:t>
            </a:r>
          </a:p>
          <a:p>
            <a:r>
              <a:rPr lang="es-CL" sz="2800" smtClean="0"/>
              <a:t>No se optimiza el tamaño del lote, se mimiza el tiempo de producción.</a:t>
            </a:r>
          </a:p>
          <a:p>
            <a:r>
              <a:rPr lang="es-CL" sz="2800" smtClean="0"/>
              <a:t>Reducción de inventarios.</a:t>
            </a:r>
          </a:p>
          <a:p>
            <a:r>
              <a:rPr lang="es-CL" sz="2800" smtClean="0"/>
              <a:t>Demanda tira a través del proceso de producción, con lo que componentes y materiales llegan justo a tiempo.</a:t>
            </a:r>
          </a:p>
          <a:p>
            <a:r>
              <a:rPr lang="es-CL" sz="2800" smtClean="0"/>
              <a:t>Celulas de producción</a:t>
            </a:r>
          </a:p>
          <a:p>
            <a:r>
              <a:rPr lang="es-CL" sz="2800" smtClean="0"/>
              <a:t>Gestión de calidad total</a:t>
            </a:r>
          </a:p>
          <a:p>
            <a:r>
              <a:rPr lang="es-CL" sz="2800" smtClean="0"/>
              <a:t>Descentralización de Servicios</a:t>
            </a:r>
          </a:p>
        </p:txBody>
      </p:sp>
      <p:sp>
        <p:nvSpPr>
          <p:cNvPr id="133125" name="Text Box 4"/>
          <p:cNvSpPr txBox="1">
            <a:spLocks noChangeArrowheads="1"/>
          </p:cNvSpPr>
          <p:nvPr/>
        </p:nvSpPr>
        <p:spPr bwMode="auto">
          <a:xfrm>
            <a:off x="0" y="6289675"/>
            <a:ext cx="3873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a:solidFill>
                  <a:srgbClr val="99FF66"/>
                </a:solidFill>
              </a:rPr>
              <a:t>C</a:t>
            </a:r>
            <a:endParaRPr lang="es-ES">
              <a:solidFill>
                <a:srgbClr val="99FF66"/>
              </a:solidFill>
            </a:endParaRPr>
          </a:p>
        </p:txBody>
      </p:sp>
      <p:sp>
        <p:nvSpPr>
          <p:cNvPr id="133126" name="5 Marcador de fecha"/>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6DD48D6-0B3D-41F5-8148-0D3A731E1D2E}" type="datetime1">
              <a:rPr lang="es-CL" smtClean="0"/>
              <a:t>12-10-2011</a:t>
            </a:fld>
            <a:endParaRPr lang="es-ES"/>
          </a:p>
        </p:txBody>
      </p:sp>
      <p:sp>
        <p:nvSpPr>
          <p:cNvPr id="133127" name="6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5D79858-1C83-4999-9813-1D974AFDA294}" type="slidenum">
              <a:rPr lang="es-ES"/>
              <a:pPr eaLnBrk="1" hangingPunct="1"/>
              <a:t>111</a:t>
            </a:fld>
            <a:endParaRPr lang="es-ES"/>
          </a:p>
        </p:txBody>
      </p:sp>
    </p:spTree>
  </p:cSld>
  <p:clrMapOvr>
    <a:masterClrMapping/>
  </p:clrMapOvr>
  <p:transition/>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6146" name="Picture 2" descr="ilusión óptic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35150" y="1997075"/>
            <a:ext cx="5257800" cy="424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4147" name="Rectangle 4"/>
          <p:cNvSpPr>
            <a:spLocks noChangeArrowheads="1"/>
          </p:cNvSpPr>
          <p:nvPr/>
        </p:nvSpPr>
        <p:spPr bwMode="auto">
          <a:xfrm>
            <a:off x="539750" y="1997075"/>
            <a:ext cx="3311525" cy="1000125"/>
          </a:xfrm>
          <a:prstGeom prst="rect">
            <a:avLst/>
          </a:prstGeom>
          <a:solidFill>
            <a:schemeClr val="accent1"/>
          </a:solidFill>
          <a:ln w="12700">
            <a:solidFill>
              <a:schemeClr val="tx1"/>
            </a:solidFill>
            <a:miter lim="800000"/>
            <a:headEnd/>
            <a:tailEnd/>
          </a:ln>
        </p:spPr>
        <p:txBody>
          <a:bodyPr wrap="none" anchor="ctr"/>
          <a:lstStyle/>
          <a:p>
            <a:pPr algn="ctr"/>
            <a:r>
              <a:rPr lang="es-CL"/>
              <a:t>Entorno y percepción</a:t>
            </a:r>
            <a:endParaRPr lang="es-ES"/>
          </a:p>
        </p:txBody>
      </p:sp>
      <p:sp>
        <p:nvSpPr>
          <p:cNvPr id="134148" name="Text Box 5"/>
          <p:cNvSpPr txBox="1">
            <a:spLocks noChangeArrowheads="1"/>
          </p:cNvSpPr>
          <p:nvPr/>
        </p:nvSpPr>
        <p:spPr bwMode="auto">
          <a:xfrm>
            <a:off x="2987675" y="201613"/>
            <a:ext cx="29527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sz="3600" b="1"/>
              <a:t>Introducción</a:t>
            </a:r>
            <a:endParaRPr lang="es-ES" sz="3600" b="1"/>
          </a:p>
        </p:txBody>
      </p:sp>
      <p:sp>
        <p:nvSpPr>
          <p:cNvPr id="134149" name="4 Marcador de fecha"/>
          <p:cNvSpPr>
            <a:spLocks noGrp="1"/>
          </p:cNvSpPr>
          <p:nvPr>
            <p:ph type="dt" sz="quarter" idx="4294967295"/>
          </p:nvPr>
        </p:nvSpPr>
        <p:spPr>
          <a:xfrm>
            <a:off x="0" y="6597650"/>
            <a:ext cx="2133600" cy="2603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545C1D8-9781-4843-A852-52C51DB4E497}" type="datetime1">
              <a:rPr lang="es-CL" smtClean="0"/>
              <a:t>12-10-2011</a:t>
            </a:fld>
            <a:endParaRPr lang="es-ES"/>
          </a:p>
        </p:txBody>
      </p:sp>
      <p:sp>
        <p:nvSpPr>
          <p:cNvPr id="134150" name="5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7640CEE-B050-4351-BD94-0392687828D3}" type="slidenum">
              <a:rPr lang="es-ES" smtClean="0"/>
              <a:pPr eaLnBrk="1" hangingPunct="1"/>
              <a:t>112</a:t>
            </a:fld>
            <a:endParaRPr lang="es-ES" smtClean="0"/>
          </a:p>
        </p:txBody>
      </p:sp>
      <p:sp>
        <p:nvSpPr>
          <p:cNvPr id="134151" name="6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s-CL" smtClean="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646146"/>
                                        </p:tgtEl>
                                        <p:attrNameLst>
                                          <p:attrName>style.visibility</p:attrName>
                                        </p:attrNameLst>
                                      </p:cBhvr>
                                      <p:to>
                                        <p:strVal val="visible"/>
                                      </p:to>
                                    </p:set>
                                    <p:animEffect transition="in" filter="box(in)">
                                      <p:cBhvr>
                                        <p:cTn id="7" dur="500"/>
                                        <p:tgtEl>
                                          <p:spTgt spid="6461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2"/>
          <p:cNvSpPr>
            <a:spLocks noGrp="1" noChangeArrowheads="1"/>
          </p:cNvSpPr>
          <p:nvPr>
            <p:ph type="title"/>
          </p:nvPr>
        </p:nvSpPr>
        <p:spPr>
          <a:xfrm>
            <a:off x="539750" y="333375"/>
            <a:ext cx="8229600" cy="1143000"/>
          </a:xfrm>
        </p:spPr>
        <p:txBody>
          <a:bodyPr anchor="t"/>
          <a:lstStyle/>
          <a:p>
            <a:endParaRPr lang="es-CL" sz="2800" smtClean="0"/>
          </a:p>
        </p:txBody>
      </p:sp>
      <p:pic>
        <p:nvPicPr>
          <p:cNvPr id="135171" name="Picture 3" descr="ilusión óptic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1050" y="1268413"/>
            <a:ext cx="5257800" cy="424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5172" name="Picture 4" descr="ilusión óptica"/>
          <p:cNvPicPr>
            <a:picLocks noChangeAspect="1" noChangeArrowheads="1"/>
          </p:cNvPicPr>
          <p:nvPr/>
        </p:nvPicPr>
        <p:blipFill>
          <a:blip r:embed="rId3">
            <a:extLst>
              <a:ext uri="{28A0092B-C50C-407E-A947-70E740481C1C}">
                <a14:useLocalDpi xmlns:a14="http://schemas.microsoft.com/office/drawing/2010/main" val="0"/>
              </a:ext>
            </a:extLst>
          </a:blip>
          <a:srcRect l="43840" t="49271" r="43842" b="38861"/>
          <a:stretch>
            <a:fillRect/>
          </a:stretch>
        </p:blipFill>
        <p:spPr bwMode="auto">
          <a:xfrm>
            <a:off x="8027988" y="5876925"/>
            <a:ext cx="647700" cy="50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5173" name="Picture 5" descr="ilusión óptica"/>
          <p:cNvPicPr>
            <a:picLocks noChangeAspect="1" noChangeArrowheads="1"/>
          </p:cNvPicPr>
          <p:nvPr/>
        </p:nvPicPr>
        <p:blipFill>
          <a:blip r:embed="rId3">
            <a:extLst>
              <a:ext uri="{28A0092B-C50C-407E-A947-70E740481C1C}">
                <a14:useLocalDpi xmlns:a14="http://schemas.microsoft.com/office/drawing/2010/main" val="0"/>
              </a:ext>
            </a:extLst>
          </a:blip>
          <a:srcRect l="45200" t="27180" r="42451" b="59229"/>
          <a:stretch>
            <a:fillRect/>
          </a:stretch>
        </p:blipFill>
        <p:spPr bwMode="auto">
          <a:xfrm>
            <a:off x="7380288" y="5876925"/>
            <a:ext cx="649287" cy="57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5174" name="5 Marcador de fecha"/>
          <p:cNvSpPr>
            <a:spLocks noGrp="1"/>
          </p:cNvSpPr>
          <p:nvPr>
            <p:ph type="dt" sz="quarter" idx="4294967295"/>
          </p:nvPr>
        </p:nvSpPr>
        <p:spPr>
          <a:xfrm>
            <a:off x="0" y="6597650"/>
            <a:ext cx="2133600" cy="2603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DD8CFA2-0F90-4031-B7CC-F851EC253187}" type="datetime1">
              <a:rPr lang="es-CL" smtClean="0"/>
              <a:t>12-10-2011</a:t>
            </a:fld>
            <a:endParaRPr lang="es-ES"/>
          </a:p>
        </p:txBody>
      </p:sp>
      <p:sp>
        <p:nvSpPr>
          <p:cNvPr id="135175" name="6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21CA714-2A79-46F3-92A1-91EEC085FF90}" type="slidenum">
              <a:rPr lang="es-ES" smtClean="0"/>
              <a:pPr eaLnBrk="1" hangingPunct="1"/>
              <a:t>113</a:t>
            </a:fld>
            <a:endParaRPr lang="es-ES" smtClean="0"/>
          </a:p>
        </p:txBody>
      </p:sp>
      <p:sp>
        <p:nvSpPr>
          <p:cNvPr id="135176" name="7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s-CL" smtClean="0"/>
          </a:p>
        </p:txBody>
      </p:sp>
    </p:spTree>
  </p:cSld>
  <p:clrMapOvr>
    <a:masterClrMapping/>
  </p:clrMapOvr>
  <p:transition/>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6194" name="Rectangle 2"/>
          <p:cNvSpPr>
            <a:spLocks noGrp="1" noChangeArrowheads="1"/>
          </p:cNvSpPr>
          <p:nvPr>
            <p:ph type="title"/>
          </p:nvPr>
        </p:nvSpPr>
        <p:spPr/>
        <p:txBody>
          <a:bodyPr anchor="t"/>
          <a:lstStyle/>
          <a:p>
            <a:r>
              <a:rPr lang="es-ES_tradnl" smtClean="0"/>
              <a:t>Visión y Perspectivas ...</a:t>
            </a:r>
          </a:p>
        </p:txBody>
      </p:sp>
      <p:sp>
        <p:nvSpPr>
          <p:cNvPr id="636931" name="Rectangle 3"/>
          <p:cNvSpPr>
            <a:spLocks noGrp="1" noChangeArrowheads="1"/>
          </p:cNvSpPr>
          <p:nvPr>
            <p:ph type="body" idx="1"/>
          </p:nvPr>
        </p:nvSpPr>
        <p:spPr/>
        <p:txBody>
          <a:bodyPr/>
          <a:lstStyle/>
          <a:p>
            <a:r>
              <a:rPr lang="es-ES_tradnl" sz="2800" smtClean="0"/>
              <a:t>“Existe un mercado mundial para alrededor de cinco computadores”</a:t>
            </a:r>
          </a:p>
          <a:p>
            <a:pPr lvl="3"/>
            <a:r>
              <a:rPr lang="es-ES_tradnl" sz="1800" smtClean="0"/>
              <a:t>Thomas Watson, Fundador de IBM</a:t>
            </a:r>
          </a:p>
          <a:p>
            <a:r>
              <a:rPr lang="es-ES_tradnl" sz="2800" smtClean="0"/>
              <a:t>“Mientras técnicamente la televisión puede ser factible, comercial y financieramente considero que no debemos gastar tiempo soñando en su desarrollo”</a:t>
            </a:r>
          </a:p>
          <a:p>
            <a:pPr lvl="3"/>
            <a:r>
              <a:rPr lang="es-ES_tradnl" sz="1800" smtClean="0"/>
              <a:t>Lee DeForest, Inventor Americano</a:t>
            </a:r>
          </a:p>
        </p:txBody>
      </p:sp>
      <p:sp>
        <p:nvSpPr>
          <p:cNvPr id="136196" name="3 Marcador de fecha"/>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06CD661-EE36-4B28-8B79-AFD669AE168E}" type="datetime1">
              <a:rPr lang="es-CL" smtClean="0"/>
              <a:t>12-10-2011</a:t>
            </a:fld>
            <a:endParaRPr lang="es-ES"/>
          </a:p>
        </p:txBody>
      </p:sp>
      <p:sp>
        <p:nvSpPr>
          <p:cNvPr id="136197" name="4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211FA9A-BCD1-4D5F-A403-0F3D6889471E}" type="slidenum">
              <a:rPr lang="es-ES"/>
              <a:pPr eaLnBrk="1" hangingPunct="1"/>
              <a:t>114</a:t>
            </a:fld>
            <a:endParaRPr lang="es-ES"/>
          </a:p>
        </p:txBody>
      </p:sp>
      <p:sp>
        <p:nvSpPr>
          <p:cNvPr id="136198" name="5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s-CL" smtClean="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636931">
                                            <p:txEl>
                                              <p:pRg st="0" end="0"/>
                                            </p:txEl>
                                          </p:spTgt>
                                        </p:tgtEl>
                                        <p:attrNameLst>
                                          <p:attrName>style.visibility</p:attrName>
                                        </p:attrNameLst>
                                      </p:cBhvr>
                                      <p:to>
                                        <p:strVal val="visible"/>
                                      </p:to>
                                    </p:set>
                                    <p:animEffect transition="in" filter="wipe(up)">
                                      <p:cBhvr>
                                        <p:cTn id="7" dur="500"/>
                                        <p:tgtEl>
                                          <p:spTgt spid="636931">
                                            <p:txEl>
                                              <p:pRg st="0" end="0"/>
                                            </p:txEl>
                                          </p:spTgt>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636931">
                                            <p:txEl>
                                              <p:pRg st="1" end="1"/>
                                            </p:txEl>
                                          </p:spTgt>
                                        </p:tgtEl>
                                        <p:attrNameLst>
                                          <p:attrName>style.visibility</p:attrName>
                                        </p:attrNameLst>
                                      </p:cBhvr>
                                      <p:to>
                                        <p:strVal val="visible"/>
                                      </p:to>
                                    </p:set>
                                    <p:animEffect transition="in" filter="wipe(up)">
                                      <p:cBhvr>
                                        <p:cTn id="10" dur="500"/>
                                        <p:tgtEl>
                                          <p:spTgt spid="636931">
                                            <p:txEl>
                                              <p:pRg st="1" end="1"/>
                                            </p:txEl>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2" presetClass="entr" presetSubtype="1" fill="hold" grpId="0" nodeType="clickEffect">
                                  <p:stCondLst>
                                    <p:cond delay="0"/>
                                  </p:stCondLst>
                                  <p:childTnLst>
                                    <p:set>
                                      <p:cBhvr>
                                        <p:cTn id="14" dur="1" fill="hold">
                                          <p:stCondLst>
                                            <p:cond delay="0"/>
                                          </p:stCondLst>
                                        </p:cTn>
                                        <p:tgtEl>
                                          <p:spTgt spid="636931">
                                            <p:txEl>
                                              <p:pRg st="2" end="2"/>
                                            </p:txEl>
                                          </p:spTgt>
                                        </p:tgtEl>
                                        <p:attrNameLst>
                                          <p:attrName>style.visibility</p:attrName>
                                        </p:attrNameLst>
                                      </p:cBhvr>
                                      <p:to>
                                        <p:strVal val="visible"/>
                                      </p:to>
                                    </p:set>
                                    <p:animEffect transition="in" filter="wipe(up)">
                                      <p:cBhvr>
                                        <p:cTn id="15" dur="500"/>
                                        <p:tgtEl>
                                          <p:spTgt spid="636931">
                                            <p:txEl>
                                              <p:pRg st="2" end="2"/>
                                            </p:txEl>
                                          </p:spTgt>
                                        </p:tgtEl>
                                      </p:cBhvr>
                                    </p:animEffect>
                                  </p:childTnLst>
                                </p:cTn>
                              </p:par>
                              <p:par>
                                <p:cTn id="16" presetID="22" presetClass="entr" presetSubtype="1" fill="hold" grpId="0" nodeType="withEffect">
                                  <p:stCondLst>
                                    <p:cond delay="0"/>
                                  </p:stCondLst>
                                  <p:childTnLst>
                                    <p:set>
                                      <p:cBhvr>
                                        <p:cTn id="17" dur="1" fill="hold">
                                          <p:stCondLst>
                                            <p:cond delay="0"/>
                                          </p:stCondLst>
                                        </p:cTn>
                                        <p:tgtEl>
                                          <p:spTgt spid="636931">
                                            <p:txEl>
                                              <p:pRg st="3" end="3"/>
                                            </p:txEl>
                                          </p:spTgt>
                                        </p:tgtEl>
                                        <p:attrNameLst>
                                          <p:attrName>style.visibility</p:attrName>
                                        </p:attrNameLst>
                                      </p:cBhvr>
                                      <p:to>
                                        <p:strVal val="visible"/>
                                      </p:to>
                                    </p:set>
                                    <p:animEffect transition="in" filter="wipe(up)">
                                      <p:cBhvr>
                                        <p:cTn id="18" dur="500"/>
                                        <p:tgtEl>
                                          <p:spTgt spid="63693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6931" grpId="0" build="p" autoUpdateAnimBg="0"/>
    </p:bldLst>
  </p:timing>
</p:sld>
</file>

<file path=ppt/slides/slide1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7218" name="Rectangle 2"/>
          <p:cNvSpPr>
            <a:spLocks noGrp="1" noChangeArrowheads="1"/>
          </p:cNvSpPr>
          <p:nvPr>
            <p:ph type="title"/>
          </p:nvPr>
        </p:nvSpPr>
        <p:spPr/>
        <p:txBody>
          <a:bodyPr anchor="t"/>
          <a:lstStyle/>
          <a:p>
            <a:r>
              <a:rPr lang="es-ES_tradnl" smtClean="0"/>
              <a:t>Visión y Perspectivas ...</a:t>
            </a:r>
          </a:p>
        </p:txBody>
      </p:sp>
      <p:sp>
        <p:nvSpPr>
          <p:cNvPr id="637955" name="Rectangle 3"/>
          <p:cNvSpPr>
            <a:spLocks noGrp="1" noChangeArrowheads="1"/>
          </p:cNvSpPr>
          <p:nvPr>
            <p:ph type="body" idx="1"/>
          </p:nvPr>
        </p:nvSpPr>
        <p:spPr>
          <a:xfrm>
            <a:off x="609600" y="1873250"/>
            <a:ext cx="8248650" cy="4114800"/>
          </a:xfrm>
        </p:spPr>
        <p:txBody>
          <a:bodyPr/>
          <a:lstStyle/>
          <a:p>
            <a:pPr>
              <a:lnSpc>
                <a:spcPct val="90000"/>
              </a:lnSpc>
              <a:defRPr/>
            </a:pPr>
            <a:r>
              <a:rPr lang="es-ES_tradnl" sz="2800" smtClean="0"/>
              <a:t>“Respecto del teléfono, puedo visualizar un futuro en que cada ciudad en América tendrá uno”</a:t>
            </a:r>
          </a:p>
          <a:p>
            <a:pPr lvl="3">
              <a:lnSpc>
                <a:spcPct val="90000"/>
              </a:lnSpc>
              <a:defRPr/>
            </a:pPr>
            <a:r>
              <a:rPr lang="es-ES_tradnl" sz="1800" smtClean="0"/>
              <a:t>Alcalde de Dallas, 1890</a:t>
            </a:r>
          </a:p>
          <a:p>
            <a:pPr>
              <a:lnSpc>
                <a:spcPct val="90000"/>
              </a:lnSpc>
              <a:defRPr/>
            </a:pPr>
            <a:r>
              <a:rPr lang="es-ES_tradnl" sz="2800" smtClean="0"/>
              <a:t>“Las computadoras en el futuro no pesarán menos de 1.5 toneladas.”</a:t>
            </a:r>
            <a:endParaRPr lang="es-ES_tradnl" sz="2800" smtClean="0">
              <a:effectLst>
                <a:outerShdw blurRad="38100" dist="38100" dir="2700000" algn="tl">
                  <a:srgbClr val="C0C0C0"/>
                </a:outerShdw>
              </a:effectLst>
            </a:endParaRPr>
          </a:p>
          <a:p>
            <a:pPr lvl="3">
              <a:lnSpc>
                <a:spcPct val="90000"/>
              </a:lnSpc>
              <a:defRPr/>
            </a:pPr>
            <a:r>
              <a:rPr lang="es-ES_tradnl" sz="1800" smtClean="0"/>
              <a:t>Popular Mechanics Magazine, Forecasting the Relentless march of science, 1949</a:t>
            </a:r>
          </a:p>
          <a:p>
            <a:pPr>
              <a:lnSpc>
                <a:spcPct val="90000"/>
              </a:lnSpc>
              <a:defRPr/>
            </a:pPr>
            <a:r>
              <a:rPr lang="es-ES_tradnl" sz="2800" smtClean="0"/>
              <a:t>“No hay una razón por la cual alguien compraría un computador para su hogar.”</a:t>
            </a:r>
          </a:p>
          <a:p>
            <a:pPr lvl="3">
              <a:lnSpc>
                <a:spcPct val="90000"/>
              </a:lnSpc>
              <a:defRPr/>
            </a:pPr>
            <a:r>
              <a:rPr lang="es-ES_tradnl" sz="1800" smtClean="0"/>
              <a:t>Atribuido a Ken Olsen, presidente, chairman y fundador de Digital, 1977</a:t>
            </a:r>
          </a:p>
        </p:txBody>
      </p:sp>
      <p:sp>
        <p:nvSpPr>
          <p:cNvPr id="137220" name="3 Marcador de fecha"/>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ECCB7DA-D4B7-44C5-A16C-9F4C7880FDD9}" type="datetime1">
              <a:rPr lang="es-CL" smtClean="0"/>
              <a:t>12-10-2011</a:t>
            </a:fld>
            <a:endParaRPr lang="es-ES"/>
          </a:p>
        </p:txBody>
      </p:sp>
      <p:sp>
        <p:nvSpPr>
          <p:cNvPr id="137221" name="4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68D4113-5055-42DD-883C-8A90DD9C0740}" type="slidenum">
              <a:rPr lang="es-ES"/>
              <a:pPr eaLnBrk="1" hangingPunct="1"/>
              <a:t>115</a:t>
            </a:fld>
            <a:endParaRPr lang="es-ES"/>
          </a:p>
        </p:txBody>
      </p:sp>
      <p:sp>
        <p:nvSpPr>
          <p:cNvPr id="137222" name="5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s-CL" smtClean="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637955">
                                            <p:txEl>
                                              <p:pRg st="0" end="0"/>
                                            </p:txEl>
                                          </p:spTgt>
                                        </p:tgtEl>
                                        <p:attrNameLst>
                                          <p:attrName>style.visibility</p:attrName>
                                        </p:attrNameLst>
                                      </p:cBhvr>
                                      <p:to>
                                        <p:strVal val="visible"/>
                                      </p:to>
                                    </p:set>
                                    <p:animEffect transition="in" filter="wipe(up)">
                                      <p:cBhvr>
                                        <p:cTn id="7" dur="500"/>
                                        <p:tgtEl>
                                          <p:spTgt spid="637955">
                                            <p:txEl>
                                              <p:pRg st="0" end="0"/>
                                            </p:txEl>
                                          </p:spTgt>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637955">
                                            <p:txEl>
                                              <p:pRg st="1" end="1"/>
                                            </p:txEl>
                                          </p:spTgt>
                                        </p:tgtEl>
                                        <p:attrNameLst>
                                          <p:attrName>style.visibility</p:attrName>
                                        </p:attrNameLst>
                                      </p:cBhvr>
                                      <p:to>
                                        <p:strVal val="visible"/>
                                      </p:to>
                                    </p:set>
                                    <p:animEffect transition="in" filter="wipe(up)">
                                      <p:cBhvr>
                                        <p:cTn id="10" dur="500"/>
                                        <p:tgtEl>
                                          <p:spTgt spid="637955">
                                            <p:txEl>
                                              <p:pRg st="1" end="1"/>
                                            </p:txEl>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2" presetClass="entr" presetSubtype="1" fill="hold" grpId="0" nodeType="clickEffect">
                                  <p:stCondLst>
                                    <p:cond delay="0"/>
                                  </p:stCondLst>
                                  <p:childTnLst>
                                    <p:set>
                                      <p:cBhvr>
                                        <p:cTn id="14" dur="1" fill="hold">
                                          <p:stCondLst>
                                            <p:cond delay="0"/>
                                          </p:stCondLst>
                                        </p:cTn>
                                        <p:tgtEl>
                                          <p:spTgt spid="637955">
                                            <p:txEl>
                                              <p:pRg st="2" end="2"/>
                                            </p:txEl>
                                          </p:spTgt>
                                        </p:tgtEl>
                                        <p:attrNameLst>
                                          <p:attrName>style.visibility</p:attrName>
                                        </p:attrNameLst>
                                      </p:cBhvr>
                                      <p:to>
                                        <p:strVal val="visible"/>
                                      </p:to>
                                    </p:set>
                                    <p:animEffect transition="in" filter="wipe(up)">
                                      <p:cBhvr>
                                        <p:cTn id="15" dur="500"/>
                                        <p:tgtEl>
                                          <p:spTgt spid="637955">
                                            <p:txEl>
                                              <p:pRg st="2" end="2"/>
                                            </p:txEl>
                                          </p:spTgt>
                                        </p:tgtEl>
                                      </p:cBhvr>
                                    </p:animEffect>
                                  </p:childTnLst>
                                </p:cTn>
                              </p:par>
                              <p:par>
                                <p:cTn id="16" presetID="22" presetClass="entr" presetSubtype="1" fill="hold" grpId="0" nodeType="withEffect">
                                  <p:stCondLst>
                                    <p:cond delay="0"/>
                                  </p:stCondLst>
                                  <p:childTnLst>
                                    <p:set>
                                      <p:cBhvr>
                                        <p:cTn id="17" dur="1" fill="hold">
                                          <p:stCondLst>
                                            <p:cond delay="0"/>
                                          </p:stCondLst>
                                        </p:cTn>
                                        <p:tgtEl>
                                          <p:spTgt spid="637955">
                                            <p:txEl>
                                              <p:pRg st="3" end="3"/>
                                            </p:txEl>
                                          </p:spTgt>
                                        </p:tgtEl>
                                        <p:attrNameLst>
                                          <p:attrName>style.visibility</p:attrName>
                                        </p:attrNameLst>
                                      </p:cBhvr>
                                      <p:to>
                                        <p:strVal val="visible"/>
                                      </p:to>
                                    </p:set>
                                    <p:animEffect transition="in" filter="wipe(up)">
                                      <p:cBhvr>
                                        <p:cTn id="18" dur="500"/>
                                        <p:tgtEl>
                                          <p:spTgt spid="637955">
                                            <p:txEl>
                                              <p:pRg st="3" end="3"/>
                                            </p:txEl>
                                          </p:spTgt>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22" presetClass="entr" presetSubtype="1" fill="hold" grpId="0" nodeType="clickEffect">
                                  <p:stCondLst>
                                    <p:cond delay="0"/>
                                  </p:stCondLst>
                                  <p:childTnLst>
                                    <p:set>
                                      <p:cBhvr>
                                        <p:cTn id="22" dur="1" fill="hold">
                                          <p:stCondLst>
                                            <p:cond delay="0"/>
                                          </p:stCondLst>
                                        </p:cTn>
                                        <p:tgtEl>
                                          <p:spTgt spid="637955">
                                            <p:txEl>
                                              <p:pRg st="4" end="4"/>
                                            </p:txEl>
                                          </p:spTgt>
                                        </p:tgtEl>
                                        <p:attrNameLst>
                                          <p:attrName>style.visibility</p:attrName>
                                        </p:attrNameLst>
                                      </p:cBhvr>
                                      <p:to>
                                        <p:strVal val="visible"/>
                                      </p:to>
                                    </p:set>
                                    <p:animEffect transition="in" filter="wipe(up)">
                                      <p:cBhvr>
                                        <p:cTn id="23" dur="500"/>
                                        <p:tgtEl>
                                          <p:spTgt spid="637955">
                                            <p:txEl>
                                              <p:pRg st="4" end="4"/>
                                            </p:txEl>
                                          </p:spTgt>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637955">
                                            <p:txEl>
                                              <p:pRg st="5" end="5"/>
                                            </p:txEl>
                                          </p:spTgt>
                                        </p:tgtEl>
                                        <p:attrNameLst>
                                          <p:attrName>style.visibility</p:attrName>
                                        </p:attrNameLst>
                                      </p:cBhvr>
                                      <p:to>
                                        <p:strVal val="visible"/>
                                      </p:to>
                                    </p:set>
                                    <p:animEffect transition="in" filter="wipe(up)">
                                      <p:cBhvr>
                                        <p:cTn id="26" dur="500"/>
                                        <p:tgtEl>
                                          <p:spTgt spid="63795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7955" grpId="0" build="p" autoUpdateAnimBg="0"/>
    </p:bld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2"/>
          <p:cNvSpPr>
            <a:spLocks noGrp="1" noChangeArrowheads="1"/>
          </p:cNvSpPr>
          <p:nvPr>
            <p:ph type="title"/>
          </p:nvPr>
        </p:nvSpPr>
        <p:spPr/>
        <p:txBody>
          <a:bodyPr anchor="t"/>
          <a:lstStyle/>
          <a:p>
            <a:endParaRPr lang="es-CL" smtClean="0"/>
          </a:p>
        </p:txBody>
      </p:sp>
      <p:graphicFrame>
        <p:nvGraphicFramePr>
          <p:cNvPr id="9218" name="Object 2"/>
          <p:cNvGraphicFramePr>
            <a:graphicFrameLocks noGrp="1" noChangeAspect="1"/>
          </p:cNvGraphicFramePr>
          <p:nvPr>
            <p:ph idx="1"/>
          </p:nvPr>
        </p:nvGraphicFramePr>
        <p:xfrm>
          <a:off x="250825" y="1341438"/>
          <a:ext cx="8353425" cy="5040312"/>
        </p:xfrm>
        <a:graphic>
          <a:graphicData uri="http://schemas.openxmlformats.org/presentationml/2006/ole">
            <mc:AlternateContent xmlns:mc="http://schemas.openxmlformats.org/markup-compatibility/2006">
              <mc:Choice xmlns:v="urn:schemas-microsoft-com:vml" Requires="v">
                <p:oleObj spid="_x0000_s9240" name="Gráfico" r:id="rId3" imgW="5095714" imgH="2152759" progId="Excel.Sheet.8">
                  <p:embed/>
                </p:oleObj>
              </mc:Choice>
              <mc:Fallback>
                <p:oleObj name="Gráfico" r:id="rId3" imgW="5095714" imgH="2152759" progId="Excel.Sheet.8">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0825" y="1341438"/>
                        <a:ext cx="8353425" cy="5040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9220" name="3 Marcador de fecha"/>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C568395-81D5-4A35-9E7F-CD9CF7A440A8}" type="datetime1">
              <a:rPr lang="es-CL" smtClean="0"/>
              <a:t>12-10-2011</a:t>
            </a:fld>
            <a:endParaRPr lang="es-ES"/>
          </a:p>
        </p:txBody>
      </p:sp>
      <p:sp>
        <p:nvSpPr>
          <p:cNvPr id="9221" name="4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64ADCD7-3BC6-47DE-A32E-0EAB2805EB5A}" type="slidenum">
              <a:rPr lang="es-ES"/>
              <a:pPr eaLnBrk="1" hangingPunct="1"/>
              <a:t>116</a:t>
            </a:fld>
            <a:endParaRPr lang="es-ES"/>
          </a:p>
        </p:txBody>
      </p:sp>
      <p:sp>
        <p:nvSpPr>
          <p:cNvPr id="9222" name="5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s-CL" smtClean="0"/>
          </a:p>
        </p:txBody>
      </p:sp>
    </p:spTree>
  </p:cSld>
  <p:clrMapOvr>
    <a:masterClrMapping/>
  </p:clrMapOvr>
  <p:transition/>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8242" name="Picture 2" descr="Fig07-11"/>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524000" y="1905000"/>
            <a:ext cx="7162800" cy="4518025"/>
          </a:xfrm>
        </p:spPr>
      </p:pic>
      <p:sp>
        <p:nvSpPr>
          <p:cNvPr id="138243" name="Rectangle 3"/>
          <p:cNvSpPr>
            <a:spLocks noGrp="1" noChangeArrowheads="1"/>
          </p:cNvSpPr>
          <p:nvPr>
            <p:ph type="title"/>
          </p:nvPr>
        </p:nvSpPr>
        <p:spPr>
          <a:xfrm>
            <a:off x="1371600" y="457200"/>
            <a:ext cx="7772400" cy="762000"/>
          </a:xfrm>
        </p:spPr>
        <p:txBody>
          <a:bodyPr anchor="t"/>
          <a:lstStyle/>
          <a:p>
            <a:endParaRPr lang="es-ES_tradnl" sz="2800" smtClean="0"/>
          </a:p>
        </p:txBody>
      </p:sp>
      <p:sp>
        <p:nvSpPr>
          <p:cNvPr id="138244" name="3 Marcador de fecha"/>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20DD55C-25D8-44C9-9571-82B9C6878094}" type="datetime1">
              <a:rPr lang="es-CL" smtClean="0"/>
              <a:t>12-10-2011</a:t>
            </a:fld>
            <a:endParaRPr lang="es-ES"/>
          </a:p>
        </p:txBody>
      </p:sp>
      <p:sp>
        <p:nvSpPr>
          <p:cNvPr id="138245" name="4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0977A96-F176-4505-AE70-174F77BD90C5}" type="slidenum">
              <a:rPr lang="es-ES"/>
              <a:pPr eaLnBrk="1" hangingPunct="1"/>
              <a:t>117</a:t>
            </a:fld>
            <a:endParaRPr lang="es-ES"/>
          </a:p>
        </p:txBody>
      </p:sp>
      <p:sp>
        <p:nvSpPr>
          <p:cNvPr id="138246" name="5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s-CL" smtClean="0"/>
          </a:p>
        </p:txBody>
      </p:sp>
    </p:spTree>
  </p:cSld>
  <p:clrMapOvr>
    <a:masterClrMapping/>
  </p:clrMapOvr>
  <p:transition/>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4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sp>
        <p:nvSpPr>
          <p:cNvPr id="139267" name="Text Box 2"/>
          <p:cNvSpPr txBox="1">
            <a:spLocks noChangeArrowheads="1"/>
          </p:cNvSpPr>
          <p:nvPr/>
        </p:nvSpPr>
        <p:spPr bwMode="auto">
          <a:xfrm>
            <a:off x="539750" y="549275"/>
            <a:ext cx="8135938" cy="1584325"/>
          </a:xfrm>
          <a:prstGeom prst="rect">
            <a:avLst/>
          </a:prstGeom>
          <a:gradFill rotWithShape="1">
            <a:gsLst>
              <a:gs pos="0">
                <a:srgbClr val="FFD1B1"/>
              </a:gs>
              <a:gs pos="100000">
                <a:srgbClr val="CC6600"/>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spcBef>
                <a:spcPct val="50000"/>
              </a:spcBef>
            </a:pPr>
            <a:r>
              <a:rPr lang="es-CL" sz="2000" b="1"/>
              <a:t>La era de la bio-tecnología, nanotecnología y bio-electrónica?</a:t>
            </a:r>
          </a:p>
          <a:p>
            <a:pPr algn="ctr" eaLnBrk="1" hangingPunct="1">
              <a:spcBef>
                <a:spcPct val="50000"/>
              </a:spcBef>
            </a:pPr>
            <a:endParaRPr lang="es-CL" sz="1400" b="1"/>
          </a:p>
          <a:p>
            <a:pPr algn="ctr" eaLnBrk="1" hangingPunct="1">
              <a:spcBef>
                <a:spcPct val="50000"/>
              </a:spcBef>
            </a:pPr>
            <a:r>
              <a:rPr lang="es-CL" sz="2000" b="1"/>
              <a:t>La era de la tecnología de la información, conocimiento y telecomunicaciones globales</a:t>
            </a:r>
          </a:p>
        </p:txBody>
      </p:sp>
      <p:sp>
        <p:nvSpPr>
          <p:cNvPr id="139268" name="Text Box 3"/>
          <p:cNvSpPr txBox="1">
            <a:spLocks noChangeArrowheads="1"/>
          </p:cNvSpPr>
          <p:nvPr/>
        </p:nvSpPr>
        <p:spPr bwMode="auto">
          <a:xfrm>
            <a:off x="539750" y="2133600"/>
            <a:ext cx="8135938" cy="1287463"/>
          </a:xfrm>
          <a:prstGeom prst="rect">
            <a:avLst/>
          </a:prstGeom>
          <a:gradFill rotWithShape="1">
            <a:gsLst>
              <a:gs pos="0">
                <a:srgbClr val="FFFFC5"/>
              </a:gs>
              <a:gs pos="100000">
                <a:srgbClr val="FDCD03"/>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endParaRPr lang="es-ES_tradnl"/>
          </a:p>
        </p:txBody>
      </p:sp>
      <p:sp>
        <p:nvSpPr>
          <p:cNvPr id="139269" name="Text Box 4"/>
          <p:cNvSpPr txBox="1">
            <a:spLocks noChangeArrowheads="1"/>
          </p:cNvSpPr>
          <p:nvPr/>
        </p:nvSpPr>
        <p:spPr bwMode="auto">
          <a:xfrm>
            <a:off x="533400" y="3429000"/>
            <a:ext cx="8153400" cy="979488"/>
          </a:xfrm>
          <a:prstGeom prst="rect">
            <a:avLst/>
          </a:prstGeom>
          <a:solidFill>
            <a:srgbClr val="FFFF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endParaRPr lang="es-ES_tradnl"/>
          </a:p>
        </p:txBody>
      </p:sp>
      <p:sp>
        <p:nvSpPr>
          <p:cNvPr id="139270" name="Text Box 5"/>
          <p:cNvSpPr txBox="1">
            <a:spLocks noChangeArrowheads="1"/>
          </p:cNvSpPr>
          <p:nvPr/>
        </p:nvSpPr>
        <p:spPr bwMode="auto">
          <a:xfrm>
            <a:off x="539750" y="4406900"/>
            <a:ext cx="8135938" cy="931863"/>
          </a:xfrm>
          <a:prstGeom prst="rect">
            <a:avLst/>
          </a:prstGeom>
          <a:gradFill rotWithShape="1">
            <a:gsLst>
              <a:gs pos="0">
                <a:srgbClr val="FFFFC5"/>
              </a:gs>
              <a:gs pos="100000">
                <a:srgbClr val="FFAB57"/>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endParaRPr lang="es-ES_tradnl"/>
          </a:p>
        </p:txBody>
      </p:sp>
      <p:sp>
        <p:nvSpPr>
          <p:cNvPr id="139271" name="Text Box 6"/>
          <p:cNvSpPr txBox="1">
            <a:spLocks noChangeArrowheads="1"/>
          </p:cNvSpPr>
          <p:nvPr/>
        </p:nvSpPr>
        <p:spPr bwMode="auto">
          <a:xfrm>
            <a:off x="539750" y="5327650"/>
            <a:ext cx="8135938" cy="750888"/>
          </a:xfrm>
          <a:prstGeom prst="rect">
            <a:avLst/>
          </a:prstGeom>
          <a:gradFill rotWithShape="1">
            <a:gsLst>
              <a:gs pos="0">
                <a:srgbClr val="FFFFFF"/>
              </a:gs>
              <a:gs pos="100000">
                <a:srgbClr val="FFBC79"/>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endParaRPr lang="es-ES_tradnl"/>
          </a:p>
        </p:txBody>
      </p:sp>
      <p:grpSp>
        <p:nvGrpSpPr>
          <p:cNvPr id="139272" name="Group 7"/>
          <p:cNvGrpSpPr>
            <a:grpSpLocks/>
          </p:cNvGrpSpPr>
          <p:nvPr/>
        </p:nvGrpSpPr>
        <p:grpSpPr bwMode="auto">
          <a:xfrm>
            <a:off x="4029075" y="836613"/>
            <a:ext cx="1171575" cy="5256212"/>
            <a:chOff x="2538" y="527"/>
            <a:chExt cx="738" cy="3409"/>
          </a:xfrm>
        </p:grpSpPr>
        <p:sp useBgFill="1">
          <p:nvSpPr>
            <p:cNvPr id="139282" name="AutoShape 8"/>
            <p:cNvSpPr>
              <a:spLocks noChangeArrowheads="1"/>
            </p:cNvSpPr>
            <p:nvPr/>
          </p:nvSpPr>
          <p:spPr bwMode="auto">
            <a:xfrm>
              <a:off x="2538" y="527"/>
              <a:ext cx="738" cy="1435"/>
            </a:xfrm>
            <a:prstGeom prst="upArrow">
              <a:avLst>
                <a:gd name="adj1" fmla="val 50000"/>
                <a:gd name="adj2" fmla="val 48611"/>
              </a:avLst>
            </a:prstGeom>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s-CL"/>
            </a:p>
          </p:txBody>
        </p:sp>
        <p:sp useBgFill="1">
          <p:nvSpPr>
            <p:cNvPr id="139283" name="Rectangle 9"/>
            <p:cNvSpPr>
              <a:spLocks noChangeArrowheads="1"/>
            </p:cNvSpPr>
            <p:nvPr/>
          </p:nvSpPr>
          <p:spPr bwMode="auto">
            <a:xfrm>
              <a:off x="2724" y="799"/>
              <a:ext cx="369" cy="3137"/>
            </a:xfrm>
            <a:prstGeom prst="rect">
              <a:avLst/>
            </a:prstGeom>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s-CL"/>
            </a:p>
          </p:txBody>
        </p:sp>
      </p:grpSp>
      <p:sp>
        <p:nvSpPr>
          <p:cNvPr id="260106" name="Text Box 10"/>
          <p:cNvSpPr txBox="1">
            <a:spLocks noChangeArrowheads="1"/>
          </p:cNvSpPr>
          <p:nvPr/>
        </p:nvSpPr>
        <p:spPr bwMode="auto">
          <a:xfrm>
            <a:off x="4284663" y="1125538"/>
            <a:ext cx="719137" cy="5053012"/>
          </a:xfrm>
          <a:prstGeom prst="rect">
            <a:avLst/>
          </a:prstGeom>
          <a:noFill/>
          <a:ln w="9525">
            <a:noFill/>
            <a:miter lim="800000"/>
            <a:headEnd/>
            <a:tailEnd/>
          </a:ln>
          <a:effectLst/>
        </p:spPr>
        <p:txBody>
          <a:bodyPr>
            <a:spAutoFit/>
          </a:bodyPr>
          <a:lstStyle/>
          <a:p>
            <a:pPr>
              <a:spcBef>
                <a:spcPct val="50000"/>
              </a:spcBef>
              <a:defRPr/>
            </a:pPr>
            <a:r>
              <a:rPr lang="es-CL" sz="1600" b="1">
                <a:effectLst>
                  <a:outerShdw blurRad="38100" dist="38100" dir="2700000" algn="tl">
                    <a:srgbClr val="FFFFFF"/>
                  </a:outerShdw>
                </a:effectLst>
                <a:latin typeface="Arial" pitchFamily="34" charset="0"/>
                <a:cs typeface="+mn-cs"/>
              </a:rPr>
              <a:t>20??</a:t>
            </a:r>
          </a:p>
          <a:p>
            <a:pPr>
              <a:spcBef>
                <a:spcPct val="50000"/>
              </a:spcBef>
              <a:defRPr/>
            </a:pPr>
            <a:endParaRPr lang="es-CL" b="1">
              <a:effectLst>
                <a:outerShdw blurRad="38100" dist="38100" dir="2700000" algn="tl">
                  <a:srgbClr val="FFFFFF"/>
                </a:outerShdw>
              </a:effectLst>
              <a:latin typeface="Arial" pitchFamily="34" charset="0"/>
              <a:cs typeface="+mn-cs"/>
            </a:endParaRPr>
          </a:p>
          <a:p>
            <a:pPr>
              <a:spcBef>
                <a:spcPct val="50000"/>
              </a:spcBef>
              <a:defRPr/>
            </a:pPr>
            <a:r>
              <a:rPr lang="es-CL" sz="1600" b="1">
                <a:effectLst>
                  <a:outerShdw blurRad="38100" dist="38100" dir="2700000" algn="tl">
                    <a:srgbClr val="FFFFFF"/>
                  </a:outerShdw>
                </a:effectLst>
                <a:latin typeface="Arial" pitchFamily="34" charset="0"/>
                <a:cs typeface="+mn-cs"/>
              </a:rPr>
              <a:t>1971</a:t>
            </a:r>
          </a:p>
          <a:p>
            <a:pPr>
              <a:spcBef>
                <a:spcPct val="50000"/>
              </a:spcBef>
              <a:defRPr/>
            </a:pPr>
            <a:endParaRPr lang="es-CL" sz="1600" b="1">
              <a:effectLst>
                <a:outerShdw blurRad="38100" dist="38100" dir="2700000" algn="tl">
                  <a:srgbClr val="FFFFFF"/>
                </a:outerShdw>
              </a:effectLst>
              <a:latin typeface="Arial" pitchFamily="34" charset="0"/>
              <a:cs typeface="+mn-cs"/>
            </a:endParaRPr>
          </a:p>
          <a:p>
            <a:pPr>
              <a:spcBef>
                <a:spcPct val="50000"/>
              </a:spcBef>
              <a:defRPr/>
            </a:pPr>
            <a:endParaRPr lang="es-CL" sz="1600" b="1">
              <a:effectLst>
                <a:outerShdw blurRad="38100" dist="38100" dir="2700000" algn="tl">
                  <a:srgbClr val="FFFFFF"/>
                </a:outerShdw>
              </a:effectLst>
              <a:latin typeface="Arial" pitchFamily="34" charset="0"/>
              <a:cs typeface="+mn-cs"/>
            </a:endParaRPr>
          </a:p>
          <a:p>
            <a:pPr>
              <a:spcBef>
                <a:spcPct val="50000"/>
              </a:spcBef>
              <a:defRPr/>
            </a:pPr>
            <a:endParaRPr lang="es-CL" sz="1000" b="1">
              <a:effectLst>
                <a:outerShdw blurRad="38100" dist="38100" dir="2700000" algn="tl">
                  <a:srgbClr val="FFFFFF"/>
                </a:outerShdw>
              </a:effectLst>
              <a:latin typeface="Arial" pitchFamily="34" charset="0"/>
              <a:cs typeface="+mn-cs"/>
            </a:endParaRPr>
          </a:p>
          <a:p>
            <a:pPr>
              <a:spcBef>
                <a:spcPct val="50000"/>
              </a:spcBef>
              <a:defRPr/>
            </a:pPr>
            <a:r>
              <a:rPr lang="es-CL" sz="1600" b="1">
                <a:effectLst>
                  <a:outerShdw blurRad="38100" dist="38100" dir="2700000" algn="tl">
                    <a:srgbClr val="FFFFFF"/>
                  </a:outerShdw>
                </a:effectLst>
                <a:latin typeface="Arial" pitchFamily="34" charset="0"/>
                <a:cs typeface="+mn-cs"/>
              </a:rPr>
              <a:t>1910</a:t>
            </a:r>
          </a:p>
          <a:p>
            <a:pPr>
              <a:spcBef>
                <a:spcPct val="50000"/>
              </a:spcBef>
              <a:defRPr/>
            </a:pPr>
            <a:endParaRPr lang="es-CL" sz="1600" b="1">
              <a:effectLst>
                <a:outerShdw blurRad="38100" dist="38100" dir="2700000" algn="tl">
                  <a:srgbClr val="FFFFFF"/>
                </a:outerShdw>
              </a:effectLst>
              <a:latin typeface="Arial" pitchFamily="34" charset="0"/>
              <a:cs typeface="+mn-cs"/>
            </a:endParaRPr>
          </a:p>
          <a:p>
            <a:pPr>
              <a:spcBef>
                <a:spcPct val="50000"/>
              </a:spcBef>
              <a:defRPr/>
            </a:pPr>
            <a:endParaRPr lang="es-CL" sz="1000" b="1">
              <a:effectLst>
                <a:outerShdw blurRad="38100" dist="38100" dir="2700000" algn="tl">
                  <a:srgbClr val="FFFFFF"/>
                </a:outerShdw>
              </a:effectLst>
              <a:latin typeface="Arial" pitchFamily="34" charset="0"/>
              <a:cs typeface="+mn-cs"/>
            </a:endParaRPr>
          </a:p>
          <a:p>
            <a:pPr>
              <a:spcBef>
                <a:spcPct val="50000"/>
              </a:spcBef>
              <a:defRPr/>
            </a:pPr>
            <a:r>
              <a:rPr lang="es-CL" sz="1600" b="1">
                <a:effectLst>
                  <a:outerShdw blurRad="38100" dist="38100" dir="2700000" algn="tl">
                    <a:srgbClr val="FFFFFF"/>
                  </a:outerShdw>
                </a:effectLst>
                <a:latin typeface="Arial" pitchFamily="34" charset="0"/>
                <a:cs typeface="+mn-cs"/>
              </a:rPr>
              <a:t>1875</a:t>
            </a:r>
          </a:p>
          <a:p>
            <a:pPr>
              <a:spcBef>
                <a:spcPct val="50000"/>
              </a:spcBef>
              <a:defRPr/>
            </a:pPr>
            <a:endParaRPr lang="es-CL" sz="1400" b="1">
              <a:effectLst>
                <a:outerShdw blurRad="38100" dist="38100" dir="2700000" algn="tl">
                  <a:srgbClr val="FFFFFF"/>
                </a:outerShdw>
              </a:effectLst>
              <a:latin typeface="Arial" pitchFamily="34" charset="0"/>
              <a:cs typeface="+mn-cs"/>
            </a:endParaRPr>
          </a:p>
          <a:p>
            <a:pPr>
              <a:spcBef>
                <a:spcPct val="50000"/>
              </a:spcBef>
              <a:defRPr/>
            </a:pPr>
            <a:endParaRPr lang="es-CL" sz="1400" b="1">
              <a:effectLst>
                <a:outerShdw blurRad="38100" dist="38100" dir="2700000" algn="tl">
                  <a:srgbClr val="FFFFFF"/>
                </a:outerShdw>
              </a:effectLst>
              <a:latin typeface="Arial" pitchFamily="34" charset="0"/>
              <a:cs typeface="+mn-cs"/>
            </a:endParaRPr>
          </a:p>
          <a:p>
            <a:pPr>
              <a:spcBef>
                <a:spcPct val="50000"/>
              </a:spcBef>
              <a:defRPr/>
            </a:pPr>
            <a:r>
              <a:rPr lang="es-CL" sz="1600" b="1">
                <a:effectLst>
                  <a:outerShdw blurRad="38100" dist="38100" dir="2700000" algn="tl">
                    <a:srgbClr val="FFFFFF"/>
                  </a:outerShdw>
                </a:effectLst>
                <a:latin typeface="Arial" pitchFamily="34" charset="0"/>
                <a:cs typeface="+mn-cs"/>
              </a:rPr>
              <a:t>1830</a:t>
            </a:r>
          </a:p>
          <a:p>
            <a:pPr>
              <a:spcBef>
                <a:spcPct val="50000"/>
              </a:spcBef>
              <a:defRPr/>
            </a:pPr>
            <a:endParaRPr lang="es-CL" sz="1200" b="1">
              <a:effectLst>
                <a:outerShdw blurRad="38100" dist="38100" dir="2700000" algn="tl">
                  <a:srgbClr val="FFFFFF"/>
                </a:outerShdw>
              </a:effectLst>
              <a:latin typeface="Arial" pitchFamily="34" charset="0"/>
              <a:cs typeface="+mn-cs"/>
            </a:endParaRPr>
          </a:p>
          <a:p>
            <a:pPr>
              <a:spcBef>
                <a:spcPct val="50000"/>
              </a:spcBef>
              <a:defRPr/>
            </a:pPr>
            <a:r>
              <a:rPr lang="es-CL" sz="1600" b="1">
                <a:effectLst>
                  <a:outerShdw blurRad="38100" dist="38100" dir="2700000" algn="tl">
                    <a:srgbClr val="FFFFFF"/>
                  </a:outerShdw>
                </a:effectLst>
                <a:latin typeface="Arial" pitchFamily="34" charset="0"/>
                <a:cs typeface="+mn-cs"/>
              </a:rPr>
              <a:t>1771</a:t>
            </a:r>
          </a:p>
        </p:txBody>
      </p:sp>
      <p:sp>
        <p:nvSpPr>
          <p:cNvPr id="260107" name="Text Box 11"/>
          <p:cNvSpPr txBox="1">
            <a:spLocks noChangeArrowheads="1"/>
          </p:cNvSpPr>
          <p:nvPr/>
        </p:nvSpPr>
        <p:spPr bwMode="auto">
          <a:xfrm>
            <a:off x="539750" y="549275"/>
            <a:ext cx="8135938" cy="1584325"/>
          </a:xfrm>
          <a:prstGeom prst="rect">
            <a:avLst/>
          </a:prstGeom>
          <a:noFill/>
          <a:ln w="9525">
            <a:noFill/>
            <a:miter lim="800000"/>
            <a:headEnd/>
            <a:tailEnd/>
          </a:ln>
          <a:effectLst/>
        </p:spPr>
        <p:txBody>
          <a:bodyPr/>
          <a:lstStyle/>
          <a:p>
            <a:pPr algn="ctr">
              <a:spcBef>
                <a:spcPct val="50000"/>
              </a:spcBef>
              <a:defRPr/>
            </a:pPr>
            <a:r>
              <a:rPr lang="es-CL" sz="2000" b="1">
                <a:effectLst>
                  <a:outerShdw blurRad="38100" dist="38100" dir="2700000" algn="tl">
                    <a:srgbClr val="FFFFFF"/>
                  </a:outerShdw>
                </a:effectLst>
                <a:latin typeface="Arial" pitchFamily="34" charset="0"/>
                <a:cs typeface="+mn-cs"/>
              </a:rPr>
              <a:t>La era de la bio-tecnología, nanotecnología y bio-electrónica?</a:t>
            </a:r>
          </a:p>
          <a:p>
            <a:pPr algn="ctr">
              <a:spcBef>
                <a:spcPct val="50000"/>
              </a:spcBef>
              <a:defRPr/>
            </a:pPr>
            <a:endParaRPr lang="es-CL" sz="1400" b="1">
              <a:effectLst>
                <a:outerShdw blurRad="38100" dist="38100" dir="2700000" algn="tl">
                  <a:srgbClr val="FFFFFF"/>
                </a:outerShdw>
              </a:effectLst>
              <a:latin typeface="Arial" pitchFamily="34" charset="0"/>
              <a:cs typeface="+mn-cs"/>
            </a:endParaRPr>
          </a:p>
          <a:p>
            <a:pPr algn="ctr">
              <a:spcBef>
                <a:spcPct val="50000"/>
              </a:spcBef>
              <a:defRPr/>
            </a:pPr>
            <a:r>
              <a:rPr lang="es-CL" sz="2000" b="1">
                <a:effectLst>
                  <a:outerShdw blurRad="38100" dist="38100" dir="2700000" algn="tl">
                    <a:srgbClr val="FFFFFF"/>
                  </a:outerShdw>
                </a:effectLst>
                <a:latin typeface="Arial" pitchFamily="34" charset="0"/>
                <a:cs typeface="+mn-cs"/>
              </a:rPr>
              <a:t>La era de la tecnología de la información, conocimiento y telecomunicaciones globales</a:t>
            </a:r>
          </a:p>
        </p:txBody>
      </p:sp>
      <p:sp>
        <p:nvSpPr>
          <p:cNvPr id="260108" name="Text Box 12"/>
          <p:cNvSpPr txBox="1">
            <a:spLocks noChangeArrowheads="1"/>
          </p:cNvSpPr>
          <p:nvPr/>
        </p:nvSpPr>
        <p:spPr bwMode="auto">
          <a:xfrm>
            <a:off x="539750" y="2133600"/>
            <a:ext cx="8135938" cy="1287463"/>
          </a:xfrm>
          <a:prstGeom prst="rect">
            <a:avLst/>
          </a:prstGeom>
          <a:noFill/>
          <a:ln w="9525">
            <a:noFill/>
            <a:miter lim="800000"/>
            <a:headEnd/>
            <a:tailEnd/>
          </a:ln>
          <a:effectLst/>
        </p:spPr>
        <p:txBody>
          <a:bodyPr/>
          <a:lstStyle/>
          <a:p>
            <a:pPr algn="ctr">
              <a:spcBef>
                <a:spcPct val="50000"/>
              </a:spcBef>
              <a:defRPr/>
            </a:pPr>
            <a:endParaRPr lang="es-CL" sz="1200" b="1">
              <a:effectLst>
                <a:outerShdw blurRad="38100" dist="38100" dir="2700000" algn="tl">
                  <a:srgbClr val="FFFFFF"/>
                </a:outerShdw>
              </a:effectLst>
              <a:latin typeface="Arial" pitchFamily="34" charset="0"/>
              <a:cs typeface="+mn-cs"/>
            </a:endParaRPr>
          </a:p>
          <a:p>
            <a:pPr algn="ctr">
              <a:spcBef>
                <a:spcPct val="50000"/>
              </a:spcBef>
              <a:defRPr/>
            </a:pPr>
            <a:r>
              <a:rPr lang="es-CL" sz="2000" b="1">
                <a:effectLst>
                  <a:outerShdw blurRad="38100" dist="38100" dir="2700000" algn="tl">
                    <a:srgbClr val="FFFFFF"/>
                  </a:outerShdw>
                </a:effectLst>
                <a:latin typeface="Arial" pitchFamily="34" charset="0"/>
                <a:cs typeface="+mn-cs"/>
              </a:rPr>
              <a:t>La era del petróleo, automóvil, viajes aéreos, petroquímicas y la producción en masa</a:t>
            </a:r>
          </a:p>
        </p:txBody>
      </p:sp>
      <p:sp>
        <p:nvSpPr>
          <p:cNvPr id="260109" name="Text Box 13"/>
          <p:cNvSpPr txBox="1">
            <a:spLocks noChangeArrowheads="1"/>
          </p:cNvSpPr>
          <p:nvPr/>
        </p:nvSpPr>
        <p:spPr bwMode="auto">
          <a:xfrm>
            <a:off x="539750" y="3429000"/>
            <a:ext cx="8135938" cy="979488"/>
          </a:xfrm>
          <a:prstGeom prst="rect">
            <a:avLst/>
          </a:prstGeom>
          <a:noFill/>
          <a:ln w="9525">
            <a:noFill/>
            <a:miter lim="800000"/>
            <a:headEnd/>
            <a:tailEnd/>
          </a:ln>
          <a:effectLst/>
        </p:spPr>
        <p:txBody>
          <a:bodyPr anchor="ctr"/>
          <a:lstStyle/>
          <a:p>
            <a:pPr algn="ctr">
              <a:spcBef>
                <a:spcPct val="50000"/>
              </a:spcBef>
              <a:defRPr/>
            </a:pPr>
            <a:r>
              <a:rPr lang="es-CL" sz="2000" b="1">
                <a:effectLst>
                  <a:outerShdw blurRad="38100" dist="38100" dir="2700000" algn="tl">
                    <a:srgbClr val="FFFFFF"/>
                  </a:outerShdw>
                </a:effectLst>
                <a:latin typeface="Arial" pitchFamily="34" charset="0"/>
                <a:cs typeface="+mn-cs"/>
              </a:rPr>
              <a:t>La era del acero, electricidad y comunicaciones transcontinentales</a:t>
            </a:r>
          </a:p>
        </p:txBody>
      </p:sp>
      <p:sp>
        <p:nvSpPr>
          <p:cNvPr id="260110" name="Text Box 14"/>
          <p:cNvSpPr txBox="1">
            <a:spLocks noChangeArrowheads="1"/>
          </p:cNvSpPr>
          <p:nvPr/>
        </p:nvSpPr>
        <p:spPr bwMode="auto">
          <a:xfrm>
            <a:off x="539750" y="4406900"/>
            <a:ext cx="8135938" cy="931863"/>
          </a:xfrm>
          <a:prstGeom prst="rect">
            <a:avLst/>
          </a:prstGeom>
          <a:noFill/>
          <a:ln w="9525">
            <a:noFill/>
            <a:miter lim="800000"/>
            <a:headEnd/>
            <a:tailEnd/>
          </a:ln>
          <a:effectLst/>
        </p:spPr>
        <p:txBody>
          <a:bodyPr anchor="ctr"/>
          <a:lstStyle/>
          <a:p>
            <a:pPr algn="ctr">
              <a:spcBef>
                <a:spcPct val="50000"/>
              </a:spcBef>
              <a:defRPr/>
            </a:pPr>
            <a:r>
              <a:rPr lang="es-CL" sz="2000" b="1">
                <a:effectLst>
                  <a:outerShdw blurRad="38100" dist="38100" dir="2700000" algn="tl">
                    <a:srgbClr val="FFFFFF"/>
                  </a:outerShdw>
                </a:effectLst>
                <a:latin typeface="Arial" pitchFamily="34" charset="0"/>
                <a:cs typeface="+mn-cs"/>
              </a:rPr>
              <a:t>La era del ferrocarril, el carbón y el motor a vapor</a:t>
            </a:r>
          </a:p>
        </p:txBody>
      </p:sp>
      <p:sp>
        <p:nvSpPr>
          <p:cNvPr id="260111" name="Text Box 15"/>
          <p:cNvSpPr txBox="1">
            <a:spLocks noChangeArrowheads="1"/>
          </p:cNvSpPr>
          <p:nvPr/>
        </p:nvSpPr>
        <p:spPr bwMode="auto">
          <a:xfrm>
            <a:off x="544513" y="5327650"/>
            <a:ext cx="8135937" cy="622300"/>
          </a:xfrm>
          <a:prstGeom prst="rect">
            <a:avLst/>
          </a:prstGeom>
          <a:noFill/>
          <a:ln w="9525">
            <a:noFill/>
            <a:miter lim="800000"/>
            <a:headEnd/>
            <a:tailEnd/>
          </a:ln>
          <a:effectLst/>
        </p:spPr>
        <p:txBody>
          <a:bodyPr anchor="ctr"/>
          <a:lstStyle/>
          <a:p>
            <a:pPr algn="ctr">
              <a:spcBef>
                <a:spcPct val="50000"/>
              </a:spcBef>
              <a:defRPr/>
            </a:pPr>
            <a:r>
              <a:rPr lang="es-CL" sz="2000" b="1">
                <a:effectLst>
                  <a:outerShdw blurRad="38100" dist="38100" dir="2700000" algn="tl">
                    <a:srgbClr val="FFFFFF"/>
                  </a:outerShdw>
                </a:effectLst>
                <a:latin typeface="Arial" pitchFamily="34" charset="0"/>
                <a:cs typeface="+mn-cs"/>
              </a:rPr>
              <a:t>La “Revolución Industrial” en Inglaterra</a:t>
            </a:r>
          </a:p>
        </p:txBody>
      </p:sp>
      <p:sp>
        <p:nvSpPr>
          <p:cNvPr id="260112" name="Rectangle 16"/>
          <p:cNvSpPr>
            <a:spLocks noGrp="1" noChangeArrowheads="1"/>
          </p:cNvSpPr>
          <p:nvPr>
            <p:ph type="title"/>
          </p:nvPr>
        </p:nvSpPr>
        <p:spPr>
          <a:xfrm>
            <a:off x="0" y="-315913"/>
            <a:ext cx="9144000" cy="1143001"/>
          </a:xfrm>
        </p:spPr>
        <p:txBody>
          <a:bodyPr/>
          <a:lstStyle/>
          <a:p>
            <a:pPr>
              <a:defRPr/>
            </a:pPr>
            <a:r>
              <a:rPr lang="es-CL" sz="2200" smtClean="0">
                <a:solidFill>
                  <a:srgbClr val="000066"/>
                </a:solidFill>
                <a:effectLst>
                  <a:outerShdw blurRad="38100" dist="38100" dir="2700000" algn="tl">
                    <a:srgbClr val="000000"/>
                  </a:outerShdw>
                </a:effectLst>
                <a:latin typeface="Verdana" pitchFamily="34" charset="0"/>
              </a:rPr>
              <a:t>Cinco revoluciones tecnológicas sucesivas en 200 años</a:t>
            </a:r>
          </a:p>
        </p:txBody>
      </p:sp>
      <p:sp>
        <p:nvSpPr>
          <p:cNvPr id="139280" name="17 Marcador de fecha"/>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B51D8AF-9243-4A4C-BA6D-B2095CC19E0C}" type="datetime1">
              <a:rPr lang="es-CL" smtClean="0"/>
              <a:t>12-10-2011</a:t>
            </a:fld>
            <a:endParaRPr lang="es-ES"/>
          </a:p>
        </p:txBody>
      </p:sp>
      <p:sp>
        <p:nvSpPr>
          <p:cNvPr id="139281" name="18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B1852B7-CF15-4DFC-B637-4F94C4F514C0}" type="slidenum">
              <a:rPr lang="es-ES"/>
              <a:pPr eaLnBrk="1" hangingPunct="1"/>
              <a:t>118</a:t>
            </a:fld>
            <a:endParaRPr lang="es-ES"/>
          </a:p>
        </p:txBody>
      </p:sp>
    </p:spTree>
  </p:cSld>
  <p:clrMapOvr>
    <a:masterClrMapping/>
  </p:clrMapOvr>
  <p:transition/>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0290" name="4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sp>
        <p:nvSpPr>
          <p:cNvPr id="140291" name="Rectangle 2"/>
          <p:cNvSpPr>
            <a:spLocks noGrp="1" noChangeArrowheads="1"/>
          </p:cNvSpPr>
          <p:nvPr>
            <p:ph type="title"/>
          </p:nvPr>
        </p:nvSpPr>
        <p:spPr>
          <a:xfrm>
            <a:off x="1476375" y="404813"/>
            <a:ext cx="6902450" cy="468312"/>
          </a:xfrm>
          <a:solidFill>
            <a:srgbClr val="FFFFFF"/>
          </a:solidFill>
          <a:ln>
            <a:solidFill>
              <a:srgbClr val="000000"/>
            </a:solidFill>
            <a:miter lim="800000"/>
            <a:headEnd/>
            <a:tailEnd/>
          </a:ln>
        </p:spPr>
        <p:txBody>
          <a:bodyPr anchor="t"/>
          <a:lstStyle/>
          <a:p>
            <a:r>
              <a:rPr lang="en-US" sz="2400" smtClean="0"/>
              <a:t>Una reflexión acerca de la Productividad de las TI</a:t>
            </a:r>
          </a:p>
        </p:txBody>
      </p:sp>
      <p:graphicFrame>
        <p:nvGraphicFramePr>
          <p:cNvPr id="264195" name="Group 3"/>
          <p:cNvGraphicFramePr>
            <a:graphicFrameLocks noGrp="1"/>
          </p:cNvGraphicFramePr>
          <p:nvPr>
            <p:ph idx="1"/>
          </p:nvPr>
        </p:nvGraphicFramePr>
        <p:xfrm>
          <a:off x="1619250" y="2254250"/>
          <a:ext cx="4773613" cy="2557463"/>
        </p:xfrm>
        <a:graphic>
          <a:graphicData uri="http://schemas.openxmlformats.org/drawingml/2006/table">
            <a:tbl>
              <a:tblPr/>
              <a:tblGrid>
                <a:gridCol w="2387600"/>
                <a:gridCol w="2386013"/>
              </a:tblGrid>
              <a:tr h="1279525">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s-MX" sz="2800" b="1" i="0" u="none" strike="noStrike" cap="none" normalizeH="0" baseline="0" smtClean="0">
                        <a:ln>
                          <a:noFill/>
                        </a:ln>
                        <a:solidFill>
                          <a:srgbClr val="000066"/>
                        </a:solidFill>
                        <a:effectLst/>
                        <a:latin typeface="Times New Roman" pitchFamily="18" charset="0"/>
                      </a:endParaRPr>
                    </a:p>
                    <a:p>
                      <a:pPr marL="0" marR="0" lvl="0" indent="0" algn="ctr" defTabSz="914400" rtl="0" eaLnBrk="0" fontAlgn="base" latinLnBrk="0" hangingPunct="0">
                        <a:lnSpc>
                          <a:spcPct val="100000"/>
                        </a:lnSpc>
                        <a:spcBef>
                          <a:spcPct val="20000"/>
                        </a:spcBef>
                        <a:spcAft>
                          <a:spcPct val="0"/>
                        </a:spcAft>
                        <a:buClrTx/>
                        <a:buSzTx/>
                        <a:buFontTx/>
                        <a:buNone/>
                        <a:tabLst/>
                      </a:pPr>
                      <a:r>
                        <a:rPr kumimoji="0" lang="es-MX" sz="2800" b="1" i="0" u="none" strike="noStrike" cap="none" normalizeH="0" baseline="0" smtClean="0">
                          <a:ln>
                            <a:noFill/>
                          </a:ln>
                          <a:solidFill>
                            <a:srgbClr val="000066"/>
                          </a:solidFill>
                          <a:effectLst/>
                          <a:latin typeface="Times New Roman" pitchFamily="18" charset="0"/>
                        </a:rPr>
                        <a:t>8%</a:t>
                      </a:r>
                      <a:endParaRPr kumimoji="0" lang="en-US" sz="2800" b="1" i="0" u="none" strike="noStrike" cap="none" normalizeH="0" baseline="0" smtClean="0">
                        <a:ln>
                          <a:noFill/>
                        </a:ln>
                        <a:solidFill>
                          <a:srgbClr val="000066"/>
                        </a:solidFill>
                        <a:effectLst/>
                        <a:latin typeface="Times New Roman" pitchFamily="18" charset="0"/>
                      </a:endParaRPr>
                    </a:p>
                  </a:txBody>
                  <a:tcPr marL="90488" marR="90488" marT="44450" marB="4445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s-MX" sz="2800" b="1" i="0" u="none" strike="noStrike" cap="none" normalizeH="0" baseline="0" smtClean="0">
                        <a:ln>
                          <a:noFill/>
                        </a:ln>
                        <a:solidFill>
                          <a:srgbClr val="000066"/>
                        </a:solidFill>
                        <a:effectLst/>
                        <a:latin typeface="Times New Roman" pitchFamily="18" charset="0"/>
                      </a:endParaRPr>
                    </a:p>
                    <a:p>
                      <a:pPr marL="0" marR="0" lvl="0" indent="0" algn="ctr" defTabSz="914400" rtl="0" eaLnBrk="0" fontAlgn="base" latinLnBrk="0" hangingPunct="0">
                        <a:lnSpc>
                          <a:spcPct val="100000"/>
                        </a:lnSpc>
                        <a:spcBef>
                          <a:spcPct val="20000"/>
                        </a:spcBef>
                        <a:spcAft>
                          <a:spcPct val="0"/>
                        </a:spcAft>
                        <a:buClrTx/>
                        <a:buSzTx/>
                        <a:buFontTx/>
                        <a:buNone/>
                        <a:tabLst/>
                      </a:pPr>
                      <a:r>
                        <a:rPr kumimoji="0" lang="es-MX" sz="2800" b="1" i="0" u="none" strike="noStrike" cap="none" normalizeH="0" baseline="0" smtClean="0">
                          <a:ln>
                            <a:noFill/>
                          </a:ln>
                          <a:solidFill>
                            <a:srgbClr val="000066"/>
                          </a:solidFill>
                          <a:effectLst/>
                          <a:latin typeface="Times New Roman" pitchFamily="18" charset="0"/>
                        </a:rPr>
                        <a:t>20%</a:t>
                      </a:r>
                      <a:endParaRPr kumimoji="0" lang="en-US" sz="2800" b="1" i="0" u="none" strike="noStrike" cap="none" normalizeH="0" baseline="0" smtClean="0">
                        <a:ln>
                          <a:noFill/>
                        </a:ln>
                        <a:solidFill>
                          <a:srgbClr val="000066"/>
                        </a:solidFill>
                        <a:effectLst/>
                        <a:latin typeface="Times New Roman" pitchFamily="18" charset="0"/>
                      </a:endParaRPr>
                    </a:p>
                  </a:txBody>
                  <a:tcPr marL="90488" marR="90488" marT="44450" marB="4445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r>
              <a:tr h="1277938">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s-MX" sz="2800" b="1" i="0" u="none" strike="noStrike" cap="none" normalizeH="0" baseline="0" smtClean="0">
                        <a:ln>
                          <a:noFill/>
                        </a:ln>
                        <a:solidFill>
                          <a:srgbClr val="000066"/>
                        </a:solidFill>
                        <a:effectLst/>
                        <a:latin typeface="Times New Roman" pitchFamily="18" charset="0"/>
                      </a:endParaRPr>
                    </a:p>
                    <a:p>
                      <a:pPr marL="0" marR="0" lvl="0" indent="0" algn="ctr" defTabSz="914400" rtl="0" eaLnBrk="0" fontAlgn="base" latinLnBrk="0" hangingPunct="0">
                        <a:lnSpc>
                          <a:spcPct val="100000"/>
                        </a:lnSpc>
                        <a:spcBef>
                          <a:spcPct val="20000"/>
                        </a:spcBef>
                        <a:spcAft>
                          <a:spcPct val="0"/>
                        </a:spcAft>
                        <a:buClrTx/>
                        <a:buSzTx/>
                        <a:buFontTx/>
                        <a:buNone/>
                        <a:tabLst/>
                      </a:pPr>
                      <a:r>
                        <a:rPr kumimoji="0" lang="es-MX" sz="2800" b="1" i="0" u="none" strike="noStrike" cap="none" normalizeH="0" baseline="0" smtClean="0">
                          <a:ln>
                            <a:noFill/>
                          </a:ln>
                          <a:solidFill>
                            <a:srgbClr val="000066"/>
                          </a:solidFill>
                          <a:effectLst/>
                          <a:latin typeface="Times New Roman" pitchFamily="18" charset="0"/>
                        </a:rPr>
                        <a:t>0%</a:t>
                      </a:r>
                      <a:endParaRPr kumimoji="0" lang="en-US" sz="2800" b="1" i="0" u="none" strike="noStrike" cap="none" normalizeH="0" baseline="0" smtClean="0">
                        <a:ln>
                          <a:noFill/>
                        </a:ln>
                        <a:solidFill>
                          <a:srgbClr val="000066"/>
                        </a:solidFill>
                        <a:effectLst/>
                        <a:latin typeface="Times New Roman" pitchFamily="18" charset="0"/>
                      </a:endParaRPr>
                    </a:p>
                  </a:txBody>
                  <a:tcPr marL="90488" marR="90488" marT="44450" marB="4445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s-MX" sz="2800" b="1" i="0" u="none" strike="noStrike" cap="none" normalizeH="0" baseline="0" smtClean="0">
                        <a:ln>
                          <a:noFill/>
                        </a:ln>
                        <a:solidFill>
                          <a:srgbClr val="000066"/>
                        </a:solidFill>
                        <a:effectLst/>
                        <a:latin typeface="Times New Roman" pitchFamily="18" charset="0"/>
                      </a:endParaRPr>
                    </a:p>
                    <a:p>
                      <a:pPr marL="0" marR="0" lvl="0" indent="0" algn="ctr" defTabSz="914400" rtl="0" eaLnBrk="0" fontAlgn="base" latinLnBrk="0" hangingPunct="0">
                        <a:lnSpc>
                          <a:spcPct val="100000"/>
                        </a:lnSpc>
                        <a:spcBef>
                          <a:spcPct val="20000"/>
                        </a:spcBef>
                        <a:spcAft>
                          <a:spcPct val="0"/>
                        </a:spcAft>
                        <a:buClrTx/>
                        <a:buSzTx/>
                        <a:buFontTx/>
                        <a:buNone/>
                        <a:tabLst/>
                      </a:pPr>
                      <a:r>
                        <a:rPr kumimoji="0" lang="es-MX" sz="2800" b="1" i="0" u="none" strike="noStrike" cap="none" normalizeH="0" baseline="0" smtClean="0">
                          <a:ln>
                            <a:noFill/>
                          </a:ln>
                          <a:solidFill>
                            <a:srgbClr val="000066"/>
                          </a:solidFill>
                          <a:effectLst/>
                          <a:latin typeface="Times New Roman" pitchFamily="18" charset="0"/>
                        </a:rPr>
                        <a:t>2%</a:t>
                      </a:r>
                      <a:endParaRPr kumimoji="0" lang="en-US" sz="2800" b="1" i="0" u="none" strike="noStrike" cap="none" normalizeH="0" baseline="0" smtClean="0">
                        <a:ln>
                          <a:noFill/>
                        </a:ln>
                        <a:solidFill>
                          <a:srgbClr val="000066"/>
                        </a:solidFill>
                        <a:effectLst/>
                        <a:latin typeface="Times New Roman" pitchFamily="18" charset="0"/>
                      </a:endParaRPr>
                    </a:p>
                  </a:txBody>
                  <a:tcPr marL="90488" marR="90488" marT="44450" marB="4445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00"/>
                    </a:solidFill>
                  </a:tcPr>
                </a:tc>
              </a:tr>
            </a:tbl>
          </a:graphicData>
        </a:graphic>
      </p:graphicFrame>
      <p:sp>
        <p:nvSpPr>
          <p:cNvPr id="140303" name="Text Box 14"/>
          <p:cNvSpPr txBox="1">
            <a:spLocks noChangeArrowheads="1"/>
          </p:cNvSpPr>
          <p:nvPr/>
        </p:nvSpPr>
        <p:spPr bwMode="auto">
          <a:xfrm>
            <a:off x="1714500" y="1308100"/>
            <a:ext cx="5486400" cy="423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699">
                <a:solidFill>
                  <a:srgbClr val="000000"/>
                </a:solidFill>
                <a:miter lim="800000"/>
                <a:headEnd/>
                <a:tailEnd/>
              </a14:hiddenLine>
            </a:ext>
          </a:extLst>
        </p:spPr>
        <p:txBody>
          <a:bodyPr lIns="90488" tIns="44450" rIns="90488" bIns="4445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lnSpc>
                <a:spcPct val="110000"/>
              </a:lnSpc>
              <a:spcBef>
                <a:spcPct val="50000"/>
              </a:spcBef>
            </a:pPr>
            <a:r>
              <a:rPr lang="es-MX" sz="2000" b="1"/>
              <a:t>Impacto en Aumento de  Productividad (%)</a:t>
            </a:r>
            <a:endParaRPr lang="en-US" sz="2000" b="1"/>
          </a:p>
        </p:txBody>
      </p:sp>
      <p:sp>
        <p:nvSpPr>
          <p:cNvPr id="140304" name="Text Box 15"/>
          <p:cNvSpPr txBox="1">
            <a:spLocks noChangeArrowheads="1"/>
          </p:cNvSpPr>
          <p:nvPr/>
        </p:nvSpPr>
        <p:spPr bwMode="auto">
          <a:xfrm rot="10800000">
            <a:off x="361950" y="2349500"/>
            <a:ext cx="1003300" cy="269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eaVert" lIns="90488" tIns="44450" rIns="90488" bIns="4445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lnSpc>
                <a:spcPct val="110000"/>
              </a:lnSpc>
              <a:spcBef>
                <a:spcPct val="50000"/>
              </a:spcBef>
            </a:pPr>
            <a:r>
              <a:rPr lang="es-MX" sz="2000" b="1"/>
              <a:t>Practicas de Gestión</a:t>
            </a:r>
          </a:p>
          <a:p>
            <a:pPr algn="ctr" eaLnBrk="1" hangingPunct="1">
              <a:lnSpc>
                <a:spcPct val="110000"/>
              </a:lnSpc>
              <a:spcBef>
                <a:spcPct val="50000"/>
              </a:spcBef>
            </a:pPr>
            <a:r>
              <a:rPr lang="es-MX" sz="2000" b="1"/>
              <a:t>(-)                        (+)</a:t>
            </a:r>
            <a:endParaRPr lang="en-US" sz="2000" b="1"/>
          </a:p>
        </p:txBody>
      </p:sp>
      <p:sp>
        <p:nvSpPr>
          <p:cNvPr id="140305" name="Text Box 16"/>
          <p:cNvSpPr txBox="1">
            <a:spLocks noChangeArrowheads="1"/>
          </p:cNvSpPr>
          <p:nvPr/>
        </p:nvSpPr>
        <p:spPr bwMode="auto">
          <a:xfrm>
            <a:off x="2095500" y="5105400"/>
            <a:ext cx="5054600" cy="1398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699">
                <a:solidFill>
                  <a:srgbClr val="000000"/>
                </a:solidFill>
                <a:miter lim="800000"/>
                <a:headEnd/>
                <a:tailEnd/>
              </a14:hiddenLine>
            </a:ext>
          </a:extLst>
        </p:spPr>
        <p:txBody>
          <a:bodyPr lIns="90488" tIns="44450" rIns="90488" bIns="4445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lnSpc>
                <a:spcPct val="110000"/>
              </a:lnSpc>
              <a:spcBef>
                <a:spcPct val="50000"/>
              </a:spcBef>
            </a:pPr>
            <a:r>
              <a:rPr lang="es-MX" sz="2000" b="1"/>
              <a:t>(-)                                          (+)</a:t>
            </a:r>
          </a:p>
          <a:p>
            <a:pPr eaLnBrk="1" hangingPunct="1">
              <a:lnSpc>
                <a:spcPct val="110000"/>
              </a:lnSpc>
              <a:spcBef>
                <a:spcPct val="50000"/>
              </a:spcBef>
            </a:pPr>
            <a:r>
              <a:rPr lang="es-MX" sz="2000" b="1"/>
              <a:t>Intensidad de uso de</a:t>
            </a:r>
          </a:p>
          <a:p>
            <a:pPr eaLnBrk="1" hangingPunct="1">
              <a:lnSpc>
                <a:spcPct val="110000"/>
              </a:lnSpc>
              <a:spcBef>
                <a:spcPct val="50000"/>
              </a:spcBef>
            </a:pPr>
            <a:r>
              <a:rPr lang="es-MX" sz="2000" b="1"/>
              <a:t>Tecnologías de la Información</a:t>
            </a:r>
            <a:endParaRPr lang="en-US" sz="2000" b="1"/>
          </a:p>
        </p:txBody>
      </p:sp>
      <p:sp>
        <p:nvSpPr>
          <p:cNvPr id="140306" name="Text Box 17"/>
          <p:cNvSpPr txBox="1">
            <a:spLocks noChangeArrowheads="1"/>
          </p:cNvSpPr>
          <p:nvPr/>
        </p:nvSpPr>
        <p:spPr bwMode="auto">
          <a:xfrm>
            <a:off x="6629400" y="3476625"/>
            <a:ext cx="2260600" cy="182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699">
                <a:solidFill>
                  <a:srgbClr val="000000"/>
                </a:solidFill>
                <a:miter lim="800000"/>
                <a:headEnd/>
                <a:tailEnd/>
              </a14:hiddenLine>
            </a:ext>
          </a:extLst>
        </p:spPr>
        <p:txBody>
          <a:bodyPr lIns="90488" tIns="44450" rIns="90488" bIns="4445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lnSpc>
                <a:spcPct val="110000"/>
              </a:lnSpc>
              <a:spcBef>
                <a:spcPct val="50000"/>
              </a:spcBef>
            </a:pPr>
            <a:r>
              <a:rPr lang="es-MX" sz="1600" b="1"/>
              <a:t>Fuente:</a:t>
            </a:r>
          </a:p>
          <a:p>
            <a:pPr eaLnBrk="1" hangingPunct="1">
              <a:lnSpc>
                <a:spcPct val="110000"/>
              </a:lnSpc>
              <a:spcBef>
                <a:spcPct val="50000"/>
              </a:spcBef>
            </a:pPr>
            <a:r>
              <a:rPr lang="es-MX" sz="1600"/>
              <a:t>Estudio hecho en el 2004 por Mackinsey en 100 empresas en EEUU y Europa en un período de 9 años</a:t>
            </a:r>
            <a:endParaRPr lang="en-US" sz="1600"/>
          </a:p>
        </p:txBody>
      </p:sp>
      <p:sp>
        <p:nvSpPr>
          <p:cNvPr id="140307" name="8 Marcador de fecha"/>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6D3CEBF-A0EA-4B90-B076-626E148F5C02}" type="datetime1">
              <a:rPr lang="es-CL" smtClean="0"/>
              <a:t>12-10-2011</a:t>
            </a:fld>
            <a:endParaRPr lang="en-US"/>
          </a:p>
        </p:txBody>
      </p:sp>
      <p:sp>
        <p:nvSpPr>
          <p:cNvPr id="140308" name="9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81B0032-755B-4F91-87C7-B217F020701B}" type="slidenum">
              <a:rPr lang="en-US" smtClean="0"/>
              <a:pPr eaLnBrk="1" hangingPunct="1"/>
              <a:t>119</a:t>
            </a:fld>
            <a:endParaRPr lang="en-US"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3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sp>
        <p:nvSpPr>
          <p:cNvPr id="38915" name="Text Box 132"/>
          <p:cNvSpPr txBox="1">
            <a:spLocks noChangeArrowheads="1"/>
          </p:cNvSpPr>
          <p:nvPr/>
        </p:nvSpPr>
        <p:spPr bwMode="auto">
          <a:xfrm>
            <a:off x="0" y="6289675"/>
            <a:ext cx="4048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a:solidFill>
                  <a:srgbClr val="99FF66"/>
                </a:solidFill>
              </a:rPr>
              <a:t>A</a:t>
            </a:r>
            <a:endParaRPr lang="es-ES">
              <a:solidFill>
                <a:srgbClr val="99FF66"/>
              </a:solidFill>
            </a:endParaRPr>
          </a:p>
        </p:txBody>
      </p:sp>
      <p:graphicFrame>
        <p:nvGraphicFramePr>
          <p:cNvPr id="6" name="5 Tabla"/>
          <p:cNvGraphicFramePr>
            <a:graphicFrameLocks noGrp="1"/>
          </p:cNvGraphicFramePr>
          <p:nvPr>
            <p:extLst>
              <p:ext uri="{D42A27DB-BD31-4B8C-83A1-F6EECF244321}">
                <p14:modId xmlns:p14="http://schemas.microsoft.com/office/powerpoint/2010/main" val="2655429661"/>
              </p:ext>
            </p:extLst>
          </p:nvPr>
        </p:nvGraphicFramePr>
        <p:xfrm>
          <a:off x="323850" y="1916113"/>
          <a:ext cx="8501063" cy="3336925"/>
        </p:xfrm>
        <a:graphic>
          <a:graphicData uri="http://schemas.openxmlformats.org/drawingml/2006/table">
            <a:tbl>
              <a:tblPr/>
              <a:tblGrid>
                <a:gridCol w="904295"/>
                <a:gridCol w="5941693"/>
                <a:gridCol w="1655075"/>
              </a:tblGrid>
              <a:tr h="1371920">
                <a:tc>
                  <a:txBody>
                    <a:bodyPr/>
                    <a:lstStyle/>
                    <a:p>
                      <a:pPr marL="450215" algn="ctr">
                        <a:spcAft>
                          <a:spcPts val="0"/>
                        </a:spcAft>
                      </a:pPr>
                      <a:r>
                        <a:rPr lang="es-ES" sz="1800" dirty="0">
                          <a:latin typeface="Arial"/>
                          <a:ea typeface="Times New Roman"/>
                          <a:cs typeface="Arial"/>
                        </a:rPr>
                        <a:t>3</a:t>
                      </a:r>
                      <a:endParaRPr lang="es-ES" sz="1400" dirty="0">
                        <a:latin typeface="Arial"/>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gn="just">
                        <a:spcAft>
                          <a:spcPts val="0"/>
                        </a:spcAft>
                        <a:buSzPts val="1200"/>
                        <a:buFont typeface="Wingdings"/>
                        <a:buChar char=""/>
                      </a:pPr>
                      <a:r>
                        <a:rPr lang="es-ES" sz="1800" cap="all">
                          <a:latin typeface="Arial"/>
                          <a:ea typeface="Times New Roman"/>
                        </a:rPr>
                        <a:t>Diseñando y articulando la CADENA DE VALOR</a:t>
                      </a:r>
                      <a:r>
                        <a:rPr lang="es-ES" sz="1800">
                          <a:latin typeface="Times New Roman"/>
                          <a:ea typeface="Times New Roman"/>
                          <a:cs typeface="Arial"/>
                        </a:rPr>
                        <a:t> </a:t>
                      </a:r>
                      <a:endParaRPr lang="es-ES" sz="2000">
                        <a:latin typeface="Times New Roman"/>
                        <a:ea typeface="Times New Roman"/>
                      </a:endParaRPr>
                    </a:p>
                    <a:p>
                      <a:pPr marL="342900" lvl="0" indent="-342900" algn="just">
                        <a:spcAft>
                          <a:spcPts val="0"/>
                        </a:spcAft>
                        <a:buSzPts val="1200"/>
                        <a:buFont typeface="Wingdings"/>
                        <a:buChar char=""/>
                      </a:pPr>
                      <a:r>
                        <a:rPr lang="es-ES" sz="1800">
                          <a:latin typeface="Times New Roman"/>
                          <a:ea typeface="Times New Roman"/>
                          <a:cs typeface="Arial"/>
                        </a:rPr>
                        <a:t>Exposición Invitado 1</a:t>
                      </a:r>
                      <a:endParaRPr lang="es-ES" sz="2000">
                        <a:latin typeface="Times New Roman"/>
                        <a:ea typeface="Times New Roman"/>
                      </a:endParaRPr>
                    </a:p>
                    <a:p>
                      <a:pPr marL="342900" lvl="0" indent="-342900" algn="just">
                        <a:spcAft>
                          <a:spcPts val="0"/>
                        </a:spcAft>
                        <a:buSzPts val="1200"/>
                        <a:buFont typeface="Wingdings"/>
                        <a:buChar char=""/>
                      </a:pPr>
                      <a:r>
                        <a:rPr lang="es-ES" sz="1800">
                          <a:latin typeface="Times New Roman"/>
                          <a:ea typeface="Times New Roman"/>
                          <a:cs typeface="Arial"/>
                        </a:rPr>
                        <a:t>CTP 2</a:t>
                      </a:r>
                      <a:endParaRPr lang="es-ES" sz="2000">
                        <a:latin typeface="Times New Roman"/>
                        <a:ea typeface="Times New Roman"/>
                      </a:endParaRPr>
                    </a:p>
                    <a:p>
                      <a:pPr marL="450215" algn="just">
                        <a:spcAft>
                          <a:spcPts val="0"/>
                        </a:spcAft>
                      </a:pPr>
                      <a:r>
                        <a:rPr lang="es-ES" sz="1800">
                          <a:latin typeface="Arial"/>
                          <a:ea typeface="Times New Roman"/>
                          <a:cs typeface="Arial"/>
                        </a:rPr>
                        <a:t>Lecturas recomendadas:  </a:t>
                      </a:r>
                      <a:r>
                        <a:rPr lang="en-GB" sz="1800">
                          <a:latin typeface="Arial"/>
                          <a:ea typeface="Times New Roman"/>
                          <a:cs typeface="Arial"/>
                        </a:rPr>
                        <a:t>5 y 6</a:t>
                      </a:r>
                      <a:endParaRPr lang="es-ES" sz="1400">
                        <a:latin typeface="Arial"/>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0215" algn="ctr">
                        <a:spcAft>
                          <a:spcPts val="0"/>
                        </a:spcAft>
                      </a:pPr>
                      <a:r>
                        <a:rPr lang="es-ES" sz="1800" b="1" dirty="0" smtClean="0">
                          <a:latin typeface="Arial"/>
                          <a:ea typeface="Times New Roman"/>
                          <a:cs typeface="Arial"/>
                        </a:rPr>
                        <a:t>26/10/11</a:t>
                      </a:r>
                      <a:endParaRPr lang="es-ES" sz="1400" b="1" dirty="0">
                        <a:latin typeface="Arial"/>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5005">
                <a:tc>
                  <a:txBody>
                    <a:bodyPr/>
                    <a:lstStyle/>
                    <a:p>
                      <a:pPr marL="450215" algn="ctr">
                        <a:spcAft>
                          <a:spcPts val="0"/>
                        </a:spcAft>
                      </a:pPr>
                      <a:r>
                        <a:rPr lang="en-US" sz="1800">
                          <a:latin typeface="Arial"/>
                          <a:ea typeface="Times New Roman"/>
                          <a:cs typeface="Arial"/>
                        </a:rPr>
                        <a:t>4</a:t>
                      </a:r>
                      <a:endParaRPr lang="es-ES" sz="1400">
                        <a:latin typeface="Arial"/>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gn="just">
                        <a:spcAft>
                          <a:spcPts val="0"/>
                        </a:spcAft>
                        <a:buSzPts val="1200"/>
                        <a:buFont typeface="Wingdings"/>
                        <a:buChar char=""/>
                      </a:pPr>
                      <a:r>
                        <a:rPr lang="es-ES" sz="1800">
                          <a:latin typeface="Arial"/>
                          <a:ea typeface="Times New Roman"/>
                          <a:cs typeface="Arial"/>
                        </a:rPr>
                        <a:t>E-BUSINESS Y GESTION DE OPERACIONES</a:t>
                      </a:r>
                      <a:endParaRPr lang="es-ES" sz="1400">
                        <a:latin typeface="Arial"/>
                        <a:ea typeface="Times New Roman"/>
                        <a:cs typeface="Times New Roman"/>
                      </a:endParaRPr>
                    </a:p>
                    <a:p>
                      <a:pPr marL="342900" lvl="0" indent="-342900" algn="just">
                        <a:spcAft>
                          <a:spcPts val="0"/>
                        </a:spcAft>
                        <a:buSzPts val="1200"/>
                        <a:buFont typeface="Wingdings"/>
                        <a:buChar char=""/>
                      </a:pPr>
                      <a:r>
                        <a:rPr lang="en-US" sz="1800">
                          <a:latin typeface="Arial"/>
                          <a:ea typeface="Times New Roman"/>
                          <a:cs typeface="Arial"/>
                        </a:rPr>
                        <a:t>CUSTOMER RELATIONSHIP MANAGEMENT Y OPERACIONES </a:t>
                      </a:r>
                      <a:endParaRPr lang="es-ES" sz="1400">
                        <a:latin typeface="Arial"/>
                        <a:ea typeface="Times New Roman"/>
                        <a:cs typeface="Times New Roman"/>
                      </a:endParaRPr>
                    </a:p>
                    <a:p>
                      <a:pPr marL="342900" lvl="0" indent="-342900" algn="just">
                        <a:spcAft>
                          <a:spcPts val="0"/>
                        </a:spcAft>
                        <a:buSzPts val="1200"/>
                        <a:buFont typeface="Wingdings"/>
                        <a:buChar char=""/>
                      </a:pPr>
                      <a:r>
                        <a:rPr lang="en-US" sz="1800">
                          <a:latin typeface="Arial"/>
                          <a:ea typeface="Times New Roman"/>
                          <a:cs typeface="Arial"/>
                        </a:rPr>
                        <a:t>CTP 3</a:t>
                      </a:r>
                      <a:endParaRPr lang="es-ES" sz="1400">
                        <a:latin typeface="Arial"/>
                        <a:ea typeface="Times New Roman"/>
                        <a:cs typeface="Times New Roman"/>
                      </a:endParaRPr>
                    </a:p>
                    <a:p>
                      <a:pPr marL="342900" lvl="0" indent="-342900" algn="just">
                        <a:spcAft>
                          <a:spcPts val="0"/>
                        </a:spcAft>
                        <a:buSzPts val="1200"/>
                        <a:buFont typeface="Wingdings"/>
                        <a:buChar char=""/>
                      </a:pPr>
                      <a:r>
                        <a:rPr lang="en-US" sz="1800">
                          <a:latin typeface="Arial"/>
                          <a:ea typeface="Times New Roman"/>
                          <a:cs typeface="Arial"/>
                        </a:rPr>
                        <a:t>Presentación T1</a:t>
                      </a:r>
                      <a:endParaRPr lang="es-ES" sz="1400">
                        <a:latin typeface="Arial"/>
                        <a:ea typeface="Times New Roman"/>
                        <a:cs typeface="Times New Roman"/>
                      </a:endParaRPr>
                    </a:p>
                    <a:p>
                      <a:pPr marL="450215" algn="just">
                        <a:spcAft>
                          <a:spcPts val="0"/>
                        </a:spcAft>
                      </a:pPr>
                      <a:r>
                        <a:rPr lang="es-ES" sz="1800">
                          <a:latin typeface="Arial"/>
                          <a:ea typeface="Times New Roman"/>
                          <a:cs typeface="Arial"/>
                        </a:rPr>
                        <a:t>Lecturas recomendadas:  </a:t>
                      </a:r>
                      <a:r>
                        <a:rPr lang="en-GB" sz="1800">
                          <a:latin typeface="Arial"/>
                          <a:ea typeface="Times New Roman"/>
                          <a:cs typeface="Arial"/>
                        </a:rPr>
                        <a:t>7 y 8</a:t>
                      </a:r>
                      <a:endParaRPr lang="es-ES" sz="1400">
                        <a:latin typeface="Arial"/>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0215" algn="ctr" defTabSz="914400" rtl="0" eaLnBrk="1" latinLnBrk="0" hangingPunct="1">
                        <a:spcAft>
                          <a:spcPts val="0"/>
                        </a:spcAft>
                      </a:pPr>
                      <a:r>
                        <a:rPr lang="es-ES" sz="1800" b="1" kern="1200" dirty="0" smtClean="0">
                          <a:solidFill>
                            <a:schemeClr val="tx1"/>
                          </a:solidFill>
                          <a:latin typeface="Arial"/>
                          <a:ea typeface="Times New Roman"/>
                          <a:cs typeface="Arial"/>
                        </a:rPr>
                        <a:t>2/11/11</a:t>
                      </a:r>
                      <a:endParaRPr lang="es-ES" sz="1800" b="1" kern="1200" dirty="0">
                        <a:solidFill>
                          <a:schemeClr val="tx1"/>
                        </a:solidFill>
                        <a:latin typeface="Arial"/>
                        <a:ea typeface="Times New Roman"/>
                        <a:cs typeface="Arial"/>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8930" name="4 Marcador de fecha"/>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57B93F1-012C-48BB-803C-BEECD1CBF317}" type="datetime1">
              <a:rPr lang="es-CL" smtClean="0"/>
              <a:t>12-10-2011</a:t>
            </a:fld>
            <a:endParaRPr lang="en-US"/>
          </a:p>
        </p:txBody>
      </p:sp>
      <p:sp>
        <p:nvSpPr>
          <p:cNvPr id="38931" name="6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B398B47-147D-4385-B53D-942F9E420105}" type="slidenum">
              <a:rPr lang="en-US" smtClean="0"/>
              <a:pPr eaLnBrk="1" hangingPunct="1"/>
              <a:t>12</a:t>
            </a:fld>
            <a:endParaRPr lang="en-US" smtClean="0"/>
          </a:p>
        </p:txBody>
      </p:sp>
    </p:spTree>
  </p:cSld>
  <p:clrMapOvr>
    <a:masterClrMapping/>
  </p:clrMapOvr>
  <p:transition>
    <p:random/>
  </p:transition>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3 Marcador de fecha"/>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0E0F27C-D735-44FE-8146-88E03018FC10}" type="datetime1">
              <a:rPr lang="es-CL" smtClean="0"/>
              <a:t>12-10-2011</a:t>
            </a:fld>
            <a:endParaRPr lang="en-US"/>
          </a:p>
        </p:txBody>
      </p:sp>
      <p:sp>
        <p:nvSpPr>
          <p:cNvPr id="141315" name="4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sp>
        <p:nvSpPr>
          <p:cNvPr id="141316" name="5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1-</a:t>
            </a:r>
            <a:fld id="{A231E51C-7CE0-4160-8C7B-6B701659E62F}" type="slidenum">
              <a:rPr lang="en-US"/>
              <a:pPr eaLnBrk="1" hangingPunct="1"/>
              <a:t>120</a:t>
            </a:fld>
            <a:endParaRPr lang="en-US"/>
          </a:p>
        </p:txBody>
      </p:sp>
      <p:sp>
        <p:nvSpPr>
          <p:cNvPr id="141317" name="Rectangle 2"/>
          <p:cNvSpPr>
            <a:spLocks noGrp="1" noChangeArrowheads="1"/>
          </p:cNvSpPr>
          <p:nvPr>
            <p:ph type="title"/>
          </p:nvPr>
        </p:nvSpPr>
        <p:spPr/>
        <p:txBody>
          <a:bodyPr lIns="100008" tIns="50004" rIns="100008" bIns="50004" anchor="t"/>
          <a:lstStyle/>
          <a:p>
            <a:pPr>
              <a:lnSpc>
                <a:spcPct val="80000"/>
              </a:lnSpc>
            </a:pPr>
            <a:r>
              <a:rPr lang="en-US" smtClean="0"/>
              <a:t>Significant Events in Operations Management</a:t>
            </a:r>
            <a:endParaRPr lang="en-US" sz="3100" smtClean="0">
              <a:solidFill>
                <a:srgbClr val="33CC33"/>
              </a:solidFill>
            </a:endParaRPr>
          </a:p>
        </p:txBody>
      </p:sp>
      <p:pic>
        <p:nvPicPr>
          <p:cNvPr id="141318" name="Picture 3" descr="D:\01-00010.bmp"/>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31863" y="1349375"/>
            <a:ext cx="7210425" cy="4856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2 Marcador de fecha"/>
          <p:cNvSpPr>
            <a:spLocks noGrp="1"/>
          </p:cNvSpPr>
          <p:nvPr>
            <p:ph type="dt" sz="quarter" idx="4294967295"/>
          </p:nvPr>
        </p:nvSpPr>
        <p:spPr>
          <a:xfrm>
            <a:off x="0" y="6597650"/>
            <a:ext cx="2133600" cy="2603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960BA96E-FDA6-4D09-866C-971A3AE3F7A0}" type="datetime1">
              <a:rPr lang="es-CL" smtClean="0"/>
              <a:t>12-10-2011</a:t>
            </a:fld>
            <a:endParaRPr lang="en-US"/>
          </a:p>
        </p:txBody>
      </p:sp>
      <p:sp>
        <p:nvSpPr>
          <p:cNvPr id="142339" name="3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sp>
        <p:nvSpPr>
          <p:cNvPr id="142340" name="4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mtClean="0"/>
              <a:t>1-</a:t>
            </a:r>
            <a:fld id="{040F40E2-1790-4630-989A-4741B2435649}" type="slidenum">
              <a:rPr lang="en-US" smtClean="0"/>
              <a:pPr eaLnBrk="1" hangingPunct="1"/>
              <a:t>121</a:t>
            </a:fld>
            <a:endParaRPr lang="en-US" smtClean="0"/>
          </a:p>
        </p:txBody>
      </p:sp>
      <p:sp>
        <p:nvSpPr>
          <p:cNvPr id="142341" name="Rectangle 2"/>
          <p:cNvSpPr>
            <a:spLocks noGrp="1" noChangeArrowheads="1"/>
          </p:cNvSpPr>
          <p:nvPr>
            <p:ph type="title"/>
          </p:nvPr>
        </p:nvSpPr>
        <p:spPr/>
        <p:txBody>
          <a:bodyPr lIns="100008" tIns="50004" rIns="100008" bIns="50004" anchor="t"/>
          <a:lstStyle/>
          <a:p>
            <a:pPr>
              <a:lnSpc>
                <a:spcPct val="80000"/>
              </a:lnSpc>
            </a:pPr>
            <a:r>
              <a:rPr lang="en-US" smtClean="0"/>
              <a:t>The Economic System Transforms Inputs to Outputs</a:t>
            </a:r>
          </a:p>
        </p:txBody>
      </p:sp>
      <p:grpSp>
        <p:nvGrpSpPr>
          <p:cNvPr id="142342" name="Group 18"/>
          <p:cNvGrpSpPr>
            <a:grpSpLocks/>
          </p:cNvGrpSpPr>
          <p:nvPr/>
        </p:nvGrpSpPr>
        <p:grpSpPr bwMode="auto">
          <a:xfrm>
            <a:off x="508000" y="1714500"/>
            <a:ext cx="8128000" cy="3706813"/>
            <a:chOff x="288" y="1008"/>
            <a:chExt cx="4608" cy="2179"/>
          </a:xfrm>
        </p:grpSpPr>
        <p:sp>
          <p:nvSpPr>
            <p:cNvPr id="142343" name="Text Box 3"/>
            <p:cNvSpPr txBox="1">
              <a:spLocks noChangeArrowheads="1"/>
            </p:cNvSpPr>
            <p:nvPr/>
          </p:nvSpPr>
          <p:spPr bwMode="auto">
            <a:xfrm>
              <a:off x="1632" y="1424"/>
              <a:ext cx="2016" cy="1647"/>
            </a:xfrm>
            <a:prstGeom prst="rect">
              <a:avLst/>
            </a:prstGeom>
            <a:solidFill>
              <a:srgbClr val="FFFF00"/>
            </a:solidFill>
            <a:ln w="28575">
              <a:solidFill>
                <a:schemeClr val="tx2"/>
              </a:solidFill>
              <a:miter lim="800000"/>
              <a:headEnd/>
              <a:tailEnd/>
            </a:ln>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sz="2200" b="1">
                  <a:solidFill>
                    <a:srgbClr val="3333CC"/>
                  </a:solidFill>
                </a:rPr>
                <a:t>The economic system transforms inputs to outputs at about an annual 2.5% increase in productivity (capital 38% of 2.5%), labor (10% of 2.5%), management (52% of 2.5%)</a:t>
              </a:r>
            </a:p>
          </p:txBody>
        </p:sp>
        <p:sp>
          <p:nvSpPr>
            <p:cNvPr id="142344" name="Text Box 4"/>
            <p:cNvSpPr txBox="1">
              <a:spLocks noChangeArrowheads="1"/>
            </p:cNvSpPr>
            <p:nvPr/>
          </p:nvSpPr>
          <p:spPr bwMode="auto">
            <a:xfrm>
              <a:off x="288" y="1424"/>
              <a:ext cx="1008" cy="652"/>
            </a:xfrm>
            <a:prstGeom prst="rect">
              <a:avLst/>
            </a:prstGeom>
            <a:solidFill>
              <a:srgbClr val="FFFF00"/>
            </a:solidFill>
            <a:ln w="28575">
              <a:solidFill>
                <a:schemeClr val="tx2"/>
              </a:solidFill>
              <a:miter lim="800000"/>
              <a:headEnd/>
              <a:tailEnd/>
            </a:ln>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sz="2200" b="1">
                  <a:solidFill>
                    <a:srgbClr val="3333CC"/>
                  </a:solidFill>
                </a:rPr>
                <a:t>Land, Labor, Capital, Management</a:t>
              </a:r>
            </a:p>
          </p:txBody>
        </p:sp>
        <p:sp>
          <p:nvSpPr>
            <p:cNvPr id="142345" name="Text Box 5"/>
            <p:cNvSpPr txBox="1">
              <a:spLocks noChangeArrowheads="1"/>
            </p:cNvSpPr>
            <p:nvPr/>
          </p:nvSpPr>
          <p:spPr bwMode="auto">
            <a:xfrm>
              <a:off x="3984" y="1424"/>
              <a:ext cx="912" cy="460"/>
            </a:xfrm>
            <a:prstGeom prst="rect">
              <a:avLst/>
            </a:prstGeom>
            <a:solidFill>
              <a:srgbClr val="FFFF00"/>
            </a:solidFill>
            <a:ln w="28575">
              <a:solidFill>
                <a:schemeClr val="tx2"/>
              </a:solidFill>
              <a:miter lim="800000"/>
              <a:headEnd/>
              <a:tailEnd/>
            </a:ln>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sz="2200" b="1">
                  <a:solidFill>
                    <a:srgbClr val="3333CC"/>
                  </a:solidFill>
                </a:rPr>
                <a:t>Goods and Services</a:t>
              </a:r>
            </a:p>
          </p:txBody>
        </p:sp>
        <p:sp>
          <p:nvSpPr>
            <p:cNvPr id="142346" name="AutoShape 6"/>
            <p:cNvSpPr>
              <a:spLocks noChangeArrowheads="1"/>
            </p:cNvSpPr>
            <p:nvPr/>
          </p:nvSpPr>
          <p:spPr bwMode="auto">
            <a:xfrm>
              <a:off x="1320" y="1728"/>
              <a:ext cx="288" cy="96"/>
            </a:xfrm>
            <a:prstGeom prst="rightArrow">
              <a:avLst>
                <a:gd name="adj1" fmla="val 50000"/>
                <a:gd name="adj2" fmla="val 75000"/>
              </a:avLst>
            </a:prstGeom>
            <a:solidFill>
              <a:srgbClr val="FFFF00"/>
            </a:solidFill>
            <a:ln w="28575">
              <a:solidFill>
                <a:schemeClr val="tx2"/>
              </a:solidFill>
              <a:miter lim="800000"/>
              <a:headEnd/>
              <a:tailEnd/>
            </a:ln>
          </p:spPr>
          <p:txBody>
            <a:bodyPr wrap="none" anchor="ctr"/>
            <a:lstStyle/>
            <a:p>
              <a:endParaRPr lang="es-CL"/>
            </a:p>
          </p:txBody>
        </p:sp>
        <p:sp>
          <p:nvSpPr>
            <p:cNvPr id="142347" name="AutoShape 7"/>
            <p:cNvSpPr>
              <a:spLocks noChangeArrowheads="1"/>
            </p:cNvSpPr>
            <p:nvPr/>
          </p:nvSpPr>
          <p:spPr bwMode="auto">
            <a:xfrm>
              <a:off x="3696" y="1728"/>
              <a:ext cx="240" cy="96"/>
            </a:xfrm>
            <a:prstGeom prst="rightArrow">
              <a:avLst>
                <a:gd name="adj1" fmla="val 50000"/>
                <a:gd name="adj2" fmla="val 62500"/>
              </a:avLst>
            </a:prstGeom>
            <a:solidFill>
              <a:srgbClr val="FFFF00"/>
            </a:solidFill>
            <a:ln w="28575">
              <a:solidFill>
                <a:schemeClr val="tx2"/>
              </a:solidFill>
              <a:miter lim="800000"/>
              <a:headEnd/>
              <a:tailEnd/>
            </a:ln>
          </p:spPr>
          <p:txBody>
            <a:bodyPr wrap="none" anchor="ctr"/>
            <a:lstStyle/>
            <a:p>
              <a:endParaRPr lang="es-CL"/>
            </a:p>
          </p:txBody>
        </p:sp>
        <p:sp>
          <p:nvSpPr>
            <p:cNvPr id="142348" name="Line 8"/>
            <p:cNvSpPr>
              <a:spLocks noChangeShapeType="1"/>
            </p:cNvSpPr>
            <p:nvPr/>
          </p:nvSpPr>
          <p:spPr bwMode="auto">
            <a:xfrm>
              <a:off x="4416" y="1872"/>
              <a:ext cx="0" cy="1200"/>
            </a:xfrm>
            <a:prstGeom prst="line">
              <a:avLst/>
            </a:prstGeom>
            <a:noFill/>
            <a:ln w="28575">
              <a:solidFill>
                <a:schemeClr val="tx2"/>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142349" name="Line 9"/>
            <p:cNvSpPr>
              <a:spLocks noChangeShapeType="1"/>
            </p:cNvSpPr>
            <p:nvPr/>
          </p:nvSpPr>
          <p:spPr bwMode="auto">
            <a:xfrm flipH="1">
              <a:off x="3168" y="3072"/>
              <a:ext cx="1248" cy="0"/>
            </a:xfrm>
            <a:prstGeom prst="line">
              <a:avLst/>
            </a:prstGeom>
            <a:noFill/>
            <a:ln w="28575">
              <a:solidFill>
                <a:schemeClr val="tx2"/>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s-CL"/>
            </a:p>
          </p:txBody>
        </p:sp>
        <p:sp>
          <p:nvSpPr>
            <p:cNvPr id="142350" name="Text Box 10"/>
            <p:cNvSpPr txBox="1">
              <a:spLocks noChangeArrowheads="1"/>
            </p:cNvSpPr>
            <p:nvPr/>
          </p:nvSpPr>
          <p:spPr bwMode="auto">
            <a:xfrm>
              <a:off x="2198" y="2952"/>
              <a:ext cx="1005" cy="235"/>
            </a:xfrm>
            <a:prstGeom prst="rect">
              <a:avLst/>
            </a:prstGeom>
            <a:solidFill>
              <a:srgbClr val="FFFF00"/>
            </a:solidFill>
            <a:ln w="28575">
              <a:solidFill>
                <a:schemeClr val="tx2"/>
              </a:solidFill>
              <a:miter lim="800000"/>
              <a:headEnd/>
              <a:tailEnd/>
            </a:ln>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000" b="1">
                  <a:solidFill>
                    <a:srgbClr val="3333CC"/>
                  </a:solidFill>
                </a:rPr>
                <a:t>Feedback loop</a:t>
              </a:r>
            </a:p>
          </p:txBody>
        </p:sp>
        <p:sp>
          <p:nvSpPr>
            <p:cNvPr id="142351" name="Line 11"/>
            <p:cNvSpPr>
              <a:spLocks noChangeShapeType="1"/>
            </p:cNvSpPr>
            <p:nvPr/>
          </p:nvSpPr>
          <p:spPr bwMode="auto">
            <a:xfrm flipV="1">
              <a:off x="2640" y="2832"/>
              <a:ext cx="0" cy="144"/>
            </a:xfrm>
            <a:prstGeom prst="line">
              <a:avLst/>
            </a:prstGeom>
            <a:noFill/>
            <a:ln w="28575">
              <a:solidFill>
                <a:schemeClr val="tx2"/>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s-CL"/>
            </a:p>
          </p:txBody>
        </p:sp>
        <p:sp>
          <p:nvSpPr>
            <p:cNvPr id="142352" name="Line 12"/>
            <p:cNvSpPr>
              <a:spLocks noChangeShapeType="1"/>
            </p:cNvSpPr>
            <p:nvPr/>
          </p:nvSpPr>
          <p:spPr bwMode="auto">
            <a:xfrm flipH="1">
              <a:off x="816" y="3072"/>
              <a:ext cx="1392" cy="0"/>
            </a:xfrm>
            <a:prstGeom prst="line">
              <a:avLst/>
            </a:prstGeom>
            <a:noFill/>
            <a:ln w="28575">
              <a:solidFill>
                <a:schemeClr val="tx2"/>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142353" name="Line 13"/>
            <p:cNvSpPr>
              <a:spLocks noChangeShapeType="1"/>
            </p:cNvSpPr>
            <p:nvPr/>
          </p:nvSpPr>
          <p:spPr bwMode="auto">
            <a:xfrm flipV="1">
              <a:off x="816" y="2064"/>
              <a:ext cx="0" cy="1008"/>
            </a:xfrm>
            <a:prstGeom prst="line">
              <a:avLst/>
            </a:prstGeom>
            <a:noFill/>
            <a:ln w="28575">
              <a:solidFill>
                <a:schemeClr val="tx2"/>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s-CL"/>
            </a:p>
          </p:txBody>
        </p:sp>
        <p:sp>
          <p:nvSpPr>
            <p:cNvPr id="142354" name="Text Box 14"/>
            <p:cNvSpPr txBox="1">
              <a:spLocks noChangeArrowheads="1"/>
            </p:cNvSpPr>
            <p:nvPr/>
          </p:nvSpPr>
          <p:spPr bwMode="auto">
            <a:xfrm>
              <a:off x="528" y="1008"/>
              <a:ext cx="624" cy="271"/>
            </a:xfrm>
            <a:prstGeom prst="rect">
              <a:avLst/>
            </a:prstGeom>
            <a:solidFill>
              <a:srgbClr val="FFFF00"/>
            </a:solidFill>
            <a:ln w="28575">
              <a:solidFill>
                <a:schemeClr val="tx2"/>
              </a:solidFill>
              <a:miter lim="800000"/>
              <a:headEnd/>
              <a:tailEnd/>
            </a:ln>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b="1">
                  <a:solidFill>
                    <a:srgbClr val="3333CC"/>
                  </a:solidFill>
                </a:rPr>
                <a:t>Inputs</a:t>
              </a:r>
            </a:p>
          </p:txBody>
        </p:sp>
        <p:sp>
          <p:nvSpPr>
            <p:cNvPr id="142355" name="Text Box 15"/>
            <p:cNvSpPr txBox="1">
              <a:spLocks noChangeArrowheads="1"/>
            </p:cNvSpPr>
            <p:nvPr/>
          </p:nvSpPr>
          <p:spPr bwMode="auto">
            <a:xfrm>
              <a:off x="2273" y="1008"/>
              <a:ext cx="663" cy="271"/>
            </a:xfrm>
            <a:prstGeom prst="rect">
              <a:avLst/>
            </a:prstGeom>
            <a:solidFill>
              <a:srgbClr val="FFFF00"/>
            </a:solidFill>
            <a:ln w="28575">
              <a:solidFill>
                <a:schemeClr val="tx2"/>
              </a:solidFill>
              <a:miter lim="800000"/>
              <a:headEnd/>
              <a:tailEnd/>
            </a:ln>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b="1">
                  <a:solidFill>
                    <a:srgbClr val="3333CC"/>
                  </a:solidFill>
                </a:rPr>
                <a:t>Process</a:t>
              </a:r>
            </a:p>
          </p:txBody>
        </p:sp>
        <p:sp>
          <p:nvSpPr>
            <p:cNvPr id="142356" name="Text Box 16"/>
            <p:cNvSpPr txBox="1">
              <a:spLocks noChangeArrowheads="1"/>
            </p:cNvSpPr>
            <p:nvPr/>
          </p:nvSpPr>
          <p:spPr bwMode="auto">
            <a:xfrm>
              <a:off x="4080" y="1008"/>
              <a:ext cx="716" cy="271"/>
            </a:xfrm>
            <a:prstGeom prst="rect">
              <a:avLst/>
            </a:prstGeom>
            <a:solidFill>
              <a:srgbClr val="FFFF00"/>
            </a:solidFill>
            <a:ln w="28575">
              <a:solidFill>
                <a:schemeClr val="tx2"/>
              </a:solidFill>
              <a:miter lim="800000"/>
              <a:headEnd/>
              <a:tailEnd/>
            </a:ln>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b="1">
                  <a:solidFill>
                    <a:srgbClr val="3333CC"/>
                  </a:solidFill>
                </a:rPr>
                <a:t>Outputs</a:t>
              </a:r>
            </a:p>
          </p:txBody>
        </p:sp>
      </p:grpSp>
    </p:spTree>
  </p:cSld>
  <p:clrMapOvr>
    <a:masterClrMapping/>
  </p:clrMapOvr>
  <p:transition/>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3 Marcador de fecha"/>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1732E17-8FF9-431C-952C-250623043AC5}" type="datetime1">
              <a:rPr lang="es-CL" smtClean="0"/>
              <a:t>12-10-2011</a:t>
            </a:fld>
            <a:endParaRPr lang="en-US"/>
          </a:p>
        </p:txBody>
      </p:sp>
      <p:sp>
        <p:nvSpPr>
          <p:cNvPr id="143363" name="4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sp>
        <p:nvSpPr>
          <p:cNvPr id="143364" name="5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1-</a:t>
            </a:r>
            <a:fld id="{EBF006F0-DD2E-4CF7-85E5-7BA4DC32D0FB}" type="slidenum">
              <a:rPr lang="en-US"/>
              <a:pPr eaLnBrk="1" hangingPunct="1"/>
              <a:t>122</a:t>
            </a:fld>
            <a:endParaRPr lang="en-US"/>
          </a:p>
        </p:txBody>
      </p:sp>
      <p:sp>
        <p:nvSpPr>
          <p:cNvPr id="143365" name="Rectangle 2"/>
          <p:cNvSpPr>
            <a:spLocks noGrp="1" noChangeArrowheads="1"/>
          </p:cNvSpPr>
          <p:nvPr>
            <p:ph type="title"/>
          </p:nvPr>
        </p:nvSpPr>
        <p:spPr>
          <a:xfrm>
            <a:off x="254000" y="163513"/>
            <a:ext cx="8636000" cy="1143000"/>
          </a:xfrm>
        </p:spPr>
        <p:txBody>
          <a:bodyPr lIns="100008" tIns="50004" rIns="100008" bIns="50004" anchor="t"/>
          <a:lstStyle/>
          <a:p>
            <a:pPr>
              <a:lnSpc>
                <a:spcPct val="80000"/>
              </a:lnSpc>
            </a:pPr>
            <a:r>
              <a:rPr lang="en-US" smtClean="0"/>
              <a:t>Typical Impact of Quality Improvement</a:t>
            </a:r>
          </a:p>
        </p:txBody>
      </p:sp>
      <p:grpSp>
        <p:nvGrpSpPr>
          <p:cNvPr id="143366" name="Group 106"/>
          <p:cNvGrpSpPr>
            <a:grpSpLocks/>
          </p:cNvGrpSpPr>
          <p:nvPr/>
        </p:nvGrpSpPr>
        <p:grpSpPr bwMode="auto">
          <a:xfrm>
            <a:off x="466725" y="2536825"/>
            <a:ext cx="2782888" cy="2928938"/>
            <a:chOff x="265" y="1491"/>
            <a:chExt cx="1577" cy="1722"/>
          </a:xfrm>
        </p:grpSpPr>
        <p:sp>
          <p:nvSpPr>
            <p:cNvPr id="143426" name="Rectangle 17"/>
            <p:cNvSpPr>
              <a:spLocks noChangeArrowheads="1"/>
            </p:cNvSpPr>
            <p:nvPr/>
          </p:nvSpPr>
          <p:spPr bwMode="auto">
            <a:xfrm>
              <a:off x="265" y="1491"/>
              <a:ext cx="1577" cy="1722"/>
            </a:xfrm>
            <a:prstGeom prst="rect">
              <a:avLst/>
            </a:prstGeom>
            <a:solidFill>
              <a:srgbClr val="FFFFFF"/>
            </a:solidFill>
            <a:ln w="0">
              <a:solidFill>
                <a:srgbClr val="000000"/>
              </a:solidFill>
              <a:miter lim="800000"/>
              <a:headEnd/>
              <a:tailEnd/>
            </a:ln>
          </p:spPr>
          <p:txBody>
            <a:bodyPr/>
            <a:lstStyle/>
            <a:p>
              <a:endParaRPr lang="es-CL"/>
            </a:p>
          </p:txBody>
        </p:sp>
        <p:sp>
          <p:nvSpPr>
            <p:cNvPr id="143427" name="Rectangle 18"/>
            <p:cNvSpPr>
              <a:spLocks noChangeArrowheads="1"/>
            </p:cNvSpPr>
            <p:nvPr/>
          </p:nvSpPr>
          <p:spPr bwMode="auto">
            <a:xfrm>
              <a:off x="477" y="2058"/>
              <a:ext cx="1321" cy="750"/>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s-CL"/>
            </a:p>
          </p:txBody>
        </p:sp>
        <p:sp>
          <p:nvSpPr>
            <p:cNvPr id="143428" name="Line 19"/>
            <p:cNvSpPr>
              <a:spLocks noChangeShapeType="1"/>
            </p:cNvSpPr>
            <p:nvPr/>
          </p:nvSpPr>
          <p:spPr bwMode="auto">
            <a:xfrm>
              <a:off x="477" y="2626"/>
              <a:ext cx="132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43429" name="Line 20"/>
            <p:cNvSpPr>
              <a:spLocks noChangeShapeType="1"/>
            </p:cNvSpPr>
            <p:nvPr/>
          </p:nvSpPr>
          <p:spPr bwMode="auto">
            <a:xfrm>
              <a:off x="477" y="2433"/>
              <a:ext cx="132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43430" name="Line 21"/>
            <p:cNvSpPr>
              <a:spLocks noChangeShapeType="1"/>
            </p:cNvSpPr>
            <p:nvPr/>
          </p:nvSpPr>
          <p:spPr bwMode="auto">
            <a:xfrm>
              <a:off x="477" y="2251"/>
              <a:ext cx="132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43431" name="Line 22"/>
            <p:cNvSpPr>
              <a:spLocks noChangeShapeType="1"/>
            </p:cNvSpPr>
            <p:nvPr/>
          </p:nvSpPr>
          <p:spPr bwMode="auto">
            <a:xfrm>
              <a:off x="477" y="2058"/>
              <a:ext cx="132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43432" name="Rectangle 23"/>
            <p:cNvSpPr>
              <a:spLocks noChangeArrowheads="1"/>
            </p:cNvSpPr>
            <p:nvPr/>
          </p:nvSpPr>
          <p:spPr bwMode="auto">
            <a:xfrm>
              <a:off x="477" y="2058"/>
              <a:ext cx="1321" cy="750"/>
            </a:xfrm>
            <a:prstGeom prst="rect">
              <a:avLst/>
            </a:prstGeom>
            <a:noFill/>
            <a:ln w="7938">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s-CL"/>
            </a:p>
          </p:txBody>
        </p:sp>
        <p:sp>
          <p:nvSpPr>
            <p:cNvPr id="143433" name="Rectangle 24"/>
            <p:cNvSpPr>
              <a:spLocks noChangeArrowheads="1"/>
            </p:cNvSpPr>
            <p:nvPr/>
          </p:nvSpPr>
          <p:spPr bwMode="auto">
            <a:xfrm>
              <a:off x="606" y="2545"/>
              <a:ext cx="178" cy="263"/>
            </a:xfrm>
            <a:prstGeom prst="rect">
              <a:avLst/>
            </a:prstGeom>
            <a:solidFill>
              <a:srgbClr val="9999FF"/>
            </a:solidFill>
            <a:ln w="7938">
              <a:solidFill>
                <a:srgbClr val="000000"/>
              </a:solidFill>
              <a:miter lim="800000"/>
              <a:headEnd/>
              <a:tailEnd/>
            </a:ln>
          </p:spPr>
          <p:txBody>
            <a:bodyPr/>
            <a:lstStyle/>
            <a:p>
              <a:endParaRPr lang="es-CL"/>
            </a:p>
          </p:txBody>
        </p:sp>
        <p:sp>
          <p:nvSpPr>
            <p:cNvPr id="143434" name="Rectangle 25"/>
            <p:cNvSpPr>
              <a:spLocks noChangeArrowheads="1"/>
            </p:cNvSpPr>
            <p:nvPr/>
          </p:nvSpPr>
          <p:spPr bwMode="auto">
            <a:xfrm>
              <a:off x="1046" y="2322"/>
              <a:ext cx="178" cy="486"/>
            </a:xfrm>
            <a:prstGeom prst="rect">
              <a:avLst/>
            </a:prstGeom>
            <a:solidFill>
              <a:srgbClr val="9999FF"/>
            </a:solidFill>
            <a:ln w="7938">
              <a:solidFill>
                <a:srgbClr val="000000"/>
              </a:solidFill>
              <a:miter lim="800000"/>
              <a:headEnd/>
              <a:tailEnd/>
            </a:ln>
          </p:spPr>
          <p:txBody>
            <a:bodyPr/>
            <a:lstStyle/>
            <a:p>
              <a:endParaRPr lang="es-CL"/>
            </a:p>
          </p:txBody>
        </p:sp>
        <p:sp>
          <p:nvSpPr>
            <p:cNvPr id="143435" name="Rectangle 26"/>
            <p:cNvSpPr>
              <a:spLocks noChangeArrowheads="1"/>
            </p:cNvSpPr>
            <p:nvPr/>
          </p:nvSpPr>
          <p:spPr bwMode="auto">
            <a:xfrm>
              <a:off x="1486" y="2170"/>
              <a:ext cx="178" cy="638"/>
            </a:xfrm>
            <a:prstGeom prst="rect">
              <a:avLst/>
            </a:prstGeom>
            <a:solidFill>
              <a:srgbClr val="9999FF"/>
            </a:solidFill>
            <a:ln w="7938">
              <a:solidFill>
                <a:srgbClr val="000000"/>
              </a:solidFill>
              <a:miter lim="800000"/>
              <a:headEnd/>
              <a:tailEnd/>
            </a:ln>
          </p:spPr>
          <p:txBody>
            <a:bodyPr/>
            <a:lstStyle/>
            <a:p>
              <a:endParaRPr lang="es-CL"/>
            </a:p>
          </p:txBody>
        </p:sp>
        <p:sp>
          <p:nvSpPr>
            <p:cNvPr id="143436" name="Line 27"/>
            <p:cNvSpPr>
              <a:spLocks noChangeShapeType="1"/>
            </p:cNvSpPr>
            <p:nvPr/>
          </p:nvSpPr>
          <p:spPr bwMode="auto">
            <a:xfrm>
              <a:off x="441" y="2078"/>
              <a:ext cx="1" cy="7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43437" name="Line 28"/>
            <p:cNvSpPr>
              <a:spLocks noChangeShapeType="1"/>
            </p:cNvSpPr>
            <p:nvPr/>
          </p:nvSpPr>
          <p:spPr bwMode="auto">
            <a:xfrm>
              <a:off x="422" y="2828"/>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43438" name="Line 29"/>
            <p:cNvSpPr>
              <a:spLocks noChangeShapeType="1"/>
            </p:cNvSpPr>
            <p:nvPr/>
          </p:nvSpPr>
          <p:spPr bwMode="auto">
            <a:xfrm>
              <a:off x="422" y="2646"/>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43439" name="Line 30"/>
            <p:cNvSpPr>
              <a:spLocks noChangeShapeType="1"/>
            </p:cNvSpPr>
            <p:nvPr/>
          </p:nvSpPr>
          <p:spPr bwMode="auto">
            <a:xfrm>
              <a:off x="422" y="2453"/>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43440" name="Line 31"/>
            <p:cNvSpPr>
              <a:spLocks noChangeShapeType="1"/>
            </p:cNvSpPr>
            <p:nvPr/>
          </p:nvSpPr>
          <p:spPr bwMode="auto">
            <a:xfrm>
              <a:off x="422" y="2271"/>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43441" name="Line 32"/>
            <p:cNvSpPr>
              <a:spLocks noChangeShapeType="1"/>
            </p:cNvSpPr>
            <p:nvPr/>
          </p:nvSpPr>
          <p:spPr bwMode="auto">
            <a:xfrm>
              <a:off x="422" y="2078"/>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43442" name="Line 33"/>
            <p:cNvSpPr>
              <a:spLocks noChangeShapeType="1"/>
            </p:cNvSpPr>
            <p:nvPr/>
          </p:nvSpPr>
          <p:spPr bwMode="auto">
            <a:xfrm>
              <a:off x="477" y="2808"/>
              <a:ext cx="132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43443" name="Line 34"/>
            <p:cNvSpPr>
              <a:spLocks noChangeShapeType="1"/>
            </p:cNvSpPr>
            <p:nvPr/>
          </p:nvSpPr>
          <p:spPr bwMode="auto">
            <a:xfrm flipV="1">
              <a:off x="441" y="2828"/>
              <a:ext cx="1" cy="4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43444" name="Line 35"/>
            <p:cNvSpPr>
              <a:spLocks noChangeShapeType="1"/>
            </p:cNvSpPr>
            <p:nvPr/>
          </p:nvSpPr>
          <p:spPr bwMode="auto">
            <a:xfrm flipV="1">
              <a:off x="918" y="2808"/>
              <a:ext cx="1" cy="4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43445" name="Line 36"/>
            <p:cNvSpPr>
              <a:spLocks noChangeShapeType="1"/>
            </p:cNvSpPr>
            <p:nvPr/>
          </p:nvSpPr>
          <p:spPr bwMode="auto">
            <a:xfrm flipV="1">
              <a:off x="1358" y="2808"/>
              <a:ext cx="1" cy="4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43446" name="Line 37"/>
            <p:cNvSpPr>
              <a:spLocks noChangeShapeType="1"/>
            </p:cNvSpPr>
            <p:nvPr/>
          </p:nvSpPr>
          <p:spPr bwMode="auto">
            <a:xfrm flipV="1">
              <a:off x="1798" y="2808"/>
              <a:ext cx="1" cy="4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43447" name="Rectangle 38"/>
            <p:cNvSpPr>
              <a:spLocks noChangeArrowheads="1"/>
            </p:cNvSpPr>
            <p:nvPr/>
          </p:nvSpPr>
          <p:spPr bwMode="auto">
            <a:xfrm>
              <a:off x="624" y="1572"/>
              <a:ext cx="916"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500" b="1">
                  <a:solidFill>
                    <a:srgbClr val="000000"/>
                  </a:solidFill>
                </a:rPr>
                <a:t>Parts per man hour</a:t>
              </a:r>
              <a:endParaRPr lang="en-US" sz="1500"/>
            </a:p>
          </p:txBody>
        </p:sp>
        <p:sp>
          <p:nvSpPr>
            <p:cNvPr id="143448" name="Rectangle 39"/>
            <p:cNvSpPr>
              <a:spLocks noChangeArrowheads="1"/>
            </p:cNvSpPr>
            <p:nvPr/>
          </p:nvSpPr>
          <p:spPr bwMode="auto">
            <a:xfrm>
              <a:off x="323" y="2747"/>
              <a:ext cx="95" cy="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300">
                  <a:solidFill>
                    <a:srgbClr val="000000"/>
                  </a:solidFill>
                </a:rPr>
                <a:t>95</a:t>
              </a:r>
              <a:endParaRPr lang="en-US" sz="1300"/>
            </a:p>
          </p:txBody>
        </p:sp>
        <p:sp>
          <p:nvSpPr>
            <p:cNvPr id="143449" name="Rectangle 40"/>
            <p:cNvSpPr>
              <a:spLocks noChangeArrowheads="1"/>
            </p:cNvSpPr>
            <p:nvPr/>
          </p:nvSpPr>
          <p:spPr bwMode="auto">
            <a:xfrm>
              <a:off x="288" y="2565"/>
              <a:ext cx="142" cy="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300">
                  <a:solidFill>
                    <a:srgbClr val="000000"/>
                  </a:solidFill>
                </a:rPr>
                <a:t>100</a:t>
              </a:r>
              <a:endParaRPr lang="en-US" sz="1300"/>
            </a:p>
          </p:txBody>
        </p:sp>
        <p:sp>
          <p:nvSpPr>
            <p:cNvPr id="143450" name="Rectangle 41"/>
            <p:cNvSpPr>
              <a:spLocks noChangeArrowheads="1"/>
            </p:cNvSpPr>
            <p:nvPr/>
          </p:nvSpPr>
          <p:spPr bwMode="auto">
            <a:xfrm>
              <a:off x="288" y="2372"/>
              <a:ext cx="142" cy="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300">
                  <a:solidFill>
                    <a:srgbClr val="000000"/>
                  </a:solidFill>
                </a:rPr>
                <a:t>105</a:t>
              </a:r>
              <a:endParaRPr lang="en-US" sz="1300"/>
            </a:p>
          </p:txBody>
        </p:sp>
        <p:sp>
          <p:nvSpPr>
            <p:cNvPr id="143451" name="Rectangle 42"/>
            <p:cNvSpPr>
              <a:spLocks noChangeArrowheads="1"/>
            </p:cNvSpPr>
            <p:nvPr/>
          </p:nvSpPr>
          <p:spPr bwMode="auto">
            <a:xfrm>
              <a:off x="288" y="2190"/>
              <a:ext cx="138" cy="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300">
                  <a:solidFill>
                    <a:srgbClr val="000000"/>
                  </a:solidFill>
                </a:rPr>
                <a:t>110</a:t>
              </a:r>
              <a:endParaRPr lang="en-US" sz="1300"/>
            </a:p>
          </p:txBody>
        </p:sp>
        <p:sp>
          <p:nvSpPr>
            <p:cNvPr id="143452" name="Rectangle 43"/>
            <p:cNvSpPr>
              <a:spLocks noChangeArrowheads="1"/>
            </p:cNvSpPr>
            <p:nvPr/>
          </p:nvSpPr>
          <p:spPr bwMode="auto">
            <a:xfrm>
              <a:off x="288" y="1997"/>
              <a:ext cx="138" cy="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300">
                  <a:solidFill>
                    <a:srgbClr val="000000"/>
                  </a:solidFill>
                </a:rPr>
                <a:t>115</a:t>
              </a:r>
              <a:endParaRPr lang="en-US" sz="1300"/>
            </a:p>
          </p:txBody>
        </p:sp>
        <p:sp>
          <p:nvSpPr>
            <p:cNvPr id="143453" name="Rectangle 44"/>
            <p:cNvSpPr>
              <a:spLocks noChangeArrowheads="1"/>
            </p:cNvSpPr>
            <p:nvPr/>
          </p:nvSpPr>
          <p:spPr bwMode="auto">
            <a:xfrm>
              <a:off x="606" y="2919"/>
              <a:ext cx="261" cy="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300">
                  <a:solidFill>
                    <a:srgbClr val="000000"/>
                  </a:solidFill>
                </a:rPr>
                <a:t>Year A</a:t>
              </a:r>
              <a:endParaRPr lang="en-US" sz="1300"/>
            </a:p>
          </p:txBody>
        </p:sp>
        <p:sp>
          <p:nvSpPr>
            <p:cNvPr id="143454" name="Rectangle 45"/>
            <p:cNvSpPr>
              <a:spLocks noChangeArrowheads="1"/>
            </p:cNvSpPr>
            <p:nvPr/>
          </p:nvSpPr>
          <p:spPr bwMode="auto">
            <a:xfrm>
              <a:off x="1046" y="2919"/>
              <a:ext cx="260" cy="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300">
                  <a:solidFill>
                    <a:srgbClr val="000000"/>
                  </a:solidFill>
                </a:rPr>
                <a:t>Year B</a:t>
              </a:r>
              <a:endParaRPr lang="en-US" sz="1300"/>
            </a:p>
          </p:txBody>
        </p:sp>
        <p:sp>
          <p:nvSpPr>
            <p:cNvPr id="143455" name="Rectangle 46"/>
            <p:cNvSpPr>
              <a:spLocks noChangeArrowheads="1"/>
            </p:cNvSpPr>
            <p:nvPr/>
          </p:nvSpPr>
          <p:spPr bwMode="auto">
            <a:xfrm>
              <a:off x="1486" y="2919"/>
              <a:ext cx="260" cy="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300">
                  <a:solidFill>
                    <a:srgbClr val="000000"/>
                  </a:solidFill>
                </a:rPr>
                <a:t>Year C</a:t>
              </a:r>
              <a:endParaRPr lang="en-US" sz="1300"/>
            </a:p>
          </p:txBody>
        </p:sp>
        <p:sp>
          <p:nvSpPr>
            <p:cNvPr id="143456" name="Rectangle 47"/>
            <p:cNvSpPr>
              <a:spLocks noChangeArrowheads="1"/>
            </p:cNvSpPr>
            <p:nvPr/>
          </p:nvSpPr>
          <p:spPr bwMode="auto">
            <a:xfrm>
              <a:off x="265" y="1491"/>
              <a:ext cx="1577" cy="1722"/>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s-CL"/>
            </a:p>
          </p:txBody>
        </p:sp>
      </p:grpSp>
      <p:grpSp>
        <p:nvGrpSpPr>
          <p:cNvPr id="143367" name="Group 107"/>
          <p:cNvGrpSpPr>
            <a:grpSpLocks/>
          </p:cNvGrpSpPr>
          <p:nvPr/>
        </p:nvGrpSpPr>
        <p:grpSpPr bwMode="auto">
          <a:xfrm>
            <a:off x="3379788" y="2544763"/>
            <a:ext cx="2663825" cy="2925762"/>
            <a:chOff x="1916" y="1496"/>
            <a:chExt cx="1510" cy="1720"/>
          </a:xfrm>
        </p:grpSpPr>
        <p:sp>
          <p:nvSpPr>
            <p:cNvPr id="143398" name="Rectangle 48"/>
            <p:cNvSpPr>
              <a:spLocks noChangeArrowheads="1"/>
            </p:cNvSpPr>
            <p:nvPr/>
          </p:nvSpPr>
          <p:spPr bwMode="auto">
            <a:xfrm>
              <a:off x="1916" y="1496"/>
              <a:ext cx="1510" cy="1720"/>
            </a:xfrm>
            <a:prstGeom prst="rect">
              <a:avLst/>
            </a:prstGeom>
            <a:solidFill>
              <a:srgbClr val="FFFFFF"/>
            </a:solidFill>
            <a:ln w="0">
              <a:solidFill>
                <a:srgbClr val="000000"/>
              </a:solidFill>
              <a:miter lim="800000"/>
              <a:headEnd/>
              <a:tailEnd/>
            </a:ln>
          </p:spPr>
          <p:txBody>
            <a:bodyPr/>
            <a:lstStyle/>
            <a:p>
              <a:endParaRPr lang="es-CL"/>
            </a:p>
          </p:txBody>
        </p:sp>
        <p:sp>
          <p:nvSpPr>
            <p:cNvPr id="143399" name="Rectangle 49"/>
            <p:cNvSpPr>
              <a:spLocks noChangeArrowheads="1"/>
            </p:cNvSpPr>
            <p:nvPr/>
          </p:nvSpPr>
          <p:spPr bwMode="auto">
            <a:xfrm>
              <a:off x="2146" y="1994"/>
              <a:ext cx="1242" cy="852"/>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s-CL"/>
            </a:p>
          </p:txBody>
        </p:sp>
        <p:sp>
          <p:nvSpPr>
            <p:cNvPr id="143400" name="Line 50"/>
            <p:cNvSpPr>
              <a:spLocks noChangeShapeType="1"/>
            </p:cNvSpPr>
            <p:nvPr/>
          </p:nvSpPr>
          <p:spPr bwMode="auto">
            <a:xfrm>
              <a:off x="2146" y="2565"/>
              <a:ext cx="124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43401" name="Line 51"/>
            <p:cNvSpPr>
              <a:spLocks noChangeShapeType="1"/>
            </p:cNvSpPr>
            <p:nvPr/>
          </p:nvSpPr>
          <p:spPr bwMode="auto">
            <a:xfrm>
              <a:off x="2146" y="2276"/>
              <a:ext cx="124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43402" name="Line 52"/>
            <p:cNvSpPr>
              <a:spLocks noChangeShapeType="1"/>
            </p:cNvSpPr>
            <p:nvPr/>
          </p:nvSpPr>
          <p:spPr bwMode="auto">
            <a:xfrm>
              <a:off x="2146" y="1994"/>
              <a:ext cx="124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43403" name="Rectangle 53"/>
            <p:cNvSpPr>
              <a:spLocks noChangeArrowheads="1"/>
            </p:cNvSpPr>
            <p:nvPr/>
          </p:nvSpPr>
          <p:spPr bwMode="auto">
            <a:xfrm>
              <a:off x="2146" y="1994"/>
              <a:ext cx="1242" cy="852"/>
            </a:xfrm>
            <a:prstGeom prst="rect">
              <a:avLst/>
            </a:prstGeom>
            <a:noFill/>
            <a:ln w="6350">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s-CL"/>
            </a:p>
          </p:txBody>
        </p:sp>
        <p:sp>
          <p:nvSpPr>
            <p:cNvPr id="143404" name="Rectangle 54"/>
            <p:cNvSpPr>
              <a:spLocks noChangeArrowheads="1"/>
            </p:cNvSpPr>
            <p:nvPr/>
          </p:nvSpPr>
          <p:spPr bwMode="auto">
            <a:xfrm>
              <a:off x="2270" y="2051"/>
              <a:ext cx="166" cy="795"/>
            </a:xfrm>
            <a:prstGeom prst="rect">
              <a:avLst/>
            </a:prstGeom>
            <a:solidFill>
              <a:srgbClr val="9999FF"/>
            </a:solidFill>
            <a:ln w="6350">
              <a:solidFill>
                <a:srgbClr val="000000"/>
              </a:solidFill>
              <a:miter lim="800000"/>
              <a:headEnd/>
              <a:tailEnd/>
            </a:ln>
          </p:spPr>
          <p:txBody>
            <a:bodyPr/>
            <a:lstStyle/>
            <a:p>
              <a:endParaRPr lang="es-CL"/>
            </a:p>
          </p:txBody>
        </p:sp>
        <p:sp>
          <p:nvSpPr>
            <p:cNvPr id="143405" name="Rectangle 55"/>
            <p:cNvSpPr>
              <a:spLocks noChangeArrowheads="1"/>
            </p:cNvSpPr>
            <p:nvPr/>
          </p:nvSpPr>
          <p:spPr bwMode="auto">
            <a:xfrm>
              <a:off x="2684" y="2219"/>
              <a:ext cx="166" cy="627"/>
            </a:xfrm>
            <a:prstGeom prst="rect">
              <a:avLst/>
            </a:prstGeom>
            <a:solidFill>
              <a:srgbClr val="9999FF"/>
            </a:solidFill>
            <a:ln w="6350">
              <a:solidFill>
                <a:srgbClr val="000000"/>
              </a:solidFill>
              <a:miter lim="800000"/>
              <a:headEnd/>
              <a:tailEnd/>
            </a:ln>
          </p:spPr>
          <p:txBody>
            <a:bodyPr/>
            <a:lstStyle/>
            <a:p>
              <a:endParaRPr lang="es-CL"/>
            </a:p>
          </p:txBody>
        </p:sp>
        <p:sp>
          <p:nvSpPr>
            <p:cNvPr id="143406" name="Rectangle 56"/>
            <p:cNvSpPr>
              <a:spLocks noChangeArrowheads="1"/>
            </p:cNvSpPr>
            <p:nvPr/>
          </p:nvSpPr>
          <p:spPr bwMode="auto">
            <a:xfrm>
              <a:off x="3098" y="2677"/>
              <a:ext cx="166" cy="169"/>
            </a:xfrm>
            <a:prstGeom prst="rect">
              <a:avLst/>
            </a:prstGeom>
            <a:solidFill>
              <a:srgbClr val="9999FF"/>
            </a:solidFill>
            <a:ln w="6350">
              <a:solidFill>
                <a:srgbClr val="000000"/>
              </a:solidFill>
              <a:miter lim="800000"/>
              <a:headEnd/>
              <a:tailEnd/>
            </a:ln>
          </p:spPr>
          <p:txBody>
            <a:bodyPr/>
            <a:lstStyle/>
            <a:p>
              <a:endParaRPr lang="es-CL"/>
            </a:p>
          </p:txBody>
        </p:sp>
        <p:sp>
          <p:nvSpPr>
            <p:cNvPr id="143407" name="Line 57"/>
            <p:cNvSpPr>
              <a:spLocks noChangeShapeType="1"/>
            </p:cNvSpPr>
            <p:nvPr/>
          </p:nvSpPr>
          <p:spPr bwMode="auto">
            <a:xfrm>
              <a:off x="2146" y="1994"/>
              <a:ext cx="1" cy="85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43408" name="Line 58"/>
            <p:cNvSpPr>
              <a:spLocks noChangeShapeType="1"/>
            </p:cNvSpPr>
            <p:nvPr/>
          </p:nvSpPr>
          <p:spPr bwMode="auto">
            <a:xfrm>
              <a:off x="2127" y="2846"/>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43409" name="Line 59"/>
            <p:cNvSpPr>
              <a:spLocks noChangeShapeType="1"/>
            </p:cNvSpPr>
            <p:nvPr/>
          </p:nvSpPr>
          <p:spPr bwMode="auto">
            <a:xfrm>
              <a:off x="2127" y="2565"/>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43410" name="Line 60"/>
            <p:cNvSpPr>
              <a:spLocks noChangeShapeType="1"/>
            </p:cNvSpPr>
            <p:nvPr/>
          </p:nvSpPr>
          <p:spPr bwMode="auto">
            <a:xfrm>
              <a:off x="2127" y="2276"/>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43411" name="Line 61"/>
            <p:cNvSpPr>
              <a:spLocks noChangeShapeType="1"/>
            </p:cNvSpPr>
            <p:nvPr/>
          </p:nvSpPr>
          <p:spPr bwMode="auto">
            <a:xfrm>
              <a:off x="2127" y="1994"/>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43412" name="Line 62"/>
            <p:cNvSpPr>
              <a:spLocks noChangeShapeType="1"/>
            </p:cNvSpPr>
            <p:nvPr/>
          </p:nvSpPr>
          <p:spPr bwMode="auto">
            <a:xfrm>
              <a:off x="2146" y="2846"/>
              <a:ext cx="124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43413" name="Line 63"/>
            <p:cNvSpPr>
              <a:spLocks noChangeShapeType="1"/>
            </p:cNvSpPr>
            <p:nvPr/>
          </p:nvSpPr>
          <p:spPr bwMode="auto">
            <a:xfrm flipV="1">
              <a:off x="2146" y="2846"/>
              <a:ext cx="1" cy="4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43414" name="Line 64"/>
            <p:cNvSpPr>
              <a:spLocks noChangeShapeType="1"/>
            </p:cNvSpPr>
            <p:nvPr/>
          </p:nvSpPr>
          <p:spPr bwMode="auto">
            <a:xfrm flipV="1">
              <a:off x="2560" y="2846"/>
              <a:ext cx="1" cy="4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43415" name="Line 65"/>
            <p:cNvSpPr>
              <a:spLocks noChangeShapeType="1"/>
            </p:cNvSpPr>
            <p:nvPr/>
          </p:nvSpPr>
          <p:spPr bwMode="auto">
            <a:xfrm flipV="1">
              <a:off x="2974" y="2846"/>
              <a:ext cx="1" cy="4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43416" name="Line 66"/>
            <p:cNvSpPr>
              <a:spLocks noChangeShapeType="1"/>
            </p:cNvSpPr>
            <p:nvPr/>
          </p:nvSpPr>
          <p:spPr bwMode="auto">
            <a:xfrm flipV="1">
              <a:off x="3388" y="2846"/>
              <a:ext cx="1" cy="4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43417" name="Rectangle 67"/>
            <p:cNvSpPr>
              <a:spLocks noChangeArrowheads="1"/>
            </p:cNvSpPr>
            <p:nvPr/>
          </p:nvSpPr>
          <p:spPr bwMode="auto">
            <a:xfrm>
              <a:off x="1952" y="1569"/>
              <a:ext cx="1096"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500" b="1">
                  <a:solidFill>
                    <a:srgbClr val="000000"/>
                  </a:solidFill>
                </a:rPr>
                <a:t>Cost per unit decreased</a:t>
              </a:r>
              <a:endParaRPr lang="en-US" sz="1500"/>
            </a:p>
          </p:txBody>
        </p:sp>
        <p:sp>
          <p:nvSpPr>
            <p:cNvPr id="143418" name="Rectangle 68"/>
            <p:cNvSpPr>
              <a:spLocks noChangeArrowheads="1"/>
            </p:cNvSpPr>
            <p:nvPr/>
          </p:nvSpPr>
          <p:spPr bwMode="auto">
            <a:xfrm>
              <a:off x="1920" y="2782"/>
              <a:ext cx="213" cy="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300">
                  <a:solidFill>
                    <a:srgbClr val="000000"/>
                  </a:solidFill>
                </a:rPr>
                <a:t>$1.50</a:t>
              </a:r>
              <a:endParaRPr lang="en-US" sz="1300"/>
            </a:p>
          </p:txBody>
        </p:sp>
        <p:sp>
          <p:nvSpPr>
            <p:cNvPr id="143419" name="Rectangle 69"/>
            <p:cNvSpPr>
              <a:spLocks noChangeArrowheads="1"/>
            </p:cNvSpPr>
            <p:nvPr/>
          </p:nvSpPr>
          <p:spPr bwMode="auto">
            <a:xfrm>
              <a:off x="1920" y="2501"/>
              <a:ext cx="213" cy="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300">
                  <a:solidFill>
                    <a:srgbClr val="000000"/>
                  </a:solidFill>
                </a:rPr>
                <a:t>$1.75</a:t>
              </a:r>
              <a:endParaRPr lang="en-US" sz="1300"/>
            </a:p>
          </p:txBody>
        </p:sp>
        <p:sp>
          <p:nvSpPr>
            <p:cNvPr id="143420" name="Rectangle 70"/>
            <p:cNvSpPr>
              <a:spLocks noChangeArrowheads="1"/>
            </p:cNvSpPr>
            <p:nvPr/>
          </p:nvSpPr>
          <p:spPr bwMode="auto">
            <a:xfrm>
              <a:off x="1920" y="2211"/>
              <a:ext cx="213" cy="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300">
                  <a:solidFill>
                    <a:srgbClr val="000000"/>
                  </a:solidFill>
                </a:rPr>
                <a:t>$2.00</a:t>
              </a:r>
              <a:endParaRPr lang="en-US" sz="1300"/>
            </a:p>
          </p:txBody>
        </p:sp>
        <p:sp>
          <p:nvSpPr>
            <p:cNvPr id="143421" name="Rectangle 71"/>
            <p:cNvSpPr>
              <a:spLocks noChangeArrowheads="1"/>
            </p:cNvSpPr>
            <p:nvPr/>
          </p:nvSpPr>
          <p:spPr bwMode="auto">
            <a:xfrm>
              <a:off x="1920" y="1930"/>
              <a:ext cx="213" cy="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300">
                  <a:solidFill>
                    <a:srgbClr val="000000"/>
                  </a:solidFill>
                </a:rPr>
                <a:t>$2.25</a:t>
              </a:r>
              <a:endParaRPr lang="en-US" sz="1300"/>
            </a:p>
          </p:txBody>
        </p:sp>
        <p:sp>
          <p:nvSpPr>
            <p:cNvPr id="143422" name="Rectangle 72"/>
            <p:cNvSpPr>
              <a:spLocks noChangeArrowheads="1"/>
            </p:cNvSpPr>
            <p:nvPr/>
          </p:nvSpPr>
          <p:spPr bwMode="auto">
            <a:xfrm>
              <a:off x="2248" y="2919"/>
              <a:ext cx="261" cy="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300">
                  <a:solidFill>
                    <a:srgbClr val="000000"/>
                  </a:solidFill>
                </a:rPr>
                <a:t>Year A</a:t>
              </a:r>
              <a:endParaRPr lang="en-US" sz="1300"/>
            </a:p>
          </p:txBody>
        </p:sp>
        <p:sp>
          <p:nvSpPr>
            <p:cNvPr id="143423" name="Rectangle 73"/>
            <p:cNvSpPr>
              <a:spLocks noChangeArrowheads="1"/>
            </p:cNvSpPr>
            <p:nvPr/>
          </p:nvSpPr>
          <p:spPr bwMode="auto">
            <a:xfrm>
              <a:off x="2662" y="2919"/>
              <a:ext cx="260" cy="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300">
                  <a:solidFill>
                    <a:srgbClr val="000000"/>
                  </a:solidFill>
                </a:rPr>
                <a:t>Year B</a:t>
              </a:r>
              <a:endParaRPr lang="en-US" sz="1300"/>
            </a:p>
          </p:txBody>
        </p:sp>
        <p:sp>
          <p:nvSpPr>
            <p:cNvPr id="143424" name="Rectangle 74"/>
            <p:cNvSpPr>
              <a:spLocks noChangeArrowheads="1"/>
            </p:cNvSpPr>
            <p:nvPr/>
          </p:nvSpPr>
          <p:spPr bwMode="auto">
            <a:xfrm>
              <a:off x="3076" y="2919"/>
              <a:ext cx="260" cy="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300">
                  <a:solidFill>
                    <a:srgbClr val="000000"/>
                  </a:solidFill>
                </a:rPr>
                <a:t>Year C</a:t>
              </a:r>
              <a:endParaRPr lang="en-US" sz="1300"/>
            </a:p>
          </p:txBody>
        </p:sp>
        <p:sp>
          <p:nvSpPr>
            <p:cNvPr id="143425" name="Rectangle 75"/>
            <p:cNvSpPr>
              <a:spLocks noChangeArrowheads="1"/>
            </p:cNvSpPr>
            <p:nvPr/>
          </p:nvSpPr>
          <p:spPr bwMode="auto">
            <a:xfrm>
              <a:off x="1916" y="1496"/>
              <a:ext cx="1510" cy="1720"/>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s-CL"/>
            </a:p>
          </p:txBody>
        </p:sp>
      </p:grpSp>
      <p:grpSp>
        <p:nvGrpSpPr>
          <p:cNvPr id="143368" name="Group 108"/>
          <p:cNvGrpSpPr>
            <a:grpSpLocks/>
          </p:cNvGrpSpPr>
          <p:nvPr/>
        </p:nvGrpSpPr>
        <p:grpSpPr bwMode="auto">
          <a:xfrm>
            <a:off x="6265863" y="2530475"/>
            <a:ext cx="2624137" cy="2954338"/>
            <a:chOff x="3469" y="1491"/>
            <a:chExt cx="1448" cy="1737"/>
          </a:xfrm>
        </p:grpSpPr>
        <p:sp>
          <p:nvSpPr>
            <p:cNvPr id="143370" name="Rectangle 76"/>
            <p:cNvSpPr>
              <a:spLocks noChangeArrowheads="1"/>
            </p:cNvSpPr>
            <p:nvPr/>
          </p:nvSpPr>
          <p:spPr bwMode="auto">
            <a:xfrm>
              <a:off x="3469" y="1506"/>
              <a:ext cx="1438" cy="1722"/>
            </a:xfrm>
            <a:prstGeom prst="rect">
              <a:avLst/>
            </a:prstGeom>
            <a:solidFill>
              <a:srgbClr val="FFFFFF"/>
            </a:solidFill>
            <a:ln w="0">
              <a:solidFill>
                <a:srgbClr val="000000"/>
              </a:solidFill>
              <a:miter lim="800000"/>
              <a:headEnd/>
              <a:tailEnd/>
            </a:ln>
          </p:spPr>
          <p:txBody>
            <a:bodyPr/>
            <a:lstStyle/>
            <a:p>
              <a:endParaRPr lang="es-CL"/>
            </a:p>
          </p:txBody>
        </p:sp>
        <p:sp>
          <p:nvSpPr>
            <p:cNvPr id="143371" name="Rectangle 77"/>
            <p:cNvSpPr>
              <a:spLocks noChangeArrowheads="1"/>
            </p:cNvSpPr>
            <p:nvPr/>
          </p:nvSpPr>
          <p:spPr bwMode="auto">
            <a:xfrm>
              <a:off x="3736" y="2261"/>
              <a:ext cx="1140" cy="547"/>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s-CL"/>
            </a:p>
          </p:txBody>
        </p:sp>
        <p:sp>
          <p:nvSpPr>
            <p:cNvPr id="143372" name="Line 78"/>
            <p:cNvSpPr>
              <a:spLocks noChangeShapeType="1"/>
            </p:cNvSpPr>
            <p:nvPr/>
          </p:nvSpPr>
          <p:spPr bwMode="auto">
            <a:xfrm>
              <a:off x="3736" y="2626"/>
              <a:ext cx="1140"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43373" name="Line 79"/>
            <p:cNvSpPr>
              <a:spLocks noChangeShapeType="1"/>
            </p:cNvSpPr>
            <p:nvPr/>
          </p:nvSpPr>
          <p:spPr bwMode="auto">
            <a:xfrm>
              <a:off x="3736" y="2443"/>
              <a:ext cx="1140"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43374" name="Line 80"/>
            <p:cNvSpPr>
              <a:spLocks noChangeShapeType="1"/>
            </p:cNvSpPr>
            <p:nvPr/>
          </p:nvSpPr>
          <p:spPr bwMode="auto">
            <a:xfrm>
              <a:off x="3736" y="2261"/>
              <a:ext cx="1140"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43375" name="Rectangle 81"/>
            <p:cNvSpPr>
              <a:spLocks noChangeArrowheads="1"/>
            </p:cNvSpPr>
            <p:nvPr/>
          </p:nvSpPr>
          <p:spPr bwMode="auto">
            <a:xfrm>
              <a:off x="3736" y="2261"/>
              <a:ext cx="1140" cy="547"/>
            </a:xfrm>
            <a:prstGeom prst="rect">
              <a:avLst/>
            </a:prstGeom>
            <a:noFill/>
            <a:ln w="7938">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s-CL"/>
            </a:p>
          </p:txBody>
        </p:sp>
        <p:sp>
          <p:nvSpPr>
            <p:cNvPr id="143376" name="Rectangle 82"/>
            <p:cNvSpPr>
              <a:spLocks noChangeArrowheads="1"/>
            </p:cNvSpPr>
            <p:nvPr/>
          </p:nvSpPr>
          <p:spPr bwMode="auto">
            <a:xfrm>
              <a:off x="3848" y="2676"/>
              <a:ext cx="154" cy="132"/>
            </a:xfrm>
            <a:prstGeom prst="rect">
              <a:avLst/>
            </a:prstGeom>
            <a:solidFill>
              <a:srgbClr val="9999FF"/>
            </a:solidFill>
            <a:ln w="7938">
              <a:solidFill>
                <a:srgbClr val="000000"/>
              </a:solidFill>
              <a:miter lim="800000"/>
              <a:headEnd/>
              <a:tailEnd/>
            </a:ln>
          </p:spPr>
          <p:txBody>
            <a:bodyPr/>
            <a:lstStyle/>
            <a:p>
              <a:endParaRPr lang="es-CL"/>
            </a:p>
          </p:txBody>
        </p:sp>
        <p:sp>
          <p:nvSpPr>
            <p:cNvPr id="143377" name="Rectangle 83"/>
            <p:cNvSpPr>
              <a:spLocks noChangeArrowheads="1"/>
            </p:cNvSpPr>
            <p:nvPr/>
          </p:nvSpPr>
          <p:spPr bwMode="auto">
            <a:xfrm>
              <a:off x="4227" y="2484"/>
              <a:ext cx="158" cy="324"/>
            </a:xfrm>
            <a:prstGeom prst="rect">
              <a:avLst/>
            </a:prstGeom>
            <a:solidFill>
              <a:srgbClr val="9999FF"/>
            </a:solidFill>
            <a:ln w="7938">
              <a:solidFill>
                <a:srgbClr val="000000"/>
              </a:solidFill>
              <a:miter lim="800000"/>
              <a:headEnd/>
              <a:tailEnd/>
            </a:ln>
          </p:spPr>
          <p:txBody>
            <a:bodyPr/>
            <a:lstStyle/>
            <a:p>
              <a:endParaRPr lang="es-CL"/>
            </a:p>
          </p:txBody>
        </p:sp>
        <p:sp>
          <p:nvSpPr>
            <p:cNvPr id="143378" name="Rectangle 84"/>
            <p:cNvSpPr>
              <a:spLocks noChangeArrowheads="1"/>
            </p:cNvSpPr>
            <p:nvPr/>
          </p:nvSpPr>
          <p:spPr bwMode="auto">
            <a:xfrm>
              <a:off x="4610" y="2301"/>
              <a:ext cx="154" cy="507"/>
            </a:xfrm>
            <a:prstGeom prst="rect">
              <a:avLst/>
            </a:prstGeom>
            <a:solidFill>
              <a:srgbClr val="9999FF"/>
            </a:solidFill>
            <a:ln w="7938">
              <a:solidFill>
                <a:srgbClr val="000000"/>
              </a:solidFill>
              <a:miter lim="800000"/>
              <a:headEnd/>
              <a:tailEnd/>
            </a:ln>
          </p:spPr>
          <p:txBody>
            <a:bodyPr/>
            <a:lstStyle/>
            <a:p>
              <a:endParaRPr lang="es-CL"/>
            </a:p>
          </p:txBody>
        </p:sp>
        <p:sp>
          <p:nvSpPr>
            <p:cNvPr id="143379" name="Line 85"/>
            <p:cNvSpPr>
              <a:spLocks noChangeShapeType="1"/>
            </p:cNvSpPr>
            <p:nvPr/>
          </p:nvSpPr>
          <p:spPr bwMode="auto">
            <a:xfrm>
              <a:off x="3736" y="2261"/>
              <a:ext cx="1" cy="54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43380" name="Line 86"/>
            <p:cNvSpPr>
              <a:spLocks noChangeShapeType="1"/>
            </p:cNvSpPr>
            <p:nvPr/>
          </p:nvSpPr>
          <p:spPr bwMode="auto">
            <a:xfrm>
              <a:off x="3718" y="2808"/>
              <a:ext cx="18"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43381" name="Line 87"/>
            <p:cNvSpPr>
              <a:spLocks noChangeShapeType="1"/>
            </p:cNvSpPr>
            <p:nvPr/>
          </p:nvSpPr>
          <p:spPr bwMode="auto">
            <a:xfrm>
              <a:off x="3718" y="2626"/>
              <a:ext cx="18"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43382" name="Line 88"/>
            <p:cNvSpPr>
              <a:spLocks noChangeShapeType="1"/>
            </p:cNvSpPr>
            <p:nvPr/>
          </p:nvSpPr>
          <p:spPr bwMode="auto">
            <a:xfrm>
              <a:off x="3718" y="2443"/>
              <a:ext cx="18"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43383" name="Line 89"/>
            <p:cNvSpPr>
              <a:spLocks noChangeShapeType="1"/>
            </p:cNvSpPr>
            <p:nvPr/>
          </p:nvSpPr>
          <p:spPr bwMode="auto">
            <a:xfrm>
              <a:off x="3718" y="2261"/>
              <a:ext cx="18"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43384" name="Line 90"/>
            <p:cNvSpPr>
              <a:spLocks noChangeShapeType="1"/>
            </p:cNvSpPr>
            <p:nvPr/>
          </p:nvSpPr>
          <p:spPr bwMode="auto">
            <a:xfrm>
              <a:off x="3736" y="2808"/>
              <a:ext cx="1140"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43385" name="Line 91"/>
            <p:cNvSpPr>
              <a:spLocks noChangeShapeType="1"/>
            </p:cNvSpPr>
            <p:nvPr/>
          </p:nvSpPr>
          <p:spPr bwMode="auto">
            <a:xfrm flipV="1">
              <a:off x="3736" y="2808"/>
              <a:ext cx="1" cy="4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43386" name="Line 92"/>
            <p:cNvSpPr>
              <a:spLocks noChangeShapeType="1"/>
            </p:cNvSpPr>
            <p:nvPr/>
          </p:nvSpPr>
          <p:spPr bwMode="auto">
            <a:xfrm flipV="1">
              <a:off x="4114" y="2808"/>
              <a:ext cx="1" cy="4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43387" name="Line 93"/>
            <p:cNvSpPr>
              <a:spLocks noChangeShapeType="1"/>
            </p:cNvSpPr>
            <p:nvPr/>
          </p:nvSpPr>
          <p:spPr bwMode="auto">
            <a:xfrm flipV="1">
              <a:off x="4498" y="2808"/>
              <a:ext cx="1" cy="4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43388" name="Line 94"/>
            <p:cNvSpPr>
              <a:spLocks noChangeShapeType="1"/>
            </p:cNvSpPr>
            <p:nvPr/>
          </p:nvSpPr>
          <p:spPr bwMode="auto">
            <a:xfrm flipV="1">
              <a:off x="4876" y="2808"/>
              <a:ext cx="1" cy="4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43389" name="Rectangle 95"/>
            <p:cNvSpPr>
              <a:spLocks noChangeArrowheads="1"/>
            </p:cNvSpPr>
            <p:nvPr/>
          </p:nvSpPr>
          <p:spPr bwMode="auto">
            <a:xfrm>
              <a:off x="3524" y="1572"/>
              <a:ext cx="1324" cy="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en-US" sz="1500" b="1">
                  <a:solidFill>
                    <a:srgbClr val="000000"/>
                  </a:solidFill>
                </a:rPr>
                <a:t>Average worker's annual cash compensation increased</a:t>
              </a:r>
              <a:endParaRPr lang="en-US" sz="1500"/>
            </a:p>
          </p:txBody>
        </p:sp>
        <p:sp>
          <p:nvSpPr>
            <p:cNvPr id="143390" name="Rectangle 97"/>
            <p:cNvSpPr>
              <a:spLocks noChangeArrowheads="1"/>
            </p:cNvSpPr>
            <p:nvPr/>
          </p:nvSpPr>
          <p:spPr bwMode="auto">
            <a:xfrm>
              <a:off x="3493" y="2742"/>
              <a:ext cx="230" cy="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300">
                  <a:solidFill>
                    <a:srgbClr val="000000"/>
                  </a:solidFill>
                </a:rPr>
                <a:t>24000</a:t>
              </a:r>
              <a:endParaRPr lang="en-US" sz="1300"/>
            </a:p>
          </p:txBody>
        </p:sp>
        <p:sp>
          <p:nvSpPr>
            <p:cNvPr id="143391" name="Rectangle 98"/>
            <p:cNvSpPr>
              <a:spLocks noChangeArrowheads="1"/>
            </p:cNvSpPr>
            <p:nvPr/>
          </p:nvSpPr>
          <p:spPr bwMode="auto">
            <a:xfrm>
              <a:off x="3493" y="2560"/>
              <a:ext cx="230" cy="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300">
                  <a:solidFill>
                    <a:srgbClr val="000000"/>
                  </a:solidFill>
                </a:rPr>
                <a:t>25000</a:t>
              </a:r>
              <a:endParaRPr lang="en-US" sz="1300"/>
            </a:p>
          </p:txBody>
        </p:sp>
        <p:sp>
          <p:nvSpPr>
            <p:cNvPr id="143392" name="Rectangle 99"/>
            <p:cNvSpPr>
              <a:spLocks noChangeArrowheads="1"/>
            </p:cNvSpPr>
            <p:nvPr/>
          </p:nvSpPr>
          <p:spPr bwMode="auto">
            <a:xfrm>
              <a:off x="3493" y="2377"/>
              <a:ext cx="230" cy="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300">
                  <a:solidFill>
                    <a:srgbClr val="000000"/>
                  </a:solidFill>
                </a:rPr>
                <a:t>26000</a:t>
              </a:r>
              <a:endParaRPr lang="en-US" sz="1300"/>
            </a:p>
          </p:txBody>
        </p:sp>
        <p:sp>
          <p:nvSpPr>
            <p:cNvPr id="143393" name="Rectangle 100"/>
            <p:cNvSpPr>
              <a:spLocks noChangeArrowheads="1"/>
            </p:cNvSpPr>
            <p:nvPr/>
          </p:nvSpPr>
          <p:spPr bwMode="auto">
            <a:xfrm>
              <a:off x="3493" y="2195"/>
              <a:ext cx="230" cy="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300">
                  <a:solidFill>
                    <a:srgbClr val="000000"/>
                  </a:solidFill>
                </a:rPr>
                <a:t>27000</a:t>
              </a:r>
              <a:endParaRPr lang="en-US" sz="1300"/>
            </a:p>
          </p:txBody>
        </p:sp>
        <p:sp>
          <p:nvSpPr>
            <p:cNvPr id="143394" name="Rectangle 101"/>
            <p:cNvSpPr>
              <a:spLocks noChangeArrowheads="1"/>
            </p:cNvSpPr>
            <p:nvPr/>
          </p:nvSpPr>
          <p:spPr bwMode="auto">
            <a:xfrm>
              <a:off x="3822" y="2919"/>
              <a:ext cx="254" cy="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300">
                  <a:solidFill>
                    <a:srgbClr val="000000"/>
                  </a:solidFill>
                </a:rPr>
                <a:t>Year A</a:t>
              </a:r>
              <a:endParaRPr lang="en-US" sz="1300"/>
            </a:p>
          </p:txBody>
        </p:sp>
        <p:sp>
          <p:nvSpPr>
            <p:cNvPr id="143395" name="Rectangle 102"/>
            <p:cNvSpPr>
              <a:spLocks noChangeArrowheads="1"/>
            </p:cNvSpPr>
            <p:nvPr/>
          </p:nvSpPr>
          <p:spPr bwMode="auto">
            <a:xfrm>
              <a:off x="4205" y="2919"/>
              <a:ext cx="253" cy="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300">
                  <a:solidFill>
                    <a:srgbClr val="000000"/>
                  </a:solidFill>
                </a:rPr>
                <a:t>Year B</a:t>
              </a:r>
              <a:endParaRPr lang="en-US" sz="1300"/>
            </a:p>
          </p:txBody>
        </p:sp>
        <p:sp>
          <p:nvSpPr>
            <p:cNvPr id="143396" name="Rectangle 103"/>
            <p:cNvSpPr>
              <a:spLocks noChangeArrowheads="1"/>
            </p:cNvSpPr>
            <p:nvPr/>
          </p:nvSpPr>
          <p:spPr bwMode="auto">
            <a:xfrm>
              <a:off x="4584" y="2919"/>
              <a:ext cx="253" cy="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300">
                  <a:solidFill>
                    <a:srgbClr val="000000"/>
                  </a:solidFill>
                </a:rPr>
                <a:t>Year C</a:t>
              </a:r>
              <a:endParaRPr lang="en-US" sz="1300"/>
            </a:p>
          </p:txBody>
        </p:sp>
        <p:sp>
          <p:nvSpPr>
            <p:cNvPr id="143397" name="Rectangle 104"/>
            <p:cNvSpPr>
              <a:spLocks noChangeArrowheads="1"/>
            </p:cNvSpPr>
            <p:nvPr/>
          </p:nvSpPr>
          <p:spPr bwMode="auto">
            <a:xfrm>
              <a:off x="3479" y="1491"/>
              <a:ext cx="1438" cy="1722"/>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s-CL"/>
            </a:p>
          </p:txBody>
        </p:sp>
      </p:grpSp>
      <p:sp>
        <p:nvSpPr>
          <p:cNvPr id="143369" name="Text Box 15"/>
          <p:cNvSpPr txBox="1">
            <a:spLocks noChangeArrowheads="1"/>
          </p:cNvSpPr>
          <p:nvPr/>
        </p:nvSpPr>
        <p:spPr bwMode="auto">
          <a:xfrm>
            <a:off x="592138" y="1550988"/>
            <a:ext cx="7705725" cy="717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0008" tIns="50004" rIns="100008" bIns="50004">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sz="2000" b="1">
                <a:solidFill>
                  <a:srgbClr val="CC3300"/>
                </a:solidFill>
              </a:rPr>
              <a:t>As productivity improved            Costs were pared            Wages increased</a:t>
            </a:r>
            <a:endParaRPr lang="en-US" b="1">
              <a:solidFill>
                <a:srgbClr val="CC3300"/>
              </a:solidFill>
            </a:endParaRPr>
          </a:p>
        </p:txBody>
      </p:sp>
    </p:spTree>
  </p:cSld>
  <p:clrMapOvr>
    <a:masterClrMapping/>
  </p:clrMapOvr>
  <p:transition/>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3 Marcador de fecha"/>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C7E5766-C648-4DAE-94FC-174ED281F044}" type="datetime1">
              <a:rPr lang="es-CL" smtClean="0"/>
              <a:t>12-10-2011</a:t>
            </a:fld>
            <a:endParaRPr lang="en-US"/>
          </a:p>
        </p:txBody>
      </p:sp>
      <p:sp>
        <p:nvSpPr>
          <p:cNvPr id="144387" name="4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sp>
        <p:nvSpPr>
          <p:cNvPr id="144388" name="5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1-</a:t>
            </a:r>
            <a:fld id="{D14DFB74-B768-4E7F-AE9B-BDF95E0091A7}" type="slidenum">
              <a:rPr lang="en-US"/>
              <a:pPr eaLnBrk="1" hangingPunct="1"/>
              <a:t>123</a:t>
            </a:fld>
            <a:endParaRPr lang="en-US"/>
          </a:p>
        </p:txBody>
      </p:sp>
      <p:sp>
        <p:nvSpPr>
          <p:cNvPr id="144389" name="Rectangle 4"/>
          <p:cNvSpPr>
            <a:spLocks noChangeArrowheads="1"/>
          </p:cNvSpPr>
          <p:nvPr/>
        </p:nvSpPr>
        <p:spPr bwMode="auto">
          <a:xfrm>
            <a:off x="423863" y="1550988"/>
            <a:ext cx="8382000" cy="3756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8967" tIns="48615" rIns="98967" bIns="48615"/>
          <a:lstStyle/>
          <a:p>
            <a:pPr marL="374650" indent="-374650">
              <a:spcBef>
                <a:spcPct val="20000"/>
              </a:spcBef>
              <a:buClr>
                <a:srgbClr val="FF9933"/>
              </a:buClr>
              <a:buFont typeface="Symbol" pitchFamily="18" charset="2"/>
              <a:buChar char="¨"/>
            </a:pPr>
            <a:r>
              <a:rPr lang="en-US" sz="3200" b="1"/>
              <a:t>Measure of process improvement</a:t>
            </a:r>
          </a:p>
          <a:p>
            <a:pPr marL="374650" indent="-374650">
              <a:spcBef>
                <a:spcPct val="20000"/>
              </a:spcBef>
              <a:buClr>
                <a:srgbClr val="FF9933"/>
              </a:buClr>
              <a:buFont typeface="Symbol" pitchFamily="18" charset="2"/>
              <a:buChar char="¨"/>
            </a:pPr>
            <a:r>
              <a:rPr lang="en-US" sz="3200" b="1"/>
              <a:t>Represents output relative to input</a:t>
            </a:r>
          </a:p>
          <a:p>
            <a:pPr marL="374650" indent="-374650">
              <a:spcBef>
                <a:spcPct val="271000"/>
              </a:spcBef>
              <a:buClr>
                <a:srgbClr val="FF9933"/>
              </a:buClr>
              <a:buFont typeface="Symbol" pitchFamily="18" charset="2"/>
              <a:buChar char="¨"/>
            </a:pPr>
            <a:r>
              <a:rPr lang="en-US" sz="3200" b="1"/>
              <a:t>Only through productivity increases can our standard of living improve</a:t>
            </a:r>
          </a:p>
        </p:txBody>
      </p:sp>
      <p:sp>
        <p:nvSpPr>
          <p:cNvPr id="144390" name="Rectangle 2"/>
          <p:cNvSpPr>
            <a:spLocks noGrp="1" noChangeArrowheads="1"/>
          </p:cNvSpPr>
          <p:nvPr>
            <p:ph type="title"/>
          </p:nvPr>
        </p:nvSpPr>
        <p:spPr/>
        <p:txBody>
          <a:bodyPr lIns="100008" tIns="50004" rIns="100008" bIns="50004" anchor="t"/>
          <a:lstStyle/>
          <a:p>
            <a:r>
              <a:rPr lang="en-US" smtClean="0"/>
              <a:t>Productivity</a:t>
            </a:r>
          </a:p>
        </p:txBody>
      </p:sp>
      <p:grpSp>
        <p:nvGrpSpPr>
          <p:cNvPr id="144391" name="Group 14"/>
          <p:cNvGrpSpPr>
            <a:grpSpLocks/>
          </p:cNvGrpSpPr>
          <p:nvPr/>
        </p:nvGrpSpPr>
        <p:grpSpPr bwMode="auto">
          <a:xfrm>
            <a:off x="1439863" y="2693988"/>
            <a:ext cx="5959475" cy="1062037"/>
            <a:chOff x="816" y="1584"/>
            <a:chExt cx="3379" cy="624"/>
          </a:xfrm>
        </p:grpSpPr>
        <p:grpSp>
          <p:nvGrpSpPr>
            <p:cNvPr id="144392" name="Group 10"/>
            <p:cNvGrpSpPr>
              <a:grpSpLocks/>
            </p:cNvGrpSpPr>
            <p:nvPr/>
          </p:nvGrpSpPr>
          <p:grpSpPr bwMode="auto">
            <a:xfrm>
              <a:off x="816" y="1584"/>
              <a:ext cx="3253" cy="624"/>
              <a:chOff x="524" y="1920"/>
              <a:chExt cx="3253" cy="624"/>
            </a:xfrm>
          </p:grpSpPr>
          <p:sp>
            <p:nvSpPr>
              <p:cNvPr id="40966" name="Rectangle 6"/>
              <p:cNvSpPr>
                <a:spLocks noChangeArrowheads="1"/>
              </p:cNvSpPr>
              <p:nvPr/>
            </p:nvSpPr>
            <p:spPr bwMode="auto">
              <a:xfrm>
                <a:off x="524" y="2014"/>
                <a:ext cx="1362" cy="367"/>
              </a:xfrm>
              <a:prstGeom prst="rect">
                <a:avLst/>
              </a:prstGeom>
              <a:noFill/>
              <a:ln w="12700">
                <a:noFill/>
                <a:miter lim="800000"/>
                <a:headEnd/>
                <a:tailEnd/>
              </a:ln>
              <a:effectLst>
                <a:outerShdw dist="35921" dir="2700000" algn="ctr" rotWithShape="0">
                  <a:schemeClr val="bg2"/>
                </a:outerShdw>
              </a:effectLst>
            </p:spPr>
            <p:txBody>
              <a:bodyPr wrap="none" lIns="90488" tIns="44450" rIns="90488" bIns="44450">
                <a:spAutoFit/>
              </a:bodyPr>
              <a:lstStyle/>
              <a:p>
                <a:pPr>
                  <a:defRPr/>
                </a:pPr>
                <a:r>
                  <a:rPr lang="en-US" sz="3500" dirty="0">
                    <a:solidFill>
                      <a:srgbClr val="6600FF"/>
                    </a:solidFill>
                    <a:effectLst>
                      <a:outerShdw blurRad="38100" dist="38100" dir="2700000" algn="tl">
                        <a:srgbClr val="000000"/>
                      </a:outerShdw>
                    </a:effectLst>
                    <a:cs typeface="+mn-cs"/>
                  </a:rPr>
                  <a:t>Productivity</a:t>
                </a:r>
                <a:endParaRPr lang="en-US" sz="3500" dirty="0">
                  <a:solidFill>
                    <a:srgbClr val="00FFFF"/>
                  </a:solidFill>
                  <a:effectLst>
                    <a:outerShdw blurRad="38100" dist="38100" dir="2700000" algn="tl">
                      <a:srgbClr val="000000"/>
                    </a:outerShdw>
                  </a:effectLst>
                  <a:cs typeface="+mn-cs"/>
                </a:endParaRPr>
              </a:p>
            </p:txBody>
          </p:sp>
          <p:sp>
            <p:nvSpPr>
              <p:cNvPr id="40967" name="Rectangle 7"/>
              <p:cNvSpPr>
                <a:spLocks noChangeArrowheads="1"/>
              </p:cNvSpPr>
              <p:nvPr/>
            </p:nvSpPr>
            <p:spPr bwMode="auto">
              <a:xfrm>
                <a:off x="2112" y="1920"/>
                <a:ext cx="1665" cy="369"/>
              </a:xfrm>
              <a:prstGeom prst="rect">
                <a:avLst/>
              </a:prstGeom>
              <a:noFill/>
              <a:ln w="12700">
                <a:noFill/>
                <a:miter lim="800000"/>
                <a:headEnd/>
                <a:tailEnd/>
              </a:ln>
              <a:effectLst>
                <a:outerShdw dist="35921" dir="2700000" algn="ctr" rotWithShape="0">
                  <a:schemeClr val="bg2"/>
                </a:outerShdw>
              </a:effectLst>
            </p:spPr>
            <p:txBody>
              <a:bodyPr wrap="none" lIns="90488" tIns="44450" rIns="90488" bIns="44450">
                <a:spAutoFit/>
              </a:bodyPr>
              <a:lstStyle/>
              <a:p>
                <a:pPr>
                  <a:defRPr/>
                </a:pPr>
                <a:r>
                  <a:rPr lang="en-US" sz="3500" dirty="0">
                    <a:solidFill>
                      <a:srgbClr val="6600FF"/>
                    </a:solidFill>
                    <a:effectLst>
                      <a:outerShdw blurRad="38100" dist="38100" dir="2700000" algn="tl">
                        <a:srgbClr val="000000"/>
                      </a:outerShdw>
                    </a:effectLst>
                    <a:cs typeface="+mn-cs"/>
                  </a:rPr>
                  <a:t>Units</a:t>
                </a:r>
                <a:r>
                  <a:rPr lang="en-US" sz="3500" dirty="0">
                    <a:solidFill>
                      <a:srgbClr val="00FFFF"/>
                    </a:solidFill>
                    <a:effectLst>
                      <a:outerShdw blurRad="38100" dist="38100" dir="2700000" algn="tl">
                        <a:srgbClr val="000000"/>
                      </a:outerShdw>
                    </a:effectLst>
                    <a:cs typeface="+mn-cs"/>
                  </a:rPr>
                  <a:t> </a:t>
                </a:r>
                <a:r>
                  <a:rPr lang="en-US" sz="3500" dirty="0">
                    <a:solidFill>
                      <a:srgbClr val="6600FF"/>
                    </a:solidFill>
                    <a:effectLst>
                      <a:outerShdw blurRad="38100" dist="38100" dir="2700000" algn="tl">
                        <a:srgbClr val="000000"/>
                      </a:outerShdw>
                    </a:effectLst>
                    <a:cs typeface="+mn-cs"/>
                  </a:rPr>
                  <a:t>produced</a:t>
                </a:r>
                <a:endParaRPr lang="en-US" sz="3500" dirty="0">
                  <a:solidFill>
                    <a:srgbClr val="00FFFF"/>
                  </a:solidFill>
                  <a:effectLst>
                    <a:outerShdw blurRad="38100" dist="38100" dir="2700000" algn="tl">
                      <a:srgbClr val="000000"/>
                    </a:outerShdw>
                  </a:effectLst>
                  <a:cs typeface="+mn-cs"/>
                </a:endParaRPr>
              </a:p>
            </p:txBody>
          </p:sp>
          <p:sp>
            <p:nvSpPr>
              <p:cNvPr id="40968" name="Rectangle 8"/>
              <p:cNvSpPr>
                <a:spLocks noChangeArrowheads="1"/>
              </p:cNvSpPr>
              <p:nvPr/>
            </p:nvSpPr>
            <p:spPr bwMode="auto">
              <a:xfrm>
                <a:off x="2367" y="2175"/>
                <a:ext cx="1167" cy="369"/>
              </a:xfrm>
              <a:prstGeom prst="rect">
                <a:avLst/>
              </a:prstGeom>
              <a:noFill/>
              <a:ln w="12700">
                <a:noFill/>
                <a:miter lim="800000"/>
                <a:headEnd/>
                <a:tailEnd/>
              </a:ln>
              <a:effectLst>
                <a:outerShdw dist="35921" dir="2700000" algn="ctr" rotWithShape="0">
                  <a:schemeClr val="bg2"/>
                </a:outerShdw>
              </a:effectLst>
            </p:spPr>
            <p:txBody>
              <a:bodyPr wrap="none" lIns="90488" tIns="44450" rIns="90488" bIns="44450">
                <a:spAutoFit/>
              </a:bodyPr>
              <a:lstStyle/>
              <a:p>
                <a:pPr>
                  <a:defRPr/>
                </a:pPr>
                <a:r>
                  <a:rPr lang="en-US" sz="3500" dirty="0">
                    <a:solidFill>
                      <a:srgbClr val="6600FF"/>
                    </a:solidFill>
                    <a:effectLst>
                      <a:outerShdw blurRad="38100" dist="38100" dir="2700000" algn="tl">
                        <a:srgbClr val="000000"/>
                      </a:outerShdw>
                    </a:effectLst>
                    <a:cs typeface="+mn-cs"/>
                  </a:rPr>
                  <a:t>Input used</a:t>
                </a:r>
                <a:endParaRPr lang="en-US" sz="3500" dirty="0">
                  <a:solidFill>
                    <a:srgbClr val="00FFFF"/>
                  </a:solidFill>
                  <a:effectLst>
                    <a:outerShdw blurRad="38100" dist="38100" dir="2700000" algn="tl">
                      <a:srgbClr val="000000"/>
                    </a:outerShdw>
                  </a:effectLst>
                  <a:cs typeface="+mn-cs"/>
                </a:endParaRPr>
              </a:p>
            </p:txBody>
          </p:sp>
        </p:grpSp>
        <p:grpSp>
          <p:nvGrpSpPr>
            <p:cNvPr id="144393" name="Group 11"/>
            <p:cNvGrpSpPr>
              <a:grpSpLocks/>
            </p:cNvGrpSpPr>
            <p:nvPr/>
          </p:nvGrpSpPr>
          <p:grpSpPr bwMode="auto">
            <a:xfrm>
              <a:off x="2204" y="1728"/>
              <a:ext cx="1991" cy="369"/>
              <a:chOff x="1912" y="2014"/>
              <a:chExt cx="1991" cy="369"/>
            </a:xfrm>
          </p:grpSpPr>
          <p:sp>
            <p:nvSpPr>
              <p:cNvPr id="40965" name="Line 5"/>
              <p:cNvSpPr>
                <a:spLocks noChangeShapeType="1"/>
              </p:cNvSpPr>
              <p:nvPr/>
            </p:nvSpPr>
            <p:spPr bwMode="auto">
              <a:xfrm>
                <a:off x="2189" y="2206"/>
                <a:ext cx="1714" cy="0"/>
              </a:xfrm>
              <a:prstGeom prst="line">
                <a:avLst/>
              </a:prstGeom>
              <a:noFill/>
              <a:ln w="12700">
                <a:noFill/>
                <a:round/>
                <a:headEnd/>
                <a:tailEnd/>
              </a:ln>
              <a:effectLst>
                <a:outerShdw dist="35921" dir="2700000" algn="ctr" rotWithShape="0">
                  <a:schemeClr val="bg2"/>
                </a:outerShdw>
              </a:effectLst>
            </p:spPr>
            <p:txBody>
              <a:bodyPr wrap="none" anchor="ctr"/>
              <a:lstStyle/>
              <a:p>
                <a:pPr>
                  <a:defRPr/>
                </a:pPr>
                <a:endParaRPr lang="es-ES">
                  <a:cs typeface="+mn-cs"/>
                </a:endParaRPr>
              </a:p>
            </p:txBody>
          </p:sp>
          <p:sp>
            <p:nvSpPr>
              <p:cNvPr id="40969" name="Rectangle 9"/>
              <p:cNvSpPr>
                <a:spLocks noChangeArrowheads="1"/>
              </p:cNvSpPr>
              <p:nvPr/>
            </p:nvSpPr>
            <p:spPr bwMode="auto">
              <a:xfrm>
                <a:off x="1912" y="2014"/>
                <a:ext cx="374" cy="369"/>
              </a:xfrm>
              <a:prstGeom prst="rect">
                <a:avLst/>
              </a:prstGeom>
              <a:noFill/>
              <a:ln w="12700">
                <a:noFill/>
                <a:miter lim="800000"/>
                <a:headEnd/>
                <a:tailEnd/>
              </a:ln>
              <a:effectLst>
                <a:outerShdw dist="35921" dir="2700000" algn="ctr" rotWithShape="0">
                  <a:schemeClr val="bg2"/>
                </a:outerShdw>
              </a:effectLst>
            </p:spPr>
            <p:txBody>
              <a:bodyPr wrap="none" lIns="90488" tIns="44450" rIns="90488" bIns="44450">
                <a:spAutoFit/>
              </a:bodyPr>
              <a:lstStyle/>
              <a:p>
                <a:pPr>
                  <a:defRPr/>
                </a:pPr>
                <a:r>
                  <a:rPr lang="en-US" sz="3500" dirty="0">
                    <a:solidFill>
                      <a:srgbClr val="00FFFF"/>
                    </a:solidFill>
                    <a:effectLst>
                      <a:outerShdw blurRad="38100" dist="38100" dir="2700000" algn="tl">
                        <a:srgbClr val="000000"/>
                      </a:outerShdw>
                    </a:effectLst>
                    <a:cs typeface="+mn-cs"/>
                  </a:rPr>
                  <a:t>=  </a:t>
                </a:r>
              </a:p>
            </p:txBody>
          </p:sp>
        </p:grpSp>
        <p:sp>
          <p:nvSpPr>
            <p:cNvPr id="144394" name="Line 13"/>
            <p:cNvSpPr>
              <a:spLocks noChangeShapeType="1"/>
            </p:cNvSpPr>
            <p:nvPr/>
          </p:nvSpPr>
          <p:spPr bwMode="auto">
            <a:xfrm>
              <a:off x="2448" y="1920"/>
              <a:ext cx="1536" cy="0"/>
            </a:xfrm>
            <a:prstGeom prst="line">
              <a:avLst/>
            </a:prstGeom>
            <a:noFill/>
            <a:ln w="57150">
              <a:solidFill>
                <a:srgbClr val="6600FF"/>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grpSp>
    </p:spTree>
  </p:cSld>
  <p:clrMapOvr>
    <a:masterClrMapping/>
  </p:clrMapOvr>
  <p:transition/>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4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sp>
        <p:nvSpPr>
          <p:cNvPr id="145411" name="5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D83BA24-896B-454D-8ED4-5AA3A48CCD31}" type="slidenum">
              <a:rPr lang="en-US"/>
              <a:pPr eaLnBrk="1" hangingPunct="1"/>
              <a:t>124</a:t>
            </a:fld>
            <a:endParaRPr lang="en-US"/>
          </a:p>
        </p:txBody>
      </p:sp>
      <p:sp>
        <p:nvSpPr>
          <p:cNvPr id="145412" name="Rectangle 2"/>
          <p:cNvSpPr>
            <a:spLocks noGrp="1" noChangeArrowheads="1"/>
          </p:cNvSpPr>
          <p:nvPr>
            <p:ph type="title"/>
          </p:nvPr>
        </p:nvSpPr>
        <p:spPr/>
        <p:txBody>
          <a:bodyPr/>
          <a:lstStyle/>
          <a:p>
            <a:r>
              <a:rPr lang="en-US" sz="4000" smtClean="0"/>
              <a:t>OM’s Transformation Role</a:t>
            </a:r>
          </a:p>
        </p:txBody>
      </p:sp>
      <p:sp>
        <p:nvSpPr>
          <p:cNvPr id="145413" name="Rectangle 3"/>
          <p:cNvSpPr>
            <a:spLocks noGrp="1" noChangeArrowheads="1"/>
          </p:cNvSpPr>
          <p:nvPr>
            <p:ph type="body" idx="1"/>
          </p:nvPr>
        </p:nvSpPr>
        <p:spPr/>
        <p:txBody>
          <a:bodyPr/>
          <a:lstStyle/>
          <a:p>
            <a:pPr>
              <a:lnSpc>
                <a:spcPct val="150000"/>
              </a:lnSpc>
            </a:pPr>
            <a:r>
              <a:rPr lang="en-US" sz="2400" smtClean="0"/>
              <a:t>To add value</a:t>
            </a:r>
          </a:p>
          <a:p>
            <a:pPr lvl="1">
              <a:lnSpc>
                <a:spcPct val="150000"/>
              </a:lnSpc>
            </a:pPr>
            <a:r>
              <a:rPr lang="en-US" sz="2000" smtClean="0"/>
              <a:t>Increase product value at each stage</a:t>
            </a:r>
          </a:p>
          <a:p>
            <a:pPr lvl="1">
              <a:lnSpc>
                <a:spcPct val="150000"/>
              </a:lnSpc>
            </a:pPr>
            <a:r>
              <a:rPr lang="en-US" sz="2000" smtClean="0"/>
              <a:t>Value added is the net increase between output product value and input material value</a:t>
            </a:r>
          </a:p>
          <a:p>
            <a:pPr>
              <a:lnSpc>
                <a:spcPct val="150000"/>
              </a:lnSpc>
            </a:pPr>
            <a:r>
              <a:rPr lang="en-US" sz="2400" smtClean="0"/>
              <a:t>Provide an efficient transformation</a:t>
            </a:r>
          </a:p>
          <a:p>
            <a:pPr lvl="1">
              <a:lnSpc>
                <a:spcPct val="150000"/>
              </a:lnSpc>
            </a:pPr>
            <a:r>
              <a:rPr lang="en-US" sz="2000" smtClean="0"/>
              <a:t>Efficiency – perform activities well at lowest possible cost</a:t>
            </a:r>
          </a:p>
        </p:txBody>
      </p:sp>
      <p:sp>
        <p:nvSpPr>
          <p:cNvPr id="145414" name="5 Marcador de fecha"/>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562C162-6779-4F55-982D-30995C5454CC}" type="datetime1">
              <a:rPr lang="es-CL" smtClean="0"/>
              <a:t>12-10-2011</a:t>
            </a:fld>
            <a:endParaRPr lang="es-ES"/>
          </a:p>
        </p:txBody>
      </p:sp>
    </p:spTree>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5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sp>
        <p:nvSpPr>
          <p:cNvPr id="146435" name="6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505A17E-92AA-4DB0-BC88-4289F3B230CD}" type="slidenum">
              <a:rPr lang="en-US" smtClean="0"/>
              <a:pPr eaLnBrk="1" hangingPunct="1"/>
              <a:t>125</a:t>
            </a:fld>
            <a:endParaRPr lang="en-US" smtClean="0"/>
          </a:p>
        </p:txBody>
      </p:sp>
      <p:sp>
        <p:nvSpPr>
          <p:cNvPr id="146436" name="Rectangle 2"/>
          <p:cNvSpPr>
            <a:spLocks noGrp="1" noChangeArrowheads="1"/>
          </p:cNvSpPr>
          <p:nvPr>
            <p:ph type="title"/>
          </p:nvPr>
        </p:nvSpPr>
        <p:spPr/>
        <p:txBody>
          <a:bodyPr/>
          <a:lstStyle/>
          <a:p>
            <a:r>
              <a:rPr lang="en-US" sz="3600" smtClean="0"/>
              <a:t>Differences between Manufacturers and Service Organizations</a:t>
            </a:r>
          </a:p>
        </p:txBody>
      </p:sp>
      <p:sp>
        <p:nvSpPr>
          <p:cNvPr id="146437" name="Rectangle 4"/>
          <p:cNvSpPr>
            <a:spLocks noGrp="1" noChangeArrowheads="1"/>
          </p:cNvSpPr>
          <p:nvPr>
            <p:ph type="body" sz="half" idx="1"/>
          </p:nvPr>
        </p:nvSpPr>
        <p:spPr>
          <a:xfrm>
            <a:off x="1182688" y="2017713"/>
            <a:ext cx="3694112" cy="4114800"/>
          </a:xfrm>
          <a:solidFill>
            <a:schemeClr val="bg1"/>
          </a:solidFill>
        </p:spPr>
        <p:txBody>
          <a:bodyPr/>
          <a:lstStyle/>
          <a:p>
            <a:r>
              <a:rPr lang="en-US" sz="3200" b="1" smtClean="0">
                <a:solidFill>
                  <a:schemeClr val="hlink"/>
                </a:solidFill>
              </a:rPr>
              <a:t>Services:</a:t>
            </a:r>
          </a:p>
          <a:p>
            <a:r>
              <a:rPr lang="en-US" sz="2400" smtClean="0"/>
              <a:t>Intangible product</a:t>
            </a:r>
          </a:p>
          <a:p>
            <a:r>
              <a:rPr lang="en-US" sz="2400" smtClean="0"/>
              <a:t>Product cannot be inventoried</a:t>
            </a:r>
          </a:p>
          <a:p>
            <a:r>
              <a:rPr lang="en-US" sz="2400" smtClean="0"/>
              <a:t>High customer contact</a:t>
            </a:r>
          </a:p>
          <a:p>
            <a:r>
              <a:rPr lang="en-US" sz="2400" smtClean="0"/>
              <a:t>Short response time</a:t>
            </a:r>
          </a:p>
          <a:p>
            <a:r>
              <a:rPr lang="en-US" sz="2400" smtClean="0"/>
              <a:t>Labor intensive</a:t>
            </a:r>
          </a:p>
          <a:p>
            <a:endParaRPr lang="en-US" sz="2400" smtClean="0"/>
          </a:p>
        </p:txBody>
      </p:sp>
      <p:sp>
        <p:nvSpPr>
          <p:cNvPr id="146438" name="Rectangle 5"/>
          <p:cNvSpPr>
            <a:spLocks noGrp="1" noChangeArrowheads="1"/>
          </p:cNvSpPr>
          <p:nvPr>
            <p:ph type="body" sz="half" idx="2"/>
          </p:nvPr>
        </p:nvSpPr>
        <p:spPr/>
        <p:txBody>
          <a:bodyPr/>
          <a:lstStyle/>
          <a:p>
            <a:r>
              <a:rPr lang="en-US" sz="3200" b="1" smtClean="0">
                <a:solidFill>
                  <a:schemeClr val="hlink"/>
                </a:solidFill>
              </a:rPr>
              <a:t>Manufacturers:</a:t>
            </a:r>
          </a:p>
          <a:p>
            <a:r>
              <a:rPr lang="en-US" sz="2400" smtClean="0"/>
              <a:t>Tangible product</a:t>
            </a:r>
          </a:p>
          <a:p>
            <a:r>
              <a:rPr lang="en-US" sz="2400" smtClean="0"/>
              <a:t>Product can be inventoried</a:t>
            </a:r>
          </a:p>
          <a:p>
            <a:r>
              <a:rPr lang="en-US" sz="2400" smtClean="0"/>
              <a:t>Low customer contact</a:t>
            </a:r>
          </a:p>
          <a:p>
            <a:r>
              <a:rPr lang="en-US" sz="2400" smtClean="0"/>
              <a:t>Longer response time</a:t>
            </a:r>
          </a:p>
          <a:p>
            <a:r>
              <a:rPr lang="en-US" sz="2400" smtClean="0"/>
              <a:t>Capital intensive</a:t>
            </a:r>
          </a:p>
          <a:p>
            <a:endParaRPr lang="en-US" sz="2400" smtClean="0"/>
          </a:p>
        </p:txBody>
      </p:sp>
      <p:sp>
        <p:nvSpPr>
          <p:cNvPr id="146439" name="6 Marcador de fecha"/>
          <p:cNvSpPr>
            <a:spLocks noGrp="1"/>
          </p:cNvSpPr>
          <p:nvPr>
            <p:ph type="dt" sz="quarter" idx="4294967295"/>
          </p:nvPr>
        </p:nvSpPr>
        <p:spPr>
          <a:xfrm>
            <a:off x="0" y="6597650"/>
            <a:ext cx="2133600" cy="2603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BC52D75-DE35-4608-BB58-2370BA888EC9}" type="datetime1">
              <a:rPr lang="es-CL" smtClean="0"/>
              <a:t>12-10-2011</a:t>
            </a:fld>
            <a:endParaRPr lang="es-ES"/>
          </a:p>
        </p:txBody>
      </p:sp>
    </p:spTree>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4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sp>
        <p:nvSpPr>
          <p:cNvPr id="147459" name="5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B98308E-BA61-49A4-B06D-43C758AF6B91}" type="slidenum">
              <a:rPr lang="en-US"/>
              <a:pPr eaLnBrk="1" hangingPunct="1"/>
              <a:t>126</a:t>
            </a:fld>
            <a:endParaRPr lang="en-US"/>
          </a:p>
        </p:txBody>
      </p:sp>
      <p:sp>
        <p:nvSpPr>
          <p:cNvPr id="147460" name="Rectangle 2"/>
          <p:cNvSpPr>
            <a:spLocks noGrp="1" noChangeArrowheads="1"/>
          </p:cNvSpPr>
          <p:nvPr>
            <p:ph type="title"/>
          </p:nvPr>
        </p:nvSpPr>
        <p:spPr/>
        <p:txBody>
          <a:bodyPr/>
          <a:lstStyle/>
          <a:p>
            <a:r>
              <a:rPr lang="en-US" smtClean="0"/>
              <a:t>Service - Manufacturing</a:t>
            </a:r>
          </a:p>
        </p:txBody>
      </p:sp>
      <p:sp>
        <p:nvSpPr>
          <p:cNvPr id="147461" name="Rectangle 3"/>
          <p:cNvSpPr>
            <a:spLocks noGrp="1" noChangeArrowheads="1"/>
          </p:cNvSpPr>
          <p:nvPr>
            <p:ph type="body" idx="1"/>
          </p:nvPr>
        </p:nvSpPr>
        <p:spPr/>
        <p:txBody>
          <a:bodyPr/>
          <a:lstStyle/>
          <a:p>
            <a:pPr>
              <a:lnSpc>
                <a:spcPct val="90000"/>
              </a:lnSpc>
            </a:pPr>
            <a:r>
              <a:rPr lang="en-US" smtClean="0"/>
              <a:t>Manufacturing often provides services</a:t>
            </a:r>
          </a:p>
          <a:p>
            <a:pPr>
              <a:lnSpc>
                <a:spcPct val="90000"/>
              </a:lnSpc>
            </a:pPr>
            <a:r>
              <a:rPr lang="en-US" smtClean="0"/>
              <a:t>Services often provides tangible goods</a:t>
            </a:r>
          </a:p>
          <a:p>
            <a:pPr>
              <a:lnSpc>
                <a:spcPct val="90000"/>
              </a:lnSpc>
            </a:pPr>
            <a:r>
              <a:rPr lang="en-US" smtClean="0"/>
              <a:t>Some organizations are a blend of service/manufacturing/quasi-manufacturing Quasi-Manufacturing (QM) organizations</a:t>
            </a:r>
          </a:p>
          <a:p>
            <a:pPr>
              <a:lnSpc>
                <a:spcPct val="90000"/>
              </a:lnSpc>
            </a:pPr>
            <a:r>
              <a:rPr lang="en-US" smtClean="0"/>
              <a:t>QM characteristics include</a:t>
            </a:r>
          </a:p>
          <a:p>
            <a:pPr lvl="1">
              <a:lnSpc>
                <a:spcPct val="90000"/>
              </a:lnSpc>
            </a:pPr>
            <a:r>
              <a:rPr lang="en-US" smtClean="0"/>
              <a:t>Low customer contact &amp; Capital Intensive</a:t>
            </a:r>
          </a:p>
        </p:txBody>
      </p:sp>
      <p:sp>
        <p:nvSpPr>
          <p:cNvPr id="147462" name="5 Marcador de fecha"/>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6A4D89A-7CB6-4E2B-A11E-67726DC3FB9F}" type="datetime1">
              <a:rPr lang="es-CL" smtClean="0"/>
              <a:t>12-10-2011</a:t>
            </a:fld>
            <a:endParaRPr lang="es-ES"/>
          </a:p>
        </p:txBody>
      </p:sp>
    </p:spTree>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4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sp>
        <p:nvSpPr>
          <p:cNvPr id="148483" name="5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919563DA-4AB5-46BB-96F5-921C3288241F}" type="slidenum">
              <a:rPr lang="en-US"/>
              <a:pPr eaLnBrk="1" hangingPunct="1"/>
              <a:t>127</a:t>
            </a:fld>
            <a:endParaRPr lang="en-US"/>
          </a:p>
        </p:txBody>
      </p:sp>
      <p:sp>
        <p:nvSpPr>
          <p:cNvPr id="148484" name="Rectangle 2"/>
          <p:cNvSpPr>
            <a:spLocks noGrp="1" noChangeArrowheads="1"/>
          </p:cNvSpPr>
          <p:nvPr>
            <p:ph type="title"/>
          </p:nvPr>
        </p:nvSpPr>
        <p:spPr/>
        <p:txBody>
          <a:bodyPr/>
          <a:lstStyle/>
          <a:p>
            <a:r>
              <a:rPr lang="en-US" smtClean="0"/>
              <a:t>OM Decisions	</a:t>
            </a:r>
          </a:p>
        </p:txBody>
      </p:sp>
      <p:sp>
        <p:nvSpPr>
          <p:cNvPr id="148485" name="Rectangle 3"/>
          <p:cNvSpPr>
            <a:spLocks noGrp="1" noChangeArrowheads="1"/>
          </p:cNvSpPr>
          <p:nvPr>
            <p:ph type="body" idx="1"/>
          </p:nvPr>
        </p:nvSpPr>
        <p:spPr/>
        <p:txBody>
          <a:bodyPr/>
          <a:lstStyle/>
          <a:p>
            <a:pPr>
              <a:lnSpc>
                <a:spcPct val="90000"/>
              </a:lnSpc>
            </a:pPr>
            <a:r>
              <a:rPr lang="en-US" smtClean="0"/>
              <a:t>All organizations are based on decisions</a:t>
            </a:r>
          </a:p>
          <a:p>
            <a:pPr>
              <a:lnSpc>
                <a:spcPct val="90000"/>
              </a:lnSpc>
            </a:pPr>
            <a:r>
              <a:rPr lang="en-US" smtClean="0"/>
              <a:t>Decisions follow a similar path</a:t>
            </a:r>
          </a:p>
          <a:p>
            <a:pPr lvl="1">
              <a:lnSpc>
                <a:spcPct val="90000"/>
              </a:lnSpc>
            </a:pPr>
            <a:r>
              <a:rPr lang="en-US" smtClean="0"/>
              <a:t>First decisions very broad – Strategic decisions</a:t>
            </a:r>
          </a:p>
          <a:p>
            <a:pPr lvl="2">
              <a:lnSpc>
                <a:spcPct val="90000"/>
              </a:lnSpc>
            </a:pPr>
            <a:r>
              <a:rPr lang="en-US" smtClean="0"/>
              <a:t>Strategic Decisions – set the direction for the entire company; they are broad in scope and long-term in nature</a:t>
            </a:r>
          </a:p>
          <a:p>
            <a:pPr lvl="1">
              <a:lnSpc>
                <a:spcPct val="90000"/>
              </a:lnSpc>
            </a:pPr>
            <a:r>
              <a:rPr lang="en-US" smtClean="0"/>
              <a:t>Following decisions focus on specifics - Tactical decision</a:t>
            </a:r>
          </a:p>
          <a:p>
            <a:pPr lvl="1">
              <a:lnSpc>
                <a:spcPct val="90000"/>
              </a:lnSpc>
            </a:pPr>
            <a:endParaRPr lang="en-US" smtClean="0"/>
          </a:p>
        </p:txBody>
      </p:sp>
      <p:sp>
        <p:nvSpPr>
          <p:cNvPr id="148486" name="5 Marcador de fecha"/>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A44217B-9BA0-486E-9351-0B817518BE0B}" type="datetime1">
              <a:rPr lang="es-CL" smtClean="0"/>
              <a:t>12-10-2011</a:t>
            </a:fld>
            <a:endParaRPr lang="es-ES"/>
          </a:p>
        </p:txBody>
      </p:sp>
    </p:spTree>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4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sp>
        <p:nvSpPr>
          <p:cNvPr id="149507" name="5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136A289-DF49-4993-88AD-8021AB30894C}" type="slidenum">
              <a:rPr lang="en-US"/>
              <a:pPr eaLnBrk="1" hangingPunct="1"/>
              <a:t>128</a:t>
            </a:fld>
            <a:endParaRPr lang="en-US"/>
          </a:p>
        </p:txBody>
      </p:sp>
      <p:sp>
        <p:nvSpPr>
          <p:cNvPr id="149508" name="Rectangle 2"/>
          <p:cNvSpPr>
            <a:spLocks noGrp="1" noChangeArrowheads="1"/>
          </p:cNvSpPr>
          <p:nvPr>
            <p:ph type="title"/>
          </p:nvPr>
        </p:nvSpPr>
        <p:spPr/>
        <p:txBody>
          <a:bodyPr/>
          <a:lstStyle/>
          <a:p>
            <a:r>
              <a:rPr lang="en-US" smtClean="0"/>
              <a:t>OM Decisions	</a:t>
            </a:r>
          </a:p>
        </p:txBody>
      </p:sp>
      <p:sp>
        <p:nvSpPr>
          <p:cNvPr id="149509" name="Rectangle 3"/>
          <p:cNvSpPr>
            <a:spLocks noGrp="1" noChangeArrowheads="1"/>
          </p:cNvSpPr>
          <p:nvPr>
            <p:ph type="body" idx="1"/>
          </p:nvPr>
        </p:nvSpPr>
        <p:spPr/>
        <p:txBody>
          <a:bodyPr/>
          <a:lstStyle/>
          <a:p>
            <a:r>
              <a:rPr lang="en-US" smtClean="0"/>
              <a:t>Tactical decisions focus on</a:t>
            </a:r>
          </a:p>
          <a:p>
            <a:pPr lvl="1"/>
            <a:r>
              <a:rPr lang="en-US" smtClean="0"/>
              <a:t>Specific day-to-day issues</a:t>
            </a:r>
          </a:p>
          <a:p>
            <a:pPr lvl="2"/>
            <a:r>
              <a:rPr lang="en-US" smtClean="0"/>
              <a:t>Resource needs, schedules, &amp; quantities to produce</a:t>
            </a:r>
          </a:p>
          <a:p>
            <a:pPr lvl="1"/>
            <a:r>
              <a:rPr lang="en-US" smtClean="0"/>
              <a:t>Tactical decisions are very frequent</a:t>
            </a:r>
          </a:p>
          <a:p>
            <a:pPr lvl="1"/>
            <a:r>
              <a:rPr lang="en-US" smtClean="0"/>
              <a:t>Strategic decisions less frequent</a:t>
            </a:r>
          </a:p>
          <a:p>
            <a:pPr lvl="1"/>
            <a:r>
              <a:rPr lang="en-US" smtClean="0"/>
              <a:t>Tactical decisions must align with strategic decisions</a:t>
            </a:r>
          </a:p>
        </p:txBody>
      </p:sp>
      <p:sp>
        <p:nvSpPr>
          <p:cNvPr id="149510" name="5 Marcador de fecha"/>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73D8442-52D1-4944-85DC-C48873AB1636}" type="datetime1">
              <a:rPr lang="es-CL" smtClean="0"/>
              <a:t>12-10-2011</a:t>
            </a:fld>
            <a:endParaRPr lang="es-E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3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graphicFrame>
        <p:nvGraphicFramePr>
          <p:cNvPr id="6" name="5 Marcador de contenido"/>
          <p:cNvGraphicFramePr>
            <a:graphicFrameLocks noGrp="1"/>
          </p:cNvGraphicFramePr>
          <p:nvPr>
            <p:ph/>
            <p:extLst>
              <p:ext uri="{D42A27DB-BD31-4B8C-83A1-F6EECF244321}">
                <p14:modId xmlns:p14="http://schemas.microsoft.com/office/powerpoint/2010/main" val="116066922"/>
              </p:ext>
            </p:extLst>
          </p:nvPr>
        </p:nvGraphicFramePr>
        <p:xfrm>
          <a:off x="285750" y="1571625"/>
          <a:ext cx="8358188" cy="3575443"/>
        </p:xfrm>
        <a:graphic>
          <a:graphicData uri="http://schemas.openxmlformats.org/drawingml/2006/table">
            <a:tbl>
              <a:tblPr/>
              <a:tblGrid>
                <a:gridCol w="889097"/>
                <a:gridCol w="5649188"/>
                <a:gridCol w="1819903"/>
              </a:tblGrid>
              <a:tr h="1929383">
                <a:tc>
                  <a:txBody>
                    <a:bodyPr/>
                    <a:lstStyle/>
                    <a:p>
                      <a:pPr marL="450215" algn="ctr">
                        <a:spcAft>
                          <a:spcPts val="0"/>
                        </a:spcAft>
                      </a:pPr>
                      <a:r>
                        <a:rPr lang="es-ES" sz="1800" dirty="0">
                          <a:latin typeface="Arial"/>
                          <a:ea typeface="Times New Roman"/>
                          <a:cs typeface="Arial"/>
                        </a:rPr>
                        <a:t>5</a:t>
                      </a:r>
                      <a:endParaRPr lang="es-ES" sz="1400" dirty="0">
                        <a:latin typeface="Arial"/>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gn="just">
                        <a:spcAft>
                          <a:spcPts val="0"/>
                        </a:spcAft>
                        <a:buSzPts val="1200"/>
                        <a:buFont typeface="Wingdings"/>
                        <a:buChar char=""/>
                      </a:pPr>
                      <a:r>
                        <a:rPr lang="es-ES" sz="1800">
                          <a:latin typeface="Arial"/>
                          <a:ea typeface="Times New Roman"/>
                          <a:cs typeface="Arial"/>
                        </a:rPr>
                        <a:t>GLOBALIZACION DE LAS OPERACIONES </a:t>
                      </a:r>
                      <a:endParaRPr lang="es-ES" sz="1400">
                        <a:latin typeface="Arial"/>
                        <a:ea typeface="Times New Roman"/>
                        <a:cs typeface="Times New Roman"/>
                      </a:endParaRPr>
                    </a:p>
                    <a:p>
                      <a:pPr marL="342900" lvl="0" indent="-342900" algn="just">
                        <a:spcAft>
                          <a:spcPts val="0"/>
                        </a:spcAft>
                        <a:buSzPts val="1200"/>
                        <a:buFont typeface="Wingdings"/>
                        <a:buChar char=""/>
                      </a:pPr>
                      <a:r>
                        <a:rPr lang="es-ES" sz="1800">
                          <a:latin typeface="Times New Roman"/>
                          <a:ea typeface="Times New Roman"/>
                          <a:cs typeface="Arial"/>
                        </a:rPr>
                        <a:t>INNOVACION y GESTION TECNOLOGICA</a:t>
                      </a:r>
                      <a:endParaRPr lang="es-ES" sz="2000">
                        <a:latin typeface="Times New Roman"/>
                        <a:ea typeface="Times New Roman"/>
                      </a:endParaRPr>
                    </a:p>
                    <a:p>
                      <a:pPr marL="342900" lvl="0" indent="-342900" algn="just">
                        <a:spcAft>
                          <a:spcPts val="0"/>
                        </a:spcAft>
                        <a:buSzPts val="1200"/>
                        <a:buFont typeface="Wingdings"/>
                        <a:buChar char=""/>
                      </a:pPr>
                      <a:r>
                        <a:rPr lang="es-ES" sz="1800">
                          <a:latin typeface="Times New Roman"/>
                          <a:ea typeface="Times New Roman"/>
                          <a:cs typeface="Arial"/>
                        </a:rPr>
                        <a:t>CTP 4</a:t>
                      </a:r>
                      <a:endParaRPr lang="es-ES" sz="2000">
                        <a:latin typeface="Times New Roman"/>
                        <a:ea typeface="Times New Roman"/>
                      </a:endParaRPr>
                    </a:p>
                    <a:p>
                      <a:pPr marL="450215" algn="just">
                        <a:spcAft>
                          <a:spcPts val="0"/>
                        </a:spcAft>
                      </a:pPr>
                      <a:r>
                        <a:rPr lang="es-ES" sz="1800">
                          <a:latin typeface="Arial"/>
                          <a:ea typeface="Times New Roman"/>
                          <a:cs typeface="Arial"/>
                        </a:rPr>
                        <a:t>Lecturas recomendadas:  </a:t>
                      </a:r>
                      <a:r>
                        <a:rPr lang="en-GB" sz="1800">
                          <a:latin typeface="Arial"/>
                          <a:ea typeface="Times New Roman"/>
                          <a:cs typeface="Arial"/>
                        </a:rPr>
                        <a:t>9 y10</a:t>
                      </a:r>
                      <a:endParaRPr lang="es-ES" sz="1400">
                        <a:latin typeface="Arial"/>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0215" marR="0" indent="0" algn="ctr" defTabSz="914400" rtl="0" eaLnBrk="1" fontAlgn="auto" latinLnBrk="0" hangingPunct="1">
                        <a:lnSpc>
                          <a:spcPct val="100000"/>
                        </a:lnSpc>
                        <a:spcBef>
                          <a:spcPts val="0"/>
                        </a:spcBef>
                        <a:spcAft>
                          <a:spcPts val="0"/>
                        </a:spcAft>
                        <a:buClrTx/>
                        <a:buSzTx/>
                        <a:buFontTx/>
                        <a:buNone/>
                        <a:tabLst/>
                        <a:defRPr/>
                      </a:pPr>
                      <a:r>
                        <a:rPr lang="en-US" sz="1600" b="1" dirty="0" smtClean="0">
                          <a:latin typeface="+mn-lt"/>
                          <a:ea typeface="Times New Roman"/>
                          <a:cs typeface="Arial"/>
                        </a:rPr>
                        <a:t>16/11/11</a:t>
                      </a:r>
                      <a:endParaRPr lang="es-ES" sz="1200" b="1" dirty="0" smtClean="0">
                        <a:latin typeface="+mn-lt"/>
                        <a:ea typeface="Times New Roman"/>
                        <a:cs typeface="Times New Roman"/>
                      </a:endParaRPr>
                    </a:p>
                    <a:p>
                      <a:pPr marL="450215" algn="ctr">
                        <a:spcAft>
                          <a:spcPts val="0"/>
                        </a:spcAft>
                      </a:pPr>
                      <a:endParaRPr lang="es-ES" sz="1400" dirty="0">
                        <a:latin typeface="Arial"/>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46060">
                <a:tc>
                  <a:txBody>
                    <a:bodyPr/>
                    <a:lstStyle/>
                    <a:p>
                      <a:pPr marL="450215" algn="ctr">
                        <a:spcAft>
                          <a:spcPts val="0"/>
                        </a:spcAft>
                      </a:pPr>
                      <a:r>
                        <a:rPr lang="es-ES" sz="1800">
                          <a:latin typeface="Arial"/>
                          <a:ea typeface="Times New Roman"/>
                          <a:cs typeface="Arial"/>
                        </a:rPr>
                        <a:t>6</a:t>
                      </a:r>
                      <a:endParaRPr lang="es-ES" sz="1400">
                        <a:latin typeface="Arial"/>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gn="just">
                        <a:spcAft>
                          <a:spcPts val="0"/>
                        </a:spcAft>
                        <a:buSzPts val="1200"/>
                        <a:buFont typeface="Wingdings"/>
                        <a:buChar char=""/>
                      </a:pPr>
                      <a:r>
                        <a:rPr lang="es-ES" sz="1800">
                          <a:latin typeface="Arial"/>
                          <a:ea typeface="Times New Roman"/>
                        </a:rPr>
                        <a:t>Tendencias en modelos de operación</a:t>
                      </a:r>
                      <a:endParaRPr lang="es-ES" sz="2000">
                        <a:latin typeface="Times New Roman"/>
                        <a:ea typeface="Times New Roman"/>
                      </a:endParaRPr>
                    </a:p>
                    <a:p>
                      <a:pPr marL="342900" lvl="0" indent="-342900" algn="just">
                        <a:spcAft>
                          <a:spcPts val="0"/>
                        </a:spcAft>
                        <a:buSzPts val="1200"/>
                        <a:buFont typeface="Wingdings"/>
                        <a:buChar char=""/>
                      </a:pPr>
                      <a:r>
                        <a:rPr lang="es-ES" sz="1800">
                          <a:latin typeface="Arial"/>
                          <a:ea typeface="Times New Roman"/>
                        </a:rPr>
                        <a:t>Abastecimiento y outsourcing en la gestión de la SCM</a:t>
                      </a:r>
                      <a:endParaRPr lang="es-ES" sz="2000">
                        <a:latin typeface="Times New Roman"/>
                        <a:ea typeface="Times New Roman"/>
                      </a:endParaRPr>
                    </a:p>
                    <a:p>
                      <a:pPr marL="342900" lvl="0" indent="-342900" algn="just">
                        <a:spcAft>
                          <a:spcPts val="0"/>
                        </a:spcAft>
                        <a:buSzPts val="1200"/>
                        <a:buFont typeface="Wingdings"/>
                        <a:buChar char=""/>
                      </a:pPr>
                      <a:r>
                        <a:rPr lang="es-ES" sz="1800">
                          <a:latin typeface="Arial"/>
                          <a:ea typeface="Times New Roman"/>
                          <a:cs typeface="Arial"/>
                        </a:rPr>
                        <a:t>CTP 5</a:t>
                      </a:r>
                      <a:endParaRPr lang="es-ES" sz="1400">
                        <a:latin typeface="Arial"/>
                        <a:ea typeface="Times New Roman"/>
                        <a:cs typeface="Times New Roman"/>
                      </a:endParaRPr>
                    </a:p>
                    <a:p>
                      <a:pPr marL="342900" lvl="0" indent="-342900" algn="just">
                        <a:spcAft>
                          <a:spcPts val="0"/>
                        </a:spcAft>
                        <a:buSzPts val="1200"/>
                        <a:buFont typeface="Wingdings"/>
                        <a:buChar char=""/>
                      </a:pPr>
                      <a:r>
                        <a:rPr lang="es-ES" sz="1800">
                          <a:latin typeface="Arial"/>
                          <a:ea typeface="Times New Roman"/>
                          <a:cs typeface="Arial"/>
                        </a:rPr>
                        <a:t>Presentación T2</a:t>
                      </a:r>
                      <a:endParaRPr lang="es-ES" sz="1400">
                        <a:latin typeface="Arial"/>
                        <a:ea typeface="Times New Roman"/>
                        <a:cs typeface="Times New Roman"/>
                      </a:endParaRPr>
                    </a:p>
                    <a:p>
                      <a:pPr marL="450215" algn="just">
                        <a:spcAft>
                          <a:spcPts val="0"/>
                        </a:spcAft>
                      </a:pPr>
                      <a:r>
                        <a:rPr lang="es-ES" sz="1800">
                          <a:latin typeface="Arial"/>
                          <a:ea typeface="Times New Roman"/>
                          <a:cs typeface="Arial"/>
                        </a:rPr>
                        <a:t>Lecturas recomendadas:  </a:t>
                      </a:r>
                      <a:r>
                        <a:rPr lang="en-GB" sz="1800">
                          <a:latin typeface="Arial"/>
                          <a:ea typeface="Times New Roman"/>
                          <a:cs typeface="Arial"/>
                        </a:rPr>
                        <a:t>11 y 12</a:t>
                      </a:r>
                      <a:endParaRPr lang="es-ES" sz="1400">
                        <a:latin typeface="Arial"/>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0215" marR="0" indent="0" algn="ctr" defTabSz="914400" rtl="0" eaLnBrk="1" fontAlgn="auto" latinLnBrk="0" hangingPunct="1">
                        <a:lnSpc>
                          <a:spcPct val="100000"/>
                        </a:lnSpc>
                        <a:spcBef>
                          <a:spcPts val="0"/>
                        </a:spcBef>
                        <a:spcAft>
                          <a:spcPts val="0"/>
                        </a:spcAft>
                        <a:buClrTx/>
                        <a:buSzTx/>
                        <a:buFontTx/>
                        <a:buNone/>
                        <a:tabLst/>
                        <a:defRPr/>
                      </a:pPr>
                      <a:r>
                        <a:rPr lang="es-ES" sz="1600" b="1" kern="1200" dirty="0" smtClean="0">
                          <a:solidFill>
                            <a:schemeClr val="tx1"/>
                          </a:solidFill>
                          <a:latin typeface="+mn-lt"/>
                          <a:ea typeface="Times New Roman"/>
                          <a:cs typeface="Arial"/>
                        </a:rPr>
                        <a:t>23/11/11</a:t>
                      </a:r>
                    </a:p>
                    <a:p>
                      <a:pPr marL="450215" algn="ctr">
                        <a:spcAft>
                          <a:spcPts val="0"/>
                        </a:spcAft>
                      </a:pPr>
                      <a:endParaRPr lang="es-ES" sz="1400" dirty="0">
                        <a:latin typeface="Arial"/>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9953" name="3 Marcador de fecha"/>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D65DA5A-F984-4075-B33C-2506197A0D7D}" type="datetime1">
              <a:rPr lang="es-CL" smtClean="0"/>
              <a:t>12-10-2011</a:t>
            </a:fld>
            <a:endParaRPr lang="en-US"/>
          </a:p>
        </p:txBody>
      </p:sp>
      <p:sp>
        <p:nvSpPr>
          <p:cNvPr id="39954" name="4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956E40B-2606-4365-9C6B-AF2ACF9C42E2}" type="slidenum">
              <a:rPr lang="en-US" smtClean="0"/>
              <a:pPr eaLnBrk="1" hangingPunct="1"/>
              <a:t>13</a:t>
            </a:fld>
            <a:endParaRPr lang="en-US" smtClean="0"/>
          </a:p>
        </p:txBody>
      </p:sp>
    </p:spTree>
  </p:cSld>
  <p:clrMapOvr>
    <a:masterClrMapping/>
  </p:clrMapOvr>
  <p:transition>
    <p:random/>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3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graphicFrame>
        <p:nvGraphicFramePr>
          <p:cNvPr id="6" name="5 Marcador de contenido"/>
          <p:cNvGraphicFramePr>
            <a:graphicFrameLocks noGrp="1"/>
          </p:cNvGraphicFramePr>
          <p:nvPr>
            <p:ph/>
            <p:extLst>
              <p:ext uri="{D42A27DB-BD31-4B8C-83A1-F6EECF244321}">
                <p14:modId xmlns:p14="http://schemas.microsoft.com/office/powerpoint/2010/main" val="1700829849"/>
              </p:ext>
            </p:extLst>
          </p:nvPr>
        </p:nvGraphicFramePr>
        <p:xfrm>
          <a:off x="642938" y="2420938"/>
          <a:ext cx="8143875" cy="1945945"/>
        </p:xfrm>
        <a:graphic>
          <a:graphicData uri="http://schemas.openxmlformats.org/drawingml/2006/table">
            <a:tbl>
              <a:tblPr/>
              <a:tblGrid>
                <a:gridCol w="866300"/>
                <a:gridCol w="5360425"/>
                <a:gridCol w="1917150"/>
              </a:tblGrid>
              <a:tr h="624589">
                <a:tc>
                  <a:txBody>
                    <a:bodyPr/>
                    <a:lstStyle/>
                    <a:p>
                      <a:pPr marL="450215" algn="ctr">
                        <a:spcAft>
                          <a:spcPts val="0"/>
                        </a:spcAft>
                      </a:pPr>
                      <a:r>
                        <a:rPr lang="es-ES" sz="2000" dirty="0">
                          <a:latin typeface="Arial"/>
                          <a:ea typeface="Times New Roman"/>
                          <a:cs typeface="Arial"/>
                        </a:rPr>
                        <a:t>7</a:t>
                      </a:r>
                      <a:endParaRPr lang="es-ES" sz="1600" dirty="0">
                        <a:latin typeface="Arial"/>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gn="just">
                        <a:spcAft>
                          <a:spcPts val="0"/>
                        </a:spcAft>
                        <a:buSzPts val="1200"/>
                        <a:buFont typeface="Wingdings"/>
                        <a:buChar char=""/>
                      </a:pPr>
                      <a:r>
                        <a:rPr lang="es-ES" sz="2000">
                          <a:latin typeface="Arial"/>
                          <a:ea typeface="Times New Roman"/>
                          <a:cs typeface="Arial"/>
                        </a:rPr>
                        <a:t>SINTESIS FINAL </a:t>
                      </a:r>
                      <a:endParaRPr lang="es-ES" sz="1600">
                        <a:latin typeface="Arial"/>
                        <a:ea typeface="Times New Roman"/>
                        <a:cs typeface="Times New Roman"/>
                      </a:endParaRPr>
                    </a:p>
                    <a:p>
                      <a:pPr marL="342900" lvl="0" indent="-342900" algn="just">
                        <a:spcAft>
                          <a:spcPts val="0"/>
                        </a:spcAft>
                        <a:buSzPts val="1200"/>
                        <a:buFont typeface="Wingdings"/>
                        <a:buChar char=""/>
                      </a:pPr>
                      <a:r>
                        <a:rPr lang="es-ES" sz="2000">
                          <a:latin typeface="Arial"/>
                          <a:ea typeface="Times New Roman"/>
                          <a:cs typeface="Arial"/>
                        </a:rPr>
                        <a:t>PRESENTACION CASO 2</a:t>
                      </a:r>
                      <a:endParaRPr lang="es-ES" sz="1600">
                        <a:latin typeface="Arial"/>
                        <a:ea typeface="Times New Roman"/>
                        <a:cs typeface="Times New Roman"/>
                      </a:endParaRPr>
                    </a:p>
                    <a:p>
                      <a:pPr marL="450215" algn="just">
                        <a:spcAft>
                          <a:spcPts val="0"/>
                        </a:spcAft>
                      </a:pPr>
                      <a:r>
                        <a:rPr lang="es-ES" sz="2000">
                          <a:latin typeface="Arial"/>
                          <a:ea typeface="Times New Roman"/>
                          <a:cs typeface="Arial"/>
                        </a:rPr>
                        <a:t>Lecturas recomendadas:  </a:t>
                      </a:r>
                      <a:r>
                        <a:rPr lang="en-GB" sz="2000">
                          <a:latin typeface="Arial"/>
                          <a:ea typeface="Times New Roman"/>
                          <a:cs typeface="Arial"/>
                        </a:rPr>
                        <a:t>12</a:t>
                      </a:r>
                      <a:endParaRPr lang="es-ES" sz="1600">
                        <a:latin typeface="Arial"/>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0215" marR="0" indent="0" algn="ctr" defTabSz="914400" rtl="0" eaLnBrk="1" fontAlgn="auto" latinLnBrk="0" hangingPunct="1">
                        <a:lnSpc>
                          <a:spcPct val="100000"/>
                        </a:lnSpc>
                        <a:spcBef>
                          <a:spcPts val="0"/>
                        </a:spcBef>
                        <a:spcAft>
                          <a:spcPts val="0"/>
                        </a:spcAft>
                        <a:buClrTx/>
                        <a:buSzTx/>
                        <a:buFontTx/>
                        <a:buNone/>
                        <a:tabLst/>
                        <a:defRPr/>
                      </a:pPr>
                      <a:r>
                        <a:rPr lang="es-ES" sz="1600" b="1" dirty="0" smtClean="0">
                          <a:latin typeface="+mn-lt"/>
                          <a:ea typeface="Times New Roman"/>
                          <a:cs typeface="Arial"/>
                        </a:rPr>
                        <a:t>30/11/11</a:t>
                      </a:r>
                      <a:endParaRPr lang="es-ES" sz="1200" b="1" dirty="0" smtClean="0">
                        <a:latin typeface="+mn-lt"/>
                        <a:ea typeface="Times New Roman"/>
                        <a:cs typeface="Times New Roman"/>
                      </a:endParaRPr>
                    </a:p>
                    <a:p>
                      <a:pPr marL="450215" algn="ctr">
                        <a:spcAft>
                          <a:spcPts val="0"/>
                        </a:spcAft>
                      </a:pPr>
                      <a:endParaRPr lang="es-ES" sz="1600" dirty="0">
                        <a:latin typeface="Arial"/>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31545">
                <a:tc>
                  <a:txBody>
                    <a:bodyPr/>
                    <a:lstStyle/>
                    <a:p>
                      <a:pPr marL="450215" algn="ctr">
                        <a:spcAft>
                          <a:spcPts val="0"/>
                        </a:spcAft>
                      </a:pPr>
                      <a:r>
                        <a:rPr lang="es-ES" sz="2000">
                          <a:latin typeface="Arial"/>
                          <a:ea typeface="Times New Roman"/>
                          <a:cs typeface="Arial"/>
                        </a:rPr>
                        <a:t>8</a:t>
                      </a:r>
                      <a:endParaRPr lang="es-ES" sz="1600">
                        <a:latin typeface="Arial"/>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gn="just">
                        <a:spcAft>
                          <a:spcPts val="0"/>
                        </a:spcAft>
                        <a:buSzPts val="1200"/>
                        <a:buFont typeface="Wingdings"/>
                        <a:buChar char=""/>
                      </a:pPr>
                      <a:r>
                        <a:rPr lang="es-ES" sz="2000">
                          <a:latin typeface="Arial"/>
                          <a:ea typeface="Times New Roman"/>
                          <a:cs typeface="Arial"/>
                        </a:rPr>
                        <a:t>EXAMEN</a:t>
                      </a:r>
                      <a:endParaRPr lang="es-ES" sz="1600">
                        <a:latin typeface="Arial"/>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0215" marR="0" indent="0" algn="ctr" defTabSz="914400" rtl="0" eaLnBrk="1" fontAlgn="auto" latinLnBrk="0" hangingPunct="1">
                        <a:lnSpc>
                          <a:spcPct val="100000"/>
                        </a:lnSpc>
                        <a:spcBef>
                          <a:spcPts val="0"/>
                        </a:spcBef>
                        <a:spcAft>
                          <a:spcPts val="0"/>
                        </a:spcAft>
                        <a:buClrTx/>
                        <a:buSzTx/>
                        <a:buFontTx/>
                        <a:buNone/>
                        <a:tabLst/>
                        <a:defRPr/>
                      </a:pPr>
                      <a:r>
                        <a:rPr lang="es-ES" sz="1600" b="1" kern="1200" dirty="0" smtClean="0">
                          <a:solidFill>
                            <a:schemeClr val="tx1"/>
                          </a:solidFill>
                          <a:latin typeface="+mn-lt"/>
                          <a:ea typeface="Times New Roman"/>
                          <a:cs typeface="Arial"/>
                        </a:rPr>
                        <a:t>15/12/11</a:t>
                      </a:r>
                      <a:endParaRPr lang="es-ES" sz="1600" b="1" kern="1200" dirty="0">
                        <a:solidFill>
                          <a:schemeClr val="tx1"/>
                        </a:solidFill>
                        <a:latin typeface="+mn-lt"/>
                        <a:ea typeface="Times New Roman"/>
                        <a:cs typeface="Arial"/>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0977" name="3 Marcador de fecha"/>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AF721D4-C04C-4733-8DF2-F4D476D52BCA}" type="datetime1">
              <a:rPr lang="es-CL" smtClean="0"/>
              <a:t>12-10-2011</a:t>
            </a:fld>
            <a:endParaRPr lang="en-US"/>
          </a:p>
        </p:txBody>
      </p:sp>
      <p:sp>
        <p:nvSpPr>
          <p:cNvPr id="40978" name="4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8E4C2F3-D120-4E20-ABBE-BC107D3CB664}" type="slidenum">
              <a:rPr lang="en-US" smtClean="0"/>
              <a:pPr eaLnBrk="1" hangingPunct="1"/>
              <a:t>14</a:t>
            </a:fld>
            <a:endParaRPr lang="en-US" smtClean="0"/>
          </a:p>
        </p:txBody>
      </p:sp>
    </p:spTree>
  </p:cSld>
  <p:clrMapOvr>
    <a:masterClrMapping/>
  </p:clrMapOvr>
  <p:transition>
    <p:random/>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4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sp>
        <p:nvSpPr>
          <p:cNvPr id="41987" name="Rectangle 3"/>
          <p:cNvSpPr>
            <a:spLocks noGrp="1" noChangeArrowheads="1"/>
          </p:cNvSpPr>
          <p:nvPr>
            <p:ph type="body" idx="1"/>
          </p:nvPr>
        </p:nvSpPr>
        <p:spPr>
          <a:xfrm>
            <a:off x="228600" y="0"/>
            <a:ext cx="7772400" cy="4114800"/>
          </a:xfrm>
        </p:spPr>
        <p:txBody>
          <a:bodyPr/>
          <a:lstStyle/>
          <a:p>
            <a:pPr>
              <a:buFontTx/>
              <a:buNone/>
            </a:pPr>
            <a:r>
              <a:rPr lang="es-CL" u="sng" smtClean="0">
                <a:solidFill>
                  <a:schemeClr val="bg1"/>
                </a:solidFill>
              </a:rPr>
              <a:t>EVALUACION:</a:t>
            </a:r>
          </a:p>
          <a:p>
            <a:endParaRPr lang="es-CL" smtClean="0"/>
          </a:p>
          <a:p>
            <a:pPr>
              <a:buFontTx/>
              <a:buNone/>
            </a:pPr>
            <a:endParaRPr lang="es-CL" smtClean="0"/>
          </a:p>
        </p:txBody>
      </p:sp>
      <p:sp>
        <p:nvSpPr>
          <p:cNvPr id="41988" name="Text Box 133"/>
          <p:cNvSpPr txBox="1">
            <a:spLocks noChangeArrowheads="1"/>
          </p:cNvSpPr>
          <p:nvPr/>
        </p:nvSpPr>
        <p:spPr bwMode="auto">
          <a:xfrm>
            <a:off x="0" y="6289675"/>
            <a:ext cx="4048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a:solidFill>
                  <a:srgbClr val="99FF66"/>
                </a:solidFill>
              </a:rPr>
              <a:t>A</a:t>
            </a:r>
            <a:endParaRPr lang="es-ES">
              <a:solidFill>
                <a:srgbClr val="99FF66"/>
              </a:solidFill>
            </a:endParaRPr>
          </a:p>
        </p:txBody>
      </p:sp>
      <p:pic>
        <p:nvPicPr>
          <p:cNvPr id="41989" name="Picture 21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04812" y="2019300"/>
            <a:ext cx="7838579" cy="2230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90" name="5 Marcador de fecha"/>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6B9A94F-3BC3-4035-BDDD-D45D8048EB21}" type="datetime1">
              <a:rPr lang="es-CL" smtClean="0"/>
              <a:t>12-10-2011</a:t>
            </a:fld>
            <a:endParaRPr lang="es-ES"/>
          </a:p>
        </p:txBody>
      </p:sp>
      <p:sp>
        <p:nvSpPr>
          <p:cNvPr id="41991" name="6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BD37F33-AA05-43C3-9C7B-1B1C27F635DD}" type="slidenum">
              <a:rPr lang="es-ES"/>
              <a:pPr eaLnBrk="1" hangingPunct="1"/>
              <a:t>15</a:t>
            </a:fld>
            <a:endParaRPr lang="es-ES"/>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Rectangle 2"/>
          <p:cNvSpPr>
            <a:spLocks noGrp="1" noChangeArrowheads="1"/>
          </p:cNvSpPr>
          <p:nvPr>
            <p:ph type="title"/>
          </p:nvPr>
        </p:nvSpPr>
        <p:spPr>
          <a:xfrm>
            <a:off x="15957" y="21771"/>
            <a:ext cx="6644275" cy="1143000"/>
          </a:xfrm>
          <a:solidFill>
            <a:srgbClr val="FFFFFF"/>
          </a:solidFill>
          <a:ln>
            <a:solidFill>
              <a:srgbClr val="000000"/>
            </a:solidFill>
            <a:miter lim="800000"/>
            <a:headEnd/>
            <a:tailEnd/>
          </a:ln>
        </p:spPr>
        <p:txBody>
          <a:bodyPr anchor="t"/>
          <a:lstStyle/>
          <a:p>
            <a:r>
              <a:rPr lang="es-CL" smtClean="0"/>
              <a:t>Bibliografía</a:t>
            </a:r>
            <a:endParaRPr lang="es-ES" smtClean="0"/>
          </a:p>
        </p:txBody>
      </p:sp>
      <p:sp>
        <p:nvSpPr>
          <p:cNvPr id="43012" name="Text Box 4"/>
          <p:cNvSpPr txBox="1">
            <a:spLocks noChangeArrowheads="1"/>
          </p:cNvSpPr>
          <p:nvPr/>
        </p:nvSpPr>
        <p:spPr bwMode="auto">
          <a:xfrm>
            <a:off x="0" y="6289675"/>
            <a:ext cx="3873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a:solidFill>
                  <a:srgbClr val="99FF66"/>
                </a:solidFill>
              </a:rPr>
              <a:t>B</a:t>
            </a:r>
            <a:endParaRPr lang="es-ES">
              <a:solidFill>
                <a:srgbClr val="99FF66"/>
              </a:solidFill>
            </a:endParaRPr>
          </a:p>
        </p:txBody>
      </p:sp>
      <p:sp>
        <p:nvSpPr>
          <p:cNvPr id="43013" name="Rectangle 7"/>
          <p:cNvSpPr>
            <a:spLocks noGrp="1" noChangeArrowheads="1"/>
          </p:cNvSpPr>
          <p:nvPr>
            <p:ph type="body" idx="1"/>
          </p:nvPr>
        </p:nvSpPr>
        <p:spPr>
          <a:xfrm>
            <a:off x="611560" y="1628800"/>
            <a:ext cx="8132763" cy="4114800"/>
          </a:xfrm>
        </p:spPr>
        <p:txBody>
          <a:bodyPr/>
          <a:lstStyle/>
          <a:p>
            <a:pPr marL="457200" indent="-457200">
              <a:buFont typeface="Times New Roman" pitchFamily="18" charset="0"/>
              <a:buAutoNum type="arabicPeriod"/>
            </a:pPr>
            <a:r>
              <a:rPr lang="es-ES" sz="2000" dirty="0" smtClean="0"/>
              <a:t>Cambio Profundo: Cómo la innovación operacional puede cambiar su empresa? Michael </a:t>
            </a:r>
            <a:r>
              <a:rPr lang="es-ES" sz="2000" dirty="0" err="1" smtClean="0"/>
              <a:t>Hammer</a:t>
            </a:r>
            <a:r>
              <a:rPr lang="es-ES" sz="2000" dirty="0" smtClean="0"/>
              <a:t> Harvard Business </a:t>
            </a:r>
            <a:r>
              <a:rPr lang="es-ES" sz="2000" dirty="0" err="1" smtClean="0"/>
              <a:t>Review</a:t>
            </a:r>
            <a:r>
              <a:rPr lang="es-ES" sz="2000" dirty="0" smtClean="0"/>
              <a:t> Abril 2004.</a:t>
            </a:r>
          </a:p>
          <a:p>
            <a:pPr marL="457200" indent="-457200">
              <a:buFont typeface="Times New Roman" pitchFamily="18" charset="0"/>
              <a:buAutoNum type="arabicPeriod"/>
            </a:pPr>
            <a:endParaRPr lang="es-ES" sz="2000" dirty="0" smtClean="0"/>
          </a:p>
          <a:p>
            <a:pPr marL="457200" indent="-457200">
              <a:buFont typeface="Times New Roman" pitchFamily="18" charset="0"/>
              <a:buAutoNum type="arabicPeriod"/>
            </a:pPr>
            <a:r>
              <a:rPr lang="en-US" sz="2000" dirty="0" smtClean="0"/>
              <a:t>The discipline of the market leaders: Cap 2, 3 y 4 Michael </a:t>
            </a:r>
            <a:r>
              <a:rPr lang="en-US" sz="2000" dirty="0" err="1" smtClean="0"/>
              <a:t>Treacy</a:t>
            </a:r>
            <a:r>
              <a:rPr lang="en-US" sz="2000" dirty="0" smtClean="0"/>
              <a:t> &amp; Fred </a:t>
            </a:r>
            <a:r>
              <a:rPr lang="en-US" sz="2000" dirty="0" err="1" smtClean="0"/>
              <a:t>Wiersema</a:t>
            </a:r>
            <a:r>
              <a:rPr lang="en-US" sz="2000" dirty="0" smtClean="0"/>
              <a:t>. </a:t>
            </a:r>
            <a:endParaRPr lang="es-ES" sz="2000" dirty="0" smtClean="0"/>
          </a:p>
          <a:p>
            <a:pPr marL="457200" indent="-457200">
              <a:buFont typeface="Times New Roman" pitchFamily="18" charset="0"/>
              <a:buAutoNum type="arabicPeriod"/>
            </a:pPr>
            <a:endParaRPr lang="es-ES" sz="2000" dirty="0" smtClean="0"/>
          </a:p>
          <a:p>
            <a:pPr marL="457200" indent="-457200">
              <a:buFont typeface="Times New Roman" pitchFamily="18" charset="0"/>
              <a:buAutoNum type="arabicPeriod"/>
            </a:pPr>
            <a:r>
              <a:rPr lang="en-US" sz="2000" dirty="0" smtClean="0"/>
              <a:t>SUPPLY CHAIN MANAGEMENT, THE HONG KONG STYLE; Sept.-Oct. 1998; Harvard Business Review. </a:t>
            </a:r>
            <a:endParaRPr lang="es-ES" sz="2000" dirty="0" smtClean="0"/>
          </a:p>
          <a:p>
            <a:pPr marL="457200" indent="-457200">
              <a:buFont typeface="Times New Roman" pitchFamily="18" charset="0"/>
              <a:buAutoNum type="arabicPeriod"/>
            </a:pPr>
            <a:endParaRPr lang="es-ES" sz="2000" dirty="0" smtClean="0"/>
          </a:p>
          <a:p>
            <a:pPr marL="457200" indent="-457200">
              <a:buFont typeface="Times New Roman" pitchFamily="18" charset="0"/>
              <a:buAutoNum type="arabicPeriod"/>
            </a:pPr>
            <a:r>
              <a:rPr lang="en-US" sz="2000" dirty="0" smtClean="0"/>
              <a:t>Techniques to model the supply Chain in an extended enterprise. Caps 4, 5 y 9. VIVACE Consortium.</a:t>
            </a:r>
            <a:endParaRPr lang="es-ES" sz="2000" dirty="0" smtClean="0"/>
          </a:p>
          <a:p>
            <a:pPr marL="457200" indent="-457200">
              <a:buFont typeface="Times New Roman" pitchFamily="18" charset="0"/>
              <a:buAutoNum type="arabicPeriod"/>
            </a:pPr>
            <a:endParaRPr lang="es-ES" sz="2000" dirty="0" smtClean="0"/>
          </a:p>
        </p:txBody>
      </p:sp>
      <p:sp>
        <p:nvSpPr>
          <p:cNvPr id="43014" name="5 Marcador de fecha"/>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78438E5-F875-40D9-A7E8-1BFDE38414AA}" type="datetime1">
              <a:rPr lang="es-CL" smtClean="0"/>
              <a:t>12-10-2011</a:t>
            </a:fld>
            <a:endParaRPr lang="es-ES"/>
          </a:p>
        </p:txBody>
      </p:sp>
      <p:sp>
        <p:nvSpPr>
          <p:cNvPr id="43015" name="6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FA710CF-E63B-4C1F-9E77-FE8C7FE436CE}" type="slidenum">
              <a:rPr lang="es-ES"/>
              <a:pPr eaLnBrk="1" hangingPunct="1"/>
              <a:t>16</a:t>
            </a:fld>
            <a:endParaRPr lang="es-ES"/>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4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sp>
        <p:nvSpPr>
          <p:cNvPr id="4" name="3 Marcador de contenido"/>
          <p:cNvSpPr>
            <a:spLocks noGrp="1"/>
          </p:cNvSpPr>
          <p:nvPr>
            <p:ph idx="1"/>
          </p:nvPr>
        </p:nvSpPr>
        <p:spPr>
          <a:xfrm>
            <a:off x="827584" y="1484784"/>
            <a:ext cx="7772400" cy="4114800"/>
          </a:xfrm>
        </p:spPr>
        <p:txBody>
          <a:bodyPr/>
          <a:lstStyle/>
          <a:p>
            <a:pPr marL="457200" indent="-457200">
              <a:buFontTx/>
              <a:buAutoNum type="arabicPeriod" startAt="5"/>
            </a:pPr>
            <a:r>
              <a:rPr lang="en-US" sz="2000" dirty="0" smtClean="0"/>
              <a:t>Lean, </a:t>
            </a:r>
            <a:r>
              <a:rPr lang="en-US" sz="2400" dirty="0" smtClean="0"/>
              <a:t>agile</a:t>
            </a:r>
            <a:r>
              <a:rPr lang="en-US" sz="2000" dirty="0" smtClean="0"/>
              <a:t> or </a:t>
            </a:r>
            <a:r>
              <a:rPr lang="en-US" sz="2000" dirty="0" err="1" smtClean="0"/>
              <a:t>leagile</a:t>
            </a:r>
            <a:r>
              <a:rPr lang="en-US" sz="2000" dirty="0" smtClean="0"/>
              <a:t>? Matching your supply chain to the marketplace. Rachel Mason-Jones. </a:t>
            </a:r>
            <a:r>
              <a:rPr lang="en-US" sz="2000" dirty="0" err="1" smtClean="0"/>
              <a:t>Internationa</a:t>
            </a:r>
            <a:r>
              <a:rPr lang="en-US" sz="2000" dirty="0" smtClean="0"/>
              <a:t> Journal of Production research 2000.</a:t>
            </a:r>
            <a:endParaRPr lang="es-ES" sz="2000" dirty="0" smtClean="0"/>
          </a:p>
          <a:p>
            <a:pPr marL="457200" indent="-457200">
              <a:buFontTx/>
              <a:buAutoNum type="arabicPeriod" startAt="5"/>
            </a:pPr>
            <a:endParaRPr lang="es-ES" sz="2000" dirty="0" smtClean="0"/>
          </a:p>
          <a:p>
            <a:pPr marL="457200" indent="-457200">
              <a:buFontTx/>
              <a:buAutoNum type="arabicPeriod" startAt="5"/>
            </a:pPr>
            <a:r>
              <a:rPr lang="en-US" sz="2000" dirty="0" smtClean="0"/>
              <a:t>What is the right supply chain for your business?  Harvard Business Review 1997.</a:t>
            </a:r>
          </a:p>
          <a:p>
            <a:pPr marL="457200" indent="-457200">
              <a:buFontTx/>
              <a:buAutoNum type="arabicPeriod" startAt="5"/>
            </a:pPr>
            <a:endParaRPr lang="en-US" sz="2000" dirty="0" smtClean="0"/>
          </a:p>
          <a:p>
            <a:pPr marL="457200" indent="-457200">
              <a:buFontTx/>
              <a:buAutoNum type="arabicPeriod" startAt="5"/>
            </a:pPr>
            <a:r>
              <a:rPr lang="en-US" sz="2000" dirty="0" smtClean="0"/>
              <a:t>Supply Chain cost management and value based pricing. </a:t>
            </a:r>
            <a:r>
              <a:rPr lang="en-US" sz="2000" dirty="0" err="1" smtClean="0"/>
              <a:t>Chistopher</a:t>
            </a:r>
            <a:r>
              <a:rPr lang="en-US" sz="2000" dirty="0" smtClean="0"/>
              <a:t> &amp; </a:t>
            </a:r>
            <a:r>
              <a:rPr lang="en-US" sz="2000" dirty="0" err="1" smtClean="0"/>
              <a:t>Gattorna</a:t>
            </a:r>
            <a:r>
              <a:rPr lang="en-US" sz="2000" dirty="0" smtClean="0"/>
              <a:t>. Industrial Marketing Management 2004.</a:t>
            </a:r>
            <a:endParaRPr lang="es-ES" sz="2000" dirty="0" smtClean="0"/>
          </a:p>
          <a:p>
            <a:pPr marL="457200" indent="-457200">
              <a:buFontTx/>
              <a:buAutoNum type="arabicPeriod" startAt="5"/>
            </a:pPr>
            <a:endParaRPr lang="es-ES" sz="2000" dirty="0" smtClean="0"/>
          </a:p>
          <a:p>
            <a:pPr marL="457200" indent="-457200">
              <a:buFontTx/>
              <a:buAutoNum type="arabicPeriod" startAt="5"/>
            </a:pPr>
            <a:r>
              <a:rPr lang="en-US" sz="2000" dirty="0" smtClean="0"/>
              <a:t>The Triple-A Supply Chain. </a:t>
            </a:r>
            <a:r>
              <a:rPr lang="en-US" sz="2000" dirty="0" err="1" smtClean="0"/>
              <a:t>Hau</a:t>
            </a:r>
            <a:r>
              <a:rPr lang="en-US" sz="2000" dirty="0" smtClean="0"/>
              <a:t> Lee. Harvard Business Review Oct 2004.</a:t>
            </a:r>
            <a:endParaRPr lang="es-ES" sz="2000" dirty="0" smtClean="0"/>
          </a:p>
          <a:p>
            <a:pPr marL="457200" indent="-457200">
              <a:buFontTx/>
              <a:buAutoNum type="arabicPeriod" startAt="5"/>
            </a:pPr>
            <a:endParaRPr lang="es-ES" sz="2000" dirty="0" smtClean="0"/>
          </a:p>
        </p:txBody>
      </p:sp>
      <p:sp>
        <p:nvSpPr>
          <p:cNvPr id="44036" name="4 Marcador de fecha"/>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22C9AB9-F8BB-4B05-B663-976DB7A2D317}" type="datetime1">
              <a:rPr lang="es-CL" smtClean="0"/>
              <a:t>12-10-2011</a:t>
            </a:fld>
            <a:endParaRPr lang="es-ES"/>
          </a:p>
        </p:txBody>
      </p:sp>
      <p:sp>
        <p:nvSpPr>
          <p:cNvPr id="44037" name="5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F461041-50F4-410C-9111-B094C78F9B03}" type="slidenum">
              <a:rPr lang="es-ES"/>
              <a:pPr eaLnBrk="1" hangingPunct="1"/>
              <a:t>17</a:t>
            </a:fld>
            <a:endParaRPr lang="es-ES"/>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4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sp>
        <p:nvSpPr>
          <p:cNvPr id="45059" name="3 Marcador de contenido"/>
          <p:cNvSpPr>
            <a:spLocks noGrp="1"/>
          </p:cNvSpPr>
          <p:nvPr>
            <p:ph idx="1"/>
          </p:nvPr>
        </p:nvSpPr>
        <p:spPr>
          <a:xfrm>
            <a:off x="611188" y="1773238"/>
            <a:ext cx="7772400" cy="4114800"/>
          </a:xfrm>
        </p:spPr>
        <p:txBody>
          <a:bodyPr/>
          <a:lstStyle/>
          <a:p>
            <a:pPr>
              <a:buFont typeface="Times New Roman" pitchFamily="18" charset="0"/>
              <a:buAutoNum type="arabicPeriod" startAt="9"/>
            </a:pPr>
            <a:r>
              <a:rPr lang="en-US" sz="2000" dirty="0" smtClean="0"/>
              <a:t>Achieving World-Class Supply Chain Alignment: Benefits, Barriers and Bridges. Center for Advances Purchasing Studies, 2006.</a:t>
            </a:r>
            <a:endParaRPr lang="es-ES" sz="2000" dirty="0" smtClean="0"/>
          </a:p>
          <a:p>
            <a:pPr>
              <a:buFont typeface="Times New Roman" pitchFamily="18" charset="0"/>
              <a:buAutoNum type="arabicPeriod" startAt="9"/>
            </a:pPr>
            <a:endParaRPr lang="es-ES" sz="2000" dirty="0" smtClean="0"/>
          </a:p>
          <a:p>
            <a:pPr>
              <a:buFont typeface="Times New Roman" pitchFamily="18" charset="0"/>
              <a:buAutoNum type="arabicPeriod" startAt="9"/>
            </a:pPr>
            <a:r>
              <a:rPr lang="es-ES" sz="2000" dirty="0" smtClean="0"/>
              <a:t>“Como evitar que se corte la cadena” </a:t>
            </a:r>
            <a:r>
              <a:rPr lang="es-ES" sz="2000" dirty="0" err="1" smtClean="0"/>
              <a:t>Sunil</a:t>
            </a:r>
            <a:r>
              <a:rPr lang="es-ES" sz="2000" dirty="0" smtClean="0"/>
              <a:t> </a:t>
            </a:r>
            <a:r>
              <a:rPr lang="es-ES" sz="2000" dirty="0" err="1" smtClean="0"/>
              <a:t>Chopra</a:t>
            </a:r>
            <a:r>
              <a:rPr lang="es-ES" sz="2000" dirty="0" smtClean="0"/>
              <a:t> y </a:t>
            </a:r>
            <a:r>
              <a:rPr lang="es-ES" sz="2000" dirty="0" err="1" smtClean="0"/>
              <a:t>ManMohan</a:t>
            </a:r>
            <a:r>
              <a:rPr lang="es-ES" sz="2000" dirty="0" smtClean="0"/>
              <a:t> S. </a:t>
            </a:r>
            <a:r>
              <a:rPr lang="es-ES" sz="2000" dirty="0" err="1" smtClean="0"/>
              <a:t>Sodhi</a:t>
            </a:r>
            <a:r>
              <a:rPr lang="es-ES" sz="2000" dirty="0" smtClean="0"/>
              <a:t>. </a:t>
            </a:r>
            <a:r>
              <a:rPr lang="es-ES" sz="2000" dirty="0" err="1" smtClean="0"/>
              <a:t>Trend</a:t>
            </a:r>
            <a:r>
              <a:rPr lang="es-ES" sz="2000" dirty="0" smtClean="0"/>
              <a:t> Management Agosto 2005.</a:t>
            </a:r>
          </a:p>
          <a:p>
            <a:pPr>
              <a:buFont typeface="Times New Roman" pitchFamily="18" charset="0"/>
              <a:buAutoNum type="arabicPeriod" startAt="9"/>
            </a:pPr>
            <a:endParaRPr lang="es-ES" sz="2000" dirty="0"/>
          </a:p>
          <a:p>
            <a:pPr lvl="0">
              <a:buFont typeface="Times New Roman" pitchFamily="18" charset="0"/>
              <a:buAutoNum type="arabicPeriod" startAt="9"/>
            </a:pPr>
            <a:r>
              <a:rPr lang="en-US" sz="2000" dirty="0"/>
              <a:t>Vision 2020 The future of Procurement. Ariba study </a:t>
            </a:r>
            <a:r>
              <a:rPr lang="en-US" sz="2000" dirty="0" smtClean="0"/>
              <a:t>2011.</a:t>
            </a:r>
          </a:p>
          <a:p>
            <a:pPr lvl="0">
              <a:buFont typeface="Times New Roman" pitchFamily="18" charset="0"/>
              <a:buAutoNum type="arabicPeriod" startAt="9"/>
            </a:pPr>
            <a:endParaRPr lang="en-US" sz="2000" dirty="0"/>
          </a:p>
          <a:p>
            <a:pPr lvl="0">
              <a:buFont typeface="Times New Roman" pitchFamily="18" charset="0"/>
              <a:buAutoNum type="arabicPeriod" startAt="9"/>
            </a:pPr>
            <a:r>
              <a:rPr lang="es-ES" sz="2000" dirty="0" smtClean="0"/>
              <a:t>Abastecimiento estratégico: De la periferia al centro. </a:t>
            </a:r>
            <a:r>
              <a:rPr lang="es-ES" sz="2000" dirty="0" err="1" smtClean="0"/>
              <a:t>Hardvard</a:t>
            </a:r>
            <a:r>
              <a:rPr lang="es-ES" sz="2000" dirty="0" smtClean="0"/>
              <a:t> </a:t>
            </a:r>
            <a:r>
              <a:rPr lang="es-ES" sz="2000" dirty="0" err="1" smtClean="0"/>
              <a:t>Busines</a:t>
            </a:r>
            <a:r>
              <a:rPr lang="es-ES" sz="2000" dirty="0" smtClean="0"/>
              <a:t> </a:t>
            </a:r>
            <a:r>
              <a:rPr lang="es-ES" sz="2000" dirty="0" err="1" smtClean="0"/>
              <a:t>Review</a:t>
            </a:r>
            <a:r>
              <a:rPr lang="es-ES" sz="2000" dirty="0" smtClean="0"/>
              <a:t> Feb 2005.</a:t>
            </a:r>
          </a:p>
          <a:p>
            <a:pPr>
              <a:buFont typeface="Times New Roman" pitchFamily="18" charset="0"/>
              <a:buAutoNum type="arabicPeriod" startAt="9"/>
            </a:pPr>
            <a:endParaRPr lang="es-ES" sz="2000" dirty="0" smtClean="0"/>
          </a:p>
        </p:txBody>
      </p:sp>
      <p:sp>
        <p:nvSpPr>
          <p:cNvPr id="45060" name="3 Marcador de fecha"/>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F0B2CE6-61EC-4566-8382-92227BAE6FF2}" type="datetime1">
              <a:rPr lang="es-CL" smtClean="0"/>
              <a:t>12-10-2011</a:t>
            </a:fld>
            <a:endParaRPr lang="es-ES"/>
          </a:p>
        </p:txBody>
      </p:sp>
      <p:sp>
        <p:nvSpPr>
          <p:cNvPr id="45061" name="4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4ADDE14-FD14-46D7-ADC7-DAA3124360E2}" type="slidenum">
              <a:rPr lang="es-ES"/>
              <a:pPr eaLnBrk="1" hangingPunct="1"/>
              <a:t>18</a:t>
            </a:fld>
            <a:endParaRPr lang="es-ES"/>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Rectangle 2"/>
          <p:cNvSpPr>
            <a:spLocks noGrp="1" noChangeArrowheads="1"/>
          </p:cNvSpPr>
          <p:nvPr>
            <p:ph type="title"/>
          </p:nvPr>
        </p:nvSpPr>
        <p:spPr>
          <a:xfrm>
            <a:off x="0" y="0"/>
            <a:ext cx="6588125" cy="1125538"/>
          </a:xfrm>
          <a:solidFill>
            <a:srgbClr val="FFFFFF"/>
          </a:solidFill>
          <a:ln>
            <a:solidFill>
              <a:srgbClr val="000000"/>
            </a:solidFill>
            <a:miter lim="800000"/>
            <a:headEnd/>
            <a:tailEnd/>
          </a:ln>
        </p:spPr>
        <p:txBody>
          <a:bodyPr anchor="t"/>
          <a:lstStyle/>
          <a:p>
            <a:r>
              <a:rPr lang="es-CL" sz="3600" smtClean="0"/>
              <a:t>III. Las Operaciones en el sistema empresa</a:t>
            </a:r>
            <a:endParaRPr lang="es-ES" sz="3600" smtClean="0"/>
          </a:p>
        </p:txBody>
      </p:sp>
      <p:pic>
        <p:nvPicPr>
          <p:cNvPr id="132102" name="Picture 6" descr="sumario06_12_02"/>
          <p:cNvPicPr>
            <a:picLocks noChangeAspect="1" noChangeArrowheads="1"/>
          </p:cNvPicPr>
          <p:nvPr/>
        </p:nvPicPr>
        <p:blipFill>
          <a:blip r:embed="rId2" cstate="print"/>
          <a:srcRect/>
          <a:stretch>
            <a:fillRect/>
          </a:stretch>
        </p:blipFill>
        <p:spPr bwMode="auto">
          <a:xfrm>
            <a:off x="5004048" y="2636912"/>
            <a:ext cx="2592387" cy="2425700"/>
          </a:xfrm>
          <a:prstGeom prst="rect">
            <a:avLst/>
          </a:prstGeom>
          <a:ln>
            <a:noFill/>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2"/>
          </a:lnRef>
          <a:fillRef idx="1">
            <a:schemeClr val="lt1"/>
          </a:fillRef>
          <a:effectRef idx="0">
            <a:schemeClr val="accent2"/>
          </a:effectRef>
          <a:fontRef idx="minor">
            <a:schemeClr val="dk1"/>
          </a:fontRef>
        </p:style>
      </p:pic>
      <p:sp>
        <p:nvSpPr>
          <p:cNvPr id="46085" name="Text Box 7"/>
          <p:cNvSpPr txBox="1">
            <a:spLocks noChangeArrowheads="1"/>
          </p:cNvSpPr>
          <p:nvPr/>
        </p:nvSpPr>
        <p:spPr bwMode="auto">
          <a:xfrm>
            <a:off x="0" y="6289675"/>
            <a:ext cx="4048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a:solidFill>
                  <a:srgbClr val="99FF66"/>
                </a:solidFill>
              </a:rPr>
              <a:t>A</a:t>
            </a:r>
            <a:endParaRPr lang="es-ES">
              <a:solidFill>
                <a:srgbClr val="99FF66"/>
              </a:solidFill>
            </a:endParaRPr>
          </a:p>
        </p:txBody>
      </p:sp>
      <p:sp>
        <p:nvSpPr>
          <p:cNvPr id="31750" name="Text Box 8"/>
          <p:cNvSpPr txBox="1">
            <a:spLocks noChangeArrowheads="1"/>
          </p:cNvSpPr>
          <p:nvPr/>
        </p:nvSpPr>
        <p:spPr bwMode="auto">
          <a:xfrm>
            <a:off x="684213" y="2060575"/>
            <a:ext cx="3502025" cy="3970318"/>
          </a:xfrm>
          <a:prstGeom prst="rect">
            <a:avLst/>
          </a:prstGeom>
          <a:ln>
            <a:noFill/>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2">
            <a:schemeClr val="accent1"/>
          </a:fillRef>
          <a:effectRef idx="1">
            <a:schemeClr val="accent1"/>
          </a:effectRef>
          <a:fontRef idx="minor">
            <a:schemeClr val="dk1"/>
          </a:fontRef>
        </p:style>
        <p:txBody>
          <a:bodyPr>
            <a:spAutoFit/>
          </a:bodyPr>
          <a:lstStyle/>
          <a:p>
            <a:pPr marL="365125" indent="-365125">
              <a:buFont typeface="Wingdings" pitchFamily="2" charset="2"/>
              <a:buChar char="ü"/>
              <a:defRPr/>
            </a:pPr>
            <a:endParaRPr lang="es-CL" b="1" dirty="0" smtClean="0">
              <a:solidFill>
                <a:srgbClr val="000066"/>
              </a:solidFill>
            </a:endParaRPr>
          </a:p>
          <a:p>
            <a:pPr marL="365125" indent="-365125">
              <a:buFont typeface="Wingdings" pitchFamily="2" charset="2"/>
              <a:buChar char="ü"/>
              <a:defRPr/>
            </a:pPr>
            <a:r>
              <a:rPr lang="es-CL" b="1" dirty="0" smtClean="0">
                <a:solidFill>
                  <a:srgbClr val="000066"/>
                </a:solidFill>
              </a:rPr>
              <a:t>Conceptos </a:t>
            </a:r>
            <a:endParaRPr lang="es-CL" b="1" dirty="0">
              <a:solidFill>
                <a:srgbClr val="000066"/>
              </a:solidFill>
            </a:endParaRPr>
          </a:p>
          <a:p>
            <a:pPr marL="365125" indent="-365125">
              <a:buFont typeface="Wingdings" pitchFamily="2" charset="2"/>
              <a:buChar char="ü"/>
              <a:defRPr/>
            </a:pPr>
            <a:endParaRPr lang="es-CL" b="1" dirty="0">
              <a:solidFill>
                <a:srgbClr val="000066"/>
              </a:solidFill>
            </a:endParaRPr>
          </a:p>
          <a:p>
            <a:pPr marL="365125" indent="-365125">
              <a:buFont typeface="Wingdings" pitchFamily="2" charset="2"/>
              <a:buChar char="ü"/>
              <a:defRPr/>
            </a:pPr>
            <a:r>
              <a:rPr lang="es-CL" b="1" dirty="0">
                <a:solidFill>
                  <a:srgbClr val="000066"/>
                </a:solidFill>
              </a:rPr>
              <a:t>Impacto</a:t>
            </a:r>
          </a:p>
          <a:p>
            <a:pPr marL="365125" indent="-365125">
              <a:buFont typeface="Wingdings" pitchFamily="2" charset="2"/>
              <a:buChar char="ü"/>
              <a:defRPr/>
            </a:pPr>
            <a:endParaRPr lang="es-CL" b="1" dirty="0">
              <a:solidFill>
                <a:srgbClr val="000066"/>
              </a:solidFill>
            </a:endParaRPr>
          </a:p>
          <a:p>
            <a:pPr marL="365125" indent="-365125">
              <a:buFont typeface="Wingdings" pitchFamily="2" charset="2"/>
              <a:buChar char="ü"/>
              <a:defRPr/>
            </a:pPr>
            <a:r>
              <a:rPr lang="es-CL" b="1" dirty="0">
                <a:solidFill>
                  <a:srgbClr val="000066"/>
                </a:solidFill>
              </a:rPr>
              <a:t>Objetivos</a:t>
            </a:r>
          </a:p>
          <a:p>
            <a:pPr marL="365125" indent="-365125">
              <a:buFont typeface="Wingdings" pitchFamily="2" charset="2"/>
              <a:buChar char="ü"/>
              <a:defRPr/>
            </a:pPr>
            <a:endParaRPr lang="es-CL" b="1" dirty="0">
              <a:solidFill>
                <a:srgbClr val="000066"/>
              </a:solidFill>
            </a:endParaRPr>
          </a:p>
          <a:p>
            <a:pPr marL="365125" indent="-365125">
              <a:buFont typeface="Wingdings" pitchFamily="2" charset="2"/>
              <a:buChar char="ü"/>
              <a:defRPr/>
            </a:pPr>
            <a:r>
              <a:rPr lang="es-CL" b="1" dirty="0">
                <a:solidFill>
                  <a:srgbClr val="000066"/>
                </a:solidFill>
              </a:rPr>
              <a:t>Métricas </a:t>
            </a:r>
          </a:p>
          <a:p>
            <a:pPr marL="365125" indent="-365125">
              <a:buFont typeface="Wingdings" pitchFamily="2" charset="2"/>
              <a:buChar char="ü"/>
              <a:defRPr/>
            </a:pPr>
            <a:endParaRPr lang="es-CL" b="1" dirty="0">
              <a:solidFill>
                <a:srgbClr val="000066"/>
              </a:solidFill>
            </a:endParaRPr>
          </a:p>
          <a:p>
            <a:pPr marL="365125" indent="-365125">
              <a:buFont typeface="Wingdings" pitchFamily="2" charset="2"/>
              <a:buChar char="ü"/>
              <a:defRPr/>
            </a:pPr>
            <a:r>
              <a:rPr lang="es-CL" b="1" dirty="0">
                <a:solidFill>
                  <a:srgbClr val="000066"/>
                </a:solidFill>
              </a:rPr>
              <a:t>Tendencias</a:t>
            </a:r>
          </a:p>
          <a:p>
            <a:pPr marL="365125" indent="-365125">
              <a:buFont typeface="Wingdings" pitchFamily="2" charset="2"/>
              <a:buChar char="ü"/>
              <a:defRPr/>
            </a:pPr>
            <a:endParaRPr lang="es-CL" b="1" dirty="0">
              <a:solidFill>
                <a:srgbClr val="000066"/>
              </a:solidFill>
            </a:endParaRPr>
          </a:p>
          <a:p>
            <a:pPr marL="365125" indent="-365125">
              <a:buFont typeface="Wingdings" pitchFamily="2" charset="2"/>
              <a:buChar char="ü"/>
              <a:defRPr/>
            </a:pPr>
            <a:r>
              <a:rPr lang="es-CL" b="1" dirty="0">
                <a:solidFill>
                  <a:srgbClr val="000066"/>
                </a:solidFill>
              </a:rPr>
              <a:t>Decisiones estratégicas</a:t>
            </a:r>
          </a:p>
          <a:p>
            <a:pPr marL="365125" indent="-365125">
              <a:buFont typeface="Wingdings" pitchFamily="2" charset="2"/>
              <a:buChar char="ü"/>
              <a:defRPr/>
            </a:pPr>
            <a:endParaRPr lang="es-CL" b="1" dirty="0">
              <a:solidFill>
                <a:srgbClr val="000066"/>
              </a:solidFill>
            </a:endParaRPr>
          </a:p>
          <a:p>
            <a:pPr marL="365125" indent="-365125">
              <a:buFont typeface="Wingdings" pitchFamily="2" charset="2"/>
              <a:buChar char="ü"/>
              <a:defRPr/>
            </a:pPr>
            <a:endParaRPr lang="es-CL" b="1" dirty="0">
              <a:solidFill>
                <a:srgbClr val="000066"/>
              </a:solidFill>
            </a:endParaRPr>
          </a:p>
        </p:txBody>
      </p:sp>
      <p:sp>
        <p:nvSpPr>
          <p:cNvPr id="46087" name="6 Marcador de fecha"/>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DA1162D-A609-40EB-921B-7966111BF920}" type="datetime1">
              <a:rPr lang="es-CL" smtClean="0"/>
              <a:t>12-10-2011</a:t>
            </a:fld>
            <a:endParaRPr lang="es-ES"/>
          </a:p>
        </p:txBody>
      </p:sp>
      <p:sp>
        <p:nvSpPr>
          <p:cNvPr id="46088" name="7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2F69ED8-DD9D-44B4-BEC0-570FEF6F8BD5}" type="slidenum">
              <a:rPr lang="es-ES"/>
              <a:pPr eaLnBrk="1" hangingPunct="1"/>
              <a:t>19</a:t>
            </a:fld>
            <a:endParaRPr lang="es-ES"/>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8" presetClass="emph" presetSubtype="0" fill="hold" nodeType="withEffect">
                                  <p:stCondLst>
                                    <p:cond delay="0"/>
                                  </p:stCondLst>
                                  <p:childTnLst>
                                    <p:animRot by="21600000">
                                      <p:cBhvr>
                                        <p:cTn id="6" dur="2000" fill="hold"/>
                                        <p:tgtEl>
                                          <p:spTgt spid="13210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0" y="0"/>
            <a:ext cx="6516688" cy="1143000"/>
          </a:xfrm>
          <a:solidFill>
            <a:srgbClr val="FFFFFF"/>
          </a:solidFill>
          <a:ln>
            <a:solidFill>
              <a:srgbClr val="000000"/>
            </a:solidFill>
            <a:miter lim="800000"/>
            <a:headEnd/>
            <a:tailEnd/>
          </a:ln>
        </p:spPr>
        <p:txBody>
          <a:bodyPr anchor="t"/>
          <a:lstStyle/>
          <a:p>
            <a:r>
              <a:rPr lang="es-CL" u="sng" smtClean="0"/>
              <a:t>Temario</a:t>
            </a:r>
            <a:endParaRPr lang="es-CL" smtClean="0"/>
          </a:p>
        </p:txBody>
      </p:sp>
      <p:sp>
        <p:nvSpPr>
          <p:cNvPr id="28675" name="Rectangle 3"/>
          <p:cNvSpPr>
            <a:spLocks noGrp="1" noChangeArrowheads="1"/>
          </p:cNvSpPr>
          <p:nvPr>
            <p:ph type="body" idx="1"/>
          </p:nvPr>
        </p:nvSpPr>
        <p:spPr>
          <a:xfrm>
            <a:off x="395288" y="2420938"/>
            <a:ext cx="8569325" cy="4114800"/>
          </a:xfrm>
        </p:spPr>
        <p:txBody>
          <a:bodyPr/>
          <a:lstStyle/>
          <a:p>
            <a:pPr marL="609600" indent="-609600">
              <a:buFontTx/>
              <a:buAutoNum type="arabicPeriod"/>
            </a:pPr>
            <a:r>
              <a:rPr lang="es-CL" smtClean="0"/>
              <a:t>Presentación del curso.</a:t>
            </a:r>
          </a:p>
          <a:p>
            <a:pPr marL="609600" indent="-609600">
              <a:buFontTx/>
              <a:buAutoNum type="arabicPeriod"/>
            </a:pPr>
            <a:endParaRPr lang="es-CL" smtClean="0"/>
          </a:p>
          <a:p>
            <a:pPr marL="609600" indent="-609600">
              <a:buFontTx/>
              <a:buNone/>
            </a:pPr>
            <a:r>
              <a:rPr lang="es-CL" smtClean="0"/>
              <a:t>2. Calendario y reglas del juego</a:t>
            </a:r>
          </a:p>
          <a:p>
            <a:pPr marL="609600" indent="-609600">
              <a:buFontTx/>
              <a:buNone/>
            </a:pPr>
            <a:endParaRPr lang="es-CL" smtClean="0"/>
          </a:p>
          <a:p>
            <a:pPr marL="609600" indent="-609600">
              <a:buFontTx/>
              <a:buNone/>
            </a:pPr>
            <a:r>
              <a:rPr lang="es-CL" smtClean="0"/>
              <a:t>3. Introducción a la Estrategia de Operaciones</a:t>
            </a:r>
          </a:p>
          <a:p>
            <a:pPr marL="609600" indent="-609600">
              <a:buFontTx/>
              <a:buNone/>
            </a:pPr>
            <a:endParaRPr lang="es-CL" smtClean="0"/>
          </a:p>
          <a:p>
            <a:pPr marL="609600" indent="-609600">
              <a:buFontTx/>
              <a:buNone/>
            </a:pPr>
            <a:endParaRPr lang="es-CL" smtClean="0"/>
          </a:p>
          <a:p>
            <a:pPr marL="609600" indent="-609600"/>
            <a:endParaRPr lang="es-CL" smtClean="0"/>
          </a:p>
        </p:txBody>
      </p:sp>
      <p:sp>
        <p:nvSpPr>
          <p:cNvPr id="28676" name="Text Box 4"/>
          <p:cNvSpPr txBox="1">
            <a:spLocks noChangeArrowheads="1"/>
          </p:cNvSpPr>
          <p:nvPr/>
        </p:nvSpPr>
        <p:spPr bwMode="auto">
          <a:xfrm>
            <a:off x="0" y="6289675"/>
            <a:ext cx="4048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a:solidFill>
                  <a:srgbClr val="99FF66"/>
                </a:solidFill>
              </a:rPr>
              <a:t>A</a:t>
            </a:r>
            <a:endParaRPr lang="es-ES">
              <a:solidFill>
                <a:srgbClr val="99FF66"/>
              </a:solidFill>
            </a:endParaRPr>
          </a:p>
        </p:txBody>
      </p:sp>
      <p:sp>
        <p:nvSpPr>
          <p:cNvPr id="28677" name="6 Marcador de fecha"/>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73B85F0-CE23-4CAB-BCDC-C24341DD911A}" type="datetime1">
              <a:rPr lang="es-CL" smtClean="0"/>
              <a:t>12-10-2011</a:t>
            </a:fld>
            <a:endParaRPr lang="es-ES"/>
          </a:p>
        </p:txBody>
      </p:sp>
      <p:sp>
        <p:nvSpPr>
          <p:cNvPr id="28678" name="7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5BBEB7A-24D7-4637-B1AC-B392CE547010}" type="slidenum">
              <a:rPr lang="es-ES"/>
              <a:pPr eaLnBrk="1" hangingPunct="1"/>
              <a:t>2</a:t>
            </a:fld>
            <a:endParaRPr lang="es-ES"/>
          </a:p>
        </p:txBody>
      </p:sp>
      <p:sp>
        <p:nvSpPr>
          <p:cNvPr id="2" name="1 Marcador de pie de página"/>
          <p:cNvSpPr>
            <a:spLocks noGrp="1"/>
          </p:cNvSpPr>
          <p:nvPr>
            <p:ph type="ftr" sz="quarter" idx="11"/>
          </p:nvPr>
        </p:nvSpPr>
        <p:spPr/>
        <p:txBody>
          <a:bodyPr/>
          <a:lstStyle/>
          <a:p>
            <a:pPr>
              <a:defRPr/>
            </a:pPr>
            <a:endParaRPr lang="es-ES"/>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4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sp>
        <p:nvSpPr>
          <p:cNvPr id="99331" name="Rectangle 3"/>
          <p:cNvSpPr>
            <a:spLocks noChangeArrowheads="1"/>
          </p:cNvSpPr>
          <p:nvPr/>
        </p:nvSpPr>
        <p:spPr bwMode="auto">
          <a:xfrm>
            <a:off x="0" y="0"/>
            <a:ext cx="9144000" cy="1560215"/>
          </a:xfrm>
          <a:prstGeom prst="rect">
            <a:avLst/>
          </a:prstGeom>
          <a:ln>
            <a:headEnd/>
            <a:tailEnd/>
          </a:ln>
        </p:spPr>
        <p:style>
          <a:lnRef idx="0">
            <a:schemeClr val="accent5"/>
          </a:lnRef>
          <a:fillRef idx="3">
            <a:schemeClr val="accent5"/>
          </a:fillRef>
          <a:effectRef idx="3">
            <a:schemeClr val="accent5"/>
          </a:effectRef>
          <a:fontRef idx="minor">
            <a:schemeClr val="lt1"/>
          </a:fontRef>
        </p:style>
        <p:txBody>
          <a:bodyPr wrap="none" anchor="ctr"/>
          <a:lstStyle/>
          <a:p>
            <a:pPr>
              <a:defRPr/>
            </a:pPr>
            <a:endParaRPr lang="es-ES" sz="1600">
              <a:solidFill>
                <a:srgbClr val="FF0000"/>
              </a:solidFill>
            </a:endParaRPr>
          </a:p>
        </p:txBody>
      </p:sp>
      <p:sp>
        <p:nvSpPr>
          <p:cNvPr id="32772" name="Rectangle 11"/>
          <p:cNvSpPr>
            <a:spLocks noGrp="1" noChangeArrowheads="1"/>
          </p:cNvSpPr>
          <p:nvPr>
            <p:ph type="body" idx="1"/>
          </p:nvPr>
        </p:nvSpPr>
        <p:spPr>
          <a:xfrm>
            <a:off x="0" y="188913"/>
            <a:ext cx="9144000" cy="4114800"/>
          </a:xfrm>
        </p:spPr>
        <p:txBody>
          <a:bodyPr/>
          <a:lstStyle/>
          <a:p>
            <a:pPr algn="ctr">
              <a:lnSpc>
                <a:spcPct val="90000"/>
              </a:lnSpc>
              <a:buFontTx/>
              <a:buNone/>
            </a:pPr>
            <a:r>
              <a:rPr lang="es-ES_tradnl" sz="2800" dirty="0" smtClean="0"/>
              <a:t>	</a:t>
            </a:r>
            <a:r>
              <a:rPr lang="es-ES_tradnl" sz="2400" b="1" dirty="0" smtClean="0">
                <a:solidFill>
                  <a:srgbClr val="FF0000"/>
                </a:solidFill>
              </a:rPr>
              <a:t>La Función de Operaciones es la responsable del </a:t>
            </a:r>
          </a:p>
          <a:p>
            <a:pPr algn="ctr">
              <a:lnSpc>
                <a:spcPct val="90000"/>
              </a:lnSpc>
              <a:buFontTx/>
              <a:buNone/>
            </a:pPr>
            <a:r>
              <a:rPr lang="es-ES_tradnl" sz="2400" b="1" dirty="0" smtClean="0">
                <a:solidFill>
                  <a:srgbClr val="FF0000"/>
                </a:solidFill>
              </a:rPr>
              <a:t>“Proceso de Transformación” o del “Proceso de Creación” dentro del proceso de negocios de la empresa.</a:t>
            </a:r>
          </a:p>
          <a:p>
            <a:pPr lvl="1">
              <a:lnSpc>
                <a:spcPct val="90000"/>
              </a:lnSpc>
              <a:buFontTx/>
              <a:buChar char="•"/>
            </a:pPr>
            <a:endParaRPr lang="es-ES_tradnl" sz="2400" dirty="0" smtClean="0"/>
          </a:p>
          <a:p>
            <a:pPr lvl="1">
              <a:lnSpc>
                <a:spcPct val="90000"/>
              </a:lnSpc>
              <a:buFont typeface="Wingdings" pitchFamily="2" charset="2"/>
              <a:buChar char="þ"/>
            </a:pPr>
            <a:endParaRPr lang="es-ES_tradnl" sz="2400" b="1" dirty="0" smtClean="0">
              <a:solidFill>
                <a:schemeClr val="accent2"/>
              </a:solidFill>
            </a:endParaRPr>
          </a:p>
          <a:p>
            <a:pPr lvl="1">
              <a:lnSpc>
                <a:spcPct val="90000"/>
              </a:lnSpc>
              <a:buFont typeface="Wingdings" pitchFamily="2" charset="2"/>
              <a:buChar char="þ"/>
            </a:pPr>
            <a:r>
              <a:rPr lang="es-ES_tradnl" sz="2400" b="1" dirty="0" smtClean="0">
                <a:solidFill>
                  <a:schemeClr val="accent2"/>
                </a:solidFill>
              </a:rPr>
              <a:t>Articula </a:t>
            </a:r>
            <a:r>
              <a:rPr lang="es-ES_tradnl" sz="2400" b="1" dirty="0" smtClean="0">
                <a:solidFill>
                  <a:schemeClr val="accent2"/>
                </a:solidFill>
              </a:rPr>
              <a:t>la transformación  que da origen a la generación de valor que la empresa realiza a través de sus productos o servicios.</a:t>
            </a:r>
          </a:p>
          <a:p>
            <a:pPr lvl="1">
              <a:lnSpc>
                <a:spcPct val="90000"/>
              </a:lnSpc>
              <a:buFont typeface="Wingdings" pitchFamily="2" charset="2"/>
              <a:buChar char="þ"/>
            </a:pPr>
            <a:endParaRPr lang="es-ES_tradnl" sz="2400" b="1" dirty="0" smtClean="0">
              <a:solidFill>
                <a:schemeClr val="accent2"/>
              </a:solidFill>
            </a:endParaRPr>
          </a:p>
          <a:p>
            <a:pPr lvl="2">
              <a:lnSpc>
                <a:spcPct val="90000"/>
              </a:lnSpc>
              <a:buFont typeface="Wingdings" pitchFamily="2" charset="2"/>
              <a:buChar char="Ø"/>
            </a:pPr>
            <a:r>
              <a:rPr lang="es-ES_tradnl" sz="2000" b="1" dirty="0" smtClean="0">
                <a:solidFill>
                  <a:schemeClr val="accent2"/>
                </a:solidFill>
              </a:rPr>
              <a:t>Es generalmente responsable del mayor volumen de costos de la empresa.</a:t>
            </a:r>
          </a:p>
          <a:p>
            <a:pPr lvl="2">
              <a:lnSpc>
                <a:spcPct val="90000"/>
              </a:lnSpc>
              <a:buFont typeface="Wingdings" pitchFamily="2" charset="2"/>
              <a:buChar char="Ø"/>
            </a:pPr>
            <a:endParaRPr lang="es-ES_tradnl" sz="2000" b="1" dirty="0" smtClean="0">
              <a:solidFill>
                <a:schemeClr val="accent2"/>
              </a:solidFill>
            </a:endParaRPr>
          </a:p>
          <a:p>
            <a:pPr lvl="2">
              <a:lnSpc>
                <a:spcPct val="90000"/>
              </a:lnSpc>
              <a:buFont typeface="Wingdings" pitchFamily="2" charset="2"/>
              <a:buChar char="Ø"/>
            </a:pPr>
            <a:r>
              <a:rPr lang="es-ES_tradnl" sz="2000" b="1" dirty="0" smtClean="0">
                <a:solidFill>
                  <a:schemeClr val="accent2"/>
                </a:solidFill>
              </a:rPr>
              <a:t>Define y determina las capacidades potenciales de la empresa.</a:t>
            </a:r>
          </a:p>
          <a:p>
            <a:pPr lvl="2">
              <a:lnSpc>
                <a:spcPct val="90000"/>
              </a:lnSpc>
              <a:buFont typeface="Wingdings" pitchFamily="2" charset="2"/>
              <a:buChar char="Ø"/>
            </a:pPr>
            <a:endParaRPr lang="es-ES_tradnl" sz="1600" b="1" dirty="0" smtClean="0">
              <a:solidFill>
                <a:schemeClr val="accent2"/>
              </a:solidFill>
            </a:endParaRPr>
          </a:p>
          <a:p>
            <a:pPr lvl="2">
              <a:lnSpc>
                <a:spcPct val="90000"/>
              </a:lnSpc>
              <a:buFont typeface="Wingdings" pitchFamily="2" charset="2"/>
              <a:buChar char="Ø"/>
            </a:pPr>
            <a:r>
              <a:rPr lang="es-ES_tradnl" sz="2000" b="1" dirty="0" smtClean="0">
                <a:solidFill>
                  <a:schemeClr val="accent2"/>
                </a:solidFill>
              </a:rPr>
              <a:t>Debería ser un sólido sustento de la estrategia empresarial.</a:t>
            </a:r>
          </a:p>
        </p:txBody>
      </p:sp>
      <p:sp>
        <p:nvSpPr>
          <p:cNvPr id="47111" name="Text Box 15"/>
          <p:cNvSpPr txBox="1">
            <a:spLocks noChangeArrowheads="1"/>
          </p:cNvSpPr>
          <p:nvPr/>
        </p:nvSpPr>
        <p:spPr bwMode="auto">
          <a:xfrm>
            <a:off x="0" y="6289675"/>
            <a:ext cx="4048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a:solidFill>
                  <a:srgbClr val="99FF66"/>
                </a:solidFill>
              </a:rPr>
              <a:t>A</a:t>
            </a:r>
            <a:endParaRPr lang="es-ES">
              <a:solidFill>
                <a:srgbClr val="99FF66"/>
              </a:solidFill>
            </a:endParaRPr>
          </a:p>
        </p:txBody>
      </p:sp>
      <p:sp>
        <p:nvSpPr>
          <p:cNvPr id="47112" name="5 Marcador de fecha"/>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BDBE47F-7AF3-45DC-BBFA-6E5FFA5418B0}" type="datetime1">
              <a:rPr lang="es-CL" smtClean="0"/>
              <a:t>12-10-2011</a:t>
            </a:fld>
            <a:endParaRPr lang="es-ES"/>
          </a:p>
        </p:txBody>
      </p:sp>
      <p:sp>
        <p:nvSpPr>
          <p:cNvPr id="47113" name="6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D7966E8-BAA3-43D2-BDB8-4BA1B68A2F9E}" type="slidenum">
              <a:rPr lang="es-ES"/>
              <a:pPr eaLnBrk="1" hangingPunct="1"/>
              <a:t>20</a:t>
            </a:fld>
            <a:endParaRPr lang="es-ES"/>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32772">
                                            <p:txEl>
                                              <p:pRg st="4" end="4"/>
                                            </p:txEl>
                                          </p:spTgt>
                                        </p:tgtEl>
                                        <p:attrNameLst>
                                          <p:attrName>style.visibility</p:attrName>
                                        </p:attrNameLst>
                                      </p:cBhvr>
                                      <p:to>
                                        <p:strVal val="visible"/>
                                      </p:to>
                                    </p:set>
                                    <p:animEffect transition="in" filter="box(in)">
                                      <p:cBhvr>
                                        <p:cTn id="7" dur="500"/>
                                        <p:tgtEl>
                                          <p:spTgt spid="32772">
                                            <p:txEl>
                                              <p:pRg st="4" end="4"/>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nodeType="clickEffect">
                                  <p:stCondLst>
                                    <p:cond delay="0"/>
                                  </p:stCondLst>
                                  <p:childTnLst>
                                    <p:set>
                                      <p:cBhvr>
                                        <p:cTn id="11" dur="1" fill="hold">
                                          <p:stCondLst>
                                            <p:cond delay="0"/>
                                          </p:stCondLst>
                                        </p:cTn>
                                        <p:tgtEl>
                                          <p:spTgt spid="32772">
                                            <p:txEl>
                                              <p:pRg st="6" end="6"/>
                                            </p:txEl>
                                          </p:spTgt>
                                        </p:tgtEl>
                                        <p:attrNameLst>
                                          <p:attrName>style.visibility</p:attrName>
                                        </p:attrNameLst>
                                      </p:cBhvr>
                                      <p:to>
                                        <p:strVal val="visible"/>
                                      </p:to>
                                    </p:set>
                                    <p:animEffect transition="in" filter="box(in)">
                                      <p:cBhvr>
                                        <p:cTn id="12" dur="500"/>
                                        <p:tgtEl>
                                          <p:spTgt spid="32772">
                                            <p:txEl>
                                              <p:pRg st="6" end="6"/>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nodeType="clickEffect">
                                  <p:stCondLst>
                                    <p:cond delay="0"/>
                                  </p:stCondLst>
                                  <p:childTnLst>
                                    <p:set>
                                      <p:cBhvr>
                                        <p:cTn id="16" dur="1" fill="hold">
                                          <p:stCondLst>
                                            <p:cond delay="0"/>
                                          </p:stCondLst>
                                        </p:cTn>
                                        <p:tgtEl>
                                          <p:spTgt spid="32772">
                                            <p:txEl>
                                              <p:pRg st="8" end="8"/>
                                            </p:txEl>
                                          </p:spTgt>
                                        </p:tgtEl>
                                        <p:attrNameLst>
                                          <p:attrName>style.visibility</p:attrName>
                                        </p:attrNameLst>
                                      </p:cBhvr>
                                      <p:to>
                                        <p:strVal val="visible"/>
                                      </p:to>
                                    </p:set>
                                    <p:animEffect transition="in" filter="box(in)">
                                      <p:cBhvr>
                                        <p:cTn id="17" dur="500"/>
                                        <p:tgtEl>
                                          <p:spTgt spid="32772">
                                            <p:txEl>
                                              <p:pRg st="8" end="8"/>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nodeType="clickEffect">
                                  <p:stCondLst>
                                    <p:cond delay="0"/>
                                  </p:stCondLst>
                                  <p:childTnLst>
                                    <p:set>
                                      <p:cBhvr>
                                        <p:cTn id="21" dur="1" fill="hold">
                                          <p:stCondLst>
                                            <p:cond delay="0"/>
                                          </p:stCondLst>
                                        </p:cTn>
                                        <p:tgtEl>
                                          <p:spTgt spid="32772">
                                            <p:txEl>
                                              <p:pRg st="10" end="10"/>
                                            </p:txEl>
                                          </p:spTgt>
                                        </p:tgtEl>
                                        <p:attrNameLst>
                                          <p:attrName>style.visibility</p:attrName>
                                        </p:attrNameLst>
                                      </p:cBhvr>
                                      <p:to>
                                        <p:strVal val="visible"/>
                                      </p:to>
                                    </p:set>
                                    <p:animEffect transition="in" filter="box(in)">
                                      <p:cBhvr>
                                        <p:cTn id="22" dur="500"/>
                                        <p:tgtEl>
                                          <p:spTgt spid="3277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2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sp>
        <p:nvSpPr>
          <p:cNvPr id="233474" name="Rectangle 2"/>
          <p:cNvSpPr>
            <a:spLocks noChangeArrowheads="1"/>
          </p:cNvSpPr>
          <p:nvPr/>
        </p:nvSpPr>
        <p:spPr bwMode="auto">
          <a:xfrm>
            <a:off x="0" y="0"/>
            <a:ext cx="6804025" cy="1751013"/>
          </a:xfrm>
          <a:prstGeom prst="rect">
            <a:avLst/>
          </a:prstGeom>
          <a:noFill/>
          <a:ln w="12700">
            <a:noFill/>
            <a:miter lim="800000"/>
            <a:headEnd/>
            <a:tailEnd/>
          </a:ln>
          <a:effectLst/>
        </p:spPr>
        <p:txBody>
          <a:bodyPr lIns="90488" tIns="44450" rIns="90488" bIns="44450">
            <a:spAutoFit/>
          </a:bodyPr>
          <a:lstStyle/>
          <a:p>
            <a:pPr algn="ctr">
              <a:defRPr/>
            </a:pPr>
            <a:r>
              <a:rPr lang="es-CL" altLang="zh-TW" sz="3600" dirty="0">
                <a:solidFill>
                  <a:schemeClr val="bg1"/>
                </a:solidFill>
                <a:effectLst>
                  <a:outerShdw blurRad="38100" dist="38100" dir="2700000" algn="tl">
                    <a:srgbClr val="FFFFFF"/>
                  </a:outerShdw>
                </a:effectLst>
                <a:latin typeface="Century Gothic" pitchFamily="34" charset="0"/>
                <a:ea typeface="PMingLiU" pitchFamily="18" charset="-120"/>
                <a:cs typeface="+mn-cs"/>
              </a:rPr>
              <a:t>Gestionar la transformación que genera una agregación de valor.</a:t>
            </a:r>
          </a:p>
        </p:txBody>
      </p:sp>
      <p:sp>
        <p:nvSpPr>
          <p:cNvPr id="48132" name="4 Marcador de fecha"/>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BBCB405-DBBC-4339-A9C2-F8640CA3DB38}" type="datetime1">
              <a:rPr lang="es-CL" smtClean="0"/>
              <a:t>12-10-2011</a:t>
            </a:fld>
            <a:endParaRPr lang="es-ES"/>
          </a:p>
        </p:txBody>
      </p:sp>
      <p:sp>
        <p:nvSpPr>
          <p:cNvPr id="48133" name="5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4129619-C7FF-4911-909E-7E09F6AC414A}" type="slidenum">
              <a:rPr lang="es-ES" smtClean="0"/>
              <a:pPr eaLnBrk="1" hangingPunct="1"/>
              <a:t>21</a:t>
            </a:fld>
            <a:endParaRPr lang="es-ES" smtClean="0"/>
          </a:p>
        </p:txBody>
      </p:sp>
      <p:pic>
        <p:nvPicPr>
          <p:cNvPr id="7" name="Picture 8" descr="w0002-n"/>
          <p:cNvPicPr>
            <a:picLocks noChangeAspect="1" noChangeArrowheads="1"/>
          </p:cNvPicPr>
          <p:nvPr/>
        </p:nvPicPr>
        <p:blipFill>
          <a:blip r:embed="rId2" cstate="print"/>
          <a:srcRect/>
          <a:stretch>
            <a:fillRect/>
          </a:stretch>
        </p:blipFill>
        <p:spPr>
          <a:xfrm>
            <a:off x="755576" y="1628800"/>
            <a:ext cx="6858000" cy="4114800"/>
          </a:xfrm>
          <a:prstGeom prst="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2"/>
          </a:lnRef>
          <a:fillRef idx="1">
            <a:schemeClr val="lt1"/>
          </a:fillRef>
          <a:effectRef idx="0">
            <a:schemeClr val="accent2"/>
          </a:effectRef>
          <a:fontRef idx="minor">
            <a:schemeClr val="dk1"/>
          </a:fontRef>
        </p:style>
      </p:pic>
    </p:spTree>
  </p:cSld>
  <p:clrMapOvr>
    <a:masterClrMapping/>
  </p:clrMapOvr>
  <p:transition>
    <p:dissolv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9154" name="4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sp>
        <p:nvSpPr>
          <p:cNvPr id="49155" name="5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EA75FA5-3BD0-4BC4-8C84-066F8748D762}" type="slidenum">
              <a:rPr lang="en-US"/>
              <a:pPr eaLnBrk="1" hangingPunct="1"/>
              <a:t>22</a:t>
            </a:fld>
            <a:endParaRPr lang="en-US"/>
          </a:p>
        </p:txBody>
      </p:sp>
      <p:sp>
        <p:nvSpPr>
          <p:cNvPr id="49156" name="Rectangle 2"/>
          <p:cNvSpPr>
            <a:spLocks noGrp="1" noChangeArrowheads="1"/>
          </p:cNvSpPr>
          <p:nvPr>
            <p:ph type="title"/>
          </p:nvPr>
        </p:nvSpPr>
        <p:spPr>
          <a:xfrm>
            <a:off x="250825" y="0"/>
            <a:ext cx="6059488" cy="1143000"/>
          </a:xfrm>
        </p:spPr>
        <p:txBody>
          <a:bodyPr/>
          <a:lstStyle/>
          <a:p>
            <a:r>
              <a:rPr lang="es-CL" sz="3200" smtClean="0">
                <a:solidFill>
                  <a:schemeClr val="bg1"/>
                </a:solidFill>
              </a:rPr>
              <a:t>Estructuras organizacionales típicas</a:t>
            </a:r>
          </a:p>
        </p:txBody>
      </p:sp>
      <p:sp>
        <p:nvSpPr>
          <p:cNvPr id="49157" name="Line 13"/>
          <p:cNvSpPr>
            <a:spLocks noChangeShapeType="1"/>
          </p:cNvSpPr>
          <p:nvPr/>
        </p:nvSpPr>
        <p:spPr bwMode="auto">
          <a:xfrm flipH="1">
            <a:off x="2743200" y="3200400"/>
            <a:ext cx="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CL"/>
          </a:p>
        </p:txBody>
      </p:sp>
      <p:pic>
        <p:nvPicPr>
          <p:cNvPr id="33807" name="Picture 15" descr="w0001-n"/>
          <p:cNvPicPr>
            <a:picLocks noChangeAspect="1" noChangeArrowheads="1"/>
          </p:cNvPicPr>
          <p:nvPr/>
        </p:nvPicPr>
        <p:blipFill>
          <a:blip r:embed="rId2" cstate="print"/>
          <a:srcRect/>
          <a:stretch>
            <a:fillRect/>
          </a:stretch>
        </p:blipFill>
        <p:spPr bwMode="auto">
          <a:xfrm>
            <a:off x="971600" y="1772816"/>
            <a:ext cx="7086600" cy="4038600"/>
          </a:xfrm>
          <a:prstGeom prst="rect">
            <a:avLst/>
          </a:prstGeom>
          <a:noFill/>
          <a:ln>
            <a:solidFill>
              <a:schemeClr val="tx1"/>
            </a:solid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sp>
        <p:nvSpPr>
          <p:cNvPr id="49159" name="6 Marcador de fecha"/>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2E4BEF0-81A5-4C01-BAB2-56513396F483}" type="datetime1">
              <a:rPr lang="es-CL" smtClean="0"/>
              <a:t>12-10-2011</a:t>
            </a:fld>
            <a:endParaRPr lang="es-E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3 Marcador de fecha"/>
          <p:cNvSpPr>
            <a:spLocks noGrp="1"/>
          </p:cNvSpPr>
          <p:nvPr>
            <p:ph type="dt" sz="quarter" idx="10"/>
          </p:nvPr>
        </p:nvSpPr>
        <p:spPr>
          <a:xfrm>
            <a:off x="357188" y="5786438"/>
            <a:ext cx="190500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57EE6B1-327B-4F4D-AF07-E6C778E1CFBC}" type="datetime1">
              <a:rPr lang="es-CL" sz="600" smtClean="0"/>
              <a:t>12-10-2011</a:t>
            </a:fld>
            <a:endParaRPr lang="en-US" sz="600"/>
          </a:p>
        </p:txBody>
      </p:sp>
      <p:sp>
        <p:nvSpPr>
          <p:cNvPr id="50179" name="4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sp>
        <p:nvSpPr>
          <p:cNvPr id="50180" name="5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1-</a:t>
            </a:r>
            <a:fld id="{E7B93F5C-7523-4A52-8CF7-D80ECB31685B}" type="slidenum">
              <a:rPr lang="en-US"/>
              <a:pPr eaLnBrk="1" hangingPunct="1"/>
              <a:t>23</a:t>
            </a:fld>
            <a:endParaRPr lang="en-US"/>
          </a:p>
        </p:txBody>
      </p:sp>
      <p:sp>
        <p:nvSpPr>
          <p:cNvPr id="50181" name="Rectangle 2"/>
          <p:cNvSpPr>
            <a:spLocks noGrp="1" noChangeArrowheads="1"/>
          </p:cNvSpPr>
          <p:nvPr>
            <p:ph type="title"/>
          </p:nvPr>
        </p:nvSpPr>
        <p:spPr/>
        <p:txBody>
          <a:bodyPr lIns="100008" tIns="50004" rIns="100008" bIns="50004" anchor="t"/>
          <a:lstStyle/>
          <a:p>
            <a:r>
              <a:rPr lang="en-US" smtClean="0">
                <a:solidFill>
                  <a:schemeClr val="bg1"/>
                </a:solidFill>
              </a:rPr>
              <a:t>Banco comercial</a:t>
            </a:r>
          </a:p>
        </p:txBody>
      </p:sp>
      <p:grpSp>
        <p:nvGrpSpPr>
          <p:cNvPr id="50182" name="Group 79"/>
          <p:cNvGrpSpPr>
            <a:grpSpLocks/>
          </p:cNvGrpSpPr>
          <p:nvPr/>
        </p:nvGrpSpPr>
        <p:grpSpPr bwMode="auto">
          <a:xfrm>
            <a:off x="0" y="476250"/>
            <a:ext cx="7710488" cy="5035550"/>
            <a:chOff x="602" y="240"/>
            <a:chExt cx="4371" cy="2960"/>
          </a:xfrm>
        </p:grpSpPr>
        <p:grpSp>
          <p:nvGrpSpPr>
            <p:cNvPr id="50183" name="Group 78"/>
            <p:cNvGrpSpPr>
              <a:grpSpLocks/>
            </p:cNvGrpSpPr>
            <p:nvPr/>
          </p:nvGrpSpPr>
          <p:grpSpPr bwMode="auto">
            <a:xfrm>
              <a:off x="602" y="1203"/>
              <a:ext cx="4016" cy="1997"/>
              <a:chOff x="602" y="1203"/>
              <a:chExt cx="4016" cy="1997"/>
            </a:xfrm>
          </p:grpSpPr>
          <p:sp>
            <p:nvSpPr>
              <p:cNvPr id="50220" name="Rectangle 42"/>
              <p:cNvSpPr>
                <a:spLocks noChangeArrowheads="1"/>
              </p:cNvSpPr>
              <p:nvPr/>
            </p:nvSpPr>
            <p:spPr bwMode="auto">
              <a:xfrm>
                <a:off x="2211" y="1784"/>
                <a:ext cx="871" cy="503"/>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s-CL"/>
              </a:p>
            </p:txBody>
          </p:sp>
          <p:sp>
            <p:nvSpPr>
              <p:cNvPr id="50221" name="Rectangle 43"/>
              <p:cNvSpPr>
                <a:spLocks noChangeArrowheads="1"/>
              </p:cNvSpPr>
              <p:nvPr/>
            </p:nvSpPr>
            <p:spPr bwMode="auto">
              <a:xfrm>
                <a:off x="2211" y="1784"/>
                <a:ext cx="871" cy="503"/>
              </a:xfrm>
              <a:prstGeom prst="rect">
                <a:avLst/>
              </a:prstGeom>
              <a:solidFill>
                <a:srgbClr val="FFFF00"/>
              </a:solidFill>
              <a:ln w="22225">
                <a:solidFill>
                  <a:srgbClr val="000000"/>
                </a:solidFill>
                <a:miter lim="800000"/>
                <a:headEnd/>
                <a:tailEnd/>
              </a:ln>
            </p:spPr>
            <p:txBody>
              <a:bodyPr/>
              <a:lstStyle/>
              <a:p>
                <a:endParaRPr lang="es-CL"/>
              </a:p>
            </p:txBody>
          </p:sp>
          <p:sp>
            <p:nvSpPr>
              <p:cNvPr id="50222" name="Rectangle 44"/>
              <p:cNvSpPr>
                <a:spLocks noChangeArrowheads="1"/>
              </p:cNvSpPr>
              <p:nvPr/>
            </p:nvSpPr>
            <p:spPr bwMode="auto">
              <a:xfrm>
                <a:off x="2304" y="1914"/>
                <a:ext cx="693" cy="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2000" b="1">
                    <a:solidFill>
                      <a:srgbClr val="000000"/>
                    </a:solidFill>
                  </a:rPr>
                  <a:t>Operations</a:t>
                </a:r>
                <a:endParaRPr lang="en-US" sz="2000"/>
              </a:p>
            </p:txBody>
          </p:sp>
          <p:sp>
            <p:nvSpPr>
              <p:cNvPr id="50223" name="Rectangle 45"/>
              <p:cNvSpPr>
                <a:spLocks noChangeArrowheads="1"/>
              </p:cNvSpPr>
              <p:nvPr/>
            </p:nvSpPr>
            <p:spPr bwMode="auto">
              <a:xfrm>
                <a:off x="3643" y="1784"/>
                <a:ext cx="871" cy="503"/>
              </a:xfrm>
              <a:prstGeom prst="rect">
                <a:avLst/>
              </a:prstGeom>
              <a:solidFill>
                <a:srgbClr val="00FFFF"/>
              </a:solidFill>
              <a:ln w="22225">
                <a:solidFill>
                  <a:srgbClr val="000000"/>
                </a:solidFill>
                <a:miter lim="800000"/>
                <a:headEnd/>
                <a:tailEnd/>
              </a:ln>
            </p:spPr>
            <p:txBody>
              <a:bodyPr/>
              <a:lstStyle/>
              <a:p>
                <a:endParaRPr lang="es-CL"/>
              </a:p>
            </p:txBody>
          </p:sp>
          <p:sp>
            <p:nvSpPr>
              <p:cNvPr id="50224" name="Rectangle 46"/>
              <p:cNvSpPr>
                <a:spLocks noChangeArrowheads="1"/>
              </p:cNvSpPr>
              <p:nvPr/>
            </p:nvSpPr>
            <p:spPr bwMode="auto">
              <a:xfrm>
                <a:off x="3840" y="1843"/>
                <a:ext cx="533" cy="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2000" b="1">
                    <a:solidFill>
                      <a:srgbClr val="000000"/>
                    </a:solidFill>
                  </a:rPr>
                  <a:t>Finance/</a:t>
                </a:r>
                <a:endParaRPr lang="en-US" sz="2000"/>
              </a:p>
            </p:txBody>
          </p:sp>
          <p:sp>
            <p:nvSpPr>
              <p:cNvPr id="50225" name="Rectangle 47"/>
              <p:cNvSpPr>
                <a:spLocks noChangeArrowheads="1"/>
              </p:cNvSpPr>
              <p:nvPr/>
            </p:nvSpPr>
            <p:spPr bwMode="auto">
              <a:xfrm>
                <a:off x="3719" y="2029"/>
                <a:ext cx="711" cy="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2000" b="1">
                    <a:solidFill>
                      <a:srgbClr val="000000"/>
                    </a:solidFill>
                  </a:rPr>
                  <a:t>Accounting</a:t>
                </a:r>
                <a:endParaRPr lang="en-US" sz="2000"/>
              </a:p>
            </p:txBody>
          </p:sp>
          <p:sp>
            <p:nvSpPr>
              <p:cNvPr id="50226" name="Rectangle 48"/>
              <p:cNvSpPr>
                <a:spLocks noChangeArrowheads="1"/>
              </p:cNvSpPr>
              <p:nvPr/>
            </p:nvSpPr>
            <p:spPr bwMode="auto">
              <a:xfrm>
                <a:off x="778" y="1784"/>
                <a:ext cx="871" cy="503"/>
              </a:xfrm>
              <a:prstGeom prst="rect">
                <a:avLst/>
              </a:prstGeom>
              <a:solidFill>
                <a:srgbClr val="00FFFF"/>
              </a:solidFill>
              <a:ln w="22225">
                <a:solidFill>
                  <a:srgbClr val="000000"/>
                </a:solidFill>
                <a:miter lim="800000"/>
                <a:headEnd/>
                <a:tailEnd/>
              </a:ln>
            </p:spPr>
            <p:txBody>
              <a:bodyPr/>
              <a:lstStyle/>
              <a:p>
                <a:endParaRPr lang="es-CL"/>
              </a:p>
            </p:txBody>
          </p:sp>
          <p:sp>
            <p:nvSpPr>
              <p:cNvPr id="50227" name="Rectangle 49"/>
              <p:cNvSpPr>
                <a:spLocks noChangeArrowheads="1"/>
              </p:cNvSpPr>
              <p:nvPr/>
            </p:nvSpPr>
            <p:spPr bwMode="auto">
              <a:xfrm>
                <a:off x="930" y="1914"/>
                <a:ext cx="662" cy="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2000" b="1">
                    <a:solidFill>
                      <a:srgbClr val="000000"/>
                    </a:solidFill>
                  </a:rPr>
                  <a:t>Marketing</a:t>
                </a:r>
                <a:endParaRPr lang="en-US" sz="2000"/>
              </a:p>
            </p:txBody>
          </p:sp>
          <p:sp>
            <p:nvSpPr>
              <p:cNvPr id="50228" name="Rectangle 50"/>
              <p:cNvSpPr>
                <a:spLocks noChangeArrowheads="1"/>
              </p:cNvSpPr>
              <p:nvPr/>
            </p:nvSpPr>
            <p:spPr bwMode="auto">
              <a:xfrm>
                <a:off x="1604" y="2695"/>
                <a:ext cx="871" cy="505"/>
              </a:xfrm>
              <a:prstGeom prst="rect">
                <a:avLst/>
              </a:prstGeom>
              <a:solidFill>
                <a:srgbClr val="FFFF00"/>
              </a:solidFill>
              <a:ln w="22225">
                <a:solidFill>
                  <a:srgbClr val="000000"/>
                </a:solidFill>
                <a:miter lim="800000"/>
                <a:headEnd/>
                <a:tailEnd/>
              </a:ln>
            </p:spPr>
            <p:txBody>
              <a:bodyPr/>
              <a:lstStyle/>
              <a:p>
                <a:endParaRPr lang="es-CL"/>
              </a:p>
            </p:txBody>
          </p:sp>
          <p:sp>
            <p:nvSpPr>
              <p:cNvPr id="50229" name="Rectangle 51"/>
              <p:cNvSpPr>
                <a:spLocks noChangeArrowheads="1"/>
              </p:cNvSpPr>
              <p:nvPr/>
            </p:nvSpPr>
            <p:spPr bwMode="auto">
              <a:xfrm>
                <a:off x="1809" y="2755"/>
                <a:ext cx="396" cy="181"/>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2000" b="1">
                    <a:solidFill>
                      <a:srgbClr val="000000"/>
                    </a:solidFill>
                  </a:rPr>
                  <a:t>Check</a:t>
                </a:r>
                <a:endParaRPr lang="en-US" sz="2000"/>
              </a:p>
            </p:txBody>
          </p:sp>
          <p:sp>
            <p:nvSpPr>
              <p:cNvPr id="50230" name="Rectangle 52"/>
              <p:cNvSpPr>
                <a:spLocks noChangeArrowheads="1"/>
              </p:cNvSpPr>
              <p:nvPr/>
            </p:nvSpPr>
            <p:spPr bwMode="auto">
              <a:xfrm>
                <a:off x="1783" y="2941"/>
                <a:ext cx="541" cy="181"/>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2000" b="1">
                    <a:solidFill>
                      <a:srgbClr val="000000"/>
                    </a:solidFill>
                  </a:rPr>
                  <a:t>Clearing</a:t>
                </a:r>
                <a:endParaRPr lang="en-US" sz="2000"/>
              </a:p>
            </p:txBody>
          </p:sp>
          <p:sp>
            <p:nvSpPr>
              <p:cNvPr id="50231" name="Rectangle 53"/>
              <p:cNvSpPr>
                <a:spLocks noChangeArrowheads="1"/>
              </p:cNvSpPr>
              <p:nvPr/>
            </p:nvSpPr>
            <p:spPr bwMode="auto">
              <a:xfrm>
                <a:off x="602" y="2695"/>
                <a:ext cx="871" cy="505"/>
              </a:xfrm>
              <a:prstGeom prst="rect">
                <a:avLst/>
              </a:prstGeom>
              <a:solidFill>
                <a:srgbClr val="FFFF00"/>
              </a:solidFill>
              <a:ln w="22225">
                <a:solidFill>
                  <a:srgbClr val="000000"/>
                </a:solidFill>
                <a:miter lim="800000"/>
                <a:headEnd/>
                <a:tailEnd/>
              </a:ln>
            </p:spPr>
            <p:txBody>
              <a:bodyPr/>
              <a:lstStyle/>
              <a:p>
                <a:endParaRPr lang="es-CL"/>
              </a:p>
            </p:txBody>
          </p:sp>
          <p:sp>
            <p:nvSpPr>
              <p:cNvPr id="50232" name="Rectangle 54"/>
              <p:cNvSpPr>
                <a:spLocks noChangeArrowheads="1"/>
              </p:cNvSpPr>
              <p:nvPr/>
            </p:nvSpPr>
            <p:spPr bwMode="auto">
              <a:xfrm>
                <a:off x="833" y="2755"/>
                <a:ext cx="357" cy="181"/>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2000" b="1">
                    <a:solidFill>
                      <a:srgbClr val="000000"/>
                    </a:solidFill>
                  </a:rPr>
                  <a:t>Teller</a:t>
                </a:r>
                <a:endParaRPr lang="en-US" sz="2000"/>
              </a:p>
            </p:txBody>
          </p:sp>
          <p:sp>
            <p:nvSpPr>
              <p:cNvPr id="50233" name="Rectangle 55"/>
              <p:cNvSpPr>
                <a:spLocks noChangeArrowheads="1"/>
              </p:cNvSpPr>
              <p:nvPr/>
            </p:nvSpPr>
            <p:spPr bwMode="auto">
              <a:xfrm>
                <a:off x="707" y="2941"/>
                <a:ext cx="686" cy="181"/>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2000" b="1">
                    <a:solidFill>
                      <a:srgbClr val="000000"/>
                    </a:solidFill>
                  </a:rPr>
                  <a:t>Scheduling</a:t>
                </a:r>
                <a:endParaRPr lang="en-US" sz="2000"/>
              </a:p>
            </p:txBody>
          </p:sp>
          <p:sp>
            <p:nvSpPr>
              <p:cNvPr id="50234" name="Rectangle 56"/>
              <p:cNvSpPr>
                <a:spLocks noChangeArrowheads="1"/>
              </p:cNvSpPr>
              <p:nvPr/>
            </p:nvSpPr>
            <p:spPr bwMode="auto">
              <a:xfrm>
                <a:off x="2607" y="2695"/>
                <a:ext cx="1008" cy="505"/>
              </a:xfrm>
              <a:prstGeom prst="rect">
                <a:avLst/>
              </a:prstGeom>
              <a:solidFill>
                <a:srgbClr val="FFFF00"/>
              </a:solidFill>
              <a:ln w="22225">
                <a:solidFill>
                  <a:srgbClr val="000000"/>
                </a:solidFill>
                <a:miter lim="800000"/>
                <a:headEnd/>
                <a:tailEnd/>
              </a:ln>
            </p:spPr>
            <p:txBody>
              <a:bodyPr/>
              <a:lstStyle/>
              <a:p>
                <a:endParaRPr lang="es-CL"/>
              </a:p>
            </p:txBody>
          </p:sp>
          <p:sp>
            <p:nvSpPr>
              <p:cNvPr id="50235" name="Rectangle 57"/>
              <p:cNvSpPr>
                <a:spLocks noChangeArrowheads="1"/>
              </p:cNvSpPr>
              <p:nvPr/>
            </p:nvSpPr>
            <p:spPr bwMode="auto">
              <a:xfrm>
                <a:off x="2720" y="2710"/>
                <a:ext cx="796" cy="181"/>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2000" b="1">
                    <a:solidFill>
                      <a:srgbClr val="000000"/>
                    </a:solidFill>
                  </a:rPr>
                  <a:t>Transactions</a:t>
                </a:r>
                <a:endParaRPr lang="en-US" sz="2000"/>
              </a:p>
            </p:txBody>
          </p:sp>
          <p:sp>
            <p:nvSpPr>
              <p:cNvPr id="50236" name="Rectangle 58"/>
              <p:cNvSpPr>
                <a:spLocks noChangeArrowheads="1"/>
              </p:cNvSpPr>
              <p:nvPr/>
            </p:nvSpPr>
            <p:spPr bwMode="auto">
              <a:xfrm>
                <a:off x="2770" y="2941"/>
                <a:ext cx="659" cy="181"/>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2000" b="1">
                    <a:solidFill>
                      <a:srgbClr val="000000"/>
                    </a:solidFill>
                  </a:rPr>
                  <a:t>Processing</a:t>
                </a:r>
                <a:endParaRPr lang="en-US" sz="2000"/>
              </a:p>
            </p:txBody>
          </p:sp>
          <p:sp>
            <p:nvSpPr>
              <p:cNvPr id="50237" name="Rectangle 59"/>
              <p:cNvSpPr>
                <a:spLocks noChangeArrowheads="1"/>
              </p:cNvSpPr>
              <p:nvPr/>
            </p:nvSpPr>
            <p:spPr bwMode="auto">
              <a:xfrm>
                <a:off x="3747" y="2695"/>
                <a:ext cx="871" cy="505"/>
              </a:xfrm>
              <a:prstGeom prst="rect">
                <a:avLst/>
              </a:prstGeom>
              <a:solidFill>
                <a:srgbClr val="FFFF00"/>
              </a:solidFill>
              <a:ln w="22225">
                <a:solidFill>
                  <a:srgbClr val="000000"/>
                </a:solidFill>
                <a:miter lim="800000"/>
                <a:headEnd/>
                <a:tailEnd/>
              </a:ln>
            </p:spPr>
            <p:txBody>
              <a:bodyPr/>
              <a:lstStyle/>
              <a:p>
                <a:endParaRPr lang="es-CL"/>
              </a:p>
            </p:txBody>
          </p:sp>
          <p:sp>
            <p:nvSpPr>
              <p:cNvPr id="50238" name="Rectangle 60"/>
              <p:cNvSpPr>
                <a:spLocks noChangeArrowheads="1"/>
              </p:cNvSpPr>
              <p:nvPr/>
            </p:nvSpPr>
            <p:spPr bwMode="auto">
              <a:xfrm>
                <a:off x="3901" y="2825"/>
                <a:ext cx="516" cy="181"/>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2000" b="1">
                    <a:solidFill>
                      <a:srgbClr val="000000"/>
                    </a:solidFill>
                  </a:rPr>
                  <a:t>Security</a:t>
                </a:r>
                <a:endParaRPr lang="en-US" sz="2000"/>
              </a:p>
            </p:txBody>
          </p:sp>
          <p:grpSp>
            <p:nvGrpSpPr>
              <p:cNvPr id="50239" name="Group 69"/>
              <p:cNvGrpSpPr>
                <a:grpSpLocks/>
              </p:cNvGrpSpPr>
              <p:nvPr/>
            </p:nvGrpSpPr>
            <p:grpSpPr bwMode="auto">
              <a:xfrm>
                <a:off x="1037" y="2287"/>
                <a:ext cx="3145" cy="408"/>
                <a:chOff x="1037" y="2287"/>
                <a:chExt cx="3145" cy="408"/>
              </a:xfrm>
            </p:grpSpPr>
            <p:sp>
              <p:nvSpPr>
                <p:cNvPr id="50244" name="Freeform 62"/>
                <p:cNvSpPr>
                  <a:spLocks/>
                </p:cNvSpPr>
                <p:nvPr/>
              </p:nvSpPr>
              <p:spPr bwMode="auto">
                <a:xfrm>
                  <a:off x="2647" y="2287"/>
                  <a:ext cx="1535" cy="408"/>
                </a:xfrm>
                <a:custGeom>
                  <a:avLst/>
                  <a:gdLst>
                    <a:gd name="T0" fmla="*/ 1535 w 1535"/>
                    <a:gd name="T1" fmla="*/ 408 h 408"/>
                    <a:gd name="T2" fmla="*/ 1535 w 1535"/>
                    <a:gd name="T3" fmla="*/ 205 h 408"/>
                    <a:gd name="T4" fmla="*/ 767 w 1535"/>
                    <a:gd name="T5" fmla="*/ 205 h 408"/>
                    <a:gd name="T6" fmla="*/ 0 w 1535"/>
                    <a:gd name="T7" fmla="*/ 205 h 408"/>
                    <a:gd name="T8" fmla="*/ 0 w 1535"/>
                    <a:gd name="T9" fmla="*/ 0 h 408"/>
                    <a:gd name="T10" fmla="*/ 0 60000 65536"/>
                    <a:gd name="T11" fmla="*/ 0 60000 65536"/>
                    <a:gd name="T12" fmla="*/ 0 60000 65536"/>
                    <a:gd name="T13" fmla="*/ 0 60000 65536"/>
                    <a:gd name="T14" fmla="*/ 0 60000 65536"/>
                    <a:gd name="T15" fmla="*/ 0 w 1535"/>
                    <a:gd name="T16" fmla="*/ 0 h 408"/>
                    <a:gd name="T17" fmla="*/ 1535 w 1535"/>
                    <a:gd name="T18" fmla="*/ 408 h 408"/>
                  </a:gdLst>
                  <a:ahLst/>
                  <a:cxnLst>
                    <a:cxn ang="T10">
                      <a:pos x="T0" y="T1"/>
                    </a:cxn>
                    <a:cxn ang="T11">
                      <a:pos x="T2" y="T3"/>
                    </a:cxn>
                    <a:cxn ang="T12">
                      <a:pos x="T4" y="T5"/>
                    </a:cxn>
                    <a:cxn ang="T13">
                      <a:pos x="T6" y="T7"/>
                    </a:cxn>
                    <a:cxn ang="T14">
                      <a:pos x="T8" y="T9"/>
                    </a:cxn>
                  </a:cxnLst>
                  <a:rect l="T15" t="T16" r="T17" b="T18"/>
                  <a:pathLst>
                    <a:path w="1535" h="408">
                      <a:moveTo>
                        <a:pt x="1535" y="408"/>
                      </a:moveTo>
                      <a:lnTo>
                        <a:pt x="1535" y="205"/>
                      </a:lnTo>
                      <a:lnTo>
                        <a:pt x="767" y="205"/>
                      </a:lnTo>
                      <a:lnTo>
                        <a:pt x="0" y="205"/>
                      </a:lnTo>
                      <a:lnTo>
                        <a:pt x="0" y="0"/>
                      </a:lnTo>
                    </a:path>
                  </a:pathLst>
                </a:custGeom>
                <a:noFill/>
                <a:ln w="41275">
                  <a:solidFill>
                    <a:srgbClr val="6600FF"/>
                  </a:solidFill>
                  <a:round/>
                  <a:headEnd/>
                  <a:tailEnd/>
                </a:ln>
                <a:extLst>
                  <a:ext uri="{909E8E84-426E-40DD-AFC4-6F175D3DCCD1}">
                    <a14:hiddenFill xmlns:a14="http://schemas.microsoft.com/office/drawing/2010/main">
                      <a:solidFill>
                        <a:srgbClr val="FFFFFF"/>
                      </a:solidFill>
                    </a14:hiddenFill>
                  </a:ext>
                </a:extLst>
              </p:spPr>
              <p:txBody>
                <a:bodyPr/>
                <a:lstStyle/>
                <a:p>
                  <a:endParaRPr lang="es-CL"/>
                </a:p>
              </p:txBody>
            </p:sp>
            <p:sp>
              <p:nvSpPr>
                <p:cNvPr id="50245" name="Freeform 63"/>
                <p:cNvSpPr>
                  <a:spLocks/>
                </p:cNvSpPr>
                <p:nvPr/>
              </p:nvSpPr>
              <p:spPr bwMode="auto">
                <a:xfrm>
                  <a:off x="2647" y="2287"/>
                  <a:ext cx="464" cy="408"/>
                </a:xfrm>
                <a:custGeom>
                  <a:avLst/>
                  <a:gdLst>
                    <a:gd name="T0" fmla="*/ 0 w 464"/>
                    <a:gd name="T1" fmla="*/ 0 h 408"/>
                    <a:gd name="T2" fmla="*/ 0 w 464"/>
                    <a:gd name="T3" fmla="*/ 205 h 408"/>
                    <a:gd name="T4" fmla="*/ 232 w 464"/>
                    <a:gd name="T5" fmla="*/ 205 h 408"/>
                    <a:gd name="T6" fmla="*/ 464 w 464"/>
                    <a:gd name="T7" fmla="*/ 205 h 408"/>
                    <a:gd name="T8" fmla="*/ 464 w 464"/>
                    <a:gd name="T9" fmla="*/ 408 h 408"/>
                    <a:gd name="T10" fmla="*/ 0 60000 65536"/>
                    <a:gd name="T11" fmla="*/ 0 60000 65536"/>
                    <a:gd name="T12" fmla="*/ 0 60000 65536"/>
                    <a:gd name="T13" fmla="*/ 0 60000 65536"/>
                    <a:gd name="T14" fmla="*/ 0 60000 65536"/>
                    <a:gd name="T15" fmla="*/ 0 w 464"/>
                    <a:gd name="T16" fmla="*/ 0 h 408"/>
                    <a:gd name="T17" fmla="*/ 464 w 464"/>
                    <a:gd name="T18" fmla="*/ 408 h 408"/>
                  </a:gdLst>
                  <a:ahLst/>
                  <a:cxnLst>
                    <a:cxn ang="T10">
                      <a:pos x="T0" y="T1"/>
                    </a:cxn>
                    <a:cxn ang="T11">
                      <a:pos x="T2" y="T3"/>
                    </a:cxn>
                    <a:cxn ang="T12">
                      <a:pos x="T4" y="T5"/>
                    </a:cxn>
                    <a:cxn ang="T13">
                      <a:pos x="T6" y="T7"/>
                    </a:cxn>
                    <a:cxn ang="T14">
                      <a:pos x="T8" y="T9"/>
                    </a:cxn>
                  </a:cxnLst>
                  <a:rect l="T15" t="T16" r="T17" b="T18"/>
                  <a:pathLst>
                    <a:path w="464" h="408">
                      <a:moveTo>
                        <a:pt x="0" y="0"/>
                      </a:moveTo>
                      <a:lnTo>
                        <a:pt x="0" y="205"/>
                      </a:lnTo>
                      <a:lnTo>
                        <a:pt x="232" y="205"/>
                      </a:lnTo>
                      <a:lnTo>
                        <a:pt x="464" y="205"/>
                      </a:lnTo>
                      <a:lnTo>
                        <a:pt x="464" y="408"/>
                      </a:lnTo>
                    </a:path>
                  </a:pathLst>
                </a:custGeom>
                <a:noFill/>
                <a:ln w="41275">
                  <a:solidFill>
                    <a:srgbClr val="6600FF"/>
                  </a:solidFill>
                  <a:round/>
                  <a:headEnd/>
                  <a:tailEnd/>
                </a:ln>
                <a:extLst>
                  <a:ext uri="{909E8E84-426E-40DD-AFC4-6F175D3DCCD1}">
                    <a14:hiddenFill xmlns:a14="http://schemas.microsoft.com/office/drawing/2010/main">
                      <a:solidFill>
                        <a:srgbClr val="FFFFFF"/>
                      </a:solidFill>
                    </a14:hiddenFill>
                  </a:ext>
                </a:extLst>
              </p:spPr>
              <p:txBody>
                <a:bodyPr/>
                <a:lstStyle/>
                <a:p>
                  <a:endParaRPr lang="es-CL"/>
                </a:p>
              </p:txBody>
            </p:sp>
            <p:sp>
              <p:nvSpPr>
                <p:cNvPr id="50246" name="Freeform 64"/>
                <p:cNvSpPr>
                  <a:spLocks/>
                </p:cNvSpPr>
                <p:nvPr/>
              </p:nvSpPr>
              <p:spPr bwMode="auto">
                <a:xfrm>
                  <a:off x="2040" y="2287"/>
                  <a:ext cx="607" cy="408"/>
                </a:xfrm>
                <a:custGeom>
                  <a:avLst/>
                  <a:gdLst>
                    <a:gd name="T0" fmla="*/ 607 w 607"/>
                    <a:gd name="T1" fmla="*/ 0 h 408"/>
                    <a:gd name="T2" fmla="*/ 607 w 607"/>
                    <a:gd name="T3" fmla="*/ 205 h 408"/>
                    <a:gd name="T4" fmla="*/ 302 w 607"/>
                    <a:gd name="T5" fmla="*/ 205 h 408"/>
                    <a:gd name="T6" fmla="*/ 0 w 607"/>
                    <a:gd name="T7" fmla="*/ 205 h 408"/>
                    <a:gd name="T8" fmla="*/ 0 w 607"/>
                    <a:gd name="T9" fmla="*/ 408 h 408"/>
                    <a:gd name="T10" fmla="*/ 0 60000 65536"/>
                    <a:gd name="T11" fmla="*/ 0 60000 65536"/>
                    <a:gd name="T12" fmla="*/ 0 60000 65536"/>
                    <a:gd name="T13" fmla="*/ 0 60000 65536"/>
                    <a:gd name="T14" fmla="*/ 0 60000 65536"/>
                    <a:gd name="T15" fmla="*/ 0 w 607"/>
                    <a:gd name="T16" fmla="*/ 0 h 408"/>
                    <a:gd name="T17" fmla="*/ 607 w 607"/>
                    <a:gd name="T18" fmla="*/ 408 h 408"/>
                  </a:gdLst>
                  <a:ahLst/>
                  <a:cxnLst>
                    <a:cxn ang="T10">
                      <a:pos x="T0" y="T1"/>
                    </a:cxn>
                    <a:cxn ang="T11">
                      <a:pos x="T2" y="T3"/>
                    </a:cxn>
                    <a:cxn ang="T12">
                      <a:pos x="T4" y="T5"/>
                    </a:cxn>
                    <a:cxn ang="T13">
                      <a:pos x="T6" y="T7"/>
                    </a:cxn>
                    <a:cxn ang="T14">
                      <a:pos x="T8" y="T9"/>
                    </a:cxn>
                  </a:cxnLst>
                  <a:rect l="T15" t="T16" r="T17" b="T18"/>
                  <a:pathLst>
                    <a:path w="607" h="408">
                      <a:moveTo>
                        <a:pt x="607" y="0"/>
                      </a:moveTo>
                      <a:lnTo>
                        <a:pt x="607" y="205"/>
                      </a:lnTo>
                      <a:lnTo>
                        <a:pt x="302" y="205"/>
                      </a:lnTo>
                      <a:lnTo>
                        <a:pt x="0" y="205"/>
                      </a:lnTo>
                      <a:lnTo>
                        <a:pt x="0" y="408"/>
                      </a:lnTo>
                    </a:path>
                  </a:pathLst>
                </a:custGeom>
                <a:noFill/>
                <a:ln w="41275">
                  <a:solidFill>
                    <a:srgbClr val="6600FF"/>
                  </a:solidFill>
                  <a:round/>
                  <a:headEnd/>
                  <a:tailEnd/>
                </a:ln>
                <a:extLst>
                  <a:ext uri="{909E8E84-426E-40DD-AFC4-6F175D3DCCD1}">
                    <a14:hiddenFill xmlns:a14="http://schemas.microsoft.com/office/drawing/2010/main">
                      <a:solidFill>
                        <a:srgbClr val="FFFFFF"/>
                      </a:solidFill>
                    </a14:hiddenFill>
                  </a:ext>
                </a:extLst>
              </p:spPr>
              <p:txBody>
                <a:bodyPr/>
                <a:lstStyle/>
                <a:p>
                  <a:endParaRPr lang="es-CL"/>
                </a:p>
              </p:txBody>
            </p:sp>
            <p:sp>
              <p:nvSpPr>
                <p:cNvPr id="50247" name="Freeform 65"/>
                <p:cNvSpPr>
                  <a:spLocks/>
                </p:cNvSpPr>
                <p:nvPr/>
              </p:nvSpPr>
              <p:spPr bwMode="auto">
                <a:xfrm>
                  <a:off x="1037" y="2287"/>
                  <a:ext cx="1610" cy="408"/>
                </a:xfrm>
                <a:custGeom>
                  <a:avLst/>
                  <a:gdLst>
                    <a:gd name="T0" fmla="*/ 1610 w 1610"/>
                    <a:gd name="T1" fmla="*/ 0 h 408"/>
                    <a:gd name="T2" fmla="*/ 1610 w 1610"/>
                    <a:gd name="T3" fmla="*/ 205 h 408"/>
                    <a:gd name="T4" fmla="*/ 804 w 1610"/>
                    <a:gd name="T5" fmla="*/ 205 h 408"/>
                    <a:gd name="T6" fmla="*/ 0 w 1610"/>
                    <a:gd name="T7" fmla="*/ 205 h 408"/>
                    <a:gd name="T8" fmla="*/ 0 w 1610"/>
                    <a:gd name="T9" fmla="*/ 408 h 408"/>
                    <a:gd name="T10" fmla="*/ 0 60000 65536"/>
                    <a:gd name="T11" fmla="*/ 0 60000 65536"/>
                    <a:gd name="T12" fmla="*/ 0 60000 65536"/>
                    <a:gd name="T13" fmla="*/ 0 60000 65536"/>
                    <a:gd name="T14" fmla="*/ 0 60000 65536"/>
                    <a:gd name="T15" fmla="*/ 0 w 1610"/>
                    <a:gd name="T16" fmla="*/ 0 h 408"/>
                    <a:gd name="T17" fmla="*/ 1610 w 1610"/>
                    <a:gd name="T18" fmla="*/ 408 h 408"/>
                  </a:gdLst>
                  <a:ahLst/>
                  <a:cxnLst>
                    <a:cxn ang="T10">
                      <a:pos x="T0" y="T1"/>
                    </a:cxn>
                    <a:cxn ang="T11">
                      <a:pos x="T2" y="T3"/>
                    </a:cxn>
                    <a:cxn ang="T12">
                      <a:pos x="T4" y="T5"/>
                    </a:cxn>
                    <a:cxn ang="T13">
                      <a:pos x="T6" y="T7"/>
                    </a:cxn>
                    <a:cxn ang="T14">
                      <a:pos x="T8" y="T9"/>
                    </a:cxn>
                  </a:cxnLst>
                  <a:rect l="T15" t="T16" r="T17" b="T18"/>
                  <a:pathLst>
                    <a:path w="1610" h="408">
                      <a:moveTo>
                        <a:pt x="1610" y="0"/>
                      </a:moveTo>
                      <a:lnTo>
                        <a:pt x="1610" y="205"/>
                      </a:lnTo>
                      <a:lnTo>
                        <a:pt x="804" y="205"/>
                      </a:lnTo>
                      <a:lnTo>
                        <a:pt x="0" y="205"/>
                      </a:lnTo>
                      <a:lnTo>
                        <a:pt x="0" y="408"/>
                      </a:lnTo>
                    </a:path>
                  </a:pathLst>
                </a:custGeom>
                <a:noFill/>
                <a:ln w="41275">
                  <a:solidFill>
                    <a:srgbClr val="6600FF"/>
                  </a:solidFill>
                  <a:round/>
                  <a:headEnd/>
                  <a:tailEnd/>
                </a:ln>
                <a:extLst>
                  <a:ext uri="{909E8E84-426E-40DD-AFC4-6F175D3DCCD1}">
                    <a14:hiddenFill xmlns:a14="http://schemas.microsoft.com/office/drawing/2010/main">
                      <a:solidFill>
                        <a:srgbClr val="FFFFFF"/>
                      </a:solidFill>
                    </a14:hiddenFill>
                  </a:ext>
                </a:extLst>
              </p:spPr>
              <p:txBody>
                <a:bodyPr/>
                <a:lstStyle/>
                <a:p>
                  <a:endParaRPr lang="es-CL"/>
                </a:p>
              </p:txBody>
            </p:sp>
          </p:grpSp>
          <p:sp>
            <p:nvSpPr>
              <p:cNvPr id="50240" name="Rectangle 41"/>
              <p:cNvSpPr>
                <a:spLocks noChangeArrowheads="1"/>
              </p:cNvSpPr>
              <p:nvPr/>
            </p:nvSpPr>
            <p:spPr bwMode="auto">
              <a:xfrm>
                <a:off x="1968" y="1203"/>
                <a:ext cx="1358" cy="217"/>
              </a:xfrm>
              <a:prstGeom prst="rect">
                <a:avLst/>
              </a:prstGeom>
              <a:noFill/>
              <a:ln w="76200">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wrap="none" lIns="0" tIns="0" rIns="0" bIns="0">
                <a:spAutoFit/>
              </a:bodyPr>
              <a:lstStyle/>
              <a:p>
                <a:r>
                  <a:rPr lang="en-US" b="1">
                    <a:solidFill>
                      <a:schemeClr val="tx2"/>
                    </a:solidFill>
                  </a:rPr>
                  <a:t>Commercial Bank</a:t>
                </a:r>
                <a:endParaRPr lang="en-US">
                  <a:solidFill>
                    <a:schemeClr val="tx2"/>
                  </a:solidFill>
                </a:endParaRPr>
              </a:p>
            </p:txBody>
          </p:sp>
          <p:sp>
            <p:nvSpPr>
              <p:cNvPr id="50241" name="Freeform 61"/>
              <p:cNvSpPr>
                <a:spLocks/>
              </p:cNvSpPr>
              <p:nvPr/>
            </p:nvSpPr>
            <p:spPr bwMode="auto">
              <a:xfrm>
                <a:off x="2647" y="1567"/>
                <a:ext cx="1431" cy="217"/>
              </a:xfrm>
              <a:custGeom>
                <a:avLst/>
                <a:gdLst>
                  <a:gd name="T0" fmla="*/ 1431 w 1431"/>
                  <a:gd name="T1" fmla="*/ 217 h 217"/>
                  <a:gd name="T2" fmla="*/ 1431 w 1431"/>
                  <a:gd name="T3" fmla="*/ 0 h 217"/>
                  <a:gd name="T4" fmla="*/ 842 w 1431"/>
                  <a:gd name="T5" fmla="*/ 0 h 217"/>
                  <a:gd name="T6" fmla="*/ 0 w 1431"/>
                  <a:gd name="T7" fmla="*/ 0 h 217"/>
                  <a:gd name="T8" fmla="*/ 0 60000 65536"/>
                  <a:gd name="T9" fmla="*/ 0 60000 65536"/>
                  <a:gd name="T10" fmla="*/ 0 60000 65536"/>
                  <a:gd name="T11" fmla="*/ 0 60000 65536"/>
                  <a:gd name="T12" fmla="*/ 0 w 1431"/>
                  <a:gd name="T13" fmla="*/ 0 h 217"/>
                  <a:gd name="T14" fmla="*/ 1431 w 1431"/>
                  <a:gd name="T15" fmla="*/ 217 h 217"/>
                </a:gdLst>
                <a:ahLst/>
                <a:cxnLst>
                  <a:cxn ang="T8">
                    <a:pos x="T0" y="T1"/>
                  </a:cxn>
                  <a:cxn ang="T9">
                    <a:pos x="T2" y="T3"/>
                  </a:cxn>
                  <a:cxn ang="T10">
                    <a:pos x="T4" y="T5"/>
                  </a:cxn>
                  <a:cxn ang="T11">
                    <a:pos x="T6" y="T7"/>
                  </a:cxn>
                </a:cxnLst>
                <a:rect l="T12" t="T13" r="T14" b="T15"/>
                <a:pathLst>
                  <a:path w="1431" h="217">
                    <a:moveTo>
                      <a:pt x="1431" y="217"/>
                    </a:moveTo>
                    <a:lnTo>
                      <a:pt x="1431" y="0"/>
                    </a:lnTo>
                    <a:lnTo>
                      <a:pt x="842" y="0"/>
                    </a:lnTo>
                    <a:lnTo>
                      <a:pt x="0" y="0"/>
                    </a:lnTo>
                  </a:path>
                </a:pathLst>
              </a:custGeom>
              <a:noFill/>
              <a:ln w="41275">
                <a:solidFill>
                  <a:srgbClr val="6600FF"/>
                </a:solidFill>
                <a:round/>
                <a:headEnd/>
                <a:tailEnd/>
              </a:ln>
              <a:extLst>
                <a:ext uri="{909E8E84-426E-40DD-AFC4-6F175D3DCCD1}">
                  <a14:hiddenFill xmlns:a14="http://schemas.microsoft.com/office/drawing/2010/main">
                    <a:solidFill>
                      <a:srgbClr val="FFFFFF"/>
                    </a:solidFill>
                  </a14:hiddenFill>
                </a:ext>
              </a:extLst>
            </p:spPr>
            <p:txBody>
              <a:bodyPr/>
              <a:lstStyle/>
              <a:p>
                <a:endParaRPr lang="es-CL"/>
              </a:p>
            </p:txBody>
          </p:sp>
          <p:sp>
            <p:nvSpPr>
              <p:cNvPr id="50242" name="Freeform 66"/>
              <p:cNvSpPr>
                <a:spLocks/>
              </p:cNvSpPr>
              <p:nvPr/>
            </p:nvSpPr>
            <p:spPr bwMode="auto">
              <a:xfrm>
                <a:off x="1213" y="1567"/>
                <a:ext cx="1434" cy="217"/>
              </a:xfrm>
              <a:custGeom>
                <a:avLst/>
                <a:gdLst>
                  <a:gd name="T0" fmla="*/ 0 w 1434"/>
                  <a:gd name="T1" fmla="*/ 217 h 217"/>
                  <a:gd name="T2" fmla="*/ 0 w 1434"/>
                  <a:gd name="T3" fmla="*/ 0 h 217"/>
                  <a:gd name="T4" fmla="*/ 590 w 1434"/>
                  <a:gd name="T5" fmla="*/ 0 h 217"/>
                  <a:gd name="T6" fmla="*/ 1434 w 1434"/>
                  <a:gd name="T7" fmla="*/ 0 h 217"/>
                  <a:gd name="T8" fmla="*/ 0 60000 65536"/>
                  <a:gd name="T9" fmla="*/ 0 60000 65536"/>
                  <a:gd name="T10" fmla="*/ 0 60000 65536"/>
                  <a:gd name="T11" fmla="*/ 0 60000 65536"/>
                  <a:gd name="T12" fmla="*/ 0 w 1434"/>
                  <a:gd name="T13" fmla="*/ 0 h 217"/>
                  <a:gd name="T14" fmla="*/ 1434 w 1434"/>
                  <a:gd name="T15" fmla="*/ 217 h 217"/>
                </a:gdLst>
                <a:ahLst/>
                <a:cxnLst>
                  <a:cxn ang="T8">
                    <a:pos x="T0" y="T1"/>
                  </a:cxn>
                  <a:cxn ang="T9">
                    <a:pos x="T2" y="T3"/>
                  </a:cxn>
                  <a:cxn ang="T10">
                    <a:pos x="T4" y="T5"/>
                  </a:cxn>
                  <a:cxn ang="T11">
                    <a:pos x="T6" y="T7"/>
                  </a:cxn>
                </a:cxnLst>
                <a:rect l="T12" t="T13" r="T14" b="T15"/>
                <a:pathLst>
                  <a:path w="1434" h="217">
                    <a:moveTo>
                      <a:pt x="0" y="217"/>
                    </a:moveTo>
                    <a:lnTo>
                      <a:pt x="0" y="0"/>
                    </a:lnTo>
                    <a:lnTo>
                      <a:pt x="590" y="0"/>
                    </a:lnTo>
                    <a:lnTo>
                      <a:pt x="1434" y="0"/>
                    </a:lnTo>
                  </a:path>
                </a:pathLst>
              </a:custGeom>
              <a:noFill/>
              <a:ln w="41275">
                <a:solidFill>
                  <a:srgbClr val="6600FF"/>
                </a:solidFill>
                <a:round/>
                <a:headEnd/>
                <a:tailEnd/>
              </a:ln>
              <a:extLst>
                <a:ext uri="{909E8E84-426E-40DD-AFC4-6F175D3DCCD1}">
                  <a14:hiddenFill xmlns:a14="http://schemas.microsoft.com/office/drawing/2010/main">
                    <a:solidFill>
                      <a:srgbClr val="FFFFFF"/>
                    </a:solidFill>
                  </a14:hiddenFill>
                </a:ext>
              </a:extLst>
            </p:spPr>
            <p:txBody>
              <a:bodyPr/>
              <a:lstStyle/>
              <a:p>
                <a:endParaRPr lang="es-CL"/>
              </a:p>
            </p:txBody>
          </p:sp>
          <p:sp>
            <p:nvSpPr>
              <p:cNvPr id="50243" name="Freeform 67"/>
              <p:cNvSpPr>
                <a:spLocks/>
              </p:cNvSpPr>
              <p:nvPr/>
            </p:nvSpPr>
            <p:spPr bwMode="auto">
              <a:xfrm>
                <a:off x="2647" y="1567"/>
                <a:ext cx="1" cy="217"/>
              </a:xfrm>
              <a:custGeom>
                <a:avLst/>
                <a:gdLst>
                  <a:gd name="T0" fmla="*/ 0 w 1"/>
                  <a:gd name="T1" fmla="*/ 0 h 217"/>
                  <a:gd name="T2" fmla="*/ 0 w 1"/>
                  <a:gd name="T3" fmla="*/ 107 h 217"/>
                  <a:gd name="T4" fmla="*/ 0 w 1"/>
                  <a:gd name="T5" fmla="*/ 217 h 217"/>
                  <a:gd name="T6" fmla="*/ 0 60000 65536"/>
                  <a:gd name="T7" fmla="*/ 0 60000 65536"/>
                  <a:gd name="T8" fmla="*/ 0 60000 65536"/>
                  <a:gd name="T9" fmla="*/ 0 w 1"/>
                  <a:gd name="T10" fmla="*/ 0 h 217"/>
                  <a:gd name="T11" fmla="*/ 1 w 1"/>
                  <a:gd name="T12" fmla="*/ 217 h 217"/>
                </a:gdLst>
                <a:ahLst/>
                <a:cxnLst>
                  <a:cxn ang="T6">
                    <a:pos x="T0" y="T1"/>
                  </a:cxn>
                  <a:cxn ang="T7">
                    <a:pos x="T2" y="T3"/>
                  </a:cxn>
                  <a:cxn ang="T8">
                    <a:pos x="T4" y="T5"/>
                  </a:cxn>
                </a:cxnLst>
                <a:rect l="T9" t="T10" r="T11" b="T12"/>
                <a:pathLst>
                  <a:path w="1" h="217">
                    <a:moveTo>
                      <a:pt x="0" y="0"/>
                    </a:moveTo>
                    <a:lnTo>
                      <a:pt x="0" y="107"/>
                    </a:lnTo>
                    <a:lnTo>
                      <a:pt x="0" y="217"/>
                    </a:lnTo>
                  </a:path>
                </a:pathLst>
              </a:custGeom>
              <a:noFill/>
              <a:ln w="41275">
                <a:solidFill>
                  <a:srgbClr val="6600FF"/>
                </a:solidFill>
                <a:round/>
                <a:headEnd/>
                <a:tailEnd/>
              </a:ln>
              <a:extLst>
                <a:ext uri="{909E8E84-426E-40DD-AFC4-6F175D3DCCD1}">
                  <a14:hiddenFill xmlns:a14="http://schemas.microsoft.com/office/drawing/2010/main">
                    <a:solidFill>
                      <a:srgbClr val="FFFFFF"/>
                    </a:solidFill>
                  </a14:hiddenFill>
                </a:ext>
              </a:extLst>
            </p:spPr>
            <p:txBody>
              <a:bodyPr/>
              <a:lstStyle/>
              <a:p>
                <a:endParaRPr lang="es-CL"/>
              </a:p>
            </p:txBody>
          </p:sp>
        </p:grpSp>
        <p:grpSp>
          <p:nvGrpSpPr>
            <p:cNvPr id="50186" name="Group 6"/>
            <p:cNvGrpSpPr>
              <a:grpSpLocks/>
            </p:cNvGrpSpPr>
            <p:nvPr/>
          </p:nvGrpSpPr>
          <p:grpSpPr bwMode="auto">
            <a:xfrm>
              <a:off x="4176" y="240"/>
              <a:ext cx="797" cy="1230"/>
              <a:chOff x="4480" y="576"/>
              <a:chExt cx="1001" cy="1230"/>
            </a:xfrm>
          </p:grpSpPr>
          <p:sp>
            <p:nvSpPr>
              <p:cNvPr id="50187" name="Freeform 7"/>
              <p:cNvSpPr>
                <a:spLocks/>
              </p:cNvSpPr>
              <p:nvPr/>
            </p:nvSpPr>
            <p:spPr bwMode="auto">
              <a:xfrm>
                <a:off x="4895" y="576"/>
                <a:ext cx="586" cy="450"/>
              </a:xfrm>
              <a:custGeom>
                <a:avLst/>
                <a:gdLst>
                  <a:gd name="T0" fmla="*/ 554 w 586"/>
                  <a:gd name="T1" fmla="*/ 68 h 450"/>
                  <a:gd name="T2" fmla="*/ 481 w 586"/>
                  <a:gd name="T3" fmla="*/ 40 h 450"/>
                  <a:gd name="T4" fmla="*/ 408 w 586"/>
                  <a:gd name="T5" fmla="*/ 12 h 450"/>
                  <a:gd name="T6" fmla="*/ 373 w 586"/>
                  <a:gd name="T7" fmla="*/ 4 h 450"/>
                  <a:gd name="T8" fmla="*/ 343 w 586"/>
                  <a:gd name="T9" fmla="*/ 26 h 450"/>
                  <a:gd name="T10" fmla="*/ 302 w 586"/>
                  <a:gd name="T11" fmla="*/ 48 h 450"/>
                  <a:gd name="T12" fmla="*/ 255 w 586"/>
                  <a:gd name="T13" fmla="*/ 66 h 450"/>
                  <a:gd name="T14" fmla="*/ 208 w 586"/>
                  <a:gd name="T15" fmla="*/ 76 h 450"/>
                  <a:gd name="T16" fmla="*/ 170 w 586"/>
                  <a:gd name="T17" fmla="*/ 89 h 450"/>
                  <a:gd name="T18" fmla="*/ 139 w 586"/>
                  <a:gd name="T19" fmla="*/ 106 h 450"/>
                  <a:gd name="T20" fmla="*/ 114 w 586"/>
                  <a:gd name="T21" fmla="*/ 129 h 450"/>
                  <a:gd name="T22" fmla="*/ 95 w 586"/>
                  <a:gd name="T23" fmla="*/ 151 h 450"/>
                  <a:gd name="T24" fmla="*/ 79 w 586"/>
                  <a:gd name="T25" fmla="*/ 172 h 450"/>
                  <a:gd name="T26" fmla="*/ 62 w 586"/>
                  <a:gd name="T27" fmla="*/ 190 h 450"/>
                  <a:gd name="T28" fmla="*/ 45 w 586"/>
                  <a:gd name="T29" fmla="*/ 206 h 450"/>
                  <a:gd name="T30" fmla="*/ 34 w 586"/>
                  <a:gd name="T31" fmla="*/ 221 h 450"/>
                  <a:gd name="T32" fmla="*/ 28 w 586"/>
                  <a:gd name="T33" fmla="*/ 238 h 450"/>
                  <a:gd name="T34" fmla="*/ 25 w 586"/>
                  <a:gd name="T35" fmla="*/ 256 h 450"/>
                  <a:gd name="T36" fmla="*/ 23 w 586"/>
                  <a:gd name="T37" fmla="*/ 274 h 450"/>
                  <a:gd name="T38" fmla="*/ 19 w 586"/>
                  <a:gd name="T39" fmla="*/ 290 h 450"/>
                  <a:gd name="T40" fmla="*/ 17 w 586"/>
                  <a:gd name="T41" fmla="*/ 304 h 450"/>
                  <a:gd name="T42" fmla="*/ 17 w 586"/>
                  <a:gd name="T43" fmla="*/ 315 h 450"/>
                  <a:gd name="T44" fmla="*/ 17 w 586"/>
                  <a:gd name="T45" fmla="*/ 324 h 450"/>
                  <a:gd name="T46" fmla="*/ 19 w 586"/>
                  <a:gd name="T47" fmla="*/ 333 h 450"/>
                  <a:gd name="T48" fmla="*/ 20 w 586"/>
                  <a:gd name="T49" fmla="*/ 343 h 450"/>
                  <a:gd name="T50" fmla="*/ 15 w 586"/>
                  <a:gd name="T51" fmla="*/ 363 h 450"/>
                  <a:gd name="T52" fmla="*/ 8 w 586"/>
                  <a:gd name="T53" fmla="*/ 387 h 450"/>
                  <a:gd name="T54" fmla="*/ 1 w 586"/>
                  <a:gd name="T55" fmla="*/ 402 h 450"/>
                  <a:gd name="T56" fmla="*/ 6 w 586"/>
                  <a:gd name="T57" fmla="*/ 412 h 450"/>
                  <a:gd name="T58" fmla="*/ 21 w 586"/>
                  <a:gd name="T59" fmla="*/ 422 h 450"/>
                  <a:gd name="T60" fmla="*/ 43 w 586"/>
                  <a:gd name="T61" fmla="*/ 420 h 450"/>
                  <a:gd name="T62" fmla="*/ 69 w 586"/>
                  <a:gd name="T63" fmla="*/ 399 h 450"/>
                  <a:gd name="T64" fmla="*/ 86 w 586"/>
                  <a:gd name="T65" fmla="*/ 380 h 450"/>
                  <a:gd name="T66" fmla="*/ 95 w 586"/>
                  <a:gd name="T67" fmla="*/ 365 h 450"/>
                  <a:gd name="T68" fmla="*/ 98 w 586"/>
                  <a:gd name="T69" fmla="*/ 350 h 450"/>
                  <a:gd name="T70" fmla="*/ 113 w 586"/>
                  <a:gd name="T71" fmla="*/ 365 h 450"/>
                  <a:gd name="T72" fmla="*/ 134 w 586"/>
                  <a:gd name="T73" fmla="*/ 384 h 450"/>
                  <a:gd name="T74" fmla="*/ 149 w 586"/>
                  <a:gd name="T75" fmla="*/ 400 h 450"/>
                  <a:gd name="T76" fmla="*/ 154 w 586"/>
                  <a:gd name="T77" fmla="*/ 414 h 450"/>
                  <a:gd name="T78" fmla="*/ 189 w 586"/>
                  <a:gd name="T79" fmla="*/ 416 h 450"/>
                  <a:gd name="T80" fmla="*/ 249 w 586"/>
                  <a:gd name="T81" fmla="*/ 411 h 450"/>
                  <a:gd name="T82" fmla="*/ 300 w 586"/>
                  <a:gd name="T83" fmla="*/ 413 h 450"/>
                  <a:gd name="T84" fmla="*/ 318 w 586"/>
                  <a:gd name="T85" fmla="*/ 427 h 450"/>
                  <a:gd name="T86" fmla="*/ 329 w 586"/>
                  <a:gd name="T87" fmla="*/ 438 h 450"/>
                  <a:gd name="T88" fmla="*/ 338 w 586"/>
                  <a:gd name="T89" fmla="*/ 446 h 450"/>
                  <a:gd name="T90" fmla="*/ 349 w 586"/>
                  <a:gd name="T91" fmla="*/ 449 h 450"/>
                  <a:gd name="T92" fmla="*/ 368 w 586"/>
                  <a:gd name="T93" fmla="*/ 449 h 450"/>
                  <a:gd name="T94" fmla="*/ 384 w 586"/>
                  <a:gd name="T95" fmla="*/ 445 h 450"/>
                  <a:gd name="T96" fmla="*/ 404 w 586"/>
                  <a:gd name="T97" fmla="*/ 433 h 450"/>
                  <a:gd name="T98" fmla="*/ 427 w 586"/>
                  <a:gd name="T99" fmla="*/ 413 h 450"/>
                  <a:gd name="T100" fmla="*/ 437 w 586"/>
                  <a:gd name="T101" fmla="*/ 396 h 450"/>
                  <a:gd name="T102" fmla="*/ 443 w 586"/>
                  <a:gd name="T103" fmla="*/ 379 h 450"/>
                  <a:gd name="T104" fmla="*/ 453 w 586"/>
                  <a:gd name="T105" fmla="*/ 363 h 450"/>
                  <a:gd name="T106" fmla="*/ 464 w 586"/>
                  <a:gd name="T107" fmla="*/ 341 h 450"/>
                  <a:gd name="T108" fmla="*/ 468 w 586"/>
                  <a:gd name="T109" fmla="*/ 314 h 450"/>
                  <a:gd name="T110" fmla="*/ 469 w 586"/>
                  <a:gd name="T111" fmla="*/ 289 h 450"/>
                  <a:gd name="T112" fmla="*/ 473 w 586"/>
                  <a:gd name="T113" fmla="*/ 272 h 450"/>
                  <a:gd name="T114" fmla="*/ 483 w 586"/>
                  <a:gd name="T115" fmla="*/ 250 h 450"/>
                  <a:gd name="T116" fmla="*/ 494 w 586"/>
                  <a:gd name="T117" fmla="*/ 225 h 450"/>
                  <a:gd name="T118" fmla="*/ 501 w 586"/>
                  <a:gd name="T119" fmla="*/ 200 h 450"/>
                  <a:gd name="T120" fmla="*/ 527 w 586"/>
                  <a:gd name="T121" fmla="*/ 164 h 450"/>
                  <a:gd name="T122" fmla="*/ 552 w 586"/>
                  <a:gd name="T123" fmla="*/ 135 h 450"/>
                  <a:gd name="T124" fmla="*/ 573 w 586"/>
                  <a:gd name="T125" fmla="*/ 105 h 45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586"/>
                  <a:gd name="T190" fmla="*/ 0 h 450"/>
                  <a:gd name="T191" fmla="*/ 586 w 586"/>
                  <a:gd name="T192" fmla="*/ 450 h 450"/>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586" h="450">
                    <a:moveTo>
                      <a:pt x="585" y="82"/>
                    </a:moveTo>
                    <a:lnTo>
                      <a:pt x="585" y="82"/>
                    </a:lnTo>
                    <a:lnTo>
                      <a:pt x="583" y="81"/>
                    </a:lnTo>
                    <a:lnTo>
                      <a:pt x="580" y="79"/>
                    </a:lnTo>
                    <a:lnTo>
                      <a:pt x="576" y="78"/>
                    </a:lnTo>
                    <a:lnTo>
                      <a:pt x="571" y="76"/>
                    </a:lnTo>
                    <a:lnTo>
                      <a:pt x="566" y="73"/>
                    </a:lnTo>
                    <a:lnTo>
                      <a:pt x="560" y="71"/>
                    </a:lnTo>
                    <a:lnTo>
                      <a:pt x="554" y="68"/>
                    </a:lnTo>
                    <a:lnTo>
                      <a:pt x="547" y="66"/>
                    </a:lnTo>
                    <a:lnTo>
                      <a:pt x="540" y="63"/>
                    </a:lnTo>
                    <a:lnTo>
                      <a:pt x="532" y="60"/>
                    </a:lnTo>
                    <a:lnTo>
                      <a:pt x="524" y="57"/>
                    </a:lnTo>
                    <a:lnTo>
                      <a:pt x="516" y="53"/>
                    </a:lnTo>
                    <a:lnTo>
                      <a:pt x="507" y="50"/>
                    </a:lnTo>
                    <a:lnTo>
                      <a:pt x="498" y="47"/>
                    </a:lnTo>
                    <a:lnTo>
                      <a:pt x="490" y="44"/>
                    </a:lnTo>
                    <a:lnTo>
                      <a:pt x="481" y="40"/>
                    </a:lnTo>
                    <a:lnTo>
                      <a:pt x="472" y="37"/>
                    </a:lnTo>
                    <a:lnTo>
                      <a:pt x="463" y="33"/>
                    </a:lnTo>
                    <a:lnTo>
                      <a:pt x="454" y="30"/>
                    </a:lnTo>
                    <a:lnTo>
                      <a:pt x="446" y="27"/>
                    </a:lnTo>
                    <a:lnTo>
                      <a:pt x="438" y="24"/>
                    </a:lnTo>
                    <a:lnTo>
                      <a:pt x="430" y="21"/>
                    </a:lnTo>
                    <a:lnTo>
                      <a:pt x="422" y="18"/>
                    </a:lnTo>
                    <a:lnTo>
                      <a:pt x="415" y="15"/>
                    </a:lnTo>
                    <a:lnTo>
                      <a:pt x="408" y="12"/>
                    </a:lnTo>
                    <a:lnTo>
                      <a:pt x="402" y="10"/>
                    </a:lnTo>
                    <a:lnTo>
                      <a:pt x="396" y="8"/>
                    </a:lnTo>
                    <a:lnTo>
                      <a:pt x="391" y="6"/>
                    </a:lnTo>
                    <a:lnTo>
                      <a:pt x="387" y="4"/>
                    </a:lnTo>
                    <a:lnTo>
                      <a:pt x="383" y="2"/>
                    </a:lnTo>
                    <a:lnTo>
                      <a:pt x="380" y="1"/>
                    </a:lnTo>
                    <a:lnTo>
                      <a:pt x="378" y="0"/>
                    </a:lnTo>
                    <a:lnTo>
                      <a:pt x="376" y="2"/>
                    </a:lnTo>
                    <a:lnTo>
                      <a:pt x="373" y="4"/>
                    </a:lnTo>
                    <a:lnTo>
                      <a:pt x="371" y="6"/>
                    </a:lnTo>
                    <a:lnTo>
                      <a:pt x="368" y="9"/>
                    </a:lnTo>
                    <a:lnTo>
                      <a:pt x="365" y="11"/>
                    </a:lnTo>
                    <a:lnTo>
                      <a:pt x="362" y="13"/>
                    </a:lnTo>
                    <a:lnTo>
                      <a:pt x="358" y="16"/>
                    </a:lnTo>
                    <a:lnTo>
                      <a:pt x="355" y="18"/>
                    </a:lnTo>
                    <a:lnTo>
                      <a:pt x="351" y="21"/>
                    </a:lnTo>
                    <a:lnTo>
                      <a:pt x="347" y="23"/>
                    </a:lnTo>
                    <a:lnTo>
                      <a:pt x="343" y="26"/>
                    </a:lnTo>
                    <a:lnTo>
                      <a:pt x="339" y="28"/>
                    </a:lnTo>
                    <a:lnTo>
                      <a:pt x="335" y="31"/>
                    </a:lnTo>
                    <a:lnTo>
                      <a:pt x="330" y="34"/>
                    </a:lnTo>
                    <a:lnTo>
                      <a:pt x="326" y="36"/>
                    </a:lnTo>
                    <a:lnTo>
                      <a:pt x="322" y="39"/>
                    </a:lnTo>
                    <a:lnTo>
                      <a:pt x="317" y="41"/>
                    </a:lnTo>
                    <a:lnTo>
                      <a:pt x="312" y="44"/>
                    </a:lnTo>
                    <a:lnTo>
                      <a:pt x="307" y="46"/>
                    </a:lnTo>
                    <a:lnTo>
                      <a:pt x="302" y="48"/>
                    </a:lnTo>
                    <a:lnTo>
                      <a:pt x="297" y="51"/>
                    </a:lnTo>
                    <a:lnTo>
                      <a:pt x="292" y="53"/>
                    </a:lnTo>
                    <a:lnTo>
                      <a:pt x="287" y="55"/>
                    </a:lnTo>
                    <a:lnTo>
                      <a:pt x="281" y="57"/>
                    </a:lnTo>
                    <a:lnTo>
                      <a:pt x="276" y="59"/>
                    </a:lnTo>
                    <a:lnTo>
                      <a:pt x="271" y="61"/>
                    </a:lnTo>
                    <a:lnTo>
                      <a:pt x="265" y="63"/>
                    </a:lnTo>
                    <a:lnTo>
                      <a:pt x="260" y="64"/>
                    </a:lnTo>
                    <a:lnTo>
                      <a:pt x="255" y="66"/>
                    </a:lnTo>
                    <a:lnTo>
                      <a:pt x="249" y="67"/>
                    </a:lnTo>
                    <a:lnTo>
                      <a:pt x="244" y="68"/>
                    </a:lnTo>
                    <a:lnTo>
                      <a:pt x="238" y="69"/>
                    </a:lnTo>
                    <a:lnTo>
                      <a:pt x="233" y="70"/>
                    </a:lnTo>
                    <a:lnTo>
                      <a:pt x="227" y="71"/>
                    </a:lnTo>
                    <a:lnTo>
                      <a:pt x="222" y="73"/>
                    </a:lnTo>
                    <a:lnTo>
                      <a:pt x="217" y="74"/>
                    </a:lnTo>
                    <a:lnTo>
                      <a:pt x="212" y="75"/>
                    </a:lnTo>
                    <a:lnTo>
                      <a:pt x="208" y="76"/>
                    </a:lnTo>
                    <a:lnTo>
                      <a:pt x="203" y="77"/>
                    </a:lnTo>
                    <a:lnTo>
                      <a:pt x="199" y="78"/>
                    </a:lnTo>
                    <a:lnTo>
                      <a:pt x="194" y="80"/>
                    </a:lnTo>
                    <a:lnTo>
                      <a:pt x="190" y="81"/>
                    </a:lnTo>
                    <a:lnTo>
                      <a:pt x="185" y="83"/>
                    </a:lnTo>
                    <a:lnTo>
                      <a:pt x="181" y="84"/>
                    </a:lnTo>
                    <a:lnTo>
                      <a:pt x="177" y="86"/>
                    </a:lnTo>
                    <a:lnTo>
                      <a:pt x="173" y="87"/>
                    </a:lnTo>
                    <a:lnTo>
                      <a:pt x="170" y="89"/>
                    </a:lnTo>
                    <a:lnTo>
                      <a:pt x="166" y="91"/>
                    </a:lnTo>
                    <a:lnTo>
                      <a:pt x="162" y="92"/>
                    </a:lnTo>
                    <a:lnTo>
                      <a:pt x="159" y="94"/>
                    </a:lnTo>
                    <a:lnTo>
                      <a:pt x="155" y="96"/>
                    </a:lnTo>
                    <a:lnTo>
                      <a:pt x="152" y="98"/>
                    </a:lnTo>
                    <a:lnTo>
                      <a:pt x="149" y="100"/>
                    </a:lnTo>
                    <a:lnTo>
                      <a:pt x="145" y="102"/>
                    </a:lnTo>
                    <a:lnTo>
                      <a:pt x="142" y="104"/>
                    </a:lnTo>
                    <a:lnTo>
                      <a:pt x="139" y="106"/>
                    </a:lnTo>
                    <a:lnTo>
                      <a:pt x="136" y="108"/>
                    </a:lnTo>
                    <a:lnTo>
                      <a:pt x="133" y="111"/>
                    </a:lnTo>
                    <a:lnTo>
                      <a:pt x="130" y="113"/>
                    </a:lnTo>
                    <a:lnTo>
                      <a:pt x="127" y="115"/>
                    </a:lnTo>
                    <a:lnTo>
                      <a:pt x="125" y="118"/>
                    </a:lnTo>
                    <a:lnTo>
                      <a:pt x="122" y="120"/>
                    </a:lnTo>
                    <a:lnTo>
                      <a:pt x="119" y="123"/>
                    </a:lnTo>
                    <a:lnTo>
                      <a:pt x="117" y="126"/>
                    </a:lnTo>
                    <a:lnTo>
                      <a:pt x="114" y="129"/>
                    </a:lnTo>
                    <a:lnTo>
                      <a:pt x="112" y="131"/>
                    </a:lnTo>
                    <a:lnTo>
                      <a:pt x="109" y="134"/>
                    </a:lnTo>
                    <a:lnTo>
                      <a:pt x="107" y="136"/>
                    </a:lnTo>
                    <a:lnTo>
                      <a:pt x="105" y="139"/>
                    </a:lnTo>
                    <a:lnTo>
                      <a:pt x="103" y="142"/>
                    </a:lnTo>
                    <a:lnTo>
                      <a:pt x="101" y="144"/>
                    </a:lnTo>
                    <a:lnTo>
                      <a:pt x="99" y="147"/>
                    </a:lnTo>
                    <a:lnTo>
                      <a:pt x="97" y="149"/>
                    </a:lnTo>
                    <a:lnTo>
                      <a:pt x="95" y="151"/>
                    </a:lnTo>
                    <a:lnTo>
                      <a:pt x="93" y="154"/>
                    </a:lnTo>
                    <a:lnTo>
                      <a:pt x="91" y="156"/>
                    </a:lnTo>
                    <a:lnTo>
                      <a:pt x="89" y="158"/>
                    </a:lnTo>
                    <a:lnTo>
                      <a:pt x="88" y="161"/>
                    </a:lnTo>
                    <a:lnTo>
                      <a:pt x="86" y="163"/>
                    </a:lnTo>
                    <a:lnTo>
                      <a:pt x="84" y="165"/>
                    </a:lnTo>
                    <a:lnTo>
                      <a:pt x="82" y="168"/>
                    </a:lnTo>
                    <a:lnTo>
                      <a:pt x="81" y="170"/>
                    </a:lnTo>
                    <a:lnTo>
                      <a:pt x="79" y="172"/>
                    </a:lnTo>
                    <a:lnTo>
                      <a:pt x="77" y="174"/>
                    </a:lnTo>
                    <a:lnTo>
                      <a:pt x="75" y="176"/>
                    </a:lnTo>
                    <a:lnTo>
                      <a:pt x="74" y="178"/>
                    </a:lnTo>
                    <a:lnTo>
                      <a:pt x="72" y="180"/>
                    </a:lnTo>
                    <a:lnTo>
                      <a:pt x="70" y="182"/>
                    </a:lnTo>
                    <a:lnTo>
                      <a:pt x="68" y="184"/>
                    </a:lnTo>
                    <a:lnTo>
                      <a:pt x="66" y="186"/>
                    </a:lnTo>
                    <a:lnTo>
                      <a:pt x="64" y="188"/>
                    </a:lnTo>
                    <a:lnTo>
                      <a:pt x="62" y="190"/>
                    </a:lnTo>
                    <a:lnTo>
                      <a:pt x="61" y="192"/>
                    </a:lnTo>
                    <a:lnTo>
                      <a:pt x="58" y="193"/>
                    </a:lnTo>
                    <a:lnTo>
                      <a:pt x="56" y="195"/>
                    </a:lnTo>
                    <a:lnTo>
                      <a:pt x="54" y="197"/>
                    </a:lnTo>
                    <a:lnTo>
                      <a:pt x="52" y="199"/>
                    </a:lnTo>
                    <a:lnTo>
                      <a:pt x="50" y="201"/>
                    </a:lnTo>
                    <a:lnTo>
                      <a:pt x="48" y="202"/>
                    </a:lnTo>
                    <a:lnTo>
                      <a:pt x="46" y="204"/>
                    </a:lnTo>
                    <a:lnTo>
                      <a:pt x="45" y="206"/>
                    </a:lnTo>
                    <a:lnTo>
                      <a:pt x="43" y="208"/>
                    </a:lnTo>
                    <a:lnTo>
                      <a:pt x="42" y="209"/>
                    </a:lnTo>
                    <a:lnTo>
                      <a:pt x="40" y="211"/>
                    </a:lnTo>
                    <a:lnTo>
                      <a:pt x="39" y="213"/>
                    </a:lnTo>
                    <a:lnTo>
                      <a:pt x="38" y="214"/>
                    </a:lnTo>
                    <a:lnTo>
                      <a:pt x="36" y="216"/>
                    </a:lnTo>
                    <a:lnTo>
                      <a:pt x="35" y="218"/>
                    </a:lnTo>
                    <a:lnTo>
                      <a:pt x="35" y="220"/>
                    </a:lnTo>
                    <a:lnTo>
                      <a:pt x="34" y="221"/>
                    </a:lnTo>
                    <a:lnTo>
                      <a:pt x="33" y="223"/>
                    </a:lnTo>
                    <a:lnTo>
                      <a:pt x="32" y="225"/>
                    </a:lnTo>
                    <a:lnTo>
                      <a:pt x="31" y="227"/>
                    </a:lnTo>
                    <a:lnTo>
                      <a:pt x="30" y="229"/>
                    </a:lnTo>
                    <a:lnTo>
                      <a:pt x="30" y="230"/>
                    </a:lnTo>
                    <a:lnTo>
                      <a:pt x="29" y="232"/>
                    </a:lnTo>
                    <a:lnTo>
                      <a:pt x="29" y="234"/>
                    </a:lnTo>
                    <a:lnTo>
                      <a:pt x="28" y="236"/>
                    </a:lnTo>
                    <a:lnTo>
                      <a:pt x="28" y="238"/>
                    </a:lnTo>
                    <a:lnTo>
                      <a:pt x="27" y="240"/>
                    </a:lnTo>
                    <a:lnTo>
                      <a:pt x="27" y="241"/>
                    </a:lnTo>
                    <a:lnTo>
                      <a:pt x="27" y="243"/>
                    </a:lnTo>
                    <a:lnTo>
                      <a:pt x="26" y="245"/>
                    </a:lnTo>
                    <a:lnTo>
                      <a:pt x="26" y="247"/>
                    </a:lnTo>
                    <a:lnTo>
                      <a:pt x="26" y="250"/>
                    </a:lnTo>
                    <a:lnTo>
                      <a:pt x="25" y="252"/>
                    </a:lnTo>
                    <a:lnTo>
                      <a:pt x="25" y="254"/>
                    </a:lnTo>
                    <a:lnTo>
                      <a:pt x="25" y="256"/>
                    </a:lnTo>
                    <a:lnTo>
                      <a:pt x="25" y="258"/>
                    </a:lnTo>
                    <a:lnTo>
                      <a:pt x="25" y="260"/>
                    </a:lnTo>
                    <a:lnTo>
                      <a:pt x="24" y="262"/>
                    </a:lnTo>
                    <a:lnTo>
                      <a:pt x="24" y="264"/>
                    </a:lnTo>
                    <a:lnTo>
                      <a:pt x="24" y="266"/>
                    </a:lnTo>
                    <a:lnTo>
                      <a:pt x="24" y="268"/>
                    </a:lnTo>
                    <a:lnTo>
                      <a:pt x="23" y="270"/>
                    </a:lnTo>
                    <a:lnTo>
                      <a:pt x="23" y="272"/>
                    </a:lnTo>
                    <a:lnTo>
                      <a:pt x="23" y="274"/>
                    </a:lnTo>
                    <a:lnTo>
                      <a:pt x="22" y="276"/>
                    </a:lnTo>
                    <a:lnTo>
                      <a:pt x="22" y="278"/>
                    </a:lnTo>
                    <a:lnTo>
                      <a:pt x="21" y="280"/>
                    </a:lnTo>
                    <a:lnTo>
                      <a:pt x="21" y="282"/>
                    </a:lnTo>
                    <a:lnTo>
                      <a:pt x="21" y="284"/>
                    </a:lnTo>
                    <a:lnTo>
                      <a:pt x="20" y="285"/>
                    </a:lnTo>
                    <a:lnTo>
                      <a:pt x="20" y="287"/>
                    </a:lnTo>
                    <a:lnTo>
                      <a:pt x="20" y="289"/>
                    </a:lnTo>
                    <a:lnTo>
                      <a:pt x="19" y="290"/>
                    </a:lnTo>
                    <a:lnTo>
                      <a:pt x="19" y="292"/>
                    </a:lnTo>
                    <a:lnTo>
                      <a:pt x="19" y="294"/>
                    </a:lnTo>
                    <a:lnTo>
                      <a:pt x="18" y="295"/>
                    </a:lnTo>
                    <a:lnTo>
                      <a:pt x="18" y="297"/>
                    </a:lnTo>
                    <a:lnTo>
                      <a:pt x="18" y="298"/>
                    </a:lnTo>
                    <a:lnTo>
                      <a:pt x="17" y="300"/>
                    </a:lnTo>
                    <a:lnTo>
                      <a:pt x="17" y="301"/>
                    </a:lnTo>
                    <a:lnTo>
                      <a:pt x="17" y="303"/>
                    </a:lnTo>
                    <a:lnTo>
                      <a:pt x="17" y="304"/>
                    </a:lnTo>
                    <a:lnTo>
                      <a:pt x="17" y="305"/>
                    </a:lnTo>
                    <a:lnTo>
                      <a:pt x="17" y="307"/>
                    </a:lnTo>
                    <a:lnTo>
                      <a:pt x="17" y="308"/>
                    </a:lnTo>
                    <a:lnTo>
                      <a:pt x="17" y="309"/>
                    </a:lnTo>
                    <a:lnTo>
                      <a:pt x="17" y="310"/>
                    </a:lnTo>
                    <a:lnTo>
                      <a:pt x="17" y="312"/>
                    </a:lnTo>
                    <a:lnTo>
                      <a:pt x="17" y="313"/>
                    </a:lnTo>
                    <a:lnTo>
                      <a:pt x="17" y="314"/>
                    </a:lnTo>
                    <a:lnTo>
                      <a:pt x="17" y="315"/>
                    </a:lnTo>
                    <a:lnTo>
                      <a:pt x="17" y="316"/>
                    </a:lnTo>
                    <a:lnTo>
                      <a:pt x="17" y="317"/>
                    </a:lnTo>
                    <a:lnTo>
                      <a:pt x="17" y="318"/>
                    </a:lnTo>
                    <a:lnTo>
                      <a:pt x="17" y="319"/>
                    </a:lnTo>
                    <a:lnTo>
                      <a:pt x="17" y="320"/>
                    </a:lnTo>
                    <a:lnTo>
                      <a:pt x="17" y="321"/>
                    </a:lnTo>
                    <a:lnTo>
                      <a:pt x="17" y="322"/>
                    </a:lnTo>
                    <a:lnTo>
                      <a:pt x="17" y="323"/>
                    </a:lnTo>
                    <a:lnTo>
                      <a:pt x="17" y="324"/>
                    </a:lnTo>
                    <a:lnTo>
                      <a:pt x="17" y="325"/>
                    </a:lnTo>
                    <a:lnTo>
                      <a:pt x="18" y="326"/>
                    </a:lnTo>
                    <a:lnTo>
                      <a:pt x="18" y="327"/>
                    </a:lnTo>
                    <a:lnTo>
                      <a:pt x="18" y="328"/>
                    </a:lnTo>
                    <a:lnTo>
                      <a:pt x="18" y="329"/>
                    </a:lnTo>
                    <a:lnTo>
                      <a:pt x="19" y="330"/>
                    </a:lnTo>
                    <a:lnTo>
                      <a:pt x="19" y="331"/>
                    </a:lnTo>
                    <a:lnTo>
                      <a:pt x="19" y="332"/>
                    </a:lnTo>
                    <a:lnTo>
                      <a:pt x="19" y="333"/>
                    </a:lnTo>
                    <a:lnTo>
                      <a:pt x="20" y="334"/>
                    </a:lnTo>
                    <a:lnTo>
                      <a:pt x="20" y="335"/>
                    </a:lnTo>
                    <a:lnTo>
                      <a:pt x="20" y="336"/>
                    </a:lnTo>
                    <a:lnTo>
                      <a:pt x="21" y="337"/>
                    </a:lnTo>
                    <a:lnTo>
                      <a:pt x="21" y="338"/>
                    </a:lnTo>
                    <a:lnTo>
                      <a:pt x="21" y="339"/>
                    </a:lnTo>
                    <a:lnTo>
                      <a:pt x="21" y="340"/>
                    </a:lnTo>
                    <a:lnTo>
                      <a:pt x="20" y="341"/>
                    </a:lnTo>
                    <a:lnTo>
                      <a:pt x="20" y="343"/>
                    </a:lnTo>
                    <a:lnTo>
                      <a:pt x="20" y="344"/>
                    </a:lnTo>
                    <a:lnTo>
                      <a:pt x="19" y="346"/>
                    </a:lnTo>
                    <a:lnTo>
                      <a:pt x="19" y="348"/>
                    </a:lnTo>
                    <a:lnTo>
                      <a:pt x="18" y="351"/>
                    </a:lnTo>
                    <a:lnTo>
                      <a:pt x="17" y="353"/>
                    </a:lnTo>
                    <a:lnTo>
                      <a:pt x="17" y="355"/>
                    </a:lnTo>
                    <a:lnTo>
                      <a:pt x="16" y="358"/>
                    </a:lnTo>
                    <a:lnTo>
                      <a:pt x="16" y="360"/>
                    </a:lnTo>
                    <a:lnTo>
                      <a:pt x="15" y="363"/>
                    </a:lnTo>
                    <a:lnTo>
                      <a:pt x="14" y="366"/>
                    </a:lnTo>
                    <a:lnTo>
                      <a:pt x="13" y="368"/>
                    </a:lnTo>
                    <a:lnTo>
                      <a:pt x="13" y="371"/>
                    </a:lnTo>
                    <a:lnTo>
                      <a:pt x="12" y="374"/>
                    </a:lnTo>
                    <a:lnTo>
                      <a:pt x="11" y="376"/>
                    </a:lnTo>
                    <a:lnTo>
                      <a:pt x="11" y="379"/>
                    </a:lnTo>
                    <a:lnTo>
                      <a:pt x="10" y="382"/>
                    </a:lnTo>
                    <a:lnTo>
                      <a:pt x="9" y="384"/>
                    </a:lnTo>
                    <a:lnTo>
                      <a:pt x="8" y="387"/>
                    </a:lnTo>
                    <a:lnTo>
                      <a:pt x="7" y="389"/>
                    </a:lnTo>
                    <a:lnTo>
                      <a:pt x="7" y="391"/>
                    </a:lnTo>
                    <a:lnTo>
                      <a:pt x="6" y="393"/>
                    </a:lnTo>
                    <a:lnTo>
                      <a:pt x="5" y="395"/>
                    </a:lnTo>
                    <a:lnTo>
                      <a:pt x="4" y="397"/>
                    </a:lnTo>
                    <a:lnTo>
                      <a:pt x="3" y="398"/>
                    </a:lnTo>
                    <a:lnTo>
                      <a:pt x="2" y="400"/>
                    </a:lnTo>
                    <a:lnTo>
                      <a:pt x="1" y="401"/>
                    </a:lnTo>
                    <a:lnTo>
                      <a:pt x="1" y="402"/>
                    </a:lnTo>
                    <a:lnTo>
                      <a:pt x="0" y="403"/>
                    </a:lnTo>
                    <a:lnTo>
                      <a:pt x="0" y="404"/>
                    </a:lnTo>
                    <a:lnTo>
                      <a:pt x="1" y="405"/>
                    </a:lnTo>
                    <a:lnTo>
                      <a:pt x="1" y="406"/>
                    </a:lnTo>
                    <a:lnTo>
                      <a:pt x="2" y="407"/>
                    </a:lnTo>
                    <a:lnTo>
                      <a:pt x="3" y="408"/>
                    </a:lnTo>
                    <a:lnTo>
                      <a:pt x="4" y="409"/>
                    </a:lnTo>
                    <a:lnTo>
                      <a:pt x="5" y="410"/>
                    </a:lnTo>
                    <a:lnTo>
                      <a:pt x="6" y="412"/>
                    </a:lnTo>
                    <a:lnTo>
                      <a:pt x="7" y="413"/>
                    </a:lnTo>
                    <a:lnTo>
                      <a:pt x="9" y="414"/>
                    </a:lnTo>
                    <a:lnTo>
                      <a:pt x="10" y="416"/>
                    </a:lnTo>
                    <a:lnTo>
                      <a:pt x="12" y="417"/>
                    </a:lnTo>
                    <a:lnTo>
                      <a:pt x="13" y="418"/>
                    </a:lnTo>
                    <a:lnTo>
                      <a:pt x="15" y="419"/>
                    </a:lnTo>
                    <a:lnTo>
                      <a:pt x="17" y="420"/>
                    </a:lnTo>
                    <a:lnTo>
                      <a:pt x="19" y="421"/>
                    </a:lnTo>
                    <a:lnTo>
                      <a:pt x="21" y="422"/>
                    </a:lnTo>
                    <a:lnTo>
                      <a:pt x="23" y="422"/>
                    </a:lnTo>
                    <a:lnTo>
                      <a:pt x="25" y="423"/>
                    </a:lnTo>
                    <a:lnTo>
                      <a:pt x="27" y="423"/>
                    </a:lnTo>
                    <a:lnTo>
                      <a:pt x="30" y="423"/>
                    </a:lnTo>
                    <a:lnTo>
                      <a:pt x="32" y="423"/>
                    </a:lnTo>
                    <a:lnTo>
                      <a:pt x="35" y="423"/>
                    </a:lnTo>
                    <a:lnTo>
                      <a:pt x="37" y="422"/>
                    </a:lnTo>
                    <a:lnTo>
                      <a:pt x="40" y="421"/>
                    </a:lnTo>
                    <a:lnTo>
                      <a:pt x="43" y="420"/>
                    </a:lnTo>
                    <a:lnTo>
                      <a:pt x="45" y="419"/>
                    </a:lnTo>
                    <a:lnTo>
                      <a:pt x="48" y="417"/>
                    </a:lnTo>
                    <a:lnTo>
                      <a:pt x="51" y="416"/>
                    </a:lnTo>
                    <a:lnTo>
                      <a:pt x="54" y="413"/>
                    </a:lnTo>
                    <a:lnTo>
                      <a:pt x="57" y="411"/>
                    </a:lnTo>
                    <a:lnTo>
                      <a:pt x="60" y="408"/>
                    </a:lnTo>
                    <a:lnTo>
                      <a:pt x="63" y="405"/>
                    </a:lnTo>
                    <a:lnTo>
                      <a:pt x="66" y="402"/>
                    </a:lnTo>
                    <a:lnTo>
                      <a:pt x="69" y="399"/>
                    </a:lnTo>
                    <a:lnTo>
                      <a:pt x="71" y="397"/>
                    </a:lnTo>
                    <a:lnTo>
                      <a:pt x="73" y="394"/>
                    </a:lnTo>
                    <a:lnTo>
                      <a:pt x="76" y="392"/>
                    </a:lnTo>
                    <a:lnTo>
                      <a:pt x="78" y="389"/>
                    </a:lnTo>
                    <a:lnTo>
                      <a:pt x="80" y="387"/>
                    </a:lnTo>
                    <a:lnTo>
                      <a:pt x="81" y="385"/>
                    </a:lnTo>
                    <a:lnTo>
                      <a:pt x="83" y="383"/>
                    </a:lnTo>
                    <a:lnTo>
                      <a:pt x="85" y="381"/>
                    </a:lnTo>
                    <a:lnTo>
                      <a:pt x="86" y="380"/>
                    </a:lnTo>
                    <a:lnTo>
                      <a:pt x="87" y="378"/>
                    </a:lnTo>
                    <a:lnTo>
                      <a:pt x="89" y="376"/>
                    </a:lnTo>
                    <a:lnTo>
                      <a:pt x="90" y="374"/>
                    </a:lnTo>
                    <a:lnTo>
                      <a:pt x="91" y="373"/>
                    </a:lnTo>
                    <a:lnTo>
                      <a:pt x="92" y="371"/>
                    </a:lnTo>
                    <a:lnTo>
                      <a:pt x="93" y="370"/>
                    </a:lnTo>
                    <a:lnTo>
                      <a:pt x="93" y="368"/>
                    </a:lnTo>
                    <a:lnTo>
                      <a:pt x="94" y="366"/>
                    </a:lnTo>
                    <a:lnTo>
                      <a:pt x="95" y="365"/>
                    </a:lnTo>
                    <a:lnTo>
                      <a:pt x="95" y="363"/>
                    </a:lnTo>
                    <a:lnTo>
                      <a:pt x="96" y="362"/>
                    </a:lnTo>
                    <a:lnTo>
                      <a:pt x="96" y="360"/>
                    </a:lnTo>
                    <a:lnTo>
                      <a:pt x="97" y="359"/>
                    </a:lnTo>
                    <a:lnTo>
                      <a:pt x="97" y="357"/>
                    </a:lnTo>
                    <a:lnTo>
                      <a:pt x="97" y="355"/>
                    </a:lnTo>
                    <a:lnTo>
                      <a:pt x="98" y="354"/>
                    </a:lnTo>
                    <a:lnTo>
                      <a:pt x="98" y="352"/>
                    </a:lnTo>
                    <a:lnTo>
                      <a:pt x="98" y="350"/>
                    </a:lnTo>
                    <a:lnTo>
                      <a:pt x="99" y="348"/>
                    </a:lnTo>
                    <a:lnTo>
                      <a:pt x="99" y="346"/>
                    </a:lnTo>
                    <a:lnTo>
                      <a:pt x="101" y="349"/>
                    </a:lnTo>
                    <a:lnTo>
                      <a:pt x="103" y="352"/>
                    </a:lnTo>
                    <a:lnTo>
                      <a:pt x="105" y="355"/>
                    </a:lnTo>
                    <a:lnTo>
                      <a:pt x="107" y="357"/>
                    </a:lnTo>
                    <a:lnTo>
                      <a:pt x="109" y="360"/>
                    </a:lnTo>
                    <a:lnTo>
                      <a:pt x="111" y="362"/>
                    </a:lnTo>
                    <a:lnTo>
                      <a:pt x="113" y="365"/>
                    </a:lnTo>
                    <a:lnTo>
                      <a:pt x="115" y="367"/>
                    </a:lnTo>
                    <a:lnTo>
                      <a:pt x="118" y="370"/>
                    </a:lnTo>
                    <a:lnTo>
                      <a:pt x="120" y="372"/>
                    </a:lnTo>
                    <a:lnTo>
                      <a:pt x="122" y="374"/>
                    </a:lnTo>
                    <a:lnTo>
                      <a:pt x="125" y="376"/>
                    </a:lnTo>
                    <a:lnTo>
                      <a:pt x="127" y="378"/>
                    </a:lnTo>
                    <a:lnTo>
                      <a:pt x="129" y="380"/>
                    </a:lnTo>
                    <a:lnTo>
                      <a:pt x="131" y="382"/>
                    </a:lnTo>
                    <a:lnTo>
                      <a:pt x="134" y="384"/>
                    </a:lnTo>
                    <a:lnTo>
                      <a:pt x="136" y="386"/>
                    </a:lnTo>
                    <a:lnTo>
                      <a:pt x="138" y="388"/>
                    </a:lnTo>
                    <a:lnTo>
                      <a:pt x="139" y="390"/>
                    </a:lnTo>
                    <a:lnTo>
                      <a:pt x="141" y="392"/>
                    </a:lnTo>
                    <a:lnTo>
                      <a:pt x="143" y="393"/>
                    </a:lnTo>
                    <a:lnTo>
                      <a:pt x="145" y="395"/>
                    </a:lnTo>
                    <a:lnTo>
                      <a:pt x="146" y="397"/>
                    </a:lnTo>
                    <a:lnTo>
                      <a:pt x="147" y="398"/>
                    </a:lnTo>
                    <a:lnTo>
                      <a:pt x="149" y="400"/>
                    </a:lnTo>
                    <a:lnTo>
                      <a:pt x="150" y="402"/>
                    </a:lnTo>
                    <a:lnTo>
                      <a:pt x="151" y="403"/>
                    </a:lnTo>
                    <a:lnTo>
                      <a:pt x="151" y="405"/>
                    </a:lnTo>
                    <a:lnTo>
                      <a:pt x="152" y="406"/>
                    </a:lnTo>
                    <a:lnTo>
                      <a:pt x="152" y="408"/>
                    </a:lnTo>
                    <a:lnTo>
                      <a:pt x="153" y="410"/>
                    </a:lnTo>
                    <a:lnTo>
                      <a:pt x="153" y="411"/>
                    </a:lnTo>
                    <a:lnTo>
                      <a:pt x="153" y="413"/>
                    </a:lnTo>
                    <a:lnTo>
                      <a:pt x="154" y="414"/>
                    </a:lnTo>
                    <a:lnTo>
                      <a:pt x="155" y="415"/>
                    </a:lnTo>
                    <a:lnTo>
                      <a:pt x="158" y="415"/>
                    </a:lnTo>
                    <a:lnTo>
                      <a:pt x="161" y="416"/>
                    </a:lnTo>
                    <a:lnTo>
                      <a:pt x="164" y="416"/>
                    </a:lnTo>
                    <a:lnTo>
                      <a:pt x="168" y="416"/>
                    </a:lnTo>
                    <a:lnTo>
                      <a:pt x="173" y="416"/>
                    </a:lnTo>
                    <a:lnTo>
                      <a:pt x="178" y="416"/>
                    </a:lnTo>
                    <a:lnTo>
                      <a:pt x="183" y="416"/>
                    </a:lnTo>
                    <a:lnTo>
                      <a:pt x="189" y="416"/>
                    </a:lnTo>
                    <a:lnTo>
                      <a:pt x="195" y="415"/>
                    </a:lnTo>
                    <a:lnTo>
                      <a:pt x="201" y="414"/>
                    </a:lnTo>
                    <a:lnTo>
                      <a:pt x="208" y="414"/>
                    </a:lnTo>
                    <a:lnTo>
                      <a:pt x="215" y="413"/>
                    </a:lnTo>
                    <a:lnTo>
                      <a:pt x="222" y="413"/>
                    </a:lnTo>
                    <a:lnTo>
                      <a:pt x="228" y="412"/>
                    </a:lnTo>
                    <a:lnTo>
                      <a:pt x="235" y="411"/>
                    </a:lnTo>
                    <a:lnTo>
                      <a:pt x="242" y="411"/>
                    </a:lnTo>
                    <a:lnTo>
                      <a:pt x="249" y="411"/>
                    </a:lnTo>
                    <a:lnTo>
                      <a:pt x="256" y="410"/>
                    </a:lnTo>
                    <a:lnTo>
                      <a:pt x="262" y="410"/>
                    </a:lnTo>
                    <a:lnTo>
                      <a:pt x="269" y="410"/>
                    </a:lnTo>
                    <a:lnTo>
                      <a:pt x="275" y="410"/>
                    </a:lnTo>
                    <a:lnTo>
                      <a:pt x="281" y="410"/>
                    </a:lnTo>
                    <a:lnTo>
                      <a:pt x="286" y="410"/>
                    </a:lnTo>
                    <a:lnTo>
                      <a:pt x="291" y="411"/>
                    </a:lnTo>
                    <a:lnTo>
                      <a:pt x="296" y="411"/>
                    </a:lnTo>
                    <a:lnTo>
                      <a:pt x="300" y="413"/>
                    </a:lnTo>
                    <a:lnTo>
                      <a:pt x="303" y="414"/>
                    </a:lnTo>
                    <a:lnTo>
                      <a:pt x="307" y="415"/>
                    </a:lnTo>
                    <a:lnTo>
                      <a:pt x="309" y="417"/>
                    </a:lnTo>
                    <a:lnTo>
                      <a:pt x="311" y="419"/>
                    </a:lnTo>
                    <a:lnTo>
                      <a:pt x="312" y="420"/>
                    </a:lnTo>
                    <a:lnTo>
                      <a:pt x="314" y="422"/>
                    </a:lnTo>
                    <a:lnTo>
                      <a:pt x="315" y="423"/>
                    </a:lnTo>
                    <a:lnTo>
                      <a:pt x="317" y="425"/>
                    </a:lnTo>
                    <a:lnTo>
                      <a:pt x="318" y="427"/>
                    </a:lnTo>
                    <a:lnTo>
                      <a:pt x="319" y="428"/>
                    </a:lnTo>
                    <a:lnTo>
                      <a:pt x="321" y="429"/>
                    </a:lnTo>
                    <a:lnTo>
                      <a:pt x="322" y="431"/>
                    </a:lnTo>
                    <a:lnTo>
                      <a:pt x="323" y="432"/>
                    </a:lnTo>
                    <a:lnTo>
                      <a:pt x="325" y="434"/>
                    </a:lnTo>
                    <a:lnTo>
                      <a:pt x="326" y="435"/>
                    </a:lnTo>
                    <a:lnTo>
                      <a:pt x="327" y="436"/>
                    </a:lnTo>
                    <a:lnTo>
                      <a:pt x="328" y="437"/>
                    </a:lnTo>
                    <a:lnTo>
                      <a:pt x="329" y="438"/>
                    </a:lnTo>
                    <a:lnTo>
                      <a:pt x="330" y="439"/>
                    </a:lnTo>
                    <a:lnTo>
                      <a:pt x="331" y="440"/>
                    </a:lnTo>
                    <a:lnTo>
                      <a:pt x="332" y="442"/>
                    </a:lnTo>
                    <a:lnTo>
                      <a:pt x="333" y="443"/>
                    </a:lnTo>
                    <a:lnTo>
                      <a:pt x="334" y="443"/>
                    </a:lnTo>
                    <a:lnTo>
                      <a:pt x="335" y="444"/>
                    </a:lnTo>
                    <a:lnTo>
                      <a:pt x="336" y="445"/>
                    </a:lnTo>
                    <a:lnTo>
                      <a:pt x="337" y="446"/>
                    </a:lnTo>
                    <a:lnTo>
                      <a:pt x="338" y="446"/>
                    </a:lnTo>
                    <a:lnTo>
                      <a:pt x="339" y="447"/>
                    </a:lnTo>
                    <a:lnTo>
                      <a:pt x="340" y="447"/>
                    </a:lnTo>
                    <a:lnTo>
                      <a:pt x="341" y="448"/>
                    </a:lnTo>
                    <a:lnTo>
                      <a:pt x="342" y="448"/>
                    </a:lnTo>
                    <a:lnTo>
                      <a:pt x="343" y="449"/>
                    </a:lnTo>
                    <a:lnTo>
                      <a:pt x="345" y="449"/>
                    </a:lnTo>
                    <a:lnTo>
                      <a:pt x="346" y="449"/>
                    </a:lnTo>
                    <a:lnTo>
                      <a:pt x="347" y="449"/>
                    </a:lnTo>
                    <a:lnTo>
                      <a:pt x="349" y="449"/>
                    </a:lnTo>
                    <a:lnTo>
                      <a:pt x="352" y="449"/>
                    </a:lnTo>
                    <a:lnTo>
                      <a:pt x="354" y="449"/>
                    </a:lnTo>
                    <a:lnTo>
                      <a:pt x="356" y="449"/>
                    </a:lnTo>
                    <a:lnTo>
                      <a:pt x="358" y="449"/>
                    </a:lnTo>
                    <a:lnTo>
                      <a:pt x="360" y="449"/>
                    </a:lnTo>
                    <a:lnTo>
                      <a:pt x="362" y="449"/>
                    </a:lnTo>
                    <a:lnTo>
                      <a:pt x="364" y="449"/>
                    </a:lnTo>
                    <a:lnTo>
                      <a:pt x="366" y="449"/>
                    </a:lnTo>
                    <a:lnTo>
                      <a:pt x="368" y="449"/>
                    </a:lnTo>
                    <a:lnTo>
                      <a:pt x="369" y="449"/>
                    </a:lnTo>
                    <a:lnTo>
                      <a:pt x="371" y="448"/>
                    </a:lnTo>
                    <a:lnTo>
                      <a:pt x="373" y="448"/>
                    </a:lnTo>
                    <a:lnTo>
                      <a:pt x="375" y="447"/>
                    </a:lnTo>
                    <a:lnTo>
                      <a:pt x="376" y="447"/>
                    </a:lnTo>
                    <a:lnTo>
                      <a:pt x="378" y="447"/>
                    </a:lnTo>
                    <a:lnTo>
                      <a:pt x="380" y="446"/>
                    </a:lnTo>
                    <a:lnTo>
                      <a:pt x="382" y="445"/>
                    </a:lnTo>
                    <a:lnTo>
                      <a:pt x="384" y="445"/>
                    </a:lnTo>
                    <a:lnTo>
                      <a:pt x="385" y="444"/>
                    </a:lnTo>
                    <a:lnTo>
                      <a:pt x="387" y="443"/>
                    </a:lnTo>
                    <a:lnTo>
                      <a:pt x="389" y="442"/>
                    </a:lnTo>
                    <a:lnTo>
                      <a:pt x="392" y="440"/>
                    </a:lnTo>
                    <a:lnTo>
                      <a:pt x="394" y="439"/>
                    </a:lnTo>
                    <a:lnTo>
                      <a:pt x="396" y="438"/>
                    </a:lnTo>
                    <a:lnTo>
                      <a:pt x="399" y="436"/>
                    </a:lnTo>
                    <a:lnTo>
                      <a:pt x="401" y="435"/>
                    </a:lnTo>
                    <a:lnTo>
                      <a:pt x="404" y="433"/>
                    </a:lnTo>
                    <a:lnTo>
                      <a:pt x="407" y="431"/>
                    </a:lnTo>
                    <a:lnTo>
                      <a:pt x="410" y="428"/>
                    </a:lnTo>
                    <a:lnTo>
                      <a:pt x="412" y="426"/>
                    </a:lnTo>
                    <a:lnTo>
                      <a:pt x="416" y="424"/>
                    </a:lnTo>
                    <a:lnTo>
                      <a:pt x="418" y="422"/>
                    </a:lnTo>
                    <a:lnTo>
                      <a:pt x="421" y="420"/>
                    </a:lnTo>
                    <a:lnTo>
                      <a:pt x="423" y="417"/>
                    </a:lnTo>
                    <a:lnTo>
                      <a:pt x="425" y="415"/>
                    </a:lnTo>
                    <a:lnTo>
                      <a:pt x="427" y="413"/>
                    </a:lnTo>
                    <a:lnTo>
                      <a:pt x="429" y="411"/>
                    </a:lnTo>
                    <a:lnTo>
                      <a:pt x="430" y="409"/>
                    </a:lnTo>
                    <a:lnTo>
                      <a:pt x="431" y="407"/>
                    </a:lnTo>
                    <a:lnTo>
                      <a:pt x="433" y="405"/>
                    </a:lnTo>
                    <a:lnTo>
                      <a:pt x="434" y="403"/>
                    </a:lnTo>
                    <a:lnTo>
                      <a:pt x="435" y="401"/>
                    </a:lnTo>
                    <a:lnTo>
                      <a:pt x="436" y="399"/>
                    </a:lnTo>
                    <a:lnTo>
                      <a:pt x="437" y="398"/>
                    </a:lnTo>
                    <a:lnTo>
                      <a:pt x="437" y="396"/>
                    </a:lnTo>
                    <a:lnTo>
                      <a:pt x="438" y="394"/>
                    </a:lnTo>
                    <a:lnTo>
                      <a:pt x="439" y="392"/>
                    </a:lnTo>
                    <a:lnTo>
                      <a:pt x="439" y="390"/>
                    </a:lnTo>
                    <a:lnTo>
                      <a:pt x="440" y="388"/>
                    </a:lnTo>
                    <a:lnTo>
                      <a:pt x="440" y="386"/>
                    </a:lnTo>
                    <a:lnTo>
                      <a:pt x="441" y="384"/>
                    </a:lnTo>
                    <a:lnTo>
                      <a:pt x="442" y="382"/>
                    </a:lnTo>
                    <a:lnTo>
                      <a:pt x="442" y="381"/>
                    </a:lnTo>
                    <a:lnTo>
                      <a:pt x="443" y="379"/>
                    </a:lnTo>
                    <a:lnTo>
                      <a:pt x="444" y="377"/>
                    </a:lnTo>
                    <a:lnTo>
                      <a:pt x="445" y="375"/>
                    </a:lnTo>
                    <a:lnTo>
                      <a:pt x="445" y="374"/>
                    </a:lnTo>
                    <a:lnTo>
                      <a:pt x="446" y="372"/>
                    </a:lnTo>
                    <a:lnTo>
                      <a:pt x="448" y="370"/>
                    </a:lnTo>
                    <a:lnTo>
                      <a:pt x="449" y="368"/>
                    </a:lnTo>
                    <a:lnTo>
                      <a:pt x="450" y="366"/>
                    </a:lnTo>
                    <a:lnTo>
                      <a:pt x="452" y="364"/>
                    </a:lnTo>
                    <a:lnTo>
                      <a:pt x="453" y="363"/>
                    </a:lnTo>
                    <a:lnTo>
                      <a:pt x="455" y="361"/>
                    </a:lnTo>
                    <a:lnTo>
                      <a:pt x="457" y="359"/>
                    </a:lnTo>
                    <a:lnTo>
                      <a:pt x="458" y="357"/>
                    </a:lnTo>
                    <a:lnTo>
                      <a:pt x="459" y="355"/>
                    </a:lnTo>
                    <a:lnTo>
                      <a:pt x="460" y="352"/>
                    </a:lnTo>
                    <a:lnTo>
                      <a:pt x="461" y="349"/>
                    </a:lnTo>
                    <a:lnTo>
                      <a:pt x="463" y="347"/>
                    </a:lnTo>
                    <a:lnTo>
                      <a:pt x="463" y="344"/>
                    </a:lnTo>
                    <a:lnTo>
                      <a:pt x="464" y="341"/>
                    </a:lnTo>
                    <a:lnTo>
                      <a:pt x="465" y="338"/>
                    </a:lnTo>
                    <a:lnTo>
                      <a:pt x="465" y="335"/>
                    </a:lnTo>
                    <a:lnTo>
                      <a:pt x="466" y="332"/>
                    </a:lnTo>
                    <a:lnTo>
                      <a:pt x="466" y="329"/>
                    </a:lnTo>
                    <a:lnTo>
                      <a:pt x="467" y="326"/>
                    </a:lnTo>
                    <a:lnTo>
                      <a:pt x="467" y="323"/>
                    </a:lnTo>
                    <a:lnTo>
                      <a:pt x="467" y="320"/>
                    </a:lnTo>
                    <a:lnTo>
                      <a:pt x="467" y="317"/>
                    </a:lnTo>
                    <a:lnTo>
                      <a:pt x="468" y="314"/>
                    </a:lnTo>
                    <a:lnTo>
                      <a:pt x="468" y="311"/>
                    </a:lnTo>
                    <a:lnTo>
                      <a:pt x="468" y="308"/>
                    </a:lnTo>
                    <a:lnTo>
                      <a:pt x="468" y="305"/>
                    </a:lnTo>
                    <a:lnTo>
                      <a:pt x="468" y="302"/>
                    </a:lnTo>
                    <a:lnTo>
                      <a:pt x="468" y="299"/>
                    </a:lnTo>
                    <a:lnTo>
                      <a:pt x="468" y="297"/>
                    </a:lnTo>
                    <a:lnTo>
                      <a:pt x="468" y="294"/>
                    </a:lnTo>
                    <a:lnTo>
                      <a:pt x="469" y="291"/>
                    </a:lnTo>
                    <a:lnTo>
                      <a:pt x="469" y="289"/>
                    </a:lnTo>
                    <a:lnTo>
                      <a:pt x="469" y="287"/>
                    </a:lnTo>
                    <a:lnTo>
                      <a:pt x="469" y="284"/>
                    </a:lnTo>
                    <a:lnTo>
                      <a:pt x="469" y="282"/>
                    </a:lnTo>
                    <a:lnTo>
                      <a:pt x="470" y="281"/>
                    </a:lnTo>
                    <a:lnTo>
                      <a:pt x="470" y="279"/>
                    </a:lnTo>
                    <a:lnTo>
                      <a:pt x="471" y="277"/>
                    </a:lnTo>
                    <a:lnTo>
                      <a:pt x="471" y="276"/>
                    </a:lnTo>
                    <a:lnTo>
                      <a:pt x="472" y="274"/>
                    </a:lnTo>
                    <a:lnTo>
                      <a:pt x="473" y="272"/>
                    </a:lnTo>
                    <a:lnTo>
                      <a:pt x="473" y="270"/>
                    </a:lnTo>
                    <a:lnTo>
                      <a:pt x="474" y="268"/>
                    </a:lnTo>
                    <a:lnTo>
                      <a:pt x="475" y="265"/>
                    </a:lnTo>
                    <a:lnTo>
                      <a:pt x="476" y="263"/>
                    </a:lnTo>
                    <a:lnTo>
                      <a:pt x="477" y="261"/>
                    </a:lnTo>
                    <a:lnTo>
                      <a:pt x="479" y="258"/>
                    </a:lnTo>
                    <a:lnTo>
                      <a:pt x="480" y="255"/>
                    </a:lnTo>
                    <a:lnTo>
                      <a:pt x="481" y="253"/>
                    </a:lnTo>
                    <a:lnTo>
                      <a:pt x="483" y="250"/>
                    </a:lnTo>
                    <a:lnTo>
                      <a:pt x="484" y="247"/>
                    </a:lnTo>
                    <a:lnTo>
                      <a:pt x="485" y="245"/>
                    </a:lnTo>
                    <a:lnTo>
                      <a:pt x="487" y="242"/>
                    </a:lnTo>
                    <a:lnTo>
                      <a:pt x="488" y="239"/>
                    </a:lnTo>
                    <a:lnTo>
                      <a:pt x="489" y="236"/>
                    </a:lnTo>
                    <a:lnTo>
                      <a:pt x="490" y="233"/>
                    </a:lnTo>
                    <a:lnTo>
                      <a:pt x="492" y="230"/>
                    </a:lnTo>
                    <a:lnTo>
                      <a:pt x="493" y="228"/>
                    </a:lnTo>
                    <a:lnTo>
                      <a:pt x="494" y="225"/>
                    </a:lnTo>
                    <a:lnTo>
                      <a:pt x="495" y="222"/>
                    </a:lnTo>
                    <a:lnTo>
                      <a:pt x="496" y="219"/>
                    </a:lnTo>
                    <a:lnTo>
                      <a:pt x="497" y="216"/>
                    </a:lnTo>
                    <a:lnTo>
                      <a:pt x="498" y="213"/>
                    </a:lnTo>
                    <a:lnTo>
                      <a:pt x="499" y="211"/>
                    </a:lnTo>
                    <a:lnTo>
                      <a:pt x="500" y="208"/>
                    </a:lnTo>
                    <a:lnTo>
                      <a:pt x="500" y="205"/>
                    </a:lnTo>
                    <a:lnTo>
                      <a:pt x="501" y="202"/>
                    </a:lnTo>
                    <a:lnTo>
                      <a:pt x="501" y="200"/>
                    </a:lnTo>
                    <a:lnTo>
                      <a:pt x="502" y="197"/>
                    </a:lnTo>
                    <a:lnTo>
                      <a:pt x="505" y="192"/>
                    </a:lnTo>
                    <a:lnTo>
                      <a:pt x="508" y="188"/>
                    </a:lnTo>
                    <a:lnTo>
                      <a:pt x="512" y="184"/>
                    </a:lnTo>
                    <a:lnTo>
                      <a:pt x="515" y="179"/>
                    </a:lnTo>
                    <a:lnTo>
                      <a:pt x="518" y="176"/>
                    </a:lnTo>
                    <a:lnTo>
                      <a:pt x="521" y="172"/>
                    </a:lnTo>
                    <a:lnTo>
                      <a:pt x="524" y="168"/>
                    </a:lnTo>
                    <a:lnTo>
                      <a:pt x="527" y="164"/>
                    </a:lnTo>
                    <a:lnTo>
                      <a:pt x="530" y="161"/>
                    </a:lnTo>
                    <a:lnTo>
                      <a:pt x="533" y="157"/>
                    </a:lnTo>
                    <a:lnTo>
                      <a:pt x="536" y="154"/>
                    </a:lnTo>
                    <a:lnTo>
                      <a:pt x="539" y="151"/>
                    </a:lnTo>
                    <a:lnTo>
                      <a:pt x="542" y="147"/>
                    </a:lnTo>
                    <a:lnTo>
                      <a:pt x="544" y="144"/>
                    </a:lnTo>
                    <a:lnTo>
                      <a:pt x="547" y="141"/>
                    </a:lnTo>
                    <a:lnTo>
                      <a:pt x="549" y="138"/>
                    </a:lnTo>
                    <a:lnTo>
                      <a:pt x="552" y="135"/>
                    </a:lnTo>
                    <a:lnTo>
                      <a:pt x="555" y="132"/>
                    </a:lnTo>
                    <a:lnTo>
                      <a:pt x="557" y="128"/>
                    </a:lnTo>
                    <a:lnTo>
                      <a:pt x="559" y="125"/>
                    </a:lnTo>
                    <a:lnTo>
                      <a:pt x="561" y="122"/>
                    </a:lnTo>
                    <a:lnTo>
                      <a:pt x="564" y="119"/>
                    </a:lnTo>
                    <a:lnTo>
                      <a:pt x="566" y="115"/>
                    </a:lnTo>
                    <a:lnTo>
                      <a:pt x="568" y="112"/>
                    </a:lnTo>
                    <a:lnTo>
                      <a:pt x="571" y="109"/>
                    </a:lnTo>
                    <a:lnTo>
                      <a:pt x="573" y="105"/>
                    </a:lnTo>
                    <a:lnTo>
                      <a:pt x="575" y="102"/>
                    </a:lnTo>
                    <a:lnTo>
                      <a:pt x="577" y="98"/>
                    </a:lnTo>
                    <a:lnTo>
                      <a:pt x="579" y="94"/>
                    </a:lnTo>
                    <a:lnTo>
                      <a:pt x="581" y="90"/>
                    </a:lnTo>
                    <a:lnTo>
                      <a:pt x="583" y="86"/>
                    </a:lnTo>
                    <a:lnTo>
                      <a:pt x="585" y="82"/>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CL"/>
              </a:p>
            </p:txBody>
          </p:sp>
          <p:grpSp>
            <p:nvGrpSpPr>
              <p:cNvPr id="50188" name="Group 8"/>
              <p:cNvGrpSpPr>
                <a:grpSpLocks/>
              </p:cNvGrpSpPr>
              <p:nvPr/>
            </p:nvGrpSpPr>
            <p:grpSpPr bwMode="auto">
              <a:xfrm>
                <a:off x="4480" y="576"/>
                <a:ext cx="1001" cy="1230"/>
                <a:chOff x="4480" y="576"/>
                <a:chExt cx="1001" cy="1230"/>
              </a:xfrm>
            </p:grpSpPr>
            <p:sp>
              <p:nvSpPr>
                <p:cNvPr id="50189" name="Freeform 9"/>
                <p:cNvSpPr>
                  <a:spLocks/>
                </p:cNvSpPr>
                <p:nvPr/>
              </p:nvSpPr>
              <p:spPr bwMode="auto">
                <a:xfrm>
                  <a:off x="4895" y="576"/>
                  <a:ext cx="580" cy="444"/>
                </a:xfrm>
                <a:custGeom>
                  <a:avLst/>
                  <a:gdLst>
                    <a:gd name="T0" fmla="*/ 541 w 580"/>
                    <a:gd name="T1" fmla="*/ 65 h 444"/>
                    <a:gd name="T2" fmla="*/ 467 w 580"/>
                    <a:gd name="T3" fmla="*/ 37 h 444"/>
                    <a:gd name="T4" fmla="*/ 398 w 580"/>
                    <a:gd name="T5" fmla="*/ 10 h 444"/>
                    <a:gd name="T6" fmla="*/ 367 w 580"/>
                    <a:gd name="T7" fmla="*/ 6 h 444"/>
                    <a:gd name="T8" fmla="*/ 336 w 580"/>
                    <a:gd name="T9" fmla="*/ 28 h 444"/>
                    <a:gd name="T10" fmla="*/ 294 w 580"/>
                    <a:gd name="T11" fmla="*/ 50 h 444"/>
                    <a:gd name="T12" fmla="*/ 246 w 580"/>
                    <a:gd name="T13" fmla="*/ 66 h 444"/>
                    <a:gd name="T14" fmla="*/ 201 w 580"/>
                    <a:gd name="T15" fmla="*/ 76 h 444"/>
                    <a:gd name="T16" fmla="*/ 164 w 580"/>
                    <a:gd name="T17" fmla="*/ 90 h 444"/>
                    <a:gd name="T18" fmla="*/ 135 w 580"/>
                    <a:gd name="T19" fmla="*/ 107 h 444"/>
                    <a:gd name="T20" fmla="*/ 111 w 580"/>
                    <a:gd name="T21" fmla="*/ 129 h 444"/>
                    <a:gd name="T22" fmla="*/ 92 w 580"/>
                    <a:gd name="T23" fmla="*/ 152 h 444"/>
                    <a:gd name="T24" fmla="*/ 76 w 580"/>
                    <a:gd name="T25" fmla="*/ 172 h 444"/>
                    <a:gd name="T26" fmla="*/ 60 w 580"/>
                    <a:gd name="T27" fmla="*/ 189 h 444"/>
                    <a:gd name="T28" fmla="*/ 43 w 580"/>
                    <a:gd name="T29" fmla="*/ 205 h 444"/>
                    <a:gd name="T30" fmla="*/ 33 w 580"/>
                    <a:gd name="T31" fmla="*/ 220 h 444"/>
                    <a:gd name="T32" fmla="*/ 27 w 580"/>
                    <a:gd name="T33" fmla="*/ 237 h 444"/>
                    <a:gd name="T34" fmla="*/ 25 w 580"/>
                    <a:gd name="T35" fmla="*/ 255 h 444"/>
                    <a:gd name="T36" fmla="*/ 22 w 580"/>
                    <a:gd name="T37" fmla="*/ 272 h 444"/>
                    <a:gd name="T38" fmla="*/ 19 w 580"/>
                    <a:gd name="T39" fmla="*/ 288 h 444"/>
                    <a:gd name="T40" fmla="*/ 17 w 580"/>
                    <a:gd name="T41" fmla="*/ 301 h 444"/>
                    <a:gd name="T42" fmla="*/ 17 w 580"/>
                    <a:gd name="T43" fmla="*/ 312 h 444"/>
                    <a:gd name="T44" fmla="*/ 17 w 580"/>
                    <a:gd name="T45" fmla="*/ 321 h 444"/>
                    <a:gd name="T46" fmla="*/ 20 w 580"/>
                    <a:gd name="T47" fmla="*/ 330 h 444"/>
                    <a:gd name="T48" fmla="*/ 20 w 580"/>
                    <a:gd name="T49" fmla="*/ 339 h 444"/>
                    <a:gd name="T50" fmla="*/ 14 w 580"/>
                    <a:gd name="T51" fmla="*/ 361 h 444"/>
                    <a:gd name="T52" fmla="*/ 7 w 580"/>
                    <a:gd name="T53" fmla="*/ 384 h 444"/>
                    <a:gd name="T54" fmla="*/ 0 w 580"/>
                    <a:gd name="T55" fmla="*/ 398 h 444"/>
                    <a:gd name="T56" fmla="*/ 7 w 580"/>
                    <a:gd name="T57" fmla="*/ 407 h 444"/>
                    <a:gd name="T58" fmla="*/ 23 w 580"/>
                    <a:gd name="T59" fmla="*/ 416 h 444"/>
                    <a:gd name="T60" fmla="*/ 45 w 580"/>
                    <a:gd name="T61" fmla="*/ 413 h 444"/>
                    <a:gd name="T62" fmla="*/ 70 w 580"/>
                    <a:gd name="T63" fmla="*/ 392 h 444"/>
                    <a:gd name="T64" fmla="*/ 86 w 580"/>
                    <a:gd name="T65" fmla="*/ 373 h 444"/>
                    <a:gd name="T66" fmla="*/ 94 w 580"/>
                    <a:gd name="T67" fmla="*/ 358 h 444"/>
                    <a:gd name="T68" fmla="*/ 98 w 580"/>
                    <a:gd name="T69" fmla="*/ 343 h 444"/>
                    <a:gd name="T70" fmla="*/ 114 w 580"/>
                    <a:gd name="T71" fmla="*/ 362 h 444"/>
                    <a:gd name="T72" fmla="*/ 135 w 580"/>
                    <a:gd name="T73" fmla="*/ 381 h 444"/>
                    <a:gd name="T74" fmla="*/ 148 w 580"/>
                    <a:gd name="T75" fmla="*/ 397 h 444"/>
                    <a:gd name="T76" fmla="*/ 153 w 580"/>
                    <a:gd name="T77" fmla="*/ 409 h 444"/>
                    <a:gd name="T78" fmla="*/ 193 w 580"/>
                    <a:gd name="T79" fmla="*/ 409 h 444"/>
                    <a:gd name="T80" fmla="*/ 253 w 580"/>
                    <a:gd name="T81" fmla="*/ 405 h 444"/>
                    <a:gd name="T82" fmla="*/ 300 w 580"/>
                    <a:gd name="T83" fmla="*/ 408 h 444"/>
                    <a:gd name="T84" fmla="*/ 316 w 580"/>
                    <a:gd name="T85" fmla="*/ 422 h 444"/>
                    <a:gd name="T86" fmla="*/ 327 w 580"/>
                    <a:gd name="T87" fmla="*/ 433 h 444"/>
                    <a:gd name="T88" fmla="*/ 336 w 580"/>
                    <a:gd name="T89" fmla="*/ 441 h 444"/>
                    <a:gd name="T90" fmla="*/ 348 w 580"/>
                    <a:gd name="T91" fmla="*/ 443 h 444"/>
                    <a:gd name="T92" fmla="*/ 365 w 580"/>
                    <a:gd name="T93" fmla="*/ 443 h 444"/>
                    <a:gd name="T94" fmla="*/ 381 w 580"/>
                    <a:gd name="T95" fmla="*/ 438 h 444"/>
                    <a:gd name="T96" fmla="*/ 403 w 580"/>
                    <a:gd name="T97" fmla="*/ 425 h 444"/>
                    <a:gd name="T98" fmla="*/ 425 w 580"/>
                    <a:gd name="T99" fmla="*/ 406 h 444"/>
                    <a:gd name="T100" fmla="*/ 434 w 580"/>
                    <a:gd name="T101" fmla="*/ 389 h 444"/>
                    <a:gd name="T102" fmla="*/ 439 w 580"/>
                    <a:gd name="T103" fmla="*/ 372 h 444"/>
                    <a:gd name="T104" fmla="*/ 450 w 580"/>
                    <a:gd name="T105" fmla="*/ 356 h 444"/>
                    <a:gd name="T106" fmla="*/ 460 w 580"/>
                    <a:gd name="T107" fmla="*/ 333 h 444"/>
                    <a:gd name="T108" fmla="*/ 463 w 580"/>
                    <a:gd name="T109" fmla="*/ 307 h 444"/>
                    <a:gd name="T110" fmla="*/ 464 w 580"/>
                    <a:gd name="T111" fmla="*/ 283 h 444"/>
                    <a:gd name="T112" fmla="*/ 468 w 580"/>
                    <a:gd name="T113" fmla="*/ 266 h 444"/>
                    <a:gd name="T114" fmla="*/ 479 w 580"/>
                    <a:gd name="T115" fmla="*/ 244 h 444"/>
                    <a:gd name="T116" fmla="*/ 490 w 580"/>
                    <a:gd name="T117" fmla="*/ 219 h 444"/>
                    <a:gd name="T118" fmla="*/ 497 w 580"/>
                    <a:gd name="T119" fmla="*/ 194 h 444"/>
                    <a:gd name="T120" fmla="*/ 525 w 580"/>
                    <a:gd name="T121" fmla="*/ 159 h 444"/>
                    <a:gd name="T122" fmla="*/ 549 w 580"/>
                    <a:gd name="T123" fmla="*/ 130 h 444"/>
                    <a:gd name="T124" fmla="*/ 569 w 580"/>
                    <a:gd name="T125" fmla="*/ 101 h 44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580"/>
                    <a:gd name="T190" fmla="*/ 0 h 444"/>
                    <a:gd name="T191" fmla="*/ 580 w 580"/>
                    <a:gd name="T192" fmla="*/ 444 h 444"/>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580" h="444">
                      <a:moveTo>
                        <a:pt x="579" y="81"/>
                      </a:moveTo>
                      <a:lnTo>
                        <a:pt x="577" y="80"/>
                      </a:lnTo>
                      <a:lnTo>
                        <a:pt x="574" y="78"/>
                      </a:lnTo>
                      <a:lnTo>
                        <a:pt x="570" y="77"/>
                      </a:lnTo>
                      <a:lnTo>
                        <a:pt x="565" y="75"/>
                      </a:lnTo>
                      <a:lnTo>
                        <a:pt x="560" y="72"/>
                      </a:lnTo>
                      <a:lnTo>
                        <a:pt x="554" y="70"/>
                      </a:lnTo>
                      <a:lnTo>
                        <a:pt x="548" y="67"/>
                      </a:lnTo>
                      <a:lnTo>
                        <a:pt x="541" y="65"/>
                      </a:lnTo>
                      <a:lnTo>
                        <a:pt x="534" y="62"/>
                      </a:lnTo>
                      <a:lnTo>
                        <a:pt x="527" y="59"/>
                      </a:lnTo>
                      <a:lnTo>
                        <a:pt x="519" y="56"/>
                      </a:lnTo>
                      <a:lnTo>
                        <a:pt x="511" y="52"/>
                      </a:lnTo>
                      <a:lnTo>
                        <a:pt x="502" y="49"/>
                      </a:lnTo>
                      <a:lnTo>
                        <a:pt x="493" y="46"/>
                      </a:lnTo>
                      <a:lnTo>
                        <a:pt x="485" y="43"/>
                      </a:lnTo>
                      <a:lnTo>
                        <a:pt x="476" y="39"/>
                      </a:lnTo>
                      <a:lnTo>
                        <a:pt x="467" y="37"/>
                      </a:lnTo>
                      <a:lnTo>
                        <a:pt x="458" y="33"/>
                      </a:lnTo>
                      <a:lnTo>
                        <a:pt x="449" y="30"/>
                      </a:lnTo>
                      <a:lnTo>
                        <a:pt x="441" y="27"/>
                      </a:lnTo>
                      <a:lnTo>
                        <a:pt x="434" y="24"/>
                      </a:lnTo>
                      <a:lnTo>
                        <a:pt x="426" y="21"/>
                      </a:lnTo>
                      <a:lnTo>
                        <a:pt x="418" y="18"/>
                      </a:lnTo>
                      <a:lnTo>
                        <a:pt x="411" y="15"/>
                      </a:lnTo>
                      <a:lnTo>
                        <a:pt x="404" y="12"/>
                      </a:lnTo>
                      <a:lnTo>
                        <a:pt x="398" y="10"/>
                      </a:lnTo>
                      <a:lnTo>
                        <a:pt x="392" y="8"/>
                      </a:lnTo>
                      <a:lnTo>
                        <a:pt x="387" y="6"/>
                      </a:lnTo>
                      <a:lnTo>
                        <a:pt x="383" y="4"/>
                      </a:lnTo>
                      <a:lnTo>
                        <a:pt x="379" y="2"/>
                      </a:lnTo>
                      <a:lnTo>
                        <a:pt x="376" y="1"/>
                      </a:lnTo>
                      <a:lnTo>
                        <a:pt x="374" y="0"/>
                      </a:lnTo>
                      <a:lnTo>
                        <a:pt x="372" y="2"/>
                      </a:lnTo>
                      <a:lnTo>
                        <a:pt x="369" y="4"/>
                      </a:lnTo>
                      <a:lnTo>
                        <a:pt x="367" y="6"/>
                      </a:lnTo>
                      <a:lnTo>
                        <a:pt x="364" y="9"/>
                      </a:lnTo>
                      <a:lnTo>
                        <a:pt x="361" y="11"/>
                      </a:lnTo>
                      <a:lnTo>
                        <a:pt x="358" y="13"/>
                      </a:lnTo>
                      <a:lnTo>
                        <a:pt x="354" y="16"/>
                      </a:lnTo>
                      <a:lnTo>
                        <a:pt x="351" y="18"/>
                      </a:lnTo>
                      <a:lnTo>
                        <a:pt x="347" y="21"/>
                      </a:lnTo>
                      <a:lnTo>
                        <a:pt x="343" y="23"/>
                      </a:lnTo>
                      <a:lnTo>
                        <a:pt x="339" y="26"/>
                      </a:lnTo>
                      <a:lnTo>
                        <a:pt x="336" y="28"/>
                      </a:lnTo>
                      <a:lnTo>
                        <a:pt x="332" y="31"/>
                      </a:lnTo>
                      <a:lnTo>
                        <a:pt x="327" y="34"/>
                      </a:lnTo>
                      <a:lnTo>
                        <a:pt x="323" y="36"/>
                      </a:lnTo>
                      <a:lnTo>
                        <a:pt x="319" y="38"/>
                      </a:lnTo>
                      <a:lnTo>
                        <a:pt x="314" y="40"/>
                      </a:lnTo>
                      <a:lnTo>
                        <a:pt x="309" y="43"/>
                      </a:lnTo>
                      <a:lnTo>
                        <a:pt x="304" y="45"/>
                      </a:lnTo>
                      <a:lnTo>
                        <a:pt x="299" y="47"/>
                      </a:lnTo>
                      <a:lnTo>
                        <a:pt x="294" y="50"/>
                      </a:lnTo>
                      <a:lnTo>
                        <a:pt x="289" y="52"/>
                      </a:lnTo>
                      <a:lnTo>
                        <a:pt x="284" y="54"/>
                      </a:lnTo>
                      <a:lnTo>
                        <a:pt x="278" y="56"/>
                      </a:lnTo>
                      <a:lnTo>
                        <a:pt x="273" y="58"/>
                      </a:lnTo>
                      <a:lnTo>
                        <a:pt x="268" y="60"/>
                      </a:lnTo>
                      <a:lnTo>
                        <a:pt x="262" y="62"/>
                      </a:lnTo>
                      <a:lnTo>
                        <a:pt x="257" y="63"/>
                      </a:lnTo>
                      <a:lnTo>
                        <a:pt x="252" y="65"/>
                      </a:lnTo>
                      <a:lnTo>
                        <a:pt x="246" y="66"/>
                      </a:lnTo>
                      <a:lnTo>
                        <a:pt x="241" y="67"/>
                      </a:lnTo>
                      <a:lnTo>
                        <a:pt x="236" y="68"/>
                      </a:lnTo>
                      <a:lnTo>
                        <a:pt x="231" y="69"/>
                      </a:lnTo>
                      <a:lnTo>
                        <a:pt x="225" y="70"/>
                      </a:lnTo>
                      <a:lnTo>
                        <a:pt x="220" y="72"/>
                      </a:lnTo>
                      <a:lnTo>
                        <a:pt x="215" y="73"/>
                      </a:lnTo>
                      <a:lnTo>
                        <a:pt x="210" y="74"/>
                      </a:lnTo>
                      <a:lnTo>
                        <a:pt x="206" y="75"/>
                      </a:lnTo>
                      <a:lnTo>
                        <a:pt x="201" y="76"/>
                      </a:lnTo>
                      <a:lnTo>
                        <a:pt x="197" y="77"/>
                      </a:lnTo>
                      <a:lnTo>
                        <a:pt x="192" y="79"/>
                      </a:lnTo>
                      <a:lnTo>
                        <a:pt x="188" y="80"/>
                      </a:lnTo>
                      <a:lnTo>
                        <a:pt x="183" y="82"/>
                      </a:lnTo>
                      <a:lnTo>
                        <a:pt x="179" y="83"/>
                      </a:lnTo>
                      <a:lnTo>
                        <a:pt x="175" y="85"/>
                      </a:lnTo>
                      <a:lnTo>
                        <a:pt x="171" y="86"/>
                      </a:lnTo>
                      <a:lnTo>
                        <a:pt x="168" y="88"/>
                      </a:lnTo>
                      <a:lnTo>
                        <a:pt x="164" y="90"/>
                      </a:lnTo>
                      <a:lnTo>
                        <a:pt x="160" y="91"/>
                      </a:lnTo>
                      <a:lnTo>
                        <a:pt x="157" y="93"/>
                      </a:lnTo>
                      <a:lnTo>
                        <a:pt x="153" y="95"/>
                      </a:lnTo>
                      <a:lnTo>
                        <a:pt x="150" y="97"/>
                      </a:lnTo>
                      <a:lnTo>
                        <a:pt x="147" y="99"/>
                      </a:lnTo>
                      <a:lnTo>
                        <a:pt x="144" y="101"/>
                      </a:lnTo>
                      <a:lnTo>
                        <a:pt x="141" y="103"/>
                      </a:lnTo>
                      <a:lnTo>
                        <a:pt x="138" y="105"/>
                      </a:lnTo>
                      <a:lnTo>
                        <a:pt x="135" y="107"/>
                      </a:lnTo>
                      <a:lnTo>
                        <a:pt x="132" y="110"/>
                      </a:lnTo>
                      <a:lnTo>
                        <a:pt x="129" y="111"/>
                      </a:lnTo>
                      <a:lnTo>
                        <a:pt x="126" y="113"/>
                      </a:lnTo>
                      <a:lnTo>
                        <a:pt x="124" y="116"/>
                      </a:lnTo>
                      <a:lnTo>
                        <a:pt x="121" y="118"/>
                      </a:lnTo>
                      <a:lnTo>
                        <a:pt x="118" y="121"/>
                      </a:lnTo>
                      <a:lnTo>
                        <a:pt x="116" y="124"/>
                      </a:lnTo>
                      <a:lnTo>
                        <a:pt x="113" y="127"/>
                      </a:lnTo>
                      <a:lnTo>
                        <a:pt x="111" y="129"/>
                      </a:lnTo>
                      <a:lnTo>
                        <a:pt x="108" y="132"/>
                      </a:lnTo>
                      <a:lnTo>
                        <a:pt x="106" y="134"/>
                      </a:lnTo>
                      <a:lnTo>
                        <a:pt x="104" y="137"/>
                      </a:lnTo>
                      <a:lnTo>
                        <a:pt x="102" y="140"/>
                      </a:lnTo>
                      <a:lnTo>
                        <a:pt x="100" y="142"/>
                      </a:lnTo>
                      <a:lnTo>
                        <a:pt x="98" y="145"/>
                      </a:lnTo>
                      <a:lnTo>
                        <a:pt x="96" y="147"/>
                      </a:lnTo>
                      <a:lnTo>
                        <a:pt x="94" y="149"/>
                      </a:lnTo>
                      <a:lnTo>
                        <a:pt x="92" y="152"/>
                      </a:lnTo>
                      <a:lnTo>
                        <a:pt x="90" y="154"/>
                      </a:lnTo>
                      <a:lnTo>
                        <a:pt x="88" y="156"/>
                      </a:lnTo>
                      <a:lnTo>
                        <a:pt x="87" y="159"/>
                      </a:lnTo>
                      <a:lnTo>
                        <a:pt x="85" y="161"/>
                      </a:lnTo>
                      <a:lnTo>
                        <a:pt x="83" y="163"/>
                      </a:lnTo>
                      <a:lnTo>
                        <a:pt x="81" y="166"/>
                      </a:lnTo>
                      <a:lnTo>
                        <a:pt x="80" y="168"/>
                      </a:lnTo>
                      <a:lnTo>
                        <a:pt x="78" y="170"/>
                      </a:lnTo>
                      <a:lnTo>
                        <a:pt x="76" y="172"/>
                      </a:lnTo>
                      <a:lnTo>
                        <a:pt x="74" y="174"/>
                      </a:lnTo>
                      <a:lnTo>
                        <a:pt x="73" y="176"/>
                      </a:lnTo>
                      <a:lnTo>
                        <a:pt x="71" y="178"/>
                      </a:lnTo>
                      <a:lnTo>
                        <a:pt x="69" y="180"/>
                      </a:lnTo>
                      <a:lnTo>
                        <a:pt x="67" y="182"/>
                      </a:lnTo>
                      <a:lnTo>
                        <a:pt x="65" y="184"/>
                      </a:lnTo>
                      <a:lnTo>
                        <a:pt x="63" y="185"/>
                      </a:lnTo>
                      <a:lnTo>
                        <a:pt x="61" y="187"/>
                      </a:lnTo>
                      <a:lnTo>
                        <a:pt x="60" y="189"/>
                      </a:lnTo>
                      <a:lnTo>
                        <a:pt x="57" y="190"/>
                      </a:lnTo>
                      <a:lnTo>
                        <a:pt x="55" y="192"/>
                      </a:lnTo>
                      <a:lnTo>
                        <a:pt x="53" y="194"/>
                      </a:lnTo>
                      <a:lnTo>
                        <a:pt x="51" y="196"/>
                      </a:lnTo>
                      <a:lnTo>
                        <a:pt x="49" y="198"/>
                      </a:lnTo>
                      <a:lnTo>
                        <a:pt x="48" y="199"/>
                      </a:lnTo>
                      <a:lnTo>
                        <a:pt x="46" y="201"/>
                      </a:lnTo>
                      <a:lnTo>
                        <a:pt x="45" y="203"/>
                      </a:lnTo>
                      <a:lnTo>
                        <a:pt x="43" y="205"/>
                      </a:lnTo>
                      <a:lnTo>
                        <a:pt x="42" y="206"/>
                      </a:lnTo>
                      <a:lnTo>
                        <a:pt x="40" y="208"/>
                      </a:lnTo>
                      <a:lnTo>
                        <a:pt x="39" y="210"/>
                      </a:lnTo>
                      <a:lnTo>
                        <a:pt x="38" y="211"/>
                      </a:lnTo>
                      <a:lnTo>
                        <a:pt x="36" y="213"/>
                      </a:lnTo>
                      <a:lnTo>
                        <a:pt x="35" y="215"/>
                      </a:lnTo>
                      <a:lnTo>
                        <a:pt x="35" y="217"/>
                      </a:lnTo>
                      <a:lnTo>
                        <a:pt x="34" y="218"/>
                      </a:lnTo>
                      <a:lnTo>
                        <a:pt x="33" y="220"/>
                      </a:lnTo>
                      <a:lnTo>
                        <a:pt x="32" y="222"/>
                      </a:lnTo>
                      <a:lnTo>
                        <a:pt x="31" y="224"/>
                      </a:lnTo>
                      <a:lnTo>
                        <a:pt x="30" y="226"/>
                      </a:lnTo>
                      <a:lnTo>
                        <a:pt x="30" y="227"/>
                      </a:lnTo>
                      <a:lnTo>
                        <a:pt x="29" y="229"/>
                      </a:lnTo>
                      <a:lnTo>
                        <a:pt x="29" y="231"/>
                      </a:lnTo>
                      <a:lnTo>
                        <a:pt x="28" y="233"/>
                      </a:lnTo>
                      <a:lnTo>
                        <a:pt x="28" y="235"/>
                      </a:lnTo>
                      <a:lnTo>
                        <a:pt x="27" y="237"/>
                      </a:lnTo>
                      <a:lnTo>
                        <a:pt x="27" y="238"/>
                      </a:lnTo>
                      <a:lnTo>
                        <a:pt x="27" y="240"/>
                      </a:lnTo>
                      <a:lnTo>
                        <a:pt x="26" y="242"/>
                      </a:lnTo>
                      <a:lnTo>
                        <a:pt x="26" y="244"/>
                      </a:lnTo>
                      <a:lnTo>
                        <a:pt x="26" y="247"/>
                      </a:lnTo>
                      <a:lnTo>
                        <a:pt x="25" y="249"/>
                      </a:lnTo>
                      <a:lnTo>
                        <a:pt x="25" y="251"/>
                      </a:lnTo>
                      <a:lnTo>
                        <a:pt x="25" y="253"/>
                      </a:lnTo>
                      <a:lnTo>
                        <a:pt x="25" y="255"/>
                      </a:lnTo>
                      <a:lnTo>
                        <a:pt x="25" y="257"/>
                      </a:lnTo>
                      <a:lnTo>
                        <a:pt x="24" y="258"/>
                      </a:lnTo>
                      <a:lnTo>
                        <a:pt x="24" y="260"/>
                      </a:lnTo>
                      <a:lnTo>
                        <a:pt x="24" y="262"/>
                      </a:lnTo>
                      <a:lnTo>
                        <a:pt x="24" y="264"/>
                      </a:lnTo>
                      <a:lnTo>
                        <a:pt x="23" y="266"/>
                      </a:lnTo>
                      <a:lnTo>
                        <a:pt x="23" y="268"/>
                      </a:lnTo>
                      <a:lnTo>
                        <a:pt x="23" y="270"/>
                      </a:lnTo>
                      <a:lnTo>
                        <a:pt x="22" y="272"/>
                      </a:lnTo>
                      <a:lnTo>
                        <a:pt x="22" y="274"/>
                      </a:lnTo>
                      <a:lnTo>
                        <a:pt x="21" y="276"/>
                      </a:lnTo>
                      <a:lnTo>
                        <a:pt x="21" y="278"/>
                      </a:lnTo>
                      <a:lnTo>
                        <a:pt x="21" y="280"/>
                      </a:lnTo>
                      <a:lnTo>
                        <a:pt x="20" y="281"/>
                      </a:lnTo>
                      <a:lnTo>
                        <a:pt x="20" y="283"/>
                      </a:lnTo>
                      <a:lnTo>
                        <a:pt x="20" y="285"/>
                      </a:lnTo>
                      <a:lnTo>
                        <a:pt x="19" y="286"/>
                      </a:lnTo>
                      <a:lnTo>
                        <a:pt x="19" y="288"/>
                      </a:lnTo>
                      <a:lnTo>
                        <a:pt x="19" y="290"/>
                      </a:lnTo>
                      <a:lnTo>
                        <a:pt x="18" y="291"/>
                      </a:lnTo>
                      <a:lnTo>
                        <a:pt x="18" y="293"/>
                      </a:lnTo>
                      <a:lnTo>
                        <a:pt x="18" y="294"/>
                      </a:lnTo>
                      <a:lnTo>
                        <a:pt x="17" y="296"/>
                      </a:lnTo>
                      <a:lnTo>
                        <a:pt x="17" y="297"/>
                      </a:lnTo>
                      <a:lnTo>
                        <a:pt x="17" y="299"/>
                      </a:lnTo>
                      <a:lnTo>
                        <a:pt x="17" y="300"/>
                      </a:lnTo>
                      <a:lnTo>
                        <a:pt x="17" y="301"/>
                      </a:lnTo>
                      <a:lnTo>
                        <a:pt x="17" y="303"/>
                      </a:lnTo>
                      <a:lnTo>
                        <a:pt x="17" y="304"/>
                      </a:lnTo>
                      <a:lnTo>
                        <a:pt x="17" y="305"/>
                      </a:lnTo>
                      <a:lnTo>
                        <a:pt x="17" y="306"/>
                      </a:lnTo>
                      <a:lnTo>
                        <a:pt x="17" y="308"/>
                      </a:lnTo>
                      <a:lnTo>
                        <a:pt x="17" y="309"/>
                      </a:lnTo>
                      <a:lnTo>
                        <a:pt x="17" y="310"/>
                      </a:lnTo>
                      <a:lnTo>
                        <a:pt x="17" y="311"/>
                      </a:lnTo>
                      <a:lnTo>
                        <a:pt x="17" y="312"/>
                      </a:lnTo>
                      <a:lnTo>
                        <a:pt x="17" y="313"/>
                      </a:lnTo>
                      <a:lnTo>
                        <a:pt x="17" y="314"/>
                      </a:lnTo>
                      <a:lnTo>
                        <a:pt x="17" y="315"/>
                      </a:lnTo>
                      <a:lnTo>
                        <a:pt x="17" y="316"/>
                      </a:lnTo>
                      <a:lnTo>
                        <a:pt x="17" y="317"/>
                      </a:lnTo>
                      <a:lnTo>
                        <a:pt x="17" y="318"/>
                      </a:lnTo>
                      <a:lnTo>
                        <a:pt x="17" y="319"/>
                      </a:lnTo>
                      <a:lnTo>
                        <a:pt x="17" y="320"/>
                      </a:lnTo>
                      <a:lnTo>
                        <a:pt x="17" y="321"/>
                      </a:lnTo>
                      <a:lnTo>
                        <a:pt x="18" y="322"/>
                      </a:lnTo>
                      <a:lnTo>
                        <a:pt x="18" y="323"/>
                      </a:lnTo>
                      <a:lnTo>
                        <a:pt x="18" y="324"/>
                      </a:lnTo>
                      <a:lnTo>
                        <a:pt x="18" y="325"/>
                      </a:lnTo>
                      <a:lnTo>
                        <a:pt x="19" y="326"/>
                      </a:lnTo>
                      <a:lnTo>
                        <a:pt x="19" y="327"/>
                      </a:lnTo>
                      <a:lnTo>
                        <a:pt x="19" y="328"/>
                      </a:lnTo>
                      <a:lnTo>
                        <a:pt x="19" y="329"/>
                      </a:lnTo>
                      <a:lnTo>
                        <a:pt x="20" y="330"/>
                      </a:lnTo>
                      <a:lnTo>
                        <a:pt x="20" y="331"/>
                      </a:lnTo>
                      <a:lnTo>
                        <a:pt x="20" y="332"/>
                      </a:lnTo>
                      <a:lnTo>
                        <a:pt x="21" y="332"/>
                      </a:lnTo>
                      <a:lnTo>
                        <a:pt x="21" y="333"/>
                      </a:lnTo>
                      <a:lnTo>
                        <a:pt x="21" y="334"/>
                      </a:lnTo>
                      <a:lnTo>
                        <a:pt x="21" y="335"/>
                      </a:lnTo>
                      <a:lnTo>
                        <a:pt x="20" y="336"/>
                      </a:lnTo>
                      <a:lnTo>
                        <a:pt x="20" y="338"/>
                      </a:lnTo>
                      <a:lnTo>
                        <a:pt x="20" y="339"/>
                      </a:lnTo>
                      <a:lnTo>
                        <a:pt x="19" y="341"/>
                      </a:lnTo>
                      <a:lnTo>
                        <a:pt x="19" y="343"/>
                      </a:lnTo>
                      <a:lnTo>
                        <a:pt x="18" y="346"/>
                      </a:lnTo>
                      <a:lnTo>
                        <a:pt x="17" y="348"/>
                      </a:lnTo>
                      <a:lnTo>
                        <a:pt x="17" y="350"/>
                      </a:lnTo>
                      <a:lnTo>
                        <a:pt x="16" y="353"/>
                      </a:lnTo>
                      <a:lnTo>
                        <a:pt x="16" y="355"/>
                      </a:lnTo>
                      <a:lnTo>
                        <a:pt x="15" y="358"/>
                      </a:lnTo>
                      <a:lnTo>
                        <a:pt x="14" y="361"/>
                      </a:lnTo>
                      <a:lnTo>
                        <a:pt x="13" y="363"/>
                      </a:lnTo>
                      <a:lnTo>
                        <a:pt x="13" y="366"/>
                      </a:lnTo>
                      <a:lnTo>
                        <a:pt x="12" y="369"/>
                      </a:lnTo>
                      <a:lnTo>
                        <a:pt x="11" y="371"/>
                      </a:lnTo>
                      <a:lnTo>
                        <a:pt x="11" y="374"/>
                      </a:lnTo>
                      <a:lnTo>
                        <a:pt x="10" y="377"/>
                      </a:lnTo>
                      <a:lnTo>
                        <a:pt x="9" y="379"/>
                      </a:lnTo>
                      <a:lnTo>
                        <a:pt x="8" y="382"/>
                      </a:lnTo>
                      <a:lnTo>
                        <a:pt x="7" y="384"/>
                      </a:lnTo>
                      <a:lnTo>
                        <a:pt x="7" y="386"/>
                      </a:lnTo>
                      <a:lnTo>
                        <a:pt x="6" y="388"/>
                      </a:lnTo>
                      <a:lnTo>
                        <a:pt x="5" y="390"/>
                      </a:lnTo>
                      <a:lnTo>
                        <a:pt x="4" y="392"/>
                      </a:lnTo>
                      <a:lnTo>
                        <a:pt x="3" y="393"/>
                      </a:lnTo>
                      <a:lnTo>
                        <a:pt x="2" y="395"/>
                      </a:lnTo>
                      <a:lnTo>
                        <a:pt x="1" y="396"/>
                      </a:lnTo>
                      <a:lnTo>
                        <a:pt x="1" y="397"/>
                      </a:lnTo>
                      <a:lnTo>
                        <a:pt x="0" y="398"/>
                      </a:lnTo>
                      <a:lnTo>
                        <a:pt x="0" y="399"/>
                      </a:lnTo>
                      <a:lnTo>
                        <a:pt x="1" y="400"/>
                      </a:lnTo>
                      <a:lnTo>
                        <a:pt x="1" y="401"/>
                      </a:lnTo>
                      <a:lnTo>
                        <a:pt x="2" y="402"/>
                      </a:lnTo>
                      <a:lnTo>
                        <a:pt x="3" y="403"/>
                      </a:lnTo>
                      <a:lnTo>
                        <a:pt x="4" y="404"/>
                      </a:lnTo>
                      <a:lnTo>
                        <a:pt x="5" y="405"/>
                      </a:lnTo>
                      <a:lnTo>
                        <a:pt x="6" y="406"/>
                      </a:lnTo>
                      <a:lnTo>
                        <a:pt x="7" y="407"/>
                      </a:lnTo>
                      <a:lnTo>
                        <a:pt x="9" y="408"/>
                      </a:lnTo>
                      <a:lnTo>
                        <a:pt x="10" y="410"/>
                      </a:lnTo>
                      <a:lnTo>
                        <a:pt x="12" y="411"/>
                      </a:lnTo>
                      <a:lnTo>
                        <a:pt x="13" y="412"/>
                      </a:lnTo>
                      <a:lnTo>
                        <a:pt x="15" y="413"/>
                      </a:lnTo>
                      <a:lnTo>
                        <a:pt x="17" y="414"/>
                      </a:lnTo>
                      <a:lnTo>
                        <a:pt x="19" y="415"/>
                      </a:lnTo>
                      <a:lnTo>
                        <a:pt x="21" y="416"/>
                      </a:lnTo>
                      <a:lnTo>
                        <a:pt x="23" y="416"/>
                      </a:lnTo>
                      <a:lnTo>
                        <a:pt x="25" y="417"/>
                      </a:lnTo>
                      <a:lnTo>
                        <a:pt x="27" y="417"/>
                      </a:lnTo>
                      <a:lnTo>
                        <a:pt x="30" y="417"/>
                      </a:lnTo>
                      <a:lnTo>
                        <a:pt x="32" y="417"/>
                      </a:lnTo>
                      <a:lnTo>
                        <a:pt x="35" y="417"/>
                      </a:lnTo>
                      <a:lnTo>
                        <a:pt x="37" y="416"/>
                      </a:lnTo>
                      <a:lnTo>
                        <a:pt x="40" y="415"/>
                      </a:lnTo>
                      <a:lnTo>
                        <a:pt x="43" y="414"/>
                      </a:lnTo>
                      <a:lnTo>
                        <a:pt x="45" y="413"/>
                      </a:lnTo>
                      <a:lnTo>
                        <a:pt x="48" y="411"/>
                      </a:lnTo>
                      <a:lnTo>
                        <a:pt x="50" y="410"/>
                      </a:lnTo>
                      <a:lnTo>
                        <a:pt x="53" y="407"/>
                      </a:lnTo>
                      <a:lnTo>
                        <a:pt x="56" y="406"/>
                      </a:lnTo>
                      <a:lnTo>
                        <a:pt x="59" y="403"/>
                      </a:lnTo>
                      <a:lnTo>
                        <a:pt x="62" y="400"/>
                      </a:lnTo>
                      <a:lnTo>
                        <a:pt x="65" y="397"/>
                      </a:lnTo>
                      <a:lnTo>
                        <a:pt x="68" y="394"/>
                      </a:lnTo>
                      <a:lnTo>
                        <a:pt x="70" y="392"/>
                      </a:lnTo>
                      <a:lnTo>
                        <a:pt x="72" y="389"/>
                      </a:lnTo>
                      <a:lnTo>
                        <a:pt x="75" y="387"/>
                      </a:lnTo>
                      <a:lnTo>
                        <a:pt x="77" y="384"/>
                      </a:lnTo>
                      <a:lnTo>
                        <a:pt x="79" y="382"/>
                      </a:lnTo>
                      <a:lnTo>
                        <a:pt x="80" y="380"/>
                      </a:lnTo>
                      <a:lnTo>
                        <a:pt x="82" y="378"/>
                      </a:lnTo>
                      <a:lnTo>
                        <a:pt x="84" y="376"/>
                      </a:lnTo>
                      <a:lnTo>
                        <a:pt x="85" y="375"/>
                      </a:lnTo>
                      <a:lnTo>
                        <a:pt x="86" y="373"/>
                      </a:lnTo>
                      <a:lnTo>
                        <a:pt x="88" y="371"/>
                      </a:lnTo>
                      <a:lnTo>
                        <a:pt x="89" y="369"/>
                      </a:lnTo>
                      <a:lnTo>
                        <a:pt x="90" y="368"/>
                      </a:lnTo>
                      <a:lnTo>
                        <a:pt x="91" y="366"/>
                      </a:lnTo>
                      <a:lnTo>
                        <a:pt x="92" y="365"/>
                      </a:lnTo>
                      <a:lnTo>
                        <a:pt x="92" y="363"/>
                      </a:lnTo>
                      <a:lnTo>
                        <a:pt x="93" y="361"/>
                      </a:lnTo>
                      <a:lnTo>
                        <a:pt x="94" y="360"/>
                      </a:lnTo>
                      <a:lnTo>
                        <a:pt x="94" y="358"/>
                      </a:lnTo>
                      <a:lnTo>
                        <a:pt x="95" y="357"/>
                      </a:lnTo>
                      <a:lnTo>
                        <a:pt x="95" y="355"/>
                      </a:lnTo>
                      <a:lnTo>
                        <a:pt x="96" y="354"/>
                      </a:lnTo>
                      <a:lnTo>
                        <a:pt x="96" y="352"/>
                      </a:lnTo>
                      <a:lnTo>
                        <a:pt x="96" y="350"/>
                      </a:lnTo>
                      <a:lnTo>
                        <a:pt x="97" y="349"/>
                      </a:lnTo>
                      <a:lnTo>
                        <a:pt x="97" y="347"/>
                      </a:lnTo>
                      <a:lnTo>
                        <a:pt x="97" y="345"/>
                      </a:lnTo>
                      <a:lnTo>
                        <a:pt x="98" y="343"/>
                      </a:lnTo>
                      <a:lnTo>
                        <a:pt x="98" y="341"/>
                      </a:lnTo>
                      <a:lnTo>
                        <a:pt x="100" y="344"/>
                      </a:lnTo>
                      <a:lnTo>
                        <a:pt x="102" y="347"/>
                      </a:lnTo>
                      <a:lnTo>
                        <a:pt x="104" y="350"/>
                      </a:lnTo>
                      <a:lnTo>
                        <a:pt x="106" y="352"/>
                      </a:lnTo>
                      <a:lnTo>
                        <a:pt x="108" y="355"/>
                      </a:lnTo>
                      <a:lnTo>
                        <a:pt x="110" y="357"/>
                      </a:lnTo>
                      <a:lnTo>
                        <a:pt x="112" y="360"/>
                      </a:lnTo>
                      <a:lnTo>
                        <a:pt x="114" y="362"/>
                      </a:lnTo>
                      <a:lnTo>
                        <a:pt x="117" y="365"/>
                      </a:lnTo>
                      <a:lnTo>
                        <a:pt x="119" y="367"/>
                      </a:lnTo>
                      <a:lnTo>
                        <a:pt x="121" y="369"/>
                      </a:lnTo>
                      <a:lnTo>
                        <a:pt x="124" y="371"/>
                      </a:lnTo>
                      <a:lnTo>
                        <a:pt x="126" y="373"/>
                      </a:lnTo>
                      <a:lnTo>
                        <a:pt x="128" y="375"/>
                      </a:lnTo>
                      <a:lnTo>
                        <a:pt x="130" y="377"/>
                      </a:lnTo>
                      <a:lnTo>
                        <a:pt x="133" y="379"/>
                      </a:lnTo>
                      <a:lnTo>
                        <a:pt x="135" y="381"/>
                      </a:lnTo>
                      <a:lnTo>
                        <a:pt x="137" y="383"/>
                      </a:lnTo>
                      <a:lnTo>
                        <a:pt x="138" y="385"/>
                      </a:lnTo>
                      <a:lnTo>
                        <a:pt x="140" y="387"/>
                      </a:lnTo>
                      <a:lnTo>
                        <a:pt x="142" y="388"/>
                      </a:lnTo>
                      <a:lnTo>
                        <a:pt x="144" y="390"/>
                      </a:lnTo>
                      <a:lnTo>
                        <a:pt x="145" y="392"/>
                      </a:lnTo>
                      <a:lnTo>
                        <a:pt x="145" y="393"/>
                      </a:lnTo>
                      <a:lnTo>
                        <a:pt x="147" y="395"/>
                      </a:lnTo>
                      <a:lnTo>
                        <a:pt x="148" y="397"/>
                      </a:lnTo>
                      <a:lnTo>
                        <a:pt x="149" y="398"/>
                      </a:lnTo>
                      <a:lnTo>
                        <a:pt x="149" y="400"/>
                      </a:lnTo>
                      <a:lnTo>
                        <a:pt x="150" y="401"/>
                      </a:lnTo>
                      <a:lnTo>
                        <a:pt x="150" y="403"/>
                      </a:lnTo>
                      <a:lnTo>
                        <a:pt x="151" y="405"/>
                      </a:lnTo>
                      <a:lnTo>
                        <a:pt x="151" y="406"/>
                      </a:lnTo>
                      <a:lnTo>
                        <a:pt x="151" y="407"/>
                      </a:lnTo>
                      <a:lnTo>
                        <a:pt x="152" y="408"/>
                      </a:lnTo>
                      <a:lnTo>
                        <a:pt x="153" y="409"/>
                      </a:lnTo>
                      <a:lnTo>
                        <a:pt x="156" y="409"/>
                      </a:lnTo>
                      <a:lnTo>
                        <a:pt x="159" y="410"/>
                      </a:lnTo>
                      <a:lnTo>
                        <a:pt x="162" y="410"/>
                      </a:lnTo>
                      <a:lnTo>
                        <a:pt x="166" y="410"/>
                      </a:lnTo>
                      <a:lnTo>
                        <a:pt x="171" y="410"/>
                      </a:lnTo>
                      <a:lnTo>
                        <a:pt x="176" y="410"/>
                      </a:lnTo>
                      <a:lnTo>
                        <a:pt x="181" y="410"/>
                      </a:lnTo>
                      <a:lnTo>
                        <a:pt x="187" y="410"/>
                      </a:lnTo>
                      <a:lnTo>
                        <a:pt x="193" y="409"/>
                      </a:lnTo>
                      <a:lnTo>
                        <a:pt x="199" y="408"/>
                      </a:lnTo>
                      <a:lnTo>
                        <a:pt x="206" y="408"/>
                      </a:lnTo>
                      <a:lnTo>
                        <a:pt x="213" y="407"/>
                      </a:lnTo>
                      <a:lnTo>
                        <a:pt x="220" y="407"/>
                      </a:lnTo>
                      <a:lnTo>
                        <a:pt x="226" y="406"/>
                      </a:lnTo>
                      <a:lnTo>
                        <a:pt x="233" y="406"/>
                      </a:lnTo>
                      <a:lnTo>
                        <a:pt x="240" y="406"/>
                      </a:lnTo>
                      <a:lnTo>
                        <a:pt x="246" y="406"/>
                      </a:lnTo>
                      <a:lnTo>
                        <a:pt x="253" y="405"/>
                      </a:lnTo>
                      <a:lnTo>
                        <a:pt x="259" y="405"/>
                      </a:lnTo>
                      <a:lnTo>
                        <a:pt x="266" y="405"/>
                      </a:lnTo>
                      <a:lnTo>
                        <a:pt x="272" y="405"/>
                      </a:lnTo>
                      <a:lnTo>
                        <a:pt x="278" y="405"/>
                      </a:lnTo>
                      <a:lnTo>
                        <a:pt x="283" y="405"/>
                      </a:lnTo>
                      <a:lnTo>
                        <a:pt x="288" y="406"/>
                      </a:lnTo>
                      <a:lnTo>
                        <a:pt x="293" y="406"/>
                      </a:lnTo>
                      <a:lnTo>
                        <a:pt x="297" y="407"/>
                      </a:lnTo>
                      <a:lnTo>
                        <a:pt x="300" y="408"/>
                      </a:lnTo>
                      <a:lnTo>
                        <a:pt x="304" y="409"/>
                      </a:lnTo>
                      <a:lnTo>
                        <a:pt x="306" y="411"/>
                      </a:lnTo>
                      <a:lnTo>
                        <a:pt x="308" y="413"/>
                      </a:lnTo>
                      <a:lnTo>
                        <a:pt x="309" y="414"/>
                      </a:lnTo>
                      <a:lnTo>
                        <a:pt x="311" y="416"/>
                      </a:lnTo>
                      <a:lnTo>
                        <a:pt x="312" y="417"/>
                      </a:lnTo>
                      <a:lnTo>
                        <a:pt x="314" y="419"/>
                      </a:lnTo>
                      <a:lnTo>
                        <a:pt x="315" y="421"/>
                      </a:lnTo>
                      <a:lnTo>
                        <a:pt x="316" y="422"/>
                      </a:lnTo>
                      <a:lnTo>
                        <a:pt x="318" y="423"/>
                      </a:lnTo>
                      <a:lnTo>
                        <a:pt x="319" y="425"/>
                      </a:lnTo>
                      <a:lnTo>
                        <a:pt x="320" y="426"/>
                      </a:lnTo>
                      <a:lnTo>
                        <a:pt x="322" y="428"/>
                      </a:lnTo>
                      <a:lnTo>
                        <a:pt x="323" y="429"/>
                      </a:lnTo>
                      <a:lnTo>
                        <a:pt x="324" y="430"/>
                      </a:lnTo>
                      <a:lnTo>
                        <a:pt x="325" y="431"/>
                      </a:lnTo>
                      <a:lnTo>
                        <a:pt x="326" y="432"/>
                      </a:lnTo>
                      <a:lnTo>
                        <a:pt x="327" y="433"/>
                      </a:lnTo>
                      <a:lnTo>
                        <a:pt x="328" y="434"/>
                      </a:lnTo>
                      <a:lnTo>
                        <a:pt x="329" y="436"/>
                      </a:lnTo>
                      <a:lnTo>
                        <a:pt x="330" y="437"/>
                      </a:lnTo>
                      <a:lnTo>
                        <a:pt x="331" y="437"/>
                      </a:lnTo>
                      <a:lnTo>
                        <a:pt x="332" y="438"/>
                      </a:lnTo>
                      <a:lnTo>
                        <a:pt x="333" y="439"/>
                      </a:lnTo>
                      <a:lnTo>
                        <a:pt x="334" y="440"/>
                      </a:lnTo>
                      <a:lnTo>
                        <a:pt x="335" y="440"/>
                      </a:lnTo>
                      <a:lnTo>
                        <a:pt x="336" y="441"/>
                      </a:lnTo>
                      <a:lnTo>
                        <a:pt x="337" y="441"/>
                      </a:lnTo>
                      <a:lnTo>
                        <a:pt x="338" y="442"/>
                      </a:lnTo>
                      <a:lnTo>
                        <a:pt x="339" y="443"/>
                      </a:lnTo>
                      <a:lnTo>
                        <a:pt x="341" y="443"/>
                      </a:lnTo>
                      <a:lnTo>
                        <a:pt x="342" y="443"/>
                      </a:lnTo>
                      <a:lnTo>
                        <a:pt x="343" y="443"/>
                      </a:lnTo>
                      <a:lnTo>
                        <a:pt x="345" y="443"/>
                      </a:lnTo>
                      <a:lnTo>
                        <a:pt x="348" y="443"/>
                      </a:lnTo>
                      <a:lnTo>
                        <a:pt x="350" y="443"/>
                      </a:lnTo>
                      <a:lnTo>
                        <a:pt x="352" y="443"/>
                      </a:lnTo>
                      <a:lnTo>
                        <a:pt x="354" y="443"/>
                      </a:lnTo>
                      <a:lnTo>
                        <a:pt x="356" y="443"/>
                      </a:lnTo>
                      <a:lnTo>
                        <a:pt x="358" y="443"/>
                      </a:lnTo>
                      <a:lnTo>
                        <a:pt x="360" y="443"/>
                      </a:lnTo>
                      <a:lnTo>
                        <a:pt x="362" y="443"/>
                      </a:lnTo>
                      <a:lnTo>
                        <a:pt x="364" y="443"/>
                      </a:lnTo>
                      <a:lnTo>
                        <a:pt x="365" y="443"/>
                      </a:lnTo>
                      <a:lnTo>
                        <a:pt x="367" y="442"/>
                      </a:lnTo>
                      <a:lnTo>
                        <a:pt x="369" y="442"/>
                      </a:lnTo>
                      <a:lnTo>
                        <a:pt x="371" y="441"/>
                      </a:lnTo>
                      <a:lnTo>
                        <a:pt x="372" y="441"/>
                      </a:lnTo>
                      <a:lnTo>
                        <a:pt x="374" y="441"/>
                      </a:lnTo>
                      <a:lnTo>
                        <a:pt x="376" y="440"/>
                      </a:lnTo>
                      <a:lnTo>
                        <a:pt x="378" y="439"/>
                      </a:lnTo>
                      <a:lnTo>
                        <a:pt x="380" y="439"/>
                      </a:lnTo>
                      <a:lnTo>
                        <a:pt x="381" y="438"/>
                      </a:lnTo>
                      <a:lnTo>
                        <a:pt x="383" y="437"/>
                      </a:lnTo>
                      <a:lnTo>
                        <a:pt x="385" y="436"/>
                      </a:lnTo>
                      <a:lnTo>
                        <a:pt x="388" y="434"/>
                      </a:lnTo>
                      <a:lnTo>
                        <a:pt x="390" y="433"/>
                      </a:lnTo>
                      <a:lnTo>
                        <a:pt x="392" y="432"/>
                      </a:lnTo>
                      <a:lnTo>
                        <a:pt x="395" y="430"/>
                      </a:lnTo>
                      <a:lnTo>
                        <a:pt x="397" y="429"/>
                      </a:lnTo>
                      <a:lnTo>
                        <a:pt x="400" y="427"/>
                      </a:lnTo>
                      <a:lnTo>
                        <a:pt x="403" y="425"/>
                      </a:lnTo>
                      <a:lnTo>
                        <a:pt x="406" y="422"/>
                      </a:lnTo>
                      <a:lnTo>
                        <a:pt x="408" y="420"/>
                      </a:lnTo>
                      <a:lnTo>
                        <a:pt x="412" y="418"/>
                      </a:lnTo>
                      <a:lnTo>
                        <a:pt x="414" y="416"/>
                      </a:lnTo>
                      <a:lnTo>
                        <a:pt x="417" y="414"/>
                      </a:lnTo>
                      <a:lnTo>
                        <a:pt x="419" y="411"/>
                      </a:lnTo>
                      <a:lnTo>
                        <a:pt x="421" y="409"/>
                      </a:lnTo>
                      <a:lnTo>
                        <a:pt x="423" y="407"/>
                      </a:lnTo>
                      <a:lnTo>
                        <a:pt x="425" y="406"/>
                      </a:lnTo>
                      <a:lnTo>
                        <a:pt x="426" y="404"/>
                      </a:lnTo>
                      <a:lnTo>
                        <a:pt x="427" y="402"/>
                      </a:lnTo>
                      <a:lnTo>
                        <a:pt x="429" y="400"/>
                      </a:lnTo>
                      <a:lnTo>
                        <a:pt x="430" y="398"/>
                      </a:lnTo>
                      <a:lnTo>
                        <a:pt x="431" y="396"/>
                      </a:lnTo>
                      <a:lnTo>
                        <a:pt x="432" y="394"/>
                      </a:lnTo>
                      <a:lnTo>
                        <a:pt x="433" y="393"/>
                      </a:lnTo>
                      <a:lnTo>
                        <a:pt x="433" y="391"/>
                      </a:lnTo>
                      <a:lnTo>
                        <a:pt x="434" y="389"/>
                      </a:lnTo>
                      <a:lnTo>
                        <a:pt x="434" y="387"/>
                      </a:lnTo>
                      <a:lnTo>
                        <a:pt x="434" y="385"/>
                      </a:lnTo>
                      <a:lnTo>
                        <a:pt x="435" y="383"/>
                      </a:lnTo>
                      <a:lnTo>
                        <a:pt x="435" y="381"/>
                      </a:lnTo>
                      <a:lnTo>
                        <a:pt x="436" y="379"/>
                      </a:lnTo>
                      <a:lnTo>
                        <a:pt x="437" y="377"/>
                      </a:lnTo>
                      <a:lnTo>
                        <a:pt x="437" y="376"/>
                      </a:lnTo>
                      <a:lnTo>
                        <a:pt x="438" y="374"/>
                      </a:lnTo>
                      <a:lnTo>
                        <a:pt x="439" y="372"/>
                      </a:lnTo>
                      <a:lnTo>
                        <a:pt x="440" y="370"/>
                      </a:lnTo>
                      <a:lnTo>
                        <a:pt x="440" y="369"/>
                      </a:lnTo>
                      <a:lnTo>
                        <a:pt x="441" y="367"/>
                      </a:lnTo>
                      <a:lnTo>
                        <a:pt x="443" y="365"/>
                      </a:lnTo>
                      <a:lnTo>
                        <a:pt x="444" y="363"/>
                      </a:lnTo>
                      <a:lnTo>
                        <a:pt x="445" y="361"/>
                      </a:lnTo>
                      <a:lnTo>
                        <a:pt x="447" y="359"/>
                      </a:lnTo>
                      <a:lnTo>
                        <a:pt x="448" y="358"/>
                      </a:lnTo>
                      <a:lnTo>
                        <a:pt x="450" y="356"/>
                      </a:lnTo>
                      <a:lnTo>
                        <a:pt x="452" y="354"/>
                      </a:lnTo>
                      <a:lnTo>
                        <a:pt x="453" y="352"/>
                      </a:lnTo>
                      <a:lnTo>
                        <a:pt x="454" y="350"/>
                      </a:lnTo>
                      <a:lnTo>
                        <a:pt x="455" y="347"/>
                      </a:lnTo>
                      <a:lnTo>
                        <a:pt x="456" y="344"/>
                      </a:lnTo>
                      <a:lnTo>
                        <a:pt x="458" y="342"/>
                      </a:lnTo>
                      <a:lnTo>
                        <a:pt x="458" y="339"/>
                      </a:lnTo>
                      <a:lnTo>
                        <a:pt x="459" y="336"/>
                      </a:lnTo>
                      <a:lnTo>
                        <a:pt x="460" y="333"/>
                      </a:lnTo>
                      <a:lnTo>
                        <a:pt x="460" y="331"/>
                      </a:lnTo>
                      <a:lnTo>
                        <a:pt x="461" y="328"/>
                      </a:lnTo>
                      <a:lnTo>
                        <a:pt x="461" y="325"/>
                      </a:lnTo>
                      <a:lnTo>
                        <a:pt x="462" y="322"/>
                      </a:lnTo>
                      <a:lnTo>
                        <a:pt x="462" y="319"/>
                      </a:lnTo>
                      <a:lnTo>
                        <a:pt x="462" y="316"/>
                      </a:lnTo>
                      <a:lnTo>
                        <a:pt x="462" y="313"/>
                      </a:lnTo>
                      <a:lnTo>
                        <a:pt x="463" y="310"/>
                      </a:lnTo>
                      <a:lnTo>
                        <a:pt x="463" y="307"/>
                      </a:lnTo>
                      <a:lnTo>
                        <a:pt x="463" y="304"/>
                      </a:lnTo>
                      <a:lnTo>
                        <a:pt x="463" y="301"/>
                      </a:lnTo>
                      <a:lnTo>
                        <a:pt x="463" y="298"/>
                      </a:lnTo>
                      <a:lnTo>
                        <a:pt x="463" y="295"/>
                      </a:lnTo>
                      <a:lnTo>
                        <a:pt x="463" y="293"/>
                      </a:lnTo>
                      <a:lnTo>
                        <a:pt x="463" y="290"/>
                      </a:lnTo>
                      <a:lnTo>
                        <a:pt x="464" y="287"/>
                      </a:lnTo>
                      <a:lnTo>
                        <a:pt x="464" y="285"/>
                      </a:lnTo>
                      <a:lnTo>
                        <a:pt x="464" y="283"/>
                      </a:lnTo>
                      <a:lnTo>
                        <a:pt x="464" y="280"/>
                      </a:lnTo>
                      <a:lnTo>
                        <a:pt x="464" y="278"/>
                      </a:lnTo>
                      <a:lnTo>
                        <a:pt x="465" y="277"/>
                      </a:lnTo>
                      <a:lnTo>
                        <a:pt x="465" y="275"/>
                      </a:lnTo>
                      <a:lnTo>
                        <a:pt x="466" y="273"/>
                      </a:lnTo>
                      <a:lnTo>
                        <a:pt x="466" y="272"/>
                      </a:lnTo>
                      <a:lnTo>
                        <a:pt x="467" y="270"/>
                      </a:lnTo>
                      <a:lnTo>
                        <a:pt x="468" y="268"/>
                      </a:lnTo>
                      <a:lnTo>
                        <a:pt x="468" y="266"/>
                      </a:lnTo>
                      <a:lnTo>
                        <a:pt x="469" y="264"/>
                      </a:lnTo>
                      <a:lnTo>
                        <a:pt x="470" y="261"/>
                      </a:lnTo>
                      <a:lnTo>
                        <a:pt x="471" y="259"/>
                      </a:lnTo>
                      <a:lnTo>
                        <a:pt x="472" y="258"/>
                      </a:lnTo>
                      <a:lnTo>
                        <a:pt x="474" y="255"/>
                      </a:lnTo>
                      <a:lnTo>
                        <a:pt x="475" y="252"/>
                      </a:lnTo>
                      <a:lnTo>
                        <a:pt x="476" y="250"/>
                      </a:lnTo>
                      <a:lnTo>
                        <a:pt x="478" y="247"/>
                      </a:lnTo>
                      <a:lnTo>
                        <a:pt x="479" y="244"/>
                      </a:lnTo>
                      <a:lnTo>
                        <a:pt x="480" y="242"/>
                      </a:lnTo>
                      <a:lnTo>
                        <a:pt x="482" y="239"/>
                      </a:lnTo>
                      <a:lnTo>
                        <a:pt x="483" y="236"/>
                      </a:lnTo>
                      <a:lnTo>
                        <a:pt x="484" y="233"/>
                      </a:lnTo>
                      <a:lnTo>
                        <a:pt x="485" y="230"/>
                      </a:lnTo>
                      <a:lnTo>
                        <a:pt x="487" y="227"/>
                      </a:lnTo>
                      <a:lnTo>
                        <a:pt x="488" y="225"/>
                      </a:lnTo>
                      <a:lnTo>
                        <a:pt x="489" y="222"/>
                      </a:lnTo>
                      <a:lnTo>
                        <a:pt x="490" y="219"/>
                      </a:lnTo>
                      <a:lnTo>
                        <a:pt x="491" y="216"/>
                      </a:lnTo>
                      <a:lnTo>
                        <a:pt x="492" y="213"/>
                      </a:lnTo>
                      <a:lnTo>
                        <a:pt x="493" y="210"/>
                      </a:lnTo>
                      <a:lnTo>
                        <a:pt x="494" y="208"/>
                      </a:lnTo>
                      <a:lnTo>
                        <a:pt x="495" y="205"/>
                      </a:lnTo>
                      <a:lnTo>
                        <a:pt x="495" y="202"/>
                      </a:lnTo>
                      <a:lnTo>
                        <a:pt x="496" y="199"/>
                      </a:lnTo>
                      <a:lnTo>
                        <a:pt x="496" y="197"/>
                      </a:lnTo>
                      <a:lnTo>
                        <a:pt x="497" y="194"/>
                      </a:lnTo>
                      <a:lnTo>
                        <a:pt x="500" y="189"/>
                      </a:lnTo>
                      <a:lnTo>
                        <a:pt x="503" y="185"/>
                      </a:lnTo>
                      <a:lnTo>
                        <a:pt x="507" y="182"/>
                      </a:lnTo>
                      <a:lnTo>
                        <a:pt x="510" y="177"/>
                      </a:lnTo>
                      <a:lnTo>
                        <a:pt x="513" y="174"/>
                      </a:lnTo>
                      <a:lnTo>
                        <a:pt x="516" y="170"/>
                      </a:lnTo>
                      <a:lnTo>
                        <a:pt x="519" y="166"/>
                      </a:lnTo>
                      <a:lnTo>
                        <a:pt x="522" y="162"/>
                      </a:lnTo>
                      <a:lnTo>
                        <a:pt x="525" y="159"/>
                      </a:lnTo>
                      <a:lnTo>
                        <a:pt x="528" y="155"/>
                      </a:lnTo>
                      <a:lnTo>
                        <a:pt x="531" y="152"/>
                      </a:lnTo>
                      <a:lnTo>
                        <a:pt x="533" y="149"/>
                      </a:lnTo>
                      <a:lnTo>
                        <a:pt x="536" y="145"/>
                      </a:lnTo>
                      <a:lnTo>
                        <a:pt x="538" y="142"/>
                      </a:lnTo>
                      <a:lnTo>
                        <a:pt x="541" y="139"/>
                      </a:lnTo>
                      <a:lnTo>
                        <a:pt x="543" y="136"/>
                      </a:lnTo>
                      <a:lnTo>
                        <a:pt x="546" y="133"/>
                      </a:lnTo>
                      <a:lnTo>
                        <a:pt x="549" y="130"/>
                      </a:lnTo>
                      <a:lnTo>
                        <a:pt x="551" y="126"/>
                      </a:lnTo>
                      <a:lnTo>
                        <a:pt x="553" y="123"/>
                      </a:lnTo>
                      <a:lnTo>
                        <a:pt x="555" y="120"/>
                      </a:lnTo>
                      <a:lnTo>
                        <a:pt x="558" y="117"/>
                      </a:lnTo>
                      <a:lnTo>
                        <a:pt x="560" y="113"/>
                      </a:lnTo>
                      <a:lnTo>
                        <a:pt x="562" y="111"/>
                      </a:lnTo>
                      <a:lnTo>
                        <a:pt x="565" y="108"/>
                      </a:lnTo>
                      <a:lnTo>
                        <a:pt x="567" y="104"/>
                      </a:lnTo>
                      <a:lnTo>
                        <a:pt x="569" y="101"/>
                      </a:lnTo>
                      <a:lnTo>
                        <a:pt x="571" y="97"/>
                      </a:lnTo>
                      <a:lnTo>
                        <a:pt x="573" y="93"/>
                      </a:lnTo>
                      <a:lnTo>
                        <a:pt x="575" y="89"/>
                      </a:lnTo>
                      <a:lnTo>
                        <a:pt x="577" y="85"/>
                      </a:lnTo>
                      <a:lnTo>
                        <a:pt x="579" y="81"/>
                      </a:lnTo>
                    </a:path>
                  </a:pathLst>
                </a:custGeom>
                <a:solidFill>
                  <a:srgbClr val="FF7F7F"/>
                </a:solidFill>
                <a:ln>
                  <a:noFill/>
                </a:ln>
                <a:extLst>
                  <a:ext uri="{91240B29-F687-4F45-9708-019B960494DF}">
                    <a14:hiddenLine xmlns:a14="http://schemas.microsoft.com/office/drawing/2010/main" w="12700" cap="rnd">
                      <a:solidFill>
                        <a:srgbClr val="000000"/>
                      </a:solidFill>
                      <a:round/>
                      <a:headEnd/>
                      <a:tailEnd/>
                    </a14:hiddenLine>
                  </a:ext>
                </a:extLst>
              </p:spPr>
              <p:txBody>
                <a:bodyPr/>
                <a:lstStyle/>
                <a:p>
                  <a:endParaRPr lang="es-CL"/>
                </a:p>
              </p:txBody>
            </p:sp>
            <p:sp>
              <p:nvSpPr>
                <p:cNvPr id="50190" name="Freeform 10"/>
                <p:cNvSpPr>
                  <a:spLocks/>
                </p:cNvSpPr>
                <p:nvPr/>
              </p:nvSpPr>
              <p:spPr bwMode="auto">
                <a:xfrm>
                  <a:off x="4995" y="879"/>
                  <a:ext cx="62" cy="46"/>
                </a:xfrm>
                <a:custGeom>
                  <a:avLst/>
                  <a:gdLst>
                    <a:gd name="T0" fmla="*/ 61 w 62"/>
                    <a:gd name="T1" fmla="*/ 43 h 46"/>
                    <a:gd name="T2" fmla="*/ 60 w 62"/>
                    <a:gd name="T3" fmla="*/ 39 h 46"/>
                    <a:gd name="T4" fmla="*/ 60 w 62"/>
                    <a:gd name="T5" fmla="*/ 34 h 46"/>
                    <a:gd name="T6" fmla="*/ 60 w 62"/>
                    <a:gd name="T7" fmla="*/ 31 h 46"/>
                    <a:gd name="T8" fmla="*/ 60 w 62"/>
                    <a:gd name="T9" fmla="*/ 26 h 46"/>
                    <a:gd name="T10" fmla="*/ 59 w 62"/>
                    <a:gd name="T11" fmla="*/ 23 h 46"/>
                    <a:gd name="T12" fmla="*/ 59 w 62"/>
                    <a:gd name="T13" fmla="*/ 19 h 46"/>
                    <a:gd name="T14" fmla="*/ 58 w 62"/>
                    <a:gd name="T15" fmla="*/ 15 h 46"/>
                    <a:gd name="T16" fmla="*/ 57 w 62"/>
                    <a:gd name="T17" fmla="*/ 12 h 46"/>
                    <a:gd name="T18" fmla="*/ 56 w 62"/>
                    <a:gd name="T19" fmla="*/ 9 h 46"/>
                    <a:gd name="T20" fmla="*/ 55 w 62"/>
                    <a:gd name="T21" fmla="*/ 6 h 46"/>
                    <a:gd name="T22" fmla="*/ 53 w 62"/>
                    <a:gd name="T23" fmla="*/ 4 h 46"/>
                    <a:gd name="T24" fmla="*/ 50 w 62"/>
                    <a:gd name="T25" fmla="*/ 3 h 46"/>
                    <a:gd name="T26" fmla="*/ 48 w 62"/>
                    <a:gd name="T27" fmla="*/ 1 h 46"/>
                    <a:gd name="T28" fmla="*/ 45 w 62"/>
                    <a:gd name="T29" fmla="*/ 0 h 46"/>
                    <a:gd name="T30" fmla="*/ 41 w 62"/>
                    <a:gd name="T31" fmla="*/ 0 h 46"/>
                    <a:gd name="T32" fmla="*/ 36 w 62"/>
                    <a:gd name="T33" fmla="*/ 0 h 46"/>
                    <a:gd name="T34" fmla="*/ 32 w 62"/>
                    <a:gd name="T35" fmla="*/ 1 h 46"/>
                    <a:gd name="T36" fmla="*/ 28 w 62"/>
                    <a:gd name="T37" fmla="*/ 1 h 46"/>
                    <a:gd name="T38" fmla="*/ 25 w 62"/>
                    <a:gd name="T39" fmla="*/ 2 h 46"/>
                    <a:gd name="T40" fmla="*/ 22 w 62"/>
                    <a:gd name="T41" fmla="*/ 2 h 46"/>
                    <a:gd name="T42" fmla="*/ 19 w 62"/>
                    <a:gd name="T43" fmla="*/ 3 h 46"/>
                    <a:gd name="T44" fmla="*/ 17 w 62"/>
                    <a:gd name="T45" fmla="*/ 4 h 46"/>
                    <a:gd name="T46" fmla="*/ 15 w 62"/>
                    <a:gd name="T47" fmla="*/ 5 h 46"/>
                    <a:gd name="T48" fmla="*/ 14 w 62"/>
                    <a:gd name="T49" fmla="*/ 6 h 46"/>
                    <a:gd name="T50" fmla="*/ 11 w 62"/>
                    <a:gd name="T51" fmla="*/ 9 h 46"/>
                    <a:gd name="T52" fmla="*/ 10 w 62"/>
                    <a:gd name="T53" fmla="*/ 11 h 46"/>
                    <a:gd name="T54" fmla="*/ 8 w 62"/>
                    <a:gd name="T55" fmla="*/ 14 h 46"/>
                    <a:gd name="T56" fmla="*/ 6 w 62"/>
                    <a:gd name="T57" fmla="*/ 18 h 46"/>
                    <a:gd name="T58" fmla="*/ 5 w 62"/>
                    <a:gd name="T59" fmla="*/ 22 h 46"/>
                    <a:gd name="T60" fmla="*/ 3 w 62"/>
                    <a:gd name="T61" fmla="*/ 27 h 46"/>
                    <a:gd name="T62" fmla="*/ 1 w 62"/>
                    <a:gd name="T63" fmla="*/ 33 h 46"/>
                    <a:gd name="T64" fmla="*/ 1 w 62"/>
                    <a:gd name="T65" fmla="*/ 36 h 46"/>
                    <a:gd name="T66" fmla="*/ 5 w 62"/>
                    <a:gd name="T67" fmla="*/ 37 h 46"/>
                    <a:gd name="T68" fmla="*/ 8 w 62"/>
                    <a:gd name="T69" fmla="*/ 37 h 46"/>
                    <a:gd name="T70" fmla="*/ 12 w 62"/>
                    <a:gd name="T71" fmla="*/ 38 h 46"/>
                    <a:gd name="T72" fmla="*/ 16 w 62"/>
                    <a:gd name="T73" fmla="*/ 39 h 46"/>
                    <a:gd name="T74" fmla="*/ 22 w 62"/>
                    <a:gd name="T75" fmla="*/ 40 h 46"/>
                    <a:gd name="T76" fmla="*/ 27 w 62"/>
                    <a:gd name="T77" fmla="*/ 41 h 46"/>
                    <a:gd name="T78" fmla="*/ 32 w 62"/>
                    <a:gd name="T79" fmla="*/ 41 h 46"/>
                    <a:gd name="T80" fmla="*/ 37 w 62"/>
                    <a:gd name="T81" fmla="*/ 42 h 46"/>
                    <a:gd name="T82" fmla="*/ 42 w 62"/>
                    <a:gd name="T83" fmla="*/ 42 h 46"/>
                    <a:gd name="T84" fmla="*/ 46 w 62"/>
                    <a:gd name="T85" fmla="*/ 43 h 46"/>
                    <a:gd name="T86" fmla="*/ 51 w 62"/>
                    <a:gd name="T87" fmla="*/ 44 h 46"/>
                    <a:gd name="T88" fmla="*/ 55 w 62"/>
                    <a:gd name="T89" fmla="*/ 44 h 46"/>
                    <a:gd name="T90" fmla="*/ 57 w 62"/>
                    <a:gd name="T91" fmla="*/ 45 h 46"/>
                    <a:gd name="T92" fmla="*/ 60 w 62"/>
                    <a:gd name="T93" fmla="*/ 45 h 4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62"/>
                    <a:gd name="T142" fmla="*/ 0 h 46"/>
                    <a:gd name="T143" fmla="*/ 62 w 62"/>
                    <a:gd name="T144" fmla="*/ 46 h 4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62" h="46">
                      <a:moveTo>
                        <a:pt x="61" y="45"/>
                      </a:moveTo>
                      <a:lnTo>
                        <a:pt x="61" y="43"/>
                      </a:lnTo>
                      <a:lnTo>
                        <a:pt x="60" y="41"/>
                      </a:lnTo>
                      <a:lnTo>
                        <a:pt x="60" y="39"/>
                      </a:lnTo>
                      <a:lnTo>
                        <a:pt x="60" y="37"/>
                      </a:lnTo>
                      <a:lnTo>
                        <a:pt x="60" y="34"/>
                      </a:lnTo>
                      <a:lnTo>
                        <a:pt x="60" y="33"/>
                      </a:lnTo>
                      <a:lnTo>
                        <a:pt x="60" y="31"/>
                      </a:lnTo>
                      <a:lnTo>
                        <a:pt x="60" y="28"/>
                      </a:lnTo>
                      <a:lnTo>
                        <a:pt x="60" y="26"/>
                      </a:lnTo>
                      <a:lnTo>
                        <a:pt x="60" y="25"/>
                      </a:lnTo>
                      <a:lnTo>
                        <a:pt x="59" y="23"/>
                      </a:lnTo>
                      <a:lnTo>
                        <a:pt x="59" y="21"/>
                      </a:lnTo>
                      <a:lnTo>
                        <a:pt x="59" y="19"/>
                      </a:lnTo>
                      <a:lnTo>
                        <a:pt x="59" y="18"/>
                      </a:lnTo>
                      <a:lnTo>
                        <a:pt x="58" y="15"/>
                      </a:lnTo>
                      <a:lnTo>
                        <a:pt x="58" y="14"/>
                      </a:lnTo>
                      <a:lnTo>
                        <a:pt x="57" y="12"/>
                      </a:lnTo>
                      <a:lnTo>
                        <a:pt x="57" y="11"/>
                      </a:lnTo>
                      <a:lnTo>
                        <a:pt x="56" y="9"/>
                      </a:lnTo>
                      <a:lnTo>
                        <a:pt x="56" y="8"/>
                      </a:lnTo>
                      <a:lnTo>
                        <a:pt x="55" y="6"/>
                      </a:lnTo>
                      <a:lnTo>
                        <a:pt x="54" y="5"/>
                      </a:lnTo>
                      <a:lnTo>
                        <a:pt x="53" y="4"/>
                      </a:lnTo>
                      <a:lnTo>
                        <a:pt x="52" y="4"/>
                      </a:lnTo>
                      <a:lnTo>
                        <a:pt x="50" y="3"/>
                      </a:lnTo>
                      <a:lnTo>
                        <a:pt x="49" y="2"/>
                      </a:lnTo>
                      <a:lnTo>
                        <a:pt x="48" y="1"/>
                      </a:lnTo>
                      <a:lnTo>
                        <a:pt x="46" y="1"/>
                      </a:lnTo>
                      <a:lnTo>
                        <a:pt x="45" y="0"/>
                      </a:lnTo>
                      <a:lnTo>
                        <a:pt x="43" y="0"/>
                      </a:lnTo>
                      <a:lnTo>
                        <a:pt x="41" y="0"/>
                      </a:lnTo>
                      <a:lnTo>
                        <a:pt x="38" y="0"/>
                      </a:lnTo>
                      <a:lnTo>
                        <a:pt x="36" y="0"/>
                      </a:lnTo>
                      <a:lnTo>
                        <a:pt x="34" y="1"/>
                      </a:lnTo>
                      <a:lnTo>
                        <a:pt x="32" y="1"/>
                      </a:lnTo>
                      <a:lnTo>
                        <a:pt x="30" y="1"/>
                      </a:lnTo>
                      <a:lnTo>
                        <a:pt x="28" y="1"/>
                      </a:lnTo>
                      <a:lnTo>
                        <a:pt x="26" y="1"/>
                      </a:lnTo>
                      <a:lnTo>
                        <a:pt x="25" y="2"/>
                      </a:lnTo>
                      <a:lnTo>
                        <a:pt x="24" y="2"/>
                      </a:lnTo>
                      <a:lnTo>
                        <a:pt x="22" y="2"/>
                      </a:lnTo>
                      <a:lnTo>
                        <a:pt x="21" y="2"/>
                      </a:lnTo>
                      <a:lnTo>
                        <a:pt x="19" y="3"/>
                      </a:lnTo>
                      <a:lnTo>
                        <a:pt x="18" y="3"/>
                      </a:lnTo>
                      <a:lnTo>
                        <a:pt x="17" y="4"/>
                      </a:lnTo>
                      <a:lnTo>
                        <a:pt x="15" y="4"/>
                      </a:lnTo>
                      <a:lnTo>
                        <a:pt x="15" y="5"/>
                      </a:lnTo>
                      <a:lnTo>
                        <a:pt x="14" y="5"/>
                      </a:lnTo>
                      <a:lnTo>
                        <a:pt x="14" y="6"/>
                      </a:lnTo>
                      <a:lnTo>
                        <a:pt x="12" y="8"/>
                      </a:lnTo>
                      <a:lnTo>
                        <a:pt x="11" y="9"/>
                      </a:lnTo>
                      <a:lnTo>
                        <a:pt x="11" y="10"/>
                      </a:lnTo>
                      <a:lnTo>
                        <a:pt x="10" y="11"/>
                      </a:lnTo>
                      <a:lnTo>
                        <a:pt x="9" y="12"/>
                      </a:lnTo>
                      <a:lnTo>
                        <a:pt x="8" y="14"/>
                      </a:lnTo>
                      <a:lnTo>
                        <a:pt x="7" y="16"/>
                      </a:lnTo>
                      <a:lnTo>
                        <a:pt x="6" y="18"/>
                      </a:lnTo>
                      <a:lnTo>
                        <a:pt x="5" y="20"/>
                      </a:lnTo>
                      <a:lnTo>
                        <a:pt x="5" y="22"/>
                      </a:lnTo>
                      <a:lnTo>
                        <a:pt x="4" y="25"/>
                      </a:lnTo>
                      <a:lnTo>
                        <a:pt x="3" y="27"/>
                      </a:lnTo>
                      <a:lnTo>
                        <a:pt x="2" y="30"/>
                      </a:lnTo>
                      <a:lnTo>
                        <a:pt x="1" y="33"/>
                      </a:lnTo>
                      <a:lnTo>
                        <a:pt x="0" y="36"/>
                      </a:lnTo>
                      <a:lnTo>
                        <a:pt x="1" y="36"/>
                      </a:lnTo>
                      <a:lnTo>
                        <a:pt x="3" y="36"/>
                      </a:lnTo>
                      <a:lnTo>
                        <a:pt x="5" y="37"/>
                      </a:lnTo>
                      <a:lnTo>
                        <a:pt x="6" y="37"/>
                      </a:lnTo>
                      <a:lnTo>
                        <a:pt x="8" y="37"/>
                      </a:lnTo>
                      <a:lnTo>
                        <a:pt x="10" y="38"/>
                      </a:lnTo>
                      <a:lnTo>
                        <a:pt x="12" y="38"/>
                      </a:lnTo>
                      <a:lnTo>
                        <a:pt x="15" y="38"/>
                      </a:lnTo>
                      <a:lnTo>
                        <a:pt x="16" y="39"/>
                      </a:lnTo>
                      <a:lnTo>
                        <a:pt x="19" y="39"/>
                      </a:lnTo>
                      <a:lnTo>
                        <a:pt x="22" y="40"/>
                      </a:lnTo>
                      <a:lnTo>
                        <a:pt x="25" y="40"/>
                      </a:lnTo>
                      <a:lnTo>
                        <a:pt x="27" y="41"/>
                      </a:lnTo>
                      <a:lnTo>
                        <a:pt x="29" y="41"/>
                      </a:lnTo>
                      <a:lnTo>
                        <a:pt x="32" y="41"/>
                      </a:lnTo>
                      <a:lnTo>
                        <a:pt x="35" y="41"/>
                      </a:lnTo>
                      <a:lnTo>
                        <a:pt x="37" y="42"/>
                      </a:lnTo>
                      <a:lnTo>
                        <a:pt x="40" y="42"/>
                      </a:lnTo>
                      <a:lnTo>
                        <a:pt x="42" y="42"/>
                      </a:lnTo>
                      <a:lnTo>
                        <a:pt x="45" y="43"/>
                      </a:lnTo>
                      <a:lnTo>
                        <a:pt x="46" y="43"/>
                      </a:lnTo>
                      <a:lnTo>
                        <a:pt x="49" y="43"/>
                      </a:lnTo>
                      <a:lnTo>
                        <a:pt x="51" y="44"/>
                      </a:lnTo>
                      <a:lnTo>
                        <a:pt x="53" y="44"/>
                      </a:lnTo>
                      <a:lnTo>
                        <a:pt x="55" y="44"/>
                      </a:lnTo>
                      <a:lnTo>
                        <a:pt x="56" y="45"/>
                      </a:lnTo>
                      <a:lnTo>
                        <a:pt x="57" y="45"/>
                      </a:lnTo>
                      <a:lnTo>
                        <a:pt x="59" y="45"/>
                      </a:lnTo>
                      <a:lnTo>
                        <a:pt x="60" y="45"/>
                      </a:lnTo>
                      <a:lnTo>
                        <a:pt x="61" y="45"/>
                      </a:lnTo>
                    </a:path>
                  </a:pathLst>
                </a:custGeom>
                <a:solidFill>
                  <a:srgbClr val="FF7F7F"/>
                </a:solidFill>
                <a:ln>
                  <a:noFill/>
                </a:ln>
                <a:extLst>
                  <a:ext uri="{91240B29-F687-4F45-9708-019B960494DF}">
                    <a14:hiddenLine xmlns:a14="http://schemas.microsoft.com/office/drawing/2010/main" w="12700" cap="rnd">
                      <a:solidFill>
                        <a:srgbClr val="000000"/>
                      </a:solidFill>
                      <a:round/>
                      <a:headEnd/>
                      <a:tailEnd/>
                    </a14:hiddenLine>
                  </a:ext>
                </a:extLst>
              </p:spPr>
              <p:txBody>
                <a:bodyPr/>
                <a:lstStyle/>
                <a:p>
                  <a:endParaRPr lang="es-CL"/>
                </a:p>
              </p:txBody>
            </p:sp>
            <p:sp>
              <p:nvSpPr>
                <p:cNvPr id="50191" name="Freeform 11"/>
                <p:cNvSpPr>
                  <a:spLocks/>
                </p:cNvSpPr>
                <p:nvPr/>
              </p:nvSpPr>
              <p:spPr bwMode="auto">
                <a:xfrm>
                  <a:off x="4995" y="879"/>
                  <a:ext cx="68" cy="52"/>
                </a:xfrm>
                <a:custGeom>
                  <a:avLst/>
                  <a:gdLst>
                    <a:gd name="T0" fmla="*/ 67 w 68"/>
                    <a:gd name="T1" fmla="*/ 51 h 52"/>
                    <a:gd name="T2" fmla="*/ 66 w 68"/>
                    <a:gd name="T3" fmla="*/ 47 h 52"/>
                    <a:gd name="T4" fmla="*/ 66 w 68"/>
                    <a:gd name="T5" fmla="*/ 42 h 52"/>
                    <a:gd name="T6" fmla="*/ 66 w 68"/>
                    <a:gd name="T7" fmla="*/ 37 h 52"/>
                    <a:gd name="T8" fmla="*/ 66 w 68"/>
                    <a:gd name="T9" fmla="*/ 32 h 52"/>
                    <a:gd name="T10" fmla="*/ 66 w 68"/>
                    <a:gd name="T11" fmla="*/ 28 h 52"/>
                    <a:gd name="T12" fmla="*/ 65 w 68"/>
                    <a:gd name="T13" fmla="*/ 24 h 52"/>
                    <a:gd name="T14" fmla="*/ 65 w 68"/>
                    <a:gd name="T15" fmla="*/ 20 h 52"/>
                    <a:gd name="T16" fmla="*/ 64 w 68"/>
                    <a:gd name="T17" fmla="*/ 16 h 52"/>
                    <a:gd name="T18" fmla="*/ 63 w 68"/>
                    <a:gd name="T19" fmla="*/ 12 h 52"/>
                    <a:gd name="T20" fmla="*/ 61 w 68"/>
                    <a:gd name="T21" fmla="*/ 9 h 52"/>
                    <a:gd name="T22" fmla="*/ 59 w 68"/>
                    <a:gd name="T23" fmla="*/ 6 h 52"/>
                    <a:gd name="T24" fmla="*/ 57 w 68"/>
                    <a:gd name="T25" fmla="*/ 4 h 52"/>
                    <a:gd name="T26" fmla="*/ 54 w 68"/>
                    <a:gd name="T27" fmla="*/ 2 h 52"/>
                    <a:gd name="T28" fmla="*/ 51 w 68"/>
                    <a:gd name="T29" fmla="*/ 1 h 52"/>
                    <a:gd name="T30" fmla="*/ 47 w 68"/>
                    <a:gd name="T31" fmla="*/ 0 h 52"/>
                    <a:gd name="T32" fmla="*/ 42 w 68"/>
                    <a:gd name="T33" fmla="*/ 0 h 52"/>
                    <a:gd name="T34" fmla="*/ 37 w 68"/>
                    <a:gd name="T35" fmla="*/ 1 h 52"/>
                    <a:gd name="T36" fmla="*/ 33 w 68"/>
                    <a:gd name="T37" fmla="*/ 1 h 52"/>
                    <a:gd name="T38" fmla="*/ 29 w 68"/>
                    <a:gd name="T39" fmla="*/ 1 h 52"/>
                    <a:gd name="T40" fmla="*/ 26 w 68"/>
                    <a:gd name="T41" fmla="*/ 2 h 52"/>
                    <a:gd name="T42" fmla="*/ 23 w 68"/>
                    <a:gd name="T43" fmla="*/ 2 h 52"/>
                    <a:gd name="T44" fmla="*/ 20 w 68"/>
                    <a:gd name="T45" fmla="*/ 3 h 52"/>
                    <a:gd name="T46" fmla="*/ 17 w 68"/>
                    <a:gd name="T47" fmla="*/ 5 h 52"/>
                    <a:gd name="T48" fmla="*/ 15 w 68"/>
                    <a:gd name="T49" fmla="*/ 6 h 52"/>
                    <a:gd name="T50" fmla="*/ 13 w 68"/>
                    <a:gd name="T51" fmla="*/ 9 h 52"/>
                    <a:gd name="T52" fmla="*/ 12 w 68"/>
                    <a:gd name="T53" fmla="*/ 11 h 52"/>
                    <a:gd name="T54" fmla="*/ 10 w 68"/>
                    <a:gd name="T55" fmla="*/ 14 h 52"/>
                    <a:gd name="T56" fmla="*/ 8 w 68"/>
                    <a:gd name="T57" fmla="*/ 18 h 52"/>
                    <a:gd name="T58" fmla="*/ 6 w 68"/>
                    <a:gd name="T59" fmla="*/ 23 h 52"/>
                    <a:gd name="T60" fmla="*/ 4 w 68"/>
                    <a:gd name="T61" fmla="*/ 28 h 52"/>
                    <a:gd name="T62" fmla="*/ 2 w 68"/>
                    <a:gd name="T63" fmla="*/ 34 h 52"/>
                    <a:gd name="T64" fmla="*/ 0 w 68"/>
                    <a:gd name="T65" fmla="*/ 41 h 52"/>
                    <a:gd name="T66" fmla="*/ 3 w 68"/>
                    <a:gd name="T67" fmla="*/ 41 h 52"/>
                    <a:gd name="T68" fmla="*/ 7 w 68"/>
                    <a:gd name="T69" fmla="*/ 42 h 52"/>
                    <a:gd name="T70" fmla="*/ 11 w 68"/>
                    <a:gd name="T71" fmla="*/ 43 h 52"/>
                    <a:gd name="T72" fmla="*/ 16 w 68"/>
                    <a:gd name="T73" fmla="*/ 43 h 52"/>
                    <a:gd name="T74" fmla="*/ 21 w 68"/>
                    <a:gd name="T75" fmla="*/ 44 h 52"/>
                    <a:gd name="T76" fmla="*/ 27 w 68"/>
                    <a:gd name="T77" fmla="*/ 45 h 52"/>
                    <a:gd name="T78" fmla="*/ 32 w 68"/>
                    <a:gd name="T79" fmla="*/ 46 h 52"/>
                    <a:gd name="T80" fmla="*/ 38 w 68"/>
                    <a:gd name="T81" fmla="*/ 47 h 52"/>
                    <a:gd name="T82" fmla="*/ 44 w 68"/>
                    <a:gd name="T83" fmla="*/ 48 h 52"/>
                    <a:gd name="T84" fmla="*/ 49 w 68"/>
                    <a:gd name="T85" fmla="*/ 49 h 52"/>
                    <a:gd name="T86" fmla="*/ 54 w 68"/>
                    <a:gd name="T87" fmla="*/ 49 h 52"/>
                    <a:gd name="T88" fmla="*/ 58 w 68"/>
                    <a:gd name="T89" fmla="*/ 50 h 52"/>
                    <a:gd name="T90" fmla="*/ 62 w 68"/>
                    <a:gd name="T91" fmla="*/ 51 h 52"/>
                    <a:gd name="T92" fmla="*/ 65 w 68"/>
                    <a:gd name="T93" fmla="*/ 51 h 52"/>
                    <a:gd name="T94" fmla="*/ 67 w 68"/>
                    <a:gd name="T95" fmla="*/ 51 h 52"/>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68"/>
                    <a:gd name="T145" fmla="*/ 0 h 52"/>
                    <a:gd name="T146" fmla="*/ 68 w 68"/>
                    <a:gd name="T147" fmla="*/ 52 h 52"/>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68" h="52">
                      <a:moveTo>
                        <a:pt x="67" y="51"/>
                      </a:moveTo>
                      <a:lnTo>
                        <a:pt x="67" y="51"/>
                      </a:lnTo>
                      <a:lnTo>
                        <a:pt x="67" y="49"/>
                      </a:lnTo>
                      <a:lnTo>
                        <a:pt x="66" y="47"/>
                      </a:lnTo>
                      <a:lnTo>
                        <a:pt x="66" y="44"/>
                      </a:lnTo>
                      <a:lnTo>
                        <a:pt x="66" y="42"/>
                      </a:lnTo>
                      <a:lnTo>
                        <a:pt x="66" y="39"/>
                      </a:lnTo>
                      <a:lnTo>
                        <a:pt x="66" y="37"/>
                      </a:lnTo>
                      <a:lnTo>
                        <a:pt x="66" y="35"/>
                      </a:lnTo>
                      <a:lnTo>
                        <a:pt x="66" y="32"/>
                      </a:lnTo>
                      <a:lnTo>
                        <a:pt x="66" y="30"/>
                      </a:lnTo>
                      <a:lnTo>
                        <a:pt x="66" y="28"/>
                      </a:lnTo>
                      <a:lnTo>
                        <a:pt x="65" y="26"/>
                      </a:lnTo>
                      <a:lnTo>
                        <a:pt x="65" y="24"/>
                      </a:lnTo>
                      <a:lnTo>
                        <a:pt x="65" y="21"/>
                      </a:lnTo>
                      <a:lnTo>
                        <a:pt x="65" y="20"/>
                      </a:lnTo>
                      <a:lnTo>
                        <a:pt x="64" y="17"/>
                      </a:lnTo>
                      <a:lnTo>
                        <a:pt x="64" y="16"/>
                      </a:lnTo>
                      <a:lnTo>
                        <a:pt x="63" y="14"/>
                      </a:lnTo>
                      <a:lnTo>
                        <a:pt x="63" y="12"/>
                      </a:lnTo>
                      <a:lnTo>
                        <a:pt x="62" y="10"/>
                      </a:lnTo>
                      <a:lnTo>
                        <a:pt x="61" y="9"/>
                      </a:lnTo>
                      <a:lnTo>
                        <a:pt x="60" y="7"/>
                      </a:lnTo>
                      <a:lnTo>
                        <a:pt x="59" y="6"/>
                      </a:lnTo>
                      <a:lnTo>
                        <a:pt x="58" y="5"/>
                      </a:lnTo>
                      <a:lnTo>
                        <a:pt x="57" y="4"/>
                      </a:lnTo>
                      <a:lnTo>
                        <a:pt x="55" y="3"/>
                      </a:lnTo>
                      <a:lnTo>
                        <a:pt x="54" y="2"/>
                      </a:lnTo>
                      <a:lnTo>
                        <a:pt x="53" y="1"/>
                      </a:lnTo>
                      <a:lnTo>
                        <a:pt x="51" y="1"/>
                      </a:lnTo>
                      <a:lnTo>
                        <a:pt x="49" y="0"/>
                      </a:lnTo>
                      <a:lnTo>
                        <a:pt x="47" y="0"/>
                      </a:lnTo>
                      <a:lnTo>
                        <a:pt x="45" y="0"/>
                      </a:lnTo>
                      <a:lnTo>
                        <a:pt x="42" y="0"/>
                      </a:lnTo>
                      <a:lnTo>
                        <a:pt x="39" y="0"/>
                      </a:lnTo>
                      <a:lnTo>
                        <a:pt x="37" y="1"/>
                      </a:lnTo>
                      <a:lnTo>
                        <a:pt x="35" y="1"/>
                      </a:lnTo>
                      <a:lnTo>
                        <a:pt x="33" y="1"/>
                      </a:lnTo>
                      <a:lnTo>
                        <a:pt x="31" y="1"/>
                      </a:lnTo>
                      <a:lnTo>
                        <a:pt x="29" y="1"/>
                      </a:lnTo>
                      <a:lnTo>
                        <a:pt x="27" y="2"/>
                      </a:lnTo>
                      <a:lnTo>
                        <a:pt x="26" y="2"/>
                      </a:lnTo>
                      <a:lnTo>
                        <a:pt x="24" y="2"/>
                      </a:lnTo>
                      <a:lnTo>
                        <a:pt x="23" y="2"/>
                      </a:lnTo>
                      <a:lnTo>
                        <a:pt x="21" y="3"/>
                      </a:lnTo>
                      <a:lnTo>
                        <a:pt x="20" y="3"/>
                      </a:lnTo>
                      <a:lnTo>
                        <a:pt x="19" y="4"/>
                      </a:lnTo>
                      <a:lnTo>
                        <a:pt x="17" y="5"/>
                      </a:lnTo>
                      <a:lnTo>
                        <a:pt x="16" y="6"/>
                      </a:lnTo>
                      <a:lnTo>
                        <a:pt x="15" y="6"/>
                      </a:lnTo>
                      <a:lnTo>
                        <a:pt x="15" y="7"/>
                      </a:lnTo>
                      <a:lnTo>
                        <a:pt x="13" y="9"/>
                      </a:lnTo>
                      <a:lnTo>
                        <a:pt x="12" y="10"/>
                      </a:lnTo>
                      <a:lnTo>
                        <a:pt x="12" y="11"/>
                      </a:lnTo>
                      <a:lnTo>
                        <a:pt x="11" y="13"/>
                      </a:lnTo>
                      <a:lnTo>
                        <a:pt x="10" y="14"/>
                      </a:lnTo>
                      <a:lnTo>
                        <a:pt x="9" y="16"/>
                      </a:lnTo>
                      <a:lnTo>
                        <a:pt x="8" y="18"/>
                      </a:lnTo>
                      <a:lnTo>
                        <a:pt x="7" y="20"/>
                      </a:lnTo>
                      <a:lnTo>
                        <a:pt x="6" y="23"/>
                      </a:lnTo>
                      <a:lnTo>
                        <a:pt x="5" y="25"/>
                      </a:lnTo>
                      <a:lnTo>
                        <a:pt x="4" y="28"/>
                      </a:lnTo>
                      <a:lnTo>
                        <a:pt x="3" y="31"/>
                      </a:lnTo>
                      <a:lnTo>
                        <a:pt x="2" y="34"/>
                      </a:lnTo>
                      <a:lnTo>
                        <a:pt x="1" y="37"/>
                      </a:lnTo>
                      <a:lnTo>
                        <a:pt x="0" y="41"/>
                      </a:lnTo>
                      <a:lnTo>
                        <a:pt x="1" y="41"/>
                      </a:lnTo>
                      <a:lnTo>
                        <a:pt x="3" y="41"/>
                      </a:lnTo>
                      <a:lnTo>
                        <a:pt x="5" y="42"/>
                      </a:lnTo>
                      <a:lnTo>
                        <a:pt x="7" y="42"/>
                      </a:lnTo>
                      <a:lnTo>
                        <a:pt x="9" y="42"/>
                      </a:lnTo>
                      <a:lnTo>
                        <a:pt x="11" y="43"/>
                      </a:lnTo>
                      <a:lnTo>
                        <a:pt x="13" y="43"/>
                      </a:lnTo>
                      <a:lnTo>
                        <a:pt x="16" y="43"/>
                      </a:lnTo>
                      <a:lnTo>
                        <a:pt x="18" y="44"/>
                      </a:lnTo>
                      <a:lnTo>
                        <a:pt x="21" y="44"/>
                      </a:lnTo>
                      <a:lnTo>
                        <a:pt x="24" y="45"/>
                      </a:lnTo>
                      <a:lnTo>
                        <a:pt x="27" y="45"/>
                      </a:lnTo>
                      <a:lnTo>
                        <a:pt x="30" y="46"/>
                      </a:lnTo>
                      <a:lnTo>
                        <a:pt x="32" y="46"/>
                      </a:lnTo>
                      <a:lnTo>
                        <a:pt x="35" y="46"/>
                      </a:lnTo>
                      <a:lnTo>
                        <a:pt x="38" y="47"/>
                      </a:lnTo>
                      <a:lnTo>
                        <a:pt x="41" y="48"/>
                      </a:lnTo>
                      <a:lnTo>
                        <a:pt x="44" y="48"/>
                      </a:lnTo>
                      <a:lnTo>
                        <a:pt x="46" y="48"/>
                      </a:lnTo>
                      <a:lnTo>
                        <a:pt x="49" y="49"/>
                      </a:lnTo>
                      <a:lnTo>
                        <a:pt x="51" y="49"/>
                      </a:lnTo>
                      <a:lnTo>
                        <a:pt x="54" y="49"/>
                      </a:lnTo>
                      <a:lnTo>
                        <a:pt x="56" y="50"/>
                      </a:lnTo>
                      <a:lnTo>
                        <a:pt x="58" y="50"/>
                      </a:lnTo>
                      <a:lnTo>
                        <a:pt x="60" y="50"/>
                      </a:lnTo>
                      <a:lnTo>
                        <a:pt x="62" y="51"/>
                      </a:lnTo>
                      <a:lnTo>
                        <a:pt x="63" y="51"/>
                      </a:lnTo>
                      <a:lnTo>
                        <a:pt x="65" y="51"/>
                      </a:lnTo>
                      <a:lnTo>
                        <a:pt x="66" y="51"/>
                      </a:lnTo>
                      <a:lnTo>
                        <a:pt x="67" y="51"/>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CL"/>
                </a:p>
              </p:txBody>
            </p:sp>
            <p:sp>
              <p:nvSpPr>
                <p:cNvPr id="50192" name="Freeform 12"/>
                <p:cNvSpPr>
                  <a:spLocks/>
                </p:cNvSpPr>
                <p:nvPr/>
              </p:nvSpPr>
              <p:spPr bwMode="auto">
                <a:xfrm>
                  <a:off x="5045" y="838"/>
                  <a:ext cx="103" cy="196"/>
                </a:xfrm>
                <a:custGeom>
                  <a:avLst/>
                  <a:gdLst>
                    <a:gd name="T0" fmla="*/ 10 w 103"/>
                    <a:gd name="T1" fmla="*/ 105 h 196"/>
                    <a:gd name="T2" fmla="*/ 14 w 103"/>
                    <a:gd name="T3" fmla="*/ 93 h 196"/>
                    <a:gd name="T4" fmla="*/ 17 w 103"/>
                    <a:gd name="T5" fmla="*/ 82 h 196"/>
                    <a:gd name="T6" fmla="*/ 20 w 103"/>
                    <a:gd name="T7" fmla="*/ 72 h 196"/>
                    <a:gd name="T8" fmla="*/ 23 w 103"/>
                    <a:gd name="T9" fmla="*/ 62 h 196"/>
                    <a:gd name="T10" fmla="*/ 26 w 103"/>
                    <a:gd name="T11" fmla="*/ 53 h 196"/>
                    <a:gd name="T12" fmla="*/ 29 w 103"/>
                    <a:gd name="T13" fmla="*/ 46 h 196"/>
                    <a:gd name="T14" fmla="*/ 33 w 103"/>
                    <a:gd name="T15" fmla="*/ 39 h 196"/>
                    <a:gd name="T16" fmla="*/ 37 w 103"/>
                    <a:gd name="T17" fmla="*/ 32 h 196"/>
                    <a:gd name="T18" fmla="*/ 41 w 103"/>
                    <a:gd name="T19" fmla="*/ 25 h 196"/>
                    <a:gd name="T20" fmla="*/ 44 w 103"/>
                    <a:gd name="T21" fmla="*/ 18 h 196"/>
                    <a:gd name="T22" fmla="*/ 50 w 103"/>
                    <a:gd name="T23" fmla="*/ 13 h 196"/>
                    <a:gd name="T24" fmla="*/ 56 w 103"/>
                    <a:gd name="T25" fmla="*/ 7 h 196"/>
                    <a:gd name="T26" fmla="*/ 62 w 103"/>
                    <a:gd name="T27" fmla="*/ 3 h 196"/>
                    <a:gd name="T28" fmla="*/ 70 w 103"/>
                    <a:gd name="T29" fmla="*/ 0 h 196"/>
                    <a:gd name="T30" fmla="*/ 78 w 103"/>
                    <a:gd name="T31" fmla="*/ 0 h 196"/>
                    <a:gd name="T32" fmla="*/ 88 w 103"/>
                    <a:gd name="T33" fmla="*/ 2 h 196"/>
                    <a:gd name="T34" fmla="*/ 94 w 103"/>
                    <a:gd name="T35" fmla="*/ 5 h 196"/>
                    <a:gd name="T36" fmla="*/ 98 w 103"/>
                    <a:gd name="T37" fmla="*/ 9 h 196"/>
                    <a:gd name="T38" fmla="*/ 101 w 103"/>
                    <a:gd name="T39" fmla="*/ 14 h 196"/>
                    <a:gd name="T40" fmla="*/ 102 w 103"/>
                    <a:gd name="T41" fmla="*/ 19 h 196"/>
                    <a:gd name="T42" fmla="*/ 101 w 103"/>
                    <a:gd name="T43" fmla="*/ 26 h 196"/>
                    <a:gd name="T44" fmla="*/ 100 w 103"/>
                    <a:gd name="T45" fmla="*/ 32 h 196"/>
                    <a:gd name="T46" fmla="*/ 99 w 103"/>
                    <a:gd name="T47" fmla="*/ 39 h 196"/>
                    <a:gd name="T48" fmla="*/ 97 w 103"/>
                    <a:gd name="T49" fmla="*/ 48 h 196"/>
                    <a:gd name="T50" fmla="*/ 95 w 103"/>
                    <a:gd name="T51" fmla="*/ 62 h 196"/>
                    <a:gd name="T52" fmla="*/ 94 w 103"/>
                    <a:gd name="T53" fmla="*/ 80 h 196"/>
                    <a:gd name="T54" fmla="*/ 92 w 103"/>
                    <a:gd name="T55" fmla="*/ 100 h 196"/>
                    <a:gd name="T56" fmla="*/ 90 w 103"/>
                    <a:gd name="T57" fmla="*/ 121 h 196"/>
                    <a:gd name="T58" fmla="*/ 87 w 103"/>
                    <a:gd name="T59" fmla="*/ 140 h 196"/>
                    <a:gd name="T60" fmla="*/ 83 w 103"/>
                    <a:gd name="T61" fmla="*/ 157 h 196"/>
                    <a:gd name="T62" fmla="*/ 80 w 103"/>
                    <a:gd name="T63" fmla="*/ 169 h 196"/>
                    <a:gd name="T64" fmla="*/ 77 w 103"/>
                    <a:gd name="T65" fmla="*/ 177 h 196"/>
                    <a:gd name="T66" fmla="*/ 73 w 103"/>
                    <a:gd name="T67" fmla="*/ 182 h 196"/>
                    <a:gd name="T68" fmla="*/ 68 w 103"/>
                    <a:gd name="T69" fmla="*/ 186 h 196"/>
                    <a:gd name="T70" fmla="*/ 63 w 103"/>
                    <a:gd name="T71" fmla="*/ 190 h 196"/>
                    <a:gd name="T72" fmla="*/ 59 w 103"/>
                    <a:gd name="T73" fmla="*/ 192 h 196"/>
                    <a:gd name="T74" fmla="*/ 53 w 103"/>
                    <a:gd name="T75" fmla="*/ 194 h 196"/>
                    <a:gd name="T76" fmla="*/ 47 w 103"/>
                    <a:gd name="T77" fmla="*/ 195 h 196"/>
                    <a:gd name="T78" fmla="*/ 42 w 103"/>
                    <a:gd name="T79" fmla="*/ 195 h 196"/>
                    <a:gd name="T80" fmla="*/ 34 w 103"/>
                    <a:gd name="T81" fmla="*/ 195 h 196"/>
                    <a:gd name="T82" fmla="*/ 26 w 103"/>
                    <a:gd name="T83" fmla="*/ 193 h 196"/>
                    <a:gd name="T84" fmla="*/ 19 w 103"/>
                    <a:gd name="T85" fmla="*/ 189 h 196"/>
                    <a:gd name="T86" fmla="*/ 11 w 103"/>
                    <a:gd name="T87" fmla="*/ 184 h 196"/>
                    <a:gd name="T88" fmla="*/ 6 w 103"/>
                    <a:gd name="T89" fmla="*/ 178 h 196"/>
                    <a:gd name="T90" fmla="*/ 1 w 103"/>
                    <a:gd name="T91" fmla="*/ 169 h 196"/>
                    <a:gd name="T92" fmla="*/ 0 w 103"/>
                    <a:gd name="T93" fmla="*/ 158 h 196"/>
                    <a:gd name="T94" fmla="*/ 1 w 103"/>
                    <a:gd name="T95" fmla="*/ 146 h 196"/>
                    <a:gd name="T96" fmla="*/ 5 w 103"/>
                    <a:gd name="T97" fmla="*/ 133 h 196"/>
                    <a:gd name="T98" fmla="*/ 8 w 103"/>
                    <a:gd name="T99" fmla="*/ 124 h 196"/>
                    <a:gd name="T100" fmla="*/ 9 w 103"/>
                    <a:gd name="T101" fmla="*/ 118 h 196"/>
                    <a:gd name="T102" fmla="*/ 9 w 103"/>
                    <a:gd name="T103" fmla="*/ 114 h 19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03"/>
                    <a:gd name="T157" fmla="*/ 0 h 196"/>
                    <a:gd name="T158" fmla="*/ 103 w 103"/>
                    <a:gd name="T159" fmla="*/ 196 h 19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03" h="196">
                      <a:moveTo>
                        <a:pt x="9" y="114"/>
                      </a:moveTo>
                      <a:lnTo>
                        <a:pt x="9" y="112"/>
                      </a:lnTo>
                      <a:lnTo>
                        <a:pt x="10" y="108"/>
                      </a:lnTo>
                      <a:lnTo>
                        <a:pt x="10" y="105"/>
                      </a:lnTo>
                      <a:lnTo>
                        <a:pt x="11" y="102"/>
                      </a:lnTo>
                      <a:lnTo>
                        <a:pt x="12" y="99"/>
                      </a:lnTo>
                      <a:lnTo>
                        <a:pt x="13" y="96"/>
                      </a:lnTo>
                      <a:lnTo>
                        <a:pt x="14" y="93"/>
                      </a:lnTo>
                      <a:lnTo>
                        <a:pt x="15" y="90"/>
                      </a:lnTo>
                      <a:lnTo>
                        <a:pt x="15" y="88"/>
                      </a:lnTo>
                      <a:lnTo>
                        <a:pt x="16" y="85"/>
                      </a:lnTo>
                      <a:lnTo>
                        <a:pt x="17" y="82"/>
                      </a:lnTo>
                      <a:lnTo>
                        <a:pt x="18" y="80"/>
                      </a:lnTo>
                      <a:lnTo>
                        <a:pt x="19" y="77"/>
                      </a:lnTo>
                      <a:lnTo>
                        <a:pt x="19" y="75"/>
                      </a:lnTo>
                      <a:lnTo>
                        <a:pt x="20" y="72"/>
                      </a:lnTo>
                      <a:lnTo>
                        <a:pt x="21" y="70"/>
                      </a:lnTo>
                      <a:lnTo>
                        <a:pt x="22" y="67"/>
                      </a:lnTo>
                      <a:lnTo>
                        <a:pt x="23" y="64"/>
                      </a:lnTo>
                      <a:lnTo>
                        <a:pt x="23" y="62"/>
                      </a:lnTo>
                      <a:lnTo>
                        <a:pt x="24" y="60"/>
                      </a:lnTo>
                      <a:lnTo>
                        <a:pt x="25" y="58"/>
                      </a:lnTo>
                      <a:lnTo>
                        <a:pt x="26" y="55"/>
                      </a:lnTo>
                      <a:lnTo>
                        <a:pt x="26" y="53"/>
                      </a:lnTo>
                      <a:lnTo>
                        <a:pt x="26" y="51"/>
                      </a:lnTo>
                      <a:lnTo>
                        <a:pt x="27" y="49"/>
                      </a:lnTo>
                      <a:lnTo>
                        <a:pt x="28" y="48"/>
                      </a:lnTo>
                      <a:lnTo>
                        <a:pt x="29" y="46"/>
                      </a:lnTo>
                      <a:lnTo>
                        <a:pt x="30" y="44"/>
                      </a:lnTo>
                      <a:lnTo>
                        <a:pt x="31" y="42"/>
                      </a:lnTo>
                      <a:lnTo>
                        <a:pt x="32" y="41"/>
                      </a:lnTo>
                      <a:lnTo>
                        <a:pt x="33" y="39"/>
                      </a:lnTo>
                      <a:lnTo>
                        <a:pt x="34" y="37"/>
                      </a:lnTo>
                      <a:lnTo>
                        <a:pt x="34" y="36"/>
                      </a:lnTo>
                      <a:lnTo>
                        <a:pt x="36" y="34"/>
                      </a:lnTo>
                      <a:lnTo>
                        <a:pt x="37" y="32"/>
                      </a:lnTo>
                      <a:lnTo>
                        <a:pt x="38" y="31"/>
                      </a:lnTo>
                      <a:lnTo>
                        <a:pt x="39" y="29"/>
                      </a:lnTo>
                      <a:lnTo>
                        <a:pt x="40" y="27"/>
                      </a:lnTo>
                      <a:lnTo>
                        <a:pt x="41" y="25"/>
                      </a:lnTo>
                      <a:lnTo>
                        <a:pt x="42" y="24"/>
                      </a:lnTo>
                      <a:lnTo>
                        <a:pt x="43" y="22"/>
                      </a:lnTo>
                      <a:lnTo>
                        <a:pt x="43" y="20"/>
                      </a:lnTo>
                      <a:lnTo>
                        <a:pt x="44" y="18"/>
                      </a:lnTo>
                      <a:lnTo>
                        <a:pt x="46" y="17"/>
                      </a:lnTo>
                      <a:lnTo>
                        <a:pt x="47" y="16"/>
                      </a:lnTo>
                      <a:lnTo>
                        <a:pt x="48" y="14"/>
                      </a:lnTo>
                      <a:lnTo>
                        <a:pt x="50" y="13"/>
                      </a:lnTo>
                      <a:lnTo>
                        <a:pt x="51" y="11"/>
                      </a:lnTo>
                      <a:lnTo>
                        <a:pt x="53" y="10"/>
                      </a:lnTo>
                      <a:lnTo>
                        <a:pt x="54" y="8"/>
                      </a:lnTo>
                      <a:lnTo>
                        <a:pt x="56" y="7"/>
                      </a:lnTo>
                      <a:lnTo>
                        <a:pt x="58" y="6"/>
                      </a:lnTo>
                      <a:lnTo>
                        <a:pt x="59" y="5"/>
                      </a:lnTo>
                      <a:lnTo>
                        <a:pt x="60" y="4"/>
                      </a:lnTo>
                      <a:lnTo>
                        <a:pt x="62" y="3"/>
                      </a:lnTo>
                      <a:lnTo>
                        <a:pt x="64" y="2"/>
                      </a:lnTo>
                      <a:lnTo>
                        <a:pt x="66" y="1"/>
                      </a:lnTo>
                      <a:lnTo>
                        <a:pt x="68" y="1"/>
                      </a:lnTo>
                      <a:lnTo>
                        <a:pt x="70" y="0"/>
                      </a:lnTo>
                      <a:lnTo>
                        <a:pt x="72" y="0"/>
                      </a:lnTo>
                      <a:lnTo>
                        <a:pt x="74" y="0"/>
                      </a:lnTo>
                      <a:lnTo>
                        <a:pt x="77" y="0"/>
                      </a:lnTo>
                      <a:lnTo>
                        <a:pt x="78" y="0"/>
                      </a:lnTo>
                      <a:lnTo>
                        <a:pt x="81" y="0"/>
                      </a:lnTo>
                      <a:lnTo>
                        <a:pt x="83" y="1"/>
                      </a:lnTo>
                      <a:lnTo>
                        <a:pt x="86" y="1"/>
                      </a:lnTo>
                      <a:lnTo>
                        <a:pt x="88" y="2"/>
                      </a:lnTo>
                      <a:lnTo>
                        <a:pt x="90" y="3"/>
                      </a:lnTo>
                      <a:lnTo>
                        <a:pt x="91" y="3"/>
                      </a:lnTo>
                      <a:lnTo>
                        <a:pt x="93" y="4"/>
                      </a:lnTo>
                      <a:lnTo>
                        <a:pt x="94" y="5"/>
                      </a:lnTo>
                      <a:lnTo>
                        <a:pt x="95" y="6"/>
                      </a:lnTo>
                      <a:lnTo>
                        <a:pt x="96" y="7"/>
                      </a:lnTo>
                      <a:lnTo>
                        <a:pt x="97" y="8"/>
                      </a:lnTo>
                      <a:lnTo>
                        <a:pt x="98" y="9"/>
                      </a:lnTo>
                      <a:lnTo>
                        <a:pt x="99" y="10"/>
                      </a:lnTo>
                      <a:lnTo>
                        <a:pt x="100" y="12"/>
                      </a:lnTo>
                      <a:lnTo>
                        <a:pt x="100" y="13"/>
                      </a:lnTo>
                      <a:lnTo>
                        <a:pt x="101" y="14"/>
                      </a:lnTo>
                      <a:lnTo>
                        <a:pt x="101" y="16"/>
                      </a:lnTo>
                      <a:lnTo>
                        <a:pt x="101" y="18"/>
                      </a:lnTo>
                      <a:lnTo>
                        <a:pt x="102" y="19"/>
                      </a:lnTo>
                      <a:lnTo>
                        <a:pt x="102" y="21"/>
                      </a:lnTo>
                      <a:lnTo>
                        <a:pt x="102" y="23"/>
                      </a:lnTo>
                      <a:lnTo>
                        <a:pt x="102" y="24"/>
                      </a:lnTo>
                      <a:lnTo>
                        <a:pt x="101" y="26"/>
                      </a:lnTo>
                      <a:lnTo>
                        <a:pt x="101" y="27"/>
                      </a:lnTo>
                      <a:lnTo>
                        <a:pt x="101" y="29"/>
                      </a:lnTo>
                      <a:lnTo>
                        <a:pt x="101" y="31"/>
                      </a:lnTo>
                      <a:lnTo>
                        <a:pt x="100" y="32"/>
                      </a:lnTo>
                      <a:lnTo>
                        <a:pt x="100" y="34"/>
                      </a:lnTo>
                      <a:lnTo>
                        <a:pt x="100" y="36"/>
                      </a:lnTo>
                      <a:lnTo>
                        <a:pt x="99" y="38"/>
                      </a:lnTo>
                      <a:lnTo>
                        <a:pt x="99" y="39"/>
                      </a:lnTo>
                      <a:lnTo>
                        <a:pt x="99" y="41"/>
                      </a:lnTo>
                      <a:lnTo>
                        <a:pt x="98" y="43"/>
                      </a:lnTo>
                      <a:lnTo>
                        <a:pt x="98" y="46"/>
                      </a:lnTo>
                      <a:lnTo>
                        <a:pt x="97" y="48"/>
                      </a:lnTo>
                      <a:lnTo>
                        <a:pt x="97" y="51"/>
                      </a:lnTo>
                      <a:lnTo>
                        <a:pt x="96" y="54"/>
                      </a:lnTo>
                      <a:lnTo>
                        <a:pt x="96" y="58"/>
                      </a:lnTo>
                      <a:lnTo>
                        <a:pt x="95" y="62"/>
                      </a:lnTo>
                      <a:lnTo>
                        <a:pt x="95" y="66"/>
                      </a:lnTo>
                      <a:lnTo>
                        <a:pt x="94" y="71"/>
                      </a:lnTo>
                      <a:lnTo>
                        <a:pt x="94" y="76"/>
                      </a:lnTo>
                      <a:lnTo>
                        <a:pt x="94" y="80"/>
                      </a:lnTo>
                      <a:lnTo>
                        <a:pt x="94" y="84"/>
                      </a:lnTo>
                      <a:lnTo>
                        <a:pt x="93" y="90"/>
                      </a:lnTo>
                      <a:lnTo>
                        <a:pt x="93" y="95"/>
                      </a:lnTo>
                      <a:lnTo>
                        <a:pt x="92" y="100"/>
                      </a:lnTo>
                      <a:lnTo>
                        <a:pt x="91" y="105"/>
                      </a:lnTo>
                      <a:lnTo>
                        <a:pt x="91" y="111"/>
                      </a:lnTo>
                      <a:lnTo>
                        <a:pt x="90" y="115"/>
                      </a:lnTo>
                      <a:lnTo>
                        <a:pt x="90" y="121"/>
                      </a:lnTo>
                      <a:lnTo>
                        <a:pt x="89" y="126"/>
                      </a:lnTo>
                      <a:lnTo>
                        <a:pt x="88" y="131"/>
                      </a:lnTo>
                      <a:lnTo>
                        <a:pt x="87" y="136"/>
                      </a:lnTo>
                      <a:lnTo>
                        <a:pt x="87" y="140"/>
                      </a:lnTo>
                      <a:lnTo>
                        <a:pt x="86" y="145"/>
                      </a:lnTo>
                      <a:lnTo>
                        <a:pt x="85" y="149"/>
                      </a:lnTo>
                      <a:lnTo>
                        <a:pt x="84" y="153"/>
                      </a:lnTo>
                      <a:lnTo>
                        <a:pt x="83" y="157"/>
                      </a:lnTo>
                      <a:lnTo>
                        <a:pt x="82" y="160"/>
                      </a:lnTo>
                      <a:lnTo>
                        <a:pt x="82" y="164"/>
                      </a:lnTo>
                      <a:lnTo>
                        <a:pt x="81" y="167"/>
                      </a:lnTo>
                      <a:lnTo>
                        <a:pt x="80" y="169"/>
                      </a:lnTo>
                      <a:lnTo>
                        <a:pt x="79" y="171"/>
                      </a:lnTo>
                      <a:lnTo>
                        <a:pt x="78" y="173"/>
                      </a:lnTo>
                      <a:lnTo>
                        <a:pt x="77" y="175"/>
                      </a:lnTo>
                      <a:lnTo>
                        <a:pt x="77" y="177"/>
                      </a:lnTo>
                      <a:lnTo>
                        <a:pt x="76" y="178"/>
                      </a:lnTo>
                      <a:lnTo>
                        <a:pt x="75" y="179"/>
                      </a:lnTo>
                      <a:lnTo>
                        <a:pt x="74" y="180"/>
                      </a:lnTo>
                      <a:lnTo>
                        <a:pt x="73" y="182"/>
                      </a:lnTo>
                      <a:lnTo>
                        <a:pt x="72" y="183"/>
                      </a:lnTo>
                      <a:lnTo>
                        <a:pt x="70" y="184"/>
                      </a:lnTo>
                      <a:lnTo>
                        <a:pt x="69" y="185"/>
                      </a:lnTo>
                      <a:lnTo>
                        <a:pt x="68" y="186"/>
                      </a:lnTo>
                      <a:lnTo>
                        <a:pt x="67" y="188"/>
                      </a:lnTo>
                      <a:lnTo>
                        <a:pt x="66" y="188"/>
                      </a:lnTo>
                      <a:lnTo>
                        <a:pt x="64" y="189"/>
                      </a:lnTo>
                      <a:lnTo>
                        <a:pt x="63" y="190"/>
                      </a:lnTo>
                      <a:lnTo>
                        <a:pt x="62" y="191"/>
                      </a:lnTo>
                      <a:lnTo>
                        <a:pt x="61" y="191"/>
                      </a:lnTo>
                      <a:lnTo>
                        <a:pt x="60" y="192"/>
                      </a:lnTo>
                      <a:lnTo>
                        <a:pt x="59" y="192"/>
                      </a:lnTo>
                      <a:lnTo>
                        <a:pt x="58" y="193"/>
                      </a:lnTo>
                      <a:lnTo>
                        <a:pt x="56" y="193"/>
                      </a:lnTo>
                      <a:lnTo>
                        <a:pt x="55" y="194"/>
                      </a:lnTo>
                      <a:lnTo>
                        <a:pt x="53" y="194"/>
                      </a:lnTo>
                      <a:lnTo>
                        <a:pt x="52" y="195"/>
                      </a:lnTo>
                      <a:lnTo>
                        <a:pt x="50" y="195"/>
                      </a:lnTo>
                      <a:lnTo>
                        <a:pt x="49" y="195"/>
                      </a:lnTo>
                      <a:lnTo>
                        <a:pt x="47" y="195"/>
                      </a:lnTo>
                      <a:lnTo>
                        <a:pt x="46" y="195"/>
                      </a:lnTo>
                      <a:lnTo>
                        <a:pt x="44" y="195"/>
                      </a:lnTo>
                      <a:lnTo>
                        <a:pt x="43" y="195"/>
                      </a:lnTo>
                      <a:lnTo>
                        <a:pt x="42" y="195"/>
                      </a:lnTo>
                      <a:lnTo>
                        <a:pt x="40" y="195"/>
                      </a:lnTo>
                      <a:lnTo>
                        <a:pt x="38" y="195"/>
                      </a:lnTo>
                      <a:lnTo>
                        <a:pt x="36" y="195"/>
                      </a:lnTo>
                      <a:lnTo>
                        <a:pt x="34" y="195"/>
                      </a:lnTo>
                      <a:lnTo>
                        <a:pt x="32" y="195"/>
                      </a:lnTo>
                      <a:lnTo>
                        <a:pt x="30" y="194"/>
                      </a:lnTo>
                      <a:lnTo>
                        <a:pt x="28" y="194"/>
                      </a:lnTo>
                      <a:lnTo>
                        <a:pt x="26" y="193"/>
                      </a:lnTo>
                      <a:lnTo>
                        <a:pt x="25" y="192"/>
                      </a:lnTo>
                      <a:lnTo>
                        <a:pt x="23" y="191"/>
                      </a:lnTo>
                      <a:lnTo>
                        <a:pt x="21" y="190"/>
                      </a:lnTo>
                      <a:lnTo>
                        <a:pt x="19" y="189"/>
                      </a:lnTo>
                      <a:lnTo>
                        <a:pt x="17" y="188"/>
                      </a:lnTo>
                      <a:lnTo>
                        <a:pt x="15" y="187"/>
                      </a:lnTo>
                      <a:lnTo>
                        <a:pt x="13" y="185"/>
                      </a:lnTo>
                      <a:lnTo>
                        <a:pt x="11" y="184"/>
                      </a:lnTo>
                      <a:lnTo>
                        <a:pt x="9" y="182"/>
                      </a:lnTo>
                      <a:lnTo>
                        <a:pt x="9" y="181"/>
                      </a:lnTo>
                      <a:lnTo>
                        <a:pt x="7" y="179"/>
                      </a:lnTo>
                      <a:lnTo>
                        <a:pt x="6" y="178"/>
                      </a:lnTo>
                      <a:lnTo>
                        <a:pt x="4" y="176"/>
                      </a:lnTo>
                      <a:lnTo>
                        <a:pt x="3" y="174"/>
                      </a:lnTo>
                      <a:lnTo>
                        <a:pt x="2" y="171"/>
                      </a:lnTo>
                      <a:lnTo>
                        <a:pt x="1" y="169"/>
                      </a:lnTo>
                      <a:lnTo>
                        <a:pt x="1" y="167"/>
                      </a:lnTo>
                      <a:lnTo>
                        <a:pt x="0" y="164"/>
                      </a:lnTo>
                      <a:lnTo>
                        <a:pt x="0" y="161"/>
                      </a:lnTo>
                      <a:lnTo>
                        <a:pt x="0" y="158"/>
                      </a:lnTo>
                      <a:lnTo>
                        <a:pt x="0" y="155"/>
                      </a:lnTo>
                      <a:lnTo>
                        <a:pt x="0" y="152"/>
                      </a:lnTo>
                      <a:lnTo>
                        <a:pt x="1" y="149"/>
                      </a:lnTo>
                      <a:lnTo>
                        <a:pt x="1" y="146"/>
                      </a:lnTo>
                      <a:lnTo>
                        <a:pt x="3" y="143"/>
                      </a:lnTo>
                      <a:lnTo>
                        <a:pt x="4" y="140"/>
                      </a:lnTo>
                      <a:lnTo>
                        <a:pt x="4" y="136"/>
                      </a:lnTo>
                      <a:lnTo>
                        <a:pt x="5" y="133"/>
                      </a:lnTo>
                      <a:lnTo>
                        <a:pt x="6" y="131"/>
                      </a:lnTo>
                      <a:lnTo>
                        <a:pt x="7" y="129"/>
                      </a:lnTo>
                      <a:lnTo>
                        <a:pt x="8" y="126"/>
                      </a:lnTo>
                      <a:lnTo>
                        <a:pt x="8" y="124"/>
                      </a:lnTo>
                      <a:lnTo>
                        <a:pt x="9" y="122"/>
                      </a:lnTo>
                      <a:lnTo>
                        <a:pt x="9" y="121"/>
                      </a:lnTo>
                      <a:lnTo>
                        <a:pt x="9" y="119"/>
                      </a:lnTo>
                      <a:lnTo>
                        <a:pt x="9" y="118"/>
                      </a:lnTo>
                      <a:lnTo>
                        <a:pt x="9" y="117"/>
                      </a:lnTo>
                      <a:lnTo>
                        <a:pt x="9" y="116"/>
                      </a:lnTo>
                      <a:lnTo>
                        <a:pt x="9" y="115"/>
                      </a:lnTo>
                      <a:lnTo>
                        <a:pt x="9" y="114"/>
                      </a:lnTo>
                    </a:path>
                  </a:pathLst>
                </a:custGeom>
                <a:solidFill>
                  <a:srgbClr val="FF7F7F"/>
                </a:solidFill>
                <a:ln>
                  <a:noFill/>
                </a:ln>
                <a:extLst>
                  <a:ext uri="{91240B29-F687-4F45-9708-019B960494DF}">
                    <a14:hiddenLine xmlns:a14="http://schemas.microsoft.com/office/drawing/2010/main" w="12700" cap="rnd">
                      <a:solidFill>
                        <a:srgbClr val="000000"/>
                      </a:solidFill>
                      <a:round/>
                      <a:headEnd/>
                      <a:tailEnd/>
                    </a14:hiddenLine>
                  </a:ext>
                </a:extLst>
              </p:spPr>
              <p:txBody>
                <a:bodyPr/>
                <a:lstStyle/>
                <a:p>
                  <a:endParaRPr lang="es-CL"/>
                </a:p>
              </p:txBody>
            </p:sp>
            <p:sp>
              <p:nvSpPr>
                <p:cNvPr id="50193" name="Freeform 13"/>
                <p:cNvSpPr>
                  <a:spLocks/>
                </p:cNvSpPr>
                <p:nvPr/>
              </p:nvSpPr>
              <p:spPr bwMode="auto">
                <a:xfrm>
                  <a:off x="5045" y="838"/>
                  <a:ext cx="109" cy="202"/>
                </a:xfrm>
                <a:custGeom>
                  <a:avLst/>
                  <a:gdLst>
                    <a:gd name="T0" fmla="*/ 11 w 109"/>
                    <a:gd name="T1" fmla="*/ 111 h 202"/>
                    <a:gd name="T2" fmla="*/ 14 w 109"/>
                    <a:gd name="T3" fmla="*/ 99 h 202"/>
                    <a:gd name="T4" fmla="*/ 17 w 109"/>
                    <a:gd name="T5" fmla="*/ 88 h 202"/>
                    <a:gd name="T6" fmla="*/ 20 w 109"/>
                    <a:gd name="T7" fmla="*/ 77 h 202"/>
                    <a:gd name="T8" fmla="*/ 24 w 109"/>
                    <a:gd name="T9" fmla="*/ 66 h 202"/>
                    <a:gd name="T10" fmla="*/ 27 w 109"/>
                    <a:gd name="T11" fmla="*/ 57 h 202"/>
                    <a:gd name="T12" fmla="*/ 30 w 109"/>
                    <a:gd name="T13" fmla="*/ 49 h 202"/>
                    <a:gd name="T14" fmla="*/ 34 w 109"/>
                    <a:gd name="T15" fmla="*/ 42 h 202"/>
                    <a:gd name="T16" fmla="*/ 38 w 109"/>
                    <a:gd name="T17" fmla="*/ 35 h 202"/>
                    <a:gd name="T18" fmla="*/ 42 w 109"/>
                    <a:gd name="T19" fmla="*/ 28 h 202"/>
                    <a:gd name="T20" fmla="*/ 46 w 109"/>
                    <a:gd name="T21" fmla="*/ 21 h 202"/>
                    <a:gd name="T22" fmla="*/ 51 w 109"/>
                    <a:gd name="T23" fmla="*/ 14 h 202"/>
                    <a:gd name="T24" fmla="*/ 57 w 109"/>
                    <a:gd name="T25" fmla="*/ 8 h 202"/>
                    <a:gd name="T26" fmla="*/ 64 w 109"/>
                    <a:gd name="T27" fmla="*/ 4 h 202"/>
                    <a:gd name="T28" fmla="*/ 72 w 109"/>
                    <a:gd name="T29" fmla="*/ 1 h 202"/>
                    <a:gd name="T30" fmla="*/ 81 w 109"/>
                    <a:gd name="T31" fmla="*/ 0 h 202"/>
                    <a:gd name="T32" fmla="*/ 91 w 109"/>
                    <a:gd name="T33" fmla="*/ 1 h 202"/>
                    <a:gd name="T34" fmla="*/ 98 w 109"/>
                    <a:gd name="T35" fmla="*/ 4 h 202"/>
                    <a:gd name="T36" fmla="*/ 103 w 109"/>
                    <a:gd name="T37" fmla="*/ 8 h 202"/>
                    <a:gd name="T38" fmla="*/ 106 w 109"/>
                    <a:gd name="T39" fmla="*/ 13 h 202"/>
                    <a:gd name="T40" fmla="*/ 107 w 109"/>
                    <a:gd name="T41" fmla="*/ 19 h 202"/>
                    <a:gd name="T42" fmla="*/ 108 w 109"/>
                    <a:gd name="T43" fmla="*/ 25 h 202"/>
                    <a:gd name="T44" fmla="*/ 107 w 109"/>
                    <a:gd name="T45" fmla="*/ 32 h 202"/>
                    <a:gd name="T46" fmla="*/ 105 w 109"/>
                    <a:gd name="T47" fmla="*/ 39 h 202"/>
                    <a:gd name="T48" fmla="*/ 104 w 109"/>
                    <a:gd name="T49" fmla="*/ 47 h 202"/>
                    <a:gd name="T50" fmla="*/ 102 w 109"/>
                    <a:gd name="T51" fmla="*/ 60 h 202"/>
                    <a:gd name="T52" fmla="*/ 100 w 109"/>
                    <a:gd name="T53" fmla="*/ 78 h 202"/>
                    <a:gd name="T54" fmla="*/ 98 w 109"/>
                    <a:gd name="T55" fmla="*/ 98 h 202"/>
                    <a:gd name="T56" fmla="*/ 95 w 109"/>
                    <a:gd name="T57" fmla="*/ 119 h 202"/>
                    <a:gd name="T58" fmla="*/ 92 w 109"/>
                    <a:gd name="T59" fmla="*/ 140 h 202"/>
                    <a:gd name="T60" fmla="*/ 89 w 109"/>
                    <a:gd name="T61" fmla="*/ 158 h 202"/>
                    <a:gd name="T62" fmla="*/ 86 w 109"/>
                    <a:gd name="T63" fmla="*/ 172 h 202"/>
                    <a:gd name="T64" fmla="*/ 82 w 109"/>
                    <a:gd name="T65" fmla="*/ 180 h 202"/>
                    <a:gd name="T66" fmla="*/ 78 w 109"/>
                    <a:gd name="T67" fmla="*/ 186 h 202"/>
                    <a:gd name="T68" fmla="*/ 73 w 109"/>
                    <a:gd name="T69" fmla="*/ 191 h 202"/>
                    <a:gd name="T70" fmla="*/ 68 w 109"/>
                    <a:gd name="T71" fmla="*/ 195 h 202"/>
                    <a:gd name="T72" fmla="*/ 63 w 109"/>
                    <a:gd name="T73" fmla="*/ 198 h 202"/>
                    <a:gd name="T74" fmla="*/ 58 w 109"/>
                    <a:gd name="T75" fmla="*/ 200 h 202"/>
                    <a:gd name="T76" fmla="*/ 52 w 109"/>
                    <a:gd name="T77" fmla="*/ 201 h 202"/>
                    <a:gd name="T78" fmla="*/ 45 w 109"/>
                    <a:gd name="T79" fmla="*/ 201 h 202"/>
                    <a:gd name="T80" fmla="*/ 38 w 109"/>
                    <a:gd name="T81" fmla="*/ 201 h 202"/>
                    <a:gd name="T82" fmla="*/ 30 w 109"/>
                    <a:gd name="T83" fmla="*/ 200 h 202"/>
                    <a:gd name="T84" fmla="*/ 22 w 109"/>
                    <a:gd name="T85" fmla="*/ 196 h 202"/>
                    <a:gd name="T86" fmla="*/ 14 w 109"/>
                    <a:gd name="T87" fmla="*/ 191 h 202"/>
                    <a:gd name="T88" fmla="*/ 7 w 109"/>
                    <a:gd name="T89" fmla="*/ 185 h 202"/>
                    <a:gd name="T90" fmla="*/ 2 w 109"/>
                    <a:gd name="T91" fmla="*/ 176 h 202"/>
                    <a:gd name="T92" fmla="*/ 0 w 109"/>
                    <a:gd name="T93" fmla="*/ 166 h 202"/>
                    <a:gd name="T94" fmla="*/ 1 w 109"/>
                    <a:gd name="T95" fmla="*/ 154 h 202"/>
                    <a:gd name="T96" fmla="*/ 4 w 109"/>
                    <a:gd name="T97" fmla="*/ 140 h 202"/>
                    <a:gd name="T98" fmla="*/ 8 w 109"/>
                    <a:gd name="T99" fmla="*/ 130 h 202"/>
                    <a:gd name="T100" fmla="*/ 9 w 109"/>
                    <a:gd name="T101" fmla="*/ 123 h 202"/>
                    <a:gd name="T102" fmla="*/ 10 w 109"/>
                    <a:gd name="T103" fmla="*/ 119 h 202"/>
                    <a:gd name="T104" fmla="*/ 9 w 109"/>
                    <a:gd name="T105" fmla="*/ 118 h 20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09"/>
                    <a:gd name="T160" fmla="*/ 0 h 202"/>
                    <a:gd name="T161" fmla="*/ 109 w 109"/>
                    <a:gd name="T162" fmla="*/ 202 h 20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09" h="202">
                      <a:moveTo>
                        <a:pt x="9" y="118"/>
                      </a:moveTo>
                      <a:lnTo>
                        <a:pt x="9" y="118"/>
                      </a:lnTo>
                      <a:lnTo>
                        <a:pt x="9" y="115"/>
                      </a:lnTo>
                      <a:lnTo>
                        <a:pt x="11" y="111"/>
                      </a:lnTo>
                      <a:lnTo>
                        <a:pt x="11" y="108"/>
                      </a:lnTo>
                      <a:lnTo>
                        <a:pt x="12" y="105"/>
                      </a:lnTo>
                      <a:lnTo>
                        <a:pt x="13" y="102"/>
                      </a:lnTo>
                      <a:lnTo>
                        <a:pt x="14" y="99"/>
                      </a:lnTo>
                      <a:lnTo>
                        <a:pt x="15" y="96"/>
                      </a:lnTo>
                      <a:lnTo>
                        <a:pt x="16" y="93"/>
                      </a:lnTo>
                      <a:lnTo>
                        <a:pt x="16" y="91"/>
                      </a:lnTo>
                      <a:lnTo>
                        <a:pt x="17" y="88"/>
                      </a:lnTo>
                      <a:lnTo>
                        <a:pt x="18" y="85"/>
                      </a:lnTo>
                      <a:lnTo>
                        <a:pt x="19" y="82"/>
                      </a:lnTo>
                      <a:lnTo>
                        <a:pt x="20" y="79"/>
                      </a:lnTo>
                      <a:lnTo>
                        <a:pt x="20" y="77"/>
                      </a:lnTo>
                      <a:lnTo>
                        <a:pt x="21" y="74"/>
                      </a:lnTo>
                      <a:lnTo>
                        <a:pt x="22" y="72"/>
                      </a:lnTo>
                      <a:lnTo>
                        <a:pt x="23" y="69"/>
                      </a:lnTo>
                      <a:lnTo>
                        <a:pt x="24" y="66"/>
                      </a:lnTo>
                      <a:lnTo>
                        <a:pt x="24" y="64"/>
                      </a:lnTo>
                      <a:lnTo>
                        <a:pt x="25" y="62"/>
                      </a:lnTo>
                      <a:lnTo>
                        <a:pt x="26" y="60"/>
                      </a:lnTo>
                      <a:lnTo>
                        <a:pt x="27" y="57"/>
                      </a:lnTo>
                      <a:lnTo>
                        <a:pt x="28" y="55"/>
                      </a:lnTo>
                      <a:lnTo>
                        <a:pt x="28" y="53"/>
                      </a:lnTo>
                      <a:lnTo>
                        <a:pt x="29" y="51"/>
                      </a:lnTo>
                      <a:lnTo>
                        <a:pt x="30" y="49"/>
                      </a:lnTo>
                      <a:lnTo>
                        <a:pt x="31" y="47"/>
                      </a:lnTo>
                      <a:lnTo>
                        <a:pt x="32" y="45"/>
                      </a:lnTo>
                      <a:lnTo>
                        <a:pt x="33" y="43"/>
                      </a:lnTo>
                      <a:lnTo>
                        <a:pt x="34" y="42"/>
                      </a:lnTo>
                      <a:lnTo>
                        <a:pt x="35" y="40"/>
                      </a:lnTo>
                      <a:lnTo>
                        <a:pt x="36" y="38"/>
                      </a:lnTo>
                      <a:lnTo>
                        <a:pt x="36" y="37"/>
                      </a:lnTo>
                      <a:lnTo>
                        <a:pt x="38" y="35"/>
                      </a:lnTo>
                      <a:lnTo>
                        <a:pt x="39" y="33"/>
                      </a:lnTo>
                      <a:lnTo>
                        <a:pt x="40" y="32"/>
                      </a:lnTo>
                      <a:lnTo>
                        <a:pt x="41" y="30"/>
                      </a:lnTo>
                      <a:lnTo>
                        <a:pt x="42" y="28"/>
                      </a:lnTo>
                      <a:lnTo>
                        <a:pt x="43" y="26"/>
                      </a:lnTo>
                      <a:lnTo>
                        <a:pt x="44" y="25"/>
                      </a:lnTo>
                      <a:lnTo>
                        <a:pt x="45" y="23"/>
                      </a:lnTo>
                      <a:lnTo>
                        <a:pt x="46" y="21"/>
                      </a:lnTo>
                      <a:lnTo>
                        <a:pt x="47" y="19"/>
                      </a:lnTo>
                      <a:lnTo>
                        <a:pt x="49" y="18"/>
                      </a:lnTo>
                      <a:lnTo>
                        <a:pt x="50" y="16"/>
                      </a:lnTo>
                      <a:lnTo>
                        <a:pt x="51" y="14"/>
                      </a:lnTo>
                      <a:lnTo>
                        <a:pt x="53" y="13"/>
                      </a:lnTo>
                      <a:lnTo>
                        <a:pt x="54" y="11"/>
                      </a:lnTo>
                      <a:lnTo>
                        <a:pt x="56" y="10"/>
                      </a:lnTo>
                      <a:lnTo>
                        <a:pt x="57" y="8"/>
                      </a:lnTo>
                      <a:lnTo>
                        <a:pt x="59" y="7"/>
                      </a:lnTo>
                      <a:lnTo>
                        <a:pt x="61" y="6"/>
                      </a:lnTo>
                      <a:lnTo>
                        <a:pt x="62" y="5"/>
                      </a:lnTo>
                      <a:lnTo>
                        <a:pt x="64" y="4"/>
                      </a:lnTo>
                      <a:lnTo>
                        <a:pt x="66" y="3"/>
                      </a:lnTo>
                      <a:lnTo>
                        <a:pt x="68" y="2"/>
                      </a:lnTo>
                      <a:lnTo>
                        <a:pt x="70" y="1"/>
                      </a:lnTo>
                      <a:lnTo>
                        <a:pt x="72" y="1"/>
                      </a:lnTo>
                      <a:lnTo>
                        <a:pt x="74" y="0"/>
                      </a:lnTo>
                      <a:lnTo>
                        <a:pt x="76" y="0"/>
                      </a:lnTo>
                      <a:lnTo>
                        <a:pt x="78" y="0"/>
                      </a:lnTo>
                      <a:lnTo>
                        <a:pt x="81" y="0"/>
                      </a:lnTo>
                      <a:lnTo>
                        <a:pt x="83" y="0"/>
                      </a:lnTo>
                      <a:lnTo>
                        <a:pt x="86" y="0"/>
                      </a:lnTo>
                      <a:lnTo>
                        <a:pt x="88" y="1"/>
                      </a:lnTo>
                      <a:lnTo>
                        <a:pt x="91" y="1"/>
                      </a:lnTo>
                      <a:lnTo>
                        <a:pt x="93" y="2"/>
                      </a:lnTo>
                      <a:lnTo>
                        <a:pt x="95" y="3"/>
                      </a:lnTo>
                      <a:lnTo>
                        <a:pt x="96" y="3"/>
                      </a:lnTo>
                      <a:lnTo>
                        <a:pt x="98" y="4"/>
                      </a:lnTo>
                      <a:lnTo>
                        <a:pt x="99" y="5"/>
                      </a:lnTo>
                      <a:lnTo>
                        <a:pt x="101" y="6"/>
                      </a:lnTo>
                      <a:lnTo>
                        <a:pt x="102" y="7"/>
                      </a:lnTo>
                      <a:lnTo>
                        <a:pt x="103" y="8"/>
                      </a:lnTo>
                      <a:lnTo>
                        <a:pt x="104" y="9"/>
                      </a:lnTo>
                      <a:lnTo>
                        <a:pt x="105" y="10"/>
                      </a:lnTo>
                      <a:lnTo>
                        <a:pt x="106" y="12"/>
                      </a:lnTo>
                      <a:lnTo>
                        <a:pt x="106" y="13"/>
                      </a:lnTo>
                      <a:lnTo>
                        <a:pt x="107" y="14"/>
                      </a:lnTo>
                      <a:lnTo>
                        <a:pt x="107" y="16"/>
                      </a:lnTo>
                      <a:lnTo>
                        <a:pt x="107" y="17"/>
                      </a:lnTo>
                      <a:lnTo>
                        <a:pt x="107" y="19"/>
                      </a:lnTo>
                      <a:lnTo>
                        <a:pt x="108" y="20"/>
                      </a:lnTo>
                      <a:lnTo>
                        <a:pt x="108" y="22"/>
                      </a:lnTo>
                      <a:lnTo>
                        <a:pt x="108" y="24"/>
                      </a:lnTo>
                      <a:lnTo>
                        <a:pt x="108" y="25"/>
                      </a:lnTo>
                      <a:lnTo>
                        <a:pt x="107" y="27"/>
                      </a:lnTo>
                      <a:lnTo>
                        <a:pt x="107" y="28"/>
                      </a:lnTo>
                      <a:lnTo>
                        <a:pt x="107" y="30"/>
                      </a:lnTo>
                      <a:lnTo>
                        <a:pt x="107" y="32"/>
                      </a:lnTo>
                      <a:lnTo>
                        <a:pt x="106" y="33"/>
                      </a:lnTo>
                      <a:lnTo>
                        <a:pt x="106" y="35"/>
                      </a:lnTo>
                      <a:lnTo>
                        <a:pt x="106" y="37"/>
                      </a:lnTo>
                      <a:lnTo>
                        <a:pt x="105" y="39"/>
                      </a:lnTo>
                      <a:lnTo>
                        <a:pt x="105" y="40"/>
                      </a:lnTo>
                      <a:lnTo>
                        <a:pt x="105" y="42"/>
                      </a:lnTo>
                      <a:lnTo>
                        <a:pt x="104" y="44"/>
                      </a:lnTo>
                      <a:lnTo>
                        <a:pt x="104" y="47"/>
                      </a:lnTo>
                      <a:lnTo>
                        <a:pt x="103" y="49"/>
                      </a:lnTo>
                      <a:lnTo>
                        <a:pt x="103" y="53"/>
                      </a:lnTo>
                      <a:lnTo>
                        <a:pt x="102" y="56"/>
                      </a:lnTo>
                      <a:lnTo>
                        <a:pt x="102" y="60"/>
                      </a:lnTo>
                      <a:lnTo>
                        <a:pt x="101" y="64"/>
                      </a:lnTo>
                      <a:lnTo>
                        <a:pt x="101" y="68"/>
                      </a:lnTo>
                      <a:lnTo>
                        <a:pt x="100" y="73"/>
                      </a:lnTo>
                      <a:lnTo>
                        <a:pt x="100" y="78"/>
                      </a:lnTo>
                      <a:lnTo>
                        <a:pt x="99" y="82"/>
                      </a:lnTo>
                      <a:lnTo>
                        <a:pt x="99" y="87"/>
                      </a:lnTo>
                      <a:lnTo>
                        <a:pt x="98" y="93"/>
                      </a:lnTo>
                      <a:lnTo>
                        <a:pt x="98" y="98"/>
                      </a:lnTo>
                      <a:lnTo>
                        <a:pt x="97" y="103"/>
                      </a:lnTo>
                      <a:lnTo>
                        <a:pt x="96" y="108"/>
                      </a:lnTo>
                      <a:lnTo>
                        <a:pt x="96" y="114"/>
                      </a:lnTo>
                      <a:lnTo>
                        <a:pt x="95" y="119"/>
                      </a:lnTo>
                      <a:lnTo>
                        <a:pt x="95" y="125"/>
                      </a:lnTo>
                      <a:lnTo>
                        <a:pt x="94" y="130"/>
                      </a:lnTo>
                      <a:lnTo>
                        <a:pt x="93" y="135"/>
                      </a:lnTo>
                      <a:lnTo>
                        <a:pt x="92" y="140"/>
                      </a:lnTo>
                      <a:lnTo>
                        <a:pt x="92" y="144"/>
                      </a:lnTo>
                      <a:lnTo>
                        <a:pt x="91" y="149"/>
                      </a:lnTo>
                      <a:lnTo>
                        <a:pt x="90" y="154"/>
                      </a:lnTo>
                      <a:lnTo>
                        <a:pt x="89" y="158"/>
                      </a:lnTo>
                      <a:lnTo>
                        <a:pt x="88" y="162"/>
                      </a:lnTo>
                      <a:lnTo>
                        <a:pt x="87" y="165"/>
                      </a:lnTo>
                      <a:lnTo>
                        <a:pt x="87" y="169"/>
                      </a:lnTo>
                      <a:lnTo>
                        <a:pt x="86" y="172"/>
                      </a:lnTo>
                      <a:lnTo>
                        <a:pt x="85" y="174"/>
                      </a:lnTo>
                      <a:lnTo>
                        <a:pt x="84" y="176"/>
                      </a:lnTo>
                      <a:lnTo>
                        <a:pt x="83" y="178"/>
                      </a:lnTo>
                      <a:lnTo>
                        <a:pt x="82" y="180"/>
                      </a:lnTo>
                      <a:lnTo>
                        <a:pt x="81" y="182"/>
                      </a:lnTo>
                      <a:lnTo>
                        <a:pt x="80" y="183"/>
                      </a:lnTo>
                      <a:lnTo>
                        <a:pt x="79" y="185"/>
                      </a:lnTo>
                      <a:lnTo>
                        <a:pt x="78" y="186"/>
                      </a:lnTo>
                      <a:lnTo>
                        <a:pt x="77" y="188"/>
                      </a:lnTo>
                      <a:lnTo>
                        <a:pt x="76" y="189"/>
                      </a:lnTo>
                      <a:lnTo>
                        <a:pt x="74" y="190"/>
                      </a:lnTo>
                      <a:lnTo>
                        <a:pt x="73" y="191"/>
                      </a:lnTo>
                      <a:lnTo>
                        <a:pt x="72" y="192"/>
                      </a:lnTo>
                      <a:lnTo>
                        <a:pt x="71" y="194"/>
                      </a:lnTo>
                      <a:lnTo>
                        <a:pt x="70" y="194"/>
                      </a:lnTo>
                      <a:lnTo>
                        <a:pt x="68" y="195"/>
                      </a:lnTo>
                      <a:lnTo>
                        <a:pt x="67" y="196"/>
                      </a:lnTo>
                      <a:lnTo>
                        <a:pt x="66" y="197"/>
                      </a:lnTo>
                      <a:lnTo>
                        <a:pt x="65" y="197"/>
                      </a:lnTo>
                      <a:lnTo>
                        <a:pt x="63" y="198"/>
                      </a:lnTo>
                      <a:lnTo>
                        <a:pt x="62" y="198"/>
                      </a:lnTo>
                      <a:lnTo>
                        <a:pt x="61" y="199"/>
                      </a:lnTo>
                      <a:lnTo>
                        <a:pt x="59" y="199"/>
                      </a:lnTo>
                      <a:lnTo>
                        <a:pt x="58" y="200"/>
                      </a:lnTo>
                      <a:lnTo>
                        <a:pt x="56" y="200"/>
                      </a:lnTo>
                      <a:lnTo>
                        <a:pt x="55" y="201"/>
                      </a:lnTo>
                      <a:lnTo>
                        <a:pt x="53" y="201"/>
                      </a:lnTo>
                      <a:lnTo>
                        <a:pt x="52" y="201"/>
                      </a:lnTo>
                      <a:lnTo>
                        <a:pt x="50" y="201"/>
                      </a:lnTo>
                      <a:lnTo>
                        <a:pt x="49" y="201"/>
                      </a:lnTo>
                      <a:lnTo>
                        <a:pt x="47" y="201"/>
                      </a:lnTo>
                      <a:lnTo>
                        <a:pt x="45" y="201"/>
                      </a:lnTo>
                      <a:lnTo>
                        <a:pt x="44" y="201"/>
                      </a:lnTo>
                      <a:lnTo>
                        <a:pt x="42" y="201"/>
                      </a:lnTo>
                      <a:lnTo>
                        <a:pt x="40" y="201"/>
                      </a:lnTo>
                      <a:lnTo>
                        <a:pt x="38" y="201"/>
                      </a:lnTo>
                      <a:lnTo>
                        <a:pt x="36" y="201"/>
                      </a:lnTo>
                      <a:lnTo>
                        <a:pt x="34" y="201"/>
                      </a:lnTo>
                      <a:lnTo>
                        <a:pt x="32" y="200"/>
                      </a:lnTo>
                      <a:lnTo>
                        <a:pt x="30" y="200"/>
                      </a:lnTo>
                      <a:lnTo>
                        <a:pt x="28" y="199"/>
                      </a:lnTo>
                      <a:lnTo>
                        <a:pt x="26" y="198"/>
                      </a:lnTo>
                      <a:lnTo>
                        <a:pt x="24" y="197"/>
                      </a:lnTo>
                      <a:lnTo>
                        <a:pt x="22" y="196"/>
                      </a:lnTo>
                      <a:lnTo>
                        <a:pt x="20" y="195"/>
                      </a:lnTo>
                      <a:lnTo>
                        <a:pt x="18" y="194"/>
                      </a:lnTo>
                      <a:lnTo>
                        <a:pt x="16" y="193"/>
                      </a:lnTo>
                      <a:lnTo>
                        <a:pt x="14" y="191"/>
                      </a:lnTo>
                      <a:lnTo>
                        <a:pt x="12" y="190"/>
                      </a:lnTo>
                      <a:lnTo>
                        <a:pt x="10" y="188"/>
                      </a:lnTo>
                      <a:lnTo>
                        <a:pt x="9" y="187"/>
                      </a:lnTo>
                      <a:lnTo>
                        <a:pt x="7" y="185"/>
                      </a:lnTo>
                      <a:lnTo>
                        <a:pt x="6" y="183"/>
                      </a:lnTo>
                      <a:lnTo>
                        <a:pt x="4" y="181"/>
                      </a:lnTo>
                      <a:lnTo>
                        <a:pt x="3" y="179"/>
                      </a:lnTo>
                      <a:lnTo>
                        <a:pt x="2" y="176"/>
                      </a:lnTo>
                      <a:lnTo>
                        <a:pt x="1" y="174"/>
                      </a:lnTo>
                      <a:lnTo>
                        <a:pt x="1" y="172"/>
                      </a:lnTo>
                      <a:lnTo>
                        <a:pt x="0" y="169"/>
                      </a:lnTo>
                      <a:lnTo>
                        <a:pt x="0" y="166"/>
                      </a:lnTo>
                      <a:lnTo>
                        <a:pt x="0" y="163"/>
                      </a:lnTo>
                      <a:lnTo>
                        <a:pt x="0" y="160"/>
                      </a:lnTo>
                      <a:lnTo>
                        <a:pt x="0" y="157"/>
                      </a:lnTo>
                      <a:lnTo>
                        <a:pt x="1" y="154"/>
                      </a:lnTo>
                      <a:lnTo>
                        <a:pt x="1" y="150"/>
                      </a:lnTo>
                      <a:lnTo>
                        <a:pt x="3" y="147"/>
                      </a:lnTo>
                      <a:lnTo>
                        <a:pt x="4" y="144"/>
                      </a:lnTo>
                      <a:lnTo>
                        <a:pt x="4" y="140"/>
                      </a:lnTo>
                      <a:lnTo>
                        <a:pt x="5" y="137"/>
                      </a:lnTo>
                      <a:lnTo>
                        <a:pt x="6" y="135"/>
                      </a:lnTo>
                      <a:lnTo>
                        <a:pt x="7" y="133"/>
                      </a:lnTo>
                      <a:lnTo>
                        <a:pt x="8" y="130"/>
                      </a:lnTo>
                      <a:lnTo>
                        <a:pt x="8" y="128"/>
                      </a:lnTo>
                      <a:lnTo>
                        <a:pt x="9" y="126"/>
                      </a:lnTo>
                      <a:lnTo>
                        <a:pt x="9" y="125"/>
                      </a:lnTo>
                      <a:lnTo>
                        <a:pt x="9" y="123"/>
                      </a:lnTo>
                      <a:lnTo>
                        <a:pt x="9" y="122"/>
                      </a:lnTo>
                      <a:lnTo>
                        <a:pt x="10" y="121"/>
                      </a:lnTo>
                      <a:lnTo>
                        <a:pt x="10" y="120"/>
                      </a:lnTo>
                      <a:lnTo>
                        <a:pt x="10" y="119"/>
                      </a:lnTo>
                      <a:lnTo>
                        <a:pt x="10" y="118"/>
                      </a:lnTo>
                      <a:lnTo>
                        <a:pt x="10" y="117"/>
                      </a:lnTo>
                      <a:lnTo>
                        <a:pt x="9" y="117"/>
                      </a:lnTo>
                      <a:lnTo>
                        <a:pt x="9" y="118"/>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CL"/>
                </a:p>
              </p:txBody>
            </p:sp>
            <p:sp>
              <p:nvSpPr>
                <p:cNvPr id="50194" name="Freeform 14"/>
                <p:cNvSpPr>
                  <a:spLocks/>
                </p:cNvSpPr>
                <p:nvPr/>
              </p:nvSpPr>
              <p:spPr bwMode="auto">
                <a:xfrm>
                  <a:off x="5125" y="807"/>
                  <a:ext cx="88" cy="220"/>
                </a:xfrm>
                <a:custGeom>
                  <a:avLst/>
                  <a:gdLst>
                    <a:gd name="T0" fmla="*/ 27 w 88"/>
                    <a:gd name="T1" fmla="*/ 54 h 220"/>
                    <a:gd name="T2" fmla="*/ 29 w 88"/>
                    <a:gd name="T3" fmla="*/ 42 h 220"/>
                    <a:gd name="T4" fmla="*/ 33 w 88"/>
                    <a:gd name="T5" fmla="*/ 30 h 220"/>
                    <a:gd name="T6" fmla="*/ 36 w 88"/>
                    <a:gd name="T7" fmla="*/ 20 h 220"/>
                    <a:gd name="T8" fmla="*/ 40 w 88"/>
                    <a:gd name="T9" fmla="*/ 13 h 220"/>
                    <a:gd name="T10" fmla="*/ 45 w 88"/>
                    <a:gd name="T11" fmla="*/ 6 h 220"/>
                    <a:gd name="T12" fmla="*/ 51 w 88"/>
                    <a:gd name="T13" fmla="*/ 2 h 220"/>
                    <a:gd name="T14" fmla="*/ 58 w 88"/>
                    <a:gd name="T15" fmla="*/ 0 h 220"/>
                    <a:gd name="T16" fmla="*/ 65 w 88"/>
                    <a:gd name="T17" fmla="*/ 0 h 220"/>
                    <a:gd name="T18" fmla="*/ 72 w 88"/>
                    <a:gd name="T19" fmla="*/ 2 h 220"/>
                    <a:gd name="T20" fmla="*/ 78 w 88"/>
                    <a:gd name="T21" fmla="*/ 6 h 220"/>
                    <a:gd name="T22" fmla="*/ 82 w 88"/>
                    <a:gd name="T23" fmla="*/ 12 h 220"/>
                    <a:gd name="T24" fmla="*/ 85 w 88"/>
                    <a:gd name="T25" fmla="*/ 20 h 220"/>
                    <a:gd name="T26" fmla="*/ 87 w 88"/>
                    <a:gd name="T27" fmla="*/ 30 h 220"/>
                    <a:gd name="T28" fmla="*/ 87 w 88"/>
                    <a:gd name="T29" fmla="*/ 44 h 220"/>
                    <a:gd name="T30" fmla="*/ 86 w 88"/>
                    <a:gd name="T31" fmla="*/ 58 h 220"/>
                    <a:gd name="T32" fmla="*/ 84 w 88"/>
                    <a:gd name="T33" fmla="*/ 76 h 220"/>
                    <a:gd name="T34" fmla="*/ 81 w 88"/>
                    <a:gd name="T35" fmla="*/ 93 h 220"/>
                    <a:gd name="T36" fmla="*/ 80 w 88"/>
                    <a:gd name="T37" fmla="*/ 111 h 220"/>
                    <a:gd name="T38" fmla="*/ 78 w 88"/>
                    <a:gd name="T39" fmla="*/ 127 h 220"/>
                    <a:gd name="T40" fmla="*/ 76 w 88"/>
                    <a:gd name="T41" fmla="*/ 142 h 220"/>
                    <a:gd name="T42" fmla="*/ 74 w 88"/>
                    <a:gd name="T43" fmla="*/ 156 h 220"/>
                    <a:gd name="T44" fmla="*/ 73 w 88"/>
                    <a:gd name="T45" fmla="*/ 168 h 220"/>
                    <a:gd name="T46" fmla="*/ 72 w 88"/>
                    <a:gd name="T47" fmla="*/ 179 h 220"/>
                    <a:gd name="T48" fmla="*/ 71 w 88"/>
                    <a:gd name="T49" fmla="*/ 188 h 220"/>
                    <a:gd name="T50" fmla="*/ 70 w 88"/>
                    <a:gd name="T51" fmla="*/ 196 h 220"/>
                    <a:gd name="T52" fmla="*/ 69 w 88"/>
                    <a:gd name="T53" fmla="*/ 201 h 220"/>
                    <a:gd name="T54" fmla="*/ 67 w 88"/>
                    <a:gd name="T55" fmla="*/ 207 h 220"/>
                    <a:gd name="T56" fmla="*/ 64 w 88"/>
                    <a:gd name="T57" fmla="*/ 211 h 220"/>
                    <a:gd name="T58" fmla="*/ 59 w 88"/>
                    <a:gd name="T59" fmla="*/ 214 h 220"/>
                    <a:gd name="T60" fmla="*/ 52 w 88"/>
                    <a:gd name="T61" fmla="*/ 216 h 220"/>
                    <a:gd name="T62" fmla="*/ 43 w 88"/>
                    <a:gd name="T63" fmla="*/ 218 h 220"/>
                    <a:gd name="T64" fmla="*/ 33 w 88"/>
                    <a:gd name="T65" fmla="*/ 219 h 220"/>
                    <a:gd name="T66" fmla="*/ 23 w 88"/>
                    <a:gd name="T67" fmla="*/ 218 h 220"/>
                    <a:gd name="T68" fmla="*/ 16 w 88"/>
                    <a:gd name="T69" fmla="*/ 217 h 220"/>
                    <a:gd name="T70" fmla="*/ 10 w 88"/>
                    <a:gd name="T71" fmla="*/ 213 h 220"/>
                    <a:gd name="T72" fmla="*/ 5 w 88"/>
                    <a:gd name="T73" fmla="*/ 209 h 220"/>
                    <a:gd name="T74" fmla="*/ 2 w 88"/>
                    <a:gd name="T75" fmla="*/ 202 h 220"/>
                    <a:gd name="T76" fmla="*/ 0 w 88"/>
                    <a:gd name="T77" fmla="*/ 194 h 220"/>
                    <a:gd name="T78" fmla="*/ 0 w 88"/>
                    <a:gd name="T79" fmla="*/ 183 h 220"/>
                    <a:gd name="T80" fmla="*/ 1 w 88"/>
                    <a:gd name="T81" fmla="*/ 169 h 220"/>
                    <a:gd name="T82" fmla="*/ 3 w 88"/>
                    <a:gd name="T83" fmla="*/ 155 h 220"/>
                    <a:gd name="T84" fmla="*/ 7 w 88"/>
                    <a:gd name="T85" fmla="*/ 139 h 220"/>
                    <a:gd name="T86" fmla="*/ 10 w 88"/>
                    <a:gd name="T87" fmla="*/ 124 h 220"/>
                    <a:gd name="T88" fmla="*/ 14 w 88"/>
                    <a:gd name="T89" fmla="*/ 108 h 220"/>
                    <a:gd name="T90" fmla="*/ 18 w 88"/>
                    <a:gd name="T91" fmla="*/ 93 h 220"/>
                    <a:gd name="T92" fmla="*/ 22 w 88"/>
                    <a:gd name="T93" fmla="*/ 79 h 220"/>
                    <a:gd name="T94" fmla="*/ 24 w 88"/>
                    <a:gd name="T95" fmla="*/ 66 h 22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88"/>
                    <a:gd name="T145" fmla="*/ 0 h 220"/>
                    <a:gd name="T146" fmla="*/ 88 w 88"/>
                    <a:gd name="T147" fmla="*/ 220 h 22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88" h="220">
                      <a:moveTo>
                        <a:pt x="25" y="63"/>
                      </a:moveTo>
                      <a:lnTo>
                        <a:pt x="25" y="60"/>
                      </a:lnTo>
                      <a:lnTo>
                        <a:pt x="26" y="56"/>
                      </a:lnTo>
                      <a:lnTo>
                        <a:pt x="27" y="54"/>
                      </a:lnTo>
                      <a:lnTo>
                        <a:pt x="27" y="51"/>
                      </a:lnTo>
                      <a:lnTo>
                        <a:pt x="28" y="48"/>
                      </a:lnTo>
                      <a:lnTo>
                        <a:pt x="29" y="45"/>
                      </a:lnTo>
                      <a:lnTo>
                        <a:pt x="29" y="42"/>
                      </a:lnTo>
                      <a:lnTo>
                        <a:pt x="30" y="39"/>
                      </a:lnTo>
                      <a:lnTo>
                        <a:pt x="31" y="36"/>
                      </a:lnTo>
                      <a:lnTo>
                        <a:pt x="32" y="33"/>
                      </a:lnTo>
                      <a:lnTo>
                        <a:pt x="33" y="30"/>
                      </a:lnTo>
                      <a:lnTo>
                        <a:pt x="34" y="28"/>
                      </a:lnTo>
                      <a:lnTo>
                        <a:pt x="34" y="25"/>
                      </a:lnTo>
                      <a:lnTo>
                        <a:pt x="35" y="23"/>
                      </a:lnTo>
                      <a:lnTo>
                        <a:pt x="36" y="20"/>
                      </a:lnTo>
                      <a:lnTo>
                        <a:pt x="36" y="18"/>
                      </a:lnTo>
                      <a:lnTo>
                        <a:pt x="37" y="17"/>
                      </a:lnTo>
                      <a:lnTo>
                        <a:pt x="39" y="15"/>
                      </a:lnTo>
                      <a:lnTo>
                        <a:pt x="40" y="13"/>
                      </a:lnTo>
                      <a:lnTo>
                        <a:pt x="41" y="11"/>
                      </a:lnTo>
                      <a:lnTo>
                        <a:pt x="42" y="9"/>
                      </a:lnTo>
                      <a:lnTo>
                        <a:pt x="44" y="8"/>
                      </a:lnTo>
                      <a:lnTo>
                        <a:pt x="45" y="6"/>
                      </a:lnTo>
                      <a:lnTo>
                        <a:pt x="47" y="5"/>
                      </a:lnTo>
                      <a:lnTo>
                        <a:pt x="48" y="4"/>
                      </a:lnTo>
                      <a:lnTo>
                        <a:pt x="50" y="3"/>
                      </a:lnTo>
                      <a:lnTo>
                        <a:pt x="51" y="2"/>
                      </a:lnTo>
                      <a:lnTo>
                        <a:pt x="52" y="1"/>
                      </a:lnTo>
                      <a:lnTo>
                        <a:pt x="54" y="1"/>
                      </a:lnTo>
                      <a:lnTo>
                        <a:pt x="56" y="0"/>
                      </a:lnTo>
                      <a:lnTo>
                        <a:pt x="58" y="0"/>
                      </a:lnTo>
                      <a:lnTo>
                        <a:pt x="60" y="0"/>
                      </a:lnTo>
                      <a:lnTo>
                        <a:pt x="62" y="0"/>
                      </a:lnTo>
                      <a:lnTo>
                        <a:pt x="64" y="0"/>
                      </a:lnTo>
                      <a:lnTo>
                        <a:pt x="65" y="0"/>
                      </a:lnTo>
                      <a:lnTo>
                        <a:pt x="67" y="1"/>
                      </a:lnTo>
                      <a:lnTo>
                        <a:pt x="69" y="1"/>
                      </a:lnTo>
                      <a:lnTo>
                        <a:pt x="71" y="2"/>
                      </a:lnTo>
                      <a:lnTo>
                        <a:pt x="72" y="2"/>
                      </a:lnTo>
                      <a:lnTo>
                        <a:pt x="74" y="3"/>
                      </a:lnTo>
                      <a:lnTo>
                        <a:pt x="76" y="4"/>
                      </a:lnTo>
                      <a:lnTo>
                        <a:pt x="77" y="5"/>
                      </a:lnTo>
                      <a:lnTo>
                        <a:pt x="78" y="6"/>
                      </a:lnTo>
                      <a:lnTo>
                        <a:pt x="80" y="8"/>
                      </a:lnTo>
                      <a:lnTo>
                        <a:pt x="80" y="9"/>
                      </a:lnTo>
                      <a:lnTo>
                        <a:pt x="81" y="11"/>
                      </a:lnTo>
                      <a:lnTo>
                        <a:pt x="82" y="12"/>
                      </a:lnTo>
                      <a:lnTo>
                        <a:pt x="83" y="14"/>
                      </a:lnTo>
                      <a:lnTo>
                        <a:pt x="84" y="16"/>
                      </a:lnTo>
                      <a:lnTo>
                        <a:pt x="84" y="18"/>
                      </a:lnTo>
                      <a:lnTo>
                        <a:pt x="85" y="20"/>
                      </a:lnTo>
                      <a:lnTo>
                        <a:pt x="86" y="22"/>
                      </a:lnTo>
                      <a:lnTo>
                        <a:pt x="86" y="25"/>
                      </a:lnTo>
                      <a:lnTo>
                        <a:pt x="86" y="27"/>
                      </a:lnTo>
                      <a:lnTo>
                        <a:pt x="87" y="30"/>
                      </a:lnTo>
                      <a:lnTo>
                        <a:pt x="87" y="33"/>
                      </a:lnTo>
                      <a:lnTo>
                        <a:pt x="87" y="37"/>
                      </a:lnTo>
                      <a:lnTo>
                        <a:pt x="87" y="40"/>
                      </a:lnTo>
                      <a:lnTo>
                        <a:pt x="87" y="44"/>
                      </a:lnTo>
                      <a:lnTo>
                        <a:pt x="87" y="47"/>
                      </a:lnTo>
                      <a:lnTo>
                        <a:pt x="87" y="51"/>
                      </a:lnTo>
                      <a:lnTo>
                        <a:pt x="86" y="55"/>
                      </a:lnTo>
                      <a:lnTo>
                        <a:pt x="86" y="58"/>
                      </a:lnTo>
                      <a:lnTo>
                        <a:pt x="86" y="63"/>
                      </a:lnTo>
                      <a:lnTo>
                        <a:pt x="85" y="67"/>
                      </a:lnTo>
                      <a:lnTo>
                        <a:pt x="84" y="72"/>
                      </a:lnTo>
                      <a:lnTo>
                        <a:pt x="84" y="76"/>
                      </a:lnTo>
                      <a:lnTo>
                        <a:pt x="83" y="81"/>
                      </a:lnTo>
                      <a:lnTo>
                        <a:pt x="82" y="85"/>
                      </a:lnTo>
                      <a:lnTo>
                        <a:pt x="82" y="90"/>
                      </a:lnTo>
                      <a:lnTo>
                        <a:pt x="81" y="93"/>
                      </a:lnTo>
                      <a:lnTo>
                        <a:pt x="81" y="98"/>
                      </a:lnTo>
                      <a:lnTo>
                        <a:pt x="80" y="102"/>
                      </a:lnTo>
                      <a:lnTo>
                        <a:pt x="80" y="106"/>
                      </a:lnTo>
                      <a:lnTo>
                        <a:pt x="80" y="111"/>
                      </a:lnTo>
                      <a:lnTo>
                        <a:pt x="80" y="115"/>
                      </a:lnTo>
                      <a:lnTo>
                        <a:pt x="79" y="119"/>
                      </a:lnTo>
                      <a:lnTo>
                        <a:pt x="79" y="123"/>
                      </a:lnTo>
                      <a:lnTo>
                        <a:pt x="78" y="127"/>
                      </a:lnTo>
                      <a:lnTo>
                        <a:pt x="77" y="130"/>
                      </a:lnTo>
                      <a:lnTo>
                        <a:pt x="77" y="134"/>
                      </a:lnTo>
                      <a:lnTo>
                        <a:pt x="76" y="138"/>
                      </a:lnTo>
                      <a:lnTo>
                        <a:pt x="76" y="142"/>
                      </a:lnTo>
                      <a:lnTo>
                        <a:pt x="76" y="146"/>
                      </a:lnTo>
                      <a:lnTo>
                        <a:pt x="75" y="149"/>
                      </a:lnTo>
                      <a:lnTo>
                        <a:pt x="75" y="153"/>
                      </a:lnTo>
                      <a:lnTo>
                        <a:pt x="74" y="156"/>
                      </a:lnTo>
                      <a:lnTo>
                        <a:pt x="74" y="160"/>
                      </a:lnTo>
                      <a:lnTo>
                        <a:pt x="74" y="163"/>
                      </a:lnTo>
                      <a:lnTo>
                        <a:pt x="73" y="165"/>
                      </a:lnTo>
                      <a:lnTo>
                        <a:pt x="73" y="168"/>
                      </a:lnTo>
                      <a:lnTo>
                        <a:pt x="73" y="171"/>
                      </a:lnTo>
                      <a:lnTo>
                        <a:pt x="72" y="174"/>
                      </a:lnTo>
                      <a:lnTo>
                        <a:pt x="72" y="177"/>
                      </a:lnTo>
                      <a:lnTo>
                        <a:pt x="72" y="179"/>
                      </a:lnTo>
                      <a:lnTo>
                        <a:pt x="72" y="181"/>
                      </a:lnTo>
                      <a:lnTo>
                        <a:pt x="72" y="184"/>
                      </a:lnTo>
                      <a:lnTo>
                        <a:pt x="71" y="186"/>
                      </a:lnTo>
                      <a:lnTo>
                        <a:pt x="71" y="188"/>
                      </a:lnTo>
                      <a:lnTo>
                        <a:pt x="71" y="190"/>
                      </a:lnTo>
                      <a:lnTo>
                        <a:pt x="71" y="192"/>
                      </a:lnTo>
                      <a:lnTo>
                        <a:pt x="71" y="194"/>
                      </a:lnTo>
                      <a:lnTo>
                        <a:pt x="70" y="196"/>
                      </a:lnTo>
                      <a:lnTo>
                        <a:pt x="70" y="198"/>
                      </a:lnTo>
                      <a:lnTo>
                        <a:pt x="70" y="199"/>
                      </a:lnTo>
                      <a:lnTo>
                        <a:pt x="69" y="201"/>
                      </a:lnTo>
                      <a:lnTo>
                        <a:pt x="68" y="203"/>
                      </a:lnTo>
                      <a:lnTo>
                        <a:pt x="68" y="204"/>
                      </a:lnTo>
                      <a:lnTo>
                        <a:pt x="67" y="205"/>
                      </a:lnTo>
                      <a:lnTo>
                        <a:pt x="67" y="207"/>
                      </a:lnTo>
                      <a:lnTo>
                        <a:pt x="66" y="208"/>
                      </a:lnTo>
                      <a:lnTo>
                        <a:pt x="65" y="209"/>
                      </a:lnTo>
                      <a:lnTo>
                        <a:pt x="65" y="210"/>
                      </a:lnTo>
                      <a:lnTo>
                        <a:pt x="64" y="211"/>
                      </a:lnTo>
                      <a:lnTo>
                        <a:pt x="63" y="212"/>
                      </a:lnTo>
                      <a:lnTo>
                        <a:pt x="62" y="213"/>
                      </a:lnTo>
                      <a:lnTo>
                        <a:pt x="61" y="213"/>
                      </a:lnTo>
                      <a:lnTo>
                        <a:pt x="59" y="214"/>
                      </a:lnTo>
                      <a:lnTo>
                        <a:pt x="57" y="215"/>
                      </a:lnTo>
                      <a:lnTo>
                        <a:pt x="56" y="216"/>
                      </a:lnTo>
                      <a:lnTo>
                        <a:pt x="54" y="216"/>
                      </a:lnTo>
                      <a:lnTo>
                        <a:pt x="52" y="216"/>
                      </a:lnTo>
                      <a:lnTo>
                        <a:pt x="51" y="217"/>
                      </a:lnTo>
                      <a:lnTo>
                        <a:pt x="48" y="217"/>
                      </a:lnTo>
                      <a:lnTo>
                        <a:pt x="46" y="218"/>
                      </a:lnTo>
                      <a:lnTo>
                        <a:pt x="43" y="218"/>
                      </a:lnTo>
                      <a:lnTo>
                        <a:pt x="40" y="218"/>
                      </a:lnTo>
                      <a:lnTo>
                        <a:pt x="37" y="218"/>
                      </a:lnTo>
                      <a:lnTo>
                        <a:pt x="36" y="219"/>
                      </a:lnTo>
                      <a:lnTo>
                        <a:pt x="33" y="219"/>
                      </a:lnTo>
                      <a:lnTo>
                        <a:pt x="30" y="219"/>
                      </a:lnTo>
                      <a:lnTo>
                        <a:pt x="28" y="219"/>
                      </a:lnTo>
                      <a:lnTo>
                        <a:pt x="26" y="218"/>
                      </a:lnTo>
                      <a:lnTo>
                        <a:pt x="23" y="218"/>
                      </a:lnTo>
                      <a:lnTo>
                        <a:pt x="22" y="218"/>
                      </a:lnTo>
                      <a:lnTo>
                        <a:pt x="20" y="217"/>
                      </a:lnTo>
                      <a:lnTo>
                        <a:pt x="18" y="217"/>
                      </a:lnTo>
                      <a:lnTo>
                        <a:pt x="16" y="217"/>
                      </a:lnTo>
                      <a:lnTo>
                        <a:pt x="14" y="216"/>
                      </a:lnTo>
                      <a:lnTo>
                        <a:pt x="12" y="215"/>
                      </a:lnTo>
                      <a:lnTo>
                        <a:pt x="11" y="215"/>
                      </a:lnTo>
                      <a:lnTo>
                        <a:pt x="10" y="213"/>
                      </a:lnTo>
                      <a:lnTo>
                        <a:pt x="8" y="212"/>
                      </a:lnTo>
                      <a:lnTo>
                        <a:pt x="7" y="211"/>
                      </a:lnTo>
                      <a:lnTo>
                        <a:pt x="7" y="210"/>
                      </a:lnTo>
                      <a:lnTo>
                        <a:pt x="5" y="209"/>
                      </a:lnTo>
                      <a:lnTo>
                        <a:pt x="4" y="207"/>
                      </a:lnTo>
                      <a:lnTo>
                        <a:pt x="4" y="206"/>
                      </a:lnTo>
                      <a:lnTo>
                        <a:pt x="2" y="204"/>
                      </a:lnTo>
                      <a:lnTo>
                        <a:pt x="2" y="202"/>
                      </a:lnTo>
                      <a:lnTo>
                        <a:pt x="1" y="201"/>
                      </a:lnTo>
                      <a:lnTo>
                        <a:pt x="1" y="199"/>
                      </a:lnTo>
                      <a:lnTo>
                        <a:pt x="0" y="196"/>
                      </a:lnTo>
                      <a:lnTo>
                        <a:pt x="0" y="194"/>
                      </a:lnTo>
                      <a:lnTo>
                        <a:pt x="0" y="191"/>
                      </a:lnTo>
                      <a:lnTo>
                        <a:pt x="0" y="189"/>
                      </a:lnTo>
                      <a:lnTo>
                        <a:pt x="0" y="186"/>
                      </a:lnTo>
                      <a:lnTo>
                        <a:pt x="0" y="183"/>
                      </a:lnTo>
                      <a:lnTo>
                        <a:pt x="0" y="179"/>
                      </a:lnTo>
                      <a:lnTo>
                        <a:pt x="0" y="176"/>
                      </a:lnTo>
                      <a:lnTo>
                        <a:pt x="0" y="173"/>
                      </a:lnTo>
                      <a:lnTo>
                        <a:pt x="1" y="169"/>
                      </a:lnTo>
                      <a:lnTo>
                        <a:pt x="1" y="165"/>
                      </a:lnTo>
                      <a:lnTo>
                        <a:pt x="2" y="163"/>
                      </a:lnTo>
                      <a:lnTo>
                        <a:pt x="2" y="159"/>
                      </a:lnTo>
                      <a:lnTo>
                        <a:pt x="3" y="155"/>
                      </a:lnTo>
                      <a:lnTo>
                        <a:pt x="4" y="151"/>
                      </a:lnTo>
                      <a:lnTo>
                        <a:pt x="5" y="147"/>
                      </a:lnTo>
                      <a:lnTo>
                        <a:pt x="6" y="143"/>
                      </a:lnTo>
                      <a:lnTo>
                        <a:pt x="7" y="139"/>
                      </a:lnTo>
                      <a:lnTo>
                        <a:pt x="7" y="135"/>
                      </a:lnTo>
                      <a:lnTo>
                        <a:pt x="8" y="131"/>
                      </a:lnTo>
                      <a:lnTo>
                        <a:pt x="8" y="128"/>
                      </a:lnTo>
                      <a:lnTo>
                        <a:pt x="10" y="124"/>
                      </a:lnTo>
                      <a:lnTo>
                        <a:pt x="11" y="120"/>
                      </a:lnTo>
                      <a:lnTo>
                        <a:pt x="12" y="116"/>
                      </a:lnTo>
                      <a:lnTo>
                        <a:pt x="13" y="112"/>
                      </a:lnTo>
                      <a:lnTo>
                        <a:pt x="14" y="108"/>
                      </a:lnTo>
                      <a:lnTo>
                        <a:pt x="15" y="104"/>
                      </a:lnTo>
                      <a:lnTo>
                        <a:pt x="16" y="100"/>
                      </a:lnTo>
                      <a:lnTo>
                        <a:pt x="17" y="96"/>
                      </a:lnTo>
                      <a:lnTo>
                        <a:pt x="18" y="93"/>
                      </a:lnTo>
                      <a:lnTo>
                        <a:pt x="19" y="90"/>
                      </a:lnTo>
                      <a:lnTo>
                        <a:pt x="20" y="86"/>
                      </a:lnTo>
                      <a:lnTo>
                        <a:pt x="21" y="83"/>
                      </a:lnTo>
                      <a:lnTo>
                        <a:pt x="22" y="79"/>
                      </a:lnTo>
                      <a:lnTo>
                        <a:pt x="22" y="76"/>
                      </a:lnTo>
                      <a:lnTo>
                        <a:pt x="23" y="72"/>
                      </a:lnTo>
                      <a:lnTo>
                        <a:pt x="24" y="69"/>
                      </a:lnTo>
                      <a:lnTo>
                        <a:pt x="24" y="66"/>
                      </a:lnTo>
                      <a:lnTo>
                        <a:pt x="25" y="63"/>
                      </a:lnTo>
                    </a:path>
                  </a:pathLst>
                </a:custGeom>
                <a:solidFill>
                  <a:srgbClr val="FF7F7F"/>
                </a:solidFill>
                <a:ln>
                  <a:noFill/>
                </a:ln>
                <a:extLst>
                  <a:ext uri="{91240B29-F687-4F45-9708-019B960494DF}">
                    <a14:hiddenLine xmlns:a14="http://schemas.microsoft.com/office/drawing/2010/main" w="12700" cap="rnd">
                      <a:solidFill>
                        <a:srgbClr val="000000"/>
                      </a:solidFill>
                      <a:round/>
                      <a:headEnd/>
                      <a:tailEnd/>
                    </a14:hiddenLine>
                  </a:ext>
                </a:extLst>
              </p:spPr>
              <p:txBody>
                <a:bodyPr/>
                <a:lstStyle/>
                <a:p>
                  <a:endParaRPr lang="es-CL"/>
                </a:p>
              </p:txBody>
            </p:sp>
            <p:sp>
              <p:nvSpPr>
                <p:cNvPr id="50195" name="Freeform 15"/>
                <p:cNvSpPr>
                  <a:spLocks/>
                </p:cNvSpPr>
                <p:nvPr/>
              </p:nvSpPr>
              <p:spPr bwMode="auto">
                <a:xfrm>
                  <a:off x="5125" y="807"/>
                  <a:ext cx="94" cy="226"/>
                </a:xfrm>
                <a:custGeom>
                  <a:avLst/>
                  <a:gdLst>
                    <a:gd name="T0" fmla="*/ 28 w 94"/>
                    <a:gd name="T1" fmla="*/ 58 h 226"/>
                    <a:gd name="T2" fmla="*/ 31 w 94"/>
                    <a:gd name="T3" fmla="*/ 46 h 226"/>
                    <a:gd name="T4" fmla="*/ 34 w 94"/>
                    <a:gd name="T5" fmla="*/ 34 h 226"/>
                    <a:gd name="T6" fmla="*/ 37 w 94"/>
                    <a:gd name="T7" fmla="*/ 24 h 226"/>
                    <a:gd name="T8" fmla="*/ 42 w 94"/>
                    <a:gd name="T9" fmla="*/ 15 h 226"/>
                    <a:gd name="T10" fmla="*/ 47 w 94"/>
                    <a:gd name="T11" fmla="*/ 8 h 226"/>
                    <a:gd name="T12" fmla="*/ 53 w 94"/>
                    <a:gd name="T13" fmla="*/ 3 h 226"/>
                    <a:gd name="T14" fmla="*/ 60 w 94"/>
                    <a:gd name="T15" fmla="*/ 0 h 226"/>
                    <a:gd name="T16" fmla="*/ 68 w 94"/>
                    <a:gd name="T17" fmla="*/ 0 h 226"/>
                    <a:gd name="T18" fmla="*/ 76 w 94"/>
                    <a:gd name="T19" fmla="*/ 2 h 226"/>
                    <a:gd name="T20" fmla="*/ 82 w 94"/>
                    <a:gd name="T21" fmla="*/ 5 h 226"/>
                    <a:gd name="T22" fmla="*/ 87 w 94"/>
                    <a:gd name="T23" fmla="*/ 11 h 226"/>
                    <a:gd name="T24" fmla="*/ 90 w 94"/>
                    <a:gd name="T25" fmla="*/ 19 h 226"/>
                    <a:gd name="T26" fmla="*/ 92 w 94"/>
                    <a:gd name="T27" fmla="*/ 28 h 226"/>
                    <a:gd name="T28" fmla="*/ 93 w 94"/>
                    <a:gd name="T29" fmla="*/ 41 h 226"/>
                    <a:gd name="T30" fmla="*/ 92 w 94"/>
                    <a:gd name="T31" fmla="*/ 56 h 226"/>
                    <a:gd name="T32" fmla="*/ 90 w 94"/>
                    <a:gd name="T33" fmla="*/ 74 h 226"/>
                    <a:gd name="T34" fmla="*/ 88 w 94"/>
                    <a:gd name="T35" fmla="*/ 92 h 226"/>
                    <a:gd name="T36" fmla="*/ 86 w 94"/>
                    <a:gd name="T37" fmla="*/ 109 h 226"/>
                    <a:gd name="T38" fmla="*/ 84 w 94"/>
                    <a:gd name="T39" fmla="*/ 126 h 226"/>
                    <a:gd name="T40" fmla="*/ 81 w 94"/>
                    <a:gd name="T41" fmla="*/ 142 h 226"/>
                    <a:gd name="T42" fmla="*/ 80 w 94"/>
                    <a:gd name="T43" fmla="*/ 157 h 226"/>
                    <a:gd name="T44" fmla="*/ 78 w 94"/>
                    <a:gd name="T45" fmla="*/ 170 h 226"/>
                    <a:gd name="T46" fmla="*/ 77 w 94"/>
                    <a:gd name="T47" fmla="*/ 182 h 226"/>
                    <a:gd name="T48" fmla="*/ 76 w 94"/>
                    <a:gd name="T49" fmla="*/ 191 h 226"/>
                    <a:gd name="T50" fmla="*/ 76 w 94"/>
                    <a:gd name="T51" fmla="*/ 199 h 226"/>
                    <a:gd name="T52" fmla="*/ 74 w 94"/>
                    <a:gd name="T53" fmla="*/ 206 h 226"/>
                    <a:gd name="T54" fmla="*/ 72 w 94"/>
                    <a:gd name="T55" fmla="*/ 211 h 226"/>
                    <a:gd name="T56" fmla="*/ 69 w 94"/>
                    <a:gd name="T57" fmla="*/ 216 h 226"/>
                    <a:gd name="T58" fmla="*/ 65 w 94"/>
                    <a:gd name="T59" fmla="*/ 219 h 226"/>
                    <a:gd name="T60" fmla="*/ 58 w 94"/>
                    <a:gd name="T61" fmla="*/ 222 h 226"/>
                    <a:gd name="T62" fmla="*/ 49 w 94"/>
                    <a:gd name="T63" fmla="*/ 224 h 226"/>
                    <a:gd name="T64" fmla="*/ 38 w 94"/>
                    <a:gd name="T65" fmla="*/ 225 h 226"/>
                    <a:gd name="T66" fmla="*/ 28 w 94"/>
                    <a:gd name="T67" fmla="*/ 224 h 226"/>
                    <a:gd name="T68" fmla="*/ 19 w 94"/>
                    <a:gd name="T69" fmla="*/ 223 h 226"/>
                    <a:gd name="T70" fmla="*/ 12 w 94"/>
                    <a:gd name="T71" fmla="*/ 221 h 226"/>
                    <a:gd name="T72" fmla="*/ 7 w 94"/>
                    <a:gd name="T73" fmla="*/ 216 h 226"/>
                    <a:gd name="T74" fmla="*/ 2 w 94"/>
                    <a:gd name="T75" fmla="*/ 210 h 226"/>
                    <a:gd name="T76" fmla="*/ 0 w 94"/>
                    <a:gd name="T77" fmla="*/ 201 h 226"/>
                    <a:gd name="T78" fmla="*/ 0 w 94"/>
                    <a:gd name="T79" fmla="*/ 191 h 226"/>
                    <a:gd name="T80" fmla="*/ 0 w 94"/>
                    <a:gd name="T81" fmla="*/ 178 h 226"/>
                    <a:gd name="T82" fmla="*/ 2 w 94"/>
                    <a:gd name="T83" fmla="*/ 163 h 226"/>
                    <a:gd name="T84" fmla="*/ 6 w 94"/>
                    <a:gd name="T85" fmla="*/ 147 h 226"/>
                    <a:gd name="T86" fmla="*/ 9 w 94"/>
                    <a:gd name="T87" fmla="*/ 131 h 226"/>
                    <a:gd name="T88" fmla="*/ 14 w 94"/>
                    <a:gd name="T89" fmla="*/ 115 h 226"/>
                    <a:gd name="T90" fmla="*/ 18 w 94"/>
                    <a:gd name="T91" fmla="*/ 99 h 226"/>
                    <a:gd name="T92" fmla="*/ 22 w 94"/>
                    <a:gd name="T93" fmla="*/ 85 h 226"/>
                    <a:gd name="T94" fmla="*/ 26 w 94"/>
                    <a:gd name="T95" fmla="*/ 71 h 22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94"/>
                    <a:gd name="T145" fmla="*/ 0 h 226"/>
                    <a:gd name="T146" fmla="*/ 94 w 94"/>
                    <a:gd name="T147" fmla="*/ 226 h 22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94" h="226">
                      <a:moveTo>
                        <a:pt x="27" y="65"/>
                      </a:moveTo>
                      <a:lnTo>
                        <a:pt x="27" y="65"/>
                      </a:lnTo>
                      <a:lnTo>
                        <a:pt x="27" y="62"/>
                      </a:lnTo>
                      <a:lnTo>
                        <a:pt x="28" y="58"/>
                      </a:lnTo>
                      <a:lnTo>
                        <a:pt x="29" y="55"/>
                      </a:lnTo>
                      <a:lnTo>
                        <a:pt x="29" y="52"/>
                      </a:lnTo>
                      <a:lnTo>
                        <a:pt x="30" y="49"/>
                      </a:lnTo>
                      <a:lnTo>
                        <a:pt x="31" y="46"/>
                      </a:lnTo>
                      <a:lnTo>
                        <a:pt x="31" y="43"/>
                      </a:lnTo>
                      <a:lnTo>
                        <a:pt x="32" y="40"/>
                      </a:lnTo>
                      <a:lnTo>
                        <a:pt x="33" y="37"/>
                      </a:lnTo>
                      <a:lnTo>
                        <a:pt x="34" y="34"/>
                      </a:lnTo>
                      <a:lnTo>
                        <a:pt x="35" y="31"/>
                      </a:lnTo>
                      <a:lnTo>
                        <a:pt x="36" y="29"/>
                      </a:lnTo>
                      <a:lnTo>
                        <a:pt x="36" y="26"/>
                      </a:lnTo>
                      <a:lnTo>
                        <a:pt x="37" y="24"/>
                      </a:lnTo>
                      <a:lnTo>
                        <a:pt x="38" y="21"/>
                      </a:lnTo>
                      <a:lnTo>
                        <a:pt x="39" y="19"/>
                      </a:lnTo>
                      <a:lnTo>
                        <a:pt x="40" y="17"/>
                      </a:lnTo>
                      <a:lnTo>
                        <a:pt x="42" y="15"/>
                      </a:lnTo>
                      <a:lnTo>
                        <a:pt x="43" y="13"/>
                      </a:lnTo>
                      <a:lnTo>
                        <a:pt x="44" y="11"/>
                      </a:lnTo>
                      <a:lnTo>
                        <a:pt x="45" y="9"/>
                      </a:lnTo>
                      <a:lnTo>
                        <a:pt x="47" y="8"/>
                      </a:lnTo>
                      <a:lnTo>
                        <a:pt x="48" y="6"/>
                      </a:lnTo>
                      <a:lnTo>
                        <a:pt x="50" y="5"/>
                      </a:lnTo>
                      <a:lnTo>
                        <a:pt x="51" y="4"/>
                      </a:lnTo>
                      <a:lnTo>
                        <a:pt x="53" y="3"/>
                      </a:lnTo>
                      <a:lnTo>
                        <a:pt x="54" y="2"/>
                      </a:lnTo>
                      <a:lnTo>
                        <a:pt x="56" y="1"/>
                      </a:lnTo>
                      <a:lnTo>
                        <a:pt x="58" y="1"/>
                      </a:lnTo>
                      <a:lnTo>
                        <a:pt x="60" y="0"/>
                      </a:lnTo>
                      <a:lnTo>
                        <a:pt x="62" y="0"/>
                      </a:lnTo>
                      <a:lnTo>
                        <a:pt x="64" y="0"/>
                      </a:lnTo>
                      <a:lnTo>
                        <a:pt x="66" y="0"/>
                      </a:lnTo>
                      <a:lnTo>
                        <a:pt x="68" y="0"/>
                      </a:lnTo>
                      <a:lnTo>
                        <a:pt x="70" y="0"/>
                      </a:lnTo>
                      <a:lnTo>
                        <a:pt x="72" y="1"/>
                      </a:lnTo>
                      <a:lnTo>
                        <a:pt x="74" y="1"/>
                      </a:lnTo>
                      <a:lnTo>
                        <a:pt x="76" y="2"/>
                      </a:lnTo>
                      <a:lnTo>
                        <a:pt x="77" y="2"/>
                      </a:lnTo>
                      <a:lnTo>
                        <a:pt x="79" y="3"/>
                      </a:lnTo>
                      <a:lnTo>
                        <a:pt x="81" y="4"/>
                      </a:lnTo>
                      <a:lnTo>
                        <a:pt x="82" y="5"/>
                      </a:lnTo>
                      <a:lnTo>
                        <a:pt x="83" y="6"/>
                      </a:lnTo>
                      <a:lnTo>
                        <a:pt x="85" y="8"/>
                      </a:lnTo>
                      <a:lnTo>
                        <a:pt x="86" y="9"/>
                      </a:lnTo>
                      <a:lnTo>
                        <a:pt x="87" y="11"/>
                      </a:lnTo>
                      <a:lnTo>
                        <a:pt x="88" y="12"/>
                      </a:lnTo>
                      <a:lnTo>
                        <a:pt x="89" y="14"/>
                      </a:lnTo>
                      <a:lnTo>
                        <a:pt x="90" y="16"/>
                      </a:lnTo>
                      <a:lnTo>
                        <a:pt x="90" y="19"/>
                      </a:lnTo>
                      <a:lnTo>
                        <a:pt x="91" y="21"/>
                      </a:lnTo>
                      <a:lnTo>
                        <a:pt x="92" y="23"/>
                      </a:lnTo>
                      <a:lnTo>
                        <a:pt x="92" y="26"/>
                      </a:lnTo>
                      <a:lnTo>
                        <a:pt x="92" y="28"/>
                      </a:lnTo>
                      <a:lnTo>
                        <a:pt x="93" y="31"/>
                      </a:lnTo>
                      <a:lnTo>
                        <a:pt x="93" y="34"/>
                      </a:lnTo>
                      <a:lnTo>
                        <a:pt x="93" y="38"/>
                      </a:lnTo>
                      <a:lnTo>
                        <a:pt x="93" y="41"/>
                      </a:lnTo>
                      <a:lnTo>
                        <a:pt x="93" y="45"/>
                      </a:lnTo>
                      <a:lnTo>
                        <a:pt x="93" y="48"/>
                      </a:lnTo>
                      <a:lnTo>
                        <a:pt x="93" y="52"/>
                      </a:lnTo>
                      <a:lnTo>
                        <a:pt x="92" y="56"/>
                      </a:lnTo>
                      <a:lnTo>
                        <a:pt x="92" y="60"/>
                      </a:lnTo>
                      <a:lnTo>
                        <a:pt x="92" y="65"/>
                      </a:lnTo>
                      <a:lnTo>
                        <a:pt x="91" y="69"/>
                      </a:lnTo>
                      <a:lnTo>
                        <a:pt x="90" y="74"/>
                      </a:lnTo>
                      <a:lnTo>
                        <a:pt x="90" y="78"/>
                      </a:lnTo>
                      <a:lnTo>
                        <a:pt x="89" y="83"/>
                      </a:lnTo>
                      <a:lnTo>
                        <a:pt x="88" y="87"/>
                      </a:lnTo>
                      <a:lnTo>
                        <a:pt x="88" y="92"/>
                      </a:lnTo>
                      <a:lnTo>
                        <a:pt x="87" y="96"/>
                      </a:lnTo>
                      <a:lnTo>
                        <a:pt x="87" y="101"/>
                      </a:lnTo>
                      <a:lnTo>
                        <a:pt x="86" y="105"/>
                      </a:lnTo>
                      <a:lnTo>
                        <a:pt x="86" y="109"/>
                      </a:lnTo>
                      <a:lnTo>
                        <a:pt x="85" y="114"/>
                      </a:lnTo>
                      <a:lnTo>
                        <a:pt x="85" y="118"/>
                      </a:lnTo>
                      <a:lnTo>
                        <a:pt x="84" y="122"/>
                      </a:lnTo>
                      <a:lnTo>
                        <a:pt x="84" y="126"/>
                      </a:lnTo>
                      <a:lnTo>
                        <a:pt x="83" y="130"/>
                      </a:lnTo>
                      <a:lnTo>
                        <a:pt x="82" y="134"/>
                      </a:lnTo>
                      <a:lnTo>
                        <a:pt x="82" y="138"/>
                      </a:lnTo>
                      <a:lnTo>
                        <a:pt x="81" y="142"/>
                      </a:lnTo>
                      <a:lnTo>
                        <a:pt x="81" y="146"/>
                      </a:lnTo>
                      <a:lnTo>
                        <a:pt x="81" y="150"/>
                      </a:lnTo>
                      <a:lnTo>
                        <a:pt x="80" y="153"/>
                      </a:lnTo>
                      <a:lnTo>
                        <a:pt x="80" y="157"/>
                      </a:lnTo>
                      <a:lnTo>
                        <a:pt x="79" y="160"/>
                      </a:lnTo>
                      <a:lnTo>
                        <a:pt x="79" y="164"/>
                      </a:lnTo>
                      <a:lnTo>
                        <a:pt x="79" y="167"/>
                      </a:lnTo>
                      <a:lnTo>
                        <a:pt x="78" y="170"/>
                      </a:lnTo>
                      <a:lnTo>
                        <a:pt x="78" y="173"/>
                      </a:lnTo>
                      <a:lnTo>
                        <a:pt x="78" y="176"/>
                      </a:lnTo>
                      <a:lnTo>
                        <a:pt x="77" y="179"/>
                      </a:lnTo>
                      <a:lnTo>
                        <a:pt x="77" y="182"/>
                      </a:lnTo>
                      <a:lnTo>
                        <a:pt x="77" y="184"/>
                      </a:lnTo>
                      <a:lnTo>
                        <a:pt x="77" y="186"/>
                      </a:lnTo>
                      <a:lnTo>
                        <a:pt x="77" y="189"/>
                      </a:lnTo>
                      <a:lnTo>
                        <a:pt x="76" y="191"/>
                      </a:lnTo>
                      <a:lnTo>
                        <a:pt x="76" y="193"/>
                      </a:lnTo>
                      <a:lnTo>
                        <a:pt x="76" y="195"/>
                      </a:lnTo>
                      <a:lnTo>
                        <a:pt x="76" y="197"/>
                      </a:lnTo>
                      <a:lnTo>
                        <a:pt x="76" y="199"/>
                      </a:lnTo>
                      <a:lnTo>
                        <a:pt x="75" y="201"/>
                      </a:lnTo>
                      <a:lnTo>
                        <a:pt x="75" y="203"/>
                      </a:lnTo>
                      <a:lnTo>
                        <a:pt x="75" y="204"/>
                      </a:lnTo>
                      <a:lnTo>
                        <a:pt x="74" y="206"/>
                      </a:lnTo>
                      <a:lnTo>
                        <a:pt x="74" y="207"/>
                      </a:lnTo>
                      <a:lnTo>
                        <a:pt x="73" y="209"/>
                      </a:lnTo>
                      <a:lnTo>
                        <a:pt x="73" y="210"/>
                      </a:lnTo>
                      <a:lnTo>
                        <a:pt x="72" y="211"/>
                      </a:lnTo>
                      <a:lnTo>
                        <a:pt x="72" y="213"/>
                      </a:lnTo>
                      <a:lnTo>
                        <a:pt x="71" y="214"/>
                      </a:lnTo>
                      <a:lnTo>
                        <a:pt x="70" y="215"/>
                      </a:lnTo>
                      <a:lnTo>
                        <a:pt x="69" y="216"/>
                      </a:lnTo>
                      <a:lnTo>
                        <a:pt x="68" y="217"/>
                      </a:lnTo>
                      <a:lnTo>
                        <a:pt x="67" y="218"/>
                      </a:lnTo>
                      <a:lnTo>
                        <a:pt x="66" y="219"/>
                      </a:lnTo>
                      <a:lnTo>
                        <a:pt x="65" y="219"/>
                      </a:lnTo>
                      <a:lnTo>
                        <a:pt x="63" y="220"/>
                      </a:lnTo>
                      <a:lnTo>
                        <a:pt x="61" y="221"/>
                      </a:lnTo>
                      <a:lnTo>
                        <a:pt x="60" y="222"/>
                      </a:lnTo>
                      <a:lnTo>
                        <a:pt x="58" y="222"/>
                      </a:lnTo>
                      <a:lnTo>
                        <a:pt x="56" y="222"/>
                      </a:lnTo>
                      <a:lnTo>
                        <a:pt x="54" y="223"/>
                      </a:lnTo>
                      <a:lnTo>
                        <a:pt x="51" y="223"/>
                      </a:lnTo>
                      <a:lnTo>
                        <a:pt x="49" y="224"/>
                      </a:lnTo>
                      <a:lnTo>
                        <a:pt x="46" y="224"/>
                      </a:lnTo>
                      <a:lnTo>
                        <a:pt x="43" y="224"/>
                      </a:lnTo>
                      <a:lnTo>
                        <a:pt x="40" y="224"/>
                      </a:lnTo>
                      <a:lnTo>
                        <a:pt x="38" y="225"/>
                      </a:lnTo>
                      <a:lnTo>
                        <a:pt x="35" y="225"/>
                      </a:lnTo>
                      <a:lnTo>
                        <a:pt x="32" y="225"/>
                      </a:lnTo>
                      <a:lnTo>
                        <a:pt x="30" y="225"/>
                      </a:lnTo>
                      <a:lnTo>
                        <a:pt x="28" y="224"/>
                      </a:lnTo>
                      <a:lnTo>
                        <a:pt x="25" y="224"/>
                      </a:lnTo>
                      <a:lnTo>
                        <a:pt x="23" y="224"/>
                      </a:lnTo>
                      <a:lnTo>
                        <a:pt x="21" y="223"/>
                      </a:lnTo>
                      <a:lnTo>
                        <a:pt x="19" y="223"/>
                      </a:lnTo>
                      <a:lnTo>
                        <a:pt x="17" y="223"/>
                      </a:lnTo>
                      <a:lnTo>
                        <a:pt x="15" y="222"/>
                      </a:lnTo>
                      <a:lnTo>
                        <a:pt x="13" y="221"/>
                      </a:lnTo>
                      <a:lnTo>
                        <a:pt x="12" y="221"/>
                      </a:lnTo>
                      <a:lnTo>
                        <a:pt x="11" y="219"/>
                      </a:lnTo>
                      <a:lnTo>
                        <a:pt x="9" y="218"/>
                      </a:lnTo>
                      <a:lnTo>
                        <a:pt x="8" y="217"/>
                      </a:lnTo>
                      <a:lnTo>
                        <a:pt x="7" y="216"/>
                      </a:lnTo>
                      <a:lnTo>
                        <a:pt x="5" y="215"/>
                      </a:lnTo>
                      <a:lnTo>
                        <a:pt x="4" y="213"/>
                      </a:lnTo>
                      <a:lnTo>
                        <a:pt x="4" y="212"/>
                      </a:lnTo>
                      <a:lnTo>
                        <a:pt x="2" y="210"/>
                      </a:lnTo>
                      <a:lnTo>
                        <a:pt x="2" y="208"/>
                      </a:lnTo>
                      <a:lnTo>
                        <a:pt x="1" y="206"/>
                      </a:lnTo>
                      <a:lnTo>
                        <a:pt x="1" y="204"/>
                      </a:lnTo>
                      <a:lnTo>
                        <a:pt x="0" y="201"/>
                      </a:lnTo>
                      <a:lnTo>
                        <a:pt x="0" y="199"/>
                      </a:lnTo>
                      <a:lnTo>
                        <a:pt x="0" y="196"/>
                      </a:lnTo>
                      <a:lnTo>
                        <a:pt x="0" y="194"/>
                      </a:lnTo>
                      <a:lnTo>
                        <a:pt x="0" y="191"/>
                      </a:lnTo>
                      <a:lnTo>
                        <a:pt x="0" y="188"/>
                      </a:lnTo>
                      <a:lnTo>
                        <a:pt x="0" y="184"/>
                      </a:lnTo>
                      <a:lnTo>
                        <a:pt x="0" y="181"/>
                      </a:lnTo>
                      <a:lnTo>
                        <a:pt x="0" y="178"/>
                      </a:lnTo>
                      <a:lnTo>
                        <a:pt x="1" y="174"/>
                      </a:lnTo>
                      <a:lnTo>
                        <a:pt x="1" y="170"/>
                      </a:lnTo>
                      <a:lnTo>
                        <a:pt x="2" y="167"/>
                      </a:lnTo>
                      <a:lnTo>
                        <a:pt x="2" y="163"/>
                      </a:lnTo>
                      <a:lnTo>
                        <a:pt x="3" y="159"/>
                      </a:lnTo>
                      <a:lnTo>
                        <a:pt x="4" y="155"/>
                      </a:lnTo>
                      <a:lnTo>
                        <a:pt x="5" y="151"/>
                      </a:lnTo>
                      <a:lnTo>
                        <a:pt x="6" y="147"/>
                      </a:lnTo>
                      <a:lnTo>
                        <a:pt x="7" y="143"/>
                      </a:lnTo>
                      <a:lnTo>
                        <a:pt x="8" y="139"/>
                      </a:lnTo>
                      <a:lnTo>
                        <a:pt x="9" y="135"/>
                      </a:lnTo>
                      <a:lnTo>
                        <a:pt x="9" y="131"/>
                      </a:lnTo>
                      <a:lnTo>
                        <a:pt x="11" y="127"/>
                      </a:lnTo>
                      <a:lnTo>
                        <a:pt x="12" y="123"/>
                      </a:lnTo>
                      <a:lnTo>
                        <a:pt x="13" y="119"/>
                      </a:lnTo>
                      <a:lnTo>
                        <a:pt x="14" y="115"/>
                      </a:lnTo>
                      <a:lnTo>
                        <a:pt x="15" y="111"/>
                      </a:lnTo>
                      <a:lnTo>
                        <a:pt x="16" y="107"/>
                      </a:lnTo>
                      <a:lnTo>
                        <a:pt x="17" y="103"/>
                      </a:lnTo>
                      <a:lnTo>
                        <a:pt x="18" y="99"/>
                      </a:lnTo>
                      <a:lnTo>
                        <a:pt x="19" y="96"/>
                      </a:lnTo>
                      <a:lnTo>
                        <a:pt x="20" y="92"/>
                      </a:lnTo>
                      <a:lnTo>
                        <a:pt x="21" y="88"/>
                      </a:lnTo>
                      <a:lnTo>
                        <a:pt x="22" y="85"/>
                      </a:lnTo>
                      <a:lnTo>
                        <a:pt x="23" y="81"/>
                      </a:lnTo>
                      <a:lnTo>
                        <a:pt x="24" y="78"/>
                      </a:lnTo>
                      <a:lnTo>
                        <a:pt x="25" y="74"/>
                      </a:lnTo>
                      <a:lnTo>
                        <a:pt x="26" y="71"/>
                      </a:lnTo>
                      <a:lnTo>
                        <a:pt x="26" y="68"/>
                      </a:lnTo>
                      <a:lnTo>
                        <a:pt x="27" y="65"/>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CL"/>
                </a:p>
              </p:txBody>
            </p:sp>
            <p:sp>
              <p:nvSpPr>
                <p:cNvPr id="50196" name="Freeform 16"/>
                <p:cNvSpPr>
                  <a:spLocks/>
                </p:cNvSpPr>
                <p:nvPr/>
              </p:nvSpPr>
              <p:spPr bwMode="auto">
                <a:xfrm>
                  <a:off x="5201" y="828"/>
                  <a:ext cx="75" cy="192"/>
                </a:xfrm>
                <a:custGeom>
                  <a:avLst/>
                  <a:gdLst>
                    <a:gd name="T0" fmla="*/ 73 w 75"/>
                    <a:gd name="T1" fmla="*/ 141 h 192"/>
                    <a:gd name="T2" fmla="*/ 72 w 75"/>
                    <a:gd name="T3" fmla="*/ 135 h 192"/>
                    <a:gd name="T4" fmla="*/ 71 w 75"/>
                    <a:gd name="T5" fmla="*/ 129 h 192"/>
                    <a:gd name="T6" fmla="*/ 70 w 75"/>
                    <a:gd name="T7" fmla="*/ 124 h 192"/>
                    <a:gd name="T8" fmla="*/ 68 w 75"/>
                    <a:gd name="T9" fmla="*/ 119 h 192"/>
                    <a:gd name="T10" fmla="*/ 67 w 75"/>
                    <a:gd name="T11" fmla="*/ 114 h 192"/>
                    <a:gd name="T12" fmla="*/ 65 w 75"/>
                    <a:gd name="T13" fmla="*/ 110 h 192"/>
                    <a:gd name="T14" fmla="*/ 62 w 75"/>
                    <a:gd name="T15" fmla="*/ 105 h 192"/>
                    <a:gd name="T16" fmla="*/ 63 w 75"/>
                    <a:gd name="T17" fmla="*/ 99 h 192"/>
                    <a:gd name="T18" fmla="*/ 66 w 75"/>
                    <a:gd name="T19" fmla="*/ 91 h 192"/>
                    <a:gd name="T20" fmla="*/ 68 w 75"/>
                    <a:gd name="T21" fmla="*/ 82 h 192"/>
                    <a:gd name="T22" fmla="*/ 70 w 75"/>
                    <a:gd name="T23" fmla="*/ 74 h 192"/>
                    <a:gd name="T24" fmla="*/ 72 w 75"/>
                    <a:gd name="T25" fmla="*/ 64 h 192"/>
                    <a:gd name="T26" fmla="*/ 73 w 75"/>
                    <a:gd name="T27" fmla="*/ 55 h 192"/>
                    <a:gd name="T28" fmla="*/ 73 w 75"/>
                    <a:gd name="T29" fmla="*/ 46 h 192"/>
                    <a:gd name="T30" fmla="*/ 73 w 75"/>
                    <a:gd name="T31" fmla="*/ 37 h 192"/>
                    <a:gd name="T32" fmla="*/ 71 w 75"/>
                    <a:gd name="T33" fmla="*/ 28 h 192"/>
                    <a:gd name="T34" fmla="*/ 69 w 75"/>
                    <a:gd name="T35" fmla="*/ 21 h 192"/>
                    <a:gd name="T36" fmla="*/ 68 w 75"/>
                    <a:gd name="T37" fmla="*/ 16 h 192"/>
                    <a:gd name="T38" fmla="*/ 67 w 75"/>
                    <a:gd name="T39" fmla="*/ 10 h 192"/>
                    <a:gd name="T40" fmla="*/ 64 w 75"/>
                    <a:gd name="T41" fmla="*/ 6 h 192"/>
                    <a:gd name="T42" fmla="*/ 60 w 75"/>
                    <a:gd name="T43" fmla="*/ 3 h 192"/>
                    <a:gd name="T44" fmla="*/ 56 w 75"/>
                    <a:gd name="T45" fmla="*/ 1 h 192"/>
                    <a:gd name="T46" fmla="*/ 51 w 75"/>
                    <a:gd name="T47" fmla="*/ 0 h 192"/>
                    <a:gd name="T48" fmla="*/ 44 w 75"/>
                    <a:gd name="T49" fmla="*/ 0 h 192"/>
                    <a:gd name="T50" fmla="*/ 39 w 75"/>
                    <a:gd name="T51" fmla="*/ 3 h 192"/>
                    <a:gd name="T52" fmla="*/ 33 w 75"/>
                    <a:gd name="T53" fmla="*/ 7 h 192"/>
                    <a:gd name="T54" fmla="*/ 28 w 75"/>
                    <a:gd name="T55" fmla="*/ 12 h 192"/>
                    <a:gd name="T56" fmla="*/ 23 w 75"/>
                    <a:gd name="T57" fmla="*/ 17 h 192"/>
                    <a:gd name="T58" fmla="*/ 19 w 75"/>
                    <a:gd name="T59" fmla="*/ 25 h 192"/>
                    <a:gd name="T60" fmla="*/ 17 w 75"/>
                    <a:gd name="T61" fmla="*/ 34 h 192"/>
                    <a:gd name="T62" fmla="*/ 15 w 75"/>
                    <a:gd name="T63" fmla="*/ 43 h 192"/>
                    <a:gd name="T64" fmla="*/ 13 w 75"/>
                    <a:gd name="T65" fmla="*/ 52 h 192"/>
                    <a:gd name="T66" fmla="*/ 10 w 75"/>
                    <a:gd name="T67" fmla="*/ 68 h 192"/>
                    <a:gd name="T68" fmla="*/ 7 w 75"/>
                    <a:gd name="T69" fmla="*/ 85 h 192"/>
                    <a:gd name="T70" fmla="*/ 4 w 75"/>
                    <a:gd name="T71" fmla="*/ 105 h 192"/>
                    <a:gd name="T72" fmla="*/ 1 w 75"/>
                    <a:gd name="T73" fmla="*/ 125 h 192"/>
                    <a:gd name="T74" fmla="*/ 0 w 75"/>
                    <a:gd name="T75" fmla="*/ 143 h 192"/>
                    <a:gd name="T76" fmla="*/ 1 w 75"/>
                    <a:gd name="T77" fmla="*/ 159 h 192"/>
                    <a:gd name="T78" fmla="*/ 4 w 75"/>
                    <a:gd name="T79" fmla="*/ 171 h 192"/>
                    <a:gd name="T80" fmla="*/ 8 w 75"/>
                    <a:gd name="T81" fmla="*/ 177 h 192"/>
                    <a:gd name="T82" fmla="*/ 12 w 75"/>
                    <a:gd name="T83" fmla="*/ 182 h 192"/>
                    <a:gd name="T84" fmla="*/ 16 w 75"/>
                    <a:gd name="T85" fmla="*/ 186 h 192"/>
                    <a:gd name="T86" fmla="*/ 19 w 75"/>
                    <a:gd name="T87" fmla="*/ 189 h 192"/>
                    <a:gd name="T88" fmla="*/ 24 w 75"/>
                    <a:gd name="T89" fmla="*/ 190 h 192"/>
                    <a:gd name="T90" fmla="*/ 29 w 75"/>
                    <a:gd name="T91" fmla="*/ 191 h 192"/>
                    <a:gd name="T92" fmla="*/ 35 w 75"/>
                    <a:gd name="T93" fmla="*/ 191 h 192"/>
                    <a:gd name="T94" fmla="*/ 43 w 75"/>
                    <a:gd name="T95" fmla="*/ 191 h 192"/>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75"/>
                    <a:gd name="T145" fmla="*/ 0 h 192"/>
                    <a:gd name="T146" fmla="*/ 75 w 75"/>
                    <a:gd name="T147" fmla="*/ 192 h 192"/>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75" h="192">
                      <a:moveTo>
                        <a:pt x="74" y="146"/>
                      </a:moveTo>
                      <a:lnTo>
                        <a:pt x="74" y="144"/>
                      </a:lnTo>
                      <a:lnTo>
                        <a:pt x="73" y="143"/>
                      </a:lnTo>
                      <a:lnTo>
                        <a:pt x="73" y="141"/>
                      </a:lnTo>
                      <a:lnTo>
                        <a:pt x="73" y="139"/>
                      </a:lnTo>
                      <a:lnTo>
                        <a:pt x="72" y="138"/>
                      </a:lnTo>
                      <a:lnTo>
                        <a:pt x="72" y="136"/>
                      </a:lnTo>
                      <a:lnTo>
                        <a:pt x="72" y="135"/>
                      </a:lnTo>
                      <a:lnTo>
                        <a:pt x="72" y="133"/>
                      </a:lnTo>
                      <a:lnTo>
                        <a:pt x="71" y="132"/>
                      </a:lnTo>
                      <a:lnTo>
                        <a:pt x="71" y="130"/>
                      </a:lnTo>
                      <a:lnTo>
                        <a:pt x="71" y="129"/>
                      </a:lnTo>
                      <a:lnTo>
                        <a:pt x="71" y="128"/>
                      </a:lnTo>
                      <a:lnTo>
                        <a:pt x="70" y="126"/>
                      </a:lnTo>
                      <a:lnTo>
                        <a:pt x="70" y="125"/>
                      </a:lnTo>
                      <a:lnTo>
                        <a:pt x="70" y="124"/>
                      </a:lnTo>
                      <a:lnTo>
                        <a:pt x="69" y="122"/>
                      </a:lnTo>
                      <a:lnTo>
                        <a:pt x="69" y="121"/>
                      </a:lnTo>
                      <a:lnTo>
                        <a:pt x="69" y="120"/>
                      </a:lnTo>
                      <a:lnTo>
                        <a:pt x="68" y="119"/>
                      </a:lnTo>
                      <a:lnTo>
                        <a:pt x="68" y="118"/>
                      </a:lnTo>
                      <a:lnTo>
                        <a:pt x="68" y="117"/>
                      </a:lnTo>
                      <a:lnTo>
                        <a:pt x="68" y="115"/>
                      </a:lnTo>
                      <a:lnTo>
                        <a:pt x="67" y="114"/>
                      </a:lnTo>
                      <a:lnTo>
                        <a:pt x="67" y="113"/>
                      </a:lnTo>
                      <a:lnTo>
                        <a:pt x="66" y="112"/>
                      </a:lnTo>
                      <a:lnTo>
                        <a:pt x="66" y="111"/>
                      </a:lnTo>
                      <a:lnTo>
                        <a:pt x="65" y="110"/>
                      </a:lnTo>
                      <a:lnTo>
                        <a:pt x="64" y="109"/>
                      </a:lnTo>
                      <a:lnTo>
                        <a:pt x="63" y="108"/>
                      </a:lnTo>
                      <a:lnTo>
                        <a:pt x="62" y="107"/>
                      </a:lnTo>
                      <a:lnTo>
                        <a:pt x="62" y="105"/>
                      </a:lnTo>
                      <a:lnTo>
                        <a:pt x="61" y="104"/>
                      </a:lnTo>
                      <a:lnTo>
                        <a:pt x="61" y="102"/>
                      </a:lnTo>
                      <a:lnTo>
                        <a:pt x="62" y="100"/>
                      </a:lnTo>
                      <a:lnTo>
                        <a:pt x="63" y="99"/>
                      </a:lnTo>
                      <a:lnTo>
                        <a:pt x="64" y="97"/>
                      </a:lnTo>
                      <a:lnTo>
                        <a:pt x="65" y="95"/>
                      </a:lnTo>
                      <a:lnTo>
                        <a:pt x="65" y="93"/>
                      </a:lnTo>
                      <a:lnTo>
                        <a:pt x="66" y="91"/>
                      </a:lnTo>
                      <a:lnTo>
                        <a:pt x="67" y="89"/>
                      </a:lnTo>
                      <a:lnTo>
                        <a:pt x="67" y="87"/>
                      </a:lnTo>
                      <a:lnTo>
                        <a:pt x="68" y="85"/>
                      </a:lnTo>
                      <a:lnTo>
                        <a:pt x="68" y="82"/>
                      </a:lnTo>
                      <a:lnTo>
                        <a:pt x="68" y="80"/>
                      </a:lnTo>
                      <a:lnTo>
                        <a:pt x="69" y="79"/>
                      </a:lnTo>
                      <a:lnTo>
                        <a:pt x="69" y="76"/>
                      </a:lnTo>
                      <a:lnTo>
                        <a:pt x="70" y="74"/>
                      </a:lnTo>
                      <a:lnTo>
                        <a:pt x="71" y="72"/>
                      </a:lnTo>
                      <a:lnTo>
                        <a:pt x="71" y="69"/>
                      </a:lnTo>
                      <a:lnTo>
                        <a:pt x="71" y="67"/>
                      </a:lnTo>
                      <a:lnTo>
                        <a:pt x="72" y="64"/>
                      </a:lnTo>
                      <a:lnTo>
                        <a:pt x="72" y="62"/>
                      </a:lnTo>
                      <a:lnTo>
                        <a:pt x="72" y="59"/>
                      </a:lnTo>
                      <a:lnTo>
                        <a:pt x="73" y="57"/>
                      </a:lnTo>
                      <a:lnTo>
                        <a:pt x="73" y="55"/>
                      </a:lnTo>
                      <a:lnTo>
                        <a:pt x="73" y="52"/>
                      </a:lnTo>
                      <a:lnTo>
                        <a:pt x="73" y="50"/>
                      </a:lnTo>
                      <a:lnTo>
                        <a:pt x="73" y="48"/>
                      </a:lnTo>
                      <a:lnTo>
                        <a:pt x="73" y="46"/>
                      </a:lnTo>
                      <a:lnTo>
                        <a:pt x="73" y="44"/>
                      </a:lnTo>
                      <a:lnTo>
                        <a:pt x="73" y="41"/>
                      </a:lnTo>
                      <a:lnTo>
                        <a:pt x="73" y="39"/>
                      </a:lnTo>
                      <a:lnTo>
                        <a:pt x="73" y="37"/>
                      </a:lnTo>
                      <a:lnTo>
                        <a:pt x="72" y="34"/>
                      </a:lnTo>
                      <a:lnTo>
                        <a:pt x="72" y="33"/>
                      </a:lnTo>
                      <a:lnTo>
                        <a:pt x="72" y="30"/>
                      </a:lnTo>
                      <a:lnTo>
                        <a:pt x="71" y="28"/>
                      </a:lnTo>
                      <a:lnTo>
                        <a:pt x="71" y="26"/>
                      </a:lnTo>
                      <a:lnTo>
                        <a:pt x="70" y="24"/>
                      </a:lnTo>
                      <a:lnTo>
                        <a:pt x="70" y="23"/>
                      </a:lnTo>
                      <a:lnTo>
                        <a:pt x="69" y="21"/>
                      </a:lnTo>
                      <a:lnTo>
                        <a:pt x="69" y="19"/>
                      </a:lnTo>
                      <a:lnTo>
                        <a:pt x="69" y="17"/>
                      </a:lnTo>
                      <a:lnTo>
                        <a:pt x="68" y="16"/>
                      </a:lnTo>
                      <a:lnTo>
                        <a:pt x="68" y="14"/>
                      </a:lnTo>
                      <a:lnTo>
                        <a:pt x="68" y="13"/>
                      </a:lnTo>
                      <a:lnTo>
                        <a:pt x="67" y="11"/>
                      </a:lnTo>
                      <a:lnTo>
                        <a:pt x="67" y="10"/>
                      </a:lnTo>
                      <a:lnTo>
                        <a:pt x="66" y="9"/>
                      </a:lnTo>
                      <a:lnTo>
                        <a:pt x="65" y="8"/>
                      </a:lnTo>
                      <a:lnTo>
                        <a:pt x="65" y="7"/>
                      </a:lnTo>
                      <a:lnTo>
                        <a:pt x="64" y="6"/>
                      </a:lnTo>
                      <a:lnTo>
                        <a:pt x="63" y="5"/>
                      </a:lnTo>
                      <a:lnTo>
                        <a:pt x="62" y="4"/>
                      </a:lnTo>
                      <a:lnTo>
                        <a:pt x="61" y="3"/>
                      </a:lnTo>
                      <a:lnTo>
                        <a:pt x="60" y="3"/>
                      </a:lnTo>
                      <a:lnTo>
                        <a:pt x="59" y="2"/>
                      </a:lnTo>
                      <a:lnTo>
                        <a:pt x="58" y="2"/>
                      </a:lnTo>
                      <a:lnTo>
                        <a:pt x="57" y="1"/>
                      </a:lnTo>
                      <a:lnTo>
                        <a:pt x="56" y="1"/>
                      </a:lnTo>
                      <a:lnTo>
                        <a:pt x="55" y="0"/>
                      </a:lnTo>
                      <a:lnTo>
                        <a:pt x="54" y="0"/>
                      </a:lnTo>
                      <a:lnTo>
                        <a:pt x="52" y="0"/>
                      </a:lnTo>
                      <a:lnTo>
                        <a:pt x="51" y="0"/>
                      </a:lnTo>
                      <a:lnTo>
                        <a:pt x="49" y="0"/>
                      </a:lnTo>
                      <a:lnTo>
                        <a:pt x="47" y="0"/>
                      </a:lnTo>
                      <a:lnTo>
                        <a:pt x="46" y="0"/>
                      </a:lnTo>
                      <a:lnTo>
                        <a:pt x="44" y="0"/>
                      </a:lnTo>
                      <a:lnTo>
                        <a:pt x="43" y="1"/>
                      </a:lnTo>
                      <a:lnTo>
                        <a:pt x="42" y="1"/>
                      </a:lnTo>
                      <a:lnTo>
                        <a:pt x="40" y="2"/>
                      </a:lnTo>
                      <a:lnTo>
                        <a:pt x="39" y="3"/>
                      </a:lnTo>
                      <a:lnTo>
                        <a:pt x="37" y="3"/>
                      </a:lnTo>
                      <a:lnTo>
                        <a:pt x="36" y="5"/>
                      </a:lnTo>
                      <a:lnTo>
                        <a:pt x="34" y="5"/>
                      </a:lnTo>
                      <a:lnTo>
                        <a:pt x="33" y="7"/>
                      </a:lnTo>
                      <a:lnTo>
                        <a:pt x="31" y="8"/>
                      </a:lnTo>
                      <a:lnTo>
                        <a:pt x="31" y="9"/>
                      </a:lnTo>
                      <a:lnTo>
                        <a:pt x="29" y="10"/>
                      </a:lnTo>
                      <a:lnTo>
                        <a:pt x="28" y="12"/>
                      </a:lnTo>
                      <a:lnTo>
                        <a:pt x="27" y="13"/>
                      </a:lnTo>
                      <a:lnTo>
                        <a:pt x="26" y="15"/>
                      </a:lnTo>
                      <a:lnTo>
                        <a:pt x="25" y="16"/>
                      </a:lnTo>
                      <a:lnTo>
                        <a:pt x="23" y="17"/>
                      </a:lnTo>
                      <a:lnTo>
                        <a:pt x="22" y="19"/>
                      </a:lnTo>
                      <a:lnTo>
                        <a:pt x="21" y="21"/>
                      </a:lnTo>
                      <a:lnTo>
                        <a:pt x="20" y="23"/>
                      </a:lnTo>
                      <a:lnTo>
                        <a:pt x="19" y="25"/>
                      </a:lnTo>
                      <a:lnTo>
                        <a:pt x="19" y="27"/>
                      </a:lnTo>
                      <a:lnTo>
                        <a:pt x="19" y="29"/>
                      </a:lnTo>
                      <a:lnTo>
                        <a:pt x="18" y="31"/>
                      </a:lnTo>
                      <a:lnTo>
                        <a:pt x="17" y="34"/>
                      </a:lnTo>
                      <a:lnTo>
                        <a:pt x="16" y="36"/>
                      </a:lnTo>
                      <a:lnTo>
                        <a:pt x="16" y="38"/>
                      </a:lnTo>
                      <a:lnTo>
                        <a:pt x="15" y="40"/>
                      </a:lnTo>
                      <a:lnTo>
                        <a:pt x="15" y="43"/>
                      </a:lnTo>
                      <a:lnTo>
                        <a:pt x="15" y="45"/>
                      </a:lnTo>
                      <a:lnTo>
                        <a:pt x="14" y="48"/>
                      </a:lnTo>
                      <a:lnTo>
                        <a:pt x="13" y="50"/>
                      </a:lnTo>
                      <a:lnTo>
                        <a:pt x="13" y="52"/>
                      </a:lnTo>
                      <a:lnTo>
                        <a:pt x="12" y="56"/>
                      </a:lnTo>
                      <a:lnTo>
                        <a:pt x="12" y="60"/>
                      </a:lnTo>
                      <a:lnTo>
                        <a:pt x="11" y="64"/>
                      </a:lnTo>
                      <a:lnTo>
                        <a:pt x="10" y="68"/>
                      </a:lnTo>
                      <a:lnTo>
                        <a:pt x="9" y="72"/>
                      </a:lnTo>
                      <a:lnTo>
                        <a:pt x="8" y="77"/>
                      </a:lnTo>
                      <a:lnTo>
                        <a:pt x="7" y="80"/>
                      </a:lnTo>
                      <a:lnTo>
                        <a:pt x="7" y="85"/>
                      </a:lnTo>
                      <a:lnTo>
                        <a:pt x="6" y="90"/>
                      </a:lnTo>
                      <a:lnTo>
                        <a:pt x="6" y="95"/>
                      </a:lnTo>
                      <a:lnTo>
                        <a:pt x="5" y="100"/>
                      </a:lnTo>
                      <a:lnTo>
                        <a:pt x="4" y="105"/>
                      </a:lnTo>
                      <a:lnTo>
                        <a:pt x="3" y="111"/>
                      </a:lnTo>
                      <a:lnTo>
                        <a:pt x="2" y="115"/>
                      </a:lnTo>
                      <a:lnTo>
                        <a:pt x="2" y="120"/>
                      </a:lnTo>
                      <a:lnTo>
                        <a:pt x="1" y="125"/>
                      </a:lnTo>
                      <a:lnTo>
                        <a:pt x="1" y="130"/>
                      </a:lnTo>
                      <a:lnTo>
                        <a:pt x="1" y="135"/>
                      </a:lnTo>
                      <a:lnTo>
                        <a:pt x="0" y="139"/>
                      </a:lnTo>
                      <a:lnTo>
                        <a:pt x="0" y="143"/>
                      </a:lnTo>
                      <a:lnTo>
                        <a:pt x="0" y="147"/>
                      </a:lnTo>
                      <a:lnTo>
                        <a:pt x="0" y="151"/>
                      </a:lnTo>
                      <a:lnTo>
                        <a:pt x="0" y="155"/>
                      </a:lnTo>
                      <a:lnTo>
                        <a:pt x="1" y="159"/>
                      </a:lnTo>
                      <a:lnTo>
                        <a:pt x="1" y="162"/>
                      </a:lnTo>
                      <a:lnTo>
                        <a:pt x="2" y="166"/>
                      </a:lnTo>
                      <a:lnTo>
                        <a:pt x="3" y="168"/>
                      </a:lnTo>
                      <a:lnTo>
                        <a:pt x="4" y="171"/>
                      </a:lnTo>
                      <a:lnTo>
                        <a:pt x="5" y="173"/>
                      </a:lnTo>
                      <a:lnTo>
                        <a:pt x="6" y="175"/>
                      </a:lnTo>
                      <a:lnTo>
                        <a:pt x="7" y="176"/>
                      </a:lnTo>
                      <a:lnTo>
                        <a:pt x="8" y="177"/>
                      </a:lnTo>
                      <a:lnTo>
                        <a:pt x="9" y="179"/>
                      </a:lnTo>
                      <a:lnTo>
                        <a:pt x="10" y="180"/>
                      </a:lnTo>
                      <a:lnTo>
                        <a:pt x="11" y="181"/>
                      </a:lnTo>
                      <a:lnTo>
                        <a:pt x="12" y="182"/>
                      </a:lnTo>
                      <a:lnTo>
                        <a:pt x="13" y="184"/>
                      </a:lnTo>
                      <a:lnTo>
                        <a:pt x="14" y="185"/>
                      </a:lnTo>
                      <a:lnTo>
                        <a:pt x="15" y="185"/>
                      </a:lnTo>
                      <a:lnTo>
                        <a:pt x="16" y="186"/>
                      </a:lnTo>
                      <a:lnTo>
                        <a:pt x="17" y="187"/>
                      </a:lnTo>
                      <a:lnTo>
                        <a:pt x="18" y="188"/>
                      </a:lnTo>
                      <a:lnTo>
                        <a:pt x="19" y="188"/>
                      </a:lnTo>
                      <a:lnTo>
                        <a:pt x="19" y="189"/>
                      </a:lnTo>
                      <a:lnTo>
                        <a:pt x="20" y="189"/>
                      </a:lnTo>
                      <a:lnTo>
                        <a:pt x="21" y="189"/>
                      </a:lnTo>
                      <a:lnTo>
                        <a:pt x="23" y="190"/>
                      </a:lnTo>
                      <a:lnTo>
                        <a:pt x="24" y="190"/>
                      </a:lnTo>
                      <a:lnTo>
                        <a:pt x="25" y="190"/>
                      </a:lnTo>
                      <a:lnTo>
                        <a:pt x="26" y="191"/>
                      </a:lnTo>
                      <a:lnTo>
                        <a:pt x="28" y="191"/>
                      </a:lnTo>
                      <a:lnTo>
                        <a:pt x="29" y="191"/>
                      </a:lnTo>
                      <a:lnTo>
                        <a:pt x="31" y="191"/>
                      </a:lnTo>
                      <a:lnTo>
                        <a:pt x="33" y="191"/>
                      </a:lnTo>
                      <a:lnTo>
                        <a:pt x="35" y="191"/>
                      </a:lnTo>
                      <a:lnTo>
                        <a:pt x="37" y="191"/>
                      </a:lnTo>
                      <a:lnTo>
                        <a:pt x="39" y="191"/>
                      </a:lnTo>
                      <a:lnTo>
                        <a:pt x="41" y="191"/>
                      </a:lnTo>
                      <a:lnTo>
                        <a:pt x="43" y="191"/>
                      </a:lnTo>
                      <a:lnTo>
                        <a:pt x="45" y="191"/>
                      </a:lnTo>
                      <a:lnTo>
                        <a:pt x="74" y="146"/>
                      </a:lnTo>
                    </a:path>
                  </a:pathLst>
                </a:custGeom>
                <a:solidFill>
                  <a:srgbClr val="FF7F7F"/>
                </a:solidFill>
                <a:ln>
                  <a:noFill/>
                </a:ln>
                <a:extLst>
                  <a:ext uri="{91240B29-F687-4F45-9708-019B960494DF}">
                    <a14:hiddenLine xmlns:a14="http://schemas.microsoft.com/office/drawing/2010/main" w="12700" cap="rnd">
                      <a:solidFill>
                        <a:srgbClr val="000000"/>
                      </a:solidFill>
                      <a:round/>
                      <a:headEnd/>
                      <a:tailEnd/>
                    </a14:hiddenLine>
                  </a:ext>
                </a:extLst>
              </p:spPr>
              <p:txBody>
                <a:bodyPr/>
                <a:lstStyle/>
                <a:p>
                  <a:endParaRPr lang="es-CL"/>
                </a:p>
              </p:txBody>
            </p:sp>
            <p:sp>
              <p:nvSpPr>
                <p:cNvPr id="50197" name="Freeform 17"/>
                <p:cNvSpPr>
                  <a:spLocks/>
                </p:cNvSpPr>
                <p:nvPr/>
              </p:nvSpPr>
              <p:spPr bwMode="auto">
                <a:xfrm>
                  <a:off x="5201" y="828"/>
                  <a:ext cx="81" cy="198"/>
                </a:xfrm>
                <a:custGeom>
                  <a:avLst/>
                  <a:gdLst>
                    <a:gd name="T0" fmla="*/ 79 w 81"/>
                    <a:gd name="T1" fmla="*/ 147 h 198"/>
                    <a:gd name="T2" fmla="*/ 78 w 81"/>
                    <a:gd name="T3" fmla="*/ 140 h 198"/>
                    <a:gd name="T4" fmla="*/ 77 w 81"/>
                    <a:gd name="T5" fmla="*/ 134 h 198"/>
                    <a:gd name="T6" fmla="*/ 76 w 81"/>
                    <a:gd name="T7" fmla="*/ 129 h 198"/>
                    <a:gd name="T8" fmla="*/ 75 w 81"/>
                    <a:gd name="T9" fmla="*/ 124 h 198"/>
                    <a:gd name="T10" fmla="*/ 73 w 81"/>
                    <a:gd name="T11" fmla="*/ 119 h 198"/>
                    <a:gd name="T12" fmla="*/ 71 w 81"/>
                    <a:gd name="T13" fmla="*/ 114 h 198"/>
                    <a:gd name="T14" fmla="*/ 67 w 81"/>
                    <a:gd name="T15" fmla="*/ 110 h 198"/>
                    <a:gd name="T16" fmla="*/ 67 w 81"/>
                    <a:gd name="T17" fmla="*/ 103 h 198"/>
                    <a:gd name="T18" fmla="*/ 70 w 81"/>
                    <a:gd name="T19" fmla="*/ 96 h 198"/>
                    <a:gd name="T20" fmla="*/ 73 w 81"/>
                    <a:gd name="T21" fmla="*/ 88 h 198"/>
                    <a:gd name="T22" fmla="*/ 75 w 81"/>
                    <a:gd name="T23" fmla="*/ 78 h 198"/>
                    <a:gd name="T24" fmla="*/ 77 w 81"/>
                    <a:gd name="T25" fmla="*/ 69 h 198"/>
                    <a:gd name="T26" fmla="*/ 79 w 81"/>
                    <a:gd name="T27" fmla="*/ 59 h 198"/>
                    <a:gd name="T28" fmla="*/ 79 w 81"/>
                    <a:gd name="T29" fmla="*/ 49 h 198"/>
                    <a:gd name="T30" fmla="*/ 79 w 81"/>
                    <a:gd name="T31" fmla="*/ 40 h 198"/>
                    <a:gd name="T32" fmla="*/ 78 w 81"/>
                    <a:gd name="T33" fmla="*/ 31 h 198"/>
                    <a:gd name="T34" fmla="*/ 76 w 81"/>
                    <a:gd name="T35" fmla="*/ 24 h 198"/>
                    <a:gd name="T36" fmla="*/ 74 w 81"/>
                    <a:gd name="T37" fmla="*/ 17 h 198"/>
                    <a:gd name="T38" fmla="*/ 72 w 81"/>
                    <a:gd name="T39" fmla="*/ 11 h 198"/>
                    <a:gd name="T40" fmla="*/ 70 w 81"/>
                    <a:gd name="T41" fmla="*/ 7 h 198"/>
                    <a:gd name="T42" fmla="*/ 66 w 81"/>
                    <a:gd name="T43" fmla="*/ 3 h 198"/>
                    <a:gd name="T44" fmla="*/ 62 w 81"/>
                    <a:gd name="T45" fmla="*/ 1 h 198"/>
                    <a:gd name="T46" fmla="*/ 56 w 81"/>
                    <a:gd name="T47" fmla="*/ 0 h 198"/>
                    <a:gd name="T48" fmla="*/ 50 w 81"/>
                    <a:gd name="T49" fmla="*/ 0 h 198"/>
                    <a:gd name="T50" fmla="*/ 43 w 81"/>
                    <a:gd name="T51" fmla="*/ 2 h 198"/>
                    <a:gd name="T52" fmla="*/ 37 w 81"/>
                    <a:gd name="T53" fmla="*/ 5 h 198"/>
                    <a:gd name="T54" fmla="*/ 31 w 81"/>
                    <a:gd name="T55" fmla="*/ 10 h 198"/>
                    <a:gd name="T56" fmla="*/ 27 w 81"/>
                    <a:gd name="T57" fmla="*/ 17 h 198"/>
                    <a:gd name="T58" fmla="*/ 22 w 81"/>
                    <a:gd name="T59" fmla="*/ 24 h 198"/>
                    <a:gd name="T60" fmla="*/ 19 w 81"/>
                    <a:gd name="T61" fmla="*/ 32 h 198"/>
                    <a:gd name="T62" fmla="*/ 16 w 81"/>
                    <a:gd name="T63" fmla="*/ 41 h 198"/>
                    <a:gd name="T64" fmla="*/ 14 w 81"/>
                    <a:gd name="T65" fmla="*/ 52 h 198"/>
                    <a:gd name="T66" fmla="*/ 12 w 81"/>
                    <a:gd name="T67" fmla="*/ 66 h 198"/>
                    <a:gd name="T68" fmla="*/ 8 w 81"/>
                    <a:gd name="T69" fmla="*/ 83 h 198"/>
                    <a:gd name="T70" fmla="*/ 5 w 81"/>
                    <a:gd name="T71" fmla="*/ 103 h 198"/>
                    <a:gd name="T72" fmla="*/ 2 w 81"/>
                    <a:gd name="T73" fmla="*/ 124 h 198"/>
                    <a:gd name="T74" fmla="*/ 0 w 81"/>
                    <a:gd name="T75" fmla="*/ 143 h 198"/>
                    <a:gd name="T76" fmla="*/ 0 w 81"/>
                    <a:gd name="T77" fmla="*/ 160 h 198"/>
                    <a:gd name="T78" fmla="*/ 3 w 81"/>
                    <a:gd name="T79" fmla="*/ 173 h 198"/>
                    <a:gd name="T80" fmla="*/ 8 w 81"/>
                    <a:gd name="T81" fmla="*/ 182 h 198"/>
                    <a:gd name="T82" fmla="*/ 12 w 81"/>
                    <a:gd name="T83" fmla="*/ 187 h 198"/>
                    <a:gd name="T84" fmla="*/ 16 w 81"/>
                    <a:gd name="T85" fmla="*/ 191 h 198"/>
                    <a:gd name="T86" fmla="*/ 20 w 81"/>
                    <a:gd name="T87" fmla="*/ 194 h 198"/>
                    <a:gd name="T88" fmla="*/ 25 w 81"/>
                    <a:gd name="T89" fmla="*/ 196 h 198"/>
                    <a:gd name="T90" fmla="*/ 30 w 81"/>
                    <a:gd name="T91" fmla="*/ 197 h 198"/>
                    <a:gd name="T92" fmla="*/ 36 w 81"/>
                    <a:gd name="T93" fmla="*/ 197 h 198"/>
                    <a:gd name="T94" fmla="*/ 44 w 81"/>
                    <a:gd name="T95" fmla="*/ 197 h 19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81"/>
                    <a:gd name="T145" fmla="*/ 0 h 198"/>
                    <a:gd name="T146" fmla="*/ 81 w 81"/>
                    <a:gd name="T147" fmla="*/ 198 h 198"/>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81" h="198">
                      <a:moveTo>
                        <a:pt x="80" y="151"/>
                      </a:moveTo>
                      <a:lnTo>
                        <a:pt x="80" y="151"/>
                      </a:lnTo>
                      <a:lnTo>
                        <a:pt x="80" y="149"/>
                      </a:lnTo>
                      <a:lnTo>
                        <a:pt x="79" y="147"/>
                      </a:lnTo>
                      <a:lnTo>
                        <a:pt x="79" y="145"/>
                      </a:lnTo>
                      <a:lnTo>
                        <a:pt x="79" y="143"/>
                      </a:lnTo>
                      <a:lnTo>
                        <a:pt x="78" y="142"/>
                      </a:lnTo>
                      <a:lnTo>
                        <a:pt x="78" y="140"/>
                      </a:lnTo>
                      <a:lnTo>
                        <a:pt x="78" y="139"/>
                      </a:lnTo>
                      <a:lnTo>
                        <a:pt x="78" y="137"/>
                      </a:lnTo>
                      <a:lnTo>
                        <a:pt x="77" y="136"/>
                      </a:lnTo>
                      <a:lnTo>
                        <a:pt x="77" y="134"/>
                      </a:lnTo>
                      <a:lnTo>
                        <a:pt x="77" y="133"/>
                      </a:lnTo>
                      <a:lnTo>
                        <a:pt x="77" y="132"/>
                      </a:lnTo>
                      <a:lnTo>
                        <a:pt x="76" y="130"/>
                      </a:lnTo>
                      <a:lnTo>
                        <a:pt x="76" y="129"/>
                      </a:lnTo>
                      <a:lnTo>
                        <a:pt x="76" y="128"/>
                      </a:lnTo>
                      <a:lnTo>
                        <a:pt x="75" y="126"/>
                      </a:lnTo>
                      <a:lnTo>
                        <a:pt x="75" y="125"/>
                      </a:lnTo>
                      <a:lnTo>
                        <a:pt x="75" y="124"/>
                      </a:lnTo>
                      <a:lnTo>
                        <a:pt x="74" y="123"/>
                      </a:lnTo>
                      <a:lnTo>
                        <a:pt x="74" y="122"/>
                      </a:lnTo>
                      <a:lnTo>
                        <a:pt x="73" y="121"/>
                      </a:lnTo>
                      <a:lnTo>
                        <a:pt x="73" y="119"/>
                      </a:lnTo>
                      <a:lnTo>
                        <a:pt x="72" y="118"/>
                      </a:lnTo>
                      <a:lnTo>
                        <a:pt x="72" y="117"/>
                      </a:lnTo>
                      <a:lnTo>
                        <a:pt x="71" y="116"/>
                      </a:lnTo>
                      <a:lnTo>
                        <a:pt x="71" y="114"/>
                      </a:lnTo>
                      <a:lnTo>
                        <a:pt x="70" y="113"/>
                      </a:lnTo>
                      <a:lnTo>
                        <a:pt x="69" y="112"/>
                      </a:lnTo>
                      <a:lnTo>
                        <a:pt x="68" y="111"/>
                      </a:lnTo>
                      <a:lnTo>
                        <a:pt x="67" y="110"/>
                      </a:lnTo>
                      <a:lnTo>
                        <a:pt x="67" y="108"/>
                      </a:lnTo>
                      <a:lnTo>
                        <a:pt x="66" y="107"/>
                      </a:lnTo>
                      <a:lnTo>
                        <a:pt x="66" y="105"/>
                      </a:lnTo>
                      <a:lnTo>
                        <a:pt x="67" y="103"/>
                      </a:lnTo>
                      <a:lnTo>
                        <a:pt x="68" y="102"/>
                      </a:lnTo>
                      <a:lnTo>
                        <a:pt x="69" y="100"/>
                      </a:lnTo>
                      <a:lnTo>
                        <a:pt x="70" y="98"/>
                      </a:lnTo>
                      <a:lnTo>
                        <a:pt x="70" y="96"/>
                      </a:lnTo>
                      <a:lnTo>
                        <a:pt x="71" y="94"/>
                      </a:lnTo>
                      <a:lnTo>
                        <a:pt x="72" y="92"/>
                      </a:lnTo>
                      <a:lnTo>
                        <a:pt x="72" y="90"/>
                      </a:lnTo>
                      <a:lnTo>
                        <a:pt x="73" y="88"/>
                      </a:lnTo>
                      <a:lnTo>
                        <a:pt x="74" y="85"/>
                      </a:lnTo>
                      <a:lnTo>
                        <a:pt x="74" y="83"/>
                      </a:lnTo>
                      <a:lnTo>
                        <a:pt x="75" y="81"/>
                      </a:lnTo>
                      <a:lnTo>
                        <a:pt x="75" y="78"/>
                      </a:lnTo>
                      <a:lnTo>
                        <a:pt x="76" y="76"/>
                      </a:lnTo>
                      <a:lnTo>
                        <a:pt x="77" y="74"/>
                      </a:lnTo>
                      <a:lnTo>
                        <a:pt x="77" y="71"/>
                      </a:lnTo>
                      <a:lnTo>
                        <a:pt x="77" y="69"/>
                      </a:lnTo>
                      <a:lnTo>
                        <a:pt x="78" y="66"/>
                      </a:lnTo>
                      <a:lnTo>
                        <a:pt x="78" y="64"/>
                      </a:lnTo>
                      <a:lnTo>
                        <a:pt x="78" y="61"/>
                      </a:lnTo>
                      <a:lnTo>
                        <a:pt x="79" y="59"/>
                      </a:lnTo>
                      <a:lnTo>
                        <a:pt x="79" y="57"/>
                      </a:lnTo>
                      <a:lnTo>
                        <a:pt x="79" y="54"/>
                      </a:lnTo>
                      <a:lnTo>
                        <a:pt x="79" y="52"/>
                      </a:lnTo>
                      <a:lnTo>
                        <a:pt x="79" y="49"/>
                      </a:lnTo>
                      <a:lnTo>
                        <a:pt x="79" y="47"/>
                      </a:lnTo>
                      <a:lnTo>
                        <a:pt x="79" y="45"/>
                      </a:lnTo>
                      <a:lnTo>
                        <a:pt x="79" y="42"/>
                      </a:lnTo>
                      <a:lnTo>
                        <a:pt x="79" y="40"/>
                      </a:lnTo>
                      <a:lnTo>
                        <a:pt x="79" y="38"/>
                      </a:lnTo>
                      <a:lnTo>
                        <a:pt x="78" y="35"/>
                      </a:lnTo>
                      <a:lnTo>
                        <a:pt x="78" y="34"/>
                      </a:lnTo>
                      <a:lnTo>
                        <a:pt x="78" y="31"/>
                      </a:lnTo>
                      <a:lnTo>
                        <a:pt x="77" y="29"/>
                      </a:lnTo>
                      <a:lnTo>
                        <a:pt x="77" y="27"/>
                      </a:lnTo>
                      <a:lnTo>
                        <a:pt x="76" y="25"/>
                      </a:lnTo>
                      <a:lnTo>
                        <a:pt x="76" y="24"/>
                      </a:lnTo>
                      <a:lnTo>
                        <a:pt x="75" y="22"/>
                      </a:lnTo>
                      <a:lnTo>
                        <a:pt x="75" y="20"/>
                      </a:lnTo>
                      <a:lnTo>
                        <a:pt x="75" y="18"/>
                      </a:lnTo>
                      <a:lnTo>
                        <a:pt x="74" y="17"/>
                      </a:lnTo>
                      <a:lnTo>
                        <a:pt x="74" y="16"/>
                      </a:lnTo>
                      <a:lnTo>
                        <a:pt x="73" y="14"/>
                      </a:lnTo>
                      <a:lnTo>
                        <a:pt x="73" y="13"/>
                      </a:lnTo>
                      <a:lnTo>
                        <a:pt x="72" y="11"/>
                      </a:lnTo>
                      <a:lnTo>
                        <a:pt x="72" y="10"/>
                      </a:lnTo>
                      <a:lnTo>
                        <a:pt x="71" y="9"/>
                      </a:lnTo>
                      <a:lnTo>
                        <a:pt x="70" y="8"/>
                      </a:lnTo>
                      <a:lnTo>
                        <a:pt x="70" y="7"/>
                      </a:lnTo>
                      <a:lnTo>
                        <a:pt x="69" y="6"/>
                      </a:lnTo>
                      <a:lnTo>
                        <a:pt x="68" y="5"/>
                      </a:lnTo>
                      <a:lnTo>
                        <a:pt x="67" y="4"/>
                      </a:lnTo>
                      <a:lnTo>
                        <a:pt x="66" y="3"/>
                      </a:lnTo>
                      <a:lnTo>
                        <a:pt x="65" y="3"/>
                      </a:lnTo>
                      <a:lnTo>
                        <a:pt x="64" y="2"/>
                      </a:lnTo>
                      <a:lnTo>
                        <a:pt x="63" y="2"/>
                      </a:lnTo>
                      <a:lnTo>
                        <a:pt x="62" y="1"/>
                      </a:lnTo>
                      <a:lnTo>
                        <a:pt x="61" y="1"/>
                      </a:lnTo>
                      <a:lnTo>
                        <a:pt x="59" y="0"/>
                      </a:lnTo>
                      <a:lnTo>
                        <a:pt x="58" y="0"/>
                      </a:lnTo>
                      <a:lnTo>
                        <a:pt x="56" y="0"/>
                      </a:lnTo>
                      <a:lnTo>
                        <a:pt x="55" y="0"/>
                      </a:lnTo>
                      <a:lnTo>
                        <a:pt x="53" y="0"/>
                      </a:lnTo>
                      <a:lnTo>
                        <a:pt x="51" y="0"/>
                      </a:lnTo>
                      <a:lnTo>
                        <a:pt x="50" y="0"/>
                      </a:lnTo>
                      <a:lnTo>
                        <a:pt x="48" y="0"/>
                      </a:lnTo>
                      <a:lnTo>
                        <a:pt x="46" y="1"/>
                      </a:lnTo>
                      <a:lnTo>
                        <a:pt x="45" y="1"/>
                      </a:lnTo>
                      <a:lnTo>
                        <a:pt x="43" y="2"/>
                      </a:lnTo>
                      <a:lnTo>
                        <a:pt x="42" y="3"/>
                      </a:lnTo>
                      <a:lnTo>
                        <a:pt x="40" y="3"/>
                      </a:lnTo>
                      <a:lnTo>
                        <a:pt x="39" y="5"/>
                      </a:lnTo>
                      <a:lnTo>
                        <a:pt x="37" y="5"/>
                      </a:lnTo>
                      <a:lnTo>
                        <a:pt x="36" y="7"/>
                      </a:lnTo>
                      <a:lnTo>
                        <a:pt x="34" y="8"/>
                      </a:lnTo>
                      <a:lnTo>
                        <a:pt x="33" y="9"/>
                      </a:lnTo>
                      <a:lnTo>
                        <a:pt x="31" y="10"/>
                      </a:lnTo>
                      <a:lnTo>
                        <a:pt x="30" y="12"/>
                      </a:lnTo>
                      <a:lnTo>
                        <a:pt x="29" y="13"/>
                      </a:lnTo>
                      <a:lnTo>
                        <a:pt x="28" y="15"/>
                      </a:lnTo>
                      <a:lnTo>
                        <a:pt x="27" y="17"/>
                      </a:lnTo>
                      <a:lnTo>
                        <a:pt x="25" y="18"/>
                      </a:lnTo>
                      <a:lnTo>
                        <a:pt x="24" y="20"/>
                      </a:lnTo>
                      <a:lnTo>
                        <a:pt x="23" y="22"/>
                      </a:lnTo>
                      <a:lnTo>
                        <a:pt x="22" y="24"/>
                      </a:lnTo>
                      <a:lnTo>
                        <a:pt x="21" y="26"/>
                      </a:lnTo>
                      <a:lnTo>
                        <a:pt x="20" y="28"/>
                      </a:lnTo>
                      <a:lnTo>
                        <a:pt x="20" y="30"/>
                      </a:lnTo>
                      <a:lnTo>
                        <a:pt x="19" y="32"/>
                      </a:lnTo>
                      <a:lnTo>
                        <a:pt x="18" y="35"/>
                      </a:lnTo>
                      <a:lnTo>
                        <a:pt x="17" y="37"/>
                      </a:lnTo>
                      <a:lnTo>
                        <a:pt x="17" y="39"/>
                      </a:lnTo>
                      <a:lnTo>
                        <a:pt x="16" y="41"/>
                      </a:lnTo>
                      <a:lnTo>
                        <a:pt x="16" y="44"/>
                      </a:lnTo>
                      <a:lnTo>
                        <a:pt x="16" y="46"/>
                      </a:lnTo>
                      <a:lnTo>
                        <a:pt x="15" y="49"/>
                      </a:lnTo>
                      <a:lnTo>
                        <a:pt x="14" y="52"/>
                      </a:lnTo>
                      <a:lnTo>
                        <a:pt x="14" y="54"/>
                      </a:lnTo>
                      <a:lnTo>
                        <a:pt x="13" y="58"/>
                      </a:lnTo>
                      <a:lnTo>
                        <a:pt x="13" y="62"/>
                      </a:lnTo>
                      <a:lnTo>
                        <a:pt x="12" y="66"/>
                      </a:lnTo>
                      <a:lnTo>
                        <a:pt x="11" y="70"/>
                      </a:lnTo>
                      <a:lnTo>
                        <a:pt x="10" y="74"/>
                      </a:lnTo>
                      <a:lnTo>
                        <a:pt x="9" y="79"/>
                      </a:lnTo>
                      <a:lnTo>
                        <a:pt x="8" y="83"/>
                      </a:lnTo>
                      <a:lnTo>
                        <a:pt x="8" y="88"/>
                      </a:lnTo>
                      <a:lnTo>
                        <a:pt x="6" y="93"/>
                      </a:lnTo>
                      <a:lnTo>
                        <a:pt x="6" y="98"/>
                      </a:lnTo>
                      <a:lnTo>
                        <a:pt x="5" y="103"/>
                      </a:lnTo>
                      <a:lnTo>
                        <a:pt x="4" y="108"/>
                      </a:lnTo>
                      <a:lnTo>
                        <a:pt x="3" y="114"/>
                      </a:lnTo>
                      <a:lnTo>
                        <a:pt x="2" y="119"/>
                      </a:lnTo>
                      <a:lnTo>
                        <a:pt x="2" y="124"/>
                      </a:lnTo>
                      <a:lnTo>
                        <a:pt x="1" y="129"/>
                      </a:lnTo>
                      <a:lnTo>
                        <a:pt x="1" y="134"/>
                      </a:lnTo>
                      <a:lnTo>
                        <a:pt x="1" y="139"/>
                      </a:lnTo>
                      <a:lnTo>
                        <a:pt x="0" y="143"/>
                      </a:lnTo>
                      <a:lnTo>
                        <a:pt x="0" y="148"/>
                      </a:lnTo>
                      <a:lnTo>
                        <a:pt x="0" y="152"/>
                      </a:lnTo>
                      <a:lnTo>
                        <a:pt x="0" y="156"/>
                      </a:lnTo>
                      <a:lnTo>
                        <a:pt x="0" y="160"/>
                      </a:lnTo>
                      <a:lnTo>
                        <a:pt x="1" y="164"/>
                      </a:lnTo>
                      <a:lnTo>
                        <a:pt x="1" y="167"/>
                      </a:lnTo>
                      <a:lnTo>
                        <a:pt x="2" y="171"/>
                      </a:lnTo>
                      <a:lnTo>
                        <a:pt x="3" y="173"/>
                      </a:lnTo>
                      <a:lnTo>
                        <a:pt x="4" y="176"/>
                      </a:lnTo>
                      <a:lnTo>
                        <a:pt x="5" y="178"/>
                      </a:lnTo>
                      <a:lnTo>
                        <a:pt x="6" y="180"/>
                      </a:lnTo>
                      <a:lnTo>
                        <a:pt x="8" y="182"/>
                      </a:lnTo>
                      <a:lnTo>
                        <a:pt x="9" y="183"/>
                      </a:lnTo>
                      <a:lnTo>
                        <a:pt x="10" y="185"/>
                      </a:lnTo>
                      <a:lnTo>
                        <a:pt x="11" y="186"/>
                      </a:lnTo>
                      <a:lnTo>
                        <a:pt x="12" y="187"/>
                      </a:lnTo>
                      <a:lnTo>
                        <a:pt x="13" y="188"/>
                      </a:lnTo>
                      <a:lnTo>
                        <a:pt x="14" y="190"/>
                      </a:lnTo>
                      <a:lnTo>
                        <a:pt x="15" y="191"/>
                      </a:lnTo>
                      <a:lnTo>
                        <a:pt x="16" y="191"/>
                      </a:lnTo>
                      <a:lnTo>
                        <a:pt x="17" y="192"/>
                      </a:lnTo>
                      <a:lnTo>
                        <a:pt x="18" y="193"/>
                      </a:lnTo>
                      <a:lnTo>
                        <a:pt x="19" y="194"/>
                      </a:lnTo>
                      <a:lnTo>
                        <a:pt x="20" y="194"/>
                      </a:lnTo>
                      <a:lnTo>
                        <a:pt x="21" y="195"/>
                      </a:lnTo>
                      <a:lnTo>
                        <a:pt x="22" y="195"/>
                      </a:lnTo>
                      <a:lnTo>
                        <a:pt x="23" y="195"/>
                      </a:lnTo>
                      <a:lnTo>
                        <a:pt x="25" y="196"/>
                      </a:lnTo>
                      <a:lnTo>
                        <a:pt x="26" y="196"/>
                      </a:lnTo>
                      <a:lnTo>
                        <a:pt x="27" y="196"/>
                      </a:lnTo>
                      <a:lnTo>
                        <a:pt x="28" y="197"/>
                      </a:lnTo>
                      <a:lnTo>
                        <a:pt x="30" y="197"/>
                      </a:lnTo>
                      <a:lnTo>
                        <a:pt x="31" y="197"/>
                      </a:lnTo>
                      <a:lnTo>
                        <a:pt x="33" y="197"/>
                      </a:lnTo>
                      <a:lnTo>
                        <a:pt x="34" y="197"/>
                      </a:lnTo>
                      <a:lnTo>
                        <a:pt x="36" y="197"/>
                      </a:lnTo>
                      <a:lnTo>
                        <a:pt x="38" y="197"/>
                      </a:lnTo>
                      <a:lnTo>
                        <a:pt x="40" y="197"/>
                      </a:lnTo>
                      <a:lnTo>
                        <a:pt x="42" y="197"/>
                      </a:lnTo>
                      <a:lnTo>
                        <a:pt x="44" y="197"/>
                      </a:lnTo>
                      <a:lnTo>
                        <a:pt x="46" y="197"/>
                      </a:lnTo>
                      <a:lnTo>
                        <a:pt x="49" y="197"/>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CL"/>
                </a:p>
              </p:txBody>
            </p:sp>
            <p:sp>
              <p:nvSpPr>
                <p:cNvPr id="50198" name="Freeform 18"/>
                <p:cNvSpPr>
                  <a:spLocks/>
                </p:cNvSpPr>
                <p:nvPr/>
              </p:nvSpPr>
              <p:spPr bwMode="auto">
                <a:xfrm>
                  <a:off x="4781" y="900"/>
                  <a:ext cx="299" cy="449"/>
                </a:xfrm>
                <a:custGeom>
                  <a:avLst/>
                  <a:gdLst>
                    <a:gd name="T0" fmla="*/ 298 w 299"/>
                    <a:gd name="T1" fmla="*/ 0 h 449"/>
                    <a:gd name="T2" fmla="*/ 149 w 299"/>
                    <a:gd name="T3" fmla="*/ 18 h 449"/>
                    <a:gd name="T4" fmla="*/ 0 w 299"/>
                    <a:gd name="T5" fmla="*/ 448 h 449"/>
                    <a:gd name="T6" fmla="*/ 149 w 299"/>
                    <a:gd name="T7" fmla="*/ 430 h 449"/>
                    <a:gd name="T8" fmla="*/ 298 w 299"/>
                    <a:gd name="T9" fmla="*/ 0 h 449"/>
                    <a:gd name="T10" fmla="*/ 0 60000 65536"/>
                    <a:gd name="T11" fmla="*/ 0 60000 65536"/>
                    <a:gd name="T12" fmla="*/ 0 60000 65536"/>
                    <a:gd name="T13" fmla="*/ 0 60000 65536"/>
                    <a:gd name="T14" fmla="*/ 0 60000 65536"/>
                    <a:gd name="T15" fmla="*/ 0 w 299"/>
                    <a:gd name="T16" fmla="*/ 0 h 449"/>
                    <a:gd name="T17" fmla="*/ 299 w 299"/>
                    <a:gd name="T18" fmla="*/ 449 h 449"/>
                  </a:gdLst>
                  <a:ahLst/>
                  <a:cxnLst>
                    <a:cxn ang="T10">
                      <a:pos x="T0" y="T1"/>
                    </a:cxn>
                    <a:cxn ang="T11">
                      <a:pos x="T2" y="T3"/>
                    </a:cxn>
                    <a:cxn ang="T12">
                      <a:pos x="T4" y="T5"/>
                    </a:cxn>
                    <a:cxn ang="T13">
                      <a:pos x="T6" y="T7"/>
                    </a:cxn>
                    <a:cxn ang="T14">
                      <a:pos x="T8" y="T9"/>
                    </a:cxn>
                  </a:cxnLst>
                  <a:rect l="T15" t="T16" r="T17" b="T18"/>
                  <a:pathLst>
                    <a:path w="299" h="449">
                      <a:moveTo>
                        <a:pt x="298" y="0"/>
                      </a:moveTo>
                      <a:lnTo>
                        <a:pt x="149" y="18"/>
                      </a:lnTo>
                      <a:lnTo>
                        <a:pt x="0" y="448"/>
                      </a:lnTo>
                      <a:lnTo>
                        <a:pt x="149" y="430"/>
                      </a:lnTo>
                      <a:lnTo>
                        <a:pt x="298" y="0"/>
                      </a:lnTo>
                    </a:path>
                  </a:pathLst>
                </a:custGeom>
                <a:solidFill>
                  <a:srgbClr val="00FF3F"/>
                </a:solidFill>
                <a:ln>
                  <a:noFill/>
                </a:ln>
                <a:extLst>
                  <a:ext uri="{91240B29-F687-4F45-9708-019B960494DF}">
                    <a14:hiddenLine xmlns:a14="http://schemas.microsoft.com/office/drawing/2010/main" w="12700" cap="rnd">
                      <a:solidFill>
                        <a:srgbClr val="000000"/>
                      </a:solidFill>
                      <a:round/>
                      <a:headEnd/>
                      <a:tailEnd/>
                    </a14:hiddenLine>
                  </a:ext>
                </a:extLst>
              </p:spPr>
              <p:txBody>
                <a:bodyPr/>
                <a:lstStyle/>
                <a:p>
                  <a:endParaRPr lang="es-CL"/>
                </a:p>
              </p:txBody>
            </p:sp>
            <p:sp>
              <p:nvSpPr>
                <p:cNvPr id="50199" name="Freeform 19"/>
                <p:cNvSpPr>
                  <a:spLocks/>
                </p:cNvSpPr>
                <p:nvPr/>
              </p:nvSpPr>
              <p:spPr bwMode="auto">
                <a:xfrm>
                  <a:off x="4781" y="900"/>
                  <a:ext cx="305" cy="455"/>
                </a:xfrm>
                <a:custGeom>
                  <a:avLst/>
                  <a:gdLst>
                    <a:gd name="T0" fmla="*/ 304 w 305"/>
                    <a:gd name="T1" fmla="*/ 0 h 455"/>
                    <a:gd name="T2" fmla="*/ 152 w 305"/>
                    <a:gd name="T3" fmla="*/ 18 h 455"/>
                    <a:gd name="T4" fmla="*/ 0 w 305"/>
                    <a:gd name="T5" fmla="*/ 454 h 455"/>
                    <a:gd name="T6" fmla="*/ 152 w 305"/>
                    <a:gd name="T7" fmla="*/ 436 h 455"/>
                    <a:gd name="T8" fmla="*/ 304 w 305"/>
                    <a:gd name="T9" fmla="*/ 0 h 455"/>
                    <a:gd name="T10" fmla="*/ 0 60000 65536"/>
                    <a:gd name="T11" fmla="*/ 0 60000 65536"/>
                    <a:gd name="T12" fmla="*/ 0 60000 65536"/>
                    <a:gd name="T13" fmla="*/ 0 60000 65536"/>
                    <a:gd name="T14" fmla="*/ 0 60000 65536"/>
                    <a:gd name="T15" fmla="*/ 0 w 305"/>
                    <a:gd name="T16" fmla="*/ 0 h 455"/>
                    <a:gd name="T17" fmla="*/ 305 w 305"/>
                    <a:gd name="T18" fmla="*/ 455 h 455"/>
                  </a:gdLst>
                  <a:ahLst/>
                  <a:cxnLst>
                    <a:cxn ang="T10">
                      <a:pos x="T0" y="T1"/>
                    </a:cxn>
                    <a:cxn ang="T11">
                      <a:pos x="T2" y="T3"/>
                    </a:cxn>
                    <a:cxn ang="T12">
                      <a:pos x="T4" y="T5"/>
                    </a:cxn>
                    <a:cxn ang="T13">
                      <a:pos x="T6" y="T7"/>
                    </a:cxn>
                    <a:cxn ang="T14">
                      <a:pos x="T8" y="T9"/>
                    </a:cxn>
                  </a:cxnLst>
                  <a:rect l="T15" t="T16" r="T17" b="T18"/>
                  <a:pathLst>
                    <a:path w="305" h="455">
                      <a:moveTo>
                        <a:pt x="304" y="0"/>
                      </a:moveTo>
                      <a:lnTo>
                        <a:pt x="152" y="18"/>
                      </a:lnTo>
                      <a:lnTo>
                        <a:pt x="0" y="454"/>
                      </a:lnTo>
                      <a:lnTo>
                        <a:pt x="152" y="436"/>
                      </a:lnTo>
                      <a:lnTo>
                        <a:pt x="304" y="0"/>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CL"/>
                </a:p>
              </p:txBody>
            </p:sp>
            <p:sp>
              <p:nvSpPr>
                <p:cNvPr id="50200" name="Freeform 20"/>
                <p:cNvSpPr>
                  <a:spLocks/>
                </p:cNvSpPr>
                <p:nvPr/>
              </p:nvSpPr>
              <p:spPr bwMode="auto">
                <a:xfrm>
                  <a:off x="4912" y="937"/>
                  <a:ext cx="132" cy="86"/>
                </a:xfrm>
                <a:custGeom>
                  <a:avLst/>
                  <a:gdLst>
                    <a:gd name="T0" fmla="*/ 105 w 132"/>
                    <a:gd name="T1" fmla="*/ 53 h 86"/>
                    <a:gd name="T2" fmla="*/ 101 w 132"/>
                    <a:gd name="T3" fmla="*/ 60 h 86"/>
                    <a:gd name="T4" fmla="*/ 96 w 132"/>
                    <a:gd name="T5" fmla="*/ 66 h 86"/>
                    <a:gd name="T6" fmla="*/ 91 w 132"/>
                    <a:gd name="T7" fmla="*/ 72 h 86"/>
                    <a:gd name="T8" fmla="*/ 84 w 132"/>
                    <a:gd name="T9" fmla="*/ 78 h 86"/>
                    <a:gd name="T10" fmla="*/ 76 w 132"/>
                    <a:gd name="T11" fmla="*/ 82 h 86"/>
                    <a:gd name="T12" fmla="*/ 76 w 132"/>
                    <a:gd name="T13" fmla="*/ 59 h 86"/>
                    <a:gd name="T14" fmla="*/ 82 w 132"/>
                    <a:gd name="T15" fmla="*/ 54 h 86"/>
                    <a:gd name="T16" fmla="*/ 87 w 132"/>
                    <a:gd name="T17" fmla="*/ 48 h 86"/>
                    <a:gd name="T18" fmla="*/ 91 w 132"/>
                    <a:gd name="T19" fmla="*/ 41 h 86"/>
                    <a:gd name="T20" fmla="*/ 93 w 132"/>
                    <a:gd name="T21" fmla="*/ 35 h 86"/>
                    <a:gd name="T22" fmla="*/ 93 w 132"/>
                    <a:gd name="T23" fmla="*/ 29 h 86"/>
                    <a:gd name="T24" fmla="*/ 89 w 132"/>
                    <a:gd name="T25" fmla="*/ 27 h 86"/>
                    <a:gd name="T26" fmla="*/ 85 w 132"/>
                    <a:gd name="T27" fmla="*/ 30 h 86"/>
                    <a:gd name="T28" fmla="*/ 83 w 132"/>
                    <a:gd name="T29" fmla="*/ 34 h 86"/>
                    <a:gd name="T30" fmla="*/ 80 w 132"/>
                    <a:gd name="T31" fmla="*/ 38 h 86"/>
                    <a:gd name="T32" fmla="*/ 77 w 132"/>
                    <a:gd name="T33" fmla="*/ 45 h 86"/>
                    <a:gd name="T34" fmla="*/ 74 w 132"/>
                    <a:gd name="T35" fmla="*/ 52 h 86"/>
                    <a:gd name="T36" fmla="*/ 69 w 132"/>
                    <a:gd name="T37" fmla="*/ 61 h 86"/>
                    <a:gd name="T38" fmla="*/ 64 w 132"/>
                    <a:gd name="T39" fmla="*/ 67 h 86"/>
                    <a:gd name="T40" fmla="*/ 59 w 132"/>
                    <a:gd name="T41" fmla="*/ 73 h 86"/>
                    <a:gd name="T42" fmla="*/ 54 w 132"/>
                    <a:gd name="T43" fmla="*/ 78 h 86"/>
                    <a:gd name="T44" fmla="*/ 48 w 132"/>
                    <a:gd name="T45" fmla="*/ 81 h 86"/>
                    <a:gd name="T46" fmla="*/ 42 w 132"/>
                    <a:gd name="T47" fmla="*/ 84 h 86"/>
                    <a:gd name="T48" fmla="*/ 36 w 132"/>
                    <a:gd name="T49" fmla="*/ 85 h 86"/>
                    <a:gd name="T50" fmla="*/ 32 w 132"/>
                    <a:gd name="T51" fmla="*/ 85 h 86"/>
                    <a:gd name="T52" fmla="*/ 26 w 132"/>
                    <a:gd name="T53" fmla="*/ 83 h 86"/>
                    <a:gd name="T54" fmla="*/ 22 w 132"/>
                    <a:gd name="T55" fmla="*/ 80 h 86"/>
                    <a:gd name="T56" fmla="*/ 20 w 132"/>
                    <a:gd name="T57" fmla="*/ 76 h 86"/>
                    <a:gd name="T58" fmla="*/ 18 w 132"/>
                    <a:gd name="T59" fmla="*/ 69 h 86"/>
                    <a:gd name="T60" fmla="*/ 18 w 132"/>
                    <a:gd name="T61" fmla="*/ 62 h 86"/>
                    <a:gd name="T62" fmla="*/ 26 w 132"/>
                    <a:gd name="T63" fmla="*/ 40 h 86"/>
                    <a:gd name="T64" fmla="*/ 29 w 132"/>
                    <a:gd name="T65" fmla="*/ 35 h 86"/>
                    <a:gd name="T66" fmla="*/ 33 w 132"/>
                    <a:gd name="T67" fmla="*/ 29 h 86"/>
                    <a:gd name="T68" fmla="*/ 37 w 132"/>
                    <a:gd name="T69" fmla="*/ 23 h 86"/>
                    <a:gd name="T70" fmla="*/ 42 w 132"/>
                    <a:gd name="T71" fmla="*/ 18 h 86"/>
                    <a:gd name="T72" fmla="*/ 48 w 132"/>
                    <a:gd name="T73" fmla="*/ 13 h 86"/>
                    <a:gd name="T74" fmla="*/ 55 w 132"/>
                    <a:gd name="T75" fmla="*/ 9 h 86"/>
                    <a:gd name="T76" fmla="*/ 51 w 132"/>
                    <a:gd name="T77" fmla="*/ 33 h 86"/>
                    <a:gd name="T78" fmla="*/ 46 w 132"/>
                    <a:gd name="T79" fmla="*/ 36 h 86"/>
                    <a:gd name="T80" fmla="*/ 42 w 132"/>
                    <a:gd name="T81" fmla="*/ 42 h 86"/>
                    <a:gd name="T82" fmla="*/ 40 w 132"/>
                    <a:gd name="T83" fmla="*/ 49 h 86"/>
                    <a:gd name="T84" fmla="*/ 39 w 132"/>
                    <a:gd name="T85" fmla="*/ 53 h 86"/>
                    <a:gd name="T86" fmla="*/ 40 w 132"/>
                    <a:gd name="T87" fmla="*/ 58 h 86"/>
                    <a:gd name="T88" fmla="*/ 45 w 132"/>
                    <a:gd name="T89" fmla="*/ 57 h 86"/>
                    <a:gd name="T90" fmla="*/ 49 w 132"/>
                    <a:gd name="T91" fmla="*/ 52 h 86"/>
                    <a:gd name="T92" fmla="*/ 51 w 132"/>
                    <a:gd name="T93" fmla="*/ 48 h 86"/>
                    <a:gd name="T94" fmla="*/ 54 w 132"/>
                    <a:gd name="T95" fmla="*/ 42 h 86"/>
                    <a:gd name="T96" fmla="*/ 57 w 132"/>
                    <a:gd name="T97" fmla="*/ 35 h 86"/>
                    <a:gd name="T98" fmla="*/ 61 w 132"/>
                    <a:gd name="T99" fmla="*/ 27 h 86"/>
                    <a:gd name="T100" fmla="*/ 67 w 132"/>
                    <a:gd name="T101" fmla="*/ 20 h 86"/>
                    <a:gd name="T102" fmla="*/ 73 w 132"/>
                    <a:gd name="T103" fmla="*/ 13 h 86"/>
                    <a:gd name="T104" fmla="*/ 78 w 132"/>
                    <a:gd name="T105" fmla="*/ 7 h 86"/>
                    <a:gd name="T106" fmla="*/ 85 w 132"/>
                    <a:gd name="T107" fmla="*/ 4 h 86"/>
                    <a:gd name="T108" fmla="*/ 92 w 132"/>
                    <a:gd name="T109" fmla="*/ 2 h 86"/>
                    <a:gd name="T110" fmla="*/ 98 w 132"/>
                    <a:gd name="T111" fmla="*/ 0 h 86"/>
                    <a:gd name="T112" fmla="*/ 105 w 132"/>
                    <a:gd name="T113" fmla="*/ 1 h 86"/>
                    <a:gd name="T114" fmla="*/ 110 w 132"/>
                    <a:gd name="T115" fmla="*/ 3 h 86"/>
                    <a:gd name="T116" fmla="*/ 114 w 132"/>
                    <a:gd name="T117" fmla="*/ 7 h 86"/>
                    <a:gd name="T118" fmla="*/ 116 w 132"/>
                    <a:gd name="T119" fmla="*/ 13 h 86"/>
                    <a:gd name="T120" fmla="*/ 116 w 132"/>
                    <a:gd name="T121" fmla="*/ 20 h 86"/>
                    <a:gd name="T122" fmla="*/ 115 w 132"/>
                    <a:gd name="T123" fmla="*/ 28 h 8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32"/>
                    <a:gd name="T187" fmla="*/ 0 h 86"/>
                    <a:gd name="T188" fmla="*/ 132 w 132"/>
                    <a:gd name="T189" fmla="*/ 86 h 8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32" h="86">
                      <a:moveTo>
                        <a:pt x="108" y="49"/>
                      </a:moveTo>
                      <a:lnTo>
                        <a:pt x="107" y="50"/>
                      </a:lnTo>
                      <a:lnTo>
                        <a:pt x="106" y="51"/>
                      </a:lnTo>
                      <a:lnTo>
                        <a:pt x="105" y="52"/>
                      </a:lnTo>
                      <a:lnTo>
                        <a:pt x="105" y="53"/>
                      </a:lnTo>
                      <a:lnTo>
                        <a:pt x="104" y="55"/>
                      </a:lnTo>
                      <a:lnTo>
                        <a:pt x="103" y="56"/>
                      </a:lnTo>
                      <a:lnTo>
                        <a:pt x="102" y="57"/>
                      </a:lnTo>
                      <a:lnTo>
                        <a:pt x="101" y="59"/>
                      </a:lnTo>
                      <a:lnTo>
                        <a:pt x="101" y="60"/>
                      </a:lnTo>
                      <a:lnTo>
                        <a:pt x="100" y="61"/>
                      </a:lnTo>
                      <a:lnTo>
                        <a:pt x="99" y="63"/>
                      </a:lnTo>
                      <a:lnTo>
                        <a:pt x="98" y="64"/>
                      </a:lnTo>
                      <a:lnTo>
                        <a:pt x="96" y="66"/>
                      </a:lnTo>
                      <a:lnTo>
                        <a:pt x="95" y="67"/>
                      </a:lnTo>
                      <a:lnTo>
                        <a:pt x="94" y="68"/>
                      </a:lnTo>
                      <a:lnTo>
                        <a:pt x="93" y="69"/>
                      </a:lnTo>
                      <a:lnTo>
                        <a:pt x="92" y="71"/>
                      </a:lnTo>
                      <a:lnTo>
                        <a:pt x="91" y="72"/>
                      </a:lnTo>
                      <a:lnTo>
                        <a:pt x="89" y="73"/>
                      </a:lnTo>
                      <a:lnTo>
                        <a:pt x="88" y="74"/>
                      </a:lnTo>
                      <a:lnTo>
                        <a:pt x="87" y="75"/>
                      </a:lnTo>
                      <a:lnTo>
                        <a:pt x="85" y="77"/>
                      </a:lnTo>
                      <a:lnTo>
                        <a:pt x="84" y="78"/>
                      </a:lnTo>
                      <a:lnTo>
                        <a:pt x="82" y="78"/>
                      </a:lnTo>
                      <a:lnTo>
                        <a:pt x="81" y="79"/>
                      </a:lnTo>
                      <a:lnTo>
                        <a:pt x="79" y="80"/>
                      </a:lnTo>
                      <a:lnTo>
                        <a:pt x="78" y="81"/>
                      </a:lnTo>
                      <a:lnTo>
                        <a:pt x="76" y="82"/>
                      </a:lnTo>
                      <a:lnTo>
                        <a:pt x="75" y="82"/>
                      </a:lnTo>
                      <a:lnTo>
                        <a:pt x="73" y="83"/>
                      </a:lnTo>
                      <a:lnTo>
                        <a:pt x="72" y="84"/>
                      </a:lnTo>
                      <a:lnTo>
                        <a:pt x="76" y="59"/>
                      </a:lnTo>
                      <a:lnTo>
                        <a:pt x="78" y="58"/>
                      </a:lnTo>
                      <a:lnTo>
                        <a:pt x="79" y="57"/>
                      </a:lnTo>
                      <a:lnTo>
                        <a:pt x="80" y="56"/>
                      </a:lnTo>
                      <a:lnTo>
                        <a:pt x="81" y="55"/>
                      </a:lnTo>
                      <a:lnTo>
                        <a:pt x="82" y="54"/>
                      </a:lnTo>
                      <a:lnTo>
                        <a:pt x="83" y="53"/>
                      </a:lnTo>
                      <a:lnTo>
                        <a:pt x="84" y="52"/>
                      </a:lnTo>
                      <a:lnTo>
                        <a:pt x="86" y="50"/>
                      </a:lnTo>
                      <a:lnTo>
                        <a:pt x="87" y="48"/>
                      </a:lnTo>
                      <a:lnTo>
                        <a:pt x="88" y="47"/>
                      </a:lnTo>
                      <a:lnTo>
                        <a:pt x="89" y="45"/>
                      </a:lnTo>
                      <a:lnTo>
                        <a:pt x="90" y="44"/>
                      </a:lnTo>
                      <a:lnTo>
                        <a:pt x="91" y="42"/>
                      </a:lnTo>
                      <a:lnTo>
                        <a:pt x="91" y="41"/>
                      </a:lnTo>
                      <a:lnTo>
                        <a:pt x="92" y="39"/>
                      </a:lnTo>
                      <a:lnTo>
                        <a:pt x="92" y="38"/>
                      </a:lnTo>
                      <a:lnTo>
                        <a:pt x="92" y="36"/>
                      </a:lnTo>
                      <a:lnTo>
                        <a:pt x="93" y="35"/>
                      </a:lnTo>
                      <a:lnTo>
                        <a:pt x="93" y="33"/>
                      </a:lnTo>
                      <a:lnTo>
                        <a:pt x="94" y="32"/>
                      </a:lnTo>
                      <a:lnTo>
                        <a:pt x="94" y="31"/>
                      </a:lnTo>
                      <a:lnTo>
                        <a:pt x="94" y="30"/>
                      </a:lnTo>
                      <a:lnTo>
                        <a:pt x="93" y="29"/>
                      </a:lnTo>
                      <a:lnTo>
                        <a:pt x="93" y="28"/>
                      </a:lnTo>
                      <a:lnTo>
                        <a:pt x="92" y="27"/>
                      </a:lnTo>
                      <a:lnTo>
                        <a:pt x="91" y="27"/>
                      </a:lnTo>
                      <a:lnTo>
                        <a:pt x="90" y="27"/>
                      </a:lnTo>
                      <a:lnTo>
                        <a:pt x="89" y="27"/>
                      </a:lnTo>
                      <a:lnTo>
                        <a:pt x="88" y="27"/>
                      </a:lnTo>
                      <a:lnTo>
                        <a:pt x="88" y="28"/>
                      </a:lnTo>
                      <a:lnTo>
                        <a:pt x="87" y="28"/>
                      </a:lnTo>
                      <a:lnTo>
                        <a:pt x="86" y="29"/>
                      </a:lnTo>
                      <a:lnTo>
                        <a:pt x="85" y="30"/>
                      </a:lnTo>
                      <a:lnTo>
                        <a:pt x="84" y="30"/>
                      </a:lnTo>
                      <a:lnTo>
                        <a:pt x="84" y="31"/>
                      </a:lnTo>
                      <a:lnTo>
                        <a:pt x="84" y="32"/>
                      </a:lnTo>
                      <a:lnTo>
                        <a:pt x="83" y="33"/>
                      </a:lnTo>
                      <a:lnTo>
                        <a:pt x="83" y="34"/>
                      </a:lnTo>
                      <a:lnTo>
                        <a:pt x="82" y="35"/>
                      </a:lnTo>
                      <a:lnTo>
                        <a:pt x="81" y="36"/>
                      </a:lnTo>
                      <a:lnTo>
                        <a:pt x="80" y="37"/>
                      </a:lnTo>
                      <a:lnTo>
                        <a:pt x="80" y="38"/>
                      </a:lnTo>
                      <a:lnTo>
                        <a:pt x="79" y="39"/>
                      </a:lnTo>
                      <a:lnTo>
                        <a:pt x="79" y="41"/>
                      </a:lnTo>
                      <a:lnTo>
                        <a:pt x="78" y="42"/>
                      </a:lnTo>
                      <a:lnTo>
                        <a:pt x="78" y="43"/>
                      </a:lnTo>
                      <a:lnTo>
                        <a:pt x="77" y="45"/>
                      </a:lnTo>
                      <a:lnTo>
                        <a:pt x="76" y="46"/>
                      </a:lnTo>
                      <a:lnTo>
                        <a:pt x="76" y="48"/>
                      </a:lnTo>
                      <a:lnTo>
                        <a:pt x="76" y="50"/>
                      </a:lnTo>
                      <a:lnTo>
                        <a:pt x="75" y="50"/>
                      </a:lnTo>
                      <a:lnTo>
                        <a:pt x="74" y="52"/>
                      </a:lnTo>
                      <a:lnTo>
                        <a:pt x="73" y="54"/>
                      </a:lnTo>
                      <a:lnTo>
                        <a:pt x="72" y="56"/>
                      </a:lnTo>
                      <a:lnTo>
                        <a:pt x="72" y="57"/>
                      </a:lnTo>
                      <a:lnTo>
                        <a:pt x="70" y="59"/>
                      </a:lnTo>
                      <a:lnTo>
                        <a:pt x="69" y="61"/>
                      </a:lnTo>
                      <a:lnTo>
                        <a:pt x="68" y="62"/>
                      </a:lnTo>
                      <a:lnTo>
                        <a:pt x="68" y="64"/>
                      </a:lnTo>
                      <a:lnTo>
                        <a:pt x="66" y="64"/>
                      </a:lnTo>
                      <a:lnTo>
                        <a:pt x="65" y="66"/>
                      </a:lnTo>
                      <a:lnTo>
                        <a:pt x="64" y="67"/>
                      </a:lnTo>
                      <a:lnTo>
                        <a:pt x="63" y="69"/>
                      </a:lnTo>
                      <a:lnTo>
                        <a:pt x="62" y="70"/>
                      </a:lnTo>
                      <a:lnTo>
                        <a:pt x="61" y="71"/>
                      </a:lnTo>
                      <a:lnTo>
                        <a:pt x="60" y="72"/>
                      </a:lnTo>
                      <a:lnTo>
                        <a:pt x="59" y="73"/>
                      </a:lnTo>
                      <a:lnTo>
                        <a:pt x="58" y="74"/>
                      </a:lnTo>
                      <a:lnTo>
                        <a:pt x="56" y="76"/>
                      </a:lnTo>
                      <a:lnTo>
                        <a:pt x="55" y="77"/>
                      </a:lnTo>
                      <a:lnTo>
                        <a:pt x="54" y="78"/>
                      </a:lnTo>
                      <a:lnTo>
                        <a:pt x="53" y="78"/>
                      </a:lnTo>
                      <a:lnTo>
                        <a:pt x="51" y="79"/>
                      </a:lnTo>
                      <a:lnTo>
                        <a:pt x="50" y="80"/>
                      </a:lnTo>
                      <a:lnTo>
                        <a:pt x="49" y="80"/>
                      </a:lnTo>
                      <a:lnTo>
                        <a:pt x="48" y="81"/>
                      </a:lnTo>
                      <a:lnTo>
                        <a:pt x="47" y="82"/>
                      </a:lnTo>
                      <a:lnTo>
                        <a:pt x="46" y="82"/>
                      </a:lnTo>
                      <a:lnTo>
                        <a:pt x="44" y="83"/>
                      </a:lnTo>
                      <a:lnTo>
                        <a:pt x="43" y="83"/>
                      </a:lnTo>
                      <a:lnTo>
                        <a:pt x="42" y="84"/>
                      </a:lnTo>
                      <a:lnTo>
                        <a:pt x="41" y="84"/>
                      </a:lnTo>
                      <a:lnTo>
                        <a:pt x="40" y="84"/>
                      </a:lnTo>
                      <a:lnTo>
                        <a:pt x="39" y="85"/>
                      </a:lnTo>
                      <a:lnTo>
                        <a:pt x="38" y="85"/>
                      </a:lnTo>
                      <a:lnTo>
                        <a:pt x="36" y="85"/>
                      </a:lnTo>
                      <a:lnTo>
                        <a:pt x="35" y="85"/>
                      </a:lnTo>
                      <a:lnTo>
                        <a:pt x="34" y="85"/>
                      </a:lnTo>
                      <a:lnTo>
                        <a:pt x="33" y="85"/>
                      </a:lnTo>
                      <a:lnTo>
                        <a:pt x="32" y="85"/>
                      </a:lnTo>
                      <a:lnTo>
                        <a:pt x="30" y="85"/>
                      </a:lnTo>
                      <a:lnTo>
                        <a:pt x="29" y="84"/>
                      </a:lnTo>
                      <a:lnTo>
                        <a:pt x="28" y="84"/>
                      </a:lnTo>
                      <a:lnTo>
                        <a:pt x="27" y="83"/>
                      </a:lnTo>
                      <a:lnTo>
                        <a:pt x="26" y="83"/>
                      </a:lnTo>
                      <a:lnTo>
                        <a:pt x="26" y="82"/>
                      </a:lnTo>
                      <a:lnTo>
                        <a:pt x="25" y="82"/>
                      </a:lnTo>
                      <a:lnTo>
                        <a:pt x="24" y="81"/>
                      </a:lnTo>
                      <a:lnTo>
                        <a:pt x="23" y="80"/>
                      </a:lnTo>
                      <a:lnTo>
                        <a:pt x="22" y="80"/>
                      </a:lnTo>
                      <a:lnTo>
                        <a:pt x="22" y="79"/>
                      </a:lnTo>
                      <a:lnTo>
                        <a:pt x="21" y="78"/>
                      </a:lnTo>
                      <a:lnTo>
                        <a:pt x="20" y="77"/>
                      </a:lnTo>
                      <a:lnTo>
                        <a:pt x="20" y="76"/>
                      </a:lnTo>
                      <a:lnTo>
                        <a:pt x="19" y="74"/>
                      </a:lnTo>
                      <a:lnTo>
                        <a:pt x="19" y="73"/>
                      </a:lnTo>
                      <a:lnTo>
                        <a:pt x="18" y="72"/>
                      </a:lnTo>
                      <a:lnTo>
                        <a:pt x="18" y="70"/>
                      </a:lnTo>
                      <a:lnTo>
                        <a:pt x="18" y="69"/>
                      </a:lnTo>
                      <a:lnTo>
                        <a:pt x="18" y="68"/>
                      </a:lnTo>
                      <a:lnTo>
                        <a:pt x="18" y="66"/>
                      </a:lnTo>
                      <a:lnTo>
                        <a:pt x="18" y="65"/>
                      </a:lnTo>
                      <a:lnTo>
                        <a:pt x="18" y="64"/>
                      </a:lnTo>
                      <a:lnTo>
                        <a:pt x="18" y="62"/>
                      </a:lnTo>
                      <a:lnTo>
                        <a:pt x="18" y="60"/>
                      </a:lnTo>
                      <a:lnTo>
                        <a:pt x="19" y="58"/>
                      </a:lnTo>
                      <a:lnTo>
                        <a:pt x="0" y="61"/>
                      </a:lnTo>
                      <a:lnTo>
                        <a:pt x="7" y="42"/>
                      </a:lnTo>
                      <a:lnTo>
                        <a:pt x="26" y="40"/>
                      </a:lnTo>
                      <a:lnTo>
                        <a:pt x="26" y="39"/>
                      </a:lnTo>
                      <a:lnTo>
                        <a:pt x="27" y="37"/>
                      </a:lnTo>
                      <a:lnTo>
                        <a:pt x="28" y="36"/>
                      </a:lnTo>
                      <a:lnTo>
                        <a:pt x="28" y="35"/>
                      </a:lnTo>
                      <a:lnTo>
                        <a:pt x="29" y="35"/>
                      </a:lnTo>
                      <a:lnTo>
                        <a:pt x="30" y="33"/>
                      </a:lnTo>
                      <a:lnTo>
                        <a:pt x="30" y="32"/>
                      </a:lnTo>
                      <a:lnTo>
                        <a:pt x="31" y="31"/>
                      </a:lnTo>
                      <a:lnTo>
                        <a:pt x="32" y="30"/>
                      </a:lnTo>
                      <a:lnTo>
                        <a:pt x="33" y="29"/>
                      </a:lnTo>
                      <a:lnTo>
                        <a:pt x="33" y="27"/>
                      </a:lnTo>
                      <a:lnTo>
                        <a:pt x="34" y="26"/>
                      </a:lnTo>
                      <a:lnTo>
                        <a:pt x="35" y="25"/>
                      </a:lnTo>
                      <a:lnTo>
                        <a:pt x="36" y="24"/>
                      </a:lnTo>
                      <a:lnTo>
                        <a:pt x="37" y="23"/>
                      </a:lnTo>
                      <a:lnTo>
                        <a:pt x="38" y="21"/>
                      </a:lnTo>
                      <a:lnTo>
                        <a:pt x="39" y="21"/>
                      </a:lnTo>
                      <a:lnTo>
                        <a:pt x="40" y="20"/>
                      </a:lnTo>
                      <a:lnTo>
                        <a:pt x="41" y="19"/>
                      </a:lnTo>
                      <a:lnTo>
                        <a:pt x="42" y="18"/>
                      </a:lnTo>
                      <a:lnTo>
                        <a:pt x="43" y="17"/>
                      </a:lnTo>
                      <a:lnTo>
                        <a:pt x="44" y="16"/>
                      </a:lnTo>
                      <a:lnTo>
                        <a:pt x="46" y="15"/>
                      </a:lnTo>
                      <a:lnTo>
                        <a:pt x="47" y="14"/>
                      </a:lnTo>
                      <a:lnTo>
                        <a:pt x="48" y="13"/>
                      </a:lnTo>
                      <a:lnTo>
                        <a:pt x="49" y="12"/>
                      </a:lnTo>
                      <a:lnTo>
                        <a:pt x="51" y="11"/>
                      </a:lnTo>
                      <a:lnTo>
                        <a:pt x="52" y="10"/>
                      </a:lnTo>
                      <a:lnTo>
                        <a:pt x="53" y="10"/>
                      </a:lnTo>
                      <a:lnTo>
                        <a:pt x="55" y="9"/>
                      </a:lnTo>
                      <a:lnTo>
                        <a:pt x="55" y="8"/>
                      </a:lnTo>
                      <a:lnTo>
                        <a:pt x="57" y="7"/>
                      </a:lnTo>
                      <a:lnTo>
                        <a:pt x="54" y="31"/>
                      </a:lnTo>
                      <a:lnTo>
                        <a:pt x="52" y="32"/>
                      </a:lnTo>
                      <a:lnTo>
                        <a:pt x="51" y="33"/>
                      </a:lnTo>
                      <a:lnTo>
                        <a:pt x="50" y="33"/>
                      </a:lnTo>
                      <a:lnTo>
                        <a:pt x="49" y="34"/>
                      </a:lnTo>
                      <a:lnTo>
                        <a:pt x="48" y="35"/>
                      </a:lnTo>
                      <a:lnTo>
                        <a:pt x="47" y="35"/>
                      </a:lnTo>
                      <a:lnTo>
                        <a:pt x="46" y="36"/>
                      </a:lnTo>
                      <a:lnTo>
                        <a:pt x="45" y="37"/>
                      </a:lnTo>
                      <a:lnTo>
                        <a:pt x="44" y="39"/>
                      </a:lnTo>
                      <a:lnTo>
                        <a:pt x="44" y="40"/>
                      </a:lnTo>
                      <a:lnTo>
                        <a:pt x="43" y="41"/>
                      </a:lnTo>
                      <a:lnTo>
                        <a:pt x="42" y="42"/>
                      </a:lnTo>
                      <a:lnTo>
                        <a:pt x="42" y="43"/>
                      </a:lnTo>
                      <a:lnTo>
                        <a:pt x="41" y="45"/>
                      </a:lnTo>
                      <a:lnTo>
                        <a:pt x="41" y="46"/>
                      </a:lnTo>
                      <a:lnTo>
                        <a:pt x="40" y="47"/>
                      </a:lnTo>
                      <a:lnTo>
                        <a:pt x="40" y="49"/>
                      </a:lnTo>
                      <a:lnTo>
                        <a:pt x="39" y="50"/>
                      </a:lnTo>
                      <a:lnTo>
                        <a:pt x="39" y="51"/>
                      </a:lnTo>
                      <a:lnTo>
                        <a:pt x="39" y="52"/>
                      </a:lnTo>
                      <a:lnTo>
                        <a:pt x="39" y="53"/>
                      </a:lnTo>
                      <a:lnTo>
                        <a:pt x="39" y="54"/>
                      </a:lnTo>
                      <a:lnTo>
                        <a:pt x="39" y="55"/>
                      </a:lnTo>
                      <a:lnTo>
                        <a:pt x="39" y="56"/>
                      </a:lnTo>
                      <a:lnTo>
                        <a:pt x="39" y="57"/>
                      </a:lnTo>
                      <a:lnTo>
                        <a:pt x="40" y="58"/>
                      </a:lnTo>
                      <a:lnTo>
                        <a:pt x="41" y="59"/>
                      </a:lnTo>
                      <a:lnTo>
                        <a:pt x="42" y="58"/>
                      </a:lnTo>
                      <a:lnTo>
                        <a:pt x="43" y="58"/>
                      </a:lnTo>
                      <a:lnTo>
                        <a:pt x="44" y="58"/>
                      </a:lnTo>
                      <a:lnTo>
                        <a:pt x="45" y="57"/>
                      </a:lnTo>
                      <a:lnTo>
                        <a:pt x="46" y="56"/>
                      </a:lnTo>
                      <a:lnTo>
                        <a:pt x="47" y="55"/>
                      </a:lnTo>
                      <a:lnTo>
                        <a:pt x="48" y="54"/>
                      </a:lnTo>
                      <a:lnTo>
                        <a:pt x="48" y="53"/>
                      </a:lnTo>
                      <a:lnTo>
                        <a:pt x="49" y="52"/>
                      </a:lnTo>
                      <a:lnTo>
                        <a:pt x="50" y="51"/>
                      </a:lnTo>
                      <a:lnTo>
                        <a:pt x="50" y="50"/>
                      </a:lnTo>
                      <a:lnTo>
                        <a:pt x="51" y="49"/>
                      </a:lnTo>
                      <a:lnTo>
                        <a:pt x="51" y="48"/>
                      </a:lnTo>
                      <a:lnTo>
                        <a:pt x="52" y="47"/>
                      </a:lnTo>
                      <a:lnTo>
                        <a:pt x="52" y="46"/>
                      </a:lnTo>
                      <a:lnTo>
                        <a:pt x="53" y="45"/>
                      </a:lnTo>
                      <a:lnTo>
                        <a:pt x="54" y="44"/>
                      </a:lnTo>
                      <a:lnTo>
                        <a:pt x="54" y="42"/>
                      </a:lnTo>
                      <a:lnTo>
                        <a:pt x="55" y="41"/>
                      </a:lnTo>
                      <a:lnTo>
                        <a:pt x="55" y="40"/>
                      </a:lnTo>
                      <a:lnTo>
                        <a:pt x="55" y="38"/>
                      </a:lnTo>
                      <a:lnTo>
                        <a:pt x="56" y="37"/>
                      </a:lnTo>
                      <a:lnTo>
                        <a:pt x="57" y="35"/>
                      </a:lnTo>
                      <a:lnTo>
                        <a:pt x="58" y="35"/>
                      </a:lnTo>
                      <a:lnTo>
                        <a:pt x="58" y="33"/>
                      </a:lnTo>
                      <a:lnTo>
                        <a:pt x="59" y="31"/>
                      </a:lnTo>
                      <a:lnTo>
                        <a:pt x="60" y="29"/>
                      </a:lnTo>
                      <a:lnTo>
                        <a:pt x="61" y="27"/>
                      </a:lnTo>
                      <a:lnTo>
                        <a:pt x="62" y="25"/>
                      </a:lnTo>
                      <a:lnTo>
                        <a:pt x="64" y="24"/>
                      </a:lnTo>
                      <a:lnTo>
                        <a:pt x="65" y="22"/>
                      </a:lnTo>
                      <a:lnTo>
                        <a:pt x="66" y="21"/>
                      </a:lnTo>
                      <a:lnTo>
                        <a:pt x="67" y="20"/>
                      </a:lnTo>
                      <a:lnTo>
                        <a:pt x="68" y="18"/>
                      </a:lnTo>
                      <a:lnTo>
                        <a:pt x="69" y="17"/>
                      </a:lnTo>
                      <a:lnTo>
                        <a:pt x="70" y="15"/>
                      </a:lnTo>
                      <a:lnTo>
                        <a:pt x="72" y="14"/>
                      </a:lnTo>
                      <a:lnTo>
                        <a:pt x="73" y="13"/>
                      </a:lnTo>
                      <a:lnTo>
                        <a:pt x="74" y="12"/>
                      </a:lnTo>
                      <a:lnTo>
                        <a:pt x="75" y="11"/>
                      </a:lnTo>
                      <a:lnTo>
                        <a:pt x="76" y="9"/>
                      </a:lnTo>
                      <a:lnTo>
                        <a:pt x="77" y="8"/>
                      </a:lnTo>
                      <a:lnTo>
                        <a:pt x="78" y="7"/>
                      </a:lnTo>
                      <a:lnTo>
                        <a:pt x="80" y="7"/>
                      </a:lnTo>
                      <a:lnTo>
                        <a:pt x="81" y="6"/>
                      </a:lnTo>
                      <a:lnTo>
                        <a:pt x="82" y="6"/>
                      </a:lnTo>
                      <a:lnTo>
                        <a:pt x="84" y="5"/>
                      </a:lnTo>
                      <a:lnTo>
                        <a:pt x="85" y="4"/>
                      </a:lnTo>
                      <a:lnTo>
                        <a:pt x="86" y="3"/>
                      </a:lnTo>
                      <a:lnTo>
                        <a:pt x="88" y="3"/>
                      </a:lnTo>
                      <a:lnTo>
                        <a:pt x="89" y="2"/>
                      </a:lnTo>
                      <a:lnTo>
                        <a:pt x="91" y="2"/>
                      </a:lnTo>
                      <a:lnTo>
                        <a:pt x="92" y="2"/>
                      </a:lnTo>
                      <a:lnTo>
                        <a:pt x="93" y="1"/>
                      </a:lnTo>
                      <a:lnTo>
                        <a:pt x="95" y="1"/>
                      </a:lnTo>
                      <a:lnTo>
                        <a:pt x="96" y="1"/>
                      </a:lnTo>
                      <a:lnTo>
                        <a:pt x="98" y="0"/>
                      </a:lnTo>
                      <a:lnTo>
                        <a:pt x="100" y="0"/>
                      </a:lnTo>
                      <a:lnTo>
                        <a:pt x="101" y="0"/>
                      </a:lnTo>
                      <a:lnTo>
                        <a:pt x="102" y="0"/>
                      </a:lnTo>
                      <a:lnTo>
                        <a:pt x="104" y="1"/>
                      </a:lnTo>
                      <a:lnTo>
                        <a:pt x="105" y="1"/>
                      </a:lnTo>
                      <a:lnTo>
                        <a:pt x="106" y="1"/>
                      </a:lnTo>
                      <a:lnTo>
                        <a:pt x="108" y="2"/>
                      </a:lnTo>
                      <a:lnTo>
                        <a:pt x="109" y="2"/>
                      </a:lnTo>
                      <a:lnTo>
                        <a:pt x="109" y="3"/>
                      </a:lnTo>
                      <a:lnTo>
                        <a:pt x="110" y="3"/>
                      </a:lnTo>
                      <a:lnTo>
                        <a:pt x="111" y="4"/>
                      </a:lnTo>
                      <a:lnTo>
                        <a:pt x="112" y="5"/>
                      </a:lnTo>
                      <a:lnTo>
                        <a:pt x="113" y="6"/>
                      </a:lnTo>
                      <a:lnTo>
                        <a:pt x="113" y="7"/>
                      </a:lnTo>
                      <a:lnTo>
                        <a:pt x="114" y="7"/>
                      </a:lnTo>
                      <a:lnTo>
                        <a:pt x="114" y="8"/>
                      </a:lnTo>
                      <a:lnTo>
                        <a:pt x="115" y="9"/>
                      </a:lnTo>
                      <a:lnTo>
                        <a:pt x="115" y="10"/>
                      </a:lnTo>
                      <a:lnTo>
                        <a:pt x="115" y="12"/>
                      </a:lnTo>
                      <a:lnTo>
                        <a:pt x="116" y="13"/>
                      </a:lnTo>
                      <a:lnTo>
                        <a:pt x="116" y="14"/>
                      </a:lnTo>
                      <a:lnTo>
                        <a:pt x="116" y="16"/>
                      </a:lnTo>
                      <a:lnTo>
                        <a:pt x="116" y="17"/>
                      </a:lnTo>
                      <a:lnTo>
                        <a:pt x="116" y="19"/>
                      </a:lnTo>
                      <a:lnTo>
                        <a:pt x="116" y="20"/>
                      </a:lnTo>
                      <a:lnTo>
                        <a:pt x="116" y="21"/>
                      </a:lnTo>
                      <a:lnTo>
                        <a:pt x="116" y="23"/>
                      </a:lnTo>
                      <a:lnTo>
                        <a:pt x="115" y="24"/>
                      </a:lnTo>
                      <a:lnTo>
                        <a:pt x="115" y="26"/>
                      </a:lnTo>
                      <a:lnTo>
                        <a:pt x="115" y="28"/>
                      </a:lnTo>
                      <a:lnTo>
                        <a:pt x="114" y="30"/>
                      </a:lnTo>
                      <a:lnTo>
                        <a:pt x="131" y="28"/>
                      </a:lnTo>
                      <a:lnTo>
                        <a:pt x="124" y="47"/>
                      </a:lnTo>
                      <a:lnTo>
                        <a:pt x="108" y="49"/>
                      </a:lnTo>
                    </a:path>
                  </a:pathLst>
                </a:custGeom>
                <a:solidFill>
                  <a:srgbClr val="7F7F7F"/>
                </a:solidFill>
                <a:ln>
                  <a:noFill/>
                </a:ln>
                <a:extLst>
                  <a:ext uri="{91240B29-F687-4F45-9708-019B960494DF}">
                    <a14:hiddenLine xmlns:a14="http://schemas.microsoft.com/office/drawing/2010/main" w="12700" cap="rnd">
                      <a:solidFill>
                        <a:srgbClr val="000000"/>
                      </a:solidFill>
                      <a:round/>
                      <a:headEnd/>
                      <a:tailEnd/>
                    </a14:hiddenLine>
                  </a:ext>
                </a:extLst>
              </p:spPr>
              <p:txBody>
                <a:bodyPr/>
                <a:lstStyle/>
                <a:p>
                  <a:endParaRPr lang="es-CL"/>
                </a:p>
              </p:txBody>
            </p:sp>
            <p:sp>
              <p:nvSpPr>
                <p:cNvPr id="50201" name="Freeform 21"/>
                <p:cNvSpPr>
                  <a:spLocks/>
                </p:cNvSpPr>
                <p:nvPr/>
              </p:nvSpPr>
              <p:spPr bwMode="auto">
                <a:xfrm>
                  <a:off x="4869" y="1076"/>
                  <a:ext cx="124" cy="98"/>
                </a:xfrm>
                <a:custGeom>
                  <a:avLst/>
                  <a:gdLst>
                    <a:gd name="T0" fmla="*/ 4 w 124"/>
                    <a:gd name="T1" fmla="*/ 50 h 98"/>
                    <a:gd name="T2" fmla="*/ 9 w 124"/>
                    <a:gd name="T3" fmla="*/ 43 h 98"/>
                    <a:gd name="T4" fmla="*/ 13 w 124"/>
                    <a:gd name="T5" fmla="*/ 36 h 98"/>
                    <a:gd name="T6" fmla="*/ 19 w 124"/>
                    <a:gd name="T7" fmla="*/ 29 h 98"/>
                    <a:gd name="T8" fmla="*/ 27 w 124"/>
                    <a:gd name="T9" fmla="*/ 23 h 98"/>
                    <a:gd name="T10" fmla="*/ 34 w 124"/>
                    <a:gd name="T11" fmla="*/ 17 h 98"/>
                    <a:gd name="T12" fmla="*/ 42 w 124"/>
                    <a:gd name="T13" fmla="*/ 12 h 98"/>
                    <a:gd name="T14" fmla="*/ 51 w 124"/>
                    <a:gd name="T15" fmla="*/ 8 h 98"/>
                    <a:gd name="T16" fmla="*/ 60 w 124"/>
                    <a:gd name="T17" fmla="*/ 4 h 98"/>
                    <a:gd name="T18" fmla="*/ 69 w 124"/>
                    <a:gd name="T19" fmla="*/ 2 h 98"/>
                    <a:gd name="T20" fmla="*/ 78 w 124"/>
                    <a:gd name="T21" fmla="*/ 0 h 98"/>
                    <a:gd name="T22" fmla="*/ 87 w 124"/>
                    <a:gd name="T23" fmla="*/ 0 h 98"/>
                    <a:gd name="T24" fmla="*/ 95 w 124"/>
                    <a:gd name="T25" fmla="*/ 0 h 98"/>
                    <a:gd name="T26" fmla="*/ 102 w 124"/>
                    <a:gd name="T27" fmla="*/ 2 h 98"/>
                    <a:gd name="T28" fmla="*/ 109 w 124"/>
                    <a:gd name="T29" fmla="*/ 5 h 98"/>
                    <a:gd name="T30" fmla="*/ 113 w 124"/>
                    <a:gd name="T31" fmla="*/ 8 h 98"/>
                    <a:gd name="T32" fmla="*/ 117 w 124"/>
                    <a:gd name="T33" fmla="*/ 12 h 98"/>
                    <a:gd name="T34" fmla="*/ 120 w 124"/>
                    <a:gd name="T35" fmla="*/ 17 h 98"/>
                    <a:gd name="T36" fmla="*/ 122 w 124"/>
                    <a:gd name="T37" fmla="*/ 24 h 98"/>
                    <a:gd name="T38" fmla="*/ 123 w 124"/>
                    <a:gd name="T39" fmla="*/ 29 h 98"/>
                    <a:gd name="T40" fmla="*/ 121 w 124"/>
                    <a:gd name="T41" fmla="*/ 37 h 98"/>
                    <a:gd name="T42" fmla="*/ 119 w 124"/>
                    <a:gd name="T43" fmla="*/ 44 h 98"/>
                    <a:gd name="T44" fmla="*/ 115 w 124"/>
                    <a:gd name="T45" fmla="*/ 51 h 98"/>
                    <a:gd name="T46" fmla="*/ 111 w 124"/>
                    <a:gd name="T47" fmla="*/ 58 h 98"/>
                    <a:gd name="T48" fmla="*/ 105 w 124"/>
                    <a:gd name="T49" fmla="*/ 65 h 98"/>
                    <a:gd name="T50" fmla="*/ 98 w 124"/>
                    <a:gd name="T51" fmla="*/ 72 h 98"/>
                    <a:gd name="T52" fmla="*/ 91 w 124"/>
                    <a:gd name="T53" fmla="*/ 77 h 98"/>
                    <a:gd name="T54" fmla="*/ 83 w 124"/>
                    <a:gd name="T55" fmla="*/ 83 h 98"/>
                    <a:gd name="T56" fmla="*/ 74 w 124"/>
                    <a:gd name="T57" fmla="*/ 88 h 98"/>
                    <a:gd name="T58" fmla="*/ 66 w 124"/>
                    <a:gd name="T59" fmla="*/ 91 h 98"/>
                    <a:gd name="T60" fmla="*/ 56 w 124"/>
                    <a:gd name="T61" fmla="*/ 94 h 98"/>
                    <a:gd name="T62" fmla="*/ 47 w 124"/>
                    <a:gd name="T63" fmla="*/ 96 h 98"/>
                    <a:gd name="T64" fmla="*/ 38 w 124"/>
                    <a:gd name="T65" fmla="*/ 97 h 98"/>
                    <a:gd name="T66" fmla="*/ 30 w 124"/>
                    <a:gd name="T67" fmla="*/ 97 h 98"/>
                    <a:gd name="T68" fmla="*/ 23 w 124"/>
                    <a:gd name="T69" fmla="*/ 95 h 98"/>
                    <a:gd name="T70" fmla="*/ 16 w 124"/>
                    <a:gd name="T71" fmla="*/ 93 h 98"/>
                    <a:gd name="T72" fmla="*/ 10 w 124"/>
                    <a:gd name="T73" fmla="*/ 89 h 98"/>
                    <a:gd name="T74" fmla="*/ 7 w 124"/>
                    <a:gd name="T75" fmla="*/ 86 h 98"/>
                    <a:gd name="T76" fmla="*/ 3 w 124"/>
                    <a:gd name="T77" fmla="*/ 81 h 98"/>
                    <a:gd name="T78" fmla="*/ 1 w 124"/>
                    <a:gd name="T79" fmla="*/ 75 h 98"/>
                    <a:gd name="T80" fmla="*/ 0 w 124"/>
                    <a:gd name="T81" fmla="*/ 69 h 98"/>
                    <a:gd name="T82" fmla="*/ 0 w 124"/>
                    <a:gd name="T83" fmla="*/ 62 h 98"/>
                    <a:gd name="T84" fmla="*/ 3 w 124"/>
                    <a:gd name="T85" fmla="*/ 55 h 98"/>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24"/>
                    <a:gd name="T130" fmla="*/ 0 h 98"/>
                    <a:gd name="T131" fmla="*/ 124 w 124"/>
                    <a:gd name="T132" fmla="*/ 98 h 98"/>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24" h="98">
                      <a:moveTo>
                        <a:pt x="3" y="55"/>
                      </a:moveTo>
                      <a:lnTo>
                        <a:pt x="3" y="53"/>
                      </a:lnTo>
                      <a:lnTo>
                        <a:pt x="4" y="50"/>
                      </a:lnTo>
                      <a:lnTo>
                        <a:pt x="6" y="48"/>
                      </a:lnTo>
                      <a:lnTo>
                        <a:pt x="7" y="45"/>
                      </a:lnTo>
                      <a:lnTo>
                        <a:pt x="9" y="43"/>
                      </a:lnTo>
                      <a:lnTo>
                        <a:pt x="10" y="40"/>
                      </a:lnTo>
                      <a:lnTo>
                        <a:pt x="11" y="38"/>
                      </a:lnTo>
                      <a:lnTo>
                        <a:pt x="13" y="36"/>
                      </a:lnTo>
                      <a:lnTo>
                        <a:pt x="15" y="34"/>
                      </a:lnTo>
                      <a:lnTo>
                        <a:pt x="17" y="31"/>
                      </a:lnTo>
                      <a:lnTo>
                        <a:pt x="19" y="29"/>
                      </a:lnTo>
                      <a:lnTo>
                        <a:pt x="22" y="27"/>
                      </a:lnTo>
                      <a:lnTo>
                        <a:pt x="24" y="24"/>
                      </a:lnTo>
                      <a:lnTo>
                        <a:pt x="27" y="23"/>
                      </a:lnTo>
                      <a:lnTo>
                        <a:pt x="29" y="21"/>
                      </a:lnTo>
                      <a:lnTo>
                        <a:pt x="31" y="19"/>
                      </a:lnTo>
                      <a:lnTo>
                        <a:pt x="34" y="17"/>
                      </a:lnTo>
                      <a:lnTo>
                        <a:pt x="37" y="15"/>
                      </a:lnTo>
                      <a:lnTo>
                        <a:pt x="40" y="14"/>
                      </a:lnTo>
                      <a:lnTo>
                        <a:pt x="42" y="12"/>
                      </a:lnTo>
                      <a:lnTo>
                        <a:pt x="45" y="10"/>
                      </a:lnTo>
                      <a:lnTo>
                        <a:pt x="48" y="9"/>
                      </a:lnTo>
                      <a:lnTo>
                        <a:pt x="51" y="8"/>
                      </a:lnTo>
                      <a:lnTo>
                        <a:pt x="54" y="7"/>
                      </a:lnTo>
                      <a:lnTo>
                        <a:pt x="57" y="5"/>
                      </a:lnTo>
                      <a:lnTo>
                        <a:pt x="60" y="4"/>
                      </a:lnTo>
                      <a:lnTo>
                        <a:pt x="63" y="3"/>
                      </a:lnTo>
                      <a:lnTo>
                        <a:pt x="66" y="3"/>
                      </a:lnTo>
                      <a:lnTo>
                        <a:pt x="69" y="2"/>
                      </a:lnTo>
                      <a:lnTo>
                        <a:pt x="72" y="1"/>
                      </a:lnTo>
                      <a:lnTo>
                        <a:pt x="75" y="0"/>
                      </a:lnTo>
                      <a:lnTo>
                        <a:pt x="78" y="0"/>
                      </a:lnTo>
                      <a:lnTo>
                        <a:pt x="81" y="0"/>
                      </a:lnTo>
                      <a:lnTo>
                        <a:pt x="84" y="0"/>
                      </a:lnTo>
                      <a:lnTo>
                        <a:pt x="87" y="0"/>
                      </a:lnTo>
                      <a:lnTo>
                        <a:pt x="90" y="0"/>
                      </a:lnTo>
                      <a:lnTo>
                        <a:pt x="92" y="0"/>
                      </a:lnTo>
                      <a:lnTo>
                        <a:pt x="95" y="0"/>
                      </a:lnTo>
                      <a:lnTo>
                        <a:pt x="97" y="1"/>
                      </a:lnTo>
                      <a:lnTo>
                        <a:pt x="100" y="1"/>
                      </a:lnTo>
                      <a:lnTo>
                        <a:pt x="102" y="2"/>
                      </a:lnTo>
                      <a:lnTo>
                        <a:pt x="104" y="3"/>
                      </a:lnTo>
                      <a:lnTo>
                        <a:pt x="106" y="4"/>
                      </a:lnTo>
                      <a:lnTo>
                        <a:pt x="109" y="5"/>
                      </a:lnTo>
                      <a:lnTo>
                        <a:pt x="110" y="6"/>
                      </a:lnTo>
                      <a:lnTo>
                        <a:pt x="112" y="7"/>
                      </a:lnTo>
                      <a:lnTo>
                        <a:pt x="113" y="8"/>
                      </a:lnTo>
                      <a:lnTo>
                        <a:pt x="114" y="9"/>
                      </a:lnTo>
                      <a:lnTo>
                        <a:pt x="116" y="10"/>
                      </a:lnTo>
                      <a:lnTo>
                        <a:pt x="117" y="12"/>
                      </a:lnTo>
                      <a:lnTo>
                        <a:pt x="119" y="14"/>
                      </a:lnTo>
                      <a:lnTo>
                        <a:pt x="119" y="16"/>
                      </a:lnTo>
                      <a:lnTo>
                        <a:pt x="120" y="17"/>
                      </a:lnTo>
                      <a:lnTo>
                        <a:pt x="121" y="19"/>
                      </a:lnTo>
                      <a:lnTo>
                        <a:pt x="122" y="21"/>
                      </a:lnTo>
                      <a:lnTo>
                        <a:pt x="122" y="24"/>
                      </a:lnTo>
                      <a:lnTo>
                        <a:pt x="122" y="25"/>
                      </a:lnTo>
                      <a:lnTo>
                        <a:pt x="123" y="27"/>
                      </a:lnTo>
                      <a:lnTo>
                        <a:pt x="123" y="29"/>
                      </a:lnTo>
                      <a:lnTo>
                        <a:pt x="122" y="32"/>
                      </a:lnTo>
                      <a:lnTo>
                        <a:pt x="122" y="34"/>
                      </a:lnTo>
                      <a:lnTo>
                        <a:pt x="121" y="37"/>
                      </a:lnTo>
                      <a:lnTo>
                        <a:pt x="121" y="39"/>
                      </a:lnTo>
                      <a:lnTo>
                        <a:pt x="120" y="41"/>
                      </a:lnTo>
                      <a:lnTo>
                        <a:pt x="119" y="44"/>
                      </a:lnTo>
                      <a:lnTo>
                        <a:pt x="118" y="46"/>
                      </a:lnTo>
                      <a:lnTo>
                        <a:pt x="117" y="49"/>
                      </a:lnTo>
                      <a:lnTo>
                        <a:pt x="115" y="51"/>
                      </a:lnTo>
                      <a:lnTo>
                        <a:pt x="113" y="54"/>
                      </a:lnTo>
                      <a:lnTo>
                        <a:pt x="113" y="56"/>
                      </a:lnTo>
                      <a:lnTo>
                        <a:pt x="111" y="58"/>
                      </a:lnTo>
                      <a:lnTo>
                        <a:pt x="109" y="61"/>
                      </a:lnTo>
                      <a:lnTo>
                        <a:pt x="107" y="63"/>
                      </a:lnTo>
                      <a:lnTo>
                        <a:pt x="105" y="65"/>
                      </a:lnTo>
                      <a:lnTo>
                        <a:pt x="103" y="68"/>
                      </a:lnTo>
                      <a:lnTo>
                        <a:pt x="100" y="70"/>
                      </a:lnTo>
                      <a:lnTo>
                        <a:pt x="98" y="72"/>
                      </a:lnTo>
                      <a:lnTo>
                        <a:pt x="95" y="73"/>
                      </a:lnTo>
                      <a:lnTo>
                        <a:pt x="93" y="75"/>
                      </a:lnTo>
                      <a:lnTo>
                        <a:pt x="91" y="77"/>
                      </a:lnTo>
                      <a:lnTo>
                        <a:pt x="88" y="79"/>
                      </a:lnTo>
                      <a:lnTo>
                        <a:pt x="85" y="81"/>
                      </a:lnTo>
                      <a:lnTo>
                        <a:pt x="83" y="83"/>
                      </a:lnTo>
                      <a:lnTo>
                        <a:pt x="80" y="85"/>
                      </a:lnTo>
                      <a:lnTo>
                        <a:pt x="77" y="86"/>
                      </a:lnTo>
                      <a:lnTo>
                        <a:pt x="74" y="88"/>
                      </a:lnTo>
                      <a:lnTo>
                        <a:pt x="72" y="89"/>
                      </a:lnTo>
                      <a:lnTo>
                        <a:pt x="69" y="90"/>
                      </a:lnTo>
                      <a:lnTo>
                        <a:pt x="66" y="91"/>
                      </a:lnTo>
                      <a:lnTo>
                        <a:pt x="62" y="92"/>
                      </a:lnTo>
                      <a:lnTo>
                        <a:pt x="59" y="93"/>
                      </a:lnTo>
                      <a:lnTo>
                        <a:pt x="56" y="94"/>
                      </a:lnTo>
                      <a:lnTo>
                        <a:pt x="53" y="95"/>
                      </a:lnTo>
                      <a:lnTo>
                        <a:pt x="51" y="96"/>
                      </a:lnTo>
                      <a:lnTo>
                        <a:pt x="47" y="96"/>
                      </a:lnTo>
                      <a:lnTo>
                        <a:pt x="44" y="96"/>
                      </a:lnTo>
                      <a:lnTo>
                        <a:pt x="41" y="97"/>
                      </a:lnTo>
                      <a:lnTo>
                        <a:pt x="38" y="97"/>
                      </a:lnTo>
                      <a:lnTo>
                        <a:pt x="35" y="97"/>
                      </a:lnTo>
                      <a:lnTo>
                        <a:pt x="32" y="97"/>
                      </a:lnTo>
                      <a:lnTo>
                        <a:pt x="30" y="97"/>
                      </a:lnTo>
                      <a:lnTo>
                        <a:pt x="28" y="96"/>
                      </a:lnTo>
                      <a:lnTo>
                        <a:pt x="25" y="96"/>
                      </a:lnTo>
                      <a:lnTo>
                        <a:pt x="23" y="95"/>
                      </a:lnTo>
                      <a:lnTo>
                        <a:pt x="20" y="95"/>
                      </a:lnTo>
                      <a:lnTo>
                        <a:pt x="18" y="94"/>
                      </a:lnTo>
                      <a:lnTo>
                        <a:pt x="16" y="93"/>
                      </a:lnTo>
                      <a:lnTo>
                        <a:pt x="14" y="92"/>
                      </a:lnTo>
                      <a:lnTo>
                        <a:pt x="12" y="91"/>
                      </a:lnTo>
                      <a:lnTo>
                        <a:pt x="10" y="89"/>
                      </a:lnTo>
                      <a:lnTo>
                        <a:pt x="8" y="88"/>
                      </a:lnTo>
                      <a:lnTo>
                        <a:pt x="7" y="86"/>
                      </a:lnTo>
                      <a:lnTo>
                        <a:pt x="5" y="85"/>
                      </a:lnTo>
                      <a:lnTo>
                        <a:pt x="4" y="83"/>
                      </a:lnTo>
                      <a:lnTo>
                        <a:pt x="3" y="81"/>
                      </a:lnTo>
                      <a:lnTo>
                        <a:pt x="2" y="79"/>
                      </a:lnTo>
                      <a:lnTo>
                        <a:pt x="1" y="77"/>
                      </a:lnTo>
                      <a:lnTo>
                        <a:pt x="1" y="75"/>
                      </a:lnTo>
                      <a:lnTo>
                        <a:pt x="0" y="73"/>
                      </a:lnTo>
                      <a:lnTo>
                        <a:pt x="0" y="72"/>
                      </a:lnTo>
                      <a:lnTo>
                        <a:pt x="0" y="69"/>
                      </a:lnTo>
                      <a:lnTo>
                        <a:pt x="0" y="67"/>
                      </a:lnTo>
                      <a:lnTo>
                        <a:pt x="0" y="65"/>
                      </a:lnTo>
                      <a:lnTo>
                        <a:pt x="0" y="62"/>
                      </a:lnTo>
                      <a:lnTo>
                        <a:pt x="1" y="60"/>
                      </a:lnTo>
                      <a:lnTo>
                        <a:pt x="1" y="57"/>
                      </a:lnTo>
                      <a:lnTo>
                        <a:pt x="3" y="55"/>
                      </a:lnTo>
                    </a:path>
                  </a:pathLst>
                </a:custGeom>
                <a:solidFill>
                  <a:srgbClr val="B7B7B7"/>
                </a:solidFill>
                <a:ln>
                  <a:noFill/>
                </a:ln>
                <a:extLst>
                  <a:ext uri="{91240B29-F687-4F45-9708-019B960494DF}">
                    <a14:hiddenLine xmlns:a14="http://schemas.microsoft.com/office/drawing/2010/main" w="12700" cap="rnd">
                      <a:solidFill>
                        <a:srgbClr val="000000"/>
                      </a:solidFill>
                      <a:round/>
                      <a:headEnd/>
                      <a:tailEnd/>
                    </a14:hiddenLine>
                  </a:ext>
                </a:extLst>
              </p:spPr>
              <p:txBody>
                <a:bodyPr/>
                <a:lstStyle/>
                <a:p>
                  <a:endParaRPr lang="es-CL"/>
                </a:p>
              </p:txBody>
            </p:sp>
            <p:sp>
              <p:nvSpPr>
                <p:cNvPr id="50202" name="Freeform 22"/>
                <p:cNvSpPr>
                  <a:spLocks/>
                </p:cNvSpPr>
                <p:nvPr/>
              </p:nvSpPr>
              <p:spPr bwMode="auto">
                <a:xfrm>
                  <a:off x="4887" y="1093"/>
                  <a:ext cx="77" cy="60"/>
                </a:xfrm>
                <a:custGeom>
                  <a:avLst/>
                  <a:gdLst>
                    <a:gd name="T0" fmla="*/ 67 w 77"/>
                    <a:gd name="T1" fmla="*/ 50 h 60"/>
                    <a:gd name="T2" fmla="*/ 66 w 77"/>
                    <a:gd name="T3" fmla="*/ 46 h 60"/>
                    <a:gd name="T4" fmla="*/ 64 w 77"/>
                    <a:gd name="T5" fmla="*/ 44 h 60"/>
                    <a:gd name="T6" fmla="*/ 61 w 77"/>
                    <a:gd name="T7" fmla="*/ 43 h 60"/>
                    <a:gd name="T8" fmla="*/ 60 w 77"/>
                    <a:gd name="T9" fmla="*/ 45 h 60"/>
                    <a:gd name="T10" fmla="*/ 58 w 77"/>
                    <a:gd name="T11" fmla="*/ 48 h 60"/>
                    <a:gd name="T12" fmla="*/ 57 w 77"/>
                    <a:gd name="T13" fmla="*/ 50 h 60"/>
                    <a:gd name="T14" fmla="*/ 55 w 77"/>
                    <a:gd name="T15" fmla="*/ 52 h 60"/>
                    <a:gd name="T16" fmla="*/ 52 w 77"/>
                    <a:gd name="T17" fmla="*/ 53 h 60"/>
                    <a:gd name="T18" fmla="*/ 50 w 77"/>
                    <a:gd name="T19" fmla="*/ 53 h 60"/>
                    <a:gd name="T20" fmla="*/ 47 w 77"/>
                    <a:gd name="T21" fmla="*/ 54 h 60"/>
                    <a:gd name="T22" fmla="*/ 45 w 77"/>
                    <a:gd name="T23" fmla="*/ 54 h 60"/>
                    <a:gd name="T24" fmla="*/ 41 w 77"/>
                    <a:gd name="T25" fmla="*/ 54 h 60"/>
                    <a:gd name="T26" fmla="*/ 38 w 77"/>
                    <a:gd name="T27" fmla="*/ 55 h 60"/>
                    <a:gd name="T28" fmla="*/ 37 w 77"/>
                    <a:gd name="T29" fmla="*/ 58 h 60"/>
                    <a:gd name="T30" fmla="*/ 34 w 77"/>
                    <a:gd name="T31" fmla="*/ 59 h 60"/>
                    <a:gd name="T32" fmla="*/ 32 w 77"/>
                    <a:gd name="T33" fmla="*/ 57 h 60"/>
                    <a:gd name="T34" fmla="*/ 30 w 77"/>
                    <a:gd name="T35" fmla="*/ 56 h 60"/>
                    <a:gd name="T36" fmla="*/ 27 w 77"/>
                    <a:gd name="T37" fmla="*/ 55 h 60"/>
                    <a:gd name="T38" fmla="*/ 23 w 77"/>
                    <a:gd name="T39" fmla="*/ 56 h 60"/>
                    <a:gd name="T40" fmla="*/ 20 w 77"/>
                    <a:gd name="T41" fmla="*/ 57 h 60"/>
                    <a:gd name="T42" fmla="*/ 18 w 77"/>
                    <a:gd name="T43" fmla="*/ 56 h 60"/>
                    <a:gd name="T44" fmla="*/ 15 w 77"/>
                    <a:gd name="T45" fmla="*/ 55 h 60"/>
                    <a:gd name="T46" fmla="*/ 12 w 77"/>
                    <a:gd name="T47" fmla="*/ 54 h 60"/>
                    <a:gd name="T48" fmla="*/ 10 w 77"/>
                    <a:gd name="T49" fmla="*/ 52 h 60"/>
                    <a:gd name="T50" fmla="*/ 8 w 77"/>
                    <a:gd name="T51" fmla="*/ 51 h 60"/>
                    <a:gd name="T52" fmla="*/ 6 w 77"/>
                    <a:gd name="T53" fmla="*/ 53 h 60"/>
                    <a:gd name="T54" fmla="*/ 3 w 77"/>
                    <a:gd name="T55" fmla="*/ 54 h 60"/>
                    <a:gd name="T56" fmla="*/ 1 w 77"/>
                    <a:gd name="T57" fmla="*/ 52 h 60"/>
                    <a:gd name="T58" fmla="*/ 1 w 77"/>
                    <a:gd name="T59" fmla="*/ 49 h 60"/>
                    <a:gd name="T60" fmla="*/ 1 w 77"/>
                    <a:gd name="T61" fmla="*/ 45 h 60"/>
                    <a:gd name="T62" fmla="*/ 2 w 77"/>
                    <a:gd name="T63" fmla="*/ 42 h 60"/>
                    <a:gd name="T64" fmla="*/ 4 w 77"/>
                    <a:gd name="T65" fmla="*/ 37 h 60"/>
                    <a:gd name="T66" fmla="*/ 5 w 77"/>
                    <a:gd name="T67" fmla="*/ 34 h 60"/>
                    <a:gd name="T68" fmla="*/ 6 w 77"/>
                    <a:gd name="T69" fmla="*/ 29 h 60"/>
                    <a:gd name="T70" fmla="*/ 8 w 77"/>
                    <a:gd name="T71" fmla="*/ 25 h 60"/>
                    <a:gd name="T72" fmla="*/ 11 w 77"/>
                    <a:gd name="T73" fmla="*/ 24 h 60"/>
                    <a:gd name="T74" fmla="*/ 12 w 77"/>
                    <a:gd name="T75" fmla="*/ 21 h 60"/>
                    <a:gd name="T76" fmla="*/ 14 w 77"/>
                    <a:gd name="T77" fmla="*/ 19 h 60"/>
                    <a:gd name="T78" fmla="*/ 15 w 77"/>
                    <a:gd name="T79" fmla="*/ 15 h 60"/>
                    <a:gd name="T80" fmla="*/ 18 w 77"/>
                    <a:gd name="T81" fmla="*/ 13 h 60"/>
                    <a:gd name="T82" fmla="*/ 19 w 77"/>
                    <a:gd name="T83" fmla="*/ 11 h 60"/>
                    <a:gd name="T84" fmla="*/ 22 w 77"/>
                    <a:gd name="T85" fmla="*/ 8 h 60"/>
                    <a:gd name="T86" fmla="*/ 25 w 77"/>
                    <a:gd name="T87" fmla="*/ 6 h 60"/>
                    <a:gd name="T88" fmla="*/ 29 w 77"/>
                    <a:gd name="T89" fmla="*/ 5 h 60"/>
                    <a:gd name="T90" fmla="*/ 32 w 77"/>
                    <a:gd name="T91" fmla="*/ 5 h 60"/>
                    <a:gd name="T92" fmla="*/ 34 w 77"/>
                    <a:gd name="T93" fmla="*/ 3 h 60"/>
                    <a:gd name="T94" fmla="*/ 36 w 77"/>
                    <a:gd name="T95" fmla="*/ 1 h 60"/>
                    <a:gd name="T96" fmla="*/ 39 w 77"/>
                    <a:gd name="T97" fmla="*/ 0 h 60"/>
                    <a:gd name="T98" fmla="*/ 43 w 77"/>
                    <a:gd name="T99" fmla="*/ 0 h 60"/>
                    <a:gd name="T100" fmla="*/ 45 w 77"/>
                    <a:gd name="T101" fmla="*/ 1 h 60"/>
                    <a:gd name="T102" fmla="*/ 49 w 77"/>
                    <a:gd name="T103" fmla="*/ 1 h 60"/>
                    <a:gd name="T104" fmla="*/ 53 w 77"/>
                    <a:gd name="T105" fmla="*/ 1 h 60"/>
                    <a:gd name="T106" fmla="*/ 57 w 77"/>
                    <a:gd name="T107" fmla="*/ 2 h 60"/>
                    <a:gd name="T108" fmla="*/ 59 w 77"/>
                    <a:gd name="T109" fmla="*/ 4 h 60"/>
                    <a:gd name="T110" fmla="*/ 63 w 77"/>
                    <a:gd name="T111" fmla="*/ 4 h 60"/>
                    <a:gd name="T112" fmla="*/ 66 w 77"/>
                    <a:gd name="T113" fmla="*/ 5 h 60"/>
                    <a:gd name="T114" fmla="*/ 67 w 77"/>
                    <a:gd name="T115" fmla="*/ 8 h 60"/>
                    <a:gd name="T116" fmla="*/ 69 w 77"/>
                    <a:gd name="T117" fmla="*/ 10 h 60"/>
                    <a:gd name="T118" fmla="*/ 70 w 77"/>
                    <a:gd name="T119" fmla="*/ 8 h 60"/>
                    <a:gd name="T120" fmla="*/ 74 w 77"/>
                    <a:gd name="T121" fmla="*/ 5 h 60"/>
                    <a:gd name="T122" fmla="*/ 76 w 77"/>
                    <a:gd name="T123" fmla="*/ 4 h 6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7"/>
                    <a:gd name="T187" fmla="*/ 0 h 60"/>
                    <a:gd name="T188" fmla="*/ 77 w 77"/>
                    <a:gd name="T189" fmla="*/ 60 h 6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7" h="60">
                      <a:moveTo>
                        <a:pt x="68" y="52"/>
                      </a:moveTo>
                      <a:lnTo>
                        <a:pt x="68" y="52"/>
                      </a:lnTo>
                      <a:lnTo>
                        <a:pt x="68" y="51"/>
                      </a:lnTo>
                      <a:lnTo>
                        <a:pt x="67" y="50"/>
                      </a:lnTo>
                      <a:lnTo>
                        <a:pt x="67" y="49"/>
                      </a:lnTo>
                      <a:lnTo>
                        <a:pt x="67" y="48"/>
                      </a:lnTo>
                      <a:lnTo>
                        <a:pt x="67" y="47"/>
                      </a:lnTo>
                      <a:lnTo>
                        <a:pt x="66" y="46"/>
                      </a:lnTo>
                      <a:lnTo>
                        <a:pt x="66" y="45"/>
                      </a:lnTo>
                      <a:lnTo>
                        <a:pt x="66" y="44"/>
                      </a:lnTo>
                      <a:lnTo>
                        <a:pt x="65" y="44"/>
                      </a:lnTo>
                      <a:lnTo>
                        <a:pt x="64" y="44"/>
                      </a:lnTo>
                      <a:lnTo>
                        <a:pt x="63" y="44"/>
                      </a:lnTo>
                      <a:lnTo>
                        <a:pt x="63" y="43"/>
                      </a:lnTo>
                      <a:lnTo>
                        <a:pt x="62" y="43"/>
                      </a:lnTo>
                      <a:lnTo>
                        <a:pt x="61" y="43"/>
                      </a:lnTo>
                      <a:lnTo>
                        <a:pt x="61" y="44"/>
                      </a:lnTo>
                      <a:lnTo>
                        <a:pt x="60" y="44"/>
                      </a:lnTo>
                      <a:lnTo>
                        <a:pt x="60" y="45"/>
                      </a:lnTo>
                      <a:lnTo>
                        <a:pt x="60" y="46"/>
                      </a:lnTo>
                      <a:lnTo>
                        <a:pt x="59" y="47"/>
                      </a:lnTo>
                      <a:lnTo>
                        <a:pt x="59" y="48"/>
                      </a:lnTo>
                      <a:lnTo>
                        <a:pt x="58" y="48"/>
                      </a:lnTo>
                      <a:lnTo>
                        <a:pt x="58" y="49"/>
                      </a:lnTo>
                      <a:lnTo>
                        <a:pt x="57" y="49"/>
                      </a:lnTo>
                      <a:lnTo>
                        <a:pt x="57" y="50"/>
                      </a:lnTo>
                      <a:lnTo>
                        <a:pt x="57" y="51"/>
                      </a:lnTo>
                      <a:lnTo>
                        <a:pt x="56" y="51"/>
                      </a:lnTo>
                      <a:lnTo>
                        <a:pt x="55" y="51"/>
                      </a:lnTo>
                      <a:lnTo>
                        <a:pt x="55" y="52"/>
                      </a:lnTo>
                      <a:lnTo>
                        <a:pt x="54" y="52"/>
                      </a:lnTo>
                      <a:lnTo>
                        <a:pt x="53" y="52"/>
                      </a:lnTo>
                      <a:lnTo>
                        <a:pt x="53" y="53"/>
                      </a:lnTo>
                      <a:lnTo>
                        <a:pt x="52" y="53"/>
                      </a:lnTo>
                      <a:lnTo>
                        <a:pt x="52" y="52"/>
                      </a:lnTo>
                      <a:lnTo>
                        <a:pt x="51" y="52"/>
                      </a:lnTo>
                      <a:lnTo>
                        <a:pt x="50" y="52"/>
                      </a:lnTo>
                      <a:lnTo>
                        <a:pt x="50" y="53"/>
                      </a:lnTo>
                      <a:lnTo>
                        <a:pt x="49" y="53"/>
                      </a:lnTo>
                      <a:lnTo>
                        <a:pt x="48" y="53"/>
                      </a:lnTo>
                      <a:lnTo>
                        <a:pt x="48" y="54"/>
                      </a:lnTo>
                      <a:lnTo>
                        <a:pt x="47" y="54"/>
                      </a:lnTo>
                      <a:lnTo>
                        <a:pt x="46" y="54"/>
                      </a:lnTo>
                      <a:lnTo>
                        <a:pt x="45" y="54"/>
                      </a:lnTo>
                      <a:lnTo>
                        <a:pt x="43" y="54"/>
                      </a:lnTo>
                      <a:lnTo>
                        <a:pt x="42" y="54"/>
                      </a:lnTo>
                      <a:lnTo>
                        <a:pt x="41" y="54"/>
                      </a:lnTo>
                      <a:lnTo>
                        <a:pt x="40" y="54"/>
                      </a:lnTo>
                      <a:lnTo>
                        <a:pt x="39" y="54"/>
                      </a:lnTo>
                      <a:lnTo>
                        <a:pt x="39" y="55"/>
                      </a:lnTo>
                      <a:lnTo>
                        <a:pt x="38" y="55"/>
                      </a:lnTo>
                      <a:lnTo>
                        <a:pt x="38" y="56"/>
                      </a:lnTo>
                      <a:lnTo>
                        <a:pt x="38" y="57"/>
                      </a:lnTo>
                      <a:lnTo>
                        <a:pt x="37" y="57"/>
                      </a:lnTo>
                      <a:lnTo>
                        <a:pt x="37" y="58"/>
                      </a:lnTo>
                      <a:lnTo>
                        <a:pt x="37" y="59"/>
                      </a:lnTo>
                      <a:lnTo>
                        <a:pt x="36" y="59"/>
                      </a:lnTo>
                      <a:lnTo>
                        <a:pt x="35" y="59"/>
                      </a:lnTo>
                      <a:lnTo>
                        <a:pt x="34" y="59"/>
                      </a:lnTo>
                      <a:lnTo>
                        <a:pt x="33" y="59"/>
                      </a:lnTo>
                      <a:lnTo>
                        <a:pt x="33" y="58"/>
                      </a:lnTo>
                      <a:lnTo>
                        <a:pt x="32" y="58"/>
                      </a:lnTo>
                      <a:lnTo>
                        <a:pt x="32" y="57"/>
                      </a:lnTo>
                      <a:lnTo>
                        <a:pt x="31" y="57"/>
                      </a:lnTo>
                      <a:lnTo>
                        <a:pt x="30" y="57"/>
                      </a:lnTo>
                      <a:lnTo>
                        <a:pt x="30" y="56"/>
                      </a:lnTo>
                      <a:lnTo>
                        <a:pt x="29" y="56"/>
                      </a:lnTo>
                      <a:lnTo>
                        <a:pt x="28" y="56"/>
                      </a:lnTo>
                      <a:lnTo>
                        <a:pt x="27" y="56"/>
                      </a:lnTo>
                      <a:lnTo>
                        <a:pt x="27" y="55"/>
                      </a:lnTo>
                      <a:lnTo>
                        <a:pt x="26" y="55"/>
                      </a:lnTo>
                      <a:lnTo>
                        <a:pt x="25" y="55"/>
                      </a:lnTo>
                      <a:lnTo>
                        <a:pt x="24" y="56"/>
                      </a:lnTo>
                      <a:lnTo>
                        <a:pt x="23" y="56"/>
                      </a:lnTo>
                      <a:lnTo>
                        <a:pt x="23" y="57"/>
                      </a:lnTo>
                      <a:lnTo>
                        <a:pt x="22" y="57"/>
                      </a:lnTo>
                      <a:lnTo>
                        <a:pt x="21" y="57"/>
                      </a:lnTo>
                      <a:lnTo>
                        <a:pt x="20" y="57"/>
                      </a:lnTo>
                      <a:lnTo>
                        <a:pt x="19" y="57"/>
                      </a:lnTo>
                      <a:lnTo>
                        <a:pt x="18" y="57"/>
                      </a:lnTo>
                      <a:lnTo>
                        <a:pt x="18" y="56"/>
                      </a:lnTo>
                      <a:lnTo>
                        <a:pt x="17" y="56"/>
                      </a:lnTo>
                      <a:lnTo>
                        <a:pt x="16" y="56"/>
                      </a:lnTo>
                      <a:lnTo>
                        <a:pt x="15" y="56"/>
                      </a:lnTo>
                      <a:lnTo>
                        <a:pt x="15" y="55"/>
                      </a:lnTo>
                      <a:lnTo>
                        <a:pt x="14" y="55"/>
                      </a:lnTo>
                      <a:lnTo>
                        <a:pt x="14" y="54"/>
                      </a:lnTo>
                      <a:lnTo>
                        <a:pt x="13" y="54"/>
                      </a:lnTo>
                      <a:lnTo>
                        <a:pt x="12" y="54"/>
                      </a:lnTo>
                      <a:lnTo>
                        <a:pt x="11" y="54"/>
                      </a:lnTo>
                      <a:lnTo>
                        <a:pt x="11" y="53"/>
                      </a:lnTo>
                      <a:lnTo>
                        <a:pt x="11" y="52"/>
                      </a:lnTo>
                      <a:lnTo>
                        <a:pt x="10" y="52"/>
                      </a:lnTo>
                      <a:lnTo>
                        <a:pt x="10" y="51"/>
                      </a:lnTo>
                      <a:lnTo>
                        <a:pt x="9" y="50"/>
                      </a:lnTo>
                      <a:lnTo>
                        <a:pt x="9" y="51"/>
                      </a:lnTo>
                      <a:lnTo>
                        <a:pt x="8" y="51"/>
                      </a:lnTo>
                      <a:lnTo>
                        <a:pt x="8" y="52"/>
                      </a:lnTo>
                      <a:lnTo>
                        <a:pt x="7" y="52"/>
                      </a:lnTo>
                      <a:lnTo>
                        <a:pt x="7" y="53"/>
                      </a:lnTo>
                      <a:lnTo>
                        <a:pt x="6" y="53"/>
                      </a:lnTo>
                      <a:lnTo>
                        <a:pt x="6" y="54"/>
                      </a:lnTo>
                      <a:lnTo>
                        <a:pt x="5" y="54"/>
                      </a:lnTo>
                      <a:lnTo>
                        <a:pt x="4" y="54"/>
                      </a:lnTo>
                      <a:lnTo>
                        <a:pt x="3" y="54"/>
                      </a:lnTo>
                      <a:lnTo>
                        <a:pt x="2" y="54"/>
                      </a:lnTo>
                      <a:lnTo>
                        <a:pt x="2" y="53"/>
                      </a:lnTo>
                      <a:lnTo>
                        <a:pt x="1" y="53"/>
                      </a:lnTo>
                      <a:lnTo>
                        <a:pt x="1" y="52"/>
                      </a:lnTo>
                      <a:lnTo>
                        <a:pt x="1" y="51"/>
                      </a:lnTo>
                      <a:lnTo>
                        <a:pt x="0" y="51"/>
                      </a:lnTo>
                      <a:lnTo>
                        <a:pt x="1" y="50"/>
                      </a:lnTo>
                      <a:lnTo>
                        <a:pt x="1" y="49"/>
                      </a:lnTo>
                      <a:lnTo>
                        <a:pt x="1" y="48"/>
                      </a:lnTo>
                      <a:lnTo>
                        <a:pt x="1" y="47"/>
                      </a:lnTo>
                      <a:lnTo>
                        <a:pt x="1" y="46"/>
                      </a:lnTo>
                      <a:lnTo>
                        <a:pt x="1" y="45"/>
                      </a:lnTo>
                      <a:lnTo>
                        <a:pt x="2" y="44"/>
                      </a:lnTo>
                      <a:lnTo>
                        <a:pt x="2" y="43"/>
                      </a:lnTo>
                      <a:lnTo>
                        <a:pt x="2" y="42"/>
                      </a:lnTo>
                      <a:lnTo>
                        <a:pt x="3" y="41"/>
                      </a:lnTo>
                      <a:lnTo>
                        <a:pt x="3" y="39"/>
                      </a:lnTo>
                      <a:lnTo>
                        <a:pt x="3" y="38"/>
                      </a:lnTo>
                      <a:lnTo>
                        <a:pt x="4" y="37"/>
                      </a:lnTo>
                      <a:lnTo>
                        <a:pt x="4" y="36"/>
                      </a:lnTo>
                      <a:lnTo>
                        <a:pt x="4" y="35"/>
                      </a:lnTo>
                      <a:lnTo>
                        <a:pt x="5" y="34"/>
                      </a:lnTo>
                      <a:lnTo>
                        <a:pt x="5" y="33"/>
                      </a:lnTo>
                      <a:lnTo>
                        <a:pt x="6" y="31"/>
                      </a:lnTo>
                      <a:lnTo>
                        <a:pt x="6" y="30"/>
                      </a:lnTo>
                      <a:lnTo>
                        <a:pt x="6" y="29"/>
                      </a:lnTo>
                      <a:lnTo>
                        <a:pt x="6" y="28"/>
                      </a:lnTo>
                      <a:lnTo>
                        <a:pt x="7" y="27"/>
                      </a:lnTo>
                      <a:lnTo>
                        <a:pt x="7" y="26"/>
                      </a:lnTo>
                      <a:lnTo>
                        <a:pt x="8" y="25"/>
                      </a:lnTo>
                      <a:lnTo>
                        <a:pt x="9" y="25"/>
                      </a:lnTo>
                      <a:lnTo>
                        <a:pt x="9" y="24"/>
                      </a:lnTo>
                      <a:lnTo>
                        <a:pt x="10" y="24"/>
                      </a:lnTo>
                      <a:lnTo>
                        <a:pt x="11" y="24"/>
                      </a:lnTo>
                      <a:lnTo>
                        <a:pt x="11" y="23"/>
                      </a:lnTo>
                      <a:lnTo>
                        <a:pt x="11" y="22"/>
                      </a:lnTo>
                      <a:lnTo>
                        <a:pt x="12" y="22"/>
                      </a:lnTo>
                      <a:lnTo>
                        <a:pt x="12" y="21"/>
                      </a:lnTo>
                      <a:lnTo>
                        <a:pt x="12" y="20"/>
                      </a:lnTo>
                      <a:lnTo>
                        <a:pt x="13" y="20"/>
                      </a:lnTo>
                      <a:lnTo>
                        <a:pt x="13" y="19"/>
                      </a:lnTo>
                      <a:lnTo>
                        <a:pt x="14" y="19"/>
                      </a:lnTo>
                      <a:lnTo>
                        <a:pt x="14" y="18"/>
                      </a:lnTo>
                      <a:lnTo>
                        <a:pt x="14" y="17"/>
                      </a:lnTo>
                      <a:lnTo>
                        <a:pt x="15" y="16"/>
                      </a:lnTo>
                      <a:lnTo>
                        <a:pt x="15" y="15"/>
                      </a:lnTo>
                      <a:lnTo>
                        <a:pt x="16" y="15"/>
                      </a:lnTo>
                      <a:lnTo>
                        <a:pt x="17" y="14"/>
                      </a:lnTo>
                      <a:lnTo>
                        <a:pt x="18" y="13"/>
                      </a:lnTo>
                      <a:lnTo>
                        <a:pt x="18" y="12"/>
                      </a:lnTo>
                      <a:lnTo>
                        <a:pt x="19" y="12"/>
                      </a:lnTo>
                      <a:lnTo>
                        <a:pt x="19" y="11"/>
                      </a:lnTo>
                      <a:lnTo>
                        <a:pt x="19" y="10"/>
                      </a:lnTo>
                      <a:lnTo>
                        <a:pt x="20" y="10"/>
                      </a:lnTo>
                      <a:lnTo>
                        <a:pt x="21" y="9"/>
                      </a:lnTo>
                      <a:lnTo>
                        <a:pt x="22" y="8"/>
                      </a:lnTo>
                      <a:lnTo>
                        <a:pt x="23" y="7"/>
                      </a:lnTo>
                      <a:lnTo>
                        <a:pt x="24" y="7"/>
                      </a:lnTo>
                      <a:lnTo>
                        <a:pt x="24" y="6"/>
                      </a:lnTo>
                      <a:lnTo>
                        <a:pt x="25" y="6"/>
                      </a:lnTo>
                      <a:lnTo>
                        <a:pt x="26" y="5"/>
                      </a:lnTo>
                      <a:lnTo>
                        <a:pt x="27" y="5"/>
                      </a:lnTo>
                      <a:lnTo>
                        <a:pt x="28" y="5"/>
                      </a:lnTo>
                      <a:lnTo>
                        <a:pt x="29" y="5"/>
                      </a:lnTo>
                      <a:lnTo>
                        <a:pt x="30" y="5"/>
                      </a:lnTo>
                      <a:lnTo>
                        <a:pt x="31" y="5"/>
                      </a:lnTo>
                      <a:lnTo>
                        <a:pt x="32" y="5"/>
                      </a:lnTo>
                      <a:lnTo>
                        <a:pt x="32" y="4"/>
                      </a:lnTo>
                      <a:lnTo>
                        <a:pt x="33" y="4"/>
                      </a:lnTo>
                      <a:lnTo>
                        <a:pt x="34" y="4"/>
                      </a:lnTo>
                      <a:lnTo>
                        <a:pt x="34" y="3"/>
                      </a:lnTo>
                      <a:lnTo>
                        <a:pt x="35" y="3"/>
                      </a:lnTo>
                      <a:lnTo>
                        <a:pt x="35" y="2"/>
                      </a:lnTo>
                      <a:lnTo>
                        <a:pt x="36" y="2"/>
                      </a:lnTo>
                      <a:lnTo>
                        <a:pt x="36" y="1"/>
                      </a:lnTo>
                      <a:lnTo>
                        <a:pt x="37" y="1"/>
                      </a:lnTo>
                      <a:lnTo>
                        <a:pt x="37" y="0"/>
                      </a:lnTo>
                      <a:lnTo>
                        <a:pt x="38" y="0"/>
                      </a:lnTo>
                      <a:lnTo>
                        <a:pt x="39" y="0"/>
                      </a:lnTo>
                      <a:lnTo>
                        <a:pt x="40" y="0"/>
                      </a:lnTo>
                      <a:lnTo>
                        <a:pt x="41" y="0"/>
                      </a:lnTo>
                      <a:lnTo>
                        <a:pt x="42" y="0"/>
                      </a:lnTo>
                      <a:lnTo>
                        <a:pt x="43" y="0"/>
                      </a:lnTo>
                      <a:lnTo>
                        <a:pt x="44" y="0"/>
                      </a:lnTo>
                      <a:lnTo>
                        <a:pt x="44" y="1"/>
                      </a:lnTo>
                      <a:lnTo>
                        <a:pt x="45" y="1"/>
                      </a:lnTo>
                      <a:lnTo>
                        <a:pt x="46" y="1"/>
                      </a:lnTo>
                      <a:lnTo>
                        <a:pt x="47" y="1"/>
                      </a:lnTo>
                      <a:lnTo>
                        <a:pt x="48" y="1"/>
                      </a:lnTo>
                      <a:lnTo>
                        <a:pt x="49" y="1"/>
                      </a:lnTo>
                      <a:lnTo>
                        <a:pt x="50" y="1"/>
                      </a:lnTo>
                      <a:lnTo>
                        <a:pt x="51" y="1"/>
                      </a:lnTo>
                      <a:lnTo>
                        <a:pt x="52" y="1"/>
                      </a:lnTo>
                      <a:lnTo>
                        <a:pt x="53" y="1"/>
                      </a:lnTo>
                      <a:lnTo>
                        <a:pt x="54" y="1"/>
                      </a:lnTo>
                      <a:lnTo>
                        <a:pt x="55" y="2"/>
                      </a:lnTo>
                      <a:lnTo>
                        <a:pt x="56" y="2"/>
                      </a:lnTo>
                      <a:lnTo>
                        <a:pt x="57" y="2"/>
                      </a:lnTo>
                      <a:lnTo>
                        <a:pt x="57" y="3"/>
                      </a:lnTo>
                      <a:lnTo>
                        <a:pt x="58" y="3"/>
                      </a:lnTo>
                      <a:lnTo>
                        <a:pt x="59" y="4"/>
                      </a:lnTo>
                      <a:lnTo>
                        <a:pt x="60" y="4"/>
                      </a:lnTo>
                      <a:lnTo>
                        <a:pt x="61" y="4"/>
                      </a:lnTo>
                      <a:lnTo>
                        <a:pt x="62" y="4"/>
                      </a:lnTo>
                      <a:lnTo>
                        <a:pt x="63" y="4"/>
                      </a:lnTo>
                      <a:lnTo>
                        <a:pt x="64" y="4"/>
                      </a:lnTo>
                      <a:lnTo>
                        <a:pt x="65" y="5"/>
                      </a:lnTo>
                      <a:lnTo>
                        <a:pt x="66" y="5"/>
                      </a:lnTo>
                      <a:lnTo>
                        <a:pt x="67" y="5"/>
                      </a:lnTo>
                      <a:lnTo>
                        <a:pt x="67" y="6"/>
                      </a:lnTo>
                      <a:lnTo>
                        <a:pt x="67" y="7"/>
                      </a:lnTo>
                      <a:lnTo>
                        <a:pt x="67" y="8"/>
                      </a:lnTo>
                      <a:lnTo>
                        <a:pt x="67" y="9"/>
                      </a:lnTo>
                      <a:lnTo>
                        <a:pt x="67" y="10"/>
                      </a:lnTo>
                      <a:lnTo>
                        <a:pt x="68" y="10"/>
                      </a:lnTo>
                      <a:lnTo>
                        <a:pt x="69" y="10"/>
                      </a:lnTo>
                      <a:lnTo>
                        <a:pt x="69" y="9"/>
                      </a:lnTo>
                      <a:lnTo>
                        <a:pt x="70" y="9"/>
                      </a:lnTo>
                      <a:lnTo>
                        <a:pt x="70" y="8"/>
                      </a:lnTo>
                      <a:lnTo>
                        <a:pt x="71" y="7"/>
                      </a:lnTo>
                      <a:lnTo>
                        <a:pt x="72" y="6"/>
                      </a:lnTo>
                      <a:lnTo>
                        <a:pt x="73" y="5"/>
                      </a:lnTo>
                      <a:lnTo>
                        <a:pt x="74" y="5"/>
                      </a:lnTo>
                      <a:lnTo>
                        <a:pt x="75" y="5"/>
                      </a:lnTo>
                      <a:lnTo>
                        <a:pt x="75" y="4"/>
                      </a:lnTo>
                      <a:lnTo>
                        <a:pt x="76" y="4"/>
                      </a:lnTo>
                      <a:lnTo>
                        <a:pt x="76" y="3"/>
                      </a:lnTo>
                      <a:lnTo>
                        <a:pt x="68" y="52"/>
                      </a:lnTo>
                    </a:path>
                  </a:pathLst>
                </a:custGeom>
                <a:solidFill>
                  <a:srgbClr val="7F7F7F"/>
                </a:solidFill>
                <a:ln>
                  <a:noFill/>
                </a:ln>
                <a:extLst>
                  <a:ext uri="{91240B29-F687-4F45-9708-019B960494DF}">
                    <a14:hiddenLine xmlns:a14="http://schemas.microsoft.com/office/drawing/2010/main" w="12700" cap="rnd">
                      <a:solidFill>
                        <a:srgbClr val="000000"/>
                      </a:solidFill>
                      <a:round/>
                      <a:headEnd/>
                      <a:tailEnd/>
                    </a14:hiddenLine>
                  </a:ext>
                </a:extLst>
              </p:spPr>
              <p:txBody>
                <a:bodyPr/>
                <a:lstStyle/>
                <a:p>
                  <a:endParaRPr lang="es-CL"/>
                </a:p>
              </p:txBody>
            </p:sp>
            <p:sp>
              <p:nvSpPr>
                <p:cNvPr id="50203" name="Freeform 23"/>
                <p:cNvSpPr>
                  <a:spLocks/>
                </p:cNvSpPr>
                <p:nvPr/>
              </p:nvSpPr>
              <p:spPr bwMode="auto">
                <a:xfrm>
                  <a:off x="4897" y="1097"/>
                  <a:ext cx="75" cy="56"/>
                </a:xfrm>
                <a:custGeom>
                  <a:avLst/>
                  <a:gdLst>
                    <a:gd name="T0" fmla="*/ 71 w 75"/>
                    <a:gd name="T1" fmla="*/ 0 h 56"/>
                    <a:gd name="T2" fmla="*/ 68 w 75"/>
                    <a:gd name="T3" fmla="*/ 1 h 56"/>
                    <a:gd name="T4" fmla="*/ 64 w 75"/>
                    <a:gd name="T5" fmla="*/ 2 h 56"/>
                    <a:gd name="T6" fmla="*/ 61 w 75"/>
                    <a:gd name="T7" fmla="*/ 5 h 56"/>
                    <a:gd name="T8" fmla="*/ 57 w 75"/>
                    <a:gd name="T9" fmla="*/ 6 h 56"/>
                    <a:gd name="T10" fmla="*/ 56 w 75"/>
                    <a:gd name="T11" fmla="*/ 8 h 56"/>
                    <a:gd name="T12" fmla="*/ 53 w 75"/>
                    <a:gd name="T13" fmla="*/ 10 h 56"/>
                    <a:gd name="T14" fmla="*/ 51 w 75"/>
                    <a:gd name="T15" fmla="*/ 13 h 56"/>
                    <a:gd name="T16" fmla="*/ 47 w 75"/>
                    <a:gd name="T17" fmla="*/ 15 h 56"/>
                    <a:gd name="T18" fmla="*/ 43 w 75"/>
                    <a:gd name="T19" fmla="*/ 17 h 56"/>
                    <a:gd name="T20" fmla="*/ 41 w 75"/>
                    <a:gd name="T21" fmla="*/ 19 h 56"/>
                    <a:gd name="T22" fmla="*/ 42 w 75"/>
                    <a:gd name="T23" fmla="*/ 17 h 56"/>
                    <a:gd name="T24" fmla="*/ 41 w 75"/>
                    <a:gd name="T25" fmla="*/ 14 h 56"/>
                    <a:gd name="T26" fmla="*/ 36 w 75"/>
                    <a:gd name="T27" fmla="*/ 13 h 56"/>
                    <a:gd name="T28" fmla="*/ 32 w 75"/>
                    <a:gd name="T29" fmla="*/ 11 h 56"/>
                    <a:gd name="T30" fmla="*/ 30 w 75"/>
                    <a:gd name="T31" fmla="*/ 13 h 56"/>
                    <a:gd name="T32" fmla="*/ 26 w 75"/>
                    <a:gd name="T33" fmla="*/ 17 h 56"/>
                    <a:gd name="T34" fmla="*/ 27 w 75"/>
                    <a:gd name="T35" fmla="*/ 21 h 56"/>
                    <a:gd name="T36" fmla="*/ 30 w 75"/>
                    <a:gd name="T37" fmla="*/ 23 h 56"/>
                    <a:gd name="T38" fmla="*/ 34 w 75"/>
                    <a:gd name="T39" fmla="*/ 23 h 56"/>
                    <a:gd name="T40" fmla="*/ 34 w 75"/>
                    <a:gd name="T41" fmla="*/ 25 h 56"/>
                    <a:gd name="T42" fmla="*/ 32 w 75"/>
                    <a:gd name="T43" fmla="*/ 29 h 56"/>
                    <a:gd name="T44" fmla="*/ 30 w 75"/>
                    <a:gd name="T45" fmla="*/ 31 h 56"/>
                    <a:gd name="T46" fmla="*/ 26 w 75"/>
                    <a:gd name="T47" fmla="*/ 32 h 56"/>
                    <a:gd name="T48" fmla="*/ 23 w 75"/>
                    <a:gd name="T49" fmla="*/ 34 h 56"/>
                    <a:gd name="T50" fmla="*/ 19 w 75"/>
                    <a:gd name="T51" fmla="*/ 36 h 56"/>
                    <a:gd name="T52" fmla="*/ 17 w 75"/>
                    <a:gd name="T53" fmla="*/ 34 h 56"/>
                    <a:gd name="T54" fmla="*/ 15 w 75"/>
                    <a:gd name="T55" fmla="*/ 32 h 56"/>
                    <a:gd name="T56" fmla="*/ 11 w 75"/>
                    <a:gd name="T57" fmla="*/ 31 h 56"/>
                    <a:gd name="T58" fmla="*/ 8 w 75"/>
                    <a:gd name="T59" fmla="*/ 32 h 56"/>
                    <a:gd name="T60" fmla="*/ 6 w 75"/>
                    <a:gd name="T61" fmla="*/ 36 h 56"/>
                    <a:gd name="T62" fmla="*/ 4 w 75"/>
                    <a:gd name="T63" fmla="*/ 39 h 56"/>
                    <a:gd name="T64" fmla="*/ 2 w 75"/>
                    <a:gd name="T65" fmla="*/ 42 h 56"/>
                    <a:gd name="T66" fmla="*/ 1 w 75"/>
                    <a:gd name="T67" fmla="*/ 47 h 56"/>
                    <a:gd name="T68" fmla="*/ 3 w 75"/>
                    <a:gd name="T69" fmla="*/ 50 h 56"/>
                    <a:gd name="T70" fmla="*/ 6 w 75"/>
                    <a:gd name="T71" fmla="*/ 51 h 56"/>
                    <a:gd name="T72" fmla="*/ 9 w 75"/>
                    <a:gd name="T73" fmla="*/ 53 h 56"/>
                    <a:gd name="T74" fmla="*/ 14 w 75"/>
                    <a:gd name="T75" fmla="*/ 53 h 56"/>
                    <a:gd name="T76" fmla="*/ 17 w 75"/>
                    <a:gd name="T77" fmla="*/ 51 h 56"/>
                    <a:gd name="T78" fmla="*/ 20 w 75"/>
                    <a:gd name="T79" fmla="*/ 52 h 56"/>
                    <a:gd name="T80" fmla="*/ 23 w 75"/>
                    <a:gd name="T81" fmla="*/ 54 h 56"/>
                    <a:gd name="T82" fmla="*/ 27 w 75"/>
                    <a:gd name="T83" fmla="*/ 55 h 56"/>
                    <a:gd name="T84" fmla="*/ 30 w 75"/>
                    <a:gd name="T85" fmla="*/ 52 h 56"/>
                    <a:gd name="T86" fmla="*/ 31 w 75"/>
                    <a:gd name="T87" fmla="*/ 50 h 56"/>
                    <a:gd name="T88" fmla="*/ 36 w 75"/>
                    <a:gd name="T89" fmla="*/ 50 h 56"/>
                    <a:gd name="T90" fmla="*/ 39 w 75"/>
                    <a:gd name="T91" fmla="*/ 49 h 56"/>
                    <a:gd name="T92" fmla="*/ 42 w 75"/>
                    <a:gd name="T93" fmla="*/ 49 h 56"/>
                    <a:gd name="T94" fmla="*/ 45 w 75"/>
                    <a:gd name="T95" fmla="*/ 48 h 56"/>
                    <a:gd name="T96" fmla="*/ 48 w 75"/>
                    <a:gd name="T97" fmla="*/ 46 h 56"/>
                    <a:gd name="T98" fmla="*/ 50 w 75"/>
                    <a:gd name="T99" fmla="*/ 43 h 56"/>
                    <a:gd name="T100" fmla="*/ 52 w 75"/>
                    <a:gd name="T101" fmla="*/ 39 h 56"/>
                    <a:gd name="T102" fmla="*/ 56 w 75"/>
                    <a:gd name="T103" fmla="*/ 40 h 56"/>
                    <a:gd name="T104" fmla="*/ 59 w 75"/>
                    <a:gd name="T105" fmla="*/ 41 h 56"/>
                    <a:gd name="T106" fmla="*/ 62 w 75"/>
                    <a:gd name="T107" fmla="*/ 39 h 56"/>
                    <a:gd name="T108" fmla="*/ 66 w 75"/>
                    <a:gd name="T109" fmla="*/ 38 h 5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75"/>
                    <a:gd name="T166" fmla="*/ 0 h 56"/>
                    <a:gd name="T167" fmla="*/ 75 w 75"/>
                    <a:gd name="T168" fmla="*/ 56 h 5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75" h="56">
                      <a:moveTo>
                        <a:pt x="74" y="0"/>
                      </a:moveTo>
                      <a:lnTo>
                        <a:pt x="74" y="0"/>
                      </a:lnTo>
                      <a:lnTo>
                        <a:pt x="73" y="0"/>
                      </a:lnTo>
                      <a:lnTo>
                        <a:pt x="72" y="0"/>
                      </a:lnTo>
                      <a:lnTo>
                        <a:pt x="71" y="0"/>
                      </a:lnTo>
                      <a:lnTo>
                        <a:pt x="70" y="0"/>
                      </a:lnTo>
                      <a:lnTo>
                        <a:pt x="69" y="0"/>
                      </a:lnTo>
                      <a:lnTo>
                        <a:pt x="68" y="0"/>
                      </a:lnTo>
                      <a:lnTo>
                        <a:pt x="68" y="1"/>
                      </a:lnTo>
                      <a:lnTo>
                        <a:pt x="67" y="1"/>
                      </a:lnTo>
                      <a:lnTo>
                        <a:pt x="66" y="1"/>
                      </a:lnTo>
                      <a:lnTo>
                        <a:pt x="65" y="1"/>
                      </a:lnTo>
                      <a:lnTo>
                        <a:pt x="65" y="2"/>
                      </a:lnTo>
                      <a:lnTo>
                        <a:pt x="64" y="2"/>
                      </a:lnTo>
                      <a:lnTo>
                        <a:pt x="63" y="3"/>
                      </a:lnTo>
                      <a:lnTo>
                        <a:pt x="63" y="4"/>
                      </a:lnTo>
                      <a:lnTo>
                        <a:pt x="62" y="4"/>
                      </a:lnTo>
                      <a:lnTo>
                        <a:pt x="62" y="5"/>
                      </a:lnTo>
                      <a:lnTo>
                        <a:pt x="61" y="5"/>
                      </a:lnTo>
                      <a:lnTo>
                        <a:pt x="60" y="5"/>
                      </a:lnTo>
                      <a:lnTo>
                        <a:pt x="60" y="6"/>
                      </a:lnTo>
                      <a:lnTo>
                        <a:pt x="59" y="6"/>
                      </a:lnTo>
                      <a:lnTo>
                        <a:pt x="58" y="6"/>
                      </a:lnTo>
                      <a:lnTo>
                        <a:pt x="57" y="6"/>
                      </a:lnTo>
                      <a:lnTo>
                        <a:pt x="57" y="5"/>
                      </a:lnTo>
                      <a:lnTo>
                        <a:pt x="56" y="6"/>
                      </a:lnTo>
                      <a:lnTo>
                        <a:pt x="56" y="7"/>
                      </a:lnTo>
                      <a:lnTo>
                        <a:pt x="56" y="8"/>
                      </a:lnTo>
                      <a:lnTo>
                        <a:pt x="55" y="8"/>
                      </a:lnTo>
                      <a:lnTo>
                        <a:pt x="55" y="9"/>
                      </a:lnTo>
                      <a:lnTo>
                        <a:pt x="54" y="9"/>
                      </a:lnTo>
                      <a:lnTo>
                        <a:pt x="54" y="10"/>
                      </a:lnTo>
                      <a:lnTo>
                        <a:pt x="53" y="10"/>
                      </a:lnTo>
                      <a:lnTo>
                        <a:pt x="53" y="11"/>
                      </a:lnTo>
                      <a:lnTo>
                        <a:pt x="52" y="11"/>
                      </a:lnTo>
                      <a:lnTo>
                        <a:pt x="52" y="12"/>
                      </a:lnTo>
                      <a:lnTo>
                        <a:pt x="51" y="12"/>
                      </a:lnTo>
                      <a:lnTo>
                        <a:pt x="51" y="13"/>
                      </a:lnTo>
                      <a:lnTo>
                        <a:pt x="50" y="14"/>
                      </a:lnTo>
                      <a:lnTo>
                        <a:pt x="49" y="14"/>
                      </a:lnTo>
                      <a:lnTo>
                        <a:pt x="48" y="14"/>
                      </a:lnTo>
                      <a:lnTo>
                        <a:pt x="47" y="15"/>
                      </a:lnTo>
                      <a:lnTo>
                        <a:pt x="46" y="16"/>
                      </a:lnTo>
                      <a:lnTo>
                        <a:pt x="45" y="16"/>
                      </a:lnTo>
                      <a:lnTo>
                        <a:pt x="45" y="17"/>
                      </a:lnTo>
                      <a:lnTo>
                        <a:pt x="44" y="17"/>
                      </a:lnTo>
                      <a:lnTo>
                        <a:pt x="43" y="17"/>
                      </a:lnTo>
                      <a:lnTo>
                        <a:pt x="43" y="18"/>
                      </a:lnTo>
                      <a:lnTo>
                        <a:pt x="42" y="18"/>
                      </a:lnTo>
                      <a:lnTo>
                        <a:pt x="42" y="19"/>
                      </a:lnTo>
                      <a:lnTo>
                        <a:pt x="41" y="19"/>
                      </a:lnTo>
                      <a:lnTo>
                        <a:pt x="41" y="20"/>
                      </a:lnTo>
                      <a:lnTo>
                        <a:pt x="41" y="19"/>
                      </a:lnTo>
                      <a:lnTo>
                        <a:pt x="41" y="18"/>
                      </a:lnTo>
                      <a:lnTo>
                        <a:pt x="42" y="18"/>
                      </a:lnTo>
                      <a:lnTo>
                        <a:pt x="42" y="17"/>
                      </a:lnTo>
                      <a:lnTo>
                        <a:pt x="42" y="16"/>
                      </a:lnTo>
                      <a:lnTo>
                        <a:pt x="42" y="15"/>
                      </a:lnTo>
                      <a:lnTo>
                        <a:pt x="42" y="14"/>
                      </a:lnTo>
                      <a:lnTo>
                        <a:pt x="41" y="14"/>
                      </a:lnTo>
                      <a:lnTo>
                        <a:pt x="40" y="14"/>
                      </a:lnTo>
                      <a:lnTo>
                        <a:pt x="39" y="14"/>
                      </a:lnTo>
                      <a:lnTo>
                        <a:pt x="38" y="13"/>
                      </a:lnTo>
                      <a:lnTo>
                        <a:pt x="37" y="13"/>
                      </a:lnTo>
                      <a:lnTo>
                        <a:pt x="36" y="13"/>
                      </a:lnTo>
                      <a:lnTo>
                        <a:pt x="36" y="12"/>
                      </a:lnTo>
                      <a:lnTo>
                        <a:pt x="35" y="12"/>
                      </a:lnTo>
                      <a:lnTo>
                        <a:pt x="34" y="12"/>
                      </a:lnTo>
                      <a:lnTo>
                        <a:pt x="33" y="11"/>
                      </a:lnTo>
                      <a:lnTo>
                        <a:pt x="32" y="11"/>
                      </a:lnTo>
                      <a:lnTo>
                        <a:pt x="31" y="11"/>
                      </a:lnTo>
                      <a:lnTo>
                        <a:pt x="31" y="12"/>
                      </a:lnTo>
                      <a:lnTo>
                        <a:pt x="31" y="13"/>
                      </a:lnTo>
                      <a:lnTo>
                        <a:pt x="30" y="13"/>
                      </a:lnTo>
                      <a:lnTo>
                        <a:pt x="29" y="14"/>
                      </a:lnTo>
                      <a:lnTo>
                        <a:pt x="28" y="14"/>
                      </a:lnTo>
                      <a:lnTo>
                        <a:pt x="27" y="15"/>
                      </a:lnTo>
                      <a:lnTo>
                        <a:pt x="27" y="16"/>
                      </a:lnTo>
                      <a:lnTo>
                        <a:pt x="26" y="17"/>
                      </a:lnTo>
                      <a:lnTo>
                        <a:pt x="26" y="18"/>
                      </a:lnTo>
                      <a:lnTo>
                        <a:pt x="26" y="19"/>
                      </a:lnTo>
                      <a:lnTo>
                        <a:pt x="26" y="20"/>
                      </a:lnTo>
                      <a:lnTo>
                        <a:pt x="27" y="20"/>
                      </a:lnTo>
                      <a:lnTo>
                        <a:pt x="27" y="21"/>
                      </a:lnTo>
                      <a:lnTo>
                        <a:pt x="27" y="22"/>
                      </a:lnTo>
                      <a:lnTo>
                        <a:pt x="28" y="22"/>
                      </a:lnTo>
                      <a:lnTo>
                        <a:pt x="28" y="23"/>
                      </a:lnTo>
                      <a:lnTo>
                        <a:pt x="29" y="23"/>
                      </a:lnTo>
                      <a:lnTo>
                        <a:pt x="30" y="23"/>
                      </a:lnTo>
                      <a:lnTo>
                        <a:pt x="31" y="23"/>
                      </a:lnTo>
                      <a:lnTo>
                        <a:pt x="32" y="23"/>
                      </a:lnTo>
                      <a:lnTo>
                        <a:pt x="33" y="23"/>
                      </a:lnTo>
                      <a:lnTo>
                        <a:pt x="34" y="23"/>
                      </a:lnTo>
                      <a:lnTo>
                        <a:pt x="35" y="23"/>
                      </a:lnTo>
                      <a:lnTo>
                        <a:pt x="35" y="24"/>
                      </a:lnTo>
                      <a:lnTo>
                        <a:pt x="34" y="24"/>
                      </a:lnTo>
                      <a:lnTo>
                        <a:pt x="34" y="25"/>
                      </a:lnTo>
                      <a:lnTo>
                        <a:pt x="34" y="26"/>
                      </a:lnTo>
                      <a:lnTo>
                        <a:pt x="33" y="26"/>
                      </a:lnTo>
                      <a:lnTo>
                        <a:pt x="33" y="27"/>
                      </a:lnTo>
                      <a:lnTo>
                        <a:pt x="33" y="28"/>
                      </a:lnTo>
                      <a:lnTo>
                        <a:pt x="32" y="29"/>
                      </a:lnTo>
                      <a:lnTo>
                        <a:pt x="32" y="30"/>
                      </a:lnTo>
                      <a:lnTo>
                        <a:pt x="31" y="30"/>
                      </a:lnTo>
                      <a:lnTo>
                        <a:pt x="31" y="31"/>
                      </a:lnTo>
                      <a:lnTo>
                        <a:pt x="30" y="31"/>
                      </a:lnTo>
                      <a:lnTo>
                        <a:pt x="29" y="31"/>
                      </a:lnTo>
                      <a:lnTo>
                        <a:pt x="28" y="31"/>
                      </a:lnTo>
                      <a:lnTo>
                        <a:pt x="28" y="32"/>
                      </a:lnTo>
                      <a:lnTo>
                        <a:pt x="27" y="32"/>
                      </a:lnTo>
                      <a:lnTo>
                        <a:pt x="26" y="32"/>
                      </a:lnTo>
                      <a:lnTo>
                        <a:pt x="25" y="32"/>
                      </a:lnTo>
                      <a:lnTo>
                        <a:pt x="25" y="33"/>
                      </a:lnTo>
                      <a:lnTo>
                        <a:pt x="24" y="33"/>
                      </a:lnTo>
                      <a:lnTo>
                        <a:pt x="23" y="33"/>
                      </a:lnTo>
                      <a:lnTo>
                        <a:pt x="23" y="34"/>
                      </a:lnTo>
                      <a:lnTo>
                        <a:pt x="22" y="34"/>
                      </a:lnTo>
                      <a:lnTo>
                        <a:pt x="21" y="35"/>
                      </a:lnTo>
                      <a:lnTo>
                        <a:pt x="20" y="35"/>
                      </a:lnTo>
                      <a:lnTo>
                        <a:pt x="20" y="36"/>
                      </a:lnTo>
                      <a:lnTo>
                        <a:pt x="19" y="36"/>
                      </a:lnTo>
                      <a:lnTo>
                        <a:pt x="19" y="35"/>
                      </a:lnTo>
                      <a:lnTo>
                        <a:pt x="18" y="35"/>
                      </a:lnTo>
                      <a:lnTo>
                        <a:pt x="18" y="34"/>
                      </a:lnTo>
                      <a:lnTo>
                        <a:pt x="17" y="34"/>
                      </a:lnTo>
                      <a:lnTo>
                        <a:pt x="17" y="33"/>
                      </a:lnTo>
                      <a:lnTo>
                        <a:pt x="16" y="33"/>
                      </a:lnTo>
                      <a:lnTo>
                        <a:pt x="16" y="32"/>
                      </a:lnTo>
                      <a:lnTo>
                        <a:pt x="15" y="32"/>
                      </a:lnTo>
                      <a:lnTo>
                        <a:pt x="14" y="32"/>
                      </a:lnTo>
                      <a:lnTo>
                        <a:pt x="13" y="32"/>
                      </a:lnTo>
                      <a:lnTo>
                        <a:pt x="13" y="31"/>
                      </a:lnTo>
                      <a:lnTo>
                        <a:pt x="12" y="31"/>
                      </a:lnTo>
                      <a:lnTo>
                        <a:pt x="11" y="31"/>
                      </a:lnTo>
                      <a:lnTo>
                        <a:pt x="11" y="32"/>
                      </a:lnTo>
                      <a:lnTo>
                        <a:pt x="10" y="32"/>
                      </a:lnTo>
                      <a:lnTo>
                        <a:pt x="9" y="32"/>
                      </a:lnTo>
                      <a:lnTo>
                        <a:pt x="8" y="32"/>
                      </a:lnTo>
                      <a:lnTo>
                        <a:pt x="8" y="33"/>
                      </a:lnTo>
                      <a:lnTo>
                        <a:pt x="7" y="33"/>
                      </a:lnTo>
                      <a:lnTo>
                        <a:pt x="6" y="34"/>
                      </a:lnTo>
                      <a:lnTo>
                        <a:pt x="6" y="35"/>
                      </a:lnTo>
                      <a:lnTo>
                        <a:pt x="6" y="36"/>
                      </a:lnTo>
                      <a:lnTo>
                        <a:pt x="5" y="36"/>
                      </a:lnTo>
                      <a:lnTo>
                        <a:pt x="5" y="37"/>
                      </a:lnTo>
                      <a:lnTo>
                        <a:pt x="4" y="37"/>
                      </a:lnTo>
                      <a:lnTo>
                        <a:pt x="4" y="38"/>
                      </a:lnTo>
                      <a:lnTo>
                        <a:pt x="4" y="39"/>
                      </a:lnTo>
                      <a:lnTo>
                        <a:pt x="3" y="39"/>
                      </a:lnTo>
                      <a:lnTo>
                        <a:pt x="3" y="40"/>
                      </a:lnTo>
                      <a:lnTo>
                        <a:pt x="2" y="41"/>
                      </a:lnTo>
                      <a:lnTo>
                        <a:pt x="2" y="42"/>
                      </a:lnTo>
                      <a:lnTo>
                        <a:pt x="1" y="43"/>
                      </a:lnTo>
                      <a:lnTo>
                        <a:pt x="1" y="44"/>
                      </a:lnTo>
                      <a:lnTo>
                        <a:pt x="0" y="45"/>
                      </a:lnTo>
                      <a:lnTo>
                        <a:pt x="0" y="46"/>
                      </a:lnTo>
                      <a:lnTo>
                        <a:pt x="1" y="47"/>
                      </a:lnTo>
                      <a:lnTo>
                        <a:pt x="1" y="48"/>
                      </a:lnTo>
                      <a:lnTo>
                        <a:pt x="2" y="48"/>
                      </a:lnTo>
                      <a:lnTo>
                        <a:pt x="2" y="49"/>
                      </a:lnTo>
                      <a:lnTo>
                        <a:pt x="2" y="50"/>
                      </a:lnTo>
                      <a:lnTo>
                        <a:pt x="3" y="50"/>
                      </a:lnTo>
                      <a:lnTo>
                        <a:pt x="4" y="50"/>
                      </a:lnTo>
                      <a:lnTo>
                        <a:pt x="5" y="50"/>
                      </a:lnTo>
                      <a:lnTo>
                        <a:pt x="5" y="51"/>
                      </a:lnTo>
                      <a:lnTo>
                        <a:pt x="6" y="51"/>
                      </a:lnTo>
                      <a:lnTo>
                        <a:pt x="6" y="52"/>
                      </a:lnTo>
                      <a:lnTo>
                        <a:pt x="7" y="52"/>
                      </a:lnTo>
                      <a:lnTo>
                        <a:pt x="8" y="53"/>
                      </a:lnTo>
                      <a:lnTo>
                        <a:pt x="9" y="53"/>
                      </a:lnTo>
                      <a:lnTo>
                        <a:pt x="10" y="53"/>
                      </a:lnTo>
                      <a:lnTo>
                        <a:pt x="11" y="53"/>
                      </a:lnTo>
                      <a:lnTo>
                        <a:pt x="12" y="53"/>
                      </a:lnTo>
                      <a:lnTo>
                        <a:pt x="13" y="53"/>
                      </a:lnTo>
                      <a:lnTo>
                        <a:pt x="14" y="53"/>
                      </a:lnTo>
                      <a:lnTo>
                        <a:pt x="14" y="52"/>
                      </a:lnTo>
                      <a:lnTo>
                        <a:pt x="15" y="52"/>
                      </a:lnTo>
                      <a:lnTo>
                        <a:pt x="16" y="52"/>
                      </a:lnTo>
                      <a:lnTo>
                        <a:pt x="16" y="51"/>
                      </a:lnTo>
                      <a:lnTo>
                        <a:pt x="17" y="51"/>
                      </a:lnTo>
                      <a:lnTo>
                        <a:pt x="18" y="51"/>
                      </a:lnTo>
                      <a:lnTo>
                        <a:pt x="18" y="52"/>
                      </a:lnTo>
                      <a:lnTo>
                        <a:pt x="19" y="52"/>
                      </a:lnTo>
                      <a:lnTo>
                        <a:pt x="20" y="52"/>
                      </a:lnTo>
                      <a:lnTo>
                        <a:pt x="20" y="53"/>
                      </a:lnTo>
                      <a:lnTo>
                        <a:pt x="21" y="53"/>
                      </a:lnTo>
                      <a:lnTo>
                        <a:pt x="22" y="53"/>
                      </a:lnTo>
                      <a:lnTo>
                        <a:pt x="23" y="53"/>
                      </a:lnTo>
                      <a:lnTo>
                        <a:pt x="23" y="54"/>
                      </a:lnTo>
                      <a:lnTo>
                        <a:pt x="24" y="54"/>
                      </a:lnTo>
                      <a:lnTo>
                        <a:pt x="24" y="55"/>
                      </a:lnTo>
                      <a:lnTo>
                        <a:pt x="25" y="55"/>
                      </a:lnTo>
                      <a:lnTo>
                        <a:pt x="26" y="55"/>
                      </a:lnTo>
                      <a:lnTo>
                        <a:pt x="27" y="55"/>
                      </a:lnTo>
                      <a:lnTo>
                        <a:pt x="28" y="55"/>
                      </a:lnTo>
                      <a:lnTo>
                        <a:pt x="28" y="54"/>
                      </a:lnTo>
                      <a:lnTo>
                        <a:pt x="29" y="53"/>
                      </a:lnTo>
                      <a:lnTo>
                        <a:pt x="29" y="52"/>
                      </a:lnTo>
                      <a:lnTo>
                        <a:pt x="30" y="52"/>
                      </a:lnTo>
                      <a:lnTo>
                        <a:pt x="30" y="51"/>
                      </a:lnTo>
                      <a:lnTo>
                        <a:pt x="30" y="50"/>
                      </a:lnTo>
                      <a:lnTo>
                        <a:pt x="31" y="50"/>
                      </a:lnTo>
                      <a:lnTo>
                        <a:pt x="32" y="50"/>
                      </a:lnTo>
                      <a:lnTo>
                        <a:pt x="33" y="50"/>
                      </a:lnTo>
                      <a:lnTo>
                        <a:pt x="36" y="50"/>
                      </a:lnTo>
                      <a:lnTo>
                        <a:pt x="37" y="50"/>
                      </a:lnTo>
                      <a:lnTo>
                        <a:pt x="38" y="50"/>
                      </a:lnTo>
                      <a:lnTo>
                        <a:pt x="39" y="50"/>
                      </a:lnTo>
                      <a:lnTo>
                        <a:pt x="39" y="49"/>
                      </a:lnTo>
                      <a:lnTo>
                        <a:pt x="40" y="49"/>
                      </a:lnTo>
                      <a:lnTo>
                        <a:pt x="41" y="49"/>
                      </a:lnTo>
                      <a:lnTo>
                        <a:pt x="42" y="49"/>
                      </a:lnTo>
                      <a:lnTo>
                        <a:pt x="42" y="48"/>
                      </a:lnTo>
                      <a:lnTo>
                        <a:pt x="42" y="49"/>
                      </a:lnTo>
                      <a:lnTo>
                        <a:pt x="43" y="49"/>
                      </a:lnTo>
                      <a:lnTo>
                        <a:pt x="44" y="49"/>
                      </a:lnTo>
                      <a:lnTo>
                        <a:pt x="44" y="48"/>
                      </a:lnTo>
                      <a:lnTo>
                        <a:pt x="45" y="48"/>
                      </a:lnTo>
                      <a:lnTo>
                        <a:pt x="45" y="47"/>
                      </a:lnTo>
                      <a:lnTo>
                        <a:pt x="46" y="47"/>
                      </a:lnTo>
                      <a:lnTo>
                        <a:pt x="47" y="47"/>
                      </a:lnTo>
                      <a:lnTo>
                        <a:pt x="47" y="46"/>
                      </a:lnTo>
                      <a:lnTo>
                        <a:pt x="48" y="46"/>
                      </a:lnTo>
                      <a:lnTo>
                        <a:pt x="48" y="45"/>
                      </a:lnTo>
                      <a:lnTo>
                        <a:pt x="49" y="45"/>
                      </a:lnTo>
                      <a:lnTo>
                        <a:pt x="49" y="44"/>
                      </a:lnTo>
                      <a:lnTo>
                        <a:pt x="50" y="44"/>
                      </a:lnTo>
                      <a:lnTo>
                        <a:pt x="50" y="43"/>
                      </a:lnTo>
                      <a:lnTo>
                        <a:pt x="51" y="42"/>
                      </a:lnTo>
                      <a:lnTo>
                        <a:pt x="51" y="41"/>
                      </a:lnTo>
                      <a:lnTo>
                        <a:pt x="52" y="41"/>
                      </a:lnTo>
                      <a:lnTo>
                        <a:pt x="52" y="40"/>
                      </a:lnTo>
                      <a:lnTo>
                        <a:pt x="52" y="39"/>
                      </a:lnTo>
                      <a:lnTo>
                        <a:pt x="53" y="39"/>
                      </a:lnTo>
                      <a:lnTo>
                        <a:pt x="54" y="39"/>
                      </a:lnTo>
                      <a:lnTo>
                        <a:pt x="54" y="40"/>
                      </a:lnTo>
                      <a:lnTo>
                        <a:pt x="55" y="40"/>
                      </a:lnTo>
                      <a:lnTo>
                        <a:pt x="56" y="40"/>
                      </a:lnTo>
                      <a:lnTo>
                        <a:pt x="56" y="41"/>
                      </a:lnTo>
                      <a:lnTo>
                        <a:pt x="57" y="41"/>
                      </a:lnTo>
                      <a:lnTo>
                        <a:pt x="58" y="41"/>
                      </a:lnTo>
                      <a:lnTo>
                        <a:pt x="59" y="41"/>
                      </a:lnTo>
                      <a:lnTo>
                        <a:pt x="59" y="40"/>
                      </a:lnTo>
                      <a:lnTo>
                        <a:pt x="60" y="40"/>
                      </a:lnTo>
                      <a:lnTo>
                        <a:pt x="61" y="40"/>
                      </a:lnTo>
                      <a:lnTo>
                        <a:pt x="62" y="40"/>
                      </a:lnTo>
                      <a:lnTo>
                        <a:pt x="62" y="39"/>
                      </a:lnTo>
                      <a:lnTo>
                        <a:pt x="63" y="39"/>
                      </a:lnTo>
                      <a:lnTo>
                        <a:pt x="64" y="39"/>
                      </a:lnTo>
                      <a:lnTo>
                        <a:pt x="65" y="39"/>
                      </a:lnTo>
                      <a:lnTo>
                        <a:pt x="65" y="38"/>
                      </a:lnTo>
                      <a:lnTo>
                        <a:pt x="66" y="38"/>
                      </a:lnTo>
                      <a:lnTo>
                        <a:pt x="67" y="38"/>
                      </a:lnTo>
                      <a:lnTo>
                        <a:pt x="74" y="0"/>
                      </a:lnTo>
                    </a:path>
                  </a:pathLst>
                </a:custGeom>
                <a:solidFill>
                  <a:srgbClr val="FFFFFF"/>
                </a:solidFill>
                <a:ln>
                  <a:noFill/>
                </a:ln>
                <a:extLst>
                  <a:ext uri="{91240B29-F687-4F45-9708-019B960494DF}">
                    <a14:hiddenLine xmlns:a14="http://schemas.microsoft.com/office/drawing/2010/main" w="12700" cap="rnd">
                      <a:solidFill>
                        <a:srgbClr val="000000"/>
                      </a:solidFill>
                      <a:round/>
                      <a:headEnd/>
                      <a:tailEnd/>
                    </a14:hiddenLine>
                  </a:ext>
                </a:extLst>
              </p:spPr>
              <p:txBody>
                <a:bodyPr/>
                <a:lstStyle/>
                <a:p>
                  <a:endParaRPr lang="es-CL"/>
                </a:p>
              </p:txBody>
            </p:sp>
            <p:sp>
              <p:nvSpPr>
                <p:cNvPr id="50204" name="Freeform 24"/>
                <p:cNvSpPr>
                  <a:spLocks/>
                </p:cNvSpPr>
                <p:nvPr/>
              </p:nvSpPr>
              <p:spPr bwMode="auto">
                <a:xfrm>
                  <a:off x="4897" y="1097"/>
                  <a:ext cx="81" cy="62"/>
                </a:xfrm>
                <a:custGeom>
                  <a:avLst/>
                  <a:gdLst>
                    <a:gd name="T0" fmla="*/ 77 w 81"/>
                    <a:gd name="T1" fmla="*/ 0 h 62"/>
                    <a:gd name="T2" fmla="*/ 73 w 81"/>
                    <a:gd name="T3" fmla="*/ 1 h 62"/>
                    <a:gd name="T4" fmla="*/ 69 w 81"/>
                    <a:gd name="T5" fmla="*/ 2 h 62"/>
                    <a:gd name="T6" fmla="*/ 66 w 81"/>
                    <a:gd name="T7" fmla="*/ 5 h 62"/>
                    <a:gd name="T8" fmla="*/ 62 w 81"/>
                    <a:gd name="T9" fmla="*/ 7 h 62"/>
                    <a:gd name="T10" fmla="*/ 60 w 81"/>
                    <a:gd name="T11" fmla="*/ 9 h 62"/>
                    <a:gd name="T12" fmla="*/ 57 w 81"/>
                    <a:gd name="T13" fmla="*/ 11 h 62"/>
                    <a:gd name="T14" fmla="*/ 55 w 81"/>
                    <a:gd name="T15" fmla="*/ 14 h 62"/>
                    <a:gd name="T16" fmla="*/ 51 w 81"/>
                    <a:gd name="T17" fmla="*/ 17 h 62"/>
                    <a:gd name="T18" fmla="*/ 47 w 81"/>
                    <a:gd name="T19" fmla="*/ 19 h 62"/>
                    <a:gd name="T20" fmla="*/ 44 w 81"/>
                    <a:gd name="T21" fmla="*/ 21 h 62"/>
                    <a:gd name="T22" fmla="*/ 45 w 81"/>
                    <a:gd name="T23" fmla="*/ 19 h 62"/>
                    <a:gd name="T24" fmla="*/ 44 w 81"/>
                    <a:gd name="T25" fmla="*/ 15 h 62"/>
                    <a:gd name="T26" fmla="*/ 39 w 81"/>
                    <a:gd name="T27" fmla="*/ 14 h 62"/>
                    <a:gd name="T28" fmla="*/ 35 w 81"/>
                    <a:gd name="T29" fmla="*/ 12 h 62"/>
                    <a:gd name="T30" fmla="*/ 32 w 81"/>
                    <a:gd name="T31" fmla="*/ 14 h 62"/>
                    <a:gd name="T32" fmla="*/ 28 w 81"/>
                    <a:gd name="T33" fmla="*/ 19 h 62"/>
                    <a:gd name="T34" fmla="*/ 29 w 81"/>
                    <a:gd name="T35" fmla="*/ 23 h 62"/>
                    <a:gd name="T36" fmla="*/ 32 w 81"/>
                    <a:gd name="T37" fmla="*/ 25 h 62"/>
                    <a:gd name="T38" fmla="*/ 37 w 81"/>
                    <a:gd name="T39" fmla="*/ 25 h 62"/>
                    <a:gd name="T40" fmla="*/ 37 w 81"/>
                    <a:gd name="T41" fmla="*/ 28 h 62"/>
                    <a:gd name="T42" fmla="*/ 35 w 81"/>
                    <a:gd name="T43" fmla="*/ 32 h 62"/>
                    <a:gd name="T44" fmla="*/ 32 w 81"/>
                    <a:gd name="T45" fmla="*/ 34 h 62"/>
                    <a:gd name="T46" fmla="*/ 28 w 81"/>
                    <a:gd name="T47" fmla="*/ 36 h 62"/>
                    <a:gd name="T48" fmla="*/ 25 w 81"/>
                    <a:gd name="T49" fmla="*/ 38 h 62"/>
                    <a:gd name="T50" fmla="*/ 21 w 81"/>
                    <a:gd name="T51" fmla="*/ 40 h 62"/>
                    <a:gd name="T52" fmla="*/ 18 w 81"/>
                    <a:gd name="T53" fmla="*/ 38 h 62"/>
                    <a:gd name="T54" fmla="*/ 16 w 81"/>
                    <a:gd name="T55" fmla="*/ 35 h 62"/>
                    <a:gd name="T56" fmla="*/ 12 w 81"/>
                    <a:gd name="T57" fmla="*/ 34 h 62"/>
                    <a:gd name="T58" fmla="*/ 9 w 81"/>
                    <a:gd name="T59" fmla="*/ 36 h 62"/>
                    <a:gd name="T60" fmla="*/ 6 w 81"/>
                    <a:gd name="T61" fmla="*/ 40 h 62"/>
                    <a:gd name="T62" fmla="*/ 4 w 81"/>
                    <a:gd name="T63" fmla="*/ 43 h 62"/>
                    <a:gd name="T64" fmla="*/ 2 w 81"/>
                    <a:gd name="T65" fmla="*/ 47 h 62"/>
                    <a:gd name="T66" fmla="*/ 1 w 81"/>
                    <a:gd name="T67" fmla="*/ 52 h 62"/>
                    <a:gd name="T68" fmla="*/ 3 w 81"/>
                    <a:gd name="T69" fmla="*/ 55 h 62"/>
                    <a:gd name="T70" fmla="*/ 6 w 81"/>
                    <a:gd name="T71" fmla="*/ 57 h 62"/>
                    <a:gd name="T72" fmla="*/ 10 w 81"/>
                    <a:gd name="T73" fmla="*/ 59 h 62"/>
                    <a:gd name="T74" fmla="*/ 15 w 81"/>
                    <a:gd name="T75" fmla="*/ 59 h 62"/>
                    <a:gd name="T76" fmla="*/ 18 w 81"/>
                    <a:gd name="T77" fmla="*/ 57 h 62"/>
                    <a:gd name="T78" fmla="*/ 22 w 81"/>
                    <a:gd name="T79" fmla="*/ 58 h 62"/>
                    <a:gd name="T80" fmla="*/ 25 w 81"/>
                    <a:gd name="T81" fmla="*/ 60 h 62"/>
                    <a:gd name="T82" fmla="*/ 29 w 81"/>
                    <a:gd name="T83" fmla="*/ 61 h 62"/>
                    <a:gd name="T84" fmla="*/ 32 w 81"/>
                    <a:gd name="T85" fmla="*/ 58 h 62"/>
                    <a:gd name="T86" fmla="*/ 33 w 81"/>
                    <a:gd name="T87" fmla="*/ 56 h 62"/>
                    <a:gd name="T88" fmla="*/ 39 w 81"/>
                    <a:gd name="T89" fmla="*/ 56 h 62"/>
                    <a:gd name="T90" fmla="*/ 42 w 81"/>
                    <a:gd name="T91" fmla="*/ 54 h 62"/>
                    <a:gd name="T92" fmla="*/ 45 w 81"/>
                    <a:gd name="T93" fmla="*/ 54 h 62"/>
                    <a:gd name="T94" fmla="*/ 49 w 81"/>
                    <a:gd name="T95" fmla="*/ 53 h 62"/>
                    <a:gd name="T96" fmla="*/ 52 w 81"/>
                    <a:gd name="T97" fmla="*/ 51 h 62"/>
                    <a:gd name="T98" fmla="*/ 54 w 81"/>
                    <a:gd name="T99" fmla="*/ 48 h 62"/>
                    <a:gd name="T100" fmla="*/ 56 w 81"/>
                    <a:gd name="T101" fmla="*/ 43 h 62"/>
                    <a:gd name="T102" fmla="*/ 60 w 81"/>
                    <a:gd name="T103" fmla="*/ 44 h 62"/>
                    <a:gd name="T104" fmla="*/ 64 w 81"/>
                    <a:gd name="T105" fmla="*/ 45 h 62"/>
                    <a:gd name="T106" fmla="*/ 67 w 81"/>
                    <a:gd name="T107" fmla="*/ 43 h 62"/>
                    <a:gd name="T108" fmla="*/ 71 w 81"/>
                    <a:gd name="T109" fmla="*/ 42 h 6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81"/>
                    <a:gd name="T166" fmla="*/ 0 h 62"/>
                    <a:gd name="T167" fmla="*/ 81 w 81"/>
                    <a:gd name="T168" fmla="*/ 62 h 62"/>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81" h="62">
                      <a:moveTo>
                        <a:pt x="80" y="0"/>
                      </a:moveTo>
                      <a:lnTo>
                        <a:pt x="80" y="0"/>
                      </a:lnTo>
                      <a:lnTo>
                        <a:pt x="79" y="0"/>
                      </a:lnTo>
                      <a:lnTo>
                        <a:pt x="78" y="0"/>
                      </a:lnTo>
                      <a:lnTo>
                        <a:pt x="77" y="0"/>
                      </a:lnTo>
                      <a:lnTo>
                        <a:pt x="76" y="0"/>
                      </a:lnTo>
                      <a:lnTo>
                        <a:pt x="75" y="0"/>
                      </a:lnTo>
                      <a:lnTo>
                        <a:pt x="74" y="0"/>
                      </a:lnTo>
                      <a:lnTo>
                        <a:pt x="74" y="1"/>
                      </a:lnTo>
                      <a:lnTo>
                        <a:pt x="73" y="1"/>
                      </a:lnTo>
                      <a:lnTo>
                        <a:pt x="72" y="1"/>
                      </a:lnTo>
                      <a:lnTo>
                        <a:pt x="71" y="1"/>
                      </a:lnTo>
                      <a:lnTo>
                        <a:pt x="70" y="1"/>
                      </a:lnTo>
                      <a:lnTo>
                        <a:pt x="70" y="2"/>
                      </a:lnTo>
                      <a:lnTo>
                        <a:pt x="69" y="2"/>
                      </a:lnTo>
                      <a:lnTo>
                        <a:pt x="68" y="3"/>
                      </a:lnTo>
                      <a:lnTo>
                        <a:pt x="68" y="4"/>
                      </a:lnTo>
                      <a:lnTo>
                        <a:pt x="67" y="4"/>
                      </a:lnTo>
                      <a:lnTo>
                        <a:pt x="67" y="5"/>
                      </a:lnTo>
                      <a:lnTo>
                        <a:pt x="66" y="5"/>
                      </a:lnTo>
                      <a:lnTo>
                        <a:pt x="65" y="6"/>
                      </a:lnTo>
                      <a:lnTo>
                        <a:pt x="65" y="7"/>
                      </a:lnTo>
                      <a:lnTo>
                        <a:pt x="64" y="7"/>
                      </a:lnTo>
                      <a:lnTo>
                        <a:pt x="63" y="7"/>
                      </a:lnTo>
                      <a:lnTo>
                        <a:pt x="62" y="7"/>
                      </a:lnTo>
                      <a:lnTo>
                        <a:pt x="62" y="6"/>
                      </a:lnTo>
                      <a:lnTo>
                        <a:pt x="61" y="7"/>
                      </a:lnTo>
                      <a:lnTo>
                        <a:pt x="61" y="8"/>
                      </a:lnTo>
                      <a:lnTo>
                        <a:pt x="60" y="8"/>
                      </a:lnTo>
                      <a:lnTo>
                        <a:pt x="60" y="9"/>
                      </a:lnTo>
                      <a:lnTo>
                        <a:pt x="59" y="9"/>
                      </a:lnTo>
                      <a:lnTo>
                        <a:pt x="59" y="10"/>
                      </a:lnTo>
                      <a:lnTo>
                        <a:pt x="58" y="10"/>
                      </a:lnTo>
                      <a:lnTo>
                        <a:pt x="58" y="11"/>
                      </a:lnTo>
                      <a:lnTo>
                        <a:pt x="57" y="11"/>
                      </a:lnTo>
                      <a:lnTo>
                        <a:pt x="57" y="12"/>
                      </a:lnTo>
                      <a:lnTo>
                        <a:pt x="56" y="12"/>
                      </a:lnTo>
                      <a:lnTo>
                        <a:pt x="56" y="13"/>
                      </a:lnTo>
                      <a:lnTo>
                        <a:pt x="55" y="13"/>
                      </a:lnTo>
                      <a:lnTo>
                        <a:pt x="55" y="14"/>
                      </a:lnTo>
                      <a:lnTo>
                        <a:pt x="54" y="15"/>
                      </a:lnTo>
                      <a:lnTo>
                        <a:pt x="53" y="15"/>
                      </a:lnTo>
                      <a:lnTo>
                        <a:pt x="53" y="16"/>
                      </a:lnTo>
                      <a:lnTo>
                        <a:pt x="52" y="16"/>
                      </a:lnTo>
                      <a:lnTo>
                        <a:pt x="51" y="17"/>
                      </a:lnTo>
                      <a:lnTo>
                        <a:pt x="50" y="18"/>
                      </a:lnTo>
                      <a:lnTo>
                        <a:pt x="49" y="18"/>
                      </a:lnTo>
                      <a:lnTo>
                        <a:pt x="49" y="19"/>
                      </a:lnTo>
                      <a:lnTo>
                        <a:pt x="48" y="19"/>
                      </a:lnTo>
                      <a:lnTo>
                        <a:pt x="47" y="19"/>
                      </a:lnTo>
                      <a:lnTo>
                        <a:pt x="47" y="20"/>
                      </a:lnTo>
                      <a:lnTo>
                        <a:pt x="46" y="20"/>
                      </a:lnTo>
                      <a:lnTo>
                        <a:pt x="45" y="20"/>
                      </a:lnTo>
                      <a:lnTo>
                        <a:pt x="45" y="21"/>
                      </a:lnTo>
                      <a:lnTo>
                        <a:pt x="44" y="21"/>
                      </a:lnTo>
                      <a:lnTo>
                        <a:pt x="44" y="22"/>
                      </a:lnTo>
                      <a:lnTo>
                        <a:pt x="44" y="21"/>
                      </a:lnTo>
                      <a:lnTo>
                        <a:pt x="44" y="20"/>
                      </a:lnTo>
                      <a:lnTo>
                        <a:pt x="45" y="20"/>
                      </a:lnTo>
                      <a:lnTo>
                        <a:pt x="45" y="19"/>
                      </a:lnTo>
                      <a:lnTo>
                        <a:pt x="45" y="18"/>
                      </a:lnTo>
                      <a:lnTo>
                        <a:pt x="45" y="17"/>
                      </a:lnTo>
                      <a:lnTo>
                        <a:pt x="45" y="16"/>
                      </a:lnTo>
                      <a:lnTo>
                        <a:pt x="44" y="16"/>
                      </a:lnTo>
                      <a:lnTo>
                        <a:pt x="44" y="15"/>
                      </a:lnTo>
                      <a:lnTo>
                        <a:pt x="43" y="15"/>
                      </a:lnTo>
                      <a:lnTo>
                        <a:pt x="42" y="15"/>
                      </a:lnTo>
                      <a:lnTo>
                        <a:pt x="41" y="14"/>
                      </a:lnTo>
                      <a:lnTo>
                        <a:pt x="40" y="14"/>
                      </a:lnTo>
                      <a:lnTo>
                        <a:pt x="39" y="14"/>
                      </a:lnTo>
                      <a:lnTo>
                        <a:pt x="39" y="13"/>
                      </a:lnTo>
                      <a:lnTo>
                        <a:pt x="38" y="13"/>
                      </a:lnTo>
                      <a:lnTo>
                        <a:pt x="37" y="13"/>
                      </a:lnTo>
                      <a:lnTo>
                        <a:pt x="36" y="12"/>
                      </a:lnTo>
                      <a:lnTo>
                        <a:pt x="35" y="12"/>
                      </a:lnTo>
                      <a:lnTo>
                        <a:pt x="34" y="12"/>
                      </a:lnTo>
                      <a:lnTo>
                        <a:pt x="34" y="13"/>
                      </a:lnTo>
                      <a:lnTo>
                        <a:pt x="33" y="13"/>
                      </a:lnTo>
                      <a:lnTo>
                        <a:pt x="33" y="14"/>
                      </a:lnTo>
                      <a:lnTo>
                        <a:pt x="32" y="14"/>
                      </a:lnTo>
                      <a:lnTo>
                        <a:pt x="31" y="15"/>
                      </a:lnTo>
                      <a:lnTo>
                        <a:pt x="30" y="16"/>
                      </a:lnTo>
                      <a:lnTo>
                        <a:pt x="29" y="17"/>
                      </a:lnTo>
                      <a:lnTo>
                        <a:pt x="29" y="18"/>
                      </a:lnTo>
                      <a:lnTo>
                        <a:pt x="28" y="19"/>
                      </a:lnTo>
                      <a:lnTo>
                        <a:pt x="28" y="20"/>
                      </a:lnTo>
                      <a:lnTo>
                        <a:pt x="28" y="21"/>
                      </a:lnTo>
                      <a:lnTo>
                        <a:pt x="28" y="22"/>
                      </a:lnTo>
                      <a:lnTo>
                        <a:pt x="29" y="22"/>
                      </a:lnTo>
                      <a:lnTo>
                        <a:pt x="29" y="23"/>
                      </a:lnTo>
                      <a:lnTo>
                        <a:pt x="29" y="24"/>
                      </a:lnTo>
                      <a:lnTo>
                        <a:pt x="30" y="24"/>
                      </a:lnTo>
                      <a:lnTo>
                        <a:pt x="30" y="25"/>
                      </a:lnTo>
                      <a:lnTo>
                        <a:pt x="31" y="25"/>
                      </a:lnTo>
                      <a:lnTo>
                        <a:pt x="32" y="25"/>
                      </a:lnTo>
                      <a:lnTo>
                        <a:pt x="33" y="25"/>
                      </a:lnTo>
                      <a:lnTo>
                        <a:pt x="34" y="25"/>
                      </a:lnTo>
                      <a:lnTo>
                        <a:pt x="35" y="25"/>
                      </a:lnTo>
                      <a:lnTo>
                        <a:pt x="36" y="25"/>
                      </a:lnTo>
                      <a:lnTo>
                        <a:pt x="37" y="25"/>
                      </a:lnTo>
                      <a:lnTo>
                        <a:pt x="37" y="26"/>
                      </a:lnTo>
                      <a:lnTo>
                        <a:pt x="38" y="26"/>
                      </a:lnTo>
                      <a:lnTo>
                        <a:pt x="38" y="27"/>
                      </a:lnTo>
                      <a:lnTo>
                        <a:pt x="37" y="27"/>
                      </a:lnTo>
                      <a:lnTo>
                        <a:pt x="37" y="28"/>
                      </a:lnTo>
                      <a:lnTo>
                        <a:pt x="37" y="29"/>
                      </a:lnTo>
                      <a:lnTo>
                        <a:pt x="36" y="29"/>
                      </a:lnTo>
                      <a:lnTo>
                        <a:pt x="36" y="30"/>
                      </a:lnTo>
                      <a:lnTo>
                        <a:pt x="36" y="31"/>
                      </a:lnTo>
                      <a:lnTo>
                        <a:pt x="35" y="32"/>
                      </a:lnTo>
                      <a:lnTo>
                        <a:pt x="35" y="33"/>
                      </a:lnTo>
                      <a:lnTo>
                        <a:pt x="34" y="33"/>
                      </a:lnTo>
                      <a:lnTo>
                        <a:pt x="33" y="33"/>
                      </a:lnTo>
                      <a:lnTo>
                        <a:pt x="33" y="34"/>
                      </a:lnTo>
                      <a:lnTo>
                        <a:pt x="32" y="34"/>
                      </a:lnTo>
                      <a:lnTo>
                        <a:pt x="31" y="34"/>
                      </a:lnTo>
                      <a:lnTo>
                        <a:pt x="30" y="34"/>
                      </a:lnTo>
                      <a:lnTo>
                        <a:pt x="30" y="35"/>
                      </a:lnTo>
                      <a:lnTo>
                        <a:pt x="29" y="35"/>
                      </a:lnTo>
                      <a:lnTo>
                        <a:pt x="28" y="36"/>
                      </a:lnTo>
                      <a:lnTo>
                        <a:pt x="27" y="36"/>
                      </a:lnTo>
                      <a:lnTo>
                        <a:pt x="27" y="37"/>
                      </a:lnTo>
                      <a:lnTo>
                        <a:pt x="26" y="37"/>
                      </a:lnTo>
                      <a:lnTo>
                        <a:pt x="25" y="37"/>
                      </a:lnTo>
                      <a:lnTo>
                        <a:pt x="25" y="38"/>
                      </a:lnTo>
                      <a:lnTo>
                        <a:pt x="24" y="38"/>
                      </a:lnTo>
                      <a:lnTo>
                        <a:pt x="23" y="39"/>
                      </a:lnTo>
                      <a:lnTo>
                        <a:pt x="22" y="39"/>
                      </a:lnTo>
                      <a:lnTo>
                        <a:pt x="22" y="40"/>
                      </a:lnTo>
                      <a:lnTo>
                        <a:pt x="21" y="40"/>
                      </a:lnTo>
                      <a:lnTo>
                        <a:pt x="20" y="40"/>
                      </a:lnTo>
                      <a:lnTo>
                        <a:pt x="20" y="39"/>
                      </a:lnTo>
                      <a:lnTo>
                        <a:pt x="19" y="39"/>
                      </a:lnTo>
                      <a:lnTo>
                        <a:pt x="19" y="38"/>
                      </a:lnTo>
                      <a:lnTo>
                        <a:pt x="18" y="38"/>
                      </a:lnTo>
                      <a:lnTo>
                        <a:pt x="18" y="37"/>
                      </a:lnTo>
                      <a:lnTo>
                        <a:pt x="17" y="37"/>
                      </a:lnTo>
                      <a:lnTo>
                        <a:pt x="17" y="36"/>
                      </a:lnTo>
                      <a:lnTo>
                        <a:pt x="16" y="36"/>
                      </a:lnTo>
                      <a:lnTo>
                        <a:pt x="16" y="35"/>
                      </a:lnTo>
                      <a:lnTo>
                        <a:pt x="15" y="35"/>
                      </a:lnTo>
                      <a:lnTo>
                        <a:pt x="14" y="35"/>
                      </a:lnTo>
                      <a:lnTo>
                        <a:pt x="14" y="34"/>
                      </a:lnTo>
                      <a:lnTo>
                        <a:pt x="13" y="34"/>
                      </a:lnTo>
                      <a:lnTo>
                        <a:pt x="12" y="34"/>
                      </a:lnTo>
                      <a:lnTo>
                        <a:pt x="12" y="35"/>
                      </a:lnTo>
                      <a:lnTo>
                        <a:pt x="11" y="35"/>
                      </a:lnTo>
                      <a:lnTo>
                        <a:pt x="10" y="35"/>
                      </a:lnTo>
                      <a:lnTo>
                        <a:pt x="10" y="36"/>
                      </a:lnTo>
                      <a:lnTo>
                        <a:pt x="9" y="36"/>
                      </a:lnTo>
                      <a:lnTo>
                        <a:pt x="9" y="37"/>
                      </a:lnTo>
                      <a:lnTo>
                        <a:pt x="8" y="37"/>
                      </a:lnTo>
                      <a:lnTo>
                        <a:pt x="7" y="38"/>
                      </a:lnTo>
                      <a:lnTo>
                        <a:pt x="6" y="39"/>
                      </a:lnTo>
                      <a:lnTo>
                        <a:pt x="6" y="40"/>
                      </a:lnTo>
                      <a:lnTo>
                        <a:pt x="5" y="40"/>
                      </a:lnTo>
                      <a:lnTo>
                        <a:pt x="5" y="41"/>
                      </a:lnTo>
                      <a:lnTo>
                        <a:pt x="4" y="41"/>
                      </a:lnTo>
                      <a:lnTo>
                        <a:pt x="4" y="42"/>
                      </a:lnTo>
                      <a:lnTo>
                        <a:pt x="4" y="43"/>
                      </a:lnTo>
                      <a:lnTo>
                        <a:pt x="3" y="43"/>
                      </a:lnTo>
                      <a:lnTo>
                        <a:pt x="3" y="44"/>
                      </a:lnTo>
                      <a:lnTo>
                        <a:pt x="2" y="45"/>
                      </a:lnTo>
                      <a:lnTo>
                        <a:pt x="2" y="46"/>
                      </a:lnTo>
                      <a:lnTo>
                        <a:pt x="2" y="47"/>
                      </a:lnTo>
                      <a:lnTo>
                        <a:pt x="1" y="48"/>
                      </a:lnTo>
                      <a:lnTo>
                        <a:pt x="1" y="49"/>
                      </a:lnTo>
                      <a:lnTo>
                        <a:pt x="0" y="50"/>
                      </a:lnTo>
                      <a:lnTo>
                        <a:pt x="0" y="51"/>
                      </a:lnTo>
                      <a:lnTo>
                        <a:pt x="1" y="52"/>
                      </a:lnTo>
                      <a:lnTo>
                        <a:pt x="1" y="53"/>
                      </a:lnTo>
                      <a:lnTo>
                        <a:pt x="2" y="53"/>
                      </a:lnTo>
                      <a:lnTo>
                        <a:pt x="2" y="54"/>
                      </a:lnTo>
                      <a:lnTo>
                        <a:pt x="2" y="55"/>
                      </a:lnTo>
                      <a:lnTo>
                        <a:pt x="3" y="55"/>
                      </a:lnTo>
                      <a:lnTo>
                        <a:pt x="3" y="56"/>
                      </a:lnTo>
                      <a:lnTo>
                        <a:pt x="4" y="56"/>
                      </a:lnTo>
                      <a:lnTo>
                        <a:pt x="5" y="56"/>
                      </a:lnTo>
                      <a:lnTo>
                        <a:pt x="5" y="57"/>
                      </a:lnTo>
                      <a:lnTo>
                        <a:pt x="6" y="57"/>
                      </a:lnTo>
                      <a:lnTo>
                        <a:pt x="6" y="58"/>
                      </a:lnTo>
                      <a:lnTo>
                        <a:pt x="7" y="58"/>
                      </a:lnTo>
                      <a:lnTo>
                        <a:pt x="8" y="58"/>
                      </a:lnTo>
                      <a:lnTo>
                        <a:pt x="9" y="59"/>
                      </a:lnTo>
                      <a:lnTo>
                        <a:pt x="10" y="59"/>
                      </a:lnTo>
                      <a:lnTo>
                        <a:pt x="11" y="59"/>
                      </a:lnTo>
                      <a:lnTo>
                        <a:pt x="12" y="59"/>
                      </a:lnTo>
                      <a:lnTo>
                        <a:pt x="13" y="59"/>
                      </a:lnTo>
                      <a:lnTo>
                        <a:pt x="14" y="59"/>
                      </a:lnTo>
                      <a:lnTo>
                        <a:pt x="15" y="59"/>
                      </a:lnTo>
                      <a:lnTo>
                        <a:pt x="15" y="58"/>
                      </a:lnTo>
                      <a:lnTo>
                        <a:pt x="16" y="58"/>
                      </a:lnTo>
                      <a:lnTo>
                        <a:pt x="17" y="58"/>
                      </a:lnTo>
                      <a:lnTo>
                        <a:pt x="17" y="57"/>
                      </a:lnTo>
                      <a:lnTo>
                        <a:pt x="18" y="57"/>
                      </a:lnTo>
                      <a:lnTo>
                        <a:pt x="19" y="57"/>
                      </a:lnTo>
                      <a:lnTo>
                        <a:pt x="19" y="58"/>
                      </a:lnTo>
                      <a:lnTo>
                        <a:pt x="20" y="58"/>
                      </a:lnTo>
                      <a:lnTo>
                        <a:pt x="21" y="58"/>
                      </a:lnTo>
                      <a:lnTo>
                        <a:pt x="22" y="58"/>
                      </a:lnTo>
                      <a:lnTo>
                        <a:pt x="22" y="59"/>
                      </a:lnTo>
                      <a:lnTo>
                        <a:pt x="23" y="59"/>
                      </a:lnTo>
                      <a:lnTo>
                        <a:pt x="24" y="59"/>
                      </a:lnTo>
                      <a:lnTo>
                        <a:pt x="25" y="59"/>
                      </a:lnTo>
                      <a:lnTo>
                        <a:pt x="25" y="60"/>
                      </a:lnTo>
                      <a:lnTo>
                        <a:pt x="26" y="60"/>
                      </a:lnTo>
                      <a:lnTo>
                        <a:pt x="26" y="61"/>
                      </a:lnTo>
                      <a:lnTo>
                        <a:pt x="27" y="61"/>
                      </a:lnTo>
                      <a:lnTo>
                        <a:pt x="28" y="61"/>
                      </a:lnTo>
                      <a:lnTo>
                        <a:pt x="29" y="61"/>
                      </a:lnTo>
                      <a:lnTo>
                        <a:pt x="30" y="61"/>
                      </a:lnTo>
                      <a:lnTo>
                        <a:pt x="30" y="60"/>
                      </a:lnTo>
                      <a:lnTo>
                        <a:pt x="31" y="59"/>
                      </a:lnTo>
                      <a:lnTo>
                        <a:pt x="31" y="58"/>
                      </a:lnTo>
                      <a:lnTo>
                        <a:pt x="32" y="58"/>
                      </a:lnTo>
                      <a:lnTo>
                        <a:pt x="32" y="57"/>
                      </a:lnTo>
                      <a:lnTo>
                        <a:pt x="32" y="56"/>
                      </a:lnTo>
                      <a:lnTo>
                        <a:pt x="33" y="56"/>
                      </a:lnTo>
                      <a:lnTo>
                        <a:pt x="33" y="55"/>
                      </a:lnTo>
                      <a:lnTo>
                        <a:pt x="33" y="56"/>
                      </a:lnTo>
                      <a:lnTo>
                        <a:pt x="34" y="56"/>
                      </a:lnTo>
                      <a:lnTo>
                        <a:pt x="35" y="56"/>
                      </a:lnTo>
                      <a:lnTo>
                        <a:pt x="36" y="56"/>
                      </a:lnTo>
                      <a:lnTo>
                        <a:pt x="39" y="55"/>
                      </a:lnTo>
                      <a:lnTo>
                        <a:pt x="39" y="56"/>
                      </a:lnTo>
                      <a:lnTo>
                        <a:pt x="40" y="56"/>
                      </a:lnTo>
                      <a:lnTo>
                        <a:pt x="41" y="56"/>
                      </a:lnTo>
                      <a:lnTo>
                        <a:pt x="41" y="55"/>
                      </a:lnTo>
                      <a:lnTo>
                        <a:pt x="42" y="55"/>
                      </a:lnTo>
                      <a:lnTo>
                        <a:pt x="42" y="54"/>
                      </a:lnTo>
                      <a:lnTo>
                        <a:pt x="43" y="54"/>
                      </a:lnTo>
                      <a:lnTo>
                        <a:pt x="44" y="54"/>
                      </a:lnTo>
                      <a:lnTo>
                        <a:pt x="45" y="54"/>
                      </a:lnTo>
                      <a:lnTo>
                        <a:pt x="45" y="53"/>
                      </a:lnTo>
                      <a:lnTo>
                        <a:pt x="45" y="54"/>
                      </a:lnTo>
                      <a:lnTo>
                        <a:pt x="46" y="54"/>
                      </a:lnTo>
                      <a:lnTo>
                        <a:pt x="47" y="54"/>
                      </a:lnTo>
                      <a:lnTo>
                        <a:pt x="48" y="54"/>
                      </a:lnTo>
                      <a:lnTo>
                        <a:pt x="48" y="53"/>
                      </a:lnTo>
                      <a:lnTo>
                        <a:pt x="49" y="53"/>
                      </a:lnTo>
                      <a:lnTo>
                        <a:pt x="49" y="52"/>
                      </a:lnTo>
                      <a:lnTo>
                        <a:pt x="50" y="52"/>
                      </a:lnTo>
                      <a:lnTo>
                        <a:pt x="51" y="52"/>
                      </a:lnTo>
                      <a:lnTo>
                        <a:pt x="51" y="51"/>
                      </a:lnTo>
                      <a:lnTo>
                        <a:pt x="52" y="51"/>
                      </a:lnTo>
                      <a:lnTo>
                        <a:pt x="52" y="50"/>
                      </a:lnTo>
                      <a:lnTo>
                        <a:pt x="53" y="50"/>
                      </a:lnTo>
                      <a:lnTo>
                        <a:pt x="53" y="49"/>
                      </a:lnTo>
                      <a:lnTo>
                        <a:pt x="54" y="49"/>
                      </a:lnTo>
                      <a:lnTo>
                        <a:pt x="54" y="48"/>
                      </a:lnTo>
                      <a:lnTo>
                        <a:pt x="55" y="47"/>
                      </a:lnTo>
                      <a:lnTo>
                        <a:pt x="55" y="46"/>
                      </a:lnTo>
                      <a:lnTo>
                        <a:pt x="56" y="45"/>
                      </a:lnTo>
                      <a:lnTo>
                        <a:pt x="56" y="44"/>
                      </a:lnTo>
                      <a:lnTo>
                        <a:pt x="56" y="43"/>
                      </a:lnTo>
                      <a:lnTo>
                        <a:pt x="57" y="43"/>
                      </a:lnTo>
                      <a:lnTo>
                        <a:pt x="58" y="43"/>
                      </a:lnTo>
                      <a:lnTo>
                        <a:pt x="58" y="44"/>
                      </a:lnTo>
                      <a:lnTo>
                        <a:pt x="59" y="44"/>
                      </a:lnTo>
                      <a:lnTo>
                        <a:pt x="60" y="44"/>
                      </a:lnTo>
                      <a:lnTo>
                        <a:pt x="60" y="45"/>
                      </a:lnTo>
                      <a:lnTo>
                        <a:pt x="61" y="45"/>
                      </a:lnTo>
                      <a:lnTo>
                        <a:pt x="62" y="45"/>
                      </a:lnTo>
                      <a:lnTo>
                        <a:pt x="63" y="45"/>
                      </a:lnTo>
                      <a:lnTo>
                        <a:pt x="64" y="45"/>
                      </a:lnTo>
                      <a:lnTo>
                        <a:pt x="64" y="44"/>
                      </a:lnTo>
                      <a:lnTo>
                        <a:pt x="65" y="44"/>
                      </a:lnTo>
                      <a:lnTo>
                        <a:pt x="66" y="44"/>
                      </a:lnTo>
                      <a:lnTo>
                        <a:pt x="67" y="44"/>
                      </a:lnTo>
                      <a:lnTo>
                        <a:pt x="67" y="43"/>
                      </a:lnTo>
                      <a:lnTo>
                        <a:pt x="68" y="43"/>
                      </a:lnTo>
                      <a:lnTo>
                        <a:pt x="69" y="43"/>
                      </a:lnTo>
                      <a:lnTo>
                        <a:pt x="70" y="43"/>
                      </a:lnTo>
                      <a:lnTo>
                        <a:pt x="70" y="42"/>
                      </a:lnTo>
                      <a:lnTo>
                        <a:pt x="71" y="42"/>
                      </a:lnTo>
                      <a:lnTo>
                        <a:pt x="72" y="42"/>
                      </a:lnTo>
                    </a:path>
                  </a:pathLst>
                </a:custGeom>
                <a:noFill/>
                <a:ln w="12700" cap="rnd">
                  <a:solidFill>
                    <a:srgbClr val="7F7F7F"/>
                  </a:solidFill>
                  <a:round/>
                  <a:headEnd/>
                  <a:tailEnd/>
                </a:ln>
                <a:extLst>
                  <a:ext uri="{909E8E84-426E-40DD-AFC4-6F175D3DCCD1}">
                    <a14:hiddenFill xmlns:a14="http://schemas.microsoft.com/office/drawing/2010/main">
                      <a:solidFill>
                        <a:srgbClr val="FFFFFF"/>
                      </a:solidFill>
                    </a14:hiddenFill>
                  </a:ext>
                </a:extLst>
              </p:spPr>
              <p:txBody>
                <a:bodyPr/>
                <a:lstStyle/>
                <a:p>
                  <a:endParaRPr lang="es-CL"/>
                </a:p>
              </p:txBody>
            </p:sp>
            <p:sp>
              <p:nvSpPr>
                <p:cNvPr id="50205" name="Freeform 25"/>
                <p:cNvSpPr>
                  <a:spLocks/>
                </p:cNvSpPr>
                <p:nvPr/>
              </p:nvSpPr>
              <p:spPr bwMode="auto">
                <a:xfrm>
                  <a:off x="4925" y="1151"/>
                  <a:ext cx="3" cy="1"/>
                </a:xfrm>
                <a:custGeom>
                  <a:avLst/>
                  <a:gdLst>
                    <a:gd name="T0" fmla="*/ 1 w 3"/>
                    <a:gd name="T1" fmla="*/ 0 h 1"/>
                    <a:gd name="T2" fmla="*/ 2 w 3"/>
                    <a:gd name="T3" fmla="*/ 0 h 1"/>
                    <a:gd name="T4" fmla="*/ 2 w 3"/>
                    <a:gd name="T5" fmla="*/ 0 h 1"/>
                    <a:gd name="T6" fmla="*/ 1 w 3"/>
                    <a:gd name="T7" fmla="*/ 0 h 1"/>
                    <a:gd name="T8" fmla="*/ 1 w 3"/>
                    <a:gd name="T9" fmla="*/ 0 h 1"/>
                    <a:gd name="T10" fmla="*/ 1 w 3"/>
                    <a:gd name="T11" fmla="*/ 0 h 1"/>
                    <a:gd name="T12" fmla="*/ 1 w 3"/>
                    <a:gd name="T13" fmla="*/ 0 h 1"/>
                    <a:gd name="T14" fmla="*/ 1 w 3"/>
                    <a:gd name="T15" fmla="*/ 0 h 1"/>
                    <a:gd name="T16" fmla="*/ 1 w 3"/>
                    <a:gd name="T17" fmla="*/ 0 h 1"/>
                    <a:gd name="T18" fmla="*/ 1 w 3"/>
                    <a:gd name="T19" fmla="*/ 0 h 1"/>
                    <a:gd name="T20" fmla="*/ 0 w 3"/>
                    <a:gd name="T21" fmla="*/ 0 h 1"/>
                    <a:gd name="T22" fmla="*/ 0 w 3"/>
                    <a:gd name="T23" fmla="*/ 0 h 1"/>
                    <a:gd name="T24" fmla="*/ 0 w 3"/>
                    <a:gd name="T25" fmla="*/ 0 h 1"/>
                    <a:gd name="T26" fmla="*/ 0 w 3"/>
                    <a:gd name="T27" fmla="*/ 0 h 1"/>
                    <a:gd name="T28" fmla="*/ 0 w 3"/>
                    <a:gd name="T29" fmla="*/ 0 h 1"/>
                    <a:gd name="T30" fmla="*/ 1 w 3"/>
                    <a:gd name="T31" fmla="*/ 0 h 1"/>
                    <a:gd name="T32" fmla="*/ 1 w 3"/>
                    <a:gd name="T33" fmla="*/ 0 h 1"/>
                    <a:gd name="T34" fmla="*/ 1 w 3"/>
                    <a:gd name="T35" fmla="*/ 0 h 1"/>
                    <a:gd name="T36" fmla="*/ 1 w 3"/>
                    <a:gd name="T37" fmla="*/ 0 h 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
                    <a:gd name="T58" fmla="*/ 0 h 1"/>
                    <a:gd name="T59" fmla="*/ 3 w 3"/>
                    <a:gd name="T60" fmla="*/ 1 h 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 h="1">
                      <a:moveTo>
                        <a:pt x="1" y="0"/>
                      </a:moveTo>
                      <a:lnTo>
                        <a:pt x="2" y="0"/>
                      </a:lnTo>
                      <a:lnTo>
                        <a:pt x="1" y="0"/>
                      </a:lnTo>
                      <a:lnTo>
                        <a:pt x="0" y="0"/>
                      </a:lnTo>
                      <a:lnTo>
                        <a:pt x="1" y="0"/>
                      </a:lnTo>
                    </a:path>
                  </a:pathLst>
                </a:custGeom>
                <a:solidFill>
                  <a:srgbClr val="7F7F7F"/>
                </a:solidFill>
                <a:ln>
                  <a:noFill/>
                </a:ln>
                <a:extLst>
                  <a:ext uri="{91240B29-F687-4F45-9708-019B960494DF}">
                    <a14:hiddenLine xmlns:a14="http://schemas.microsoft.com/office/drawing/2010/main" w="12700" cap="rnd">
                      <a:solidFill>
                        <a:srgbClr val="000000"/>
                      </a:solidFill>
                      <a:round/>
                      <a:headEnd/>
                      <a:tailEnd/>
                    </a14:hiddenLine>
                  </a:ext>
                </a:extLst>
              </p:spPr>
              <p:txBody>
                <a:bodyPr/>
                <a:lstStyle/>
                <a:p>
                  <a:endParaRPr lang="es-CL"/>
                </a:p>
              </p:txBody>
            </p:sp>
            <p:sp>
              <p:nvSpPr>
                <p:cNvPr id="50206" name="Freeform 26"/>
                <p:cNvSpPr>
                  <a:spLocks/>
                </p:cNvSpPr>
                <p:nvPr/>
              </p:nvSpPr>
              <p:spPr bwMode="auto">
                <a:xfrm>
                  <a:off x="4933" y="1147"/>
                  <a:ext cx="1" cy="1"/>
                </a:xfrm>
                <a:custGeom>
                  <a:avLst/>
                  <a:gdLst>
                    <a:gd name="T0" fmla="*/ 0 w 1"/>
                    <a:gd name="T1" fmla="*/ 0 h 1"/>
                    <a:gd name="T2" fmla="*/ 0 w 1"/>
                    <a:gd name="T3" fmla="*/ 0 h 1"/>
                    <a:gd name="T4" fmla="*/ 0 w 1"/>
                    <a:gd name="T5" fmla="*/ 0 h 1"/>
                    <a:gd name="T6" fmla="*/ 0 w 1"/>
                    <a:gd name="T7" fmla="*/ 0 h 1"/>
                    <a:gd name="T8" fmla="*/ 0 w 1"/>
                    <a:gd name="T9" fmla="*/ 0 h 1"/>
                    <a:gd name="T10" fmla="*/ 0 w 1"/>
                    <a:gd name="T11" fmla="*/ 0 h 1"/>
                    <a:gd name="T12" fmla="*/ 0 w 1"/>
                    <a:gd name="T13" fmla="*/ 0 h 1"/>
                    <a:gd name="T14" fmla="*/ 0 w 1"/>
                    <a:gd name="T15" fmla="*/ 0 h 1"/>
                    <a:gd name="T16" fmla="*/ 0 w 1"/>
                    <a:gd name="T17" fmla="*/ 0 h 1"/>
                    <a:gd name="T18" fmla="*/ 0 w 1"/>
                    <a:gd name="T19" fmla="*/ 0 h 1"/>
                    <a:gd name="T20" fmla="*/ 0 w 1"/>
                    <a:gd name="T21" fmla="*/ 0 h 1"/>
                    <a:gd name="T22" fmla="*/ 0 w 1"/>
                    <a:gd name="T23" fmla="*/ 0 h 1"/>
                    <a:gd name="T24" fmla="*/ 0 w 1"/>
                    <a:gd name="T25" fmla="*/ 0 h 1"/>
                    <a:gd name="T26" fmla="*/ 0 w 1"/>
                    <a:gd name="T27" fmla="*/ 0 h 1"/>
                    <a:gd name="T28" fmla="*/ 0 w 1"/>
                    <a:gd name="T29" fmla="*/ 0 h 1"/>
                    <a:gd name="T30" fmla="*/ 0 w 1"/>
                    <a:gd name="T31" fmla="*/ 0 h 1"/>
                    <a:gd name="T32" fmla="*/ 0 w 1"/>
                    <a:gd name="T33" fmla="*/ 0 h 1"/>
                    <a:gd name="T34" fmla="*/ 0 w 1"/>
                    <a:gd name="T35" fmla="*/ 0 h 1"/>
                    <a:gd name="T36" fmla="*/ 0 w 1"/>
                    <a:gd name="T37" fmla="*/ 0 h 1"/>
                    <a:gd name="T38" fmla="*/ 0 w 1"/>
                    <a:gd name="T39" fmla="*/ 0 h 1"/>
                    <a:gd name="T40" fmla="*/ 0 w 1"/>
                    <a:gd name="T41" fmla="*/ 0 h 1"/>
                    <a:gd name="T42" fmla="*/ 0 w 1"/>
                    <a:gd name="T43" fmla="*/ 0 h 1"/>
                    <a:gd name="T44" fmla="*/ 0 w 1"/>
                    <a:gd name="T45" fmla="*/ 0 h 1"/>
                    <a:gd name="T46" fmla="*/ 0 w 1"/>
                    <a:gd name="T47" fmla="*/ 0 h 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
                    <a:gd name="T73" fmla="*/ 0 h 1"/>
                    <a:gd name="T74" fmla="*/ 1 w 1"/>
                    <a:gd name="T75" fmla="*/ 1 h 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 h="1">
                      <a:moveTo>
                        <a:pt x="0" y="0"/>
                      </a:moveTo>
                      <a:lnTo>
                        <a:pt x="0" y="0"/>
                      </a:lnTo>
                    </a:path>
                  </a:pathLst>
                </a:custGeom>
                <a:solidFill>
                  <a:srgbClr val="7F7F7F"/>
                </a:solidFill>
                <a:ln>
                  <a:noFill/>
                </a:ln>
                <a:extLst>
                  <a:ext uri="{91240B29-F687-4F45-9708-019B960494DF}">
                    <a14:hiddenLine xmlns:a14="http://schemas.microsoft.com/office/drawing/2010/main" w="12700" cap="rnd">
                      <a:solidFill>
                        <a:srgbClr val="000000"/>
                      </a:solidFill>
                      <a:round/>
                      <a:headEnd/>
                      <a:tailEnd/>
                    </a14:hiddenLine>
                  </a:ext>
                </a:extLst>
              </p:spPr>
              <p:txBody>
                <a:bodyPr/>
                <a:lstStyle/>
                <a:p>
                  <a:endParaRPr lang="es-CL"/>
                </a:p>
              </p:txBody>
            </p:sp>
            <p:sp>
              <p:nvSpPr>
                <p:cNvPr id="50207" name="Freeform 27"/>
                <p:cNvSpPr>
                  <a:spLocks/>
                </p:cNvSpPr>
                <p:nvPr/>
              </p:nvSpPr>
              <p:spPr bwMode="auto">
                <a:xfrm>
                  <a:off x="4909" y="1145"/>
                  <a:ext cx="6" cy="7"/>
                </a:xfrm>
                <a:custGeom>
                  <a:avLst/>
                  <a:gdLst>
                    <a:gd name="T0" fmla="*/ 0 w 6"/>
                    <a:gd name="T1" fmla="*/ 6 h 7"/>
                    <a:gd name="T2" fmla="*/ 0 w 6"/>
                    <a:gd name="T3" fmla="*/ 6 h 7"/>
                    <a:gd name="T4" fmla="*/ 0 w 6"/>
                    <a:gd name="T5" fmla="*/ 5 h 7"/>
                    <a:gd name="T6" fmla="*/ 0 w 6"/>
                    <a:gd name="T7" fmla="*/ 5 h 7"/>
                    <a:gd name="T8" fmla="*/ 0 w 6"/>
                    <a:gd name="T9" fmla="*/ 5 h 7"/>
                    <a:gd name="T10" fmla="*/ 0 w 6"/>
                    <a:gd name="T11" fmla="*/ 4 h 7"/>
                    <a:gd name="T12" fmla="*/ 0 w 6"/>
                    <a:gd name="T13" fmla="*/ 4 h 7"/>
                    <a:gd name="T14" fmla="*/ 0 w 6"/>
                    <a:gd name="T15" fmla="*/ 3 h 7"/>
                    <a:gd name="T16" fmla="*/ 1 w 6"/>
                    <a:gd name="T17" fmla="*/ 3 h 7"/>
                    <a:gd name="T18" fmla="*/ 1 w 6"/>
                    <a:gd name="T19" fmla="*/ 2 h 7"/>
                    <a:gd name="T20" fmla="*/ 1 w 6"/>
                    <a:gd name="T21" fmla="*/ 2 h 7"/>
                    <a:gd name="T22" fmla="*/ 2 w 6"/>
                    <a:gd name="T23" fmla="*/ 1 h 7"/>
                    <a:gd name="T24" fmla="*/ 2 w 6"/>
                    <a:gd name="T25" fmla="*/ 1 h 7"/>
                    <a:gd name="T26" fmla="*/ 2 w 6"/>
                    <a:gd name="T27" fmla="*/ 1 h 7"/>
                    <a:gd name="T28" fmla="*/ 3 w 6"/>
                    <a:gd name="T29" fmla="*/ 1 h 7"/>
                    <a:gd name="T30" fmla="*/ 3 w 6"/>
                    <a:gd name="T31" fmla="*/ 0 h 7"/>
                    <a:gd name="T32" fmla="*/ 3 w 6"/>
                    <a:gd name="T33" fmla="*/ 0 h 7"/>
                    <a:gd name="T34" fmla="*/ 3 w 6"/>
                    <a:gd name="T35" fmla="*/ 1 h 7"/>
                    <a:gd name="T36" fmla="*/ 3 w 6"/>
                    <a:gd name="T37" fmla="*/ 1 h 7"/>
                    <a:gd name="T38" fmla="*/ 3 w 6"/>
                    <a:gd name="T39" fmla="*/ 1 h 7"/>
                    <a:gd name="T40" fmla="*/ 3 w 6"/>
                    <a:gd name="T41" fmla="*/ 2 h 7"/>
                    <a:gd name="T42" fmla="*/ 2 w 6"/>
                    <a:gd name="T43" fmla="*/ 2 h 7"/>
                    <a:gd name="T44" fmla="*/ 2 w 6"/>
                    <a:gd name="T45" fmla="*/ 2 h 7"/>
                    <a:gd name="T46" fmla="*/ 2 w 6"/>
                    <a:gd name="T47" fmla="*/ 3 h 7"/>
                    <a:gd name="T48" fmla="*/ 2 w 6"/>
                    <a:gd name="T49" fmla="*/ 3 h 7"/>
                    <a:gd name="T50" fmla="*/ 2 w 6"/>
                    <a:gd name="T51" fmla="*/ 4 h 7"/>
                    <a:gd name="T52" fmla="*/ 3 w 6"/>
                    <a:gd name="T53" fmla="*/ 4 h 7"/>
                    <a:gd name="T54" fmla="*/ 3 w 6"/>
                    <a:gd name="T55" fmla="*/ 3 h 7"/>
                    <a:gd name="T56" fmla="*/ 3 w 6"/>
                    <a:gd name="T57" fmla="*/ 3 h 7"/>
                    <a:gd name="T58" fmla="*/ 3 w 6"/>
                    <a:gd name="T59" fmla="*/ 3 h 7"/>
                    <a:gd name="T60" fmla="*/ 3 w 6"/>
                    <a:gd name="T61" fmla="*/ 2 h 7"/>
                    <a:gd name="T62" fmla="*/ 4 w 6"/>
                    <a:gd name="T63" fmla="*/ 2 h 7"/>
                    <a:gd name="T64" fmla="*/ 4 w 6"/>
                    <a:gd name="T65" fmla="*/ 2 h 7"/>
                    <a:gd name="T66" fmla="*/ 5 w 6"/>
                    <a:gd name="T67" fmla="*/ 2 h 7"/>
                    <a:gd name="T68" fmla="*/ 5 w 6"/>
                    <a:gd name="T69" fmla="*/ 2 h 7"/>
                    <a:gd name="T70" fmla="*/ 5 w 6"/>
                    <a:gd name="T71" fmla="*/ 3 h 7"/>
                    <a:gd name="T72" fmla="*/ 4 w 6"/>
                    <a:gd name="T73" fmla="*/ 3 h 7"/>
                    <a:gd name="T74" fmla="*/ 5 w 6"/>
                    <a:gd name="T75" fmla="*/ 3 h 7"/>
                    <a:gd name="T76" fmla="*/ 5 w 6"/>
                    <a:gd name="T77" fmla="*/ 3 h 7"/>
                    <a:gd name="T78" fmla="*/ 5 w 6"/>
                    <a:gd name="T79" fmla="*/ 3 h 7"/>
                    <a:gd name="T80" fmla="*/ 5 w 6"/>
                    <a:gd name="T81" fmla="*/ 4 h 7"/>
                    <a:gd name="T82" fmla="*/ 5 w 6"/>
                    <a:gd name="T83" fmla="*/ 4 h 7"/>
                    <a:gd name="T84" fmla="*/ 5 w 6"/>
                    <a:gd name="T85" fmla="*/ 4 h 7"/>
                    <a:gd name="T86" fmla="*/ 4 w 6"/>
                    <a:gd name="T87" fmla="*/ 4 h 7"/>
                    <a:gd name="T88" fmla="*/ 4 w 6"/>
                    <a:gd name="T89" fmla="*/ 5 h 7"/>
                    <a:gd name="T90" fmla="*/ 4 w 6"/>
                    <a:gd name="T91" fmla="*/ 5 h 7"/>
                    <a:gd name="T92" fmla="*/ 3 w 6"/>
                    <a:gd name="T93" fmla="*/ 5 h 7"/>
                    <a:gd name="T94" fmla="*/ 3 w 6"/>
                    <a:gd name="T95" fmla="*/ 5 h 7"/>
                    <a:gd name="T96" fmla="*/ 2 w 6"/>
                    <a:gd name="T97" fmla="*/ 5 h 7"/>
                    <a:gd name="T98" fmla="*/ 2 w 6"/>
                    <a:gd name="T99" fmla="*/ 5 h 7"/>
                    <a:gd name="T100" fmla="*/ 2 w 6"/>
                    <a:gd name="T101" fmla="*/ 5 h 7"/>
                    <a:gd name="T102" fmla="*/ 1 w 6"/>
                    <a:gd name="T103" fmla="*/ 5 h 7"/>
                    <a:gd name="T104" fmla="*/ 1 w 6"/>
                    <a:gd name="T105" fmla="*/ 6 h 7"/>
                    <a:gd name="T106" fmla="*/ 1 w 6"/>
                    <a:gd name="T107" fmla="*/ 6 h 7"/>
                    <a:gd name="T108" fmla="*/ 0 w 6"/>
                    <a:gd name="T109" fmla="*/ 6 h 7"/>
                    <a:gd name="T110" fmla="*/ 0 w 6"/>
                    <a:gd name="T111" fmla="*/ 6 h 7"/>
                    <a:gd name="T112" fmla="*/ 0 w 6"/>
                    <a:gd name="T113" fmla="*/ 6 h 7"/>
                    <a:gd name="T114" fmla="*/ 0 w 6"/>
                    <a:gd name="T115" fmla="*/ 6 h 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6"/>
                    <a:gd name="T175" fmla="*/ 0 h 7"/>
                    <a:gd name="T176" fmla="*/ 6 w 6"/>
                    <a:gd name="T177" fmla="*/ 7 h 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6" h="7">
                      <a:moveTo>
                        <a:pt x="0" y="6"/>
                      </a:moveTo>
                      <a:lnTo>
                        <a:pt x="0" y="6"/>
                      </a:lnTo>
                      <a:lnTo>
                        <a:pt x="0" y="5"/>
                      </a:lnTo>
                      <a:lnTo>
                        <a:pt x="0" y="4"/>
                      </a:lnTo>
                      <a:lnTo>
                        <a:pt x="0" y="3"/>
                      </a:lnTo>
                      <a:lnTo>
                        <a:pt x="1" y="3"/>
                      </a:lnTo>
                      <a:lnTo>
                        <a:pt x="1" y="2"/>
                      </a:lnTo>
                      <a:lnTo>
                        <a:pt x="2" y="1"/>
                      </a:lnTo>
                      <a:lnTo>
                        <a:pt x="3" y="1"/>
                      </a:lnTo>
                      <a:lnTo>
                        <a:pt x="3" y="0"/>
                      </a:lnTo>
                      <a:lnTo>
                        <a:pt x="3" y="1"/>
                      </a:lnTo>
                      <a:lnTo>
                        <a:pt x="3" y="2"/>
                      </a:lnTo>
                      <a:lnTo>
                        <a:pt x="2" y="2"/>
                      </a:lnTo>
                      <a:lnTo>
                        <a:pt x="2" y="3"/>
                      </a:lnTo>
                      <a:lnTo>
                        <a:pt x="2" y="4"/>
                      </a:lnTo>
                      <a:lnTo>
                        <a:pt x="3" y="4"/>
                      </a:lnTo>
                      <a:lnTo>
                        <a:pt x="3" y="3"/>
                      </a:lnTo>
                      <a:lnTo>
                        <a:pt x="3" y="2"/>
                      </a:lnTo>
                      <a:lnTo>
                        <a:pt x="4" y="2"/>
                      </a:lnTo>
                      <a:lnTo>
                        <a:pt x="5" y="2"/>
                      </a:lnTo>
                      <a:lnTo>
                        <a:pt x="5" y="3"/>
                      </a:lnTo>
                      <a:lnTo>
                        <a:pt x="4" y="3"/>
                      </a:lnTo>
                      <a:lnTo>
                        <a:pt x="5" y="3"/>
                      </a:lnTo>
                      <a:lnTo>
                        <a:pt x="5" y="4"/>
                      </a:lnTo>
                      <a:lnTo>
                        <a:pt x="4" y="4"/>
                      </a:lnTo>
                      <a:lnTo>
                        <a:pt x="4" y="5"/>
                      </a:lnTo>
                      <a:lnTo>
                        <a:pt x="3" y="5"/>
                      </a:lnTo>
                      <a:lnTo>
                        <a:pt x="2" y="5"/>
                      </a:lnTo>
                      <a:lnTo>
                        <a:pt x="1" y="5"/>
                      </a:lnTo>
                      <a:lnTo>
                        <a:pt x="1" y="6"/>
                      </a:lnTo>
                      <a:lnTo>
                        <a:pt x="0" y="6"/>
                      </a:lnTo>
                    </a:path>
                  </a:pathLst>
                </a:custGeom>
                <a:solidFill>
                  <a:srgbClr val="7F7F7F"/>
                </a:solidFill>
                <a:ln>
                  <a:noFill/>
                </a:ln>
                <a:extLst>
                  <a:ext uri="{91240B29-F687-4F45-9708-019B960494DF}">
                    <a14:hiddenLine xmlns:a14="http://schemas.microsoft.com/office/drawing/2010/main" w="12700" cap="rnd">
                      <a:solidFill>
                        <a:srgbClr val="000000"/>
                      </a:solidFill>
                      <a:round/>
                      <a:headEnd/>
                      <a:tailEnd/>
                    </a14:hiddenLine>
                  </a:ext>
                </a:extLst>
              </p:spPr>
              <p:txBody>
                <a:bodyPr/>
                <a:lstStyle/>
                <a:p>
                  <a:endParaRPr lang="es-CL"/>
                </a:p>
              </p:txBody>
            </p:sp>
            <p:sp>
              <p:nvSpPr>
                <p:cNvPr id="50208" name="Freeform 28"/>
                <p:cNvSpPr>
                  <a:spLocks/>
                </p:cNvSpPr>
                <p:nvPr/>
              </p:nvSpPr>
              <p:spPr bwMode="auto">
                <a:xfrm>
                  <a:off x="4940" y="1116"/>
                  <a:ext cx="5" cy="6"/>
                </a:xfrm>
                <a:custGeom>
                  <a:avLst/>
                  <a:gdLst>
                    <a:gd name="T0" fmla="*/ 0 w 5"/>
                    <a:gd name="T1" fmla="*/ 1 h 6"/>
                    <a:gd name="T2" fmla="*/ 0 w 5"/>
                    <a:gd name="T3" fmla="*/ 1 h 6"/>
                    <a:gd name="T4" fmla="*/ 0 w 5"/>
                    <a:gd name="T5" fmla="*/ 1 h 6"/>
                    <a:gd name="T6" fmla="*/ 1 w 5"/>
                    <a:gd name="T7" fmla="*/ 1 h 6"/>
                    <a:gd name="T8" fmla="*/ 1 w 5"/>
                    <a:gd name="T9" fmla="*/ 1 h 6"/>
                    <a:gd name="T10" fmla="*/ 2 w 5"/>
                    <a:gd name="T11" fmla="*/ 1 h 6"/>
                    <a:gd name="T12" fmla="*/ 2 w 5"/>
                    <a:gd name="T13" fmla="*/ 1 h 6"/>
                    <a:gd name="T14" fmla="*/ 2 w 5"/>
                    <a:gd name="T15" fmla="*/ 1 h 6"/>
                    <a:gd name="T16" fmla="*/ 2 w 5"/>
                    <a:gd name="T17" fmla="*/ 1 h 6"/>
                    <a:gd name="T18" fmla="*/ 3 w 5"/>
                    <a:gd name="T19" fmla="*/ 1 h 6"/>
                    <a:gd name="T20" fmla="*/ 3 w 5"/>
                    <a:gd name="T21" fmla="*/ 1 h 6"/>
                    <a:gd name="T22" fmla="*/ 3 w 5"/>
                    <a:gd name="T23" fmla="*/ 2 h 6"/>
                    <a:gd name="T24" fmla="*/ 3 w 5"/>
                    <a:gd name="T25" fmla="*/ 2 h 6"/>
                    <a:gd name="T26" fmla="*/ 3 w 5"/>
                    <a:gd name="T27" fmla="*/ 3 h 6"/>
                    <a:gd name="T28" fmla="*/ 4 w 5"/>
                    <a:gd name="T29" fmla="*/ 3 h 6"/>
                    <a:gd name="T30" fmla="*/ 4 w 5"/>
                    <a:gd name="T31" fmla="*/ 4 h 6"/>
                    <a:gd name="T32" fmla="*/ 4 w 5"/>
                    <a:gd name="T33" fmla="*/ 4 h 6"/>
                    <a:gd name="T34" fmla="*/ 4 w 5"/>
                    <a:gd name="T35" fmla="*/ 5 h 6"/>
                    <a:gd name="T36" fmla="*/ 4 w 5"/>
                    <a:gd name="T37" fmla="*/ 5 h 6"/>
                    <a:gd name="T38" fmla="*/ 4 w 5"/>
                    <a:gd name="T39" fmla="*/ 5 h 6"/>
                    <a:gd name="T40" fmla="*/ 4 w 5"/>
                    <a:gd name="T41" fmla="*/ 5 h 6"/>
                    <a:gd name="T42" fmla="*/ 4 w 5"/>
                    <a:gd name="T43" fmla="*/ 4 h 6"/>
                    <a:gd name="T44" fmla="*/ 4 w 5"/>
                    <a:gd name="T45" fmla="*/ 4 h 6"/>
                    <a:gd name="T46" fmla="*/ 4 w 5"/>
                    <a:gd name="T47" fmla="*/ 3 h 6"/>
                    <a:gd name="T48" fmla="*/ 4 w 5"/>
                    <a:gd name="T49" fmla="*/ 3 h 6"/>
                    <a:gd name="T50" fmla="*/ 4 w 5"/>
                    <a:gd name="T51" fmla="*/ 3 h 6"/>
                    <a:gd name="T52" fmla="*/ 4 w 5"/>
                    <a:gd name="T53" fmla="*/ 2 h 6"/>
                    <a:gd name="T54" fmla="*/ 4 w 5"/>
                    <a:gd name="T55" fmla="*/ 2 h 6"/>
                    <a:gd name="T56" fmla="*/ 4 w 5"/>
                    <a:gd name="T57" fmla="*/ 1 h 6"/>
                    <a:gd name="T58" fmla="*/ 3 w 5"/>
                    <a:gd name="T59" fmla="*/ 1 h 6"/>
                    <a:gd name="T60" fmla="*/ 3 w 5"/>
                    <a:gd name="T61" fmla="*/ 0 h 6"/>
                    <a:gd name="T62" fmla="*/ 3 w 5"/>
                    <a:gd name="T63" fmla="*/ 0 h 6"/>
                    <a:gd name="T64" fmla="*/ 3 w 5"/>
                    <a:gd name="T65" fmla="*/ 0 h 6"/>
                    <a:gd name="T66" fmla="*/ 2 w 5"/>
                    <a:gd name="T67" fmla="*/ 0 h 6"/>
                    <a:gd name="T68" fmla="*/ 2 w 5"/>
                    <a:gd name="T69" fmla="*/ 0 h 6"/>
                    <a:gd name="T70" fmla="*/ 2 w 5"/>
                    <a:gd name="T71" fmla="*/ 0 h 6"/>
                    <a:gd name="T72" fmla="*/ 1 w 5"/>
                    <a:gd name="T73" fmla="*/ 0 h 6"/>
                    <a:gd name="T74" fmla="*/ 1 w 5"/>
                    <a:gd name="T75" fmla="*/ 0 h 6"/>
                    <a:gd name="T76" fmla="*/ 1 w 5"/>
                    <a:gd name="T77" fmla="*/ 0 h 6"/>
                    <a:gd name="T78" fmla="*/ 0 w 5"/>
                    <a:gd name="T79" fmla="*/ 0 h 6"/>
                    <a:gd name="T80" fmla="*/ 0 w 5"/>
                    <a:gd name="T81" fmla="*/ 1 h 6"/>
                    <a:gd name="T82" fmla="*/ 0 w 5"/>
                    <a:gd name="T83" fmla="*/ 1 h 6"/>
                    <a:gd name="T84" fmla="*/ 0 w 5"/>
                    <a:gd name="T85" fmla="*/ 1 h 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5"/>
                    <a:gd name="T130" fmla="*/ 0 h 6"/>
                    <a:gd name="T131" fmla="*/ 5 w 5"/>
                    <a:gd name="T132" fmla="*/ 6 h 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5" h="6">
                      <a:moveTo>
                        <a:pt x="0" y="1"/>
                      </a:moveTo>
                      <a:lnTo>
                        <a:pt x="0" y="1"/>
                      </a:lnTo>
                      <a:lnTo>
                        <a:pt x="1" y="1"/>
                      </a:lnTo>
                      <a:lnTo>
                        <a:pt x="2" y="1"/>
                      </a:lnTo>
                      <a:lnTo>
                        <a:pt x="3" y="1"/>
                      </a:lnTo>
                      <a:lnTo>
                        <a:pt x="3" y="2"/>
                      </a:lnTo>
                      <a:lnTo>
                        <a:pt x="3" y="3"/>
                      </a:lnTo>
                      <a:lnTo>
                        <a:pt x="4" y="3"/>
                      </a:lnTo>
                      <a:lnTo>
                        <a:pt x="4" y="4"/>
                      </a:lnTo>
                      <a:lnTo>
                        <a:pt x="4" y="5"/>
                      </a:lnTo>
                      <a:lnTo>
                        <a:pt x="4" y="4"/>
                      </a:lnTo>
                      <a:lnTo>
                        <a:pt x="4" y="3"/>
                      </a:lnTo>
                      <a:lnTo>
                        <a:pt x="4" y="2"/>
                      </a:lnTo>
                      <a:lnTo>
                        <a:pt x="4" y="1"/>
                      </a:lnTo>
                      <a:lnTo>
                        <a:pt x="3" y="1"/>
                      </a:lnTo>
                      <a:lnTo>
                        <a:pt x="3" y="0"/>
                      </a:lnTo>
                      <a:lnTo>
                        <a:pt x="2" y="0"/>
                      </a:lnTo>
                      <a:lnTo>
                        <a:pt x="1" y="0"/>
                      </a:lnTo>
                      <a:lnTo>
                        <a:pt x="0" y="0"/>
                      </a:lnTo>
                      <a:lnTo>
                        <a:pt x="0" y="1"/>
                      </a:lnTo>
                    </a:path>
                  </a:pathLst>
                </a:custGeom>
                <a:solidFill>
                  <a:srgbClr val="7F7F7F"/>
                </a:solidFill>
                <a:ln>
                  <a:noFill/>
                </a:ln>
                <a:extLst>
                  <a:ext uri="{91240B29-F687-4F45-9708-019B960494DF}">
                    <a14:hiddenLine xmlns:a14="http://schemas.microsoft.com/office/drawing/2010/main" w="12700" cap="rnd">
                      <a:solidFill>
                        <a:srgbClr val="000000"/>
                      </a:solidFill>
                      <a:round/>
                      <a:headEnd/>
                      <a:tailEnd/>
                    </a14:hiddenLine>
                  </a:ext>
                </a:extLst>
              </p:spPr>
              <p:txBody>
                <a:bodyPr/>
                <a:lstStyle/>
                <a:p>
                  <a:endParaRPr lang="es-CL"/>
                </a:p>
              </p:txBody>
            </p:sp>
            <p:sp>
              <p:nvSpPr>
                <p:cNvPr id="50209" name="Freeform 29"/>
                <p:cNvSpPr>
                  <a:spLocks/>
                </p:cNvSpPr>
                <p:nvPr/>
              </p:nvSpPr>
              <p:spPr bwMode="auto">
                <a:xfrm>
                  <a:off x="4954" y="1103"/>
                  <a:ext cx="15" cy="32"/>
                </a:xfrm>
                <a:custGeom>
                  <a:avLst/>
                  <a:gdLst>
                    <a:gd name="T0" fmla="*/ 4 w 15"/>
                    <a:gd name="T1" fmla="*/ 1 h 32"/>
                    <a:gd name="T2" fmla="*/ 5 w 15"/>
                    <a:gd name="T3" fmla="*/ 1 h 32"/>
                    <a:gd name="T4" fmla="*/ 6 w 15"/>
                    <a:gd name="T5" fmla="*/ 1 h 32"/>
                    <a:gd name="T6" fmla="*/ 8 w 15"/>
                    <a:gd name="T7" fmla="*/ 2 h 32"/>
                    <a:gd name="T8" fmla="*/ 9 w 15"/>
                    <a:gd name="T9" fmla="*/ 2 h 32"/>
                    <a:gd name="T10" fmla="*/ 10 w 15"/>
                    <a:gd name="T11" fmla="*/ 3 h 32"/>
                    <a:gd name="T12" fmla="*/ 11 w 15"/>
                    <a:gd name="T13" fmla="*/ 3 h 32"/>
                    <a:gd name="T14" fmla="*/ 11 w 15"/>
                    <a:gd name="T15" fmla="*/ 4 h 32"/>
                    <a:gd name="T16" fmla="*/ 12 w 15"/>
                    <a:gd name="T17" fmla="*/ 5 h 32"/>
                    <a:gd name="T18" fmla="*/ 13 w 15"/>
                    <a:gd name="T19" fmla="*/ 6 h 32"/>
                    <a:gd name="T20" fmla="*/ 13 w 15"/>
                    <a:gd name="T21" fmla="*/ 8 h 32"/>
                    <a:gd name="T22" fmla="*/ 14 w 15"/>
                    <a:gd name="T23" fmla="*/ 9 h 32"/>
                    <a:gd name="T24" fmla="*/ 14 w 15"/>
                    <a:gd name="T25" fmla="*/ 11 h 32"/>
                    <a:gd name="T26" fmla="*/ 13 w 15"/>
                    <a:gd name="T27" fmla="*/ 12 h 32"/>
                    <a:gd name="T28" fmla="*/ 13 w 15"/>
                    <a:gd name="T29" fmla="*/ 13 h 32"/>
                    <a:gd name="T30" fmla="*/ 11 w 15"/>
                    <a:gd name="T31" fmla="*/ 14 h 32"/>
                    <a:gd name="T32" fmla="*/ 11 w 15"/>
                    <a:gd name="T33" fmla="*/ 15 h 32"/>
                    <a:gd name="T34" fmla="*/ 10 w 15"/>
                    <a:gd name="T35" fmla="*/ 17 h 32"/>
                    <a:gd name="T36" fmla="*/ 9 w 15"/>
                    <a:gd name="T37" fmla="*/ 18 h 32"/>
                    <a:gd name="T38" fmla="*/ 8 w 15"/>
                    <a:gd name="T39" fmla="*/ 18 h 32"/>
                    <a:gd name="T40" fmla="*/ 7 w 15"/>
                    <a:gd name="T41" fmla="*/ 20 h 32"/>
                    <a:gd name="T42" fmla="*/ 6 w 15"/>
                    <a:gd name="T43" fmla="*/ 22 h 32"/>
                    <a:gd name="T44" fmla="*/ 5 w 15"/>
                    <a:gd name="T45" fmla="*/ 23 h 32"/>
                    <a:gd name="T46" fmla="*/ 4 w 15"/>
                    <a:gd name="T47" fmla="*/ 23 h 32"/>
                    <a:gd name="T48" fmla="*/ 4 w 15"/>
                    <a:gd name="T49" fmla="*/ 24 h 32"/>
                    <a:gd name="T50" fmla="*/ 3 w 15"/>
                    <a:gd name="T51" fmla="*/ 25 h 32"/>
                    <a:gd name="T52" fmla="*/ 3 w 15"/>
                    <a:gd name="T53" fmla="*/ 27 h 32"/>
                    <a:gd name="T54" fmla="*/ 2 w 15"/>
                    <a:gd name="T55" fmla="*/ 28 h 32"/>
                    <a:gd name="T56" fmla="*/ 1 w 15"/>
                    <a:gd name="T57" fmla="*/ 29 h 32"/>
                    <a:gd name="T58" fmla="*/ 1 w 15"/>
                    <a:gd name="T59" fmla="*/ 30 h 32"/>
                    <a:gd name="T60" fmla="*/ 0 w 15"/>
                    <a:gd name="T61" fmla="*/ 31 h 32"/>
                    <a:gd name="T62" fmla="*/ 0 w 15"/>
                    <a:gd name="T63" fmla="*/ 29 h 32"/>
                    <a:gd name="T64" fmla="*/ 1 w 15"/>
                    <a:gd name="T65" fmla="*/ 28 h 32"/>
                    <a:gd name="T66" fmla="*/ 1 w 15"/>
                    <a:gd name="T67" fmla="*/ 27 h 32"/>
                    <a:gd name="T68" fmla="*/ 1 w 15"/>
                    <a:gd name="T69" fmla="*/ 26 h 32"/>
                    <a:gd name="T70" fmla="*/ 2 w 15"/>
                    <a:gd name="T71" fmla="*/ 24 h 32"/>
                    <a:gd name="T72" fmla="*/ 3 w 15"/>
                    <a:gd name="T73" fmla="*/ 23 h 32"/>
                    <a:gd name="T74" fmla="*/ 4 w 15"/>
                    <a:gd name="T75" fmla="*/ 23 h 32"/>
                    <a:gd name="T76" fmla="*/ 4 w 15"/>
                    <a:gd name="T77" fmla="*/ 22 h 32"/>
                    <a:gd name="T78" fmla="*/ 5 w 15"/>
                    <a:gd name="T79" fmla="*/ 21 h 32"/>
                    <a:gd name="T80" fmla="*/ 6 w 15"/>
                    <a:gd name="T81" fmla="*/ 20 h 32"/>
                    <a:gd name="T82" fmla="*/ 6 w 15"/>
                    <a:gd name="T83" fmla="*/ 18 h 32"/>
                    <a:gd name="T84" fmla="*/ 7 w 15"/>
                    <a:gd name="T85" fmla="*/ 18 h 32"/>
                    <a:gd name="T86" fmla="*/ 8 w 15"/>
                    <a:gd name="T87" fmla="*/ 17 h 32"/>
                    <a:gd name="T88" fmla="*/ 9 w 15"/>
                    <a:gd name="T89" fmla="*/ 16 h 32"/>
                    <a:gd name="T90" fmla="*/ 10 w 15"/>
                    <a:gd name="T91" fmla="*/ 14 h 32"/>
                    <a:gd name="T92" fmla="*/ 11 w 15"/>
                    <a:gd name="T93" fmla="*/ 13 h 32"/>
                    <a:gd name="T94" fmla="*/ 11 w 15"/>
                    <a:gd name="T95" fmla="*/ 13 h 32"/>
                    <a:gd name="T96" fmla="*/ 13 w 15"/>
                    <a:gd name="T97" fmla="*/ 12 h 32"/>
                    <a:gd name="T98" fmla="*/ 13 w 15"/>
                    <a:gd name="T99" fmla="*/ 11 h 32"/>
                    <a:gd name="T100" fmla="*/ 13 w 15"/>
                    <a:gd name="T101" fmla="*/ 9 h 32"/>
                    <a:gd name="T102" fmla="*/ 13 w 15"/>
                    <a:gd name="T103" fmla="*/ 8 h 32"/>
                    <a:gd name="T104" fmla="*/ 12 w 15"/>
                    <a:gd name="T105" fmla="*/ 7 h 32"/>
                    <a:gd name="T106" fmla="*/ 11 w 15"/>
                    <a:gd name="T107" fmla="*/ 5 h 32"/>
                    <a:gd name="T108" fmla="*/ 11 w 15"/>
                    <a:gd name="T109" fmla="*/ 4 h 32"/>
                    <a:gd name="T110" fmla="*/ 10 w 15"/>
                    <a:gd name="T111" fmla="*/ 3 h 32"/>
                    <a:gd name="T112" fmla="*/ 8 w 15"/>
                    <a:gd name="T113" fmla="*/ 3 h 32"/>
                    <a:gd name="T114" fmla="*/ 7 w 15"/>
                    <a:gd name="T115" fmla="*/ 3 h 32"/>
                    <a:gd name="T116" fmla="*/ 6 w 15"/>
                    <a:gd name="T117" fmla="*/ 2 h 32"/>
                    <a:gd name="T118" fmla="*/ 4 w 15"/>
                    <a:gd name="T119" fmla="*/ 2 h 32"/>
                    <a:gd name="T120" fmla="*/ 3 w 15"/>
                    <a:gd name="T121" fmla="*/ 1 h 3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5"/>
                    <a:gd name="T184" fmla="*/ 0 h 32"/>
                    <a:gd name="T185" fmla="*/ 15 w 15"/>
                    <a:gd name="T186" fmla="*/ 32 h 3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5" h="32">
                      <a:moveTo>
                        <a:pt x="4" y="0"/>
                      </a:moveTo>
                      <a:lnTo>
                        <a:pt x="4" y="1"/>
                      </a:lnTo>
                      <a:lnTo>
                        <a:pt x="5" y="1"/>
                      </a:lnTo>
                      <a:lnTo>
                        <a:pt x="6" y="1"/>
                      </a:lnTo>
                      <a:lnTo>
                        <a:pt x="7" y="1"/>
                      </a:lnTo>
                      <a:lnTo>
                        <a:pt x="8" y="2"/>
                      </a:lnTo>
                      <a:lnTo>
                        <a:pt x="9" y="2"/>
                      </a:lnTo>
                      <a:lnTo>
                        <a:pt x="9" y="3"/>
                      </a:lnTo>
                      <a:lnTo>
                        <a:pt x="10" y="3"/>
                      </a:lnTo>
                      <a:lnTo>
                        <a:pt x="11" y="3"/>
                      </a:lnTo>
                      <a:lnTo>
                        <a:pt x="11" y="4"/>
                      </a:lnTo>
                      <a:lnTo>
                        <a:pt x="12" y="4"/>
                      </a:lnTo>
                      <a:lnTo>
                        <a:pt x="12" y="5"/>
                      </a:lnTo>
                      <a:lnTo>
                        <a:pt x="13" y="5"/>
                      </a:lnTo>
                      <a:lnTo>
                        <a:pt x="13" y="6"/>
                      </a:lnTo>
                      <a:lnTo>
                        <a:pt x="13" y="7"/>
                      </a:lnTo>
                      <a:lnTo>
                        <a:pt x="13" y="8"/>
                      </a:lnTo>
                      <a:lnTo>
                        <a:pt x="14" y="8"/>
                      </a:lnTo>
                      <a:lnTo>
                        <a:pt x="14" y="9"/>
                      </a:lnTo>
                      <a:lnTo>
                        <a:pt x="14" y="10"/>
                      </a:lnTo>
                      <a:lnTo>
                        <a:pt x="14" y="11"/>
                      </a:lnTo>
                      <a:lnTo>
                        <a:pt x="13" y="11"/>
                      </a:lnTo>
                      <a:lnTo>
                        <a:pt x="13" y="12"/>
                      </a:lnTo>
                      <a:lnTo>
                        <a:pt x="13" y="13"/>
                      </a:lnTo>
                      <a:lnTo>
                        <a:pt x="12" y="13"/>
                      </a:lnTo>
                      <a:lnTo>
                        <a:pt x="11" y="14"/>
                      </a:lnTo>
                      <a:lnTo>
                        <a:pt x="11" y="15"/>
                      </a:lnTo>
                      <a:lnTo>
                        <a:pt x="10" y="16"/>
                      </a:lnTo>
                      <a:lnTo>
                        <a:pt x="10" y="17"/>
                      </a:lnTo>
                      <a:lnTo>
                        <a:pt x="9" y="17"/>
                      </a:lnTo>
                      <a:lnTo>
                        <a:pt x="9" y="18"/>
                      </a:lnTo>
                      <a:lnTo>
                        <a:pt x="8" y="18"/>
                      </a:lnTo>
                      <a:lnTo>
                        <a:pt x="8" y="19"/>
                      </a:lnTo>
                      <a:lnTo>
                        <a:pt x="7" y="20"/>
                      </a:lnTo>
                      <a:lnTo>
                        <a:pt x="6" y="21"/>
                      </a:lnTo>
                      <a:lnTo>
                        <a:pt x="6" y="22"/>
                      </a:lnTo>
                      <a:lnTo>
                        <a:pt x="6" y="23"/>
                      </a:lnTo>
                      <a:lnTo>
                        <a:pt x="5" y="23"/>
                      </a:lnTo>
                      <a:lnTo>
                        <a:pt x="4" y="23"/>
                      </a:lnTo>
                      <a:lnTo>
                        <a:pt x="4" y="24"/>
                      </a:lnTo>
                      <a:lnTo>
                        <a:pt x="4" y="25"/>
                      </a:lnTo>
                      <a:lnTo>
                        <a:pt x="3" y="25"/>
                      </a:lnTo>
                      <a:lnTo>
                        <a:pt x="3" y="26"/>
                      </a:lnTo>
                      <a:lnTo>
                        <a:pt x="3" y="27"/>
                      </a:lnTo>
                      <a:lnTo>
                        <a:pt x="2" y="28"/>
                      </a:lnTo>
                      <a:lnTo>
                        <a:pt x="2" y="29"/>
                      </a:lnTo>
                      <a:lnTo>
                        <a:pt x="1" y="29"/>
                      </a:lnTo>
                      <a:lnTo>
                        <a:pt x="1" y="30"/>
                      </a:lnTo>
                      <a:lnTo>
                        <a:pt x="0" y="30"/>
                      </a:lnTo>
                      <a:lnTo>
                        <a:pt x="0" y="31"/>
                      </a:lnTo>
                      <a:lnTo>
                        <a:pt x="0" y="30"/>
                      </a:lnTo>
                      <a:lnTo>
                        <a:pt x="0" y="29"/>
                      </a:lnTo>
                      <a:lnTo>
                        <a:pt x="0" y="28"/>
                      </a:lnTo>
                      <a:lnTo>
                        <a:pt x="1" y="28"/>
                      </a:lnTo>
                      <a:lnTo>
                        <a:pt x="1" y="27"/>
                      </a:lnTo>
                      <a:lnTo>
                        <a:pt x="1" y="26"/>
                      </a:lnTo>
                      <a:lnTo>
                        <a:pt x="1" y="25"/>
                      </a:lnTo>
                      <a:lnTo>
                        <a:pt x="2" y="24"/>
                      </a:lnTo>
                      <a:lnTo>
                        <a:pt x="2" y="23"/>
                      </a:lnTo>
                      <a:lnTo>
                        <a:pt x="3" y="23"/>
                      </a:lnTo>
                      <a:lnTo>
                        <a:pt x="4" y="23"/>
                      </a:lnTo>
                      <a:lnTo>
                        <a:pt x="4" y="22"/>
                      </a:lnTo>
                      <a:lnTo>
                        <a:pt x="4" y="21"/>
                      </a:lnTo>
                      <a:lnTo>
                        <a:pt x="5" y="21"/>
                      </a:lnTo>
                      <a:lnTo>
                        <a:pt x="5" y="20"/>
                      </a:lnTo>
                      <a:lnTo>
                        <a:pt x="6" y="20"/>
                      </a:lnTo>
                      <a:lnTo>
                        <a:pt x="6" y="19"/>
                      </a:lnTo>
                      <a:lnTo>
                        <a:pt x="6" y="18"/>
                      </a:lnTo>
                      <a:lnTo>
                        <a:pt x="7" y="18"/>
                      </a:lnTo>
                      <a:lnTo>
                        <a:pt x="8" y="17"/>
                      </a:lnTo>
                      <a:lnTo>
                        <a:pt x="8" y="16"/>
                      </a:lnTo>
                      <a:lnTo>
                        <a:pt x="9" y="16"/>
                      </a:lnTo>
                      <a:lnTo>
                        <a:pt x="10" y="15"/>
                      </a:lnTo>
                      <a:lnTo>
                        <a:pt x="10" y="14"/>
                      </a:lnTo>
                      <a:lnTo>
                        <a:pt x="11" y="14"/>
                      </a:lnTo>
                      <a:lnTo>
                        <a:pt x="11" y="13"/>
                      </a:lnTo>
                      <a:lnTo>
                        <a:pt x="12" y="12"/>
                      </a:lnTo>
                      <a:lnTo>
                        <a:pt x="13" y="12"/>
                      </a:lnTo>
                      <a:lnTo>
                        <a:pt x="13" y="11"/>
                      </a:lnTo>
                      <a:lnTo>
                        <a:pt x="13" y="10"/>
                      </a:lnTo>
                      <a:lnTo>
                        <a:pt x="13" y="9"/>
                      </a:lnTo>
                      <a:lnTo>
                        <a:pt x="13" y="8"/>
                      </a:lnTo>
                      <a:lnTo>
                        <a:pt x="13" y="7"/>
                      </a:lnTo>
                      <a:lnTo>
                        <a:pt x="12" y="7"/>
                      </a:lnTo>
                      <a:lnTo>
                        <a:pt x="12" y="6"/>
                      </a:lnTo>
                      <a:lnTo>
                        <a:pt x="11" y="5"/>
                      </a:lnTo>
                      <a:lnTo>
                        <a:pt x="11" y="4"/>
                      </a:lnTo>
                      <a:lnTo>
                        <a:pt x="10" y="4"/>
                      </a:lnTo>
                      <a:lnTo>
                        <a:pt x="10" y="3"/>
                      </a:lnTo>
                      <a:lnTo>
                        <a:pt x="9" y="3"/>
                      </a:lnTo>
                      <a:lnTo>
                        <a:pt x="8" y="3"/>
                      </a:lnTo>
                      <a:lnTo>
                        <a:pt x="7" y="3"/>
                      </a:lnTo>
                      <a:lnTo>
                        <a:pt x="6" y="3"/>
                      </a:lnTo>
                      <a:lnTo>
                        <a:pt x="6" y="2"/>
                      </a:lnTo>
                      <a:lnTo>
                        <a:pt x="5" y="2"/>
                      </a:lnTo>
                      <a:lnTo>
                        <a:pt x="4" y="2"/>
                      </a:lnTo>
                      <a:lnTo>
                        <a:pt x="4" y="1"/>
                      </a:lnTo>
                      <a:lnTo>
                        <a:pt x="3" y="1"/>
                      </a:lnTo>
                      <a:lnTo>
                        <a:pt x="4" y="0"/>
                      </a:lnTo>
                    </a:path>
                  </a:pathLst>
                </a:custGeom>
                <a:solidFill>
                  <a:srgbClr val="7F7F7F"/>
                </a:solidFill>
                <a:ln>
                  <a:noFill/>
                </a:ln>
                <a:extLst>
                  <a:ext uri="{91240B29-F687-4F45-9708-019B960494DF}">
                    <a14:hiddenLine xmlns:a14="http://schemas.microsoft.com/office/drawing/2010/main" w="12700" cap="rnd">
                      <a:solidFill>
                        <a:srgbClr val="000000"/>
                      </a:solidFill>
                      <a:round/>
                      <a:headEnd/>
                      <a:tailEnd/>
                    </a14:hiddenLine>
                  </a:ext>
                </a:extLst>
              </p:spPr>
              <p:txBody>
                <a:bodyPr/>
                <a:lstStyle/>
                <a:p>
                  <a:endParaRPr lang="es-CL"/>
                </a:p>
              </p:txBody>
            </p:sp>
            <p:sp>
              <p:nvSpPr>
                <p:cNvPr id="50210" name="Freeform 30"/>
                <p:cNvSpPr>
                  <a:spLocks/>
                </p:cNvSpPr>
                <p:nvPr/>
              </p:nvSpPr>
              <p:spPr bwMode="auto">
                <a:xfrm>
                  <a:off x="4810" y="1231"/>
                  <a:ext cx="132" cy="86"/>
                </a:xfrm>
                <a:custGeom>
                  <a:avLst/>
                  <a:gdLst>
                    <a:gd name="T0" fmla="*/ 104 w 132"/>
                    <a:gd name="T1" fmla="*/ 53 h 86"/>
                    <a:gd name="T2" fmla="*/ 100 w 132"/>
                    <a:gd name="T3" fmla="*/ 60 h 86"/>
                    <a:gd name="T4" fmla="*/ 96 w 132"/>
                    <a:gd name="T5" fmla="*/ 65 h 86"/>
                    <a:gd name="T6" fmla="*/ 90 w 132"/>
                    <a:gd name="T7" fmla="*/ 72 h 86"/>
                    <a:gd name="T8" fmla="*/ 83 w 132"/>
                    <a:gd name="T9" fmla="*/ 78 h 86"/>
                    <a:gd name="T10" fmla="*/ 76 w 132"/>
                    <a:gd name="T11" fmla="*/ 81 h 86"/>
                    <a:gd name="T12" fmla="*/ 76 w 132"/>
                    <a:gd name="T13" fmla="*/ 58 h 86"/>
                    <a:gd name="T14" fmla="*/ 82 w 132"/>
                    <a:gd name="T15" fmla="*/ 54 h 86"/>
                    <a:gd name="T16" fmla="*/ 87 w 132"/>
                    <a:gd name="T17" fmla="*/ 48 h 86"/>
                    <a:gd name="T18" fmla="*/ 91 w 132"/>
                    <a:gd name="T19" fmla="*/ 41 h 86"/>
                    <a:gd name="T20" fmla="*/ 93 w 132"/>
                    <a:gd name="T21" fmla="*/ 34 h 86"/>
                    <a:gd name="T22" fmla="*/ 93 w 132"/>
                    <a:gd name="T23" fmla="*/ 29 h 86"/>
                    <a:gd name="T24" fmla="*/ 89 w 132"/>
                    <a:gd name="T25" fmla="*/ 27 h 86"/>
                    <a:gd name="T26" fmla="*/ 85 w 132"/>
                    <a:gd name="T27" fmla="*/ 29 h 86"/>
                    <a:gd name="T28" fmla="*/ 83 w 132"/>
                    <a:gd name="T29" fmla="*/ 33 h 86"/>
                    <a:gd name="T30" fmla="*/ 80 w 132"/>
                    <a:gd name="T31" fmla="*/ 37 h 86"/>
                    <a:gd name="T32" fmla="*/ 78 w 132"/>
                    <a:gd name="T33" fmla="*/ 43 h 86"/>
                    <a:gd name="T34" fmla="*/ 75 w 132"/>
                    <a:gd name="T35" fmla="*/ 50 h 86"/>
                    <a:gd name="T36" fmla="*/ 70 w 132"/>
                    <a:gd name="T37" fmla="*/ 59 h 86"/>
                    <a:gd name="T38" fmla="*/ 65 w 132"/>
                    <a:gd name="T39" fmla="*/ 66 h 86"/>
                    <a:gd name="T40" fmla="*/ 60 w 132"/>
                    <a:gd name="T41" fmla="*/ 72 h 86"/>
                    <a:gd name="T42" fmla="*/ 55 w 132"/>
                    <a:gd name="T43" fmla="*/ 77 h 86"/>
                    <a:gd name="T44" fmla="*/ 49 w 132"/>
                    <a:gd name="T45" fmla="*/ 80 h 86"/>
                    <a:gd name="T46" fmla="*/ 43 w 132"/>
                    <a:gd name="T47" fmla="*/ 83 h 86"/>
                    <a:gd name="T48" fmla="*/ 37 w 132"/>
                    <a:gd name="T49" fmla="*/ 85 h 86"/>
                    <a:gd name="T50" fmla="*/ 32 w 132"/>
                    <a:gd name="T51" fmla="*/ 85 h 86"/>
                    <a:gd name="T52" fmla="*/ 27 w 132"/>
                    <a:gd name="T53" fmla="*/ 83 h 86"/>
                    <a:gd name="T54" fmla="*/ 23 w 132"/>
                    <a:gd name="T55" fmla="*/ 80 h 86"/>
                    <a:gd name="T56" fmla="*/ 20 w 132"/>
                    <a:gd name="T57" fmla="*/ 76 h 86"/>
                    <a:gd name="T58" fmla="*/ 18 w 132"/>
                    <a:gd name="T59" fmla="*/ 70 h 86"/>
                    <a:gd name="T60" fmla="*/ 18 w 132"/>
                    <a:gd name="T61" fmla="*/ 64 h 86"/>
                    <a:gd name="T62" fmla="*/ 7 w 132"/>
                    <a:gd name="T63" fmla="*/ 42 h 86"/>
                    <a:gd name="T64" fmla="*/ 28 w 132"/>
                    <a:gd name="T65" fmla="*/ 35 h 86"/>
                    <a:gd name="T66" fmla="*/ 32 w 132"/>
                    <a:gd name="T67" fmla="*/ 30 h 86"/>
                    <a:gd name="T68" fmla="*/ 35 w 132"/>
                    <a:gd name="T69" fmla="*/ 24 h 86"/>
                    <a:gd name="T70" fmla="*/ 41 w 132"/>
                    <a:gd name="T71" fmla="*/ 19 h 86"/>
                    <a:gd name="T72" fmla="*/ 47 w 132"/>
                    <a:gd name="T73" fmla="*/ 14 h 86"/>
                    <a:gd name="T74" fmla="*/ 53 w 132"/>
                    <a:gd name="T75" fmla="*/ 10 h 86"/>
                    <a:gd name="T76" fmla="*/ 52 w 132"/>
                    <a:gd name="T77" fmla="*/ 32 h 86"/>
                    <a:gd name="T78" fmla="*/ 47 w 132"/>
                    <a:gd name="T79" fmla="*/ 35 h 86"/>
                    <a:gd name="T80" fmla="*/ 43 w 132"/>
                    <a:gd name="T81" fmla="*/ 41 h 86"/>
                    <a:gd name="T82" fmla="*/ 40 w 132"/>
                    <a:gd name="T83" fmla="*/ 47 h 86"/>
                    <a:gd name="T84" fmla="*/ 39 w 132"/>
                    <a:gd name="T85" fmla="*/ 52 h 86"/>
                    <a:gd name="T86" fmla="*/ 39 w 132"/>
                    <a:gd name="T87" fmla="*/ 57 h 86"/>
                    <a:gd name="T88" fmla="*/ 43 w 132"/>
                    <a:gd name="T89" fmla="*/ 58 h 86"/>
                    <a:gd name="T90" fmla="*/ 46 w 132"/>
                    <a:gd name="T91" fmla="*/ 55 h 86"/>
                    <a:gd name="T92" fmla="*/ 49 w 132"/>
                    <a:gd name="T93" fmla="*/ 51 h 86"/>
                    <a:gd name="T94" fmla="*/ 52 w 132"/>
                    <a:gd name="T95" fmla="*/ 47 h 86"/>
                    <a:gd name="T96" fmla="*/ 55 w 132"/>
                    <a:gd name="T97" fmla="*/ 41 h 86"/>
                    <a:gd name="T98" fmla="*/ 57 w 132"/>
                    <a:gd name="T99" fmla="*/ 35 h 86"/>
                    <a:gd name="T100" fmla="*/ 62 w 132"/>
                    <a:gd name="T101" fmla="*/ 25 h 86"/>
                    <a:gd name="T102" fmla="*/ 68 w 132"/>
                    <a:gd name="T103" fmla="*/ 18 h 86"/>
                    <a:gd name="T104" fmla="*/ 74 w 132"/>
                    <a:gd name="T105" fmla="*/ 11 h 86"/>
                    <a:gd name="T106" fmla="*/ 79 w 132"/>
                    <a:gd name="T107" fmla="*/ 7 h 86"/>
                    <a:gd name="T108" fmla="*/ 86 w 132"/>
                    <a:gd name="T109" fmla="*/ 3 h 86"/>
                    <a:gd name="T110" fmla="*/ 93 w 132"/>
                    <a:gd name="T111" fmla="*/ 1 h 86"/>
                    <a:gd name="T112" fmla="*/ 99 w 132"/>
                    <a:gd name="T113" fmla="*/ 0 h 86"/>
                    <a:gd name="T114" fmla="*/ 106 w 132"/>
                    <a:gd name="T115" fmla="*/ 1 h 86"/>
                    <a:gd name="T116" fmla="*/ 111 w 132"/>
                    <a:gd name="T117" fmla="*/ 4 h 86"/>
                    <a:gd name="T118" fmla="*/ 114 w 132"/>
                    <a:gd name="T119" fmla="*/ 8 h 86"/>
                    <a:gd name="T120" fmla="*/ 116 w 132"/>
                    <a:gd name="T121" fmla="*/ 14 h 86"/>
                    <a:gd name="T122" fmla="*/ 116 w 132"/>
                    <a:gd name="T123" fmla="*/ 21 h 86"/>
                    <a:gd name="T124" fmla="*/ 114 w 132"/>
                    <a:gd name="T125" fmla="*/ 30 h 8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32"/>
                    <a:gd name="T190" fmla="*/ 0 h 86"/>
                    <a:gd name="T191" fmla="*/ 132 w 132"/>
                    <a:gd name="T192" fmla="*/ 86 h 8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32" h="86">
                      <a:moveTo>
                        <a:pt x="107" y="48"/>
                      </a:moveTo>
                      <a:lnTo>
                        <a:pt x="107" y="50"/>
                      </a:lnTo>
                      <a:lnTo>
                        <a:pt x="106" y="50"/>
                      </a:lnTo>
                      <a:lnTo>
                        <a:pt x="105" y="52"/>
                      </a:lnTo>
                      <a:lnTo>
                        <a:pt x="104" y="53"/>
                      </a:lnTo>
                      <a:lnTo>
                        <a:pt x="104" y="54"/>
                      </a:lnTo>
                      <a:lnTo>
                        <a:pt x="103" y="56"/>
                      </a:lnTo>
                      <a:lnTo>
                        <a:pt x="102" y="57"/>
                      </a:lnTo>
                      <a:lnTo>
                        <a:pt x="101" y="58"/>
                      </a:lnTo>
                      <a:lnTo>
                        <a:pt x="100" y="60"/>
                      </a:lnTo>
                      <a:lnTo>
                        <a:pt x="99" y="61"/>
                      </a:lnTo>
                      <a:lnTo>
                        <a:pt x="99" y="62"/>
                      </a:lnTo>
                      <a:lnTo>
                        <a:pt x="98" y="64"/>
                      </a:lnTo>
                      <a:lnTo>
                        <a:pt x="97" y="64"/>
                      </a:lnTo>
                      <a:lnTo>
                        <a:pt x="96" y="65"/>
                      </a:lnTo>
                      <a:lnTo>
                        <a:pt x="95" y="67"/>
                      </a:lnTo>
                      <a:lnTo>
                        <a:pt x="94" y="68"/>
                      </a:lnTo>
                      <a:lnTo>
                        <a:pt x="93" y="69"/>
                      </a:lnTo>
                      <a:lnTo>
                        <a:pt x="92" y="71"/>
                      </a:lnTo>
                      <a:lnTo>
                        <a:pt x="90" y="72"/>
                      </a:lnTo>
                      <a:lnTo>
                        <a:pt x="89" y="73"/>
                      </a:lnTo>
                      <a:lnTo>
                        <a:pt x="88" y="74"/>
                      </a:lnTo>
                      <a:lnTo>
                        <a:pt x="86" y="75"/>
                      </a:lnTo>
                      <a:lnTo>
                        <a:pt x="85" y="76"/>
                      </a:lnTo>
                      <a:lnTo>
                        <a:pt x="83" y="78"/>
                      </a:lnTo>
                      <a:lnTo>
                        <a:pt x="82" y="78"/>
                      </a:lnTo>
                      <a:lnTo>
                        <a:pt x="81" y="78"/>
                      </a:lnTo>
                      <a:lnTo>
                        <a:pt x="79" y="80"/>
                      </a:lnTo>
                      <a:lnTo>
                        <a:pt x="77" y="81"/>
                      </a:lnTo>
                      <a:lnTo>
                        <a:pt x="76" y="81"/>
                      </a:lnTo>
                      <a:lnTo>
                        <a:pt x="75" y="82"/>
                      </a:lnTo>
                      <a:lnTo>
                        <a:pt x="73" y="83"/>
                      </a:lnTo>
                      <a:lnTo>
                        <a:pt x="72" y="84"/>
                      </a:lnTo>
                      <a:lnTo>
                        <a:pt x="76" y="59"/>
                      </a:lnTo>
                      <a:lnTo>
                        <a:pt x="76" y="58"/>
                      </a:lnTo>
                      <a:lnTo>
                        <a:pt x="77" y="58"/>
                      </a:lnTo>
                      <a:lnTo>
                        <a:pt x="79" y="57"/>
                      </a:lnTo>
                      <a:lnTo>
                        <a:pt x="80" y="56"/>
                      </a:lnTo>
                      <a:lnTo>
                        <a:pt x="81" y="55"/>
                      </a:lnTo>
                      <a:lnTo>
                        <a:pt x="82" y="54"/>
                      </a:lnTo>
                      <a:lnTo>
                        <a:pt x="83" y="53"/>
                      </a:lnTo>
                      <a:lnTo>
                        <a:pt x="84" y="51"/>
                      </a:lnTo>
                      <a:lnTo>
                        <a:pt x="85" y="50"/>
                      </a:lnTo>
                      <a:lnTo>
                        <a:pt x="86" y="50"/>
                      </a:lnTo>
                      <a:lnTo>
                        <a:pt x="87" y="48"/>
                      </a:lnTo>
                      <a:lnTo>
                        <a:pt x="88" y="47"/>
                      </a:lnTo>
                      <a:lnTo>
                        <a:pt x="89" y="45"/>
                      </a:lnTo>
                      <a:lnTo>
                        <a:pt x="90" y="44"/>
                      </a:lnTo>
                      <a:lnTo>
                        <a:pt x="90" y="42"/>
                      </a:lnTo>
                      <a:lnTo>
                        <a:pt x="91" y="41"/>
                      </a:lnTo>
                      <a:lnTo>
                        <a:pt x="92" y="39"/>
                      </a:lnTo>
                      <a:lnTo>
                        <a:pt x="92" y="38"/>
                      </a:lnTo>
                      <a:lnTo>
                        <a:pt x="92" y="36"/>
                      </a:lnTo>
                      <a:lnTo>
                        <a:pt x="93" y="35"/>
                      </a:lnTo>
                      <a:lnTo>
                        <a:pt x="93" y="34"/>
                      </a:lnTo>
                      <a:lnTo>
                        <a:pt x="93" y="33"/>
                      </a:lnTo>
                      <a:lnTo>
                        <a:pt x="93" y="32"/>
                      </a:lnTo>
                      <a:lnTo>
                        <a:pt x="93" y="31"/>
                      </a:lnTo>
                      <a:lnTo>
                        <a:pt x="93" y="30"/>
                      </a:lnTo>
                      <a:lnTo>
                        <a:pt x="93" y="29"/>
                      </a:lnTo>
                      <a:lnTo>
                        <a:pt x="93" y="28"/>
                      </a:lnTo>
                      <a:lnTo>
                        <a:pt x="92" y="27"/>
                      </a:lnTo>
                      <a:lnTo>
                        <a:pt x="91" y="27"/>
                      </a:lnTo>
                      <a:lnTo>
                        <a:pt x="90" y="27"/>
                      </a:lnTo>
                      <a:lnTo>
                        <a:pt x="89" y="27"/>
                      </a:lnTo>
                      <a:lnTo>
                        <a:pt x="88" y="27"/>
                      </a:lnTo>
                      <a:lnTo>
                        <a:pt x="87" y="28"/>
                      </a:lnTo>
                      <a:lnTo>
                        <a:pt x="86" y="28"/>
                      </a:lnTo>
                      <a:lnTo>
                        <a:pt x="86" y="29"/>
                      </a:lnTo>
                      <a:lnTo>
                        <a:pt x="85" y="29"/>
                      </a:lnTo>
                      <a:lnTo>
                        <a:pt x="85" y="30"/>
                      </a:lnTo>
                      <a:lnTo>
                        <a:pt x="84" y="30"/>
                      </a:lnTo>
                      <a:lnTo>
                        <a:pt x="84" y="31"/>
                      </a:lnTo>
                      <a:lnTo>
                        <a:pt x="83" y="32"/>
                      </a:lnTo>
                      <a:lnTo>
                        <a:pt x="83" y="33"/>
                      </a:lnTo>
                      <a:lnTo>
                        <a:pt x="82" y="34"/>
                      </a:lnTo>
                      <a:lnTo>
                        <a:pt x="82" y="35"/>
                      </a:lnTo>
                      <a:lnTo>
                        <a:pt x="81" y="35"/>
                      </a:lnTo>
                      <a:lnTo>
                        <a:pt x="81" y="36"/>
                      </a:lnTo>
                      <a:lnTo>
                        <a:pt x="80" y="37"/>
                      </a:lnTo>
                      <a:lnTo>
                        <a:pt x="80" y="38"/>
                      </a:lnTo>
                      <a:lnTo>
                        <a:pt x="79" y="39"/>
                      </a:lnTo>
                      <a:lnTo>
                        <a:pt x="79" y="41"/>
                      </a:lnTo>
                      <a:lnTo>
                        <a:pt x="78" y="42"/>
                      </a:lnTo>
                      <a:lnTo>
                        <a:pt x="78" y="43"/>
                      </a:lnTo>
                      <a:lnTo>
                        <a:pt x="77" y="45"/>
                      </a:lnTo>
                      <a:lnTo>
                        <a:pt x="76" y="46"/>
                      </a:lnTo>
                      <a:lnTo>
                        <a:pt x="76" y="48"/>
                      </a:lnTo>
                      <a:lnTo>
                        <a:pt x="76" y="49"/>
                      </a:lnTo>
                      <a:lnTo>
                        <a:pt x="75" y="50"/>
                      </a:lnTo>
                      <a:lnTo>
                        <a:pt x="74" y="52"/>
                      </a:lnTo>
                      <a:lnTo>
                        <a:pt x="73" y="54"/>
                      </a:lnTo>
                      <a:lnTo>
                        <a:pt x="72" y="55"/>
                      </a:lnTo>
                      <a:lnTo>
                        <a:pt x="71" y="57"/>
                      </a:lnTo>
                      <a:lnTo>
                        <a:pt x="70" y="59"/>
                      </a:lnTo>
                      <a:lnTo>
                        <a:pt x="69" y="61"/>
                      </a:lnTo>
                      <a:lnTo>
                        <a:pt x="68" y="62"/>
                      </a:lnTo>
                      <a:lnTo>
                        <a:pt x="67" y="64"/>
                      </a:lnTo>
                      <a:lnTo>
                        <a:pt x="66" y="64"/>
                      </a:lnTo>
                      <a:lnTo>
                        <a:pt x="65" y="66"/>
                      </a:lnTo>
                      <a:lnTo>
                        <a:pt x="64" y="67"/>
                      </a:lnTo>
                      <a:lnTo>
                        <a:pt x="63" y="68"/>
                      </a:lnTo>
                      <a:lnTo>
                        <a:pt x="62" y="70"/>
                      </a:lnTo>
                      <a:lnTo>
                        <a:pt x="61" y="71"/>
                      </a:lnTo>
                      <a:lnTo>
                        <a:pt x="60" y="72"/>
                      </a:lnTo>
                      <a:lnTo>
                        <a:pt x="59" y="73"/>
                      </a:lnTo>
                      <a:lnTo>
                        <a:pt x="57" y="74"/>
                      </a:lnTo>
                      <a:lnTo>
                        <a:pt x="56" y="75"/>
                      </a:lnTo>
                      <a:lnTo>
                        <a:pt x="55" y="76"/>
                      </a:lnTo>
                      <a:lnTo>
                        <a:pt x="55" y="77"/>
                      </a:lnTo>
                      <a:lnTo>
                        <a:pt x="54" y="78"/>
                      </a:lnTo>
                      <a:lnTo>
                        <a:pt x="53" y="78"/>
                      </a:lnTo>
                      <a:lnTo>
                        <a:pt x="51" y="79"/>
                      </a:lnTo>
                      <a:lnTo>
                        <a:pt x="50" y="80"/>
                      </a:lnTo>
                      <a:lnTo>
                        <a:pt x="49" y="80"/>
                      </a:lnTo>
                      <a:lnTo>
                        <a:pt x="48" y="81"/>
                      </a:lnTo>
                      <a:lnTo>
                        <a:pt x="47" y="81"/>
                      </a:lnTo>
                      <a:lnTo>
                        <a:pt x="45" y="82"/>
                      </a:lnTo>
                      <a:lnTo>
                        <a:pt x="44" y="82"/>
                      </a:lnTo>
                      <a:lnTo>
                        <a:pt x="43" y="83"/>
                      </a:lnTo>
                      <a:lnTo>
                        <a:pt x="42" y="84"/>
                      </a:lnTo>
                      <a:lnTo>
                        <a:pt x="41" y="84"/>
                      </a:lnTo>
                      <a:lnTo>
                        <a:pt x="39" y="84"/>
                      </a:lnTo>
                      <a:lnTo>
                        <a:pt x="38" y="84"/>
                      </a:lnTo>
                      <a:lnTo>
                        <a:pt x="37" y="85"/>
                      </a:lnTo>
                      <a:lnTo>
                        <a:pt x="36" y="85"/>
                      </a:lnTo>
                      <a:lnTo>
                        <a:pt x="35" y="85"/>
                      </a:lnTo>
                      <a:lnTo>
                        <a:pt x="34" y="85"/>
                      </a:lnTo>
                      <a:lnTo>
                        <a:pt x="33" y="85"/>
                      </a:lnTo>
                      <a:lnTo>
                        <a:pt x="32" y="85"/>
                      </a:lnTo>
                      <a:lnTo>
                        <a:pt x="31" y="85"/>
                      </a:lnTo>
                      <a:lnTo>
                        <a:pt x="30" y="84"/>
                      </a:lnTo>
                      <a:lnTo>
                        <a:pt x="29" y="84"/>
                      </a:lnTo>
                      <a:lnTo>
                        <a:pt x="28" y="84"/>
                      </a:lnTo>
                      <a:lnTo>
                        <a:pt x="27" y="83"/>
                      </a:lnTo>
                      <a:lnTo>
                        <a:pt x="26" y="83"/>
                      </a:lnTo>
                      <a:lnTo>
                        <a:pt x="26" y="82"/>
                      </a:lnTo>
                      <a:lnTo>
                        <a:pt x="24" y="82"/>
                      </a:lnTo>
                      <a:lnTo>
                        <a:pt x="24" y="81"/>
                      </a:lnTo>
                      <a:lnTo>
                        <a:pt x="23" y="80"/>
                      </a:lnTo>
                      <a:lnTo>
                        <a:pt x="22" y="80"/>
                      </a:lnTo>
                      <a:lnTo>
                        <a:pt x="22" y="78"/>
                      </a:lnTo>
                      <a:lnTo>
                        <a:pt x="21" y="78"/>
                      </a:lnTo>
                      <a:lnTo>
                        <a:pt x="20" y="78"/>
                      </a:lnTo>
                      <a:lnTo>
                        <a:pt x="20" y="76"/>
                      </a:lnTo>
                      <a:lnTo>
                        <a:pt x="19" y="75"/>
                      </a:lnTo>
                      <a:lnTo>
                        <a:pt x="19" y="74"/>
                      </a:lnTo>
                      <a:lnTo>
                        <a:pt x="19" y="73"/>
                      </a:lnTo>
                      <a:lnTo>
                        <a:pt x="18" y="72"/>
                      </a:lnTo>
                      <a:lnTo>
                        <a:pt x="18" y="70"/>
                      </a:lnTo>
                      <a:lnTo>
                        <a:pt x="18" y="69"/>
                      </a:lnTo>
                      <a:lnTo>
                        <a:pt x="18" y="67"/>
                      </a:lnTo>
                      <a:lnTo>
                        <a:pt x="18" y="66"/>
                      </a:lnTo>
                      <a:lnTo>
                        <a:pt x="18" y="64"/>
                      </a:lnTo>
                      <a:lnTo>
                        <a:pt x="18" y="62"/>
                      </a:lnTo>
                      <a:lnTo>
                        <a:pt x="18" y="60"/>
                      </a:lnTo>
                      <a:lnTo>
                        <a:pt x="19" y="58"/>
                      </a:lnTo>
                      <a:lnTo>
                        <a:pt x="0" y="61"/>
                      </a:lnTo>
                      <a:lnTo>
                        <a:pt x="7" y="42"/>
                      </a:lnTo>
                      <a:lnTo>
                        <a:pt x="26" y="40"/>
                      </a:lnTo>
                      <a:lnTo>
                        <a:pt x="26" y="38"/>
                      </a:lnTo>
                      <a:lnTo>
                        <a:pt x="27" y="37"/>
                      </a:lnTo>
                      <a:lnTo>
                        <a:pt x="27" y="36"/>
                      </a:lnTo>
                      <a:lnTo>
                        <a:pt x="28" y="35"/>
                      </a:lnTo>
                      <a:lnTo>
                        <a:pt x="29" y="35"/>
                      </a:lnTo>
                      <a:lnTo>
                        <a:pt x="30" y="33"/>
                      </a:lnTo>
                      <a:lnTo>
                        <a:pt x="30" y="32"/>
                      </a:lnTo>
                      <a:lnTo>
                        <a:pt x="31" y="31"/>
                      </a:lnTo>
                      <a:lnTo>
                        <a:pt x="32" y="30"/>
                      </a:lnTo>
                      <a:lnTo>
                        <a:pt x="33" y="28"/>
                      </a:lnTo>
                      <a:lnTo>
                        <a:pt x="33" y="27"/>
                      </a:lnTo>
                      <a:lnTo>
                        <a:pt x="34" y="26"/>
                      </a:lnTo>
                      <a:lnTo>
                        <a:pt x="34" y="25"/>
                      </a:lnTo>
                      <a:lnTo>
                        <a:pt x="35" y="24"/>
                      </a:lnTo>
                      <a:lnTo>
                        <a:pt x="37" y="23"/>
                      </a:lnTo>
                      <a:lnTo>
                        <a:pt x="38" y="21"/>
                      </a:lnTo>
                      <a:lnTo>
                        <a:pt x="39" y="20"/>
                      </a:lnTo>
                      <a:lnTo>
                        <a:pt x="41" y="19"/>
                      </a:lnTo>
                      <a:lnTo>
                        <a:pt x="42" y="18"/>
                      </a:lnTo>
                      <a:lnTo>
                        <a:pt x="43" y="17"/>
                      </a:lnTo>
                      <a:lnTo>
                        <a:pt x="44" y="16"/>
                      </a:lnTo>
                      <a:lnTo>
                        <a:pt x="45" y="15"/>
                      </a:lnTo>
                      <a:lnTo>
                        <a:pt x="47" y="14"/>
                      </a:lnTo>
                      <a:lnTo>
                        <a:pt x="48" y="13"/>
                      </a:lnTo>
                      <a:lnTo>
                        <a:pt x="49" y="12"/>
                      </a:lnTo>
                      <a:lnTo>
                        <a:pt x="50" y="11"/>
                      </a:lnTo>
                      <a:lnTo>
                        <a:pt x="52" y="10"/>
                      </a:lnTo>
                      <a:lnTo>
                        <a:pt x="53" y="10"/>
                      </a:lnTo>
                      <a:lnTo>
                        <a:pt x="55" y="9"/>
                      </a:lnTo>
                      <a:lnTo>
                        <a:pt x="55" y="8"/>
                      </a:lnTo>
                      <a:lnTo>
                        <a:pt x="57" y="7"/>
                      </a:lnTo>
                      <a:lnTo>
                        <a:pt x="54" y="31"/>
                      </a:lnTo>
                      <a:lnTo>
                        <a:pt x="52" y="32"/>
                      </a:lnTo>
                      <a:lnTo>
                        <a:pt x="51" y="32"/>
                      </a:lnTo>
                      <a:lnTo>
                        <a:pt x="50" y="33"/>
                      </a:lnTo>
                      <a:lnTo>
                        <a:pt x="49" y="34"/>
                      </a:lnTo>
                      <a:lnTo>
                        <a:pt x="48" y="35"/>
                      </a:lnTo>
                      <a:lnTo>
                        <a:pt x="47" y="35"/>
                      </a:lnTo>
                      <a:lnTo>
                        <a:pt x="46" y="36"/>
                      </a:lnTo>
                      <a:lnTo>
                        <a:pt x="45" y="37"/>
                      </a:lnTo>
                      <a:lnTo>
                        <a:pt x="44" y="38"/>
                      </a:lnTo>
                      <a:lnTo>
                        <a:pt x="44" y="40"/>
                      </a:lnTo>
                      <a:lnTo>
                        <a:pt x="43" y="41"/>
                      </a:lnTo>
                      <a:lnTo>
                        <a:pt x="42" y="42"/>
                      </a:lnTo>
                      <a:lnTo>
                        <a:pt x="42" y="43"/>
                      </a:lnTo>
                      <a:lnTo>
                        <a:pt x="41" y="45"/>
                      </a:lnTo>
                      <a:lnTo>
                        <a:pt x="41" y="46"/>
                      </a:lnTo>
                      <a:lnTo>
                        <a:pt x="40" y="47"/>
                      </a:lnTo>
                      <a:lnTo>
                        <a:pt x="39" y="48"/>
                      </a:lnTo>
                      <a:lnTo>
                        <a:pt x="39" y="49"/>
                      </a:lnTo>
                      <a:lnTo>
                        <a:pt x="39" y="50"/>
                      </a:lnTo>
                      <a:lnTo>
                        <a:pt x="39" y="51"/>
                      </a:lnTo>
                      <a:lnTo>
                        <a:pt x="39" y="52"/>
                      </a:lnTo>
                      <a:lnTo>
                        <a:pt x="39" y="53"/>
                      </a:lnTo>
                      <a:lnTo>
                        <a:pt x="38" y="54"/>
                      </a:lnTo>
                      <a:lnTo>
                        <a:pt x="39" y="55"/>
                      </a:lnTo>
                      <a:lnTo>
                        <a:pt x="39" y="56"/>
                      </a:lnTo>
                      <a:lnTo>
                        <a:pt x="39" y="57"/>
                      </a:lnTo>
                      <a:lnTo>
                        <a:pt x="39" y="58"/>
                      </a:lnTo>
                      <a:lnTo>
                        <a:pt x="40" y="58"/>
                      </a:lnTo>
                      <a:lnTo>
                        <a:pt x="41" y="58"/>
                      </a:lnTo>
                      <a:lnTo>
                        <a:pt x="42" y="58"/>
                      </a:lnTo>
                      <a:lnTo>
                        <a:pt x="43" y="58"/>
                      </a:lnTo>
                      <a:lnTo>
                        <a:pt x="44" y="58"/>
                      </a:lnTo>
                      <a:lnTo>
                        <a:pt x="44" y="57"/>
                      </a:lnTo>
                      <a:lnTo>
                        <a:pt x="45" y="57"/>
                      </a:lnTo>
                      <a:lnTo>
                        <a:pt x="46" y="56"/>
                      </a:lnTo>
                      <a:lnTo>
                        <a:pt x="46" y="55"/>
                      </a:lnTo>
                      <a:lnTo>
                        <a:pt x="47" y="55"/>
                      </a:lnTo>
                      <a:lnTo>
                        <a:pt x="48" y="54"/>
                      </a:lnTo>
                      <a:lnTo>
                        <a:pt x="48" y="53"/>
                      </a:lnTo>
                      <a:lnTo>
                        <a:pt x="49" y="52"/>
                      </a:lnTo>
                      <a:lnTo>
                        <a:pt x="49" y="51"/>
                      </a:lnTo>
                      <a:lnTo>
                        <a:pt x="50" y="50"/>
                      </a:lnTo>
                      <a:lnTo>
                        <a:pt x="51" y="49"/>
                      </a:lnTo>
                      <a:lnTo>
                        <a:pt x="51" y="48"/>
                      </a:lnTo>
                      <a:lnTo>
                        <a:pt x="52" y="47"/>
                      </a:lnTo>
                      <a:lnTo>
                        <a:pt x="52" y="46"/>
                      </a:lnTo>
                      <a:lnTo>
                        <a:pt x="53" y="45"/>
                      </a:lnTo>
                      <a:lnTo>
                        <a:pt x="54" y="44"/>
                      </a:lnTo>
                      <a:lnTo>
                        <a:pt x="54" y="42"/>
                      </a:lnTo>
                      <a:lnTo>
                        <a:pt x="55" y="41"/>
                      </a:lnTo>
                      <a:lnTo>
                        <a:pt x="55" y="40"/>
                      </a:lnTo>
                      <a:lnTo>
                        <a:pt x="55" y="38"/>
                      </a:lnTo>
                      <a:lnTo>
                        <a:pt x="56" y="37"/>
                      </a:lnTo>
                      <a:lnTo>
                        <a:pt x="57" y="35"/>
                      </a:lnTo>
                      <a:lnTo>
                        <a:pt x="58" y="33"/>
                      </a:lnTo>
                      <a:lnTo>
                        <a:pt x="59" y="31"/>
                      </a:lnTo>
                      <a:lnTo>
                        <a:pt x="60" y="29"/>
                      </a:lnTo>
                      <a:lnTo>
                        <a:pt x="61" y="27"/>
                      </a:lnTo>
                      <a:lnTo>
                        <a:pt x="62" y="25"/>
                      </a:lnTo>
                      <a:lnTo>
                        <a:pt x="63" y="24"/>
                      </a:lnTo>
                      <a:lnTo>
                        <a:pt x="64" y="22"/>
                      </a:lnTo>
                      <a:lnTo>
                        <a:pt x="66" y="21"/>
                      </a:lnTo>
                      <a:lnTo>
                        <a:pt x="67" y="20"/>
                      </a:lnTo>
                      <a:lnTo>
                        <a:pt x="68" y="18"/>
                      </a:lnTo>
                      <a:lnTo>
                        <a:pt x="69" y="17"/>
                      </a:lnTo>
                      <a:lnTo>
                        <a:pt x="70" y="15"/>
                      </a:lnTo>
                      <a:lnTo>
                        <a:pt x="71" y="14"/>
                      </a:lnTo>
                      <a:lnTo>
                        <a:pt x="73" y="13"/>
                      </a:lnTo>
                      <a:lnTo>
                        <a:pt x="74" y="11"/>
                      </a:lnTo>
                      <a:lnTo>
                        <a:pt x="75" y="10"/>
                      </a:lnTo>
                      <a:lnTo>
                        <a:pt x="76" y="9"/>
                      </a:lnTo>
                      <a:lnTo>
                        <a:pt x="77" y="8"/>
                      </a:lnTo>
                      <a:lnTo>
                        <a:pt x="78" y="7"/>
                      </a:lnTo>
                      <a:lnTo>
                        <a:pt x="79" y="7"/>
                      </a:lnTo>
                      <a:lnTo>
                        <a:pt x="81" y="6"/>
                      </a:lnTo>
                      <a:lnTo>
                        <a:pt x="82" y="5"/>
                      </a:lnTo>
                      <a:lnTo>
                        <a:pt x="83" y="5"/>
                      </a:lnTo>
                      <a:lnTo>
                        <a:pt x="85" y="4"/>
                      </a:lnTo>
                      <a:lnTo>
                        <a:pt x="86" y="3"/>
                      </a:lnTo>
                      <a:lnTo>
                        <a:pt x="88" y="3"/>
                      </a:lnTo>
                      <a:lnTo>
                        <a:pt x="89" y="2"/>
                      </a:lnTo>
                      <a:lnTo>
                        <a:pt x="90" y="2"/>
                      </a:lnTo>
                      <a:lnTo>
                        <a:pt x="92" y="1"/>
                      </a:lnTo>
                      <a:lnTo>
                        <a:pt x="93" y="1"/>
                      </a:lnTo>
                      <a:lnTo>
                        <a:pt x="94" y="1"/>
                      </a:lnTo>
                      <a:lnTo>
                        <a:pt x="96" y="0"/>
                      </a:lnTo>
                      <a:lnTo>
                        <a:pt x="97" y="0"/>
                      </a:lnTo>
                      <a:lnTo>
                        <a:pt x="98" y="0"/>
                      </a:lnTo>
                      <a:lnTo>
                        <a:pt x="99" y="0"/>
                      </a:lnTo>
                      <a:lnTo>
                        <a:pt x="101" y="0"/>
                      </a:lnTo>
                      <a:lnTo>
                        <a:pt x="102" y="0"/>
                      </a:lnTo>
                      <a:lnTo>
                        <a:pt x="104" y="0"/>
                      </a:lnTo>
                      <a:lnTo>
                        <a:pt x="105" y="1"/>
                      </a:lnTo>
                      <a:lnTo>
                        <a:pt x="106" y="1"/>
                      </a:lnTo>
                      <a:lnTo>
                        <a:pt x="107" y="1"/>
                      </a:lnTo>
                      <a:lnTo>
                        <a:pt x="108" y="2"/>
                      </a:lnTo>
                      <a:lnTo>
                        <a:pt x="109" y="3"/>
                      </a:lnTo>
                      <a:lnTo>
                        <a:pt x="110" y="3"/>
                      </a:lnTo>
                      <a:lnTo>
                        <a:pt x="111" y="4"/>
                      </a:lnTo>
                      <a:lnTo>
                        <a:pt x="112" y="5"/>
                      </a:lnTo>
                      <a:lnTo>
                        <a:pt x="112" y="6"/>
                      </a:lnTo>
                      <a:lnTo>
                        <a:pt x="113" y="7"/>
                      </a:lnTo>
                      <a:lnTo>
                        <a:pt x="114" y="7"/>
                      </a:lnTo>
                      <a:lnTo>
                        <a:pt x="114" y="8"/>
                      </a:lnTo>
                      <a:lnTo>
                        <a:pt x="115" y="9"/>
                      </a:lnTo>
                      <a:lnTo>
                        <a:pt x="115" y="10"/>
                      </a:lnTo>
                      <a:lnTo>
                        <a:pt x="115" y="11"/>
                      </a:lnTo>
                      <a:lnTo>
                        <a:pt x="115" y="13"/>
                      </a:lnTo>
                      <a:lnTo>
                        <a:pt x="116" y="14"/>
                      </a:lnTo>
                      <a:lnTo>
                        <a:pt x="116" y="15"/>
                      </a:lnTo>
                      <a:lnTo>
                        <a:pt x="116" y="17"/>
                      </a:lnTo>
                      <a:lnTo>
                        <a:pt x="116" y="19"/>
                      </a:lnTo>
                      <a:lnTo>
                        <a:pt x="116" y="20"/>
                      </a:lnTo>
                      <a:lnTo>
                        <a:pt x="116" y="21"/>
                      </a:lnTo>
                      <a:lnTo>
                        <a:pt x="115" y="23"/>
                      </a:lnTo>
                      <a:lnTo>
                        <a:pt x="115" y="24"/>
                      </a:lnTo>
                      <a:lnTo>
                        <a:pt x="115" y="26"/>
                      </a:lnTo>
                      <a:lnTo>
                        <a:pt x="115" y="28"/>
                      </a:lnTo>
                      <a:lnTo>
                        <a:pt x="114" y="30"/>
                      </a:lnTo>
                      <a:lnTo>
                        <a:pt x="131" y="27"/>
                      </a:lnTo>
                      <a:lnTo>
                        <a:pt x="124" y="47"/>
                      </a:lnTo>
                      <a:lnTo>
                        <a:pt x="107" y="48"/>
                      </a:lnTo>
                    </a:path>
                  </a:pathLst>
                </a:custGeom>
                <a:solidFill>
                  <a:srgbClr val="CECECE"/>
                </a:solidFill>
                <a:ln>
                  <a:noFill/>
                </a:ln>
                <a:extLst>
                  <a:ext uri="{91240B29-F687-4F45-9708-019B960494DF}">
                    <a14:hiddenLine xmlns:a14="http://schemas.microsoft.com/office/drawing/2010/main" w="12700" cap="rnd">
                      <a:solidFill>
                        <a:srgbClr val="000000"/>
                      </a:solidFill>
                      <a:round/>
                      <a:headEnd/>
                      <a:tailEnd/>
                    </a14:hiddenLine>
                  </a:ext>
                </a:extLst>
              </p:spPr>
              <p:txBody>
                <a:bodyPr/>
                <a:lstStyle/>
                <a:p>
                  <a:endParaRPr lang="es-CL"/>
                </a:p>
              </p:txBody>
            </p:sp>
            <p:sp>
              <p:nvSpPr>
                <p:cNvPr id="50211" name="Freeform 31"/>
                <p:cNvSpPr>
                  <a:spLocks/>
                </p:cNvSpPr>
                <p:nvPr/>
              </p:nvSpPr>
              <p:spPr bwMode="auto">
                <a:xfrm>
                  <a:off x="4895" y="576"/>
                  <a:ext cx="580" cy="418"/>
                </a:xfrm>
                <a:custGeom>
                  <a:avLst/>
                  <a:gdLst>
                    <a:gd name="T0" fmla="*/ 554 w 580"/>
                    <a:gd name="T1" fmla="*/ 70 h 418"/>
                    <a:gd name="T2" fmla="*/ 502 w 580"/>
                    <a:gd name="T3" fmla="*/ 49 h 418"/>
                    <a:gd name="T4" fmla="*/ 441 w 580"/>
                    <a:gd name="T5" fmla="*/ 27 h 418"/>
                    <a:gd name="T6" fmla="*/ 392 w 580"/>
                    <a:gd name="T7" fmla="*/ 8 h 418"/>
                    <a:gd name="T8" fmla="*/ 369 w 580"/>
                    <a:gd name="T9" fmla="*/ 4 h 418"/>
                    <a:gd name="T10" fmla="*/ 347 w 580"/>
                    <a:gd name="T11" fmla="*/ 21 h 418"/>
                    <a:gd name="T12" fmla="*/ 319 w 580"/>
                    <a:gd name="T13" fmla="*/ 38 h 418"/>
                    <a:gd name="T14" fmla="*/ 284 w 580"/>
                    <a:gd name="T15" fmla="*/ 54 h 418"/>
                    <a:gd name="T16" fmla="*/ 246 w 580"/>
                    <a:gd name="T17" fmla="*/ 66 h 418"/>
                    <a:gd name="T18" fmla="*/ 210 w 580"/>
                    <a:gd name="T19" fmla="*/ 74 h 418"/>
                    <a:gd name="T20" fmla="*/ 179 w 580"/>
                    <a:gd name="T21" fmla="*/ 83 h 418"/>
                    <a:gd name="T22" fmla="*/ 153 w 580"/>
                    <a:gd name="T23" fmla="*/ 95 h 418"/>
                    <a:gd name="T24" fmla="*/ 132 w 580"/>
                    <a:gd name="T25" fmla="*/ 109 h 418"/>
                    <a:gd name="T26" fmla="*/ 113 w 580"/>
                    <a:gd name="T27" fmla="*/ 127 h 418"/>
                    <a:gd name="T28" fmla="*/ 98 w 580"/>
                    <a:gd name="T29" fmla="*/ 145 h 418"/>
                    <a:gd name="T30" fmla="*/ 85 w 580"/>
                    <a:gd name="T31" fmla="*/ 161 h 418"/>
                    <a:gd name="T32" fmla="*/ 73 w 580"/>
                    <a:gd name="T33" fmla="*/ 175 h 418"/>
                    <a:gd name="T34" fmla="*/ 60 w 580"/>
                    <a:gd name="T35" fmla="*/ 189 h 418"/>
                    <a:gd name="T36" fmla="*/ 46 w 580"/>
                    <a:gd name="T37" fmla="*/ 201 h 418"/>
                    <a:gd name="T38" fmla="*/ 36 w 580"/>
                    <a:gd name="T39" fmla="*/ 213 h 418"/>
                    <a:gd name="T40" fmla="*/ 30 w 580"/>
                    <a:gd name="T41" fmla="*/ 226 h 418"/>
                    <a:gd name="T42" fmla="*/ 27 w 580"/>
                    <a:gd name="T43" fmla="*/ 238 h 418"/>
                    <a:gd name="T44" fmla="*/ 25 w 580"/>
                    <a:gd name="T45" fmla="*/ 252 h 418"/>
                    <a:gd name="T46" fmla="*/ 23 w 580"/>
                    <a:gd name="T47" fmla="*/ 266 h 418"/>
                    <a:gd name="T48" fmla="*/ 21 w 580"/>
                    <a:gd name="T49" fmla="*/ 280 h 418"/>
                    <a:gd name="T50" fmla="*/ 18 w 580"/>
                    <a:gd name="T51" fmla="*/ 291 h 418"/>
                    <a:gd name="T52" fmla="*/ 17 w 580"/>
                    <a:gd name="T53" fmla="*/ 301 h 418"/>
                    <a:gd name="T54" fmla="*/ 17 w 580"/>
                    <a:gd name="T55" fmla="*/ 310 h 418"/>
                    <a:gd name="T56" fmla="*/ 17 w 580"/>
                    <a:gd name="T57" fmla="*/ 316 h 418"/>
                    <a:gd name="T58" fmla="*/ 18 w 580"/>
                    <a:gd name="T59" fmla="*/ 323 h 418"/>
                    <a:gd name="T60" fmla="*/ 20 w 580"/>
                    <a:gd name="T61" fmla="*/ 330 h 418"/>
                    <a:gd name="T62" fmla="*/ 20 w 580"/>
                    <a:gd name="T63" fmla="*/ 338 h 418"/>
                    <a:gd name="T64" fmla="*/ 16 w 580"/>
                    <a:gd name="T65" fmla="*/ 353 h 418"/>
                    <a:gd name="T66" fmla="*/ 11 w 580"/>
                    <a:gd name="T67" fmla="*/ 371 h 418"/>
                    <a:gd name="T68" fmla="*/ 6 w 580"/>
                    <a:gd name="T69" fmla="*/ 387 h 418"/>
                    <a:gd name="T70" fmla="*/ 0 w 580"/>
                    <a:gd name="T71" fmla="*/ 397 h 418"/>
                    <a:gd name="T72" fmla="*/ 5 w 580"/>
                    <a:gd name="T73" fmla="*/ 404 h 418"/>
                    <a:gd name="T74" fmla="*/ 15 w 580"/>
                    <a:gd name="T75" fmla="*/ 413 h 418"/>
                    <a:gd name="T76" fmla="*/ 30 w 580"/>
                    <a:gd name="T77" fmla="*/ 417 h 418"/>
                    <a:gd name="T78" fmla="*/ 48 w 580"/>
                    <a:gd name="T79" fmla="*/ 411 h 418"/>
                    <a:gd name="T80" fmla="*/ 68 w 580"/>
                    <a:gd name="T81" fmla="*/ 393 h 418"/>
                    <a:gd name="T82" fmla="*/ 82 w 580"/>
                    <a:gd name="T83" fmla="*/ 378 h 418"/>
                    <a:gd name="T84" fmla="*/ 91 w 580"/>
                    <a:gd name="T85" fmla="*/ 366 h 418"/>
                    <a:gd name="T86" fmla="*/ 95 w 580"/>
                    <a:gd name="T87" fmla="*/ 355 h 418"/>
                    <a:gd name="T88" fmla="*/ 98 w 580"/>
                    <a:gd name="T89" fmla="*/ 343 h 418"/>
                    <a:gd name="T90" fmla="*/ 99 w 580"/>
                    <a:gd name="T91" fmla="*/ 334 h 418"/>
                    <a:gd name="T92" fmla="*/ 101 w 580"/>
                    <a:gd name="T93" fmla="*/ 324 h 418"/>
                    <a:gd name="T94" fmla="*/ 102 w 580"/>
                    <a:gd name="T95" fmla="*/ 313 h 418"/>
                    <a:gd name="T96" fmla="*/ 103 w 580"/>
                    <a:gd name="T97" fmla="*/ 303 h 418"/>
                    <a:gd name="T98" fmla="*/ 104 w 580"/>
                    <a:gd name="T99" fmla="*/ 295 h 418"/>
                    <a:gd name="T100" fmla="*/ 110 w 580"/>
                    <a:gd name="T101" fmla="*/ 289 h 418"/>
                    <a:gd name="T102" fmla="*/ 115 w 580"/>
                    <a:gd name="T103" fmla="*/ 280 h 418"/>
                    <a:gd name="T104" fmla="*/ 119 w 580"/>
                    <a:gd name="T105" fmla="*/ 272 h 418"/>
                    <a:gd name="T106" fmla="*/ 120 w 580"/>
                    <a:gd name="T107" fmla="*/ 265 h 418"/>
                    <a:gd name="T108" fmla="*/ 127 w 580"/>
                    <a:gd name="T109" fmla="*/ 259 h 418"/>
                    <a:gd name="T110" fmla="*/ 139 w 580"/>
                    <a:gd name="T111" fmla="*/ 248 h 418"/>
                    <a:gd name="T112" fmla="*/ 150 w 580"/>
                    <a:gd name="T113" fmla="*/ 236 h 418"/>
                    <a:gd name="T114" fmla="*/ 159 w 580"/>
                    <a:gd name="T115" fmla="*/ 225 h 418"/>
                    <a:gd name="T116" fmla="*/ 166 w 580"/>
                    <a:gd name="T117" fmla="*/ 219 h 418"/>
                    <a:gd name="T118" fmla="*/ 179 w 580"/>
                    <a:gd name="T119" fmla="*/ 220 h 418"/>
                    <a:gd name="T120" fmla="*/ 194 w 580"/>
                    <a:gd name="T121" fmla="*/ 218 h 418"/>
                    <a:gd name="T122" fmla="*/ 207 w 580"/>
                    <a:gd name="T123" fmla="*/ 214 h 418"/>
                    <a:gd name="T124" fmla="*/ 217 w 580"/>
                    <a:gd name="T125" fmla="*/ 211 h 41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580"/>
                    <a:gd name="T190" fmla="*/ 0 h 418"/>
                    <a:gd name="T191" fmla="*/ 580 w 580"/>
                    <a:gd name="T192" fmla="*/ 418 h 418"/>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580" h="418">
                      <a:moveTo>
                        <a:pt x="579" y="81"/>
                      </a:moveTo>
                      <a:lnTo>
                        <a:pt x="577" y="80"/>
                      </a:lnTo>
                      <a:lnTo>
                        <a:pt x="574" y="78"/>
                      </a:lnTo>
                      <a:lnTo>
                        <a:pt x="570" y="77"/>
                      </a:lnTo>
                      <a:lnTo>
                        <a:pt x="565" y="75"/>
                      </a:lnTo>
                      <a:lnTo>
                        <a:pt x="560" y="72"/>
                      </a:lnTo>
                      <a:lnTo>
                        <a:pt x="554" y="70"/>
                      </a:lnTo>
                      <a:lnTo>
                        <a:pt x="548" y="67"/>
                      </a:lnTo>
                      <a:lnTo>
                        <a:pt x="541" y="65"/>
                      </a:lnTo>
                      <a:lnTo>
                        <a:pt x="534" y="62"/>
                      </a:lnTo>
                      <a:lnTo>
                        <a:pt x="527" y="59"/>
                      </a:lnTo>
                      <a:lnTo>
                        <a:pt x="519" y="56"/>
                      </a:lnTo>
                      <a:lnTo>
                        <a:pt x="511" y="52"/>
                      </a:lnTo>
                      <a:lnTo>
                        <a:pt x="502" y="49"/>
                      </a:lnTo>
                      <a:lnTo>
                        <a:pt x="493" y="46"/>
                      </a:lnTo>
                      <a:lnTo>
                        <a:pt x="485" y="43"/>
                      </a:lnTo>
                      <a:lnTo>
                        <a:pt x="476" y="39"/>
                      </a:lnTo>
                      <a:lnTo>
                        <a:pt x="467" y="36"/>
                      </a:lnTo>
                      <a:lnTo>
                        <a:pt x="458" y="33"/>
                      </a:lnTo>
                      <a:lnTo>
                        <a:pt x="449" y="30"/>
                      </a:lnTo>
                      <a:lnTo>
                        <a:pt x="441" y="27"/>
                      </a:lnTo>
                      <a:lnTo>
                        <a:pt x="434" y="24"/>
                      </a:lnTo>
                      <a:lnTo>
                        <a:pt x="426" y="21"/>
                      </a:lnTo>
                      <a:lnTo>
                        <a:pt x="418" y="18"/>
                      </a:lnTo>
                      <a:lnTo>
                        <a:pt x="411" y="15"/>
                      </a:lnTo>
                      <a:lnTo>
                        <a:pt x="404" y="12"/>
                      </a:lnTo>
                      <a:lnTo>
                        <a:pt x="398" y="10"/>
                      </a:lnTo>
                      <a:lnTo>
                        <a:pt x="392" y="8"/>
                      </a:lnTo>
                      <a:lnTo>
                        <a:pt x="387" y="6"/>
                      </a:lnTo>
                      <a:lnTo>
                        <a:pt x="383" y="4"/>
                      </a:lnTo>
                      <a:lnTo>
                        <a:pt x="379" y="2"/>
                      </a:lnTo>
                      <a:lnTo>
                        <a:pt x="376" y="1"/>
                      </a:lnTo>
                      <a:lnTo>
                        <a:pt x="374" y="0"/>
                      </a:lnTo>
                      <a:lnTo>
                        <a:pt x="372" y="2"/>
                      </a:lnTo>
                      <a:lnTo>
                        <a:pt x="369" y="4"/>
                      </a:lnTo>
                      <a:lnTo>
                        <a:pt x="367" y="6"/>
                      </a:lnTo>
                      <a:lnTo>
                        <a:pt x="364" y="9"/>
                      </a:lnTo>
                      <a:lnTo>
                        <a:pt x="361" y="11"/>
                      </a:lnTo>
                      <a:lnTo>
                        <a:pt x="358" y="13"/>
                      </a:lnTo>
                      <a:lnTo>
                        <a:pt x="354" y="16"/>
                      </a:lnTo>
                      <a:lnTo>
                        <a:pt x="351" y="18"/>
                      </a:lnTo>
                      <a:lnTo>
                        <a:pt x="347" y="21"/>
                      </a:lnTo>
                      <a:lnTo>
                        <a:pt x="343" y="23"/>
                      </a:lnTo>
                      <a:lnTo>
                        <a:pt x="339" y="26"/>
                      </a:lnTo>
                      <a:lnTo>
                        <a:pt x="336" y="28"/>
                      </a:lnTo>
                      <a:lnTo>
                        <a:pt x="332" y="31"/>
                      </a:lnTo>
                      <a:lnTo>
                        <a:pt x="327" y="34"/>
                      </a:lnTo>
                      <a:lnTo>
                        <a:pt x="323" y="35"/>
                      </a:lnTo>
                      <a:lnTo>
                        <a:pt x="319" y="38"/>
                      </a:lnTo>
                      <a:lnTo>
                        <a:pt x="314" y="40"/>
                      </a:lnTo>
                      <a:lnTo>
                        <a:pt x="309" y="43"/>
                      </a:lnTo>
                      <a:lnTo>
                        <a:pt x="304" y="45"/>
                      </a:lnTo>
                      <a:lnTo>
                        <a:pt x="299" y="47"/>
                      </a:lnTo>
                      <a:lnTo>
                        <a:pt x="294" y="50"/>
                      </a:lnTo>
                      <a:lnTo>
                        <a:pt x="289" y="52"/>
                      </a:lnTo>
                      <a:lnTo>
                        <a:pt x="284" y="54"/>
                      </a:lnTo>
                      <a:lnTo>
                        <a:pt x="278" y="56"/>
                      </a:lnTo>
                      <a:lnTo>
                        <a:pt x="273" y="58"/>
                      </a:lnTo>
                      <a:lnTo>
                        <a:pt x="268" y="60"/>
                      </a:lnTo>
                      <a:lnTo>
                        <a:pt x="262" y="62"/>
                      </a:lnTo>
                      <a:lnTo>
                        <a:pt x="257" y="63"/>
                      </a:lnTo>
                      <a:lnTo>
                        <a:pt x="252" y="65"/>
                      </a:lnTo>
                      <a:lnTo>
                        <a:pt x="246" y="66"/>
                      </a:lnTo>
                      <a:lnTo>
                        <a:pt x="241" y="67"/>
                      </a:lnTo>
                      <a:lnTo>
                        <a:pt x="236" y="68"/>
                      </a:lnTo>
                      <a:lnTo>
                        <a:pt x="231" y="69"/>
                      </a:lnTo>
                      <a:lnTo>
                        <a:pt x="225" y="70"/>
                      </a:lnTo>
                      <a:lnTo>
                        <a:pt x="220" y="72"/>
                      </a:lnTo>
                      <a:lnTo>
                        <a:pt x="215" y="73"/>
                      </a:lnTo>
                      <a:lnTo>
                        <a:pt x="210" y="74"/>
                      </a:lnTo>
                      <a:lnTo>
                        <a:pt x="206" y="75"/>
                      </a:lnTo>
                      <a:lnTo>
                        <a:pt x="201" y="76"/>
                      </a:lnTo>
                      <a:lnTo>
                        <a:pt x="197" y="77"/>
                      </a:lnTo>
                      <a:lnTo>
                        <a:pt x="192" y="79"/>
                      </a:lnTo>
                      <a:lnTo>
                        <a:pt x="188" y="80"/>
                      </a:lnTo>
                      <a:lnTo>
                        <a:pt x="183" y="82"/>
                      </a:lnTo>
                      <a:lnTo>
                        <a:pt x="179" y="83"/>
                      </a:lnTo>
                      <a:lnTo>
                        <a:pt x="175" y="85"/>
                      </a:lnTo>
                      <a:lnTo>
                        <a:pt x="171" y="86"/>
                      </a:lnTo>
                      <a:lnTo>
                        <a:pt x="168" y="88"/>
                      </a:lnTo>
                      <a:lnTo>
                        <a:pt x="164" y="90"/>
                      </a:lnTo>
                      <a:lnTo>
                        <a:pt x="160" y="91"/>
                      </a:lnTo>
                      <a:lnTo>
                        <a:pt x="157" y="93"/>
                      </a:lnTo>
                      <a:lnTo>
                        <a:pt x="153" y="95"/>
                      </a:lnTo>
                      <a:lnTo>
                        <a:pt x="150" y="97"/>
                      </a:lnTo>
                      <a:lnTo>
                        <a:pt x="147" y="99"/>
                      </a:lnTo>
                      <a:lnTo>
                        <a:pt x="144" y="101"/>
                      </a:lnTo>
                      <a:lnTo>
                        <a:pt x="141" y="103"/>
                      </a:lnTo>
                      <a:lnTo>
                        <a:pt x="138" y="104"/>
                      </a:lnTo>
                      <a:lnTo>
                        <a:pt x="135" y="106"/>
                      </a:lnTo>
                      <a:lnTo>
                        <a:pt x="132" y="109"/>
                      </a:lnTo>
                      <a:lnTo>
                        <a:pt x="129" y="111"/>
                      </a:lnTo>
                      <a:lnTo>
                        <a:pt x="126" y="113"/>
                      </a:lnTo>
                      <a:lnTo>
                        <a:pt x="124" y="116"/>
                      </a:lnTo>
                      <a:lnTo>
                        <a:pt x="121" y="118"/>
                      </a:lnTo>
                      <a:lnTo>
                        <a:pt x="118" y="121"/>
                      </a:lnTo>
                      <a:lnTo>
                        <a:pt x="116" y="124"/>
                      </a:lnTo>
                      <a:lnTo>
                        <a:pt x="113" y="127"/>
                      </a:lnTo>
                      <a:lnTo>
                        <a:pt x="111" y="129"/>
                      </a:lnTo>
                      <a:lnTo>
                        <a:pt x="108" y="132"/>
                      </a:lnTo>
                      <a:lnTo>
                        <a:pt x="106" y="134"/>
                      </a:lnTo>
                      <a:lnTo>
                        <a:pt x="104" y="137"/>
                      </a:lnTo>
                      <a:lnTo>
                        <a:pt x="102" y="140"/>
                      </a:lnTo>
                      <a:lnTo>
                        <a:pt x="100" y="142"/>
                      </a:lnTo>
                      <a:lnTo>
                        <a:pt x="98" y="145"/>
                      </a:lnTo>
                      <a:lnTo>
                        <a:pt x="96" y="147"/>
                      </a:lnTo>
                      <a:lnTo>
                        <a:pt x="94" y="149"/>
                      </a:lnTo>
                      <a:lnTo>
                        <a:pt x="92" y="152"/>
                      </a:lnTo>
                      <a:lnTo>
                        <a:pt x="90" y="154"/>
                      </a:lnTo>
                      <a:lnTo>
                        <a:pt x="88" y="156"/>
                      </a:lnTo>
                      <a:lnTo>
                        <a:pt x="87" y="159"/>
                      </a:lnTo>
                      <a:lnTo>
                        <a:pt x="85" y="161"/>
                      </a:lnTo>
                      <a:lnTo>
                        <a:pt x="83" y="163"/>
                      </a:lnTo>
                      <a:lnTo>
                        <a:pt x="81" y="166"/>
                      </a:lnTo>
                      <a:lnTo>
                        <a:pt x="80" y="168"/>
                      </a:lnTo>
                      <a:lnTo>
                        <a:pt x="78" y="170"/>
                      </a:lnTo>
                      <a:lnTo>
                        <a:pt x="76" y="172"/>
                      </a:lnTo>
                      <a:lnTo>
                        <a:pt x="74" y="174"/>
                      </a:lnTo>
                      <a:lnTo>
                        <a:pt x="73" y="175"/>
                      </a:lnTo>
                      <a:lnTo>
                        <a:pt x="71" y="177"/>
                      </a:lnTo>
                      <a:lnTo>
                        <a:pt x="69" y="179"/>
                      </a:lnTo>
                      <a:lnTo>
                        <a:pt x="67" y="181"/>
                      </a:lnTo>
                      <a:lnTo>
                        <a:pt x="65" y="183"/>
                      </a:lnTo>
                      <a:lnTo>
                        <a:pt x="63" y="185"/>
                      </a:lnTo>
                      <a:lnTo>
                        <a:pt x="61" y="187"/>
                      </a:lnTo>
                      <a:lnTo>
                        <a:pt x="60" y="189"/>
                      </a:lnTo>
                      <a:lnTo>
                        <a:pt x="57" y="190"/>
                      </a:lnTo>
                      <a:lnTo>
                        <a:pt x="55" y="192"/>
                      </a:lnTo>
                      <a:lnTo>
                        <a:pt x="53" y="194"/>
                      </a:lnTo>
                      <a:lnTo>
                        <a:pt x="51" y="196"/>
                      </a:lnTo>
                      <a:lnTo>
                        <a:pt x="49" y="198"/>
                      </a:lnTo>
                      <a:lnTo>
                        <a:pt x="48" y="199"/>
                      </a:lnTo>
                      <a:lnTo>
                        <a:pt x="46" y="201"/>
                      </a:lnTo>
                      <a:lnTo>
                        <a:pt x="45" y="203"/>
                      </a:lnTo>
                      <a:lnTo>
                        <a:pt x="43" y="205"/>
                      </a:lnTo>
                      <a:lnTo>
                        <a:pt x="42" y="206"/>
                      </a:lnTo>
                      <a:lnTo>
                        <a:pt x="40" y="208"/>
                      </a:lnTo>
                      <a:lnTo>
                        <a:pt x="39" y="210"/>
                      </a:lnTo>
                      <a:lnTo>
                        <a:pt x="38" y="211"/>
                      </a:lnTo>
                      <a:lnTo>
                        <a:pt x="36" y="213"/>
                      </a:lnTo>
                      <a:lnTo>
                        <a:pt x="35" y="215"/>
                      </a:lnTo>
                      <a:lnTo>
                        <a:pt x="35" y="217"/>
                      </a:lnTo>
                      <a:lnTo>
                        <a:pt x="34" y="218"/>
                      </a:lnTo>
                      <a:lnTo>
                        <a:pt x="33" y="220"/>
                      </a:lnTo>
                      <a:lnTo>
                        <a:pt x="32" y="222"/>
                      </a:lnTo>
                      <a:lnTo>
                        <a:pt x="31" y="224"/>
                      </a:lnTo>
                      <a:lnTo>
                        <a:pt x="30" y="226"/>
                      </a:lnTo>
                      <a:lnTo>
                        <a:pt x="30" y="227"/>
                      </a:lnTo>
                      <a:lnTo>
                        <a:pt x="29" y="229"/>
                      </a:lnTo>
                      <a:lnTo>
                        <a:pt x="29" y="231"/>
                      </a:lnTo>
                      <a:lnTo>
                        <a:pt x="28" y="233"/>
                      </a:lnTo>
                      <a:lnTo>
                        <a:pt x="28" y="235"/>
                      </a:lnTo>
                      <a:lnTo>
                        <a:pt x="27" y="237"/>
                      </a:lnTo>
                      <a:lnTo>
                        <a:pt x="27" y="238"/>
                      </a:lnTo>
                      <a:lnTo>
                        <a:pt x="27" y="240"/>
                      </a:lnTo>
                      <a:lnTo>
                        <a:pt x="26" y="242"/>
                      </a:lnTo>
                      <a:lnTo>
                        <a:pt x="26" y="243"/>
                      </a:lnTo>
                      <a:lnTo>
                        <a:pt x="26" y="246"/>
                      </a:lnTo>
                      <a:lnTo>
                        <a:pt x="25" y="248"/>
                      </a:lnTo>
                      <a:lnTo>
                        <a:pt x="25" y="250"/>
                      </a:lnTo>
                      <a:lnTo>
                        <a:pt x="25" y="252"/>
                      </a:lnTo>
                      <a:lnTo>
                        <a:pt x="25" y="254"/>
                      </a:lnTo>
                      <a:lnTo>
                        <a:pt x="25" y="256"/>
                      </a:lnTo>
                      <a:lnTo>
                        <a:pt x="24" y="258"/>
                      </a:lnTo>
                      <a:lnTo>
                        <a:pt x="24" y="260"/>
                      </a:lnTo>
                      <a:lnTo>
                        <a:pt x="24" y="262"/>
                      </a:lnTo>
                      <a:lnTo>
                        <a:pt x="24" y="264"/>
                      </a:lnTo>
                      <a:lnTo>
                        <a:pt x="23" y="266"/>
                      </a:lnTo>
                      <a:lnTo>
                        <a:pt x="23" y="268"/>
                      </a:lnTo>
                      <a:lnTo>
                        <a:pt x="23" y="270"/>
                      </a:lnTo>
                      <a:lnTo>
                        <a:pt x="22" y="272"/>
                      </a:lnTo>
                      <a:lnTo>
                        <a:pt x="22" y="274"/>
                      </a:lnTo>
                      <a:lnTo>
                        <a:pt x="21" y="276"/>
                      </a:lnTo>
                      <a:lnTo>
                        <a:pt x="21" y="278"/>
                      </a:lnTo>
                      <a:lnTo>
                        <a:pt x="21" y="280"/>
                      </a:lnTo>
                      <a:lnTo>
                        <a:pt x="20" y="281"/>
                      </a:lnTo>
                      <a:lnTo>
                        <a:pt x="20" y="283"/>
                      </a:lnTo>
                      <a:lnTo>
                        <a:pt x="20" y="285"/>
                      </a:lnTo>
                      <a:lnTo>
                        <a:pt x="19" y="286"/>
                      </a:lnTo>
                      <a:lnTo>
                        <a:pt x="19" y="288"/>
                      </a:lnTo>
                      <a:lnTo>
                        <a:pt x="19" y="290"/>
                      </a:lnTo>
                      <a:lnTo>
                        <a:pt x="18" y="291"/>
                      </a:lnTo>
                      <a:lnTo>
                        <a:pt x="18" y="293"/>
                      </a:lnTo>
                      <a:lnTo>
                        <a:pt x="18" y="294"/>
                      </a:lnTo>
                      <a:lnTo>
                        <a:pt x="17" y="296"/>
                      </a:lnTo>
                      <a:lnTo>
                        <a:pt x="17" y="297"/>
                      </a:lnTo>
                      <a:lnTo>
                        <a:pt x="17" y="299"/>
                      </a:lnTo>
                      <a:lnTo>
                        <a:pt x="17" y="300"/>
                      </a:lnTo>
                      <a:lnTo>
                        <a:pt x="17" y="301"/>
                      </a:lnTo>
                      <a:lnTo>
                        <a:pt x="17" y="303"/>
                      </a:lnTo>
                      <a:lnTo>
                        <a:pt x="17" y="304"/>
                      </a:lnTo>
                      <a:lnTo>
                        <a:pt x="17" y="305"/>
                      </a:lnTo>
                      <a:lnTo>
                        <a:pt x="17" y="306"/>
                      </a:lnTo>
                      <a:lnTo>
                        <a:pt x="17" y="308"/>
                      </a:lnTo>
                      <a:lnTo>
                        <a:pt x="17" y="309"/>
                      </a:lnTo>
                      <a:lnTo>
                        <a:pt x="17" y="310"/>
                      </a:lnTo>
                      <a:lnTo>
                        <a:pt x="17" y="311"/>
                      </a:lnTo>
                      <a:lnTo>
                        <a:pt x="17" y="312"/>
                      </a:lnTo>
                      <a:lnTo>
                        <a:pt x="17" y="313"/>
                      </a:lnTo>
                      <a:lnTo>
                        <a:pt x="17" y="314"/>
                      </a:lnTo>
                      <a:lnTo>
                        <a:pt x="17" y="315"/>
                      </a:lnTo>
                      <a:lnTo>
                        <a:pt x="17" y="316"/>
                      </a:lnTo>
                      <a:lnTo>
                        <a:pt x="17" y="317"/>
                      </a:lnTo>
                      <a:lnTo>
                        <a:pt x="17" y="318"/>
                      </a:lnTo>
                      <a:lnTo>
                        <a:pt x="17" y="319"/>
                      </a:lnTo>
                      <a:lnTo>
                        <a:pt x="17" y="320"/>
                      </a:lnTo>
                      <a:lnTo>
                        <a:pt x="18" y="321"/>
                      </a:lnTo>
                      <a:lnTo>
                        <a:pt x="18" y="322"/>
                      </a:lnTo>
                      <a:lnTo>
                        <a:pt x="18" y="323"/>
                      </a:lnTo>
                      <a:lnTo>
                        <a:pt x="18" y="324"/>
                      </a:lnTo>
                      <a:lnTo>
                        <a:pt x="19" y="325"/>
                      </a:lnTo>
                      <a:lnTo>
                        <a:pt x="19" y="326"/>
                      </a:lnTo>
                      <a:lnTo>
                        <a:pt x="19" y="327"/>
                      </a:lnTo>
                      <a:lnTo>
                        <a:pt x="19" y="328"/>
                      </a:lnTo>
                      <a:lnTo>
                        <a:pt x="20" y="329"/>
                      </a:lnTo>
                      <a:lnTo>
                        <a:pt x="20" y="330"/>
                      </a:lnTo>
                      <a:lnTo>
                        <a:pt x="20" y="331"/>
                      </a:lnTo>
                      <a:lnTo>
                        <a:pt x="21" y="332"/>
                      </a:lnTo>
                      <a:lnTo>
                        <a:pt x="21" y="333"/>
                      </a:lnTo>
                      <a:lnTo>
                        <a:pt x="21" y="334"/>
                      </a:lnTo>
                      <a:lnTo>
                        <a:pt x="21" y="335"/>
                      </a:lnTo>
                      <a:lnTo>
                        <a:pt x="20" y="336"/>
                      </a:lnTo>
                      <a:lnTo>
                        <a:pt x="20" y="338"/>
                      </a:lnTo>
                      <a:lnTo>
                        <a:pt x="20" y="339"/>
                      </a:lnTo>
                      <a:lnTo>
                        <a:pt x="19" y="341"/>
                      </a:lnTo>
                      <a:lnTo>
                        <a:pt x="19" y="343"/>
                      </a:lnTo>
                      <a:lnTo>
                        <a:pt x="18" y="346"/>
                      </a:lnTo>
                      <a:lnTo>
                        <a:pt x="17" y="348"/>
                      </a:lnTo>
                      <a:lnTo>
                        <a:pt x="17" y="350"/>
                      </a:lnTo>
                      <a:lnTo>
                        <a:pt x="16" y="353"/>
                      </a:lnTo>
                      <a:lnTo>
                        <a:pt x="16" y="355"/>
                      </a:lnTo>
                      <a:lnTo>
                        <a:pt x="15" y="358"/>
                      </a:lnTo>
                      <a:lnTo>
                        <a:pt x="14" y="361"/>
                      </a:lnTo>
                      <a:lnTo>
                        <a:pt x="13" y="363"/>
                      </a:lnTo>
                      <a:lnTo>
                        <a:pt x="13" y="366"/>
                      </a:lnTo>
                      <a:lnTo>
                        <a:pt x="12" y="369"/>
                      </a:lnTo>
                      <a:lnTo>
                        <a:pt x="11" y="371"/>
                      </a:lnTo>
                      <a:lnTo>
                        <a:pt x="11" y="374"/>
                      </a:lnTo>
                      <a:lnTo>
                        <a:pt x="10" y="377"/>
                      </a:lnTo>
                      <a:lnTo>
                        <a:pt x="9" y="379"/>
                      </a:lnTo>
                      <a:lnTo>
                        <a:pt x="8" y="382"/>
                      </a:lnTo>
                      <a:lnTo>
                        <a:pt x="7" y="383"/>
                      </a:lnTo>
                      <a:lnTo>
                        <a:pt x="7" y="385"/>
                      </a:lnTo>
                      <a:lnTo>
                        <a:pt x="6" y="387"/>
                      </a:lnTo>
                      <a:lnTo>
                        <a:pt x="5" y="389"/>
                      </a:lnTo>
                      <a:lnTo>
                        <a:pt x="4" y="391"/>
                      </a:lnTo>
                      <a:lnTo>
                        <a:pt x="3" y="392"/>
                      </a:lnTo>
                      <a:lnTo>
                        <a:pt x="2" y="394"/>
                      </a:lnTo>
                      <a:lnTo>
                        <a:pt x="1" y="395"/>
                      </a:lnTo>
                      <a:lnTo>
                        <a:pt x="1" y="396"/>
                      </a:lnTo>
                      <a:lnTo>
                        <a:pt x="0" y="397"/>
                      </a:lnTo>
                      <a:lnTo>
                        <a:pt x="0" y="398"/>
                      </a:lnTo>
                      <a:lnTo>
                        <a:pt x="1" y="399"/>
                      </a:lnTo>
                      <a:lnTo>
                        <a:pt x="1" y="400"/>
                      </a:lnTo>
                      <a:lnTo>
                        <a:pt x="2" y="401"/>
                      </a:lnTo>
                      <a:lnTo>
                        <a:pt x="3" y="402"/>
                      </a:lnTo>
                      <a:lnTo>
                        <a:pt x="4" y="403"/>
                      </a:lnTo>
                      <a:lnTo>
                        <a:pt x="5" y="404"/>
                      </a:lnTo>
                      <a:lnTo>
                        <a:pt x="6" y="406"/>
                      </a:lnTo>
                      <a:lnTo>
                        <a:pt x="7" y="407"/>
                      </a:lnTo>
                      <a:lnTo>
                        <a:pt x="9" y="408"/>
                      </a:lnTo>
                      <a:lnTo>
                        <a:pt x="10" y="410"/>
                      </a:lnTo>
                      <a:lnTo>
                        <a:pt x="12" y="411"/>
                      </a:lnTo>
                      <a:lnTo>
                        <a:pt x="13" y="412"/>
                      </a:lnTo>
                      <a:lnTo>
                        <a:pt x="15" y="413"/>
                      </a:lnTo>
                      <a:lnTo>
                        <a:pt x="17" y="414"/>
                      </a:lnTo>
                      <a:lnTo>
                        <a:pt x="19" y="415"/>
                      </a:lnTo>
                      <a:lnTo>
                        <a:pt x="21" y="416"/>
                      </a:lnTo>
                      <a:lnTo>
                        <a:pt x="23" y="416"/>
                      </a:lnTo>
                      <a:lnTo>
                        <a:pt x="25" y="417"/>
                      </a:lnTo>
                      <a:lnTo>
                        <a:pt x="27" y="417"/>
                      </a:lnTo>
                      <a:lnTo>
                        <a:pt x="30" y="417"/>
                      </a:lnTo>
                      <a:lnTo>
                        <a:pt x="32" y="417"/>
                      </a:lnTo>
                      <a:lnTo>
                        <a:pt x="35" y="417"/>
                      </a:lnTo>
                      <a:lnTo>
                        <a:pt x="37" y="416"/>
                      </a:lnTo>
                      <a:lnTo>
                        <a:pt x="40" y="415"/>
                      </a:lnTo>
                      <a:lnTo>
                        <a:pt x="43" y="414"/>
                      </a:lnTo>
                      <a:lnTo>
                        <a:pt x="45" y="413"/>
                      </a:lnTo>
                      <a:lnTo>
                        <a:pt x="48" y="411"/>
                      </a:lnTo>
                      <a:lnTo>
                        <a:pt x="50" y="410"/>
                      </a:lnTo>
                      <a:lnTo>
                        <a:pt x="53" y="407"/>
                      </a:lnTo>
                      <a:lnTo>
                        <a:pt x="56" y="405"/>
                      </a:lnTo>
                      <a:lnTo>
                        <a:pt x="59" y="402"/>
                      </a:lnTo>
                      <a:lnTo>
                        <a:pt x="62" y="399"/>
                      </a:lnTo>
                      <a:lnTo>
                        <a:pt x="65" y="396"/>
                      </a:lnTo>
                      <a:lnTo>
                        <a:pt x="68" y="393"/>
                      </a:lnTo>
                      <a:lnTo>
                        <a:pt x="70" y="391"/>
                      </a:lnTo>
                      <a:lnTo>
                        <a:pt x="72" y="388"/>
                      </a:lnTo>
                      <a:lnTo>
                        <a:pt x="75" y="386"/>
                      </a:lnTo>
                      <a:lnTo>
                        <a:pt x="77" y="383"/>
                      </a:lnTo>
                      <a:lnTo>
                        <a:pt x="79" y="382"/>
                      </a:lnTo>
                      <a:lnTo>
                        <a:pt x="80" y="380"/>
                      </a:lnTo>
                      <a:lnTo>
                        <a:pt x="82" y="378"/>
                      </a:lnTo>
                      <a:lnTo>
                        <a:pt x="84" y="376"/>
                      </a:lnTo>
                      <a:lnTo>
                        <a:pt x="85" y="375"/>
                      </a:lnTo>
                      <a:lnTo>
                        <a:pt x="86" y="373"/>
                      </a:lnTo>
                      <a:lnTo>
                        <a:pt x="88" y="371"/>
                      </a:lnTo>
                      <a:lnTo>
                        <a:pt x="89" y="369"/>
                      </a:lnTo>
                      <a:lnTo>
                        <a:pt x="90" y="368"/>
                      </a:lnTo>
                      <a:lnTo>
                        <a:pt x="91" y="366"/>
                      </a:lnTo>
                      <a:lnTo>
                        <a:pt x="92" y="365"/>
                      </a:lnTo>
                      <a:lnTo>
                        <a:pt x="92" y="363"/>
                      </a:lnTo>
                      <a:lnTo>
                        <a:pt x="93" y="361"/>
                      </a:lnTo>
                      <a:lnTo>
                        <a:pt x="94" y="360"/>
                      </a:lnTo>
                      <a:lnTo>
                        <a:pt x="94" y="358"/>
                      </a:lnTo>
                      <a:lnTo>
                        <a:pt x="95" y="357"/>
                      </a:lnTo>
                      <a:lnTo>
                        <a:pt x="95" y="355"/>
                      </a:lnTo>
                      <a:lnTo>
                        <a:pt x="96" y="354"/>
                      </a:lnTo>
                      <a:lnTo>
                        <a:pt x="96" y="352"/>
                      </a:lnTo>
                      <a:lnTo>
                        <a:pt x="96" y="350"/>
                      </a:lnTo>
                      <a:lnTo>
                        <a:pt x="97" y="349"/>
                      </a:lnTo>
                      <a:lnTo>
                        <a:pt x="97" y="347"/>
                      </a:lnTo>
                      <a:lnTo>
                        <a:pt x="97" y="345"/>
                      </a:lnTo>
                      <a:lnTo>
                        <a:pt x="98" y="343"/>
                      </a:lnTo>
                      <a:lnTo>
                        <a:pt x="98" y="341"/>
                      </a:lnTo>
                      <a:lnTo>
                        <a:pt x="98" y="340"/>
                      </a:lnTo>
                      <a:lnTo>
                        <a:pt x="98" y="339"/>
                      </a:lnTo>
                      <a:lnTo>
                        <a:pt x="98" y="338"/>
                      </a:lnTo>
                      <a:lnTo>
                        <a:pt x="99" y="337"/>
                      </a:lnTo>
                      <a:lnTo>
                        <a:pt x="99" y="335"/>
                      </a:lnTo>
                      <a:lnTo>
                        <a:pt x="99" y="334"/>
                      </a:lnTo>
                      <a:lnTo>
                        <a:pt x="99" y="333"/>
                      </a:lnTo>
                      <a:lnTo>
                        <a:pt x="100" y="331"/>
                      </a:lnTo>
                      <a:lnTo>
                        <a:pt x="100" y="330"/>
                      </a:lnTo>
                      <a:lnTo>
                        <a:pt x="100" y="329"/>
                      </a:lnTo>
                      <a:lnTo>
                        <a:pt x="100" y="327"/>
                      </a:lnTo>
                      <a:lnTo>
                        <a:pt x="100" y="326"/>
                      </a:lnTo>
                      <a:lnTo>
                        <a:pt x="101" y="324"/>
                      </a:lnTo>
                      <a:lnTo>
                        <a:pt x="101" y="322"/>
                      </a:lnTo>
                      <a:lnTo>
                        <a:pt x="101" y="321"/>
                      </a:lnTo>
                      <a:lnTo>
                        <a:pt x="102" y="319"/>
                      </a:lnTo>
                      <a:lnTo>
                        <a:pt x="102" y="318"/>
                      </a:lnTo>
                      <a:lnTo>
                        <a:pt x="102" y="316"/>
                      </a:lnTo>
                      <a:lnTo>
                        <a:pt x="102" y="315"/>
                      </a:lnTo>
                      <a:lnTo>
                        <a:pt x="102" y="313"/>
                      </a:lnTo>
                      <a:lnTo>
                        <a:pt x="102" y="312"/>
                      </a:lnTo>
                      <a:lnTo>
                        <a:pt x="103" y="311"/>
                      </a:lnTo>
                      <a:lnTo>
                        <a:pt x="103" y="309"/>
                      </a:lnTo>
                      <a:lnTo>
                        <a:pt x="103" y="308"/>
                      </a:lnTo>
                      <a:lnTo>
                        <a:pt x="103" y="306"/>
                      </a:lnTo>
                      <a:lnTo>
                        <a:pt x="103" y="305"/>
                      </a:lnTo>
                      <a:lnTo>
                        <a:pt x="103" y="303"/>
                      </a:lnTo>
                      <a:lnTo>
                        <a:pt x="103" y="302"/>
                      </a:lnTo>
                      <a:lnTo>
                        <a:pt x="103" y="300"/>
                      </a:lnTo>
                      <a:lnTo>
                        <a:pt x="103" y="299"/>
                      </a:lnTo>
                      <a:lnTo>
                        <a:pt x="103" y="297"/>
                      </a:lnTo>
                      <a:lnTo>
                        <a:pt x="103" y="296"/>
                      </a:lnTo>
                      <a:lnTo>
                        <a:pt x="103" y="295"/>
                      </a:lnTo>
                      <a:lnTo>
                        <a:pt x="104" y="295"/>
                      </a:lnTo>
                      <a:lnTo>
                        <a:pt x="105" y="294"/>
                      </a:lnTo>
                      <a:lnTo>
                        <a:pt x="106" y="293"/>
                      </a:lnTo>
                      <a:lnTo>
                        <a:pt x="107" y="293"/>
                      </a:lnTo>
                      <a:lnTo>
                        <a:pt x="107" y="291"/>
                      </a:lnTo>
                      <a:lnTo>
                        <a:pt x="108" y="291"/>
                      </a:lnTo>
                      <a:lnTo>
                        <a:pt x="109" y="290"/>
                      </a:lnTo>
                      <a:lnTo>
                        <a:pt x="110" y="289"/>
                      </a:lnTo>
                      <a:lnTo>
                        <a:pt x="111" y="287"/>
                      </a:lnTo>
                      <a:lnTo>
                        <a:pt x="111" y="286"/>
                      </a:lnTo>
                      <a:lnTo>
                        <a:pt x="112" y="285"/>
                      </a:lnTo>
                      <a:lnTo>
                        <a:pt x="113" y="284"/>
                      </a:lnTo>
                      <a:lnTo>
                        <a:pt x="114" y="283"/>
                      </a:lnTo>
                      <a:lnTo>
                        <a:pt x="114" y="282"/>
                      </a:lnTo>
                      <a:lnTo>
                        <a:pt x="115" y="280"/>
                      </a:lnTo>
                      <a:lnTo>
                        <a:pt x="115" y="279"/>
                      </a:lnTo>
                      <a:lnTo>
                        <a:pt x="116" y="278"/>
                      </a:lnTo>
                      <a:lnTo>
                        <a:pt x="117" y="277"/>
                      </a:lnTo>
                      <a:lnTo>
                        <a:pt x="117" y="276"/>
                      </a:lnTo>
                      <a:lnTo>
                        <a:pt x="118" y="274"/>
                      </a:lnTo>
                      <a:lnTo>
                        <a:pt x="118" y="273"/>
                      </a:lnTo>
                      <a:lnTo>
                        <a:pt x="119" y="272"/>
                      </a:lnTo>
                      <a:lnTo>
                        <a:pt x="119" y="271"/>
                      </a:lnTo>
                      <a:lnTo>
                        <a:pt x="119" y="270"/>
                      </a:lnTo>
                      <a:lnTo>
                        <a:pt x="119" y="269"/>
                      </a:lnTo>
                      <a:lnTo>
                        <a:pt x="120" y="268"/>
                      </a:lnTo>
                      <a:lnTo>
                        <a:pt x="120" y="267"/>
                      </a:lnTo>
                      <a:lnTo>
                        <a:pt x="120" y="266"/>
                      </a:lnTo>
                      <a:lnTo>
                        <a:pt x="120" y="265"/>
                      </a:lnTo>
                      <a:lnTo>
                        <a:pt x="120" y="264"/>
                      </a:lnTo>
                      <a:lnTo>
                        <a:pt x="121" y="264"/>
                      </a:lnTo>
                      <a:lnTo>
                        <a:pt x="122" y="263"/>
                      </a:lnTo>
                      <a:lnTo>
                        <a:pt x="123" y="262"/>
                      </a:lnTo>
                      <a:lnTo>
                        <a:pt x="125" y="261"/>
                      </a:lnTo>
                      <a:lnTo>
                        <a:pt x="126" y="260"/>
                      </a:lnTo>
                      <a:lnTo>
                        <a:pt x="127" y="259"/>
                      </a:lnTo>
                      <a:lnTo>
                        <a:pt x="129" y="258"/>
                      </a:lnTo>
                      <a:lnTo>
                        <a:pt x="131" y="256"/>
                      </a:lnTo>
                      <a:lnTo>
                        <a:pt x="132" y="255"/>
                      </a:lnTo>
                      <a:lnTo>
                        <a:pt x="134" y="253"/>
                      </a:lnTo>
                      <a:lnTo>
                        <a:pt x="136" y="252"/>
                      </a:lnTo>
                      <a:lnTo>
                        <a:pt x="137" y="250"/>
                      </a:lnTo>
                      <a:lnTo>
                        <a:pt x="139" y="248"/>
                      </a:lnTo>
                      <a:lnTo>
                        <a:pt x="141" y="246"/>
                      </a:lnTo>
                      <a:lnTo>
                        <a:pt x="143" y="244"/>
                      </a:lnTo>
                      <a:lnTo>
                        <a:pt x="145" y="243"/>
                      </a:lnTo>
                      <a:lnTo>
                        <a:pt x="145" y="242"/>
                      </a:lnTo>
                      <a:lnTo>
                        <a:pt x="147" y="240"/>
                      </a:lnTo>
                      <a:lnTo>
                        <a:pt x="149" y="238"/>
                      </a:lnTo>
                      <a:lnTo>
                        <a:pt x="150" y="236"/>
                      </a:lnTo>
                      <a:lnTo>
                        <a:pt x="152" y="234"/>
                      </a:lnTo>
                      <a:lnTo>
                        <a:pt x="153" y="233"/>
                      </a:lnTo>
                      <a:lnTo>
                        <a:pt x="155" y="231"/>
                      </a:lnTo>
                      <a:lnTo>
                        <a:pt x="156" y="229"/>
                      </a:lnTo>
                      <a:lnTo>
                        <a:pt x="157" y="227"/>
                      </a:lnTo>
                      <a:lnTo>
                        <a:pt x="158" y="226"/>
                      </a:lnTo>
                      <a:lnTo>
                        <a:pt x="159" y="225"/>
                      </a:lnTo>
                      <a:lnTo>
                        <a:pt x="160" y="223"/>
                      </a:lnTo>
                      <a:lnTo>
                        <a:pt x="161" y="222"/>
                      </a:lnTo>
                      <a:lnTo>
                        <a:pt x="161" y="220"/>
                      </a:lnTo>
                      <a:lnTo>
                        <a:pt x="162" y="219"/>
                      </a:lnTo>
                      <a:lnTo>
                        <a:pt x="162" y="218"/>
                      </a:lnTo>
                      <a:lnTo>
                        <a:pt x="164" y="219"/>
                      </a:lnTo>
                      <a:lnTo>
                        <a:pt x="166" y="219"/>
                      </a:lnTo>
                      <a:lnTo>
                        <a:pt x="167" y="220"/>
                      </a:lnTo>
                      <a:lnTo>
                        <a:pt x="170" y="220"/>
                      </a:lnTo>
                      <a:lnTo>
                        <a:pt x="171" y="220"/>
                      </a:lnTo>
                      <a:lnTo>
                        <a:pt x="173" y="220"/>
                      </a:lnTo>
                      <a:lnTo>
                        <a:pt x="175" y="220"/>
                      </a:lnTo>
                      <a:lnTo>
                        <a:pt x="178" y="220"/>
                      </a:lnTo>
                      <a:lnTo>
                        <a:pt x="179" y="220"/>
                      </a:lnTo>
                      <a:lnTo>
                        <a:pt x="182" y="220"/>
                      </a:lnTo>
                      <a:lnTo>
                        <a:pt x="184" y="220"/>
                      </a:lnTo>
                      <a:lnTo>
                        <a:pt x="186" y="220"/>
                      </a:lnTo>
                      <a:lnTo>
                        <a:pt x="188" y="219"/>
                      </a:lnTo>
                      <a:lnTo>
                        <a:pt x="190" y="219"/>
                      </a:lnTo>
                      <a:lnTo>
                        <a:pt x="192" y="218"/>
                      </a:lnTo>
                      <a:lnTo>
                        <a:pt x="194" y="218"/>
                      </a:lnTo>
                      <a:lnTo>
                        <a:pt x="196" y="218"/>
                      </a:lnTo>
                      <a:lnTo>
                        <a:pt x="198" y="217"/>
                      </a:lnTo>
                      <a:lnTo>
                        <a:pt x="200" y="216"/>
                      </a:lnTo>
                      <a:lnTo>
                        <a:pt x="202" y="216"/>
                      </a:lnTo>
                      <a:lnTo>
                        <a:pt x="203" y="215"/>
                      </a:lnTo>
                      <a:lnTo>
                        <a:pt x="205" y="215"/>
                      </a:lnTo>
                      <a:lnTo>
                        <a:pt x="207" y="214"/>
                      </a:lnTo>
                      <a:lnTo>
                        <a:pt x="209" y="213"/>
                      </a:lnTo>
                      <a:lnTo>
                        <a:pt x="210" y="213"/>
                      </a:lnTo>
                      <a:lnTo>
                        <a:pt x="212" y="212"/>
                      </a:lnTo>
                      <a:lnTo>
                        <a:pt x="213" y="212"/>
                      </a:lnTo>
                      <a:lnTo>
                        <a:pt x="215" y="211"/>
                      </a:lnTo>
                      <a:lnTo>
                        <a:pt x="216" y="211"/>
                      </a:lnTo>
                      <a:lnTo>
                        <a:pt x="217" y="211"/>
                      </a:lnTo>
                      <a:lnTo>
                        <a:pt x="218" y="210"/>
                      </a:lnTo>
                      <a:lnTo>
                        <a:pt x="220" y="210"/>
                      </a:lnTo>
                      <a:lnTo>
                        <a:pt x="579" y="81"/>
                      </a:lnTo>
                    </a:path>
                  </a:pathLst>
                </a:custGeom>
                <a:solidFill>
                  <a:srgbClr val="FF7F7F"/>
                </a:solidFill>
                <a:ln>
                  <a:noFill/>
                </a:ln>
                <a:extLst>
                  <a:ext uri="{91240B29-F687-4F45-9708-019B960494DF}">
                    <a14:hiddenLine xmlns:a14="http://schemas.microsoft.com/office/drawing/2010/main" w="12700" cap="rnd">
                      <a:solidFill>
                        <a:srgbClr val="000000"/>
                      </a:solidFill>
                      <a:round/>
                      <a:headEnd/>
                      <a:tailEnd/>
                    </a14:hiddenLine>
                  </a:ext>
                </a:extLst>
              </p:spPr>
              <p:txBody>
                <a:bodyPr/>
                <a:lstStyle/>
                <a:p>
                  <a:endParaRPr lang="es-CL"/>
                </a:p>
              </p:txBody>
            </p:sp>
            <p:sp>
              <p:nvSpPr>
                <p:cNvPr id="50212" name="Freeform 32"/>
                <p:cNvSpPr>
                  <a:spLocks/>
                </p:cNvSpPr>
                <p:nvPr/>
              </p:nvSpPr>
              <p:spPr bwMode="auto">
                <a:xfrm>
                  <a:off x="4895" y="576"/>
                  <a:ext cx="586" cy="424"/>
                </a:xfrm>
                <a:custGeom>
                  <a:avLst/>
                  <a:gdLst>
                    <a:gd name="T0" fmla="*/ 566 w 586"/>
                    <a:gd name="T1" fmla="*/ 73 h 424"/>
                    <a:gd name="T2" fmla="*/ 516 w 586"/>
                    <a:gd name="T3" fmla="*/ 53 h 424"/>
                    <a:gd name="T4" fmla="*/ 454 w 586"/>
                    <a:gd name="T5" fmla="*/ 30 h 424"/>
                    <a:gd name="T6" fmla="*/ 402 w 586"/>
                    <a:gd name="T7" fmla="*/ 10 h 424"/>
                    <a:gd name="T8" fmla="*/ 376 w 586"/>
                    <a:gd name="T9" fmla="*/ 2 h 424"/>
                    <a:gd name="T10" fmla="*/ 355 w 586"/>
                    <a:gd name="T11" fmla="*/ 18 h 424"/>
                    <a:gd name="T12" fmla="*/ 326 w 586"/>
                    <a:gd name="T13" fmla="*/ 36 h 424"/>
                    <a:gd name="T14" fmla="*/ 292 w 586"/>
                    <a:gd name="T15" fmla="*/ 53 h 424"/>
                    <a:gd name="T16" fmla="*/ 255 w 586"/>
                    <a:gd name="T17" fmla="*/ 66 h 424"/>
                    <a:gd name="T18" fmla="*/ 217 w 586"/>
                    <a:gd name="T19" fmla="*/ 74 h 424"/>
                    <a:gd name="T20" fmla="*/ 185 w 586"/>
                    <a:gd name="T21" fmla="*/ 83 h 424"/>
                    <a:gd name="T22" fmla="*/ 159 w 586"/>
                    <a:gd name="T23" fmla="*/ 94 h 424"/>
                    <a:gd name="T24" fmla="*/ 136 w 586"/>
                    <a:gd name="T25" fmla="*/ 108 h 424"/>
                    <a:gd name="T26" fmla="*/ 117 w 586"/>
                    <a:gd name="T27" fmla="*/ 126 h 424"/>
                    <a:gd name="T28" fmla="*/ 101 w 586"/>
                    <a:gd name="T29" fmla="*/ 144 h 424"/>
                    <a:gd name="T30" fmla="*/ 88 w 586"/>
                    <a:gd name="T31" fmla="*/ 161 h 424"/>
                    <a:gd name="T32" fmla="*/ 75 w 586"/>
                    <a:gd name="T33" fmla="*/ 176 h 424"/>
                    <a:gd name="T34" fmla="*/ 62 w 586"/>
                    <a:gd name="T35" fmla="*/ 190 h 424"/>
                    <a:gd name="T36" fmla="*/ 48 w 586"/>
                    <a:gd name="T37" fmla="*/ 202 h 424"/>
                    <a:gd name="T38" fmla="*/ 38 w 586"/>
                    <a:gd name="T39" fmla="*/ 214 h 424"/>
                    <a:gd name="T40" fmla="*/ 31 w 586"/>
                    <a:gd name="T41" fmla="*/ 227 h 424"/>
                    <a:gd name="T42" fmla="*/ 27 w 586"/>
                    <a:gd name="T43" fmla="*/ 240 h 424"/>
                    <a:gd name="T44" fmla="*/ 25 w 586"/>
                    <a:gd name="T45" fmla="*/ 254 h 424"/>
                    <a:gd name="T46" fmla="*/ 24 w 586"/>
                    <a:gd name="T47" fmla="*/ 268 h 424"/>
                    <a:gd name="T48" fmla="*/ 21 w 586"/>
                    <a:gd name="T49" fmla="*/ 282 h 424"/>
                    <a:gd name="T50" fmla="*/ 19 w 586"/>
                    <a:gd name="T51" fmla="*/ 294 h 424"/>
                    <a:gd name="T52" fmla="*/ 17 w 586"/>
                    <a:gd name="T53" fmla="*/ 304 h 424"/>
                    <a:gd name="T54" fmla="*/ 17 w 586"/>
                    <a:gd name="T55" fmla="*/ 313 h 424"/>
                    <a:gd name="T56" fmla="*/ 17 w 586"/>
                    <a:gd name="T57" fmla="*/ 320 h 424"/>
                    <a:gd name="T58" fmla="*/ 18 w 586"/>
                    <a:gd name="T59" fmla="*/ 327 h 424"/>
                    <a:gd name="T60" fmla="*/ 20 w 586"/>
                    <a:gd name="T61" fmla="*/ 334 h 424"/>
                    <a:gd name="T62" fmla="*/ 20 w 586"/>
                    <a:gd name="T63" fmla="*/ 341 h 424"/>
                    <a:gd name="T64" fmla="*/ 17 w 586"/>
                    <a:gd name="T65" fmla="*/ 355 h 424"/>
                    <a:gd name="T66" fmla="*/ 12 w 586"/>
                    <a:gd name="T67" fmla="*/ 374 h 424"/>
                    <a:gd name="T68" fmla="*/ 7 w 586"/>
                    <a:gd name="T69" fmla="*/ 391 h 424"/>
                    <a:gd name="T70" fmla="*/ 1 w 586"/>
                    <a:gd name="T71" fmla="*/ 402 h 424"/>
                    <a:gd name="T72" fmla="*/ 4 w 586"/>
                    <a:gd name="T73" fmla="*/ 409 h 424"/>
                    <a:gd name="T74" fmla="*/ 13 w 586"/>
                    <a:gd name="T75" fmla="*/ 418 h 424"/>
                    <a:gd name="T76" fmla="*/ 27 w 586"/>
                    <a:gd name="T77" fmla="*/ 423 h 424"/>
                    <a:gd name="T78" fmla="*/ 45 w 586"/>
                    <a:gd name="T79" fmla="*/ 419 h 424"/>
                    <a:gd name="T80" fmla="*/ 66 w 586"/>
                    <a:gd name="T81" fmla="*/ 402 h 424"/>
                    <a:gd name="T82" fmla="*/ 81 w 586"/>
                    <a:gd name="T83" fmla="*/ 385 h 424"/>
                    <a:gd name="T84" fmla="*/ 91 w 586"/>
                    <a:gd name="T85" fmla="*/ 373 h 424"/>
                    <a:gd name="T86" fmla="*/ 96 w 586"/>
                    <a:gd name="T87" fmla="*/ 362 h 424"/>
                    <a:gd name="T88" fmla="*/ 98 w 586"/>
                    <a:gd name="T89" fmla="*/ 350 h 424"/>
                    <a:gd name="T90" fmla="*/ 100 w 586"/>
                    <a:gd name="T91" fmla="*/ 340 h 424"/>
                    <a:gd name="T92" fmla="*/ 101 w 586"/>
                    <a:gd name="T93" fmla="*/ 331 h 424"/>
                    <a:gd name="T94" fmla="*/ 103 w 586"/>
                    <a:gd name="T95" fmla="*/ 320 h 424"/>
                    <a:gd name="T96" fmla="*/ 104 w 586"/>
                    <a:gd name="T97" fmla="*/ 309 h 424"/>
                    <a:gd name="T98" fmla="*/ 104 w 586"/>
                    <a:gd name="T99" fmla="*/ 299 h 424"/>
                    <a:gd name="T100" fmla="*/ 110 w 586"/>
                    <a:gd name="T101" fmla="*/ 294 h 424"/>
                    <a:gd name="T102" fmla="*/ 115 w 586"/>
                    <a:gd name="T103" fmla="*/ 286 h 424"/>
                    <a:gd name="T104" fmla="*/ 119 w 586"/>
                    <a:gd name="T105" fmla="*/ 277 h 424"/>
                    <a:gd name="T106" fmla="*/ 121 w 586"/>
                    <a:gd name="T107" fmla="*/ 270 h 424"/>
                    <a:gd name="T108" fmla="*/ 127 w 586"/>
                    <a:gd name="T109" fmla="*/ 264 h 424"/>
                    <a:gd name="T110" fmla="*/ 138 w 586"/>
                    <a:gd name="T111" fmla="*/ 254 h 424"/>
                    <a:gd name="T112" fmla="*/ 151 w 586"/>
                    <a:gd name="T113" fmla="*/ 241 h 424"/>
                    <a:gd name="T114" fmla="*/ 160 w 586"/>
                    <a:gd name="T115" fmla="*/ 229 h 424"/>
                    <a:gd name="T116" fmla="*/ 166 w 586"/>
                    <a:gd name="T117" fmla="*/ 222 h 424"/>
                    <a:gd name="T118" fmla="*/ 180 w 586"/>
                    <a:gd name="T119" fmla="*/ 223 h 424"/>
                    <a:gd name="T120" fmla="*/ 194 w 586"/>
                    <a:gd name="T121" fmla="*/ 221 h 424"/>
                    <a:gd name="T122" fmla="*/ 207 w 586"/>
                    <a:gd name="T123" fmla="*/ 218 h 424"/>
                    <a:gd name="T124" fmla="*/ 218 w 586"/>
                    <a:gd name="T125" fmla="*/ 214 h 42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586"/>
                    <a:gd name="T190" fmla="*/ 0 h 424"/>
                    <a:gd name="T191" fmla="*/ 586 w 586"/>
                    <a:gd name="T192" fmla="*/ 424 h 424"/>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586" h="424">
                      <a:moveTo>
                        <a:pt x="585" y="82"/>
                      </a:moveTo>
                      <a:lnTo>
                        <a:pt x="585" y="82"/>
                      </a:lnTo>
                      <a:lnTo>
                        <a:pt x="583" y="81"/>
                      </a:lnTo>
                      <a:lnTo>
                        <a:pt x="580" y="79"/>
                      </a:lnTo>
                      <a:lnTo>
                        <a:pt x="576" y="78"/>
                      </a:lnTo>
                      <a:lnTo>
                        <a:pt x="571" y="76"/>
                      </a:lnTo>
                      <a:lnTo>
                        <a:pt x="566" y="73"/>
                      </a:lnTo>
                      <a:lnTo>
                        <a:pt x="560" y="71"/>
                      </a:lnTo>
                      <a:lnTo>
                        <a:pt x="554" y="68"/>
                      </a:lnTo>
                      <a:lnTo>
                        <a:pt x="547" y="66"/>
                      </a:lnTo>
                      <a:lnTo>
                        <a:pt x="540" y="63"/>
                      </a:lnTo>
                      <a:lnTo>
                        <a:pt x="532" y="60"/>
                      </a:lnTo>
                      <a:lnTo>
                        <a:pt x="524" y="57"/>
                      </a:lnTo>
                      <a:lnTo>
                        <a:pt x="516" y="53"/>
                      </a:lnTo>
                      <a:lnTo>
                        <a:pt x="507" y="50"/>
                      </a:lnTo>
                      <a:lnTo>
                        <a:pt x="498" y="47"/>
                      </a:lnTo>
                      <a:lnTo>
                        <a:pt x="490" y="44"/>
                      </a:lnTo>
                      <a:lnTo>
                        <a:pt x="481" y="40"/>
                      </a:lnTo>
                      <a:lnTo>
                        <a:pt x="472" y="37"/>
                      </a:lnTo>
                      <a:lnTo>
                        <a:pt x="463" y="33"/>
                      </a:lnTo>
                      <a:lnTo>
                        <a:pt x="454" y="30"/>
                      </a:lnTo>
                      <a:lnTo>
                        <a:pt x="446" y="27"/>
                      </a:lnTo>
                      <a:lnTo>
                        <a:pt x="438" y="24"/>
                      </a:lnTo>
                      <a:lnTo>
                        <a:pt x="430" y="21"/>
                      </a:lnTo>
                      <a:lnTo>
                        <a:pt x="422" y="18"/>
                      </a:lnTo>
                      <a:lnTo>
                        <a:pt x="415" y="15"/>
                      </a:lnTo>
                      <a:lnTo>
                        <a:pt x="408" y="12"/>
                      </a:lnTo>
                      <a:lnTo>
                        <a:pt x="402" y="10"/>
                      </a:lnTo>
                      <a:lnTo>
                        <a:pt x="396" y="8"/>
                      </a:lnTo>
                      <a:lnTo>
                        <a:pt x="391" y="6"/>
                      </a:lnTo>
                      <a:lnTo>
                        <a:pt x="387" y="4"/>
                      </a:lnTo>
                      <a:lnTo>
                        <a:pt x="383" y="2"/>
                      </a:lnTo>
                      <a:lnTo>
                        <a:pt x="380" y="1"/>
                      </a:lnTo>
                      <a:lnTo>
                        <a:pt x="378" y="0"/>
                      </a:lnTo>
                      <a:lnTo>
                        <a:pt x="376" y="2"/>
                      </a:lnTo>
                      <a:lnTo>
                        <a:pt x="373" y="4"/>
                      </a:lnTo>
                      <a:lnTo>
                        <a:pt x="371" y="6"/>
                      </a:lnTo>
                      <a:lnTo>
                        <a:pt x="368" y="9"/>
                      </a:lnTo>
                      <a:lnTo>
                        <a:pt x="365" y="11"/>
                      </a:lnTo>
                      <a:lnTo>
                        <a:pt x="362" y="13"/>
                      </a:lnTo>
                      <a:lnTo>
                        <a:pt x="358" y="16"/>
                      </a:lnTo>
                      <a:lnTo>
                        <a:pt x="355" y="18"/>
                      </a:lnTo>
                      <a:lnTo>
                        <a:pt x="351" y="21"/>
                      </a:lnTo>
                      <a:lnTo>
                        <a:pt x="347" y="23"/>
                      </a:lnTo>
                      <a:lnTo>
                        <a:pt x="343" y="26"/>
                      </a:lnTo>
                      <a:lnTo>
                        <a:pt x="339" y="28"/>
                      </a:lnTo>
                      <a:lnTo>
                        <a:pt x="335" y="31"/>
                      </a:lnTo>
                      <a:lnTo>
                        <a:pt x="330" y="34"/>
                      </a:lnTo>
                      <a:lnTo>
                        <a:pt x="326" y="36"/>
                      </a:lnTo>
                      <a:lnTo>
                        <a:pt x="322" y="39"/>
                      </a:lnTo>
                      <a:lnTo>
                        <a:pt x="317" y="41"/>
                      </a:lnTo>
                      <a:lnTo>
                        <a:pt x="312" y="44"/>
                      </a:lnTo>
                      <a:lnTo>
                        <a:pt x="307" y="46"/>
                      </a:lnTo>
                      <a:lnTo>
                        <a:pt x="302" y="48"/>
                      </a:lnTo>
                      <a:lnTo>
                        <a:pt x="297" y="51"/>
                      </a:lnTo>
                      <a:lnTo>
                        <a:pt x="292" y="53"/>
                      </a:lnTo>
                      <a:lnTo>
                        <a:pt x="287" y="55"/>
                      </a:lnTo>
                      <a:lnTo>
                        <a:pt x="281" y="57"/>
                      </a:lnTo>
                      <a:lnTo>
                        <a:pt x="276" y="59"/>
                      </a:lnTo>
                      <a:lnTo>
                        <a:pt x="271" y="61"/>
                      </a:lnTo>
                      <a:lnTo>
                        <a:pt x="265" y="63"/>
                      </a:lnTo>
                      <a:lnTo>
                        <a:pt x="260" y="64"/>
                      </a:lnTo>
                      <a:lnTo>
                        <a:pt x="255" y="66"/>
                      </a:lnTo>
                      <a:lnTo>
                        <a:pt x="249" y="67"/>
                      </a:lnTo>
                      <a:lnTo>
                        <a:pt x="244" y="68"/>
                      </a:lnTo>
                      <a:lnTo>
                        <a:pt x="238" y="69"/>
                      </a:lnTo>
                      <a:lnTo>
                        <a:pt x="233" y="70"/>
                      </a:lnTo>
                      <a:lnTo>
                        <a:pt x="227" y="71"/>
                      </a:lnTo>
                      <a:lnTo>
                        <a:pt x="222" y="73"/>
                      </a:lnTo>
                      <a:lnTo>
                        <a:pt x="217" y="74"/>
                      </a:lnTo>
                      <a:lnTo>
                        <a:pt x="212" y="75"/>
                      </a:lnTo>
                      <a:lnTo>
                        <a:pt x="208" y="76"/>
                      </a:lnTo>
                      <a:lnTo>
                        <a:pt x="203" y="77"/>
                      </a:lnTo>
                      <a:lnTo>
                        <a:pt x="199" y="78"/>
                      </a:lnTo>
                      <a:lnTo>
                        <a:pt x="194" y="80"/>
                      </a:lnTo>
                      <a:lnTo>
                        <a:pt x="190" y="81"/>
                      </a:lnTo>
                      <a:lnTo>
                        <a:pt x="185" y="83"/>
                      </a:lnTo>
                      <a:lnTo>
                        <a:pt x="181" y="84"/>
                      </a:lnTo>
                      <a:lnTo>
                        <a:pt x="177" y="86"/>
                      </a:lnTo>
                      <a:lnTo>
                        <a:pt x="173" y="87"/>
                      </a:lnTo>
                      <a:lnTo>
                        <a:pt x="170" y="89"/>
                      </a:lnTo>
                      <a:lnTo>
                        <a:pt x="166" y="91"/>
                      </a:lnTo>
                      <a:lnTo>
                        <a:pt x="162" y="92"/>
                      </a:lnTo>
                      <a:lnTo>
                        <a:pt x="159" y="94"/>
                      </a:lnTo>
                      <a:lnTo>
                        <a:pt x="155" y="96"/>
                      </a:lnTo>
                      <a:lnTo>
                        <a:pt x="152" y="98"/>
                      </a:lnTo>
                      <a:lnTo>
                        <a:pt x="149" y="100"/>
                      </a:lnTo>
                      <a:lnTo>
                        <a:pt x="145" y="102"/>
                      </a:lnTo>
                      <a:lnTo>
                        <a:pt x="142" y="104"/>
                      </a:lnTo>
                      <a:lnTo>
                        <a:pt x="139" y="106"/>
                      </a:lnTo>
                      <a:lnTo>
                        <a:pt x="136" y="108"/>
                      </a:lnTo>
                      <a:lnTo>
                        <a:pt x="133" y="111"/>
                      </a:lnTo>
                      <a:lnTo>
                        <a:pt x="130" y="113"/>
                      </a:lnTo>
                      <a:lnTo>
                        <a:pt x="127" y="115"/>
                      </a:lnTo>
                      <a:lnTo>
                        <a:pt x="125" y="118"/>
                      </a:lnTo>
                      <a:lnTo>
                        <a:pt x="122" y="120"/>
                      </a:lnTo>
                      <a:lnTo>
                        <a:pt x="119" y="123"/>
                      </a:lnTo>
                      <a:lnTo>
                        <a:pt x="117" y="126"/>
                      </a:lnTo>
                      <a:lnTo>
                        <a:pt x="114" y="129"/>
                      </a:lnTo>
                      <a:lnTo>
                        <a:pt x="112" y="131"/>
                      </a:lnTo>
                      <a:lnTo>
                        <a:pt x="109" y="134"/>
                      </a:lnTo>
                      <a:lnTo>
                        <a:pt x="107" y="136"/>
                      </a:lnTo>
                      <a:lnTo>
                        <a:pt x="105" y="139"/>
                      </a:lnTo>
                      <a:lnTo>
                        <a:pt x="103" y="142"/>
                      </a:lnTo>
                      <a:lnTo>
                        <a:pt x="101" y="144"/>
                      </a:lnTo>
                      <a:lnTo>
                        <a:pt x="99" y="147"/>
                      </a:lnTo>
                      <a:lnTo>
                        <a:pt x="97" y="149"/>
                      </a:lnTo>
                      <a:lnTo>
                        <a:pt x="95" y="151"/>
                      </a:lnTo>
                      <a:lnTo>
                        <a:pt x="93" y="154"/>
                      </a:lnTo>
                      <a:lnTo>
                        <a:pt x="91" y="156"/>
                      </a:lnTo>
                      <a:lnTo>
                        <a:pt x="89" y="158"/>
                      </a:lnTo>
                      <a:lnTo>
                        <a:pt x="88" y="161"/>
                      </a:lnTo>
                      <a:lnTo>
                        <a:pt x="86" y="163"/>
                      </a:lnTo>
                      <a:lnTo>
                        <a:pt x="84" y="165"/>
                      </a:lnTo>
                      <a:lnTo>
                        <a:pt x="82" y="168"/>
                      </a:lnTo>
                      <a:lnTo>
                        <a:pt x="81" y="170"/>
                      </a:lnTo>
                      <a:lnTo>
                        <a:pt x="79" y="172"/>
                      </a:lnTo>
                      <a:lnTo>
                        <a:pt x="77" y="174"/>
                      </a:lnTo>
                      <a:lnTo>
                        <a:pt x="75" y="176"/>
                      </a:lnTo>
                      <a:lnTo>
                        <a:pt x="74" y="178"/>
                      </a:lnTo>
                      <a:lnTo>
                        <a:pt x="72" y="180"/>
                      </a:lnTo>
                      <a:lnTo>
                        <a:pt x="70" y="182"/>
                      </a:lnTo>
                      <a:lnTo>
                        <a:pt x="68" y="184"/>
                      </a:lnTo>
                      <a:lnTo>
                        <a:pt x="66" y="186"/>
                      </a:lnTo>
                      <a:lnTo>
                        <a:pt x="64" y="188"/>
                      </a:lnTo>
                      <a:lnTo>
                        <a:pt x="62" y="190"/>
                      </a:lnTo>
                      <a:lnTo>
                        <a:pt x="61" y="192"/>
                      </a:lnTo>
                      <a:lnTo>
                        <a:pt x="58" y="193"/>
                      </a:lnTo>
                      <a:lnTo>
                        <a:pt x="56" y="195"/>
                      </a:lnTo>
                      <a:lnTo>
                        <a:pt x="54" y="197"/>
                      </a:lnTo>
                      <a:lnTo>
                        <a:pt x="52" y="199"/>
                      </a:lnTo>
                      <a:lnTo>
                        <a:pt x="50" y="201"/>
                      </a:lnTo>
                      <a:lnTo>
                        <a:pt x="48" y="202"/>
                      </a:lnTo>
                      <a:lnTo>
                        <a:pt x="46" y="204"/>
                      </a:lnTo>
                      <a:lnTo>
                        <a:pt x="45" y="206"/>
                      </a:lnTo>
                      <a:lnTo>
                        <a:pt x="43" y="208"/>
                      </a:lnTo>
                      <a:lnTo>
                        <a:pt x="42" y="209"/>
                      </a:lnTo>
                      <a:lnTo>
                        <a:pt x="40" y="211"/>
                      </a:lnTo>
                      <a:lnTo>
                        <a:pt x="39" y="213"/>
                      </a:lnTo>
                      <a:lnTo>
                        <a:pt x="38" y="214"/>
                      </a:lnTo>
                      <a:lnTo>
                        <a:pt x="36" y="216"/>
                      </a:lnTo>
                      <a:lnTo>
                        <a:pt x="35" y="218"/>
                      </a:lnTo>
                      <a:lnTo>
                        <a:pt x="35" y="220"/>
                      </a:lnTo>
                      <a:lnTo>
                        <a:pt x="34" y="221"/>
                      </a:lnTo>
                      <a:lnTo>
                        <a:pt x="33" y="223"/>
                      </a:lnTo>
                      <a:lnTo>
                        <a:pt x="32" y="225"/>
                      </a:lnTo>
                      <a:lnTo>
                        <a:pt x="31" y="227"/>
                      </a:lnTo>
                      <a:lnTo>
                        <a:pt x="30" y="229"/>
                      </a:lnTo>
                      <a:lnTo>
                        <a:pt x="30" y="230"/>
                      </a:lnTo>
                      <a:lnTo>
                        <a:pt x="29" y="232"/>
                      </a:lnTo>
                      <a:lnTo>
                        <a:pt x="29" y="234"/>
                      </a:lnTo>
                      <a:lnTo>
                        <a:pt x="28" y="236"/>
                      </a:lnTo>
                      <a:lnTo>
                        <a:pt x="28" y="238"/>
                      </a:lnTo>
                      <a:lnTo>
                        <a:pt x="27" y="240"/>
                      </a:lnTo>
                      <a:lnTo>
                        <a:pt x="27" y="241"/>
                      </a:lnTo>
                      <a:lnTo>
                        <a:pt x="27" y="243"/>
                      </a:lnTo>
                      <a:lnTo>
                        <a:pt x="26" y="245"/>
                      </a:lnTo>
                      <a:lnTo>
                        <a:pt x="26" y="247"/>
                      </a:lnTo>
                      <a:lnTo>
                        <a:pt x="26" y="250"/>
                      </a:lnTo>
                      <a:lnTo>
                        <a:pt x="25" y="252"/>
                      </a:lnTo>
                      <a:lnTo>
                        <a:pt x="25" y="254"/>
                      </a:lnTo>
                      <a:lnTo>
                        <a:pt x="25" y="256"/>
                      </a:lnTo>
                      <a:lnTo>
                        <a:pt x="25" y="258"/>
                      </a:lnTo>
                      <a:lnTo>
                        <a:pt x="25" y="260"/>
                      </a:lnTo>
                      <a:lnTo>
                        <a:pt x="24" y="262"/>
                      </a:lnTo>
                      <a:lnTo>
                        <a:pt x="24" y="264"/>
                      </a:lnTo>
                      <a:lnTo>
                        <a:pt x="24" y="266"/>
                      </a:lnTo>
                      <a:lnTo>
                        <a:pt x="24" y="268"/>
                      </a:lnTo>
                      <a:lnTo>
                        <a:pt x="23" y="270"/>
                      </a:lnTo>
                      <a:lnTo>
                        <a:pt x="23" y="272"/>
                      </a:lnTo>
                      <a:lnTo>
                        <a:pt x="23" y="274"/>
                      </a:lnTo>
                      <a:lnTo>
                        <a:pt x="22" y="276"/>
                      </a:lnTo>
                      <a:lnTo>
                        <a:pt x="22" y="278"/>
                      </a:lnTo>
                      <a:lnTo>
                        <a:pt x="21" y="280"/>
                      </a:lnTo>
                      <a:lnTo>
                        <a:pt x="21" y="282"/>
                      </a:lnTo>
                      <a:lnTo>
                        <a:pt x="21" y="284"/>
                      </a:lnTo>
                      <a:lnTo>
                        <a:pt x="20" y="285"/>
                      </a:lnTo>
                      <a:lnTo>
                        <a:pt x="20" y="287"/>
                      </a:lnTo>
                      <a:lnTo>
                        <a:pt x="20" y="289"/>
                      </a:lnTo>
                      <a:lnTo>
                        <a:pt x="19" y="290"/>
                      </a:lnTo>
                      <a:lnTo>
                        <a:pt x="19" y="292"/>
                      </a:lnTo>
                      <a:lnTo>
                        <a:pt x="19" y="294"/>
                      </a:lnTo>
                      <a:lnTo>
                        <a:pt x="18" y="295"/>
                      </a:lnTo>
                      <a:lnTo>
                        <a:pt x="18" y="297"/>
                      </a:lnTo>
                      <a:lnTo>
                        <a:pt x="18" y="298"/>
                      </a:lnTo>
                      <a:lnTo>
                        <a:pt x="17" y="300"/>
                      </a:lnTo>
                      <a:lnTo>
                        <a:pt x="17" y="301"/>
                      </a:lnTo>
                      <a:lnTo>
                        <a:pt x="17" y="303"/>
                      </a:lnTo>
                      <a:lnTo>
                        <a:pt x="17" y="304"/>
                      </a:lnTo>
                      <a:lnTo>
                        <a:pt x="17" y="305"/>
                      </a:lnTo>
                      <a:lnTo>
                        <a:pt x="17" y="307"/>
                      </a:lnTo>
                      <a:lnTo>
                        <a:pt x="17" y="308"/>
                      </a:lnTo>
                      <a:lnTo>
                        <a:pt x="17" y="309"/>
                      </a:lnTo>
                      <a:lnTo>
                        <a:pt x="17" y="310"/>
                      </a:lnTo>
                      <a:lnTo>
                        <a:pt x="17" y="312"/>
                      </a:lnTo>
                      <a:lnTo>
                        <a:pt x="17" y="313"/>
                      </a:lnTo>
                      <a:lnTo>
                        <a:pt x="17" y="314"/>
                      </a:lnTo>
                      <a:lnTo>
                        <a:pt x="17" y="315"/>
                      </a:lnTo>
                      <a:lnTo>
                        <a:pt x="17" y="316"/>
                      </a:lnTo>
                      <a:lnTo>
                        <a:pt x="17" y="317"/>
                      </a:lnTo>
                      <a:lnTo>
                        <a:pt x="17" y="318"/>
                      </a:lnTo>
                      <a:lnTo>
                        <a:pt x="17" y="319"/>
                      </a:lnTo>
                      <a:lnTo>
                        <a:pt x="17" y="320"/>
                      </a:lnTo>
                      <a:lnTo>
                        <a:pt x="17" y="321"/>
                      </a:lnTo>
                      <a:lnTo>
                        <a:pt x="17" y="322"/>
                      </a:lnTo>
                      <a:lnTo>
                        <a:pt x="17" y="323"/>
                      </a:lnTo>
                      <a:lnTo>
                        <a:pt x="17" y="324"/>
                      </a:lnTo>
                      <a:lnTo>
                        <a:pt x="17" y="325"/>
                      </a:lnTo>
                      <a:lnTo>
                        <a:pt x="18" y="326"/>
                      </a:lnTo>
                      <a:lnTo>
                        <a:pt x="18" y="327"/>
                      </a:lnTo>
                      <a:lnTo>
                        <a:pt x="18" y="328"/>
                      </a:lnTo>
                      <a:lnTo>
                        <a:pt x="18" y="329"/>
                      </a:lnTo>
                      <a:lnTo>
                        <a:pt x="19" y="330"/>
                      </a:lnTo>
                      <a:lnTo>
                        <a:pt x="19" y="331"/>
                      </a:lnTo>
                      <a:lnTo>
                        <a:pt x="19" y="332"/>
                      </a:lnTo>
                      <a:lnTo>
                        <a:pt x="19" y="333"/>
                      </a:lnTo>
                      <a:lnTo>
                        <a:pt x="20" y="334"/>
                      </a:lnTo>
                      <a:lnTo>
                        <a:pt x="20" y="335"/>
                      </a:lnTo>
                      <a:lnTo>
                        <a:pt x="20" y="336"/>
                      </a:lnTo>
                      <a:lnTo>
                        <a:pt x="21" y="337"/>
                      </a:lnTo>
                      <a:lnTo>
                        <a:pt x="21" y="338"/>
                      </a:lnTo>
                      <a:lnTo>
                        <a:pt x="21" y="339"/>
                      </a:lnTo>
                      <a:lnTo>
                        <a:pt x="21" y="340"/>
                      </a:lnTo>
                      <a:lnTo>
                        <a:pt x="20" y="341"/>
                      </a:lnTo>
                      <a:lnTo>
                        <a:pt x="20" y="343"/>
                      </a:lnTo>
                      <a:lnTo>
                        <a:pt x="20" y="344"/>
                      </a:lnTo>
                      <a:lnTo>
                        <a:pt x="19" y="346"/>
                      </a:lnTo>
                      <a:lnTo>
                        <a:pt x="19" y="348"/>
                      </a:lnTo>
                      <a:lnTo>
                        <a:pt x="18" y="351"/>
                      </a:lnTo>
                      <a:lnTo>
                        <a:pt x="17" y="353"/>
                      </a:lnTo>
                      <a:lnTo>
                        <a:pt x="17" y="355"/>
                      </a:lnTo>
                      <a:lnTo>
                        <a:pt x="16" y="358"/>
                      </a:lnTo>
                      <a:lnTo>
                        <a:pt x="16" y="360"/>
                      </a:lnTo>
                      <a:lnTo>
                        <a:pt x="15" y="363"/>
                      </a:lnTo>
                      <a:lnTo>
                        <a:pt x="14" y="366"/>
                      </a:lnTo>
                      <a:lnTo>
                        <a:pt x="13" y="368"/>
                      </a:lnTo>
                      <a:lnTo>
                        <a:pt x="13" y="371"/>
                      </a:lnTo>
                      <a:lnTo>
                        <a:pt x="12" y="374"/>
                      </a:lnTo>
                      <a:lnTo>
                        <a:pt x="11" y="376"/>
                      </a:lnTo>
                      <a:lnTo>
                        <a:pt x="11" y="379"/>
                      </a:lnTo>
                      <a:lnTo>
                        <a:pt x="10" y="382"/>
                      </a:lnTo>
                      <a:lnTo>
                        <a:pt x="9" y="384"/>
                      </a:lnTo>
                      <a:lnTo>
                        <a:pt x="8" y="387"/>
                      </a:lnTo>
                      <a:lnTo>
                        <a:pt x="7" y="389"/>
                      </a:lnTo>
                      <a:lnTo>
                        <a:pt x="7" y="391"/>
                      </a:lnTo>
                      <a:lnTo>
                        <a:pt x="6" y="393"/>
                      </a:lnTo>
                      <a:lnTo>
                        <a:pt x="5" y="395"/>
                      </a:lnTo>
                      <a:lnTo>
                        <a:pt x="4" y="397"/>
                      </a:lnTo>
                      <a:lnTo>
                        <a:pt x="3" y="398"/>
                      </a:lnTo>
                      <a:lnTo>
                        <a:pt x="2" y="400"/>
                      </a:lnTo>
                      <a:lnTo>
                        <a:pt x="1" y="401"/>
                      </a:lnTo>
                      <a:lnTo>
                        <a:pt x="1" y="402"/>
                      </a:lnTo>
                      <a:lnTo>
                        <a:pt x="0" y="403"/>
                      </a:lnTo>
                      <a:lnTo>
                        <a:pt x="0" y="404"/>
                      </a:lnTo>
                      <a:lnTo>
                        <a:pt x="1" y="405"/>
                      </a:lnTo>
                      <a:lnTo>
                        <a:pt x="1" y="406"/>
                      </a:lnTo>
                      <a:lnTo>
                        <a:pt x="2" y="407"/>
                      </a:lnTo>
                      <a:lnTo>
                        <a:pt x="3" y="408"/>
                      </a:lnTo>
                      <a:lnTo>
                        <a:pt x="4" y="409"/>
                      </a:lnTo>
                      <a:lnTo>
                        <a:pt x="5" y="410"/>
                      </a:lnTo>
                      <a:lnTo>
                        <a:pt x="6" y="412"/>
                      </a:lnTo>
                      <a:lnTo>
                        <a:pt x="7" y="413"/>
                      </a:lnTo>
                      <a:lnTo>
                        <a:pt x="9" y="414"/>
                      </a:lnTo>
                      <a:lnTo>
                        <a:pt x="10" y="416"/>
                      </a:lnTo>
                      <a:lnTo>
                        <a:pt x="12" y="417"/>
                      </a:lnTo>
                      <a:lnTo>
                        <a:pt x="13" y="418"/>
                      </a:lnTo>
                      <a:lnTo>
                        <a:pt x="15" y="419"/>
                      </a:lnTo>
                      <a:lnTo>
                        <a:pt x="17" y="420"/>
                      </a:lnTo>
                      <a:lnTo>
                        <a:pt x="19" y="421"/>
                      </a:lnTo>
                      <a:lnTo>
                        <a:pt x="21" y="422"/>
                      </a:lnTo>
                      <a:lnTo>
                        <a:pt x="23" y="422"/>
                      </a:lnTo>
                      <a:lnTo>
                        <a:pt x="25" y="423"/>
                      </a:lnTo>
                      <a:lnTo>
                        <a:pt x="27" y="423"/>
                      </a:lnTo>
                      <a:lnTo>
                        <a:pt x="30" y="423"/>
                      </a:lnTo>
                      <a:lnTo>
                        <a:pt x="32" y="423"/>
                      </a:lnTo>
                      <a:lnTo>
                        <a:pt x="35" y="423"/>
                      </a:lnTo>
                      <a:lnTo>
                        <a:pt x="37" y="422"/>
                      </a:lnTo>
                      <a:lnTo>
                        <a:pt x="40" y="421"/>
                      </a:lnTo>
                      <a:lnTo>
                        <a:pt x="43" y="420"/>
                      </a:lnTo>
                      <a:lnTo>
                        <a:pt x="45" y="419"/>
                      </a:lnTo>
                      <a:lnTo>
                        <a:pt x="48" y="417"/>
                      </a:lnTo>
                      <a:lnTo>
                        <a:pt x="51" y="416"/>
                      </a:lnTo>
                      <a:lnTo>
                        <a:pt x="54" y="413"/>
                      </a:lnTo>
                      <a:lnTo>
                        <a:pt x="57" y="411"/>
                      </a:lnTo>
                      <a:lnTo>
                        <a:pt x="60" y="408"/>
                      </a:lnTo>
                      <a:lnTo>
                        <a:pt x="63" y="405"/>
                      </a:lnTo>
                      <a:lnTo>
                        <a:pt x="66" y="402"/>
                      </a:lnTo>
                      <a:lnTo>
                        <a:pt x="69" y="399"/>
                      </a:lnTo>
                      <a:lnTo>
                        <a:pt x="71" y="397"/>
                      </a:lnTo>
                      <a:lnTo>
                        <a:pt x="73" y="394"/>
                      </a:lnTo>
                      <a:lnTo>
                        <a:pt x="76" y="392"/>
                      </a:lnTo>
                      <a:lnTo>
                        <a:pt x="78" y="389"/>
                      </a:lnTo>
                      <a:lnTo>
                        <a:pt x="80" y="387"/>
                      </a:lnTo>
                      <a:lnTo>
                        <a:pt x="81" y="385"/>
                      </a:lnTo>
                      <a:lnTo>
                        <a:pt x="83" y="383"/>
                      </a:lnTo>
                      <a:lnTo>
                        <a:pt x="85" y="381"/>
                      </a:lnTo>
                      <a:lnTo>
                        <a:pt x="86" y="380"/>
                      </a:lnTo>
                      <a:lnTo>
                        <a:pt x="87" y="378"/>
                      </a:lnTo>
                      <a:lnTo>
                        <a:pt x="89" y="376"/>
                      </a:lnTo>
                      <a:lnTo>
                        <a:pt x="90" y="374"/>
                      </a:lnTo>
                      <a:lnTo>
                        <a:pt x="91" y="373"/>
                      </a:lnTo>
                      <a:lnTo>
                        <a:pt x="92" y="371"/>
                      </a:lnTo>
                      <a:lnTo>
                        <a:pt x="93" y="370"/>
                      </a:lnTo>
                      <a:lnTo>
                        <a:pt x="93" y="368"/>
                      </a:lnTo>
                      <a:lnTo>
                        <a:pt x="94" y="366"/>
                      </a:lnTo>
                      <a:lnTo>
                        <a:pt x="95" y="365"/>
                      </a:lnTo>
                      <a:lnTo>
                        <a:pt x="95" y="363"/>
                      </a:lnTo>
                      <a:lnTo>
                        <a:pt x="96" y="362"/>
                      </a:lnTo>
                      <a:lnTo>
                        <a:pt x="96" y="360"/>
                      </a:lnTo>
                      <a:lnTo>
                        <a:pt x="97" y="359"/>
                      </a:lnTo>
                      <a:lnTo>
                        <a:pt x="97" y="357"/>
                      </a:lnTo>
                      <a:lnTo>
                        <a:pt x="97" y="355"/>
                      </a:lnTo>
                      <a:lnTo>
                        <a:pt x="98" y="354"/>
                      </a:lnTo>
                      <a:lnTo>
                        <a:pt x="98" y="352"/>
                      </a:lnTo>
                      <a:lnTo>
                        <a:pt x="98" y="350"/>
                      </a:lnTo>
                      <a:lnTo>
                        <a:pt x="99" y="348"/>
                      </a:lnTo>
                      <a:lnTo>
                        <a:pt x="99" y="346"/>
                      </a:lnTo>
                      <a:lnTo>
                        <a:pt x="99" y="345"/>
                      </a:lnTo>
                      <a:lnTo>
                        <a:pt x="99" y="344"/>
                      </a:lnTo>
                      <a:lnTo>
                        <a:pt x="99" y="343"/>
                      </a:lnTo>
                      <a:lnTo>
                        <a:pt x="100" y="342"/>
                      </a:lnTo>
                      <a:lnTo>
                        <a:pt x="100" y="340"/>
                      </a:lnTo>
                      <a:lnTo>
                        <a:pt x="100" y="339"/>
                      </a:lnTo>
                      <a:lnTo>
                        <a:pt x="100" y="338"/>
                      </a:lnTo>
                      <a:lnTo>
                        <a:pt x="101" y="336"/>
                      </a:lnTo>
                      <a:lnTo>
                        <a:pt x="101" y="335"/>
                      </a:lnTo>
                      <a:lnTo>
                        <a:pt x="101" y="334"/>
                      </a:lnTo>
                      <a:lnTo>
                        <a:pt x="101" y="332"/>
                      </a:lnTo>
                      <a:lnTo>
                        <a:pt x="101" y="331"/>
                      </a:lnTo>
                      <a:lnTo>
                        <a:pt x="102" y="329"/>
                      </a:lnTo>
                      <a:lnTo>
                        <a:pt x="102" y="327"/>
                      </a:lnTo>
                      <a:lnTo>
                        <a:pt x="102" y="326"/>
                      </a:lnTo>
                      <a:lnTo>
                        <a:pt x="103" y="324"/>
                      </a:lnTo>
                      <a:lnTo>
                        <a:pt x="103" y="323"/>
                      </a:lnTo>
                      <a:lnTo>
                        <a:pt x="103" y="321"/>
                      </a:lnTo>
                      <a:lnTo>
                        <a:pt x="103" y="320"/>
                      </a:lnTo>
                      <a:lnTo>
                        <a:pt x="103" y="318"/>
                      </a:lnTo>
                      <a:lnTo>
                        <a:pt x="103" y="316"/>
                      </a:lnTo>
                      <a:lnTo>
                        <a:pt x="104" y="315"/>
                      </a:lnTo>
                      <a:lnTo>
                        <a:pt x="104" y="313"/>
                      </a:lnTo>
                      <a:lnTo>
                        <a:pt x="104" y="312"/>
                      </a:lnTo>
                      <a:lnTo>
                        <a:pt x="104" y="310"/>
                      </a:lnTo>
                      <a:lnTo>
                        <a:pt x="104" y="309"/>
                      </a:lnTo>
                      <a:lnTo>
                        <a:pt x="104" y="307"/>
                      </a:lnTo>
                      <a:lnTo>
                        <a:pt x="104" y="306"/>
                      </a:lnTo>
                      <a:lnTo>
                        <a:pt x="104" y="304"/>
                      </a:lnTo>
                      <a:lnTo>
                        <a:pt x="104" y="303"/>
                      </a:lnTo>
                      <a:lnTo>
                        <a:pt x="104" y="301"/>
                      </a:lnTo>
                      <a:lnTo>
                        <a:pt x="104" y="300"/>
                      </a:lnTo>
                      <a:lnTo>
                        <a:pt x="104" y="299"/>
                      </a:lnTo>
                      <a:lnTo>
                        <a:pt x="105" y="299"/>
                      </a:lnTo>
                      <a:lnTo>
                        <a:pt x="106" y="298"/>
                      </a:lnTo>
                      <a:lnTo>
                        <a:pt x="107" y="297"/>
                      </a:lnTo>
                      <a:lnTo>
                        <a:pt x="108" y="297"/>
                      </a:lnTo>
                      <a:lnTo>
                        <a:pt x="108" y="295"/>
                      </a:lnTo>
                      <a:lnTo>
                        <a:pt x="109" y="295"/>
                      </a:lnTo>
                      <a:lnTo>
                        <a:pt x="110" y="294"/>
                      </a:lnTo>
                      <a:lnTo>
                        <a:pt x="111" y="293"/>
                      </a:lnTo>
                      <a:lnTo>
                        <a:pt x="112" y="291"/>
                      </a:lnTo>
                      <a:lnTo>
                        <a:pt x="112" y="290"/>
                      </a:lnTo>
                      <a:lnTo>
                        <a:pt x="113" y="289"/>
                      </a:lnTo>
                      <a:lnTo>
                        <a:pt x="114" y="288"/>
                      </a:lnTo>
                      <a:lnTo>
                        <a:pt x="115" y="287"/>
                      </a:lnTo>
                      <a:lnTo>
                        <a:pt x="115" y="286"/>
                      </a:lnTo>
                      <a:lnTo>
                        <a:pt x="116" y="284"/>
                      </a:lnTo>
                      <a:lnTo>
                        <a:pt x="116" y="283"/>
                      </a:lnTo>
                      <a:lnTo>
                        <a:pt x="117" y="282"/>
                      </a:lnTo>
                      <a:lnTo>
                        <a:pt x="118" y="281"/>
                      </a:lnTo>
                      <a:lnTo>
                        <a:pt x="118" y="280"/>
                      </a:lnTo>
                      <a:lnTo>
                        <a:pt x="119" y="278"/>
                      </a:lnTo>
                      <a:lnTo>
                        <a:pt x="119" y="277"/>
                      </a:lnTo>
                      <a:lnTo>
                        <a:pt x="120" y="276"/>
                      </a:lnTo>
                      <a:lnTo>
                        <a:pt x="120" y="275"/>
                      </a:lnTo>
                      <a:lnTo>
                        <a:pt x="120" y="274"/>
                      </a:lnTo>
                      <a:lnTo>
                        <a:pt x="120" y="273"/>
                      </a:lnTo>
                      <a:lnTo>
                        <a:pt x="121" y="272"/>
                      </a:lnTo>
                      <a:lnTo>
                        <a:pt x="121" y="271"/>
                      </a:lnTo>
                      <a:lnTo>
                        <a:pt x="121" y="270"/>
                      </a:lnTo>
                      <a:lnTo>
                        <a:pt x="121" y="269"/>
                      </a:lnTo>
                      <a:lnTo>
                        <a:pt x="121" y="268"/>
                      </a:lnTo>
                      <a:lnTo>
                        <a:pt x="122" y="268"/>
                      </a:lnTo>
                      <a:lnTo>
                        <a:pt x="123" y="267"/>
                      </a:lnTo>
                      <a:lnTo>
                        <a:pt x="124" y="266"/>
                      </a:lnTo>
                      <a:lnTo>
                        <a:pt x="126" y="265"/>
                      </a:lnTo>
                      <a:lnTo>
                        <a:pt x="127" y="264"/>
                      </a:lnTo>
                      <a:lnTo>
                        <a:pt x="128" y="263"/>
                      </a:lnTo>
                      <a:lnTo>
                        <a:pt x="130" y="262"/>
                      </a:lnTo>
                      <a:lnTo>
                        <a:pt x="132" y="260"/>
                      </a:lnTo>
                      <a:lnTo>
                        <a:pt x="133" y="259"/>
                      </a:lnTo>
                      <a:lnTo>
                        <a:pt x="135" y="257"/>
                      </a:lnTo>
                      <a:lnTo>
                        <a:pt x="137" y="256"/>
                      </a:lnTo>
                      <a:lnTo>
                        <a:pt x="138" y="254"/>
                      </a:lnTo>
                      <a:lnTo>
                        <a:pt x="140" y="252"/>
                      </a:lnTo>
                      <a:lnTo>
                        <a:pt x="142" y="250"/>
                      </a:lnTo>
                      <a:lnTo>
                        <a:pt x="144" y="248"/>
                      </a:lnTo>
                      <a:lnTo>
                        <a:pt x="146" y="247"/>
                      </a:lnTo>
                      <a:lnTo>
                        <a:pt x="147" y="245"/>
                      </a:lnTo>
                      <a:lnTo>
                        <a:pt x="149" y="243"/>
                      </a:lnTo>
                      <a:lnTo>
                        <a:pt x="151" y="241"/>
                      </a:lnTo>
                      <a:lnTo>
                        <a:pt x="152" y="239"/>
                      </a:lnTo>
                      <a:lnTo>
                        <a:pt x="154" y="237"/>
                      </a:lnTo>
                      <a:lnTo>
                        <a:pt x="155" y="236"/>
                      </a:lnTo>
                      <a:lnTo>
                        <a:pt x="157" y="234"/>
                      </a:lnTo>
                      <a:lnTo>
                        <a:pt x="158" y="232"/>
                      </a:lnTo>
                      <a:lnTo>
                        <a:pt x="159" y="230"/>
                      </a:lnTo>
                      <a:lnTo>
                        <a:pt x="160" y="229"/>
                      </a:lnTo>
                      <a:lnTo>
                        <a:pt x="161" y="228"/>
                      </a:lnTo>
                      <a:lnTo>
                        <a:pt x="162" y="226"/>
                      </a:lnTo>
                      <a:lnTo>
                        <a:pt x="163" y="225"/>
                      </a:lnTo>
                      <a:lnTo>
                        <a:pt x="163" y="223"/>
                      </a:lnTo>
                      <a:lnTo>
                        <a:pt x="164" y="222"/>
                      </a:lnTo>
                      <a:lnTo>
                        <a:pt x="164" y="221"/>
                      </a:lnTo>
                      <a:lnTo>
                        <a:pt x="166" y="222"/>
                      </a:lnTo>
                      <a:lnTo>
                        <a:pt x="168" y="222"/>
                      </a:lnTo>
                      <a:lnTo>
                        <a:pt x="169" y="223"/>
                      </a:lnTo>
                      <a:lnTo>
                        <a:pt x="172" y="223"/>
                      </a:lnTo>
                      <a:lnTo>
                        <a:pt x="173" y="223"/>
                      </a:lnTo>
                      <a:lnTo>
                        <a:pt x="175" y="223"/>
                      </a:lnTo>
                      <a:lnTo>
                        <a:pt x="177" y="223"/>
                      </a:lnTo>
                      <a:lnTo>
                        <a:pt x="180" y="223"/>
                      </a:lnTo>
                      <a:lnTo>
                        <a:pt x="181" y="223"/>
                      </a:lnTo>
                      <a:lnTo>
                        <a:pt x="184" y="223"/>
                      </a:lnTo>
                      <a:lnTo>
                        <a:pt x="186" y="223"/>
                      </a:lnTo>
                      <a:lnTo>
                        <a:pt x="188" y="223"/>
                      </a:lnTo>
                      <a:lnTo>
                        <a:pt x="190" y="222"/>
                      </a:lnTo>
                      <a:lnTo>
                        <a:pt x="192" y="222"/>
                      </a:lnTo>
                      <a:lnTo>
                        <a:pt x="194" y="221"/>
                      </a:lnTo>
                      <a:lnTo>
                        <a:pt x="196" y="221"/>
                      </a:lnTo>
                      <a:lnTo>
                        <a:pt x="198" y="221"/>
                      </a:lnTo>
                      <a:lnTo>
                        <a:pt x="200" y="220"/>
                      </a:lnTo>
                      <a:lnTo>
                        <a:pt x="202" y="219"/>
                      </a:lnTo>
                      <a:lnTo>
                        <a:pt x="204" y="219"/>
                      </a:lnTo>
                      <a:lnTo>
                        <a:pt x="205" y="218"/>
                      </a:lnTo>
                      <a:lnTo>
                        <a:pt x="207" y="218"/>
                      </a:lnTo>
                      <a:lnTo>
                        <a:pt x="209" y="217"/>
                      </a:lnTo>
                      <a:lnTo>
                        <a:pt x="211" y="216"/>
                      </a:lnTo>
                      <a:lnTo>
                        <a:pt x="212" y="216"/>
                      </a:lnTo>
                      <a:lnTo>
                        <a:pt x="214" y="215"/>
                      </a:lnTo>
                      <a:lnTo>
                        <a:pt x="215" y="215"/>
                      </a:lnTo>
                      <a:lnTo>
                        <a:pt x="217" y="214"/>
                      </a:lnTo>
                      <a:lnTo>
                        <a:pt x="218" y="214"/>
                      </a:lnTo>
                      <a:lnTo>
                        <a:pt x="219" y="214"/>
                      </a:lnTo>
                      <a:lnTo>
                        <a:pt x="220" y="213"/>
                      </a:lnTo>
                      <a:lnTo>
                        <a:pt x="222" y="213"/>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CL"/>
                </a:p>
              </p:txBody>
            </p:sp>
            <p:sp>
              <p:nvSpPr>
                <p:cNvPr id="50213" name="Freeform 33"/>
                <p:cNvSpPr>
                  <a:spLocks/>
                </p:cNvSpPr>
                <p:nvPr/>
              </p:nvSpPr>
              <p:spPr bwMode="auto">
                <a:xfrm>
                  <a:off x="4480" y="1773"/>
                  <a:ext cx="747" cy="33"/>
                </a:xfrm>
                <a:custGeom>
                  <a:avLst/>
                  <a:gdLst>
                    <a:gd name="T0" fmla="*/ 746 w 747"/>
                    <a:gd name="T1" fmla="*/ 0 h 33"/>
                    <a:gd name="T2" fmla="*/ 746 w 747"/>
                    <a:gd name="T3" fmla="*/ 32 h 33"/>
                    <a:gd name="T4" fmla="*/ 0 w 747"/>
                    <a:gd name="T5" fmla="*/ 32 h 33"/>
                    <a:gd name="T6" fmla="*/ 0 w 747"/>
                    <a:gd name="T7" fmla="*/ 0 h 33"/>
                    <a:gd name="T8" fmla="*/ 746 w 747"/>
                    <a:gd name="T9" fmla="*/ 0 h 33"/>
                    <a:gd name="T10" fmla="*/ 0 60000 65536"/>
                    <a:gd name="T11" fmla="*/ 0 60000 65536"/>
                    <a:gd name="T12" fmla="*/ 0 60000 65536"/>
                    <a:gd name="T13" fmla="*/ 0 60000 65536"/>
                    <a:gd name="T14" fmla="*/ 0 60000 65536"/>
                    <a:gd name="T15" fmla="*/ 0 w 747"/>
                    <a:gd name="T16" fmla="*/ 0 h 33"/>
                    <a:gd name="T17" fmla="*/ 747 w 747"/>
                    <a:gd name="T18" fmla="*/ 33 h 33"/>
                  </a:gdLst>
                  <a:ahLst/>
                  <a:cxnLst>
                    <a:cxn ang="T10">
                      <a:pos x="T0" y="T1"/>
                    </a:cxn>
                    <a:cxn ang="T11">
                      <a:pos x="T2" y="T3"/>
                    </a:cxn>
                    <a:cxn ang="T12">
                      <a:pos x="T4" y="T5"/>
                    </a:cxn>
                    <a:cxn ang="T13">
                      <a:pos x="T6" y="T7"/>
                    </a:cxn>
                    <a:cxn ang="T14">
                      <a:pos x="T8" y="T9"/>
                    </a:cxn>
                  </a:cxnLst>
                  <a:rect l="T15" t="T16" r="T17" b="T18"/>
                  <a:pathLst>
                    <a:path w="747" h="33">
                      <a:moveTo>
                        <a:pt x="746" y="0"/>
                      </a:moveTo>
                      <a:lnTo>
                        <a:pt x="746" y="32"/>
                      </a:lnTo>
                      <a:lnTo>
                        <a:pt x="0" y="32"/>
                      </a:lnTo>
                      <a:lnTo>
                        <a:pt x="0" y="0"/>
                      </a:lnTo>
                      <a:lnTo>
                        <a:pt x="746" y="0"/>
                      </a:lnTo>
                    </a:path>
                  </a:pathLst>
                </a:custGeom>
                <a:solidFill>
                  <a:srgbClr val="CECECE"/>
                </a:solidFill>
                <a:ln>
                  <a:noFill/>
                </a:ln>
                <a:extLst>
                  <a:ext uri="{91240B29-F687-4F45-9708-019B960494DF}">
                    <a14:hiddenLine xmlns:a14="http://schemas.microsoft.com/office/drawing/2010/main" w="12700" cap="rnd">
                      <a:solidFill>
                        <a:srgbClr val="000000"/>
                      </a:solidFill>
                      <a:round/>
                      <a:headEnd/>
                      <a:tailEnd/>
                    </a14:hiddenLine>
                  </a:ext>
                </a:extLst>
              </p:spPr>
              <p:txBody>
                <a:bodyPr/>
                <a:lstStyle/>
                <a:p>
                  <a:endParaRPr lang="es-CL"/>
                </a:p>
              </p:txBody>
            </p:sp>
            <p:sp>
              <p:nvSpPr>
                <p:cNvPr id="50214" name="Freeform 34"/>
                <p:cNvSpPr>
                  <a:spLocks/>
                </p:cNvSpPr>
                <p:nvPr/>
              </p:nvSpPr>
              <p:spPr bwMode="auto">
                <a:xfrm>
                  <a:off x="4515" y="1725"/>
                  <a:ext cx="672" cy="33"/>
                </a:xfrm>
                <a:custGeom>
                  <a:avLst/>
                  <a:gdLst>
                    <a:gd name="T0" fmla="*/ 671 w 672"/>
                    <a:gd name="T1" fmla="*/ 0 h 33"/>
                    <a:gd name="T2" fmla="*/ 671 w 672"/>
                    <a:gd name="T3" fmla="*/ 32 h 33"/>
                    <a:gd name="T4" fmla="*/ 0 w 672"/>
                    <a:gd name="T5" fmla="*/ 32 h 33"/>
                    <a:gd name="T6" fmla="*/ 0 w 672"/>
                    <a:gd name="T7" fmla="*/ 0 h 33"/>
                    <a:gd name="T8" fmla="*/ 671 w 672"/>
                    <a:gd name="T9" fmla="*/ 0 h 33"/>
                    <a:gd name="T10" fmla="*/ 0 60000 65536"/>
                    <a:gd name="T11" fmla="*/ 0 60000 65536"/>
                    <a:gd name="T12" fmla="*/ 0 60000 65536"/>
                    <a:gd name="T13" fmla="*/ 0 60000 65536"/>
                    <a:gd name="T14" fmla="*/ 0 60000 65536"/>
                    <a:gd name="T15" fmla="*/ 0 w 672"/>
                    <a:gd name="T16" fmla="*/ 0 h 33"/>
                    <a:gd name="T17" fmla="*/ 672 w 672"/>
                    <a:gd name="T18" fmla="*/ 33 h 33"/>
                  </a:gdLst>
                  <a:ahLst/>
                  <a:cxnLst>
                    <a:cxn ang="T10">
                      <a:pos x="T0" y="T1"/>
                    </a:cxn>
                    <a:cxn ang="T11">
                      <a:pos x="T2" y="T3"/>
                    </a:cxn>
                    <a:cxn ang="T12">
                      <a:pos x="T4" y="T5"/>
                    </a:cxn>
                    <a:cxn ang="T13">
                      <a:pos x="T6" y="T7"/>
                    </a:cxn>
                    <a:cxn ang="T14">
                      <a:pos x="T8" y="T9"/>
                    </a:cxn>
                  </a:cxnLst>
                  <a:rect l="T15" t="T16" r="T17" b="T18"/>
                  <a:pathLst>
                    <a:path w="672" h="33">
                      <a:moveTo>
                        <a:pt x="671" y="0"/>
                      </a:moveTo>
                      <a:lnTo>
                        <a:pt x="671" y="32"/>
                      </a:lnTo>
                      <a:lnTo>
                        <a:pt x="0" y="32"/>
                      </a:lnTo>
                      <a:lnTo>
                        <a:pt x="0" y="0"/>
                      </a:lnTo>
                      <a:lnTo>
                        <a:pt x="671" y="0"/>
                      </a:lnTo>
                    </a:path>
                  </a:pathLst>
                </a:custGeom>
                <a:solidFill>
                  <a:srgbClr val="CECECE"/>
                </a:solidFill>
                <a:ln>
                  <a:noFill/>
                </a:ln>
                <a:extLst>
                  <a:ext uri="{91240B29-F687-4F45-9708-019B960494DF}">
                    <a14:hiddenLine xmlns:a14="http://schemas.microsoft.com/office/drawing/2010/main" w="12700" cap="rnd">
                      <a:solidFill>
                        <a:srgbClr val="000000"/>
                      </a:solidFill>
                      <a:round/>
                      <a:headEnd/>
                      <a:tailEnd/>
                    </a14:hiddenLine>
                  </a:ext>
                </a:extLst>
              </p:spPr>
              <p:txBody>
                <a:bodyPr/>
                <a:lstStyle/>
                <a:p>
                  <a:endParaRPr lang="es-CL"/>
                </a:p>
              </p:txBody>
            </p:sp>
            <p:sp>
              <p:nvSpPr>
                <p:cNvPr id="50215" name="Freeform 35"/>
                <p:cNvSpPr>
                  <a:spLocks/>
                </p:cNvSpPr>
                <p:nvPr/>
              </p:nvSpPr>
              <p:spPr bwMode="auto">
                <a:xfrm>
                  <a:off x="4515" y="1222"/>
                  <a:ext cx="672" cy="146"/>
                </a:xfrm>
                <a:custGeom>
                  <a:avLst/>
                  <a:gdLst>
                    <a:gd name="T0" fmla="*/ 335 w 672"/>
                    <a:gd name="T1" fmla="*/ 0 h 146"/>
                    <a:gd name="T2" fmla="*/ 0 w 672"/>
                    <a:gd name="T3" fmla="*/ 145 h 146"/>
                    <a:gd name="T4" fmla="*/ 671 w 672"/>
                    <a:gd name="T5" fmla="*/ 145 h 146"/>
                    <a:gd name="T6" fmla="*/ 335 w 672"/>
                    <a:gd name="T7" fmla="*/ 0 h 146"/>
                    <a:gd name="T8" fmla="*/ 0 60000 65536"/>
                    <a:gd name="T9" fmla="*/ 0 60000 65536"/>
                    <a:gd name="T10" fmla="*/ 0 60000 65536"/>
                    <a:gd name="T11" fmla="*/ 0 60000 65536"/>
                    <a:gd name="T12" fmla="*/ 0 w 672"/>
                    <a:gd name="T13" fmla="*/ 0 h 146"/>
                    <a:gd name="T14" fmla="*/ 672 w 672"/>
                    <a:gd name="T15" fmla="*/ 146 h 146"/>
                  </a:gdLst>
                  <a:ahLst/>
                  <a:cxnLst>
                    <a:cxn ang="T8">
                      <a:pos x="T0" y="T1"/>
                    </a:cxn>
                    <a:cxn ang="T9">
                      <a:pos x="T2" y="T3"/>
                    </a:cxn>
                    <a:cxn ang="T10">
                      <a:pos x="T4" y="T5"/>
                    </a:cxn>
                    <a:cxn ang="T11">
                      <a:pos x="T6" y="T7"/>
                    </a:cxn>
                  </a:cxnLst>
                  <a:rect l="T12" t="T13" r="T14" b="T15"/>
                  <a:pathLst>
                    <a:path w="672" h="146">
                      <a:moveTo>
                        <a:pt x="335" y="0"/>
                      </a:moveTo>
                      <a:lnTo>
                        <a:pt x="0" y="145"/>
                      </a:lnTo>
                      <a:lnTo>
                        <a:pt x="671" y="145"/>
                      </a:lnTo>
                      <a:lnTo>
                        <a:pt x="335" y="0"/>
                      </a:lnTo>
                    </a:path>
                  </a:pathLst>
                </a:custGeom>
                <a:solidFill>
                  <a:srgbClr val="CECECE"/>
                </a:solidFill>
                <a:ln>
                  <a:noFill/>
                </a:ln>
                <a:extLst>
                  <a:ext uri="{91240B29-F687-4F45-9708-019B960494DF}">
                    <a14:hiddenLine xmlns:a14="http://schemas.microsoft.com/office/drawing/2010/main" w="12700" cap="rnd">
                      <a:solidFill>
                        <a:srgbClr val="000000"/>
                      </a:solidFill>
                      <a:round/>
                      <a:headEnd/>
                      <a:tailEnd/>
                    </a14:hiddenLine>
                  </a:ext>
                </a:extLst>
              </p:spPr>
              <p:txBody>
                <a:bodyPr/>
                <a:lstStyle/>
                <a:p>
                  <a:endParaRPr lang="es-CL"/>
                </a:p>
              </p:txBody>
            </p:sp>
            <p:sp>
              <p:nvSpPr>
                <p:cNvPr id="50216" name="Freeform 36"/>
                <p:cNvSpPr>
                  <a:spLocks/>
                </p:cNvSpPr>
                <p:nvPr/>
              </p:nvSpPr>
              <p:spPr bwMode="auto">
                <a:xfrm>
                  <a:off x="4583" y="1394"/>
                  <a:ext cx="78" cy="305"/>
                </a:xfrm>
                <a:custGeom>
                  <a:avLst/>
                  <a:gdLst>
                    <a:gd name="T0" fmla="*/ 77 w 78"/>
                    <a:gd name="T1" fmla="*/ 304 h 305"/>
                    <a:gd name="T2" fmla="*/ 77 w 78"/>
                    <a:gd name="T3" fmla="*/ 0 h 305"/>
                    <a:gd name="T4" fmla="*/ 0 w 78"/>
                    <a:gd name="T5" fmla="*/ 0 h 305"/>
                    <a:gd name="T6" fmla="*/ 0 w 78"/>
                    <a:gd name="T7" fmla="*/ 304 h 305"/>
                    <a:gd name="T8" fmla="*/ 77 w 78"/>
                    <a:gd name="T9" fmla="*/ 304 h 305"/>
                    <a:gd name="T10" fmla="*/ 0 60000 65536"/>
                    <a:gd name="T11" fmla="*/ 0 60000 65536"/>
                    <a:gd name="T12" fmla="*/ 0 60000 65536"/>
                    <a:gd name="T13" fmla="*/ 0 60000 65536"/>
                    <a:gd name="T14" fmla="*/ 0 60000 65536"/>
                    <a:gd name="T15" fmla="*/ 0 w 78"/>
                    <a:gd name="T16" fmla="*/ 0 h 305"/>
                    <a:gd name="T17" fmla="*/ 78 w 78"/>
                    <a:gd name="T18" fmla="*/ 305 h 305"/>
                  </a:gdLst>
                  <a:ahLst/>
                  <a:cxnLst>
                    <a:cxn ang="T10">
                      <a:pos x="T0" y="T1"/>
                    </a:cxn>
                    <a:cxn ang="T11">
                      <a:pos x="T2" y="T3"/>
                    </a:cxn>
                    <a:cxn ang="T12">
                      <a:pos x="T4" y="T5"/>
                    </a:cxn>
                    <a:cxn ang="T13">
                      <a:pos x="T6" y="T7"/>
                    </a:cxn>
                    <a:cxn ang="T14">
                      <a:pos x="T8" y="T9"/>
                    </a:cxn>
                  </a:cxnLst>
                  <a:rect l="T15" t="T16" r="T17" b="T18"/>
                  <a:pathLst>
                    <a:path w="78" h="305">
                      <a:moveTo>
                        <a:pt x="77" y="304"/>
                      </a:moveTo>
                      <a:lnTo>
                        <a:pt x="77" y="0"/>
                      </a:lnTo>
                      <a:lnTo>
                        <a:pt x="0" y="0"/>
                      </a:lnTo>
                      <a:lnTo>
                        <a:pt x="0" y="304"/>
                      </a:lnTo>
                      <a:lnTo>
                        <a:pt x="77" y="304"/>
                      </a:lnTo>
                    </a:path>
                  </a:pathLst>
                </a:custGeom>
                <a:solidFill>
                  <a:srgbClr val="CECECE"/>
                </a:solidFill>
                <a:ln>
                  <a:noFill/>
                </a:ln>
                <a:extLst>
                  <a:ext uri="{91240B29-F687-4F45-9708-019B960494DF}">
                    <a14:hiddenLine xmlns:a14="http://schemas.microsoft.com/office/drawing/2010/main" w="12700" cap="rnd">
                      <a:solidFill>
                        <a:srgbClr val="000000"/>
                      </a:solidFill>
                      <a:round/>
                      <a:headEnd/>
                      <a:tailEnd/>
                    </a14:hiddenLine>
                  </a:ext>
                </a:extLst>
              </p:spPr>
              <p:txBody>
                <a:bodyPr/>
                <a:lstStyle/>
                <a:p>
                  <a:endParaRPr lang="es-CL"/>
                </a:p>
              </p:txBody>
            </p:sp>
            <p:sp>
              <p:nvSpPr>
                <p:cNvPr id="50217" name="Freeform 37"/>
                <p:cNvSpPr>
                  <a:spLocks/>
                </p:cNvSpPr>
                <p:nvPr/>
              </p:nvSpPr>
              <p:spPr bwMode="auto">
                <a:xfrm>
                  <a:off x="4735" y="1394"/>
                  <a:ext cx="79" cy="305"/>
                </a:xfrm>
                <a:custGeom>
                  <a:avLst/>
                  <a:gdLst>
                    <a:gd name="T0" fmla="*/ 78 w 79"/>
                    <a:gd name="T1" fmla="*/ 304 h 305"/>
                    <a:gd name="T2" fmla="*/ 78 w 79"/>
                    <a:gd name="T3" fmla="*/ 0 h 305"/>
                    <a:gd name="T4" fmla="*/ 0 w 79"/>
                    <a:gd name="T5" fmla="*/ 0 h 305"/>
                    <a:gd name="T6" fmla="*/ 0 w 79"/>
                    <a:gd name="T7" fmla="*/ 304 h 305"/>
                    <a:gd name="T8" fmla="*/ 78 w 79"/>
                    <a:gd name="T9" fmla="*/ 304 h 305"/>
                    <a:gd name="T10" fmla="*/ 0 60000 65536"/>
                    <a:gd name="T11" fmla="*/ 0 60000 65536"/>
                    <a:gd name="T12" fmla="*/ 0 60000 65536"/>
                    <a:gd name="T13" fmla="*/ 0 60000 65536"/>
                    <a:gd name="T14" fmla="*/ 0 60000 65536"/>
                    <a:gd name="T15" fmla="*/ 0 w 79"/>
                    <a:gd name="T16" fmla="*/ 0 h 305"/>
                    <a:gd name="T17" fmla="*/ 79 w 79"/>
                    <a:gd name="T18" fmla="*/ 305 h 305"/>
                  </a:gdLst>
                  <a:ahLst/>
                  <a:cxnLst>
                    <a:cxn ang="T10">
                      <a:pos x="T0" y="T1"/>
                    </a:cxn>
                    <a:cxn ang="T11">
                      <a:pos x="T2" y="T3"/>
                    </a:cxn>
                    <a:cxn ang="T12">
                      <a:pos x="T4" y="T5"/>
                    </a:cxn>
                    <a:cxn ang="T13">
                      <a:pos x="T6" y="T7"/>
                    </a:cxn>
                    <a:cxn ang="T14">
                      <a:pos x="T8" y="T9"/>
                    </a:cxn>
                  </a:cxnLst>
                  <a:rect l="T15" t="T16" r="T17" b="T18"/>
                  <a:pathLst>
                    <a:path w="79" h="305">
                      <a:moveTo>
                        <a:pt x="78" y="304"/>
                      </a:moveTo>
                      <a:lnTo>
                        <a:pt x="78" y="0"/>
                      </a:lnTo>
                      <a:lnTo>
                        <a:pt x="0" y="0"/>
                      </a:lnTo>
                      <a:lnTo>
                        <a:pt x="0" y="304"/>
                      </a:lnTo>
                      <a:lnTo>
                        <a:pt x="78" y="304"/>
                      </a:lnTo>
                    </a:path>
                  </a:pathLst>
                </a:custGeom>
                <a:solidFill>
                  <a:srgbClr val="CECECE"/>
                </a:solidFill>
                <a:ln>
                  <a:noFill/>
                </a:ln>
                <a:extLst>
                  <a:ext uri="{91240B29-F687-4F45-9708-019B960494DF}">
                    <a14:hiddenLine xmlns:a14="http://schemas.microsoft.com/office/drawing/2010/main" w="12700" cap="rnd">
                      <a:solidFill>
                        <a:srgbClr val="000000"/>
                      </a:solidFill>
                      <a:round/>
                      <a:headEnd/>
                      <a:tailEnd/>
                    </a14:hiddenLine>
                  </a:ext>
                </a:extLst>
              </p:spPr>
              <p:txBody>
                <a:bodyPr/>
                <a:lstStyle/>
                <a:p>
                  <a:endParaRPr lang="es-CL"/>
                </a:p>
              </p:txBody>
            </p:sp>
            <p:sp>
              <p:nvSpPr>
                <p:cNvPr id="50218" name="Freeform 38"/>
                <p:cNvSpPr>
                  <a:spLocks/>
                </p:cNvSpPr>
                <p:nvPr/>
              </p:nvSpPr>
              <p:spPr bwMode="auto">
                <a:xfrm>
                  <a:off x="4888" y="1394"/>
                  <a:ext cx="78" cy="305"/>
                </a:xfrm>
                <a:custGeom>
                  <a:avLst/>
                  <a:gdLst>
                    <a:gd name="T0" fmla="*/ 77 w 78"/>
                    <a:gd name="T1" fmla="*/ 304 h 305"/>
                    <a:gd name="T2" fmla="*/ 77 w 78"/>
                    <a:gd name="T3" fmla="*/ 0 h 305"/>
                    <a:gd name="T4" fmla="*/ 0 w 78"/>
                    <a:gd name="T5" fmla="*/ 0 h 305"/>
                    <a:gd name="T6" fmla="*/ 0 w 78"/>
                    <a:gd name="T7" fmla="*/ 304 h 305"/>
                    <a:gd name="T8" fmla="*/ 77 w 78"/>
                    <a:gd name="T9" fmla="*/ 304 h 305"/>
                    <a:gd name="T10" fmla="*/ 0 60000 65536"/>
                    <a:gd name="T11" fmla="*/ 0 60000 65536"/>
                    <a:gd name="T12" fmla="*/ 0 60000 65536"/>
                    <a:gd name="T13" fmla="*/ 0 60000 65536"/>
                    <a:gd name="T14" fmla="*/ 0 60000 65536"/>
                    <a:gd name="T15" fmla="*/ 0 w 78"/>
                    <a:gd name="T16" fmla="*/ 0 h 305"/>
                    <a:gd name="T17" fmla="*/ 78 w 78"/>
                    <a:gd name="T18" fmla="*/ 305 h 305"/>
                  </a:gdLst>
                  <a:ahLst/>
                  <a:cxnLst>
                    <a:cxn ang="T10">
                      <a:pos x="T0" y="T1"/>
                    </a:cxn>
                    <a:cxn ang="T11">
                      <a:pos x="T2" y="T3"/>
                    </a:cxn>
                    <a:cxn ang="T12">
                      <a:pos x="T4" y="T5"/>
                    </a:cxn>
                    <a:cxn ang="T13">
                      <a:pos x="T6" y="T7"/>
                    </a:cxn>
                    <a:cxn ang="T14">
                      <a:pos x="T8" y="T9"/>
                    </a:cxn>
                  </a:cxnLst>
                  <a:rect l="T15" t="T16" r="T17" b="T18"/>
                  <a:pathLst>
                    <a:path w="78" h="305">
                      <a:moveTo>
                        <a:pt x="77" y="304"/>
                      </a:moveTo>
                      <a:lnTo>
                        <a:pt x="77" y="0"/>
                      </a:lnTo>
                      <a:lnTo>
                        <a:pt x="0" y="0"/>
                      </a:lnTo>
                      <a:lnTo>
                        <a:pt x="0" y="304"/>
                      </a:lnTo>
                      <a:lnTo>
                        <a:pt x="77" y="304"/>
                      </a:lnTo>
                    </a:path>
                  </a:pathLst>
                </a:custGeom>
                <a:solidFill>
                  <a:srgbClr val="CECECE"/>
                </a:solidFill>
                <a:ln>
                  <a:noFill/>
                </a:ln>
                <a:extLst>
                  <a:ext uri="{91240B29-F687-4F45-9708-019B960494DF}">
                    <a14:hiddenLine xmlns:a14="http://schemas.microsoft.com/office/drawing/2010/main" w="12700" cap="rnd">
                      <a:solidFill>
                        <a:srgbClr val="000000"/>
                      </a:solidFill>
                      <a:round/>
                      <a:headEnd/>
                      <a:tailEnd/>
                    </a14:hiddenLine>
                  </a:ext>
                </a:extLst>
              </p:spPr>
              <p:txBody>
                <a:bodyPr/>
                <a:lstStyle/>
                <a:p>
                  <a:endParaRPr lang="es-CL"/>
                </a:p>
              </p:txBody>
            </p:sp>
            <p:sp>
              <p:nvSpPr>
                <p:cNvPr id="50219" name="Freeform 39"/>
                <p:cNvSpPr>
                  <a:spLocks/>
                </p:cNvSpPr>
                <p:nvPr/>
              </p:nvSpPr>
              <p:spPr bwMode="auto">
                <a:xfrm>
                  <a:off x="5040" y="1394"/>
                  <a:ext cx="79" cy="305"/>
                </a:xfrm>
                <a:custGeom>
                  <a:avLst/>
                  <a:gdLst>
                    <a:gd name="T0" fmla="*/ 78 w 79"/>
                    <a:gd name="T1" fmla="*/ 304 h 305"/>
                    <a:gd name="T2" fmla="*/ 78 w 79"/>
                    <a:gd name="T3" fmla="*/ 0 h 305"/>
                    <a:gd name="T4" fmla="*/ 0 w 79"/>
                    <a:gd name="T5" fmla="*/ 0 h 305"/>
                    <a:gd name="T6" fmla="*/ 0 w 79"/>
                    <a:gd name="T7" fmla="*/ 304 h 305"/>
                    <a:gd name="T8" fmla="*/ 78 w 79"/>
                    <a:gd name="T9" fmla="*/ 304 h 305"/>
                    <a:gd name="T10" fmla="*/ 0 60000 65536"/>
                    <a:gd name="T11" fmla="*/ 0 60000 65536"/>
                    <a:gd name="T12" fmla="*/ 0 60000 65536"/>
                    <a:gd name="T13" fmla="*/ 0 60000 65536"/>
                    <a:gd name="T14" fmla="*/ 0 60000 65536"/>
                    <a:gd name="T15" fmla="*/ 0 w 79"/>
                    <a:gd name="T16" fmla="*/ 0 h 305"/>
                    <a:gd name="T17" fmla="*/ 79 w 79"/>
                    <a:gd name="T18" fmla="*/ 305 h 305"/>
                  </a:gdLst>
                  <a:ahLst/>
                  <a:cxnLst>
                    <a:cxn ang="T10">
                      <a:pos x="T0" y="T1"/>
                    </a:cxn>
                    <a:cxn ang="T11">
                      <a:pos x="T2" y="T3"/>
                    </a:cxn>
                    <a:cxn ang="T12">
                      <a:pos x="T4" y="T5"/>
                    </a:cxn>
                    <a:cxn ang="T13">
                      <a:pos x="T6" y="T7"/>
                    </a:cxn>
                    <a:cxn ang="T14">
                      <a:pos x="T8" y="T9"/>
                    </a:cxn>
                  </a:cxnLst>
                  <a:rect l="T15" t="T16" r="T17" b="T18"/>
                  <a:pathLst>
                    <a:path w="79" h="305">
                      <a:moveTo>
                        <a:pt x="78" y="304"/>
                      </a:moveTo>
                      <a:lnTo>
                        <a:pt x="78" y="0"/>
                      </a:lnTo>
                      <a:lnTo>
                        <a:pt x="0" y="0"/>
                      </a:lnTo>
                      <a:lnTo>
                        <a:pt x="0" y="304"/>
                      </a:lnTo>
                      <a:lnTo>
                        <a:pt x="78" y="304"/>
                      </a:lnTo>
                    </a:path>
                  </a:pathLst>
                </a:custGeom>
                <a:solidFill>
                  <a:srgbClr val="CECECE"/>
                </a:solidFill>
                <a:ln>
                  <a:noFill/>
                </a:ln>
                <a:extLst>
                  <a:ext uri="{91240B29-F687-4F45-9708-019B960494DF}">
                    <a14:hiddenLine xmlns:a14="http://schemas.microsoft.com/office/drawing/2010/main" w="12700" cap="rnd">
                      <a:solidFill>
                        <a:srgbClr val="000000"/>
                      </a:solidFill>
                      <a:round/>
                      <a:headEnd/>
                      <a:tailEnd/>
                    </a14:hiddenLine>
                  </a:ext>
                </a:extLst>
              </p:spPr>
              <p:txBody>
                <a:bodyPr/>
                <a:lstStyle/>
                <a:p>
                  <a:endParaRPr lang="es-CL"/>
                </a:p>
              </p:txBody>
            </p:sp>
          </p:grpSp>
        </p:grpSp>
      </p:gr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3 Marcador de fecha"/>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F1793AC-5126-4CE1-8A71-CEE565F46BAF}" type="datetime1">
              <a:rPr lang="es-CL" sz="700" smtClean="0"/>
              <a:t>12-10-2011</a:t>
            </a:fld>
            <a:endParaRPr lang="en-US" sz="700"/>
          </a:p>
        </p:txBody>
      </p:sp>
      <p:sp>
        <p:nvSpPr>
          <p:cNvPr id="51203" name="4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sp>
        <p:nvSpPr>
          <p:cNvPr id="51204" name="5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1-</a:t>
            </a:r>
            <a:fld id="{784F07FB-0615-4E8B-B1D1-720F98975D85}" type="slidenum">
              <a:rPr lang="en-US"/>
              <a:pPr eaLnBrk="1" hangingPunct="1"/>
              <a:t>24</a:t>
            </a:fld>
            <a:endParaRPr lang="en-US"/>
          </a:p>
        </p:txBody>
      </p:sp>
      <p:sp>
        <p:nvSpPr>
          <p:cNvPr id="51205" name="Rectangle 2"/>
          <p:cNvSpPr>
            <a:spLocks noGrp="1" noChangeArrowheads="1"/>
          </p:cNvSpPr>
          <p:nvPr>
            <p:ph type="title"/>
          </p:nvPr>
        </p:nvSpPr>
        <p:spPr/>
        <p:txBody>
          <a:bodyPr lIns="100008" tIns="50004" rIns="100008" bIns="50004" anchor="t"/>
          <a:lstStyle/>
          <a:p>
            <a:r>
              <a:rPr lang="en-US" smtClean="0">
                <a:solidFill>
                  <a:schemeClr val="bg1"/>
                </a:solidFill>
              </a:rPr>
              <a:t>Línea Aérea</a:t>
            </a:r>
          </a:p>
        </p:txBody>
      </p:sp>
      <p:grpSp>
        <p:nvGrpSpPr>
          <p:cNvPr id="51206" name="Group 71"/>
          <p:cNvGrpSpPr>
            <a:grpSpLocks/>
          </p:cNvGrpSpPr>
          <p:nvPr/>
        </p:nvGrpSpPr>
        <p:grpSpPr bwMode="auto">
          <a:xfrm>
            <a:off x="1241425" y="2536825"/>
            <a:ext cx="6653213" cy="3395663"/>
            <a:chOff x="704" y="1491"/>
            <a:chExt cx="3772" cy="1997"/>
          </a:xfrm>
        </p:grpSpPr>
        <p:sp>
          <p:nvSpPr>
            <p:cNvPr id="51236" name="Rectangle 35"/>
            <p:cNvSpPr>
              <a:spLocks noChangeArrowheads="1"/>
            </p:cNvSpPr>
            <p:nvPr/>
          </p:nvSpPr>
          <p:spPr bwMode="auto">
            <a:xfrm>
              <a:off x="2216" y="2072"/>
              <a:ext cx="818" cy="503"/>
            </a:xfrm>
            <a:prstGeom prst="rect">
              <a:avLst/>
            </a:prstGeom>
            <a:solidFill>
              <a:srgbClr val="C0C0C0"/>
            </a:solidFill>
            <a:ln>
              <a:noFill/>
            </a:ln>
            <a:extLst>
              <a:ext uri="{91240B29-F687-4F45-9708-019B960494DF}">
                <a14:hiddenLine xmlns:a14="http://schemas.microsoft.com/office/drawing/2010/main" w="38100">
                  <a:solidFill>
                    <a:srgbClr val="000000"/>
                  </a:solidFill>
                  <a:miter lim="800000"/>
                  <a:headEnd/>
                  <a:tailEnd/>
                </a14:hiddenLine>
              </a:ext>
            </a:extLst>
          </p:spPr>
          <p:txBody>
            <a:bodyPr/>
            <a:lstStyle/>
            <a:p>
              <a:endParaRPr lang="es-CL"/>
            </a:p>
          </p:txBody>
        </p:sp>
        <p:sp>
          <p:nvSpPr>
            <p:cNvPr id="51237" name="Rectangle 36"/>
            <p:cNvSpPr>
              <a:spLocks noChangeArrowheads="1"/>
            </p:cNvSpPr>
            <p:nvPr/>
          </p:nvSpPr>
          <p:spPr bwMode="auto">
            <a:xfrm>
              <a:off x="2216" y="2072"/>
              <a:ext cx="818" cy="503"/>
            </a:xfrm>
            <a:prstGeom prst="rect">
              <a:avLst/>
            </a:prstGeom>
            <a:solidFill>
              <a:srgbClr val="FFFF00"/>
            </a:solidFill>
            <a:ln w="28575">
              <a:solidFill>
                <a:schemeClr val="tx1"/>
              </a:solidFill>
              <a:miter lim="800000"/>
              <a:headEnd/>
              <a:tailEnd/>
            </a:ln>
          </p:spPr>
          <p:txBody>
            <a:bodyPr/>
            <a:lstStyle/>
            <a:p>
              <a:endParaRPr lang="es-CL"/>
            </a:p>
          </p:txBody>
        </p:sp>
        <p:sp>
          <p:nvSpPr>
            <p:cNvPr id="51238" name="Rectangle 37"/>
            <p:cNvSpPr>
              <a:spLocks noChangeArrowheads="1"/>
            </p:cNvSpPr>
            <p:nvPr/>
          </p:nvSpPr>
          <p:spPr bwMode="auto">
            <a:xfrm>
              <a:off x="2304" y="2202"/>
              <a:ext cx="693" cy="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wrap="none" lIns="0" tIns="0" rIns="0" bIns="0">
              <a:spAutoFit/>
            </a:bodyPr>
            <a:lstStyle/>
            <a:p>
              <a:r>
                <a:rPr lang="en-US" sz="2000" b="1">
                  <a:solidFill>
                    <a:srgbClr val="000000"/>
                  </a:solidFill>
                </a:rPr>
                <a:t>Operations</a:t>
              </a:r>
              <a:endParaRPr lang="en-US" sz="2000"/>
            </a:p>
          </p:txBody>
        </p:sp>
        <p:sp>
          <p:nvSpPr>
            <p:cNvPr id="51239" name="Rectangle 38"/>
            <p:cNvSpPr>
              <a:spLocks noChangeArrowheads="1"/>
            </p:cNvSpPr>
            <p:nvPr/>
          </p:nvSpPr>
          <p:spPr bwMode="auto">
            <a:xfrm>
              <a:off x="3560" y="2072"/>
              <a:ext cx="819" cy="503"/>
            </a:xfrm>
            <a:prstGeom prst="rect">
              <a:avLst/>
            </a:prstGeom>
            <a:solidFill>
              <a:srgbClr val="00FFFF"/>
            </a:solidFill>
            <a:ln w="28575">
              <a:solidFill>
                <a:schemeClr val="tx1"/>
              </a:solidFill>
              <a:miter lim="800000"/>
              <a:headEnd/>
              <a:tailEnd/>
            </a:ln>
          </p:spPr>
          <p:txBody>
            <a:bodyPr/>
            <a:lstStyle/>
            <a:p>
              <a:endParaRPr lang="es-CL"/>
            </a:p>
          </p:txBody>
        </p:sp>
        <p:sp>
          <p:nvSpPr>
            <p:cNvPr id="51240" name="Rectangle 39"/>
            <p:cNvSpPr>
              <a:spLocks noChangeArrowheads="1"/>
            </p:cNvSpPr>
            <p:nvPr/>
          </p:nvSpPr>
          <p:spPr bwMode="auto">
            <a:xfrm>
              <a:off x="3678" y="2131"/>
              <a:ext cx="533" cy="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wrap="none" lIns="0" tIns="0" rIns="0" bIns="0">
              <a:spAutoFit/>
            </a:bodyPr>
            <a:lstStyle/>
            <a:p>
              <a:r>
                <a:rPr lang="en-US" sz="2000" b="1">
                  <a:solidFill>
                    <a:srgbClr val="000000"/>
                  </a:solidFill>
                </a:rPr>
                <a:t>Finance/</a:t>
              </a:r>
              <a:endParaRPr lang="en-US" sz="2000"/>
            </a:p>
          </p:txBody>
        </p:sp>
        <p:sp>
          <p:nvSpPr>
            <p:cNvPr id="51241" name="Rectangle 40"/>
            <p:cNvSpPr>
              <a:spLocks noChangeArrowheads="1"/>
            </p:cNvSpPr>
            <p:nvPr/>
          </p:nvSpPr>
          <p:spPr bwMode="auto">
            <a:xfrm>
              <a:off x="3623" y="2317"/>
              <a:ext cx="711" cy="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wrap="none" lIns="0" tIns="0" rIns="0" bIns="0">
              <a:spAutoFit/>
            </a:bodyPr>
            <a:lstStyle/>
            <a:p>
              <a:r>
                <a:rPr lang="en-US" sz="2000" b="1">
                  <a:solidFill>
                    <a:srgbClr val="000000"/>
                  </a:solidFill>
                </a:rPr>
                <a:t>Accounting</a:t>
              </a:r>
              <a:endParaRPr lang="en-US" sz="2000"/>
            </a:p>
          </p:txBody>
        </p:sp>
        <p:sp>
          <p:nvSpPr>
            <p:cNvPr id="51242" name="Rectangle 41"/>
            <p:cNvSpPr>
              <a:spLocks noChangeArrowheads="1"/>
            </p:cNvSpPr>
            <p:nvPr/>
          </p:nvSpPr>
          <p:spPr bwMode="auto">
            <a:xfrm>
              <a:off x="869" y="2072"/>
              <a:ext cx="819" cy="503"/>
            </a:xfrm>
            <a:prstGeom prst="rect">
              <a:avLst/>
            </a:prstGeom>
            <a:solidFill>
              <a:srgbClr val="00FFFF"/>
            </a:solidFill>
            <a:ln w="28575">
              <a:solidFill>
                <a:schemeClr val="tx1"/>
              </a:solidFill>
              <a:miter lim="800000"/>
              <a:headEnd/>
              <a:tailEnd/>
            </a:ln>
          </p:spPr>
          <p:txBody>
            <a:bodyPr/>
            <a:lstStyle/>
            <a:p>
              <a:endParaRPr lang="es-CL"/>
            </a:p>
          </p:txBody>
        </p:sp>
        <p:sp>
          <p:nvSpPr>
            <p:cNvPr id="51243" name="Rectangle 42"/>
            <p:cNvSpPr>
              <a:spLocks noChangeArrowheads="1"/>
            </p:cNvSpPr>
            <p:nvPr/>
          </p:nvSpPr>
          <p:spPr bwMode="auto">
            <a:xfrm>
              <a:off x="978" y="2202"/>
              <a:ext cx="662" cy="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wrap="none" lIns="0" tIns="0" rIns="0" bIns="0">
              <a:spAutoFit/>
            </a:bodyPr>
            <a:lstStyle/>
            <a:p>
              <a:r>
                <a:rPr lang="en-US" sz="2000" b="1">
                  <a:solidFill>
                    <a:srgbClr val="000000"/>
                  </a:solidFill>
                </a:rPr>
                <a:t>Marketing</a:t>
              </a:r>
              <a:endParaRPr lang="en-US" sz="2000"/>
            </a:p>
          </p:txBody>
        </p:sp>
        <p:sp>
          <p:nvSpPr>
            <p:cNvPr id="51244" name="Rectangle 43"/>
            <p:cNvSpPr>
              <a:spLocks noChangeArrowheads="1"/>
            </p:cNvSpPr>
            <p:nvPr/>
          </p:nvSpPr>
          <p:spPr bwMode="auto">
            <a:xfrm>
              <a:off x="1660" y="2983"/>
              <a:ext cx="818" cy="505"/>
            </a:xfrm>
            <a:prstGeom prst="rect">
              <a:avLst/>
            </a:prstGeom>
            <a:solidFill>
              <a:srgbClr val="FFFF00"/>
            </a:solidFill>
            <a:ln w="28575">
              <a:solidFill>
                <a:schemeClr val="tx1"/>
              </a:solidFill>
              <a:miter lim="800000"/>
              <a:headEnd/>
              <a:tailEnd/>
            </a:ln>
          </p:spPr>
          <p:txBody>
            <a:bodyPr/>
            <a:lstStyle/>
            <a:p>
              <a:endParaRPr lang="es-CL"/>
            </a:p>
          </p:txBody>
        </p:sp>
        <p:sp>
          <p:nvSpPr>
            <p:cNvPr id="51245" name="Rectangle 44"/>
            <p:cNvSpPr>
              <a:spLocks noChangeArrowheads="1"/>
            </p:cNvSpPr>
            <p:nvPr/>
          </p:nvSpPr>
          <p:spPr bwMode="auto">
            <a:xfrm>
              <a:off x="1810" y="3043"/>
              <a:ext cx="490" cy="181"/>
            </a:xfrm>
            <a:prstGeom prst="rect">
              <a:avLst/>
            </a:prstGeom>
            <a:solidFill>
              <a:srgbClr val="FFFF00"/>
            </a:solidFill>
            <a:ln>
              <a:noFill/>
            </a:ln>
            <a:extLst>
              <a:ext uri="{91240B29-F687-4F45-9708-019B960494DF}">
                <a14:hiddenLine xmlns:a14="http://schemas.microsoft.com/office/drawing/2010/main" w="38100">
                  <a:solidFill>
                    <a:srgbClr val="000000"/>
                  </a:solidFill>
                  <a:miter lim="800000"/>
                  <a:headEnd/>
                  <a:tailEnd/>
                </a14:hiddenLine>
              </a:ext>
            </a:extLst>
          </p:spPr>
          <p:txBody>
            <a:bodyPr wrap="none" lIns="0" tIns="0" rIns="0" bIns="0">
              <a:spAutoFit/>
            </a:bodyPr>
            <a:lstStyle/>
            <a:p>
              <a:r>
                <a:rPr lang="en-US" sz="2000" b="1">
                  <a:solidFill>
                    <a:srgbClr val="000000"/>
                  </a:solidFill>
                </a:rPr>
                <a:t>Ground</a:t>
              </a:r>
              <a:endParaRPr lang="en-US" sz="2000"/>
            </a:p>
          </p:txBody>
        </p:sp>
        <p:sp>
          <p:nvSpPr>
            <p:cNvPr id="51246" name="Rectangle 45"/>
            <p:cNvSpPr>
              <a:spLocks noChangeArrowheads="1"/>
            </p:cNvSpPr>
            <p:nvPr/>
          </p:nvSpPr>
          <p:spPr bwMode="auto">
            <a:xfrm>
              <a:off x="1794" y="3229"/>
              <a:ext cx="509" cy="181"/>
            </a:xfrm>
            <a:prstGeom prst="rect">
              <a:avLst/>
            </a:prstGeom>
            <a:solidFill>
              <a:srgbClr val="FFFF00"/>
            </a:solidFill>
            <a:ln>
              <a:noFill/>
            </a:ln>
            <a:extLst>
              <a:ext uri="{91240B29-F687-4F45-9708-019B960494DF}">
                <a14:hiddenLine xmlns:a14="http://schemas.microsoft.com/office/drawing/2010/main" w="38100">
                  <a:solidFill>
                    <a:srgbClr val="000000"/>
                  </a:solidFill>
                  <a:miter lim="800000"/>
                  <a:headEnd/>
                  <a:tailEnd/>
                </a14:hiddenLine>
              </a:ext>
            </a:extLst>
          </p:spPr>
          <p:txBody>
            <a:bodyPr wrap="none" lIns="0" tIns="0" rIns="0" bIns="0">
              <a:spAutoFit/>
            </a:bodyPr>
            <a:lstStyle/>
            <a:p>
              <a:r>
                <a:rPr lang="en-US" sz="2000" b="1">
                  <a:solidFill>
                    <a:srgbClr val="000000"/>
                  </a:solidFill>
                </a:rPr>
                <a:t>Support</a:t>
              </a:r>
              <a:endParaRPr lang="en-US" sz="2000"/>
            </a:p>
          </p:txBody>
        </p:sp>
        <p:sp>
          <p:nvSpPr>
            <p:cNvPr id="51247" name="Rectangle 46"/>
            <p:cNvSpPr>
              <a:spLocks noChangeArrowheads="1"/>
            </p:cNvSpPr>
            <p:nvPr/>
          </p:nvSpPr>
          <p:spPr bwMode="auto">
            <a:xfrm>
              <a:off x="704" y="2983"/>
              <a:ext cx="818" cy="505"/>
            </a:xfrm>
            <a:prstGeom prst="rect">
              <a:avLst/>
            </a:prstGeom>
            <a:solidFill>
              <a:srgbClr val="FFFF00"/>
            </a:solidFill>
            <a:ln w="28575">
              <a:solidFill>
                <a:schemeClr val="tx1"/>
              </a:solidFill>
              <a:miter lim="800000"/>
              <a:headEnd/>
              <a:tailEnd/>
            </a:ln>
          </p:spPr>
          <p:txBody>
            <a:bodyPr/>
            <a:lstStyle/>
            <a:p>
              <a:endParaRPr lang="es-CL"/>
            </a:p>
          </p:txBody>
        </p:sp>
        <p:sp>
          <p:nvSpPr>
            <p:cNvPr id="51248" name="Rectangle 47"/>
            <p:cNvSpPr>
              <a:spLocks noChangeArrowheads="1"/>
            </p:cNvSpPr>
            <p:nvPr/>
          </p:nvSpPr>
          <p:spPr bwMode="auto">
            <a:xfrm>
              <a:off x="918" y="3043"/>
              <a:ext cx="371" cy="181"/>
            </a:xfrm>
            <a:prstGeom prst="rect">
              <a:avLst/>
            </a:prstGeom>
            <a:solidFill>
              <a:srgbClr val="FFFF00"/>
            </a:solidFill>
            <a:ln>
              <a:noFill/>
            </a:ln>
            <a:extLst>
              <a:ext uri="{91240B29-F687-4F45-9708-019B960494DF}">
                <a14:hiddenLine xmlns:a14="http://schemas.microsoft.com/office/drawing/2010/main" w="38100">
                  <a:solidFill>
                    <a:srgbClr val="000000"/>
                  </a:solidFill>
                  <a:miter lim="800000"/>
                  <a:headEnd/>
                  <a:tailEnd/>
                </a14:hiddenLine>
              </a:ext>
            </a:extLst>
          </p:spPr>
          <p:txBody>
            <a:bodyPr wrap="none" lIns="0" tIns="0" rIns="0" bIns="0">
              <a:spAutoFit/>
            </a:bodyPr>
            <a:lstStyle/>
            <a:p>
              <a:r>
                <a:rPr lang="en-US" sz="2000" b="1">
                  <a:solidFill>
                    <a:srgbClr val="000000"/>
                  </a:solidFill>
                </a:rPr>
                <a:t>Flight</a:t>
              </a:r>
              <a:endParaRPr lang="en-US" sz="2000"/>
            </a:p>
          </p:txBody>
        </p:sp>
        <p:sp>
          <p:nvSpPr>
            <p:cNvPr id="51249" name="Rectangle 48"/>
            <p:cNvSpPr>
              <a:spLocks noChangeArrowheads="1"/>
            </p:cNvSpPr>
            <p:nvPr/>
          </p:nvSpPr>
          <p:spPr bwMode="auto">
            <a:xfrm>
              <a:off x="768" y="3229"/>
              <a:ext cx="693" cy="181"/>
            </a:xfrm>
            <a:prstGeom prst="rect">
              <a:avLst/>
            </a:prstGeom>
            <a:solidFill>
              <a:srgbClr val="FFFF00"/>
            </a:solidFill>
            <a:ln>
              <a:noFill/>
            </a:ln>
            <a:extLst>
              <a:ext uri="{91240B29-F687-4F45-9708-019B960494DF}">
                <a14:hiddenLine xmlns:a14="http://schemas.microsoft.com/office/drawing/2010/main" w="38100">
                  <a:solidFill>
                    <a:srgbClr val="000000"/>
                  </a:solidFill>
                  <a:miter lim="800000"/>
                  <a:headEnd/>
                  <a:tailEnd/>
                </a14:hiddenLine>
              </a:ext>
            </a:extLst>
          </p:spPr>
          <p:txBody>
            <a:bodyPr wrap="none" lIns="0" tIns="0" rIns="0" bIns="0">
              <a:spAutoFit/>
            </a:bodyPr>
            <a:lstStyle/>
            <a:p>
              <a:r>
                <a:rPr lang="en-US" sz="2000" b="1">
                  <a:solidFill>
                    <a:srgbClr val="000000"/>
                  </a:solidFill>
                </a:rPr>
                <a:t>Operations</a:t>
              </a:r>
              <a:endParaRPr lang="en-US" sz="2000"/>
            </a:p>
          </p:txBody>
        </p:sp>
        <p:sp>
          <p:nvSpPr>
            <p:cNvPr id="51250" name="Rectangle 49"/>
            <p:cNvSpPr>
              <a:spLocks noChangeArrowheads="1"/>
            </p:cNvSpPr>
            <p:nvPr/>
          </p:nvSpPr>
          <p:spPr bwMode="auto">
            <a:xfrm>
              <a:off x="2616" y="2983"/>
              <a:ext cx="904" cy="505"/>
            </a:xfrm>
            <a:prstGeom prst="rect">
              <a:avLst/>
            </a:prstGeom>
            <a:solidFill>
              <a:srgbClr val="FFFF00"/>
            </a:solidFill>
            <a:ln w="28575">
              <a:solidFill>
                <a:schemeClr val="tx1"/>
              </a:solidFill>
              <a:miter lim="800000"/>
              <a:headEnd/>
              <a:tailEnd/>
            </a:ln>
          </p:spPr>
          <p:txBody>
            <a:bodyPr/>
            <a:lstStyle/>
            <a:p>
              <a:endParaRPr lang="es-CL"/>
            </a:p>
          </p:txBody>
        </p:sp>
        <p:sp>
          <p:nvSpPr>
            <p:cNvPr id="51251" name="Rectangle 50"/>
            <p:cNvSpPr>
              <a:spLocks noChangeArrowheads="1"/>
            </p:cNvSpPr>
            <p:nvPr/>
          </p:nvSpPr>
          <p:spPr bwMode="auto">
            <a:xfrm>
              <a:off x="2821" y="3043"/>
              <a:ext cx="467" cy="181"/>
            </a:xfrm>
            <a:prstGeom prst="rect">
              <a:avLst/>
            </a:prstGeom>
            <a:solidFill>
              <a:srgbClr val="FFFF00"/>
            </a:solidFill>
            <a:ln>
              <a:noFill/>
            </a:ln>
            <a:extLst>
              <a:ext uri="{91240B29-F687-4F45-9708-019B960494DF}">
                <a14:hiddenLine xmlns:a14="http://schemas.microsoft.com/office/drawing/2010/main" w="38100">
                  <a:solidFill>
                    <a:srgbClr val="000000"/>
                  </a:solidFill>
                  <a:miter lim="800000"/>
                  <a:headEnd/>
                  <a:tailEnd/>
                </a14:hiddenLine>
              </a:ext>
            </a:extLst>
          </p:spPr>
          <p:txBody>
            <a:bodyPr wrap="none" lIns="0" tIns="0" rIns="0" bIns="0">
              <a:spAutoFit/>
            </a:bodyPr>
            <a:lstStyle/>
            <a:p>
              <a:r>
                <a:rPr lang="en-US" sz="2000" b="1">
                  <a:solidFill>
                    <a:srgbClr val="000000"/>
                  </a:solidFill>
                </a:rPr>
                <a:t>Facility</a:t>
              </a:r>
              <a:endParaRPr lang="en-US" sz="2000"/>
            </a:p>
          </p:txBody>
        </p:sp>
        <p:sp>
          <p:nvSpPr>
            <p:cNvPr id="51252" name="Rectangle 51"/>
            <p:cNvSpPr>
              <a:spLocks noChangeArrowheads="1"/>
            </p:cNvSpPr>
            <p:nvPr/>
          </p:nvSpPr>
          <p:spPr bwMode="auto">
            <a:xfrm>
              <a:off x="2692" y="3229"/>
              <a:ext cx="807" cy="181"/>
            </a:xfrm>
            <a:prstGeom prst="rect">
              <a:avLst/>
            </a:prstGeom>
            <a:solidFill>
              <a:srgbClr val="FFFF00"/>
            </a:solidFill>
            <a:ln>
              <a:noFill/>
            </a:ln>
            <a:extLst>
              <a:ext uri="{91240B29-F687-4F45-9708-019B960494DF}">
                <a14:hiddenLine xmlns:a14="http://schemas.microsoft.com/office/drawing/2010/main" w="38100">
                  <a:solidFill>
                    <a:srgbClr val="000000"/>
                  </a:solidFill>
                  <a:miter lim="800000"/>
                  <a:headEnd/>
                  <a:tailEnd/>
                </a14:hiddenLine>
              </a:ext>
            </a:extLst>
          </p:spPr>
          <p:txBody>
            <a:bodyPr wrap="none" lIns="0" tIns="0" rIns="0" bIns="0">
              <a:spAutoFit/>
            </a:bodyPr>
            <a:lstStyle/>
            <a:p>
              <a:r>
                <a:rPr lang="en-US" sz="2000" b="1">
                  <a:solidFill>
                    <a:srgbClr val="000000"/>
                  </a:solidFill>
                </a:rPr>
                <a:t>Maintenance</a:t>
              </a:r>
              <a:endParaRPr lang="en-US" sz="2000"/>
            </a:p>
          </p:txBody>
        </p:sp>
        <p:sp>
          <p:nvSpPr>
            <p:cNvPr id="51253" name="Rectangle 52"/>
            <p:cNvSpPr>
              <a:spLocks noChangeArrowheads="1"/>
            </p:cNvSpPr>
            <p:nvPr/>
          </p:nvSpPr>
          <p:spPr bwMode="auto">
            <a:xfrm>
              <a:off x="3658" y="2983"/>
              <a:ext cx="818" cy="505"/>
            </a:xfrm>
            <a:prstGeom prst="rect">
              <a:avLst/>
            </a:prstGeom>
            <a:solidFill>
              <a:srgbClr val="FFFF00"/>
            </a:solidFill>
            <a:ln w="28575">
              <a:solidFill>
                <a:schemeClr val="tx1"/>
              </a:solidFill>
              <a:miter lim="800000"/>
              <a:headEnd/>
              <a:tailEnd/>
            </a:ln>
          </p:spPr>
          <p:txBody>
            <a:bodyPr/>
            <a:lstStyle/>
            <a:p>
              <a:endParaRPr lang="es-CL"/>
            </a:p>
          </p:txBody>
        </p:sp>
        <p:sp>
          <p:nvSpPr>
            <p:cNvPr id="51254" name="Rectangle 53"/>
            <p:cNvSpPr>
              <a:spLocks noChangeArrowheads="1"/>
            </p:cNvSpPr>
            <p:nvPr/>
          </p:nvSpPr>
          <p:spPr bwMode="auto">
            <a:xfrm>
              <a:off x="3776" y="3139"/>
              <a:ext cx="549" cy="181"/>
            </a:xfrm>
            <a:prstGeom prst="rect">
              <a:avLst/>
            </a:prstGeom>
            <a:solidFill>
              <a:srgbClr val="FFFF00"/>
            </a:solidFill>
            <a:ln>
              <a:noFill/>
            </a:ln>
            <a:extLst>
              <a:ext uri="{91240B29-F687-4F45-9708-019B960494DF}">
                <a14:hiddenLine xmlns:a14="http://schemas.microsoft.com/office/drawing/2010/main" w="38100">
                  <a:solidFill>
                    <a:srgbClr val="000000"/>
                  </a:solidFill>
                  <a:miter lim="800000"/>
                  <a:headEnd/>
                  <a:tailEnd/>
                </a14:hiddenLine>
              </a:ext>
            </a:extLst>
          </p:spPr>
          <p:txBody>
            <a:bodyPr wrap="none" lIns="0" tIns="0" rIns="0" bIns="0">
              <a:spAutoFit/>
            </a:bodyPr>
            <a:lstStyle/>
            <a:p>
              <a:r>
                <a:rPr lang="en-US" sz="2000" b="1">
                  <a:solidFill>
                    <a:srgbClr val="000000"/>
                  </a:solidFill>
                </a:rPr>
                <a:t>Catering</a:t>
              </a:r>
              <a:endParaRPr lang="en-US" sz="2000"/>
            </a:p>
          </p:txBody>
        </p:sp>
        <p:sp>
          <p:nvSpPr>
            <p:cNvPr id="51255" name="Freeform 55"/>
            <p:cNvSpPr>
              <a:spLocks/>
            </p:cNvSpPr>
            <p:nvPr/>
          </p:nvSpPr>
          <p:spPr bwMode="auto">
            <a:xfrm>
              <a:off x="2625" y="2575"/>
              <a:ext cx="1442" cy="408"/>
            </a:xfrm>
            <a:custGeom>
              <a:avLst/>
              <a:gdLst>
                <a:gd name="T0" fmla="*/ 1442 w 1442"/>
                <a:gd name="T1" fmla="*/ 408 h 408"/>
                <a:gd name="T2" fmla="*/ 1442 w 1442"/>
                <a:gd name="T3" fmla="*/ 205 h 408"/>
                <a:gd name="T4" fmla="*/ 720 w 1442"/>
                <a:gd name="T5" fmla="*/ 205 h 408"/>
                <a:gd name="T6" fmla="*/ 0 w 1442"/>
                <a:gd name="T7" fmla="*/ 205 h 408"/>
                <a:gd name="T8" fmla="*/ 0 w 1442"/>
                <a:gd name="T9" fmla="*/ 0 h 408"/>
                <a:gd name="T10" fmla="*/ 0 60000 65536"/>
                <a:gd name="T11" fmla="*/ 0 60000 65536"/>
                <a:gd name="T12" fmla="*/ 0 60000 65536"/>
                <a:gd name="T13" fmla="*/ 0 60000 65536"/>
                <a:gd name="T14" fmla="*/ 0 60000 65536"/>
                <a:gd name="T15" fmla="*/ 0 w 1442"/>
                <a:gd name="T16" fmla="*/ 0 h 408"/>
                <a:gd name="T17" fmla="*/ 1442 w 1442"/>
                <a:gd name="T18" fmla="*/ 408 h 408"/>
              </a:gdLst>
              <a:ahLst/>
              <a:cxnLst>
                <a:cxn ang="T10">
                  <a:pos x="T0" y="T1"/>
                </a:cxn>
                <a:cxn ang="T11">
                  <a:pos x="T2" y="T3"/>
                </a:cxn>
                <a:cxn ang="T12">
                  <a:pos x="T4" y="T5"/>
                </a:cxn>
                <a:cxn ang="T13">
                  <a:pos x="T6" y="T7"/>
                </a:cxn>
                <a:cxn ang="T14">
                  <a:pos x="T8" y="T9"/>
                </a:cxn>
              </a:cxnLst>
              <a:rect l="T15" t="T16" r="T17" b="T18"/>
              <a:pathLst>
                <a:path w="1442" h="408">
                  <a:moveTo>
                    <a:pt x="1442" y="408"/>
                  </a:moveTo>
                  <a:lnTo>
                    <a:pt x="1442" y="205"/>
                  </a:lnTo>
                  <a:lnTo>
                    <a:pt x="720" y="205"/>
                  </a:lnTo>
                  <a:lnTo>
                    <a:pt x="0" y="205"/>
                  </a:lnTo>
                  <a:lnTo>
                    <a:pt x="0" y="0"/>
                  </a:lnTo>
                </a:path>
              </a:pathLst>
            </a:custGeom>
            <a:noFill/>
            <a:ln w="38100">
              <a:solidFill>
                <a:srgbClr val="6600FF"/>
              </a:solidFill>
              <a:round/>
              <a:headEnd/>
              <a:tailEnd/>
            </a:ln>
            <a:extLst>
              <a:ext uri="{909E8E84-426E-40DD-AFC4-6F175D3DCCD1}">
                <a14:hiddenFill xmlns:a14="http://schemas.microsoft.com/office/drawing/2010/main">
                  <a:solidFill>
                    <a:srgbClr val="FFFFFF"/>
                  </a:solidFill>
                </a14:hiddenFill>
              </a:ext>
            </a:extLst>
          </p:spPr>
          <p:txBody>
            <a:bodyPr/>
            <a:lstStyle/>
            <a:p>
              <a:endParaRPr lang="es-CL"/>
            </a:p>
          </p:txBody>
        </p:sp>
        <p:sp>
          <p:nvSpPr>
            <p:cNvPr id="51256" name="Freeform 56"/>
            <p:cNvSpPr>
              <a:spLocks/>
            </p:cNvSpPr>
            <p:nvPr/>
          </p:nvSpPr>
          <p:spPr bwMode="auto">
            <a:xfrm>
              <a:off x="2625" y="2575"/>
              <a:ext cx="443" cy="408"/>
            </a:xfrm>
            <a:custGeom>
              <a:avLst/>
              <a:gdLst>
                <a:gd name="T0" fmla="*/ 0 w 443"/>
                <a:gd name="T1" fmla="*/ 0 h 408"/>
                <a:gd name="T2" fmla="*/ 0 w 443"/>
                <a:gd name="T3" fmla="*/ 205 h 408"/>
                <a:gd name="T4" fmla="*/ 221 w 443"/>
                <a:gd name="T5" fmla="*/ 205 h 408"/>
                <a:gd name="T6" fmla="*/ 443 w 443"/>
                <a:gd name="T7" fmla="*/ 205 h 408"/>
                <a:gd name="T8" fmla="*/ 443 w 443"/>
                <a:gd name="T9" fmla="*/ 408 h 408"/>
                <a:gd name="T10" fmla="*/ 0 60000 65536"/>
                <a:gd name="T11" fmla="*/ 0 60000 65536"/>
                <a:gd name="T12" fmla="*/ 0 60000 65536"/>
                <a:gd name="T13" fmla="*/ 0 60000 65536"/>
                <a:gd name="T14" fmla="*/ 0 60000 65536"/>
                <a:gd name="T15" fmla="*/ 0 w 443"/>
                <a:gd name="T16" fmla="*/ 0 h 408"/>
                <a:gd name="T17" fmla="*/ 443 w 443"/>
                <a:gd name="T18" fmla="*/ 408 h 408"/>
              </a:gdLst>
              <a:ahLst/>
              <a:cxnLst>
                <a:cxn ang="T10">
                  <a:pos x="T0" y="T1"/>
                </a:cxn>
                <a:cxn ang="T11">
                  <a:pos x="T2" y="T3"/>
                </a:cxn>
                <a:cxn ang="T12">
                  <a:pos x="T4" y="T5"/>
                </a:cxn>
                <a:cxn ang="T13">
                  <a:pos x="T6" y="T7"/>
                </a:cxn>
                <a:cxn ang="T14">
                  <a:pos x="T8" y="T9"/>
                </a:cxn>
              </a:cxnLst>
              <a:rect l="T15" t="T16" r="T17" b="T18"/>
              <a:pathLst>
                <a:path w="443" h="408">
                  <a:moveTo>
                    <a:pt x="0" y="0"/>
                  </a:moveTo>
                  <a:lnTo>
                    <a:pt x="0" y="205"/>
                  </a:lnTo>
                  <a:lnTo>
                    <a:pt x="221" y="205"/>
                  </a:lnTo>
                  <a:lnTo>
                    <a:pt x="443" y="205"/>
                  </a:lnTo>
                  <a:lnTo>
                    <a:pt x="443" y="408"/>
                  </a:lnTo>
                </a:path>
              </a:pathLst>
            </a:custGeom>
            <a:noFill/>
            <a:ln w="38100">
              <a:solidFill>
                <a:srgbClr val="6600FF"/>
              </a:solidFill>
              <a:round/>
              <a:headEnd/>
              <a:tailEnd/>
            </a:ln>
            <a:extLst>
              <a:ext uri="{909E8E84-426E-40DD-AFC4-6F175D3DCCD1}">
                <a14:hiddenFill xmlns:a14="http://schemas.microsoft.com/office/drawing/2010/main">
                  <a:solidFill>
                    <a:srgbClr val="FFFFFF"/>
                  </a:solidFill>
                </a14:hiddenFill>
              </a:ext>
            </a:extLst>
          </p:spPr>
          <p:txBody>
            <a:bodyPr/>
            <a:lstStyle/>
            <a:p>
              <a:endParaRPr lang="es-CL"/>
            </a:p>
          </p:txBody>
        </p:sp>
        <p:sp>
          <p:nvSpPr>
            <p:cNvPr id="51257" name="Freeform 57"/>
            <p:cNvSpPr>
              <a:spLocks/>
            </p:cNvSpPr>
            <p:nvPr/>
          </p:nvSpPr>
          <p:spPr bwMode="auto">
            <a:xfrm>
              <a:off x="2069" y="2575"/>
              <a:ext cx="556" cy="408"/>
            </a:xfrm>
            <a:custGeom>
              <a:avLst/>
              <a:gdLst>
                <a:gd name="T0" fmla="*/ 556 w 556"/>
                <a:gd name="T1" fmla="*/ 0 h 408"/>
                <a:gd name="T2" fmla="*/ 556 w 556"/>
                <a:gd name="T3" fmla="*/ 205 h 408"/>
                <a:gd name="T4" fmla="*/ 277 w 556"/>
                <a:gd name="T5" fmla="*/ 205 h 408"/>
                <a:gd name="T6" fmla="*/ 0 w 556"/>
                <a:gd name="T7" fmla="*/ 205 h 408"/>
                <a:gd name="T8" fmla="*/ 0 w 556"/>
                <a:gd name="T9" fmla="*/ 408 h 408"/>
                <a:gd name="T10" fmla="*/ 0 60000 65536"/>
                <a:gd name="T11" fmla="*/ 0 60000 65536"/>
                <a:gd name="T12" fmla="*/ 0 60000 65536"/>
                <a:gd name="T13" fmla="*/ 0 60000 65536"/>
                <a:gd name="T14" fmla="*/ 0 60000 65536"/>
                <a:gd name="T15" fmla="*/ 0 w 556"/>
                <a:gd name="T16" fmla="*/ 0 h 408"/>
                <a:gd name="T17" fmla="*/ 556 w 556"/>
                <a:gd name="T18" fmla="*/ 408 h 408"/>
              </a:gdLst>
              <a:ahLst/>
              <a:cxnLst>
                <a:cxn ang="T10">
                  <a:pos x="T0" y="T1"/>
                </a:cxn>
                <a:cxn ang="T11">
                  <a:pos x="T2" y="T3"/>
                </a:cxn>
                <a:cxn ang="T12">
                  <a:pos x="T4" y="T5"/>
                </a:cxn>
                <a:cxn ang="T13">
                  <a:pos x="T6" y="T7"/>
                </a:cxn>
                <a:cxn ang="T14">
                  <a:pos x="T8" y="T9"/>
                </a:cxn>
              </a:cxnLst>
              <a:rect l="T15" t="T16" r="T17" b="T18"/>
              <a:pathLst>
                <a:path w="556" h="408">
                  <a:moveTo>
                    <a:pt x="556" y="0"/>
                  </a:moveTo>
                  <a:lnTo>
                    <a:pt x="556" y="205"/>
                  </a:lnTo>
                  <a:lnTo>
                    <a:pt x="277" y="205"/>
                  </a:lnTo>
                  <a:lnTo>
                    <a:pt x="0" y="205"/>
                  </a:lnTo>
                  <a:lnTo>
                    <a:pt x="0" y="408"/>
                  </a:lnTo>
                </a:path>
              </a:pathLst>
            </a:custGeom>
            <a:noFill/>
            <a:ln w="38100">
              <a:solidFill>
                <a:srgbClr val="6600FF"/>
              </a:solidFill>
              <a:round/>
              <a:headEnd/>
              <a:tailEnd/>
            </a:ln>
            <a:extLst>
              <a:ext uri="{909E8E84-426E-40DD-AFC4-6F175D3DCCD1}">
                <a14:hiddenFill xmlns:a14="http://schemas.microsoft.com/office/drawing/2010/main">
                  <a:solidFill>
                    <a:srgbClr val="FFFFFF"/>
                  </a:solidFill>
                </a14:hiddenFill>
              </a:ext>
            </a:extLst>
          </p:spPr>
          <p:txBody>
            <a:bodyPr/>
            <a:lstStyle/>
            <a:p>
              <a:endParaRPr lang="es-CL"/>
            </a:p>
          </p:txBody>
        </p:sp>
        <p:sp>
          <p:nvSpPr>
            <p:cNvPr id="51258" name="Freeform 58"/>
            <p:cNvSpPr>
              <a:spLocks/>
            </p:cNvSpPr>
            <p:nvPr/>
          </p:nvSpPr>
          <p:spPr bwMode="auto">
            <a:xfrm>
              <a:off x="1113" y="2575"/>
              <a:ext cx="1512" cy="408"/>
            </a:xfrm>
            <a:custGeom>
              <a:avLst/>
              <a:gdLst>
                <a:gd name="T0" fmla="*/ 1512 w 1512"/>
                <a:gd name="T1" fmla="*/ 0 h 408"/>
                <a:gd name="T2" fmla="*/ 1512 w 1512"/>
                <a:gd name="T3" fmla="*/ 205 h 408"/>
                <a:gd name="T4" fmla="*/ 755 w 1512"/>
                <a:gd name="T5" fmla="*/ 205 h 408"/>
                <a:gd name="T6" fmla="*/ 0 w 1512"/>
                <a:gd name="T7" fmla="*/ 205 h 408"/>
                <a:gd name="T8" fmla="*/ 0 w 1512"/>
                <a:gd name="T9" fmla="*/ 408 h 408"/>
                <a:gd name="T10" fmla="*/ 0 60000 65536"/>
                <a:gd name="T11" fmla="*/ 0 60000 65536"/>
                <a:gd name="T12" fmla="*/ 0 60000 65536"/>
                <a:gd name="T13" fmla="*/ 0 60000 65536"/>
                <a:gd name="T14" fmla="*/ 0 60000 65536"/>
                <a:gd name="T15" fmla="*/ 0 w 1512"/>
                <a:gd name="T16" fmla="*/ 0 h 408"/>
                <a:gd name="T17" fmla="*/ 1512 w 1512"/>
                <a:gd name="T18" fmla="*/ 408 h 408"/>
              </a:gdLst>
              <a:ahLst/>
              <a:cxnLst>
                <a:cxn ang="T10">
                  <a:pos x="T0" y="T1"/>
                </a:cxn>
                <a:cxn ang="T11">
                  <a:pos x="T2" y="T3"/>
                </a:cxn>
                <a:cxn ang="T12">
                  <a:pos x="T4" y="T5"/>
                </a:cxn>
                <a:cxn ang="T13">
                  <a:pos x="T6" y="T7"/>
                </a:cxn>
                <a:cxn ang="T14">
                  <a:pos x="T8" y="T9"/>
                </a:cxn>
              </a:cxnLst>
              <a:rect l="T15" t="T16" r="T17" b="T18"/>
              <a:pathLst>
                <a:path w="1512" h="408">
                  <a:moveTo>
                    <a:pt x="1512" y="0"/>
                  </a:moveTo>
                  <a:lnTo>
                    <a:pt x="1512" y="205"/>
                  </a:lnTo>
                  <a:lnTo>
                    <a:pt x="755" y="205"/>
                  </a:lnTo>
                  <a:lnTo>
                    <a:pt x="0" y="205"/>
                  </a:lnTo>
                  <a:lnTo>
                    <a:pt x="0" y="408"/>
                  </a:lnTo>
                </a:path>
              </a:pathLst>
            </a:custGeom>
            <a:noFill/>
            <a:ln w="38100">
              <a:solidFill>
                <a:srgbClr val="6600FF"/>
              </a:solidFill>
              <a:round/>
              <a:headEnd/>
              <a:tailEnd/>
            </a:ln>
            <a:extLst>
              <a:ext uri="{909E8E84-426E-40DD-AFC4-6F175D3DCCD1}">
                <a14:hiddenFill xmlns:a14="http://schemas.microsoft.com/office/drawing/2010/main">
                  <a:solidFill>
                    <a:srgbClr val="FFFFFF"/>
                  </a:solidFill>
                </a14:hiddenFill>
              </a:ext>
            </a:extLst>
          </p:spPr>
          <p:txBody>
            <a:bodyPr/>
            <a:lstStyle/>
            <a:p>
              <a:endParaRPr lang="es-CL"/>
            </a:p>
          </p:txBody>
        </p:sp>
        <p:sp>
          <p:nvSpPr>
            <p:cNvPr id="51259" name="Rectangle 34"/>
            <p:cNvSpPr>
              <a:spLocks noChangeArrowheads="1"/>
            </p:cNvSpPr>
            <p:nvPr/>
          </p:nvSpPr>
          <p:spPr bwMode="auto">
            <a:xfrm>
              <a:off x="2367" y="1491"/>
              <a:ext cx="523" cy="217"/>
            </a:xfrm>
            <a:prstGeom prst="rect">
              <a:avLst/>
            </a:prstGeom>
            <a:noFill/>
            <a:ln w="571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0" tIns="0" rIns="0" bIns="0">
              <a:spAutoFit/>
            </a:bodyPr>
            <a:lstStyle/>
            <a:p>
              <a:r>
                <a:rPr lang="en-US" b="1"/>
                <a:t>Airline</a:t>
              </a:r>
              <a:endParaRPr lang="en-US"/>
            </a:p>
          </p:txBody>
        </p:sp>
        <p:sp>
          <p:nvSpPr>
            <p:cNvPr id="51260" name="Freeform 54"/>
            <p:cNvSpPr>
              <a:spLocks/>
            </p:cNvSpPr>
            <p:nvPr/>
          </p:nvSpPr>
          <p:spPr bwMode="auto">
            <a:xfrm>
              <a:off x="2625" y="1855"/>
              <a:ext cx="1344" cy="217"/>
            </a:xfrm>
            <a:custGeom>
              <a:avLst/>
              <a:gdLst>
                <a:gd name="T0" fmla="*/ 1344 w 1344"/>
                <a:gd name="T1" fmla="*/ 217 h 217"/>
                <a:gd name="T2" fmla="*/ 1344 w 1344"/>
                <a:gd name="T3" fmla="*/ 0 h 217"/>
                <a:gd name="T4" fmla="*/ 791 w 1344"/>
                <a:gd name="T5" fmla="*/ 0 h 217"/>
                <a:gd name="T6" fmla="*/ 0 w 1344"/>
                <a:gd name="T7" fmla="*/ 0 h 217"/>
                <a:gd name="T8" fmla="*/ 0 60000 65536"/>
                <a:gd name="T9" fmla="*/ 0 60000 65536"/>
                <a:gd name="T10" fmla="*/ 0 60000 65536"/>
                <a:gd name="T11" fmla="*/ 0 60000 65536"/>
                <a:gd name="T12" fmla="*/ 0 w 1344"/>
                <a:gd name="T13" fmla="*/ 0 h 217"/>
                <a:gd name="T14" fmla="*/ 1344 w 1344"/>
                <a:gd name="T15" fmla="*/ 217 h 217"/>
              </a:gdLst>
              <a:ahLst/>
              <a:cxnLst>
                <a:cxn ang="T8">
                  <a:pos x="T0" y="T1"/>
                </a:cxn>
                <a:cxn ang="T9">
                  <a:pos x="T2" y="T3"/>
                </a:cxn>
                <a:cxn ang="T10">
                  <a:pos x="T4" y="T5"/>
                </a:cxn>
                <a:cxn ang="T11">
                  <a:pos x="T6" y="T7"/>
                </a:cxn>
              </a:cxnLst>
              <a:rect l="T12" t="T13" r="T14" b="T15"/>
              <a:pathLst>
                <a:path w="1344" h="217">
                  <a:moveTo>
                    <a:pt x="1344" y="217"/>
                  </a:moveTo>
                  <a:lnTo>
                    <a:pt x="1344" y="0"/>
                  </a:lnTo>
                  <a:lnTo>
                    <a:pt x="791" y="0"/>
                  </a:lnTo>
                  <a:lnTo>
                    <a:pt x="0" y="0"/>
                  </a:lnTo>
                </a:path>
              </a:pathLst>
            </a:custGeom>
            <a:noFill/>
            <a:ln w="38100">
              <a:solidFill>
                <a:srgbClr val="6600FF"/>
              </a:solidFill>
              <a:round/>
              <a:headEnd/>
              <a:tailEnd/>
            </a:ln>
            <a:extLst>
              <a:ext uri="{909E8E84-426E-40DD-AFC4-6F175D3DCCD1}">
                <a14:hiddenFill xmlns:a14="http://schemas.microsoft.com/office/drawing/2010/main">
                  <a:solidFill>
                    <a:srgbClr val="FFFFFF"/>
                  </a:solidFill>
                </a14:hiddenFill>
              </a:ext>
            </a:extLst>
          </p:spPr>
          <p:txBody>
            <a:bodyPr/>
            <a:lstStyle/>
            <a:p>
              <a:endParaRPr lang="es-CL"/>
            </a:p>
          </p:txBody>
        </p:sp>
        <p:sp>
          <p:nvSpPr>
            <p:cNvPr id="51261" name="Freeform 59"/>
            <p:cNvSpPr>
              <a:spLocks/>
            </p:cNvSpPr>
            <p:nvPr/>
          </p:nvSpPr>
          <p:spPr bwMode="auto">
            <a:xfrm>
              <a:off x="1278" y="1855"/>
              <a:ext cx="1347" cy="217"/>
            </a:xfrm>
            <a:custGeom>
              <a:avLst/>
              <a:gdLst>
                <a:gd name="T0" fmla="*/ 0 w 1347"/>
                <a:gd name="T1" fmla="*/ 217 h 217"/>
                <a:gd name="T2" fmla="*/ 0 w 1347"/>
                <a:gd name="T3" fmla="*/ 0 h 217"/>
                <a:gd name="T4" fmla="*/ 554 w 1347"/>
                <a:gd name="T5" fmla="*/ 0 h 217"/>
                <a:gd name="T6" fmla="*/ 1347 w 1347"/>
                <a:gd name="T7" fmla="*/ 0 h 217"/>
                <a:gd name="T8" fmla="*/ 0 60000 65536"/>
                <a:gd name="T9" fmla="*/ 0 60000 65536"/>
                <a:gd name="T10" fmla="*/ 0 60000 65536"/>
                <a:gd name="T11" fmla="*/ 0 60000 65536"/>
                <a:gd name="T12" fmla="*/ 0 w 1347"/>
                <a:gd name="T13" fmla="*/ 0 h 217"/>
                <a:gd name="T14" fmla="*/ 1347 w 1347"/>
                <a:gd name="T15" fmla="*/ 217 h 217"/>
              </a:gdLst>
              <a:ahLst/>
              <a:cxnLst>
                <a:cxn ang="T8">
                  <a:pos x="T0" y="T1"/>
                </a:cxn>
                <a:cxn ang="T9">
                  <a:pos x="T2" y="T3"/>
                </a:cxn>
                <a:cxn ang="T10">
                  <a:pos x="T4" y="T5"/>
                </a:cxn>
                <a:cxn ang="T11">
                  <a:pos x="T6" y="T7"/>
                </a:cxn>
              </a:cxnLst>
              <a:rect l="T12" t="T13" r="T14" b="T15"/>
              <a:pathLst>
                <a:path w="1347" h="217">
                  <a:moveTo>
                    <a:pt x="0" y="217"/>
                  </a:moveTo>
                  <a:lnTo>
                    <a:pt x="0" y="0"/>
                  </a:lnTo>
                  <a:lnTo>
                    <a:pt x="554" y="0"/>
                  </a:lnTo>
                  <a:lnTo>
                    <a:pt x="1347" y="0"/>
                  </a:lnTo>
                </a:path>
              </a:pathLst>
            </a:custGeom>
            <a:noFill/>
            <a:ln w="38100">
              <a:solidFill>
                <a:srgbClr val="6600FF"/>
              </a:solidFill>
              <a:round/>
              <a:headEnd/>
              <a:tailEnd/>
            </a:ln>
            <a:extLst>
              <a:ext uri="{909E8E84-426E-40DD-AFC4-6F175D3DCCD1}">
                <a14:hiddenFill xmlns:a14="http://schemas.microsoft.com/office/drawing/2010/main">
                  <a:solidFill>
                    <a:srgbClr val="FFFFFF"/>
                  </a:solidFill>
                </a14:hiddenFill>
              </a:ext>
            </a:extLst>
          </p:spPr>
          <p:txBody>
            <a:bodyPr/>
            <a:lstStyle/>
            <a:p>
              <a:endParaRPr lang="es-CL"/>
            </a:p>
          </p:txBody>
        </p:sp>
        <p:sp>
          <p:nvSpPr>
            <p:cNvPr id="51262" name="Freeform 60"/>
            <p:cNvSpPr>
              <a:spLocks/>
            </p:cNvSpPr>
            <p:nvPr/>
          </p:nvSpPr>
          <p:spPr bwMode="auto">
            <a:xfrm>
              <a:off x="2625" y="1855"/>
              <a:ext cx="1" cy="217"/>
            </a:xfrm>
            <a:custGeom>
              <a:avLst/>
              <a:gdLst>
                <a:gd name="T0" fmla="*/ 0 w 1"/>
                <a:gd name="T1" fmla="*/ 0 h 217"/>
                <a:gd name="T2" fmla="*/ 0 w 1"/>
                <a:gd name="T3" fmla="*/ 107 h 217"/>
                <a:gd name="T4" fmla="*/ 0 w 1"/>
                <a:gd name="T5" fmla="*/ 217 h 217"/>
                <a:gd name="T6" fmla="*/ 0 60000 65536"/>
                <a:gd name="T7" fmla="*/ 0 60000 65536"/>
                <a:gd name="T8" fmla="*/ 0 60000 65536"/>
                <a:gd name="T9" fmla="*/ 0 w 1"/>
                <a:gd name="T10" fmla="*/ 0 h 217"/>
                <a:gd name="T11" fmla="*/ 1 w 1"/>
                <a:gd name="T12" fmla="*/ 217 h 217"/>
              </a:gdLst>
              <a:ahLst/>
              <a:cxnLst>
                <a:cxn ang="T6">
                  <a:pos x="T0" y="T1"/>
                </a:cxn>
                <a:cxn ang="T7">
                  <a:pos x="T2" y="T3"/>
                </a:cxn>
                <a:cxn ang="T8">
                  <a:pos x="T4" y="T5"/>
                </a:cxn>
              </a:cxnLst>
              <a:rect l="T9" t="T10" r="T11" b="T12"/>
              <a:pathLst>
                <a:path w="1" h="217">
                  <a:moveTo>
                    <a:pt x="0" y="0"/>
                  </a:moveTo>
                  <a:lnTo>
                    <a:pt x="0" y="107"/>
                  </a:lnTo>
                  <a:lnTo>
                    <a:pt x="0" y="217"/>
                  </a:lnTo>
                </a:path>
              </a:pathLst>
            </a:custGeom>
            <a:noFill/>
            <a:ln w="38100">
              <a:solidFill>
                <a:srgbClr val="6600FF"/>
              </a:solidFill>
              <a:round/>
              <a:headEnd/>
              <a:tailEnd/>
            </a:ln>
            <a:extLst>
              <a:ext uri="{909E8E84-426E-40DD-AFC4-6F175D3DCCD1}">
                <a14:hiddenFill xmlns:a14="http://schemas.microsoft.com/office/drawing/2010/main">
                  <a:solidFill>
                    <a:srgbClr val="FFFFFF"/>
                  </a:solidFill>
                </a14:hiddenFill>
              </a:ext>
            </a:extLst>
          </p:spPr>
          <p:txBody>
            <a:bodyPr/>
            <a:lstStyle/>
            <a:p>
              <a:endParaRPr lang="es-CL"/>
            </a:p>
          </p:txBody>
        </p:sp>
      </p:grpSp>
      <p:grpSp>
        <p:nvGrpSpPr>
          <p:cNvPr id="51207" name="Group 5"/>
          <p:cNvGrpSpPr>
            <a:grpSpLocks/>
          </p:cNvGrpSpPr>
          <p:nvPr/>
        </p:nvGrpSpPr>
        <p:grpSpPr bwMode="auto">
          <a:xfrm>
            <a:off x="5511800" y="1503363"/>
            <a:ext cx="3208338" cy="1190625"/>
            <a:chOff x="3283" y="987"/>
            <a:chExt cx="2433" cy="700"/>
          </a:xfrm>
        </p:grpSpPr>
        <p:sp>
          <p:nvSpPr>
            <p:cNvPr id="51209" name="Freeform 6"/>
            <p:cNvSpPr>
              <a:spLocks/>
            </p:cNvSpPr>
            <p:nvPr/>
          </p:nvSpPr>
          <p:spPr bwMode="auto">
            <a:xfrm>
              <a:off x="3283" y="987"/>
              <a:ext cx="2267" cy="517"/>
            </a:xfrm>
            <a:custGeom>
              <a:avLst/>
              <a:gdLst>
                <a:gd name="T0" fmla="*/ 1832 w 2267"/>
                <a:gd name="T1" fmla="*/ 266 h 517"/>
                <a:gd name="T2" fmla="*/ 1895 w 2267"/>
                <a:gd name="T3" fmla="*/ 220 h 517"/>
                <a:gd name="T4" fmla="*/ 1974 w 2267"/>
                <a:gd name="T5" fmla="*/ 155 h 517"/>
                <a:gd name="T6" fmla="*/ 2050 w 2267"/>
                <a:gd name="T7" fmla="*/ 89 h 517"/>
                <a:gd name="T8" fmla="*/ 2103 w 2267"/>
                <a:gd name="T9" fmla="*/ 41 h 517"/>
                <a:gd name="T10" fmla="*/ 2120 w 2267"/>
                <a:gd name="T11" fmla="*/ 26 h 517"/>
                <a:gd name="T12" fmla="*/ 2135 w 2267"/>
                <a:gd name="T13" fmla="*/ 12 h 517"/>
                <a:gd name="T14" fmla="*/ 2158 w 2267"/>
                <a:gd name="T15" fmla="*/ 1 h 517"/>
                <a:gd name="T16" fmla="*/ 2188 w 2267"/>
                <a:gd name="T17" fmla="*/ 0 h 517"/>
                <a:gd name="T18" fmla="*/ 2223 w 2267"/>
                <a:gd name="T19" fmla="*/ 0 h 517"/>
                <a:gd name="T20" fmla="*/ 2244 w 2267"/>
                <a:gd name="T21" fmla="*/ 0 h 517"/>
                <a:gd name="T22" fmla="*/ 2263 w 2267"/>
                <a:gd name="T23" fmla="*/ 3 h 517"/>
                <a:gd name="T24" fmla="*/ 2265 w 2267"/>
                <a:gd name="T25" fmla="*/ 10 h 517"/>
                <a:gd name="T26" fmla="*/ 2254 w 2267"/>
                <a:gd name="T27" fmla="*/ 35 h 517"/>
                <a:gd name="T28" fmla="*/ 2194 w 2267"/>
                <a:gd name="T29" fmla="*/ 156 h 517"/>
                <a:gd name="T30" fmla="*/ 2140 w 2267"/>
                <a:gd name="T31" fmla="*/ 264 h 517"/>
                <a:gd name="T32" fmla="*/ 2156 w 2267"/>
                <a:gd name="T33" fmla="*/ 281 h 517"/>
                <a:gd name="T34" fmla="*/ 2163 w 2267"/>
                <a:gd name="T35" fmla="*/ 310 h 517"/>
                <a:gd name="T36" fmla="*/ 2146 w 2267"/>
                <a:gd name="T37" fmla="*/ 332 h 517"/>
                <a:gd name="T38" fmla="*/ 2059 w 2267"/>
                <a:gd name="T39" fmla="*/ 361 h 517"/>
                <a:gd name="T40" fmla="*/ 1983 w 2267"/>
                <a:gd name="T41" fmla="*/ 385 h 517"/>
                <a:gd name="T42" fmla="*/ 1914 w 2267"/>
                <a:gd name="T43" fmla="*/ 406 h 517"/>
                <a:gd name="T44" fmla="*/ 1846 w 2267"/>
                <a:gd name="T45" fmla="*/ 423 h 517"/>
                <a:gd name="T46" fmla="*/ 1777 w 2267"/>
                <a:gd name="T47" fmla="*/ 438 h 517"/>
                <a:gd name="T48" fmla="*/ 1710 w 2267"/>
                <a:gd name="T49" fmla="*/ 449 h 517"/>
                <a:gd name="T50" fmla="*/ 1648 w 2267"/>
                <a:gd name="T51" fmla="*/ 458 h 517"/>
                <a:gd name="T52" fmla="*/ 1585 w 2267"/>
                <a:gd name="T53" fmla="*/ 468 h 517"/>
                <a:gd name="T54" fmla="*/ 1520 w 2267"/>
                <a:gd name="T55" fmla="*/ 476 h 517"/>
                <a:gd name="T56" fmla="*/ 1455 w 2267"/>
                <a:gd name="T57" fmla="*/ 484 h 517"/>
                <a:gd name="T58" fmla="*/ 1389 w 2267"/>
                <a:gd name="T59" fmla="*/ 492 h 517"/>
                <a:gd name="T60" fmla="*/ 1321 w 2267"/>
                <a:gd name="T61" fmla="*/ 498 h 517"/>
                <a:gd name="T62" fmla="*/ 1251 w 2267"/>
                <a:gd name="T63" fmla="*/ 504 h 517"/>
                <a:gd name="T64" fmla="*/ 1180 w 2267"/>
                <a:gd name="T65" fmla="*/ 508 h 517"/>
                <a:gd name="T66" fmla="*/ 1107 w 2267"/>
                <a:gd name="T67" fmla="*/ 512 h 517"/>
                <a:gd name="T68" fmla="*/ 1031 w 2267"/>
                <a:gd name="T69" fmla="*/ 515 h 517"/>
                <a:gd name="T70" fmla="*/ 984 w 2267"/>
                <a:gd name="T71" fmla="*/ 516 h 517"/>
                <a:gd name="T72" fmla="*/ 910 w 2267"/>
                <a:gd name="T73" fmla="*/ 515 h 517"/>
                <a:gd name="T74" fmla="*/ 816 w 2267"/>
                <a:gd name="T75" fmla="*/ 513 h 517"/>
                <a:gd name="T76" fmla="*/ 708 w 2267"/>
                <a:gd name="T77" fmla="*/ 510 h 517"/>
                <a:gd name="T78" fmla="*/ 593 w 2267"/>
                <a:gd name="T79" fmla="*/ 507 h 517"/>
                <a:gd name="T80" fmla="*/ 476 w 2267"/>
                <a:gd name="T81" fmla="*/ 503 h 517"/>
                <a:gd name="T82" fmla="*/ 364 w 2267"/>
                <a:gd name="T83" fmla="*/ 498 h 517"/>
                <a:gd name="T84" fmla="*/ 262 w 2267"/>
                <a:gd name="T85" fmla="*/ 493 h 517"/>
                <a:gd name="T86" fmla="*/ 179 w 2267"/>
                <a:gd name="T87" fmla="*/ 488 h 517"/>
                <a:gd name="T88" fmla="*/ 118 w 2267"/>
                <a:gd name="T89" fmla="*/ 482 h 517"/>
                <a:gd name="T90" fmla="*/ 77 w 2267"/>
                <a:gd name="T91" fmla="*/ 474 h 517"/>
                <a:gd name="T92" fmla="*/ 20 w 2267"/>
                <a:gd name="T93" fmla="*/ 448 h 517"/>
                <a:gd name="T94" fmla="*/ 2 w 2267"/>
                <a:gd name="T95" fmla="*/ 412 h 517"/>
                <a:gd name="T96" fmla="*/ 43 w 2267"/>
                <a:gd name="T97" fmla="*/ 380 h 517"/>
                <a:gd name="T98" fmla="*/ 82 w 2267"/>
                <a:gd name="T99" fmla="*/ 357 h 517"/>
                <a:gd name="T100" fmla="*/ 117 w 2267"/>
                <a:gd name="T101" fmla="*/ 339 h 517"/>
                <a:gd name="T102" fmla="*/ 143 w 2267"/>
                <a:gd name="T103" fmla="*/ 324 h 517"/>
                <a:gd name="T104" fmla="*/ 161 w 2267"/>
                <a:gd name="T105" fmla="*/ 313 h 517"/>
                <a:gd name="T106" fmla="*/ 172 w 2267"/>
                <a:gd name="T107" fmla="*/ 303 h 517"/>
                <a:gd name="T108" fmla="*/ 197 w 2267"/>
                <a:gd name="T109" fmla="*/ 283 h 517"/>
                <a:gd name="T110" fmla="*/ 245 w 2267"/>
                <a:gd name="T111" fmla="*/ 266 h 517"/>
                <a:gd name="T112" fmla="*/ 301 w 2267"/>
                <a:gd name="T113" fmla="*/ 261 h 517"/>
                <a:gd name="T114" fmla="*/ 377 w 2267"/>
                <a:gd name="T115" fmla="*/ 263 h 517"/>
                <a:gd name="T116" fmla="*/ 469 w 2267"/>
                <a:gd name="T117" fmla="*/ 268 h 517"/>
                <a:gd name="T118" fmla="*/ 566 w 2267"/>
                <a:gd name="T119" fmla="*/ 273 h 517"/>
                <a:gd name="T120" fmla="*/ 650 w 2267"/>
                <a:gd name="T121" fmla="*/ 276 h 517"/>
                <a:gd name="T122" fmla="*/ 1808 w 2267"/>
                <a:gd name="T123" fmla="*/ 276 h 517"/>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267"/>
                <a:gd name="T187" fmla="*/ 0 h 517"/>
                <a:gd name="T188" fmla="*/ 2267 w 2267"/>
                <a:gd name="T189" fmla="*/ 517 h 517"/>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267" h="517">
                  <a:moveTo>
                    <a:pt x="1808" y="276"/>
                  </a:moveTo>
                  <a:lnTo>
                    <a:pt x="1817" y="274"/>
                  </a:lnTo>
                  <a:lnTo>
                    <a:pt x="1832" y="266"/>
                  </a:lnTo>
                  <a:lnTo>
                    <a:pt x="1850" y="254"/>
                  </a:lnTo>
                  <a:lnTo>
                    <a:pt x="1871" y="239"/>
                  </a:lnTo>
                  <a:lnTo>
                    <a:pt x="1895" y="220"/>
                  </a:lnTo>
                  <a:lnTo>
                    <a:pt x="1920" y="199"/>
                  </a:lnTo>
                  <a:lnTo>
                    <a:pt x="1947" y="178"/>
                  </a:lnTo>
                  <a:lnTo>
                    <a:pt x="1974" y="155"/>
                  </a:lnTo>
                  <a:lnTo>
                    <a:pt x="2000" y="132"/>
                  </a:lnTo>
                  <a:lnTo>
                    <a:pt x="2026" y="110"/>
                  </a:lnTo>
                  <a:lnTo>
                    <a:pt x="2050" y="89"/>
                  </a:lnTo>
                  <a:lnTo>
                    <a:pt x="2071" y="70"/>
                  </a:lnTo>
                  <a:lnTo>
                    <a:pt x="2089" y="54"/>
                  </a:lnTo>
                  <a:lnTo>
                    <a:pt x="2103" y="41"/>
                  </a:lnTo>
                  <a:lnTo>
                    <a:pt x="2112" y="32"/>
                  </a:lnTo>
                  <a:lnTo>
                    <a:pt x="2116" y="29"/>
                  </a:lnTo>
                  <a:lnTo>
                    <a:pt x="2120" y="26"/>
                  </a:lnTo>
                  <a:lnTo>
                    <a:pt x="2124" y="22"/>
                  </a:lnTo>
                  <a:lnTo>
                    <a:pt x="2129" y="17"/>
                  </a:lnTo>
                  <a:lnTo>
                    <a:pt x="2135" y="12"/>
                  </a:lnTo>
                  <a:lnTo>
                    <a:pt x="2143" y="8"/>
                  </a:lnTo>
                  <a:lnTo>
                    <a:pt x="2150" y="4"/>
                  </a:lnTo>
                  <a:lnTo>
                    <a:pt x="2158" y="1"/>
                  </a:lnTo>
                  <a:lnTo>
                    <a:pt x="2167" y="0"/>
                  </a:lnTo>
                  <a:lnTo>
                    <a:pt x="2176" y="0"/>
                  </a:lnTo>
                  <a:lnTo>
                    <a:pt x="2188" y="0"/>
                  </a:lnTo>
                  <a:lnTo>
                    <a:pt x="2200" y="0"/>
                  </a:lnTo>
                  <a:lnTo>
                    <a:pt x="2212" y="0"/>
                  </a:lnTo>
                  <a:lnTo>
                    <a:pt x="2223" y="0"/>
                  </a:lnTo>
                  <a:lnTo>
                    <a:pt x="2233" y="0"/>
                  </a:lnTo>
                  <a:lnTo>
                    <a:pt x="2240" y="0"/>
                  </a:lnTo>
                  <a:lnTo>
                    <a:pt x="2244" y="0"/>
                  </a:lnTo>
                  <a:lnTo>
                    <a:pt x="2253" y="0"/>
                  </a:lnTo>
                  <a:lnTo>
                    <a:pt x="2259" y="1"/>
                  </a:lnTo>
                  <a:lnTo>
                    <a:pt x="2263" y="3"/>
                  </a:lnTo>
                  <a:lnTo>
                    <a:pt x="2265" y="4"/>
                  </a:lnTo>
                  <a:lnTo>
                    <a:pt x="2266" y="7"/>
                  </a:lnTo>
                  <a:lnTo>
                    <a:pt x="2265" y="10"/>
                  </a:lnTo>
                  <a:lnTo>
                    <a:pt x="2265" y="12"/>
                  </a:lnTo>
                  <a:lnTo>
                    <a:pt x="2264" y="15"/>
                  </a:lnTo>
                  <a:lnTo>
                    <a:pt x="2254" y="35"/>
                  </a:lnTo>
                  <a:lnTo>
                    <a:pt x="2237" y="68"/>
                  </a:lnTo>
                  <a:lnTo>
                    <a:pt x="2217" y="111"/>
                  </a:lnTo>
                  <a:lnTo>
                    <a:pt x="2194" y="156"/>
                  </a:lnTo>
                  <a:lnTo>
                    <a:pt x="2172" y="200"/>
                  </a:lnTo>
                  <a:lnTo>
                    <a:pt x="2153" y="238"/>
                  </a:lnTo>
                  <a:lnTo>
                    <a:pt x="2140" y="264"/>
                  </a:lnTo>
                  <a:lnTo>
                    <a:pt x="2135" y="274"/>
                  </a:lnTo>
                  <a:lnTo>
                    <a:pt x="2147" y="276"/>
                  </a:lnTo>
                  <a:lnTo>
                    <a:pt x="2156" y="281"/>
                  </a:lnTo>
                  <a:lnTo>
                    <a:pt x="2162" y="290"/>
                  </a:lnTo>
                  <a:lnTo>
                    <a:pt x="2164" y="299"/>
                  </a:lnTo>
                  <a:lnTo>
                    <a:pt x="2163" y="310"/>
                  </a:lnTo>
                  <a:lnTo>
                    <a:pt x="2161" y="319"/>
                  </a:lnTo>
                  <a:lnTo>
                    <a:pt x="2155" y="327"/>
                  </a:lnTo>
                  <a:lnTo>
                    <a:pt x="2146" y="332"/>
                  </a:lnTo>
                  <a:lnTo>
                    <a:pt x="2115" y="342"/>
                  </a:lnTo>
                  <a:lnTo>
                    <a:pt x="2086" y="351"/>
                  </a:lnTo>
                  <a:lnTo>
                    <a:pt x="2059" y="361"/>
                  </a:lnTo>
                  <a:lnTo>
                    <a:pt x="2033" y="369"/>
                  </a:lnTo>
                  <a:lnTo>
                    <a:pt x="2007" y="377"/>
                  </a:lnTo>
                  <a:lnTo>
                    <a:pt x="1983" y="385"/>
                  </a:lnTo>
                  <a:lnTo>
                    <a:pt x="1960" y="393"/>
                  </a:lnTo>
                  <a:lnTo>
                    <a:pt x="1937" y="399"/>
                  </a:lnTo>
                  <a:lnTo>
                    <a:pt x="1914" y="406"/>
                  </a:lnTo>
                  <a:lnTo>
                    <a:pt x="1892" y="412"/>
                  </a:lnTo>
                  <a:lnTo>
                    <a:pt x="1869" y="417"/>
                  </a:lnTo>
                  <a:lnTo>
                    <a:pt x="1846" y="423"/>
                  </a:lnTo>
                  <a:lnTo>
                    <a:pt x="1823" y="428"/>
                  </a:lnTo>
                  <a:lnTo>
                    <a:pt x="1800" y="433"/>
                  </a:lnTo>
                  <a:lnTo>
                    <a:pt x="1777" y="438"/>
                  </a:lnTo>
                  <a:lnTo>
                    <a:pt x="1752" y="442"/>
                  </a:lnTo>
                  <a:lnTo>
                    <a:pt x="1731" y="446"/>
                  </a:lnTo>
                  <a:lnTo>
                    <a:pt x="1710" y="449"/>
                  </a:lnTo>
                  <a:lnTo>
                    <a:pt x="1690" y="452"/>
                  </a:lnTo>
                  <a:lnTo>
                    <a:pt x="1668" y="456"/>
                  </a:lnTo>
                  <a:lnTo>
                    <a:pt x="1648" y="458"/>
                  </a:lnTo>
                  <a:lnTo>
                    <a:pt x="1627" y="462"/>
                  </a:lnTo>
                  <a:lnTo>
                    <a:pt x="1605" y="465"/>
                  </a:lnTo>
                  <a:lnTo>
                    <a:pt x="1585" y="468"/>
                  </a:lnTo>
                  <a:lnTo>
                    <a:pt x="1564" y="470"/>
                  </a:lnTo>
                  <a:lnTo>
                    <a:pt x="1541" y="474"/>
                  </a:lnTo>
                  <a:lnTo>
                    <a:pt x="1520" y="476"/>
                  </a:lnTo>
                  <a:lnTo>
                    <a:pt x="1499" y="479"/>
                  </a:lnTo>
                  <a:lnTo>
                    <a:pt x="1477" y="481"/>
                  </a:lnTo>
                  <a:lnTo>
                    <a:pt x="1455" y="484"/>
                  </a:lnTo>
                  <a:lnTo>
                    <a:pt x="1433" y="487"/>
                  </a:lnTo>
                  <a:lnTo>
                    <a:pt x="1411" y="489"/>
                  </a:lnTo>
                  <a:lnTo>
                    <a:pt x="1389" y="492"/>
                  </a:lnTo>
                  <a:lnTo>
                    <a:pt x="1366" y="493"/>
                  </a:lnTo>
                  <a:lnTo>
                    <a:pt x="1344" y="496"/>
                  </a:lnTo>
                  <a:lnTo>
                    <a:pt x="1321" y="498"/>
                  </a:lnTo>
                  <a:lnTo>
                    <a:pt x="1298" y="499"/>
                  </a:lnTo>
                  <a:lnTo>
                    <a:pt x="1275" y="502"/>
                  </a:lnTo>
                  <a:lnTo>
                    <a:pt x="1251" y="504"/>
                  </a:lnTo>
                  <a:lnTo>
                    <a:pt x="1227" y="505"/>
                  </a:lnTo>
                  <a:lnTo>
                    <a:pt x="1203" y="506"/>
                  </a:lnTo>
                  <a:lnTo>
                    <a:pt x="1180" y="508"/>
                  </a:lnTo>
                  <a:lnTo>
                    <a:pt x="1156" y="510"/>
                  </a:lnTo>
                  <a:lnTo>
                    <a:pt x="1132" y="510"/>
                  </a:lnTo>
                  <a:lnTo>
                    <a:pt x="1107" y="512"/>
                  </a:lnTo>
                  <a:lnTo>
                    <a:pt x="1082" y="513"/>
                  </a:lnTo>
                  <a:lnTo>
                    <a:pt x="1057" y="514"/>
                  </a:lnTo>
                  <a:lnTo>
                    <a:pt x="1031" y="515"/>
                  </a:lnTo>
                  <a:lnTo>
                    <a:pt x="1019" y="515"/>
                  </a:lnTo>
                  <a:lnTo>
                    <a:pt x="1002" y="516"/>
                  </a:lnTo>
                  <a:lnTo>
                    <a:pt x="984" y="516"/>
                  </a:lnTo>
                  <a:lnTo>
                    <a:pt x="961" y="516"/>
                  </a:lnTo>
                  <a:lnTo>
                    <a:pt x="937" y="515"/>
                  </a:lnTo>
                  <a:lnTo>
                    <a:pt x="910" y="515"/>
                  </a:lnTo>
                  <a:lnTo>
                    <a:pt x="881" y="514"/>
                  </a:lnTo>
                  <a:lnTo>
                    <a:pt x="849" y="514"/>
                  </a:lnTo>
                  <a:lnTo>
                    <a:pt x="816" y="513"/>
                  </a:lnTo>
                  <a:lnTo>
                    <a:pt x="781" y="512"/>
                  </a:lnTo>
                  <a:lnTo>
                    <a:pt x="745" y="511"/>
                  </a:lnTo>
                  <a:lnTo>
                    <a:pt x="708" y="510"/>
                  </a:lnTo>
                  <a:lnTo>
                    <a:pt x="670" y="510"/>
                  </a:lnTo>
                  <a:lnTo>
                    <a:pt x="631" y="508"/>
                  </a:lnTo>
                  <a:lnTo>
                    <a:pt x="593" y="507"/>
                  </a:lnTo>
                  <a:lnTo>
                    <a:pt x="553" y="505"/>
                  </a:lnTo>
                  <a:lnTo>
                    <a:pt x="514" y="504"/>
                  </a:lnTo>
                  <a:lnTo>
                    <a:pt x="476" y="503"/>
                  </a:lnTo>
                  <a:lnTo>
                    <a:pt x="438" y="502"/>
                  </a:lnTo>
                  <a:lnTo>
                    <a:pt x="400" y="500"/>
                  </a:lnTo>
                  <a:lnTo>
                    <a:pt x="364" y="498"/>
                  </a:lnTo>
                  <a:lnTo>
                    <a:pt x="329" y="497"/>
                  </a:lnTo>
                  <a:lnTo>
                    <a:pt x="295" y="495"/>
                  </a:lnTo>
                  <a:lnTo>
                    <a:pt x="262" y="493"/>
                  </a:lnTo>
                  <a:lnTo>
                    <a:pt x="232" y="492"/>
                  </a:lnTo>
                  <a:lnTo>
                    <a:pt x="204" y="490"/>
                  </a:lnTo>
                  <a:lnTo>
                    <a:pt x="179" y="488"/>
                  </a:lnTo>
                  <a:lnTo>
                    <a:pt x="156" y="487"/>
                  </a:lnTo>
                  <a:lnTo>
                    <a:pt x="135" y="484"/>
                  </a:lnTo>
                  <a:lnTo>
                    <a:pt x="118" y="482"/>
                  </a:lnTo>
                  <a:lnTo>
                    <a:pt x="105" y="481"/>
                  </a:lnTo>
                  <a:lnTo>
                    <a:pt x="94" y="479"/>
                  </a:lnTo>
                  <a:lnTo>
                    <a:pt x="77" y="474"/>
                  </a:lnTo>
                  <a:lnTo>
                    <a:pt x="57" y="467"/>
                  </a:lnTo>
                  <a:lnTo>
                    <a:pt x="37" y="458"/>
                  </a:lnTo>
                  <a:lnTo>
                    <a:pt x="20" y="448"/>
                  </a:lnTo>
                  <a:lnTo>
                    <a:pt x="7" y="437"/>
                  </a:lnTo>
                  <a:lnTo>
                    <a:pt x="0" y="425"/>
                  </a:lnTo>
                  <a:lnTo>
                    <a:pt x="2" y="412"/>
                  </a:lnTo>
                  <a:lnTo>
                    <a:pt x="13" y="399"/>
                  </a:lnTo>
                  <a:lnTo>
                    <a:pt x="28" y="390"/>
                  </a:lnTo>
                  <a:lnTo>
                    <a:pt x="43" y="380"/>
                  </a:lnTo>
                  <a:lnTo>
                    <a:pt x="56" y="373"/>
                  </a:lnTo>
                  <a:lnTo>
                    <a:pt x="70" y="364"/>
                  </a:lnTo>
                  <a:lnTo>
                    <a:pt x="82" y="357"/>
                  </a:lnTo>
                  <a:lnTo>
                    <a:pt x="94" y="351"/>
                  </a:lnTo>
                  <a:lnTo>
                    <a:pt x="106" y="345"/>
                  </a:lnTo>
                  <a:lnTo>
                    <a:pt x="117" y="339"/>
                  </a:lnTo>
                  <a:lnTo>
                    <a:pt x="126" y="333"/>
                  </a:lnTo>
                  <a:lnTo>
                    <a:pt x="135" y="329"/>
                  </a:lnTo>
                  <a:lnTo>
                    <a:pt x="143" y="324"/>
                  </a:lnTo>
                  <a:lnTo>
                    <a:pt x="150" y="321"/>
                  </a:lnTo>
                  <a:lnTo>
                    <a:pt x="156" y="316"/>
                  </a:lnTo>
                  <a:lnTo>
                    <a:pt x="161" y="313"/>
                  </a:lnTo>
                  <a:lnTo>
                    <a:pt x="164" y="310"/>
                  </a:lnTo>
                  <a:lnTo>
                    <a:pt x="167" y="308"/>
                  </a:lnTo>
                  <a:lnTo>
                    <a:pt x="172" y="303"/>
                  </a:lnTo>
                  <a:lnTo>
                    <a:pt x="178" y="297"/>
                  </a:lnTo>
                  <a:lnTo>
                    <a:pt x="186" y="290"/>
                  </a:lnTo>
                  <a:lnTo>
                    <a:pt x="197" y="283"/>
                  </a:lnTo>
                  <a:lnTo>
                    <a:pt x="209" y="277"/>
                  </a:lnTo>
                  <a:lnTo>
                    <a:pt x="226" y="271"/>
                  </a:lnTo>
                  <a:lnTo>
                    <a:pt x="245" y="266"/>
                  </a:lnTo>
                  <a:lnTo>
                    <a:pt x="268" y="263"/>
                  </a:lnTo>
                  <a:lnTo>
                    <a:pt x="283" y="262"/>
                  </a:lnTo>
                  <a:lnTo>
                    <a:pt x="301" y="261"/>
                  </a:lnTo>
                  <a:lnTo>
                    <a:pt x="324" y="261"/>
                  </a:lnTo>
                  <a:lnTo>
                    <a:pt x="349" y="262"/>
                  </a:lnTo>
                  <a:lnTo>
                    <a:pt x="377" y="263"/>
                  </a:lnTo>
                  <a:lnTo>
                    <a:pt x="406" y="264"/>
                  </a:lnTo>
                  <a:lnTo>
                    <a:pt x="438" y="266"/>
                  </a:lnTo>
                  <a:lnTo>
                    <a:pt x="469" y="268"/>
                  </a:lnTo>
                  <a:lnTo>
                    <a:pt x="502" y="269"/>
                  </a:lnTo>
                  <a:lnTo>
                    <a:pt x="534" y="271"/>
                  </a:lnTo>
                  <a:lnTo>
                    <a:pt x="566" y="273"/>
                  </a:lnTo>
                  <a:lnTo>
                    <a:pt x="595" y="275"/>
                  </a:lnTo>
                  <a:lnTo>
                    <a:pt x="623" y="275"/>
                  </a:lnTo>
                  <a:lnTo>
                    <a:pt x="650" y="276"/>
                  </a:lnTo>
                  <a:lnTo>
                    <a:pt x="673" y="276"/>
                  </a:lnTo>
                  <a:lnTo>
                    <a:pt x="692" y="276"/>
                  </a:lnTo>
                  <a:lnTo>
                    <a:pt x="1808" y="276"/>
                  </a:lnTo>
                </a:path>
              </a:pathLst>
            </a:custGeom>
            <a:solidFill>
              <a:srgbClr val="FFFFFF"/>
            </a:solidFill>
            <a:ln>
              <a:noFill/>
            </a:ln>
            <a:extLst>
              <a:ext uri="{91240B29-F687-4F45-9708-019B960494DF}">
                <a14:hiddenLine xmlns:a14="http://schemas.microsoft.com/office/drawing/2010/main" w="38100" cap="rnd">
                  <a:solidFill>
                    <a:srgbClr val="000000"/>
                  </a:solidFill>
                  <a:round/>
                  <a:headEnd/>
                  <a:tailEnd/>
                </a14:hiddenLine>
              </a:ext>
            </a:extLst>
          </p:spPr>
          <p:txBody>
            <a:bodyPr/>
            <a:lstStyle/>
            <a:p>
              <a:endParaRPr lang="es-CL"/>
            </a:p>
          </p:txBody>
        </p:sp>
        <p:sp>
          <p:nvSpPr>
            <p:cNvPr id="51210" name="Freeform 7"/>
            <p:cNvSpPr>
              <a:spLocks/>
            </p:cNvSpPr>
            <p:nvPr/>
          </p:nvSpPr>
          <p:spPr bwMode="auto">
            <a:xfrm>
              <a:off x="5167" y="1034"/>
              <a:ext cx="279" cy="228"/>
            </a:xfrm>
            <a:custGeom>
              <a:avLst/>
              <a:gdLst>
                <a:gd name="T0" fmla="*/ 278 w 279"/>
                <a:gd name="T1" fmla="*/ 0 h 228"/>
                <a:gd name="T2" fmla="*/ 0 w 279"/>
                <a:gd name="T3" fmla="*/ 227 h 228"/>
                <a:gd name="T4" fmla="*/ 18 w 279"/>
                <a:gd name="T5" fmla="*/ 227 h 228"/>
                <a:gd name="T6" fmla="*/ 36 w 279"/>
                <a:gd name="T7" fmla="*/ 227 h 228"/>
                <a:gd name="T8" fmla="*/ 55 w 279"/>
                <a:gd name="T9" fmla="*/ 227 h 228"/>
                <a:gd name="T10" fmla="*/ 75 w 279"/>
                <a:gd name="T11" fmla="*/ 227 h 228"/>
                <a:gd name="T12" fmla="*/ 94 w 279"/>
                <a:gd name="T13" fmla="*/ 227 h 228"/>
                <a:gd name="T14" fmla="*/ 114 w 279"/>
                <a:gd name="T15" fmla="*/ 227 h 228"/>
                <a:gd name="T16" fmla="*/ 133 w 279"/>
                <a:gd name="T17" fmla="*/ 227 h 228"/>
                <a:gd name="T18" fmla="*/ 151 w 279"/>
                <a:gd name="T19" fmla="*/ 227 h 228"/>
                <a:gd name="T20" fmla="*/ 168 w 279"/>
                <a:gd name="T21" fmla="*/ 227 h 228"/>
                <a:gd name="T22" fmla="*/ 183 w 279"/>
                <a:gd name="T23" fmla="*/ 227 h 228"/>
                <a:gd name="T24" fmla="*/ 197 w 279"/>
                <a:gd name="T25" fmla="*/ 227 h 228"/>
                <a:gd name="T26" fmla="*/ 209 w 279"/>
                <a:gd name="T27" fmla="*/ 227 h 228"/>
                <a:gd name="T28" fmla="*/ 219 w 279"/>
                <a:gd name="T29" fmla="*/ 227 h 228"/>
                <a:gd name="T30" fmla="*/ 226 w 279"/>
                <a:gd name="T31" fmla="*/ 227 h 228"/>
                <a:gd name="T32" fmla="*/ 231 w 279"/>
                <a:gd name="T33" fmla="*/ 227 h 228"/>
                <a:gd name="T34" fmla="*/ 232 w 279"/>
                <a:gd name="T35" fmla="*/ 227 h 228"/>
                <a:gd name="T36" fmla="*/ 127 w 279"/>
                <a:gd name="T37" fmla="*/ 196 h 228"/>
                <a:gd name="T38" fmla="*/ 278 w 279"/>
                <a:gd name="T39" fmla="*/ 0 h 22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79"/>
                <a:gd name="T61" fmla="*/ 0 h 228"/>
                <a:gd name="T62" fmla="*/ 279 w 279"/>
                <a:gd name="T63" fmla="*/ 228 h 22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79" h="228">
                  <a:moveTo>
                    <a:pt x="278" y="0"/>
                  </a:moveTo>
                  <a:lnTo>
                    <a:pt x="0" y="227"/>
                  </a:lnTo>
                  <a:lnTo>
                    <a:pt x="18" y="227"/>
                  </a:lnTo>
                  <a:lnTo>
                    <a:pt x="36" y="227"/>
                  </a:lnTo>
                  <a:lnTo>
                    <a:pt x="55" y="227"/>
                  </a:lnTo>
                  <a:lnTo>
                    <a:pt x="75" y="227"/>
                  </a:lnTo>
                  <a:lnTo>
                    <a:pt x="94" y="227"/>
                  </a:lnTo>
                  <a:lnTo>
                    <a:pt x="114" y="227"/>
                  </a:lnTo>
                  <a:lnTo>
                    <a:pt x="133" y="227"/>
                  </a:lnTo>
                  <a:lnTo>
                    <a:pt x="151" y="227"/>
                  </a:lnTo>
                  <a:lnTo>
                    <a:pt x="168" y="227"/>
                  </a:lnTo>
                  <a:lnTo>
                    <a:pt x="183" y="227"/>
                  </a:lnTo>
                  <a:lnTo>
                    <a:pt x="197" y="227"/>
                  </a:lnTo>
                  <a:lnTo>
                    <a:pt x="209" y="227"/>
                  </a:lnTo>
                  <a:lnTo>
                    <a:pt x="219" y="227"/>
                  </a:lnTo>
                  <a:lnTo>
                    <a:pt x="226" y="227"/>
                  </a:lnTo>
                  <a:lnTo>
                    <a:pt x="231" y="227"/>
                  </a:lnTo>
                  <a:lnTo>
                    <a:pt x="232" y="227"/>
                  </a:lnTo>
                  <a:lnTo>
                    <a:pt x="127" y="196"/>
                  </a:lnTo>
                  <a:lnTo>
                    <a:pt x="278" y="0"/>
                  </a:lnTo>
                </a:path>
              </a:pathLst>
            </a:custGeom>
            <a:solidFill>
              <a:srgbClr val="01245C"/>
            </a:solidFill>
            <a:ln>
              <a:noFill/>
            </a:ln>
            <a:extLst>
              <a:ext uri="{91240B29-F687-4F45-9708-019B960494DF}">
                <a14:hiddenLine xmlns:a14="http://schemas.microsoft.com/office/drawing/2010/main" w="38100" cap="rnd">
                  <a:solidFill>
                    <a:srgbClr val="000000"/>
                  </a:solidFill>
                  <a:round/>
                  <a:headEnd/>
                  <a:tailEnd/>
                </a14:hiddenLine>
              </a:ext>
            </a:extLst>
          </p:spPr>
          <p:txBody>
            <a:bodyPr/>
            <a:lstStyle/>
            <a:p>
              <a:endParaRPr lang="es-CL"/>
            </a:p>
          </p:txBody>
        </p:sp>
        <p:sp>
          <p:nvSpPr>
            <p:cNvPr id="51211" name="Freeform 8"/>
            <p:cNvSpPr>
              <a:spLocks/>
            </p:cNvSpPr>
            <p:nvPr/>
          </p:nvSpPr>
          <p:spPr bwMode="auto">
            <a:xfrm>
              <a:off x="4186" y="1099"/>
              <a:ext cx="359" cy="165"/>
            </a:xfrm>
            <a:custGeom>
              <a:avLst/>
              <a:gdLst>
                <a:gd name="T0" fmla="*/ 0 w 359"/>
                <a:gd name="T1" fmla="*/ 164 h 165"/>
                <a:gd name="T2" fmla="*/ 2 w 359"/>
                <a:gd name="T3" fmla="*/ 163 h 165"/>
                <a:gd name="T4" fmla="*/ 9 w 359"/>
                <a:gd name="T5" fmla="*/ 158 h 165"/>
                <a:gd name="T6" fmla="*/ 21 w 359"/>
                <a:gd name="T7" fmla="*/ 151 h 165"/>
                <a:gd name="T8" fmla="*/ 36 w 359"/>
                <a:gd name="T9" fmla="*/ 142 h 165"/>
                <a:gd name="T10" fmla="*/ 52 w 359"/>
                <a:gd name="T11" fmla="*/ 131 h 165"/>
                <a:gd name="T12" fmla="*/ 72 w 359"/>
                <a:gd name="T13" fmla="*/ 119 h 165"/>
                <a:gd name="T14" fmla="*/ 93 w 359"/>
                <a:gd name="T15" fmla="*/ 106 h 165"/>
                <a:gd name="T16" fmla="*/ 116 w 359"/>
                <a:gd name="T17" fmla="*/ 92 h 165"/>
                <a:gd name="T18" fmla="*/ 138 w 359"/>
                <a:gd name="T19" fmla="*/ 79 h 165"/>
                <a:gd name="T20" fmla="*/ 159 w 359"/>
                <a:gd name="T21" fmla="*/ 65 h 165"/>
                <a:gd name="T22" fmla="*/ 180 w 359"/>
                <a:gd name="T23" fmla="*/ 52 h 165"/>
                <a:gd name="T24" fmla="*/ 199 w 359"/>
                <a:gd name="T25" fmla="*/ 40 h 165"/>
                <a:gd name="T26" fmla="*/ 216 w 359"/>
                <a:gd name="T27" fmla="*/ 30 h 165"/>
                <a:gd name="T28" fmla="*/ 230 w 359"/>
                <a:gd name="T29" fmla="*/ 21 h 165"/>
                <a:gd name="T30" fmla="*/ 240 w 359"/>
                <a:gd name="T31" fmla="*/ 15 h 165"/>
                <a:gd name="T32" fmla="*/ 246 w 359"/>
                <a:gd name="T33" fmla="*/ 11 h 165"/>
                <a:gd name="T34" fmla="*/ 252 w 359"/>
                <a:gd name="T35" fmla="*/ 8 h 165"/>
                <a:gd name="T36" fmla="*/ 256 w 359"/>
                <a:gd name="T37" fmla="*/ 4 h 165"/>
                <a:gd name="T38" fmla="*/ 259 w 359"/>
                <a:gd name="T39" fmla="*/ 3 h 165"/>
                <a:gd name="T40" fmla="*/ 262 w 359"/>
                <a:gd name="T41" fmla="*/ 2 h 165"/>
                <a:gd name="T42" fmla="*/ 265 w 359"/>
                <a:gd name="T43" fmla="*/ 1 h 165"/>
                <a:gd name="T44" fmla="*/ 267 w 359"/>
                <a:gd name="T45" fmla="*/ 0 h 165"/>
                <a:gd name="T46" fmla="*/ 271 w 359"/>
                <a:gd name="T47" fmla="*/ 0 h 165"/>
                <a:gd name="T48" fmla="*/ 276 w 359"/>
                <a:gd name="T49" fmla="*/ 0 h 165"/>
                <a:gd name="T50" fmla="*/ 283 w 359"/>
                <a:gd name="T51" fmla="*/ 0 h 165"/>
                <a:gd name="T52" fmla="*/ 294 w 359"/>
                <a:gd name="T53" fmla="*/ 0 h 165"/>
                <a:gd name="T54" fmla="*/ 307 w 359"/>
                <a:gd name="T55" fmla="*/ 0 h 165"/>
                <a:gd name="T56" fmla="*/ 322 w 359"/>
                <a:gd name="T57" fmla="*/ 0 h 165"/>
                <a:gd name="T58" fmla="*/ 335 w 359"/>
                <a:gd name="T59" fmla="*/ 0 h 165"/>
                <a:gd name="T60" fmla="*/ 346 w 359"/>
                <a:gd name="T61" fmla="*/ 0 h 165"/>
                <a:gd name="T62" fmla="*/ 355 w 359"/>
                <a:gd name="T63" fmla="*/ 0 h 165"/>
                <a:gd name="T64" fmla="*/ 358 w 359"/>
                <a:gd name="T65" fmla="*/ 0 h 165"/>
                <a:gd name="T66" fmla="*/ 246 w 359"/>
                <a:gd name="T67" fmla="*/ 164 h 165"/>
                <a:gd name="T68" fmla="*/ 0 w 359"/>
                <a:gd name="T69" fmla="*/ 164 h 16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59"/>
                <a:gd name="T106" fmla="*/ 0 h 165"/>
                <a:gd name="T107" fmla="*/ 359 w 359"/>
                <a:gd name="T108" fmla="*/ 165 h 165"/>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59" h="165">
                  <a:moveTo>
                    <a:pt x="0" y="164"/>
                  </a:moveTo>
                  <a:lnTo>
                    <a:pt x="2" y="163"/>
                  </a:lnTo>
                  <a:lnTo>
                    <a:pt x="9" y="158"/>
                  </a:lnTo>
                  <a:lnTo>
                    <a:pt x="21" y="151"/>
                  </a:lnTo>
                  <a:lnTo>
                    <a:pt x="36" y="142"/>
                  </a:lnTo>
                  <a:lnTo>
                    <a:pt x="52" y="131"/>
                  </a:lnTo>
                  <a:lnTo>
                    <a:pt x="72" y="119"/>
                  </a:lnTo>
                  <a:lnTo>
                    <a:pt x="93" y="106"/>
                  </a:lnTo>
                  <a:lnTo>
                    <a:pt x="116" y="92"/>
                  </a:lnTo>
                  <a:lnTo>
                    <a:pt x="138" y="79"/>
                  </a:lnTo>
                  <a:lnTo>
                    <a:pt x="159" y="65"/>
                  </a:lnTo>
                  <a:lnTo>
                    <a:pt x="180" y="52"/>
                  </a:lnTo>
                  <a:lnTo>
                    <a:pt x="199" y="40"/>
                  </a:lnTo>
                  <a:lnTo>
                    <a:pt x="216" y="30"/>
                  </a:lnTo>
                  <a:lnTo>
                    <a:pt x="230" y="21"/>
                  </a:lnTo>
                  <a:lnTo>
                    <a:pt x="240" y="15"/>
                  </a:lnTo>
                  <a:lnTo>
                    <a:pt x="246" y="11"/>
                  </a:lnTo>
                  <a:lnTo>
                    <a:pt x="252" y="8"/>
                  </a:lnTo>
                  <a:lnTo>
                    <a:pt x="256" y="4"/>
                  </a:lnTo>
                  <a:lnTo>
                    <a:pt x="259" y="3"/>
                  </a:lnTo>
                  <a:lnTo>
                    <a:pt x="262" y="2"/>
                  </a:lnTo>
                  <a:lnTo>
                    <a:pt x="265" y="1"/>
                  </a:lnTo>
                  <a:lnTo>
                    <a:pt x="267" y="0"/>
                  </a:lnTo>
                  <a:lnTo>
                    <a:pt x="271" y="0"/>
                  </a:lnTo>
                  <a:lnTo>
                    <a:pt x="276" y="0"/>
                  </a:lnTo>
                  <a:lnTo>
                    <a:pt x="283" y="0"/>
                  </a:lnTo>
                  <a:lnTo>
                    <a:pt x="294" y="0"/>
                  </a:lnTo>
                  <a:lnTo>
                    <a:pt x="307" y="0"/>
                  </a:lnTo>
                  <a:lnTo>
                    <a:pt x="322" y="0"/>
                  </a:lnTo>
                  <a:lnTo>
                    <a:pt x="335" y="0"/>
                  </a:lnTo>
                  <a:lnTo>
                    <a:pt x="346" y="0"/>
                  </a:lnTo>
                  <a:lnTo>
                    <a:pt x="355" y="0"/>
                  </a:lnTo>
                  <a:lnTo>
                    <a:pt x="358" y="0"/>
                  </a:lnTo>
                  <a:lnTo>
                    <a:pt x="246" y="164"/>
                  </a:lnTo>
                  <a:lnTo>
                    <a:pt x="0" y="164"/>
                  </a:lnTo>
                </a:path>
              </a:pathLst>
            </a:custGeom>
            <a:solidFill>
              <a:srgbClr val="FFFFFF"/>
            </a:solidFill>
            <a:ln>
              <a:noFill/>
            </a:ln>
            <a:extLst>
              <a:ext uri="{91240B29-F687-4F45-9708-019B960494DF}">
                <a14:hiddenLine xmlns:a14="http://schemas.microsoft.com/office/drawing/2010/main" w="38100" cap="rnd">
                  <a:solidFill>
                    <a:srgbClr val="000000"/>
                  </a:solidFill>
                  <a:round/>
                  <a:headEnd/>
                  <a:tailEnd/>
                </a14:hiddenLine>
              </a:ext>
            </a:extLst>
          </p:spPr>
          <p:txBody>
            <a:bodyPr/>
            <a:lstStyle/>
            <a:p>
              <a:endParaRPr lang="es-CL"/>
            </a:p>
          </p:txBody>
        </p:sp>
        <p:sp>
          <p:nvSpPr>
            <p:cNvPr id="51212" name="Freeform 9"/>
            <p:cNvSpPr>
              <a:spLocks/>
            </p:cNvSpPr>
            <p:nvPr/>
          </p:nvSpPr>
          <p:spPr bwMode="auto">
            <a:xfrm>
              <a:off x="4141" y="1192"/>
              <a:ext cx="159" cy="72"/>
            </a:xfrm>
            <a:custGeom>
              <a:avLst/>
              <a:gdLst>
                <a:gd name="T0" fmla="*/ 7 w 159"/>
                <a:gd name="T1" fmla="*/ 70 h 72"/>
                <a:gd name="T2" fmla="*/ 8 w 159"/>
                <a:gd name="T3" fmla="*/ 67 h 72"/>
                <a:gd name="T4" fmla="*/ 8 w 159"/>
                <a:gd name="T5" fmla="*/ 63 h 72"/>
                <a:gd name="T6" fmla="*/ 8 w 159"/>
                <a:gd name="T7" fmla="*/ 59 h 72"/>
                <a:gd name="T8" fmla="*/ 8 w 159"/>
                <a:gd name="T9" fmla="*/ 55 h 72"/>
                <a:gd name="T10" fmla="*/ 7 w 159"/>
                <a:gd name="T11" fmla="*/ 43 h 72"/>
                <a:gd name="T12" fmla="*/ 5 w 159"/>
                <a:gd name="T13" fmla="*/ 34 h 72"/>
                <a:gd name="T14" fmla="*/ 4 w 159"/>
                <a:gd name="T15" fmla="*/ 28 h 72"/>
                <a:gd name="T16" fmla="*/ 0 w 159"/>
                <a:gd name="T17" fmla="*/ 26 h 72"/>
                <a:gd name="T18" fmla="*/ 29 w 159"/>
                <a:gd name="T19" fmla="*/ 26 h 72"/>
                <a:gd name="T20" fmla="*/ 33 w 159"/>
                <a:gd name="T21" fmla="*/ 25 h 72"/>
                <a:gd name="T22" fmla="*/ 43 w 159"/>
                <a:gd name="T23" fmla="*/ 23 h 72"/>
                <a:gd name="T24" fmla="*/ 58 w 159"/>
                <a:gd name="T25" fmla="*/ 21 h 72"/>
                <a:gd name="T26" fmla="*/ 77 w 159"/>
                <a:gd name="T27" fmla="*/ 17 h 72"/>
                <a:gd name="T28" fmla="*/ 97 w 159"/>
                <a:gd name="T29" fmla="*/ 13 h 72"/>
                <a:gd name="T30" fmla="*/ 119 w 159"/>
                <a:gd name="T31" fmla="*/ 9 h 72"/>
                <a:gd name="T32" fmla="*/ 139 w 159"/>
                <a:gd name="T33" fmla="*/ 4 h 72"/>
                <a:gd name="T34" fmla="*/ 158 w 159"/>
                <a:gd name="T35" fmla="*/ 0 h 72"/>
                <a:gd name="T36" fmla="*/ 45 w 159"/>
                <a:gd name="T37" fmla="*/ 71 h 72"/>
                <a:gd name="T38" fmla="*/ 7 w 159"/>
                <a:gd name="T39" fmla="*/ 70 h 72"/>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59"/>
                <a:gd name="T61" fmla="*/ 0 h 72"/>
                <a:gd name="T62" fmla="*/ 159 w 159"/>
                <a:gd name="T63" fmla="*/ 72 h 72"/>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59" h="72">
                  <a:moveTo>
                    <a:pt x="7" y="70"/>
                  </a:moveTo>
                  <a:lnTo>
                    <a:pt x="8" y="67"/>
                  </a:lnTo>
                  <a:lnTo>
                    <a:pt x="8" y="63"/>
                  </a:lnTo>
                  <a:lnTo>
                    <a:pt x="8" y="59"/>
                  </a:lnTo>
                  <a:lnTo>
                    <a:pt x="8" y="55"/>
                  </a:lnTo>
                  <a:lnTo>
                    <a:pt x="7" y="43"/>
                  </a:lnTo>
                  <a:lnTo>
                    <a:pt x="5" y="34"/>
                  </a:lnTo>
                  <a:lnTo>
                    <a:pt x="4" y="28"/>
                  </a:lnTo>
                  <a:lnTo>
                    <a:pt x="0" y="26"/>
                  </a:lnTo>
                  <a:lnTo>
                    <a:pt x="29" y="26"/>
                  </a:lnTo>
                  <a:lnTo>
                    <a:pt x="33" y="25"/>
                  </a:lnTo>
                  <a:lnTo>
                    <a:pt x="43" y="23"/>
                  </a:lnTo>
                  <a:lnTo>
                    <a:pt x="58" y="21"/>
                  </a:lnTo>
                  <a:lnTo>
                    <a:pt x="77" y="17"/>
                  </a:lnTo>
                  <a:lnTo>
                    <a:pt x="97" y="13"/>
                  </a:lnTo>
                  <a:lnTo>
                    <a:pt x="119" y="9"/>
                  </a:lnTo>
                  <a:lnTo>
                    <a:pt x="139" y="4"/>
                  </a:lnTo>
                  <a:lnTo>
                    <a:pt x="158" y="0"/>
                  </a:lnTo>
                  <a:lnTo>
                    <a:pt x="45" y="71"/>
                  </a:lnTo>
                  <a:lnTo>
                    <a:pt x="7" y="70"/>
                  </a:lnTo>
                </a:path>
              </a:pathLst>
            </a:custGeom>
            <a:solidFill>
              <a:srgbClr val="FFFFFF"/>
            </a:solidFill>
            <a:ln>
              <a:noFill/>
            </a:ln>
            <a:extLst>
              <a:ext uri="{91240B29-F687-4F45-9708-019B960494DF}">
                <a14:hiddenLine xmlns:a14="http://schemas.microsoft.com/office/drawing/2010/main" w="38100" cap="rnd">
                  <a:solidFill>
                    <a:srgbClr val="000000"/>
                  </a:solidFill>
                  <a:round/>
                  <a:headEnd/>
                  <a:tailEnd/>
                </a14:hiddenLine>
              </a:ext>
            </a:extLst>
          </p:spPr>
          <p:txBody>
            <a:bodyPr/>
            <a:lstStyle/>
            <a:p>
              <a:endParaRPr lang="es-CL"/>
            </a:p>
          </p:txBody>
        </p:sp>
        <p:sp>
          <p:nvSpPr>
            <p:cNvPr id="51213" name="Freeform 10"/>
            <p:cNvSpPr>
              <a:spLocks/>
            </p:cNvSpPr>
            <p:nvPr/>
          </p:nvSpPr>
          <p:spPr bwMode="auto">
            <a:xfrm>
              <a:off x="4134" y="1217"/>
              <a:ext cx="16" cy="46"/>
            </a:xfrm>
            <a:custGeom>
              <a:avLst/>
              <a:gdLst>
                <a:gd name="T0" fmla="*/ 1 w 16"/>
                <a:gd name="T1" fmla="*/ 45 h 46"/>
                <a:gd name="T2" fmla="*/ 1 w 16"/>
                <a:gd name="T3" fmla="*/ 42 h 46"/>
                <a:gd name="T4" fmla="*/ 1 w 16"/>
                <a:gd name="T5" fmla="*/ 39 h 46"/>
                <a:gd name="T6" fmla="*/ 0 w 16"/>
                <a:gd name="T7" fmla="*/ 34 h 46"/>
                <a:gd name="T8" fmla="*/ 0 w 16"/>
                <a:gd name="T9" fmla="*/ 30 h 46"/>
                <a:gd name="T10" fmla="*/ 1 w 16"/>
                <a:gd name="T11" fmla="*/ 18 h 46"/>
                <a:gd name="T12" fmla="*/ 2 w 16"/>
                <a:gd name="T13" fmla="*/ 9 h 46"/>
                <a:gd name="T14" fmla="*/ 4 w 16"/>
                <a:gd name="T15" fmla="*/ 3 h 46"/>
                <a:gd name="T16" fmla="*/ 7 w 16"/>
                <a:gd name="T17" fmla="*/ 0 h 46"/>
                <a:gd name="T18" fmla="*/ 11 w 16"/>
                <a:gd name="T19" fmla="*/ 3 h 46"/>
                <a:gd name="T20" fmla="*/ 12 w 16"/>
                <a:gd name="T21" fmla="*/ 9 h 46"/>
                <a:gd name="T22" fmla="*/ 14 w 16"/>
                <a:gd name="T23" fmla="*/ 18 h 46"/>
                <a:gd name="T24" fmla="*/ 15 w 16"/>
                <a:gd name="T25" fmla="*/ 30 h 46"/>
                <a:gd name="T26" fmla="*/ 15 w 16"/>
                <a:gd name="T27" fmla="*/ 34 h 46"/>
                <a:gd name="T28" fmla="*/ 15 w 16"/>
                <a:gd name="T29" fmla="*/ 39 h 46"/>
                <a:gd name="T30" fmla="*/ 14 w 16"/>
                <a:gd name="T31" fmla="*/ 42 h 46"/>
                <a:gd name="T32" fmla="*/ 14 w 16"/>
                <a:gd name="T33" fmla="*/ 45 h 46"/>
                <a:gd name="T34" fmla="*/ 1 w 16"/>
                <a:gd name="T35" fmla="*/ 45 h 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6"/>
                <a:gd name="T55" fmla="*/ 0 h 46"/>
                <a:gd name="T56" fmla="*/ 16 w 16"/>
                <a:gd name="T57" fmla="*/ 46 h 4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6" h="46">
                  <a:moveTo>
                    <a:pt x="1" y="45"/>
                  </a:moveTo>
                  <a:lnTo>
                    <a:pt x="1" y="42"/>
                  </a:lnTo>
                  <a:lnTo>
                    <a:pt x="1" y="39"/>
                  </a:lnTo>
                  <a:lnTo>
                    <a:pt x="0" y="34"/>
                  </a:lnTo>
                  <a:lnTo>
                    <a:pt x="0" y="30"/>
                  </a:lnTo>
                  <a:lnTo>
                    <a:pt x="1" y="18"/>
                  </a:lnTo>
                  <a:lnTo>
                    <a:pt x="2" y="9"/>
                  </a:lnTo>
                  <a:lnTo>
                    <a:pt x="4" y="3"/>
                  </a:lnTo>
                  <a:lnTo>
                    <a:pt x="7" y="0"/>
                  </a:lnTo>
                  <a:lnTo>
                    <a:pt x="11" y="3"/>
                  </a:lnTo>
                  <a:lnTo>
                    <a:pt x="12" y="9"/>
                  </a:lnTo>
                  <a:lnTo>
                    <a:pt x="14" y="18"/>
                  </a:lnTo>
                  <a:lnTo>
                    <a:pt x="15" y="30"/>
                  </a:lnTo>
                  <a:lnTo>
                    <a:pt x="15" y="34"/>
                  </a:lnTo>
                  <a:lnTo>
                    <a:pt x="15" y="39"/>
                  </a:lnTo>
                  <a:lnTo>
                    <a:pt x="14" y="42"/>
                  </a:lnTo>
                  <a:lnTo>
                    <a:pt x="14" y="45"/>
                  </a:lnTo>
                  <a:lnTo>
                    <a:pt x="1" y="45"/>
                  </a:lnTo>
                </a:path>
              </a:pathLst>
            </a:custGeom>
            <a:solidFill>
              <a:srgbClr val="000000"/>
            </a:solidFill>
            <a:ln>
              <a:noFill/>
            </a:ln>
            <a:extLst>
              <a:ext uri="{91240B29-F687-4F45-9708-019B960494DF}">
                <a14:hiddenLine xmlns:a14="http://schemas.microsoft.com/office/drawing/2010/main" w="38100" cap="rnd">
                  <a:solidFill>
                    <a:srgbClr val="000000"/>
                  </a:solidFill>
                  <a:round/>
                  <a:headEnd/>
                  <a:tailEnd/>
                </a14:hiddenLine>
              </a:ext>
            </a:extLst>
          </p:spPr>
          <p:txBody>
            <a:bodyPr/>
            <a:lstStyle/>
            <a:p>
              <a:endParaRPr lang="es-CL"/>
            </a:p>
          </p:txBody>
        </p:sp>
        <p:sp>
          <p:nvSpPr>
            <p:cNvPr id="51214" name="Line 11"/>
            <p:cNvSpPr>
              <a:spLocks noChangeShapeType="1"/>
            </p:cNvSpPr>
            <p:nvPr/>
          </p:nvSpPr>
          <p:spPr bwMode="auto">
            <a:xfrm>
              <a:off x="4175" y="1222"/>
              <a:ext cx="60" cy="4"/>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38100">
                  <a:solidFill>
                    <a:srgbClr val="000000"/>
                  </a:solidFill>
                  <a:round/>
                  <a:headEnd/>
                  <a:tailEnd/>
                </a14:hiddenLine>
              </a:ext>
            </a:extLst>
          </p:spPr>
          <p:txBody>
            <a:bodyPr wrap="none" anchor="ctr"/>
            <a:lstStyle/>
            <a:p>
              <a:endParaRPr lang="es-CL"/>
            </a:p>
          </p:txBody>
        </p:sp>
        <p:sp>
          <p:nvSpPr>
            <p:cNvPr id="51215" name="Freeform 12"/>
            <p:cNvSpPr>
              <a:spLocks/>
            </p:cNvSpPr>
            <p:nvPr/>
          </p:nvSpPr>
          <p:spPr bwMode="auto">
            <a:xfrm>
              <a:off x="5181" y="1313"/>
              <a:ext cx="535" cy="53"/>
            </a:xfrm>
            <a:custGeom>
              <a:avLst/>
              <a:gdLst>
                <a:gd name="T0" fmla="*/ 0 w 535"/>
                <a:gd name="T1" fmla="*/ 25 h 53"/>
                <a:gd name="T2" fmla="*/ 5 w 535"/>
                <a:gd name="T3" fmla="*/ 19 h 53"/>
                <a:gd name="T4" fmla="*/ 14 w 535"/>
                <a:gd name="T5" fmla="*/ 13 h 53"/>
                <a:gd name="T6" fmla="*/ 26 w 535"/>
                <a:gd name="T7" fmla="*/ 9 h 53"/>
                <a:gd name="T8" fmla="*/ 40 w 535"/>
                <a:gd name="T9" fmla="*/ 6 h 53"/>
                <a:gd name="T10" fmla="*/ 57 w 535"/>
                <a:gd name="T11" fmla="*/ 3 h 53"/>
                <a:gd name="T12" fmla="*/ 74 w 535"/>
                <a:gd name="T13" fmla="*/ 1 h 53"/>
                <a:gd name="T14" fmla="*/ 93 w 535"/>
                <a:gd name="T15" fmla="*/ 1 h 53"/>
                <a:gd name="T16" fmla="*/ 113 w 535"/>
                <a:gd name="T17" fmla="*/ 0 h 53"/>
                <a:gd name="T18" fmla="*/ 132 w 535"/>
                <a:gd name="T19" fmla="*/ 0 h 53"/>
                <a:gd name="T20" fmla="*/ 152 w 535"/>
                <a:gd name="T21" fmla="*/ 1 h 53"/>
                <a:gd name="T22" fmla="*/ 171 w 535"/>
                <a:gd name="T23" fmla="*/ 1 h 53"/>
                <a:gd name="T24" fmla="*/ 188 w 535"/>
                <a:gd name="T25" fmla="*/ 1 h 53"/>
                <a:gd name="T26" fmla="*/ 204 w 535"/>
                <a:gd name="T27" fmla="*/ 3 h 53"/>
                <a:gd name="T28" fmla="*/ 217 w 535"/>
                <a:gd name="T29" fmla="*/ 4 h 53"/>
                <a:gd name="T30" fmla="*/ 228 w 535"/>
                <a:gd name="T31" fmla="*/ 5 h 53"/>
                <a:gd name="T32" fmla="*/ 235 w 535"/>
                <a:gd name="T33" fmla="*/ 6 h 53"/>
                <a:gd name="T34" fmla="*/ 244 w 535"/>
                <a:gd name="T35" fmla="*/ 7 h 53"/>
                <a:gd name="T36" fmla="*/ 257 w 535"/>
                <a:gd name="T37" fmla="*/ 9 h 53"/>
                <a:gd name="T38" fmla="*/ 274 w 535"/>
                <a:gd name="T39" fmla="*/ 12 h 53"/>
                <a:gd name="T40" fmla="*/ 295 w 535"/>
                <a:gd name="T41" fmla="*/ 14 h 53"/>
                <a:gd name="T42" fmla="*/ 319 w 535"/>
                <a:gd name="T43" fmla="*/ 18 h 53"/>
                <a:gd name="T44" fmla="*/ 344 w 535"/>
                <a:gd name="T45" fmla="*/ 22 h 53"/>
                <a:gd name="T46" fmla="*/ 371 w 535"/>
                <a:gd name="T47" fmla="*/ 25 h 53"/>
                <a:gd name="T48" fmla="*/ 397 w 535"/>
                <a:gd name="T49" fmla="*/ 29 h 53"/>
                <a:gd name="T50" fmla="*/ 424 w 535"/>
                <a:gd name="T51" fmla="*/ 32 h 53"/>
                <a:gd name="T52" fmla="*/ 449 w 535"/>
                <a:gd name="T53" fmla="*/ 37 h 53"/>
                <a:gd name="T54" fmla="*/ 473 w 535"/>
                <a:gd name="T55" fmla="*/ 40 h 53"/>
                <a:gd name="T56" fmla="*/ 494 w 535"/>
                <a:gd name="T57" fmla="*/ 43 h 53"/>
                <a:gd name="T58" fmla="*/ 511 w 535"/>
                <a:gd name="T59" fmla="*/ 46 h 53"/>
                <a:gd name="T60" fmla="*/ 525 w 535"/>
                <a:gd name="T61" fmla="*/ 48 h 53"/>
                <a:gd name="T62" fmla="*/ 533 w 535"/>
                <a:gd name="T63" fmla="*/ 48 h 53"/>
                <a:gd name="T64" fmla="*/ 533 w 535"/>
                <a:gd name="T65" fmla="*/ 49 h 53"/>
                <a:gd name="T66" fmla="*/ 534 w 535"/>
                <a:gd name="T67" fmla="*/ 49 h 53"/>
                <a:gd name="T68" fmla="*/ 528 w 535"/>
                <a:gd name="T69" fmla="*/ 50 h 53"/>
                <a:gd name="T70" fmla="*/ 515 w 535"/>
                <a:gd name="T71" fmla="*/ 50 h 53"/>
                <a:gd name="T72" fmla="*/ 499 w 535"/>
                <a:gd name="T73" fmla="*/ 51 h 53"/>
                <a:gd name="T74" fmla="*/ 477 w 535"/>
                <a:gd name="T75" fmla="*/ 52 h 53"/>
                <a:gd name="T76" fmla="*/ 453 w 535"/>
                <a:gd name="T77" fmla="*/ 52 h 53"/>
                <a:gd name="T78" fmla="*/ 423 w 535"/>
                <a:gd name="T79" fmla="*/ 52 h 53"/>
                <a:gd name="T80" fmla="*/ 389 w 535"/>
                <a:gd name="T81" fmla="*/ 52 h 53"/>
                <a:gd name="T82" fmla="*/ 353 w 535"/>
                <a:gd name="T83" fmla="*/ 51 h 53"/>
                <a:gd name="T84" fmla="*/ 312 w 535"/>
                <a:gd name="T85" fmla="*/ 49 h 53"/>
                <a:gd name="T86" fmla="*/ 268 w 535"/>
                <a:gd name="T87" fmla="*/ 48 h 53"/>
                <a:gd name="T88" fmla="*/ 220 w 535"/>
                <a:gd name="T89" fmla="*/ 45 h 53"/>
                <a:gd name="T90" fmla="*/ 170 w 535"/>
                <a:gd name="T91" fmla="*/ 41 h 53"/>
                <a:gd name="T92" fmla="*/ 116 w 535"/>
                <a:gd name="T93" fmla="*/ 37 h 53"/>
                <a:gd name="T94" fmla="*/ 59 w 535"/>
                <a:gd name="T95" fmla="*/ 31 h 53"/>
                <a:gd name="T96" fmla="*/ 0 w 535"/>
                <a:gd name="T97" fmla="*/ 25 h 5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535"/>
                <a:gd name="T148" fmla="*/ 0 h 53"/>
                <a:gd name="T149" fmla="*/ 535 w 535"/>
                <a:gd name="T150" fmla="*/ 53 h 53"/>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535" h="53">
                  <a:moveTo>
                    <a:pt x="0" y="25"/>
                  </a:moveTo>
                  <a:lnTo>
                    <a:pt x="5" y="19"/>
                  </a:lnTo>
                  <a:lnTo>
                    <a:pt x="14" y="13"/>
                  </a:lnTo>
                  <a:lnTo>
                    <a:pt x="26" y="9"/>
                  </a:lnTo>
                  <a:lnTo>
                    <a:pt x="40" y="6"/>
                  </a:lnTo>
                  <a:lnTo>
                    <a:pt x="57" y="3"/>
                  </a:lnTo>
                  <a:lnTo>
                    <a:pt x="74" y="1"/>
                  </a:lnTo>
                  <a:lnTo>
                    <a:pt x="93" y="1"/>
                  </a:lnTo>
                  <a:lnTo>
                    <a:pt x="113" y="0"/>
                  </a:lnTo>
                  <a:lnTo>
                    <a:pt x="132" y="0"/>
                  </a:lnTo>
                  <a:lnTo>
                    <a:pt x="152" y="1"/>
                  </a:lnTo>
                  <a:lnTo>
                    <a:pt x="171" y="1"/>
                  </a:lnTo>
                  <a:lnTo>
                    <a:pt x="188" y="1"/>
                  </a:lnTo>
                  <a:lnTo>
                    <a:pt x="204" y="3"/>
                  </a:lnTo>
                  <a:lnTo>
                    <a:pt x="217" y="4"/>
                  </a:lnTo>
                  <a:lnTo>
                    <a:pt x="228" y="5"/>
                  </a:lnTo>
                  <a:lnTo>
                    <a:pt x="235" y="6"/>
                  </a:lnTo>
                  <a:lnTo>
                    <a:pt x="244" y="7"/>
                  </a:lnTo>
                  <a:lnTo>
                    <a:pt x="257" y="9"/>
                  </a:lnTo>
                  <a:lnTo>
                    <a:pt x="274" y="12"/>
                  </a:lnTo>
                  <a:lnTo>
                    <a:pt x="295" y="14"/>
                  </a:lnTo>
                  <a:lnTo>
                    <a:pt x="319" y="18"/>
                  </a:lnTo>
                  <a:lnTo>
                    <a:pt x="344" y="22"/>
                  </a:lnTo>
                  <a:lnTo>
                    <a:pt x="371" y="25"/>
                  </a:lnTo>
                  <a:lnTo>
                    <a:pt x="397" y="29"/>
                  </a:lnTo>
                  <a:lnTo>
                    <a:pt x="424" y="32"/>
                  </a:lnTo>
                  <a:lnTo>
                    <a:pt x="449" y="37"/>
                  </a:lnTo>
                  <a:lnTo>
                    <a:pt x="473" y="40"/>
                  </a:lnTo>
                  <a:lnTo>
                    <a:pt x="494" y="43"/>
                  </a:lnTo>
                  <a:lnTo>
                    <a:pt x="511" y="46"/>
                  </a:lnTo>
                  <a:lnTo>
                    <a:pt x="525" y="48"/>
                  </a:lnTo>
                  <a:lnTo>
                    <a:pt x="533" y="48"/>
                  </a:lnTo>
                  <a:lnTo>
                    <a:pt x="533" y="49"/>
                  </a:lnTo>
                  <a:lnTo>
                    <a:pt x="534" y="49"/>
                  </a:lnTo>
                  <a:lnTo>
                    <a:pt x="528" y="50"/>
                  </a:lnTo>
                  <a:lnTo>
                    <a:pt x="515" y="50"/>
                  </a:lnTo>
                  <a:lnTo>
                    <a:pt x="499" y="51"/>
                  </a:lnTo>
                  <a:lnTo>
                    <a:pt x="477" y="52"/>
                  </a:lnTo>
                  <a:lnTo>
                    <a:pt x="453" y="52"/>
                  </a:lnTo>
                  <a:lnTo>
                    <a:pt x="423" y="52"/>
                  </a:lnTo>
                  <a:lnTo>
                    <a:pt x="389" y="52"/>
                  </a:lnTo>
                  <a:lnTo>
                    <a:pt x="353" y="51"/>
                  </a:lnTo>
                  <a:lnTo>
                    <a:pt x="312" y="49"/>
                  </a:lnTo>
                  <a:lnTo>
                    <a:pt x="268" y="48"/>
                  </a:lnTo>
                  <a:lnTo>
                    <a:pt x="220" y="45"/>
                  </a:lnTo>
                  <a:lnTo>
                    <a:pt x="170" y="41"/>
                  </a:lnTo>
                  <a:lnTo>
                    <a:pt x="116" y="37"/>
                  </a:lnTo>
                  <a:lnTo>
                    <a:pt x="59" y="31"/>
                  </a:lnTo>
                  <a:lnTo>
                    <a:pt x="0" y="25"/>
                  </a:lnTo>
                </a:path>
              </a:pathLst>
            </a:custGeom>
            <a:solidFill>
              <a:srgbClr val="01245C"/>
            </a:solidFill>
            <a:ln>
              <a:noFill/>
            </a:ln>
            <a:extLst>
              <a:ext uri="{91240B29-F687-4F45-9708-019B960494DF}">
                <a14:hiddenLine xmlns:a14="http://schemas.microsoft.com/office/drawing/2010/main" w="38100" cap="rnd">
                  <a:solidFill>
                    <a:srgbClr val="000000"/>
                  </a:solidFill>
                  <a:round/>
                  <a:headEnd/>
                  <a:tailEnd/>
                </a14:hiddenLine>
              </a:ext>
            </a:extLst>
          </p:spPr>
          <p:txBody>
            <a:bodyPr/>
            <a:lstStyle/>
            <a:p>
              <a:endParaRPr lang="es-CL"/>
            </a:p>
          </p:txBody>
        </p:sp>
        <p:sp>
          <p:nvSpPr>
            <p:cNvPr id="51216" name="Freeform 13"/>
            <p:cNvSpPr>
              <a:spLocks/>
            </p:cNvSpPr>
            <p:nvPr/>
          </p:nvSpPr>
          <p:spPr bwMode="auto">
            <a:xfrm>
              <a:off x="4261" y="1099"/>
              <a:ext cx="261" cy="165"/>
            </a:xfrm>
            <a:custGeom>
              <a:avLst/>
              <a:gdLst>
                <a:gd name="T0" fmla="*/ 0 w 261"/>
                <a:gd name="T1" fmla="*/ 164 h 165"/>
                <a:gd name="T2" fmla="*/ 2 w 261"/>
                <a:gd name="T3" fmla="*/ 163 h 165"/>
                <a:gd name="T4" fmla="*/ 9 w 261"/>
                <a:gd name="T5" fmla="*/ 158 h 165"/>
                <a:gd name="T6" fmla="*/ 18 w 261"/>
                <a:gd name="T7" fmla="*/ 151 h 165"/>
                <a:gd name="T8" fmla="*/ 30 w 261"/>
                <a:gd name="T9" fmla="*/ 141 h 165"/>
                <a:gd name="T10" fmla="*/ 45 w 261"/>
                <a:gd name="T11" fmla="*/ 130 h 165"/>
                <a:gd name="T12" fmla="*/ 60 w 261"/>
                <a:gd name="T13" fmla="*/ 117 h 165"/>
                <a:gd name="T14" fmla="*/ 78 w 261"/>
                <a:gd name="T15" fmla="*/ 104 h 165"/>
                <a:gd name="T16" fmla="*/ 96 w 261"/>
                <a:gd name="T17" fmla="*/ 90 h 165"/>
                <a:gd name="T18" fmla="*/ 114 w 261"/>
                <a:gd name="T19" fmla="*/ 75 h 165"/>
                <a:gd name="T20" fmla="*/ 131 w 261"/>
                <a:gd name="T21" fmla="*/ 62 h 165"/>
                <a:gd name="T22" fmla="*/ 148 w 261"/>
                <a:gd name="T23" fmla="*/ 49 h 165"/>
                <a:gd name="T24" fmla="*/ 162 w 261"/>
                <a:gd name="T25" fmla="*/ 37 h 165"/>
                <a:gd name="T26" fmla="*/ 175 w 261"/>
                <a:gd name="T27" fmla="*/ 27 h 165"/>
                <a:gd name="T28" fmla="*/ 186 w 261"/>
                <a:gd name="T29" fmla="*/ 18 h 165"/>
                <a:gd name="T30" fmla="*/ 193 w 261"/>
                <a:gd name="T31" fmla="*/ 13 h 165"/>
                <a:gd name="T32" fmla="*/ 196 w 261"/>
                <a:gd name="T33" fmla="*/ 9 h 165"/>
                <a:gd name="T34" fmla="*/ 202 w 261"/>
                <a:gd name="T35" fmla="*/ 4 h 165"/>
                <a:gd name="T36" fmla="*/ 207 w 261"/>
                <a:gd name="T37" fmla="*/ 2 h 165"/>
                <a:gd name="T38" fmla="*/ 209 w 261"/>
                <a:gd name="T39" fmla="*/ 0 h 165"/>
                <a:gd name="T40" fmla="*/ 213 w 261"/>
                <a:gd name="T41" fmla="*/ 0 h 165"/>
                <a:gd name="T42" fmla="*/ 218 w 261"/>
                <a:gd name="T43" fmla="*/ 0 h 165"/>
                <a:gd name="T44" fmla="*/ 224 w 261"/>
                <a:gd name="T45" fmla="*/ 0 h 165"/>
                <a:gd name="T46" fmla="*/ 231 w 261"/>
                <a:gd name="T47" fmla="*/ 0 h 165"/>
                <a:gd name="T48" fmla="*/ 240 w 261"/>
                <a:gd name="T49" fmla="*/ 0 h 165"/>
                <a:gd name="T50" fmla="*/ 248 w 261"/>
                <a:gd name="T51" fmla="*/ 0 h 165"/>
                <a:gd name="T52" fmla="*/ 254 w 261"/>
                <a:gd name="T53" fmla="*/ 0 h 165"/>
                <a:gd name="T54" fmla="*/ 259 w 261"/>
                <a:gd name="T55" fmla="*/ 0 h 165"/>
                <a:gd name="T56" fmla="*/ 260 w 261"/>
                <a:gd name="T57" fmla="*/ 0 h 165"/>
                <a:gd name="T58" fmla="*/ 139 w 261"/>
                <a:gd name="T59" fmla="*/ 164 h 165"/>
                <a:gd name="T60" fmla="*/ 0 w 261"/>
                <a:gd name="T61" fmla="*/ 164 h 16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261"/>
                <a:gd name="T94" fmla="*/ 0 h 165"/>
                <a:gd name="T95" fmla="*/ 261 w 261"/>
                <a:gd name="T96" fmla="*/ 165 h 165"/>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261" h="165">
                  <a:moveTo>
                    <a:pt x="0" y="164"/>
                  </a:moveTo>
                  <a:lnTo>
                    <a:pt x="2" y="163"/>
                  </a:lnTo>
                  <a:lnTo>
                    <a:pt x="9" y="158"/>
                  </a:lnTo>
                  <a:lnTo>
                    <a:pt x="18" y="151"/>
                  </a:lnTo>
                  <a:lnTo>
                    <a:pt x="30" y="141"/>
                  </a:lnTo>
                  <a:lnTo>
                    <a:pt x="45" y="130"/>
                  </a:lnTo>
                  <a:lnTo>
                    <a:pt x="60" y="117"/>
                  </a:lnTo>
                  <a:lnTo>
                    <a:pt x="78" y="104"/>
                  </a:lnTo>
                  <a:lnTo>
                    <a:pt x="96" y="90"/>
                  </a:lnTo>
                  <a:lnTo>
                    <a:pt x="114" y="75"/>
                  </a:lnTo>
                  <a:lnTo>
                    <a:pt x="131" y="62"/>
                  </a:lnTo>
                  <a:lnTo>
                    <a:pt x="148" y="49"/>
                  </a:lnTo>
                  <a:lnTo>
                    <a:pt x="162" y="37"/>
                  </a:lnTo>
                  <a:lnTo>
                    <a:pt x="175" y="27"/>
                  </a:lnTo>
                  <a:lnTo>
                    <a:pt x="186" y="18"/>
                  </a:lnTo>
                  <a:lnTo>
                    <a:pt x="193" y="13"/>
                  </a:lnTo>
                  <a:lnTo>
                    <a:pt x="196" y="9"/>
                  </a:lnTo>
                  <a:lnTo>
                    <a:pt x="202" y="4"/>
                  </a:lnTo>
                  <a:lnTo>
                    <a:pt x="207" y="2"/>
                  </a:lnTo>
                  <a:lnTo>
                    <a:pt x="209" y="0"/>
                  </a:lnTo>
                  <a:lnTo>
                    <a:pt x="213" y="0"/>
                  </a:lnTo>
                  <a:lnTo>
                    <a:pt x="218" y="0"/>
                  </a:lnTo>
                  <a:lnTo>
                    <a:pt x="224" y="0"/>
                  </a:lnTo>
                  <a:lnTo>
                    <a:pt x="231" y="0"/>
                  </a:lnTo>
                  <a:lnTo>
                    <a:pt x="240" y="0"/>
                  </a:lnTo>
                  <a:lnTo>
                    <a:pt x="248" y="0"/>
                  </a:lnTo>
                  <a:lnTo>
                    <a:pt x="254" y="0"/>
                  </a:lnTo>
                  <a:lnTo>
                    <a:pt x="259" y="0"/>
                  </a:lnTo>
                  <a:lnTo>
                    <a:pt x="260" y="0"/>
                  </a:lnTo>
                  <a:lnTo>
                    <a:pt x="139" y="164"/>
                  </a:lnTo>
                  <a:lnTo>
                    <a:pt x="0" y="164"/>
                  </a:lnTo>
                </a:path>
              </a:pathLst>
            </a:custGeom>
            <a:solidFill>
              <a:srgbClr val="01245C"/>
            </a:solidFill>
            <a:ln>
              <a:noFill/>
            </a:ln>
            <a:extLst>
              <a:ext uri="{91240B29-F687-4F45-9708-019B960494DF}">
                <a14:hiddenLine xmlns:a14="http://schemas.microsoft.com/office/drawing/2010/main" w="38100" cap="rnd">
                  <a:solidFill>
                    <a:srgbClr val="000000"/>
                  </a:solidFill>
                  <a:round/>
                  <a:headEnd/>
                  <a:tailEnd/>
                </a14:hiddenLine>
              </a:ext>
            </a:extLst>
          </p:spPr>
          <p:txBody>
            <a:bodyPr/>
            <a:lstStyle/>
            <a:p>
              <a:endParaRPr lang="es-CL"/>
            </a:p>
          </p:txBody>
        </p:sp>
        <p:sp>
          <p:nvSpPr>
            <p:cNvPr id="51217" name="Freeform 14"/>
            <p:cNvSpPr>
              <a:spLocks/>
            </p:cNvSpPr>
            <p:nvPr/>
          </p:nvSpPr>
          <p:spPr bwMode="auto">
            <a:xfrm>
              <a:off x="3383" y="1293"/>
              <a:ext cx="145" cy="50"/>
            </a:xfrm>
            <a:custGeom>
              <a:avLst/>
              <a:gdLst>
                <a:gd name="T0" fmla="*/ 0 w 145"/>
                <a:gd name="T1" fmla="*/ 42 h 50"/>
                <a:gd name="T2" fmla="*/ 2 w 145"/>
                <a:gd name="T3" fmla="*/ 41 h 50"/>
                <a:gd name="T4" fmla="*/ 6 w 145"/>
                <a:gd name="T5" fmla="*/ 39 h 50"/>
                <a:gd name="T6" fmla="*/ 13 w 145"/>
                <a:gd name="T7" fmla="*/ 35 h 50"/>
                <a:gd name="T8" fmla="*/ 22 w 145"/>
                <a:gd name="T9" fmla="*/ 31 h 50"/>
                <a:gd name="T10" fmla="*/ 30 w 145"/>
                <a:gd name="T11" fmla="*/ 26 h 50"/>
                <a:gd name="T12" fmla="*/ 40 w 145"/>
                <a:gd name="T13" fmla="*/ 21 h 50"/>
                <a:gd name="T14" fmla="*/ 48 w 145"/>
                <a:gd name="T15" fmla="*/ 16 h 50"/>
                <a:gd name="T16" fmla="*/ 55 w 145"/>
                <a:gd name="T17" fmla="*/ 12 h 50"/>
                <a:gd name="T18" fmla="*/ 64 w 145"/>
                <a:gd name="T19" fmla="*/ 5 h 50"/>
                <a:gd name="T20" fmla="*/ 69 w 145"/>
                <a:gd name="T21" fmla="*/ 1 h 50"/>
                <a:gd name="T22" fmla="*/ 74 w 145"/>
                <a:gd name="T23" fmla="*/ 0 h 50"/>
                <a:gd name="T24" fmla="*/ 79 w 145"/>
                <a:gd name="T25" fmla="*/ 6 h 50"/>
                <a:gd name="T26" fmla="*/ 84 w 145"/>
                <a:gd name="T27" fmla="*/ 10 h 50"/>
                <a:gd name="T28" fmla="*/ 92 w 145"/>
                <a:gd name="T29" fmla="*/ 14 h 50"/>
                <a:gd name="T30" fmla="*/ 101 w 145"/>
                <a:gd name="T31" fmla="*/ 17 h 50"/>
                <a:gd name="T32" fmla="*/ 110 w 145"/>
                <a:gd name="T33" fmla="*/ 20 h 50"/>
                <a:gd name="T34" fmla="*/ 121 w 145"/>
                <a:gd name="T35" fmla="*/ 21 h 50"/>
                <a:gd name="T36" fmla="*/ 130 w 145"/>
                <a:gd name="T37" fmla="*/ 23 h 50"/>
                <a:gd name="T38" fmla="*/ 138 w 145"/>
                <a:gd name="T39" fmla="*/ 24 h 50"/>
                <a:gd name="T40" fmla="*/ 144 w 145"/>
                <a:gd name="T41" fmla="*/ 24 h 50"/>
                <a:gd name="T42" fmla="*/ 134 w 145"/>
                <a:gd name="T43" fmla="*/ 27 h 50"/>
                <a:gd name="T44" fmla="*/ 125 w 145"/>
                <a:gd name="T45" fmla="*/ 30 h 50"/>
                <a:gd name="T46" fmla="*/ 115 w 145"/>
                <a:gd name="T47" fmla="*/ 33 h 50"/>
                <a:gd name="T48" fmla="*/ 104 w 145"/>
                <a:gd name="T49" fmla="*/ 36 h 50"/>
                <a:gd name="T50" fmla="*/ 94 w 145"/>
                <a:gd name="T51" fmla="*/ 39 h 50"/>
                <a:gd name="T52" fmla="*/ 83 w 145"/>
                <a:gd name="T53" fmla="*/ 42 h 50"/>
                <a:gd name="T54" fmla="*/ 73 w 145"/>
                <a:gd name="T55" fmla="*/ 45 h 50"/>
                <a:gd name="T56" fmla="*/ 63 w 145"/>
                <a:gd name="T57" fmla="*/ 45 h 50"/>
                <a:gd name="T58" fmla="*/ 52 w 145"/>
                <a:gd name="T59" fmla="*/ 47 h 50"/>
                <a:gd name="T60" fmla="*/ 42 w 145"/>
                <a:gd name="T61" fmla="*/ 49 h 50"/>
                <a:gd name="T62" fmla="*/ 34 w 145"/>
                <a:gd name="T63" fmla="*/ 49 h 50"/>
                <a:gd name="T64" fmla="*/ 25 w 145"/>
                <a:gd name="T65" fmla="*/ 49 h 50"/>
                <a:gd name="T66" fmla="*/ 17 w 145"/>
                <a:gd name="T67" fmla="*/ 49 h 50"/>
                <a:gd name="T68" fmla="*/ 11 w 145"/>
                <a:gd name="T69" fmla="*/ 47 h 50"/>
                <a:gd name="T70" fmla="*/ 5 w 145"/>
                <a:gd name="T71" fmla="*/ 45 h 50"/>
                <a:gd name="T72" fmla="*/ 0 w 145"/>
                <a:gd name="T73" fmla="*/ 42 h 5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45"/>
                <a:gd name="T112" fmla="*/ 0 h 50"/>
                <a:gd name="T113" fmla="*/ 145 w 145"/>
                <a:gd name="T114" fmla="*/ 50 h 50"/>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45" h="50">
                  <a:moveTo>
                    <a:pt x="0" y="42"/>
                  </a:moveTo>
                  <a:lnTo>
                    <a:pt x="2" y="41"/>
                  </a:lnTo>
                  <a:lnTo>
                    <a:pt x="6" y="39"/>
                  </a:lnTo>
                  <a:lnTo>
                    <a:pt x="13" y="35"/>
                  </a:lnTo>
                  <a:lnTo>
                    <a:pt x="22" y="31"/>
                  </a:lnTo>
                  <a:lnTo>
                    <a:pt x="30" y="26"/>
                  </a:lnTo>
                  <a:lnTo>
                    <a:pt x="40" y="21"/>
                  </a:lnTo>
                  <a:lnTo>
                    <a:pt x="48" y="16"/>
                  </a:lnTo>
                  <a:lnTo>
                    <a:pt x="55" y="12"/>
                  </a:lnTo>
                  <a:lnTo>
                    <a:pt x="64" y="5"/>
                  </a:lnTo>
                  <a:lnTo>
                    <a:pt x="69" y="1"/>
                  </a:lnTo>
                  <a:lnTo>
                    <a:pt x="74" y="0"/>
                  </a:lnTo>
                  <a:lnTo>
                    <a:pt x="79" y="6"/>
                  </a:lnTo>
                  <a:lnTo>
                    <a:pt x="84" y="10"/>
                  </a:lnTo>
                  <a:lnTo>
                    <a:pt x="92" y="14"/>
                  </a:lnTo>
                  <a:lnTo>
                    <a:pt x="101" y="17"/>
                  </a:lnTo>
                  <a:lnTo>
                    <a:pt x="110" y="20"/>
                  </a:lnTo>
                  <a:lnTo>
                    <a:pt x="121" y="21"/>
                  </a:lnTo>
                  <a:lnTo>
                    <a:pt x="130" y="23"/>
                  </a:lnTo>
                  <a:lnTo>
                    <a:pt x="138" y="24"/>
                  </a:lnTo>
                  <a:lnTo>
                    <a:pt x="144" y="24"/>
                  </a:lnTo>
                  <a:lnTo>
                    <a:pt x="134" y="27"/>
                  </a:lnTo>
                  <a:lnTo>
                    <a:pt x="125" y="30"/>
                  </a:lnTo>
                  <a:lnTo>
                    <a:pt x="115" y="33"/>
                  </a:lnTo>
                  <a:lnTo>
                    <a:pt x="104" y="36"/>
                  </a:lnTo>
                  <a:lnTo>
                    <a:pt x="94" y="39"/>
                  </a:lnTo>
                  <a:lnTo>
                    <a:pt x="83" y="42"/>
                  </a:lnTo>
                  <a:lnTo>
                    <a:pt x="73" y="45"/>
                  </a:lnTo>
                  <a:lnTo>
                    <a:pt x="63" y="45"/>
                  </a:lnTo>
                  <a:lnTo>
                    <a:pt x="52" y="47"/>
                  </a:lnTo>
                  <a:lnTo>
                    <a:pt x="42" y="49"/>
                  </a:lnTo>
                  <a:lnTo>
                    <a:pt x="34" y="49"/>
                  </a:lnTo>
                  <a:lnTo>
                    <a:pt x="25" y="49"/>
                  </a:lnTo>
                  <a:lnTo>
                    <a:pt x="17" y="49"/>
                  </a:lnTo>
                  <a:lnTo>
                    <a:pt x="11" y="47"/>
                  </a:lnTo>
                  <a:lnTo>
                    <a:pt x="5" y="45"/>
                  </a:lnTo>
                  <a:lnTo>
                    <a:pt x="0" y="42"/>
                  </a:lnTo>
                </a:path>
              </a:pathLst>
            </a:custGeom>
            <a:solidFill>
              <a:srgbClr val="5C5C5C"/>
            </a:solidFill>
            <a:ln>
              <a:noFill/>
            </a:ln>
            <a:extLst>
              <a:ext uri="{91240B29-F687-4F45-9708-019B960494DF}">
                <a14:hiddenLine xmlns:a14="http://schemas.microsoft.com/office/drawing/2010/main" w="38100" cap="rnd">
                  <a:solidFill>
                    <a:srgbClr val="000000"/>
                  </a:solidFill>
                  <a:round/>
                  <a:headEnd/>
                  <a:tailEnd/>
                </a14:hiddenLine>
              </a:ext>
            </a:extLst>
          </p:spPr>
          <p:txBody>
            <a:bodyPr/>
            <a:lstStyle/>
            <a:p>
              <a:endParaRPr lang="es-CL"/>
            </a:p>
          </p:txBody>
        </p:sp>
        <p:sp>
          <p:nvSpPr>
            <p:cNvPr id="51218" name="Freeform 15"/>
            <p:cNvSpPr>
              <a:spLocks/>
            </p:cNvSpPr>
            <p:nvPr/>
          </p:nvSpPr>
          <p:spPr bwMode="auto">
            <a:xfrm>
              <a:off x="3465" y="1274"/>
              <a:ext cx="69" cy="30"/>
            </a:xfrm>
            <a:custGeom>
              <a:avLst/>
              <a:gdLst>
                <a:gd name="T0" fmla="*/ 10 w 69"/>
                <a:gd name="T1" fmla="*/ 0 h 30"/>
                <a:gd name="T2" fmla="*/ 17 w 69"/>
                <a:gd name="T3" fmla="*/ 4 h 30"/>
                <a:gd name="T4" fmla="*/ 25 w 69"/>
                <a:gd name="T5" fmla="*/ 6 h 30"/>
                <a:gd name="T6" fmla="*/ 33 w 69"/>
                <a:gd name="T7" fmla="*/ 8 h 30"/>
                <a:gd name="T8" fmla="*/ 41 w 69"/>
                <a:gd name="T9" fmla="*/ 10 h 30"/>
                <a:gd name="T10" fmla="*/ 49 w 69"/>
                <a:gd name="T11" fmla="*/ 11 h 30"/>
                <a:gd name="T12" fmla="*/ 56 w 69"/>
                <a:gd name="T13" fmla="*/ 12 h 30"/>
                <a:gd name="T14" fmla="*/ 62 w 69"/>
                <a:gd name="T15" fmla="*/ 13 h 30"/>
                <a:gd name="T16" fmla="*/ 68 w 69"/>
                <a:gd name="T17" fmla="*/ 13 h 30"/>
                <a:gd name="T18" fmla="*/ 68 w 69"/>
                <a:gd name="T19" fmla="*/ 29 h 30"/>
                <a:gd name="T20" fmla="*/ 62 w 69"/>
                <a:gd name="T21" fmla="*/ 29 h 30"/>
                <a:gd name="T22" fmla="*/ 54 w 69"/>
                <a:gd name="T23" fmla="*/ 29 h 30"/>
                <a:gd name="T24" fmla="*/ 44 w 69"/>
                <a:gd name="T25" fmla="*/ 27 h 30"/>
                <a:gd name="T26" fmla="*/ 34 w 69"/>
                <a:gd name="T27" fmla="*/ 24 h 30"/>
                <a:gd name="T28" fmla="*/ 25 w 69"/>
                <a:gd name="T29" fmla="*/ 22 h 30"/>
                <a:gd name="T30" fmla="*/ 15 w 69"/>
                <a:gd name="T31" fmla="*/ 19 h 30"/>
                <a:gd name="T32" fmla="*/ 8 w 69"/>
                <a:gd name="T33" fmla="*/ 16 h 30"/>
                <a:gd name="T34" fmla="*/ 3 w 69"/>
                <a:gd name="T35" fmla="*/ 11 h 30"/>
                <a:gd name="T36" fmla="*/ 2 w 69"/>
                <a:gd name="T37" fmla="*/ 11 h 30"/>
                <a:gd name="T38" fmla="*/ 2 w 69"/>
                <a:gd name="T39" fmla="*/ 10 h 30"/>
                <a:gd name="T40" fmla="*/ 1 w 69"/>
                <a:gd name="T41" fmla="*/ 9 h 30"/>
                <a:gd name="T42" fmla="*/ 0 w 69"/>
                <a:gd name="T43" fmla="*/ 8 h 30"/>
                <a:gd name="T44" fmla="*/ 4 w 69"/>
                <a:gd name="T45" fmla="*/ 5 h 30"/>
                <a:gd name="T46" fmla="*/ 7 w 69"/>
                <a:gd name="T47" fmla="*/ 3 h 30"/>
                <a:gd name="T48" fmla="*/ 10 w 69"/>
                <a:gd name="T49" fmla="*/ 1 h 30"/>
                <a:gd name="T50" fmla="*/ 10 w 69"/>
                <a:gd name="T51" fmla="*/ 0 h 3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9"/>
                <a:gd name="T79" fmla="*/ 0 h 30"/>
                <a:gd name="T80" fmla="*/ 69 w 69"/>
                <a:gd name="T81" fmla="*/ 30 h 30"/>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9" h="30">
                  <a:moveTo>
                    <a:pt x="10" y="0"/>
                  </a:moveTo>
                  <a:lnTo>
                    <a:pt x="17" y="4"/>
                  </a:lnTo>
                  <a:lnTo>
                    <a:pt x="25" y="6"/>
                  </a:lnTo>
                  <a:lnTo>
                    <a:pt x="33" y="8"/>
                  </a:lnTo>
                  <a:lnTo>
                    <a:pt x="41" y="10"/>
                  </a:lnTo>
                  <a:lnTo>
                    <a:pt x="49" y="11"/>
                  </a:lnTo>
                  <a:lnTo>
                    <a:pt x="56" y="12"/>
                  </a:lnTo>
                  <a:lnTo>
                    <a:pt x="62" y="13"/>
                  </a:lnTo>
                  <a:lnTo>
                    <a:pt x="68" y="13"/>
                  </a:lnTo>
                  <a:lnTo>
                    <a:pt x="68" y="29"/>
                  </a:lnTo>
                  <a:lnTo>
                    <a:pt x="62" y="29"/>
                  </a:lnTo>
                  <a:lnTo>
                    <a:pt x="54" y="29"/>
                  </a:lnTo>
                  <a:lnTo>
                    <a:pt x="44" y="27"/>
                  </a:lnTo>
                  <a:lnTo>
                    <a:pt x="34" y="24"/>
                  </a:lnTo>
                  <a:lnTo>
                    <a:pt x="25" y="22"/>
                  </a:lnTo>
                  <a:lnTo>
                    <a:pt x="15" y="19"/>
                  </a:lnTo>
                  <a:lnTo>
                    <a:pt x="8" y="16"/>
                  </a:lnTo>
                  <a:lnTo>
                    <a:pt x="3" y="11"/>
                  </a:lnTo>
                  <a:lnTo>
                    <a:pt x="2" y="11"/>
                  </a:lnTo>
                  <a:lnTo>
                    <a:pt x="2" y="10"/>
                  </a:lnTo>
                  <a:lnTo>
                    <a:pt x="1" y="9"/>
                  </a:lnTo>
                  <a:lnTo>
                    <a:pt x="0" y="8"/>
                  </a:lnTo>
                  <a:lnTo>
                    <a:pt x="4" y="5"/>
                  </a:lnTo>
                  <a:lnTo>
                    <a:pt x="7" y="3"/>
                  </a:lnTo>
                  <a:lnTo>
                    <a:pt x="10" y="1"/>
                  </a:lnTo>
                  <a:lnTo>
                    <a:pt x="10" y="0"/>
                  </a:lnTo>
                </a:path>
              </a:pathLst>
            </a:custGeom>
            <a:solidFill>
              <a:srgbClr val="5C5C5C"/>
            </a:solidFill>
            <a:ln>
              <a:noFill/>
            </a:ln>
            <a:extLst>
              <a:ext uri="{91240B29-F687-4F45-9708-019B960494DF}">
                <a14:hiddenLine xmlns:a14="http://schemas.microsoft.com/office/drawing/2010/main" w="38100" cap="rnd">
                  <a:solidFill>
                    <a:srgbClr val="000000"/>
                  </a:solidFill>
                  <a:round/>
                  <a:headEnd/>
                  <a:tailEnd/>
                </a14:hiddenLine>
              </a:ext>
            </a:extLst>
          </p:spPr>
          <p:txBody>
            <a:bodyPr/>
            <a:lstStyle/>
            <a:p>
              <a:endParaRPr lang="es-CL"/>
            </a:p>
          </p:txBody>
        </p:sp>
        <p:sp>
          <p:nvSpPr>
            <p:cNvPr id="51219" name="Freeform 16"/>
            <p:cNvSpPr>
              <a:spLocks/>
            </p:cNvSpPr>
            <p:nvPr/>
          </p:nvSpPr>
          <p:spPr bwMode="auto">
            <a:xfrm>
              <a:off x="3283" y="1383"/>
              <a:ext cx="1949" cy="121"/>
            </a:xfrm>
            <a:custGeom>
              <a:avLst/>
              <a:gdLst>
                <a:gd name="T0" fmla="*/ 1926 w 1949"/>
                <a:gd name="T1" fmla="*/ 5 h 121"/>
                <a:gd name="T2" fmla="*/ 1892 w 1949"/>
                <a:gd name="T3" fmla="*/ 14 h 121"/>
                <a:gd name="T4" fmla="*/ 1869 w 1949"/>
                <a:gd name="T5" fmla="*/ 20 h 121"/>
                <a:gd name="T6" fmla="*/ 1851 w 1949"/>
                <a:gd name="T7" fmla="*/ 25 h 121"/>
                <a:gd name="T8" fmla="*/ 1835 w 1949"/>
                <a:gd name="T9" fmla="*/ 30 h 121"/>
                <a:gd name="T10" fmla="*/ 1820 w 1949"/>
                <a:gd name="T11" fmla="*/ 33 h 121"/>
                <a:gd name="T12" fmla="*/ 1799 w 1949"/>
                <a:gd name="T13" fmla="*/ 38 h 121"/>
                <a:gd name="T14" fmla="*/ 1771 w 1949"/>
                <a:gd name="T15" fmla="*/ 43 h 121"/>
                <a:gd name="T16" fmla="*/ 1731 w 1949"/>
                <a:gd name="T17" fmla="*/ 50 h 121"/>
                <a:gd name="T18" fmla="*/ 1690 w 1949"/>
                <a:gd name="T19" fmla="*/ 56 h 121"/>
                <a:gd name="T20" fmla="*/ 1648 w 1949"/>
                <a:gd name="T21" fmla="*/ 62 h 121"/>
                <a:gd name="T22" fmla="*/ 1605 w 1949"/>
                <a:gd name="T23" fmla="*/ 69 h 121"/>
                <a:gd name="T24" fmla="*/ 1564 w 1949"/>
                <a:gd name="T25" fmla="*/ 74 h 121"/>
                <a:gd name="T26" fmla="*/ 1520 w 1949"/>
                <a:gd name="T27" fmla="*/ 80 h 121"/>
                <a:gd name="T28" fmla="*/ 1477 w 1949"/>
                <a:gd name="T29" fmla="*/ 85 h 121"/>
                <a:gd name="T30" fmla="*/ 1433 w 1949"/>
                <a:gd name="T31" fmla="*/ 91 h 121"/>
                <a:gd name="T32" fmla="*/ 1389 w 1949"/>
                <a:gd name="T33" fmla="*/ 96 h 121"/>
                <a:gd name="T34" fmla="*/ 1344 w 1949"/>
                <a:gd name="T35" fmla="*/ 100 h 121"/>
                <a:gd name="T36" fmla="*/ 1298 w 1949"/>
                <a:gd name="T37" fmla="*/ 103 h 121"/>
                <a:gd name="T38" fmla="*/ 1251 w 1949"/>
                <a:gd name="T39" fmla="*/ 108 h 121"/>
                <a:gd name="T40" fmla="*/ 1203 w 1949"/>
                <a:gd name="T41" fmla="*/ 110 h 121"/>
                <a:gd name="T42" fmla="*/ 1156 w 1949"/>
                <a:gd name="T43" fmla="*/ 114 h 121"/>
                <a:gd name="T44" fmla="*/ 1107 w 1949"/>
                <a:gd name="T45" fmla="*/ 116 h 121"/>
                <a:gd name="T46" fmla="*/ 1057 w 1949"/>
                <a:gd name="T47" fmla="*/ 118 h 121"/>
                <a:gd name="T48" fmla="*/ 1019 w 1949"/>
                <a:gd name="T49" fmla="*/ 119 h 121"/>
                <a:gd name="T50" fmla="*/ 984 w 1949"/>
                <a:gd name="T51" fmla="*/ 120 h 121"/>
                <a:gd name="T52" fmla="*/ 937 w 1949"/>
                <a:gd name="T53" fmla="*/ 119 h 121"/>
                <a:gd name="T54" fmla="*/ 881 w 1949"/>
                <a:gd name="T55" fmla="*/ 118 h 121"/>
                <a:gd name="T56" fmla="*/ 816 w 1949"/>
                <a:gd name="T57" fmla="*/ 117 h 121"/>
                <a:gd name="T58" fmla="*/ 745 w 1949"/>
                <a:gd name="T59" fmla="*/ 115 h 121"/>
                <a:gd name="T60" fmla="*/ 670 w 1949"/>
                <a:gd name="T61" fmla="*/ 114 h 121"/>
                <a:gd name="T62" fmla="*/ 593 w 1949"/>
                <a:gd name="T63" fmla="*/ 111 h 121"/>
                <a:gd name="T64" fmla="*/ 514 w 1949"/>
                <a:gd name="T65" fmla="*/ 108 h 121"/>
                <a:gd name="T66" fmla="*/ 438 w 1949"/>
                <a:gd name="T67" fmla="*/ 106 h 121"/>
                <a:gd name="T68" fmla="*/ 364 w 1949"/>
                <a:gd name="T69" fmla="*/ 102 h 121"/>
                <a:gd name="T70" fmla="*/ 295 w 1949"/>
                <a:gd name="T71" fmla="*/ 99 h 121"/>
                <a:gd name="T72" fmla="*/ 232 w 1949"/>
                <a:gd name="T73" fmla="*/ 96 h 121"/>
                <a:gd name="T74" fmla="*/ 179 w 1949"/>
                <a:gd name="T75" fmla="*/ 92 h 121"/>
                <a:gd name="T76" fmla="*/ 135 w 1949"/>
                <a:gd name="T77" fmla="*/ 88 h 121"/>
                <a:gd name="T78" fmla="*/ 105 w 1949"/>
                <a:gd name="T79" fmla="*/ 85 h 121"/>
                <a:gd name="T80" fmla="*/ 77 w 1949"/>
                <a:gd name="T81" fmla="*/ 78 h 121"/>
                <a:gd name="T82" fmla="*/ 37 w 1949"/>
                <a:gd name="T83" fmla="*/ 62 h 121"/>
                <a:gd name="T84" fmla="*/ 7 w 1949"/>
                <a:gd name="T85" fmla="*/ 41 h 121"/>
                <a:gd name="T86" fmla="*/ 2 w 1949"/>
                <a:gd name="T87" fmla="*/ 16 h 121"/>
                <a:gd name="T88" fmla="*/ 1948 w 1949"/>
                <a:gd name="T89" fmla="*/ 0 h 121"/>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949"/>
                <a:gd name="T136" fmla="*/ 0 h 121"/>
                <a:gd name="T137" fmla="*/ 1949 w 1949"/>
                <a:gd name="T138" fmla="*/ 121 h 121"/>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949" h="121">
                  <a:moveTo>
                    <a:pt x="1948" y="0"/>
                  </a:moveTo>
                  <a:lnTo>
                    <a:pt x="1926" y="5"/>
                  </a:lnTo>
                  <a:lnTo>
                    <a:pt x="1908" y="10"/>
                  </a:lnTo>
                  <a:lnTo>
                    <a:pt x="1892" y="14"/>
                  </a:lnTo>
                  <a:lnTo>
                    <a:pt x="1879" y="18"/>
                  </a:lnTo>
                  <a:lnTo>
                    <a:pt x="1869" y="20"/>
                  </a:lnTo>
                  <a:lnTo>
                    <a:pt x="1859" y="24"/>
                  </a:lnTo>
                  <a:lnTo>
                    <a:pt x="1851" y="25"/>
                  </a:lnTo>
                  <a:lnTo>
                    <a:pt x="1843" y="28"/>
                  </a:lnTo>
                  <a:lnTo>
                    <a:pt x="1835" y="30"/>
                  </a:lnTo>
                  <a:lnTo>
                    <a:pt x="1828" y="31"/>
                  </a:lnTo>
                  <a:lnTo>
                    <a:pt x="1820" y="33"/>
                  </a:lnTo>
                  <a:lnTo>
                    <a:pt x="1811" y="35"/>
                  </a:lnTo>
                  <a:lnTo>
                    <a:pt x="1799" y="38"/>
                  </a:lnTo>
                  <a:lnTo>
                    <a:pt x="1786" y="40"/>
                  </a:lnTo>
                  <a:lnTo>
                    <a:pt x="1771" y="43"/>
                  </a:lnTo>
                  <a:lnTo>
                    <a:pt x="1752" y="46"/>
                  </a:lnTo>
                  <a:lnTo>
                    <a:pt x="1731" y="50"/>
                  </a:lnTo>
                  <a:lnTo>
                    <a:pt x="1710" y="53"/>
                  </a:lnTo>
                  <a:lnTo>
                    <a:pt x="1690" y="56"/>
                  </a:lnTo>
                  <a:lnTo>
                    <a:pt x="1668" y="60"/>
                  </a:lnTo>
                  <a:lnTo>
                    <a:pt x="1648" y="62"/>
                  </a:lnTo>
                  <a:lnTo>
                    <a:pt x="1627" y="66"/>
                  </a:lnTo>
                  <a:lnTo>
                    <a:pt x="1605" y="69"/>
                  </a:lnTo>
                  <a:lnTo>
                    <a:pt x="1585" y="72"/>
                  </a:lnTo>
                  <a:lnTo>
                    <a:pt x="1564" y="74"/>
                  </a:lnTo>
                  <a:lnTo>
                    <a:pt x="1541" y="78"/>
                  </a:lnTo>
                  <a:lnTo>
                    <a:pt x="1520" y="80"/>
                  </a:lnTo>
                  <a:lnTo>
                    <a:pt x="1499" y="83"/>
                  </a:lnTo>
                  <a:lnTo>
                    <a:pt x="1477" y="85"/>
                  </a:lnTo>
                  <a:lnTo>
                    <a:pt x="1455" y="88"/>
                  </a:lnTo>
                  <a:lnTo>
                    <a:pt x="1433" y="91"/>
                  </a:lnTo>
                  <a:lnTo>
                    <a:pt x="1411" y="93"/>
                  </a:lnTo>
                  <a:lnTo>
                    <a:pt x="1389" y="96"/>
                  </a:lnTo>
                  <a:lnTo>
                    <a:pt x="1366" y="97"/>
                  </a:lnTo>
                  <a:lnTo>
                    <a:pt x="1344" y="100"/>
                  </a:lnTo>
                  <a:lnTo>
                    <a:pt x="1321" y="102"/>
                  </a:lnTo>
                  <a:lnTo>
                    <a:pt x="1298" y="103"/>
                  </a:lnTo>
                  <a:lnTo>
                    <a:pt x="1275" y="106"/>
                  </a:lnTo>
                  <a:lnTo>
                    <a:pt x="1251" y="108"/>
                  </a:lnTo>
                  <a:lnTo>
                    <a:pt x="1227" y="109"/>
                  </a:lnTo>
                  <a:lnTo>
                    <a:pt x="1203" y="110"/>
                  </a:lnTo>
                  <a:lnTo>
                    <a:pt x="1180" y="112"/>
                  </a:lnTo>
                  <a:lnTo>
                    <a:pt x="1156" y="114"/>
                  </a:lnTo>
                  <a:lnTo>
                    <a:pt x="1132" y="114"/>
                  </a:lnTo>
                  <a:lnTo>
                    <a:pt x="1107" y="116"/>
                  </a:lnTo>
                  <a:lnTo>
                    <a:pt x="1082" y="117"/>
                  </a:lnTo>
                  <a:lnTo>
                    <a:pt x="1057" y="118"/>
                  </a:lnTo>
                  <a:lnTo>
                    <a:pt x="1031" y="119"/>
                  </a:lnTo>
                  <a:lnTo>
                    <a:pt x="1019" y="119"/>
                  </a:lnTo>
                  <a:lnTo>
                    <a:pt x="1002" y="120"/>
                  </a:lnTo>
                  <a:lnTo>
                    <a:pt x="984" y="120"/>
                  </a:lnTo>
                  <a:lnTo>
                    <a:pt x="961" y="120"/>
                  </a:lnTo>
                  <a:lnTo>
                    <a:pt x="937" y="119"/>
                  </a:lnTo>
                  <a:lnTo>
                    <a:pt x="910" y="119"/>
                  </a:lnTo>
                  <a:lnTo>
                    <a:pt x="881" y="118"/>
                  </a:lnTo>
                  <a:lnTo>
                    <a:pt x="849" y="118"/>
                  </a:lnTo>
                  <a:lnTo>
                    <a:pt x="816" y="117"/>
                  </a:lnTo>
                  <a:lnTo>
                    <a:pt x="781" y="116"/>
                  </a:lnTo>
                  <a:lnTo>
                    <a:pt x="745" y="115"/>
                  </a:lnTo>
                  <a:lnTo>
                    <a:pt x="708" y="114"/>
                  </a:lnTo>
                  <a:lnTo>
                    <a:pt x="670" y="114"/>
                  </a:lnTo>
                  <a:lnTo>
                    <a:pt x="631" y="112"/>
                  </a:lnTo>
                  <a:lnTo>
                    <a:pt x="593" y="111"/>
                  </a:lnTo>
                  <a:lnTo>
                    <a:pt x="553" y="109"/>
                  </a:lnTo>
                  <a:lnTo>
                    <a:pt x="514" y="108"/>
                  </a:lnTo>
                  <a:lnTo>
                    <a:pt x="476" y="107"/>
                  </a:lnTo>
                  <a:lnTo>
                    <a:pt x="438" y="106"/>
                  </a:lnTo>
                  <a:lnTo>
                    <a:pt x="400" y="104"/>
                  </a:lnTo>
                  <a:lnTo>
                    <a:pt x="364" y="102"/>
                  </a:lnTo>
                  <a:lnTo>
                    <a:pt x="329" y="101"/>
                  </a:lnTo>
                  <a:lnTo>
                    <a:pt x="295" y="99"/>
                  </a:lnTo>
                  <a:lnTo>
                    <a:pt x="262" y="97"/>
                  </a:lnTo>
                  <a:lnTo>
                    <a:pt x="232" y="96"/>
                  </a:lnTo>
                  <a:lnTo>
                    <a:pt x="204" y="94"/>
                  </a:lnTo>
                  <a:lnTo>
                    <a:pt x="179" y="92"/>
                  </a:lnTo>
                  <a:lnTo>
                    <a:pt x="156" y="91"/>
                  </a:lnTo>
                  <a:lnTo>
                    <a:pt x="135" y="88"/>
                  </a:lnTo>
                  <a:lnTo>
                    <a:pt x="118" y="86"/>
                  </a:lnTo>
                  <a:lnTo>
                    <a:pt x="105" y="85"/>
                  </a:lnTo>
                  <a:lnTo>
                    <a:pt x="94" y="83"/>
                  </a:lnTo>
                  <a:lnTo>
                    <a:pt x="77" y="78"/>
                  </a:lnTo>
                  <a:lnTo>
                    <a:pt x="57" y="71"/>
                  </a:lnTo>
                  <a:lnTo>
                    <a:pt x="37" y="62"/>
                  </a:lnTo>
                  <a:lnTo>
                    <a:pt x="20" y="52"/>
                  </a:lnTo>
                  <a:lnTo>
                    <a:pt x="7" y="41"/>
                  </a:lnTo>
                  <a:lnTo>
                    <a:pt x="0" y="29"/>
                  </a:lnTo>
                  <a:lnTo>
                    <a:pt x="2" y="16"/>
                  </a:lnTo>
                  <a:lnTo>
                    <a:pt x="13" y="3"/>
                  </a:lnTo>
                  <a:lnTo>
                    <a:pt x="1948" y="0"/>
                  </a:lnTo>
                </a:path>
              </a:pathLst>
            </a:custGeom>
            <a:solidFill>
              <a:srgbClr val="FF0000"/>
            </a:solidFill>
            <a:ln>
              <a:noFill/>
            </a:ln>
            <a:extLst>
              <a:ext uri="{91240B29-F687-4F45-9708-019B960494DF}">
                <a14:hiddenLine xmlns:a14="http://schemas.microsoft.com/office/drawing/2010/main" w="38100" cap="rnd">
                  <a:solidFill>
                    <a:srgbClr val="000000"/>
                  </a:solidFill>
                  <a:round/>
                  <a:headEnd/>
                  <a:tailEnd/>
                </a14:hiddenLine>
              </a:ext>
            </a:extLst>
          </p:spPr>
          <p:txBody>
            <a:bodyPr/>
            <a:lstStyle/>
            <a:p>
              <a:endParaRPr lang="es-CL"/>
            </a:p>
          </p:txBody>
        </p:sp>
        <p:sp>
          <p:nvSpPr>
            <p:cNvPr id="51220" name="Freeform 17"/>
            <p:cNvSpPr>
              <a:spLocks/>
            </p:cNvSpPr>
            <p:nvPr/>
          </p:nvSpPr>
          <p:spPr bwMode="auto">
            <a:xfrm>
              <a:off x="3283" y="1380"/>
              <a:ext cx="1961" cy="29"/>
            </a:xfrm>
            <a:custGeom>
              <a:avLst/>
              <a:gdLst>
                <a:gd name="T0" fmla="*/ 1 w 1961"/>
                <a:gd name="T1" fmla="*/ 28 h 29"/>
                <a:gd name="T2" fmla="*/ 0 w 1961"/>
                <a:gd name="T3" fmla="*/ 24 h 29"/>
                <a:gd name="T4" fmla="*/ 1 w 1961"/>
                <a:gd name="T5" fmla="*/ 19 h 29"/>
                <a:gd name="T6" fmla="*/ 5 w 1961"/>
                <a:gd name="T7" fmla="*/ 15 h 29"/>
                <a:gd name="T8" fmla="*/ 9 w 1961"/>
                <a:gd name="T9" fmla="*/ 10 h 29"/>
                <a:gd name="T10" fmla="*/ 14 w 1961"/>
                <a:gd name="T11" fmla="*/ 6 h 29"/>
                <a:gd name="T12" fmla="*/ 20 w 1961"/>
                <a:gd name="T13" fmla="*/ 2 h 29"/>
                <a:gd name="T14" fmla="*/ 22 w 1961"/>
                <a:gd name="T15" fmla="*/ 0 h 29"/>
                <a:gd name="T16" fmla="*/ 24 w 1961"/>
                <a:gd name="T17" fmla="*/ 0 h 29"/>
                <a:gd name="T18" fmla="*/ 1960 w 1961"/>
                <a:gd name="T19" fmla="*/ 0 h 29"/>
                <a:gd name="T20" fmla="*/ 1944 w 1961"/>
                <a:gd name="T21" fmla="*/ 4 h 29"/>
                <a:gd name="T22" fmla="*/ 1930 w 1961"/>
                <a:gd name="T23" fmla="*/ 8 h 29"/>
                <a:gd name="T24" fmla="*/ 1916 w 1961"/>
                <a:gd name="T25" fmla="*/ 11 h 29"/>
                <a:gd name="T26" fmla="*/ 1904 w 1961"/>
                <a:gd name="T27" fmla="*/ 15 h 29"/>
                <a:gd name="T28" fmla="*/ 1892 w 1961"/>
                <a:gd name="T29" fmla="*/ 18 h 29"/>
                <a:gd name="T30" fmla="*/ 1880 w 1961"/>
                <a:gd name="T31" fmla="*/ 22 h 29"/>
                <a:gd name="T32" fmla="*/ 1869 w 1961"/>
                <a:gd name="T33" fmla="*/ 25 h 29"/>
                <a:gd name="T34" fmla="*/ 1857 w 1961"/>
                <a:gd name="T35" fmla="*/ 28 h 29"/>
                <a:gd name="T36" fmla="*/ 1 w 1961"/>
                <a:gd name="T37" fmla="*/ 28 h 2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961"/>
                <a:gd name="T58" fmla="*/ 0 h 29"/>
                <a:gd name="T59" fmla="*/ 1961 w 1961"/>
                <a:gd name="T60" fmla="*/ 29 h 2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961" h="29">
                  <a:moveTo>
                    <a:pt x="1" y="28"/>
                  </a:moveTo>
                  <a:lnTo>
                    <a:pt x="0" y="24"/>
                  </a:lnTo>
                  <a:lnTo>
                    <a:pt x="1" y="19"/>
                  </a:lnTo>
                  <a:lnTo>
                    <a:pt x="5" y="15"/>
                  </a:lnTo>
                  <a:lnTo>
                    <a:pt x="9" y="10"/>
                  </a:lnTo>
                  <a:lnTo>
                    <a:pt x="14" y="6"/>
                  </a:lnTo>
                  <a:lnTo>
                    <a:pt x="20" y="2"/>
                  </a:lnTo>
                  <a:lnTo>
                    <a:pt x="22" y="0"/>
                  </a:lnTo>
                  <a:lnTo>
                    <a:pt x="24" y="0"/>
                  </a:lnTo>
                  <a:lnTo>
                    <a:pt x="1960" y="0"/>
                  </a:lnTo>
                  <a:lnTo>
                    <a:pt x="1944" y="4"/>
                  </a:lnTo>
                  <a:lnTo>
                    <a:pt x="1930" y="8"/>
                  </a:lnTo>
                  <a:lnTo>
                    <a:pt x="1916" y="11"/>
                  </a:lnTo>
                  <a:lnTo>
                    <a:pt x="1904" y="15"/>
                  </a:lnTo>
                  <a:lnTo>
                    <a:pt x="1892" y="18"/>
                  </a:lnTo>
                  <a:lnTo>
                    <a:pt x="1880" y="22"/>
                  </a:lnTo>
                  <a:lnTo>
                    <a:pt x="1869" y="25"/>
                  </a:lnTo>
                  <a:lnTo>
                    <a:pt x="1857" y="28"/>
                  </a:lnTo>
                  <a:lnTo>
                    <a:pt x="1" y="28"/>
                  </a:lnTo>
                </a:path>
              </a:pathLst>
            </a:custGeom>
            <a:solidFill>
              <a:srgbClr val="01245C"/>
            </a:solidFill>
            <a:ln>
              <a:noFill/>
            </a:ln>
            <a:extLst>
              <a:ext uri="{91240B29-F687-4F45-9708-019B960494DF}">
                <a14:hiddenLine xmlns:a14="http://schemas.microsoft.com/office/drawing/2010/main" w="38100" cap="rnd">
                  <a:solidFill>
                    <a:srgbClr val="000000"/>
                  </a:solidFill>
                  <a:round/>
                  <a:headEnd/>
                  <a:tailEnd/>
                </a14:hiddenLine>
              </a:ext>
            </a:extLst>
          </p:spPr>
          <p:txBody>
            <a:bodyPr/>
            <a:lstStyle/>
            <a:p>
              <a:endParaRPr lang="es-CL"/>
            </a:p>
          </p:txBody>
        </p:sp>
        <p:sp>
          <p:nvSpPr>
            <p:cNvPr id="51221" name="Freeform 18"/>
            <p:cNvSpPr>
              <a:spLocks/>
            </p:cNvSpPr>
            <p:nvPr/>
          </p:nvSpPr>
          <p:spPr bwMode="auto">
            <a:xfrm>
              <a:off x="4747" y="1619"/>
              <a:ext cx="76" cy="65"/>
            </a:xfrm>
            <a:custGeom>
              <a:avLst/>
              <a:gdLst>
                <a:gd name="T0" fmla="*/ 0 w 76"/>
                <a:gd name="T1" fmla="*/ 64 h 65"/>
                <a:gd name="T2" fmla="*/ 65 w 76"/>
                <a:gd name="T3" fmla="*/ 60 h 65"/>
                <a:gd name="T4" fmla="*/ 69 w 76"/>
                <a:gd name="T5" fmla="*/ 58 h 65"/>
                <a:gd name="T6" fmla="*/ 72 w 76"/>
                <a:gd name="T7" fmla="*/ 52 h 65"/>
                <a:gd name="T8" fmla="*/ 74 w 76"/>
                <a:gd name="T9" fmla="*/ 43 h 65"/>
                <a:gd name="T10" fmla="*/ 75 w 76"/>
                <a:gd name="T11" fmla="*/ 32 h 65"/>
                <a:gd name="T12" fmla="*/ 74 w 76"/>
                <a:gd name="T13" fmla="*/ 20 h 65"/>
                <a:gd name="T14" fmla="*/ 72 w 76"/>
                <a:gd name="T15" fmla="*/ 9 h 65"/>
                <a:gd name="T16" fmla="*/ 69 w 76"/>
                <a:gd name="T17" fmla="*/ 2 h 65"/>
                <a:gd name="T18" fmla="*/ 62 w 76"/>
                <a:gd name="T19" fmla="*/ 0 h 65"/>
                <a:gd name="T20" fmla="*/ 1 w 76"/>
                <a:gd name="T21" fmla="*/ 0 h 65"/>
                <a:gd name="T22" fmla="*/ 6 w 76"/>
                <a:gd name="T23" fmla="*/ 2 h 65"/>
                <a:gd name="T24" fmla="*/ 9 w 76"/>
                <a:gd name="T25" fmla="*/ 9 h 65"/>
                <a:gd name="T26" fmla="*/ 11 w 76"/>
                <a:gd name="T27" fmla="*/ 19 h 65"/>
                <a:gd name="T28" fmla="*/ 12 w 76"/>
                <a:gd name="T29" fmla="*/ 32 h 65"/>
                <a:gd name="T30" fmla="*/ 11 w 76"/>
                <a:gd name="T31" fmla="*/ 44 h 65"/>
                <a:gd name="T32" fmla="*/ 8 w 76"/>
                <a:gd name="T33" fmla="*/ 55 h 65"/>
                <a:gd name="T34" fmla="*/ 5 w 76"/>
                <a:gd name="T35" fmla="*/ 61 h 65"/>
                <a:gd name="T36" fmla="*/ 0 w 76"/>
                <a:gd name="T37" fmla="*/ 64 h 6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76"/>
                <a:gd name="T58" fmla="*/ 0 h 65"/>
                <a:gd name="T59" fmla="*/ 76 w 76"/>
                <a:gd name="T60" fmla="*/ 65 h 6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76" h="65">
                  <a:moveTo>
                    <a:pt x="0" y="64"/>
                  </a:moveTo>
                  <a:lnTo>
                    <a:pt x="65" y="60"/>
                  </a:lnTo>
                  <a:lnTo>
                    <a:pt x="69" y="58"/>
                  </a:lnTo>
                  <a:lnTo>
                    <a:pt x="72" y="52"/>
                  </a:lnTo>
                  <a:lnTo>
                    <a:pt x="74" y="43"/>
                  </a:lnTo>
                  <a:lnTo>
                    <a:pt x="75" y="32"/>
                  </a:lnTo>
                  <a:lnTo>
                    <a:pt x="74" y="20"/>
                  </a:lnTo>
                  <a:lnTo>
                    <a:pt x="72" y="9"/>
                  </a:lnTo>
                  <a:lnTo>
                    <a:pt x="69" y="2"/>
                  </a:lnTo>
                  <a:lnTo>
                    <a:pt x="62" y="0"/>
                  </a:lnTo>
                  <a:lnTo>
                    <a:pt x="1" y="0"/>
                  </a:lnTo>
                  <a:lnTo>
                    <a:pt x="6" y="2"/>
                  </a:lnTo>
                  <a:lnTo>
                    <a:pt x="9" y="9"/>
                  </a:lnTo>
                  <a:lnTo>
                    <a:pt x="11" y="19"/>
                  </a:lnTo>
                  <a:lnTo>
                    <a:pt x="12" y="32"/>
                  </a:lnTo>
                  <a:lnTo>
                    <a:pt x="11" y="44"/>
                  </a:lnTo>
                  <a:lnTo>
                    <a:pt x="8" y="55"/>
                  </a:lnTo>
                  <a:lnTo>
                    <a:pt x="5" y="61"/>
                  </a:lnTo>
                  <a:lnTo>
                    <a:pt x="0" y="64"/>
                  </a:lnTo>
                </a:path>
              </a:pathLst>
            </a:custGeom>
            <a:solidFill>
              <a:srgbClr val="FFFFFF"/>
            </a:solidFill>
            <a:ln>
              <a:noFill/>
            </a:ln>
            <a:extLst>
              <a:ext uri="{91240B29-F687-4F45-9708-019B960494DF}">
                <a14:hiddenLine xmlns:a14="http://schemas.microsoft.com/office/drawing/2010/main" w="38100" cap="rnd">
                  <a:solidFill>
                    <a:srgbClr val="000000"/>
                  </a:solidFill>
                  <a:round/>
                  <a:headEnd/>
                  <a:tailEnd/>
                </a14:hiddenLine>
              </a:ext>
            </a:extLst>
          </p:spPr>
          <p:txBody>
            <a:bodyPr/>
            <a:lstStyle/>
            <a:p>
              <a:endParaRPr lang="es-CL"/>
            </a:p>
          </p:txBody>
        </p:sp>
        <p:sp>
          <p:nvSpPr>
            <p:cNvPr id="51222" name="Freeform 19"/>
            <p:cNvSpPr>
              <a:spLocks/>
            </p:cNvSpPr>
            <p:nvPr/>
          </p:nvSpPr>
          <p:spPr bwMode="auto">
            <a:xfrm>
              <a:off x="4812" y="1623"/>
              <a:ext cx="64" cy="57"/>
            </a:xfrm>
            <a:custGeom>
              <a:avLst/>
              <a:gdLst>
                <a:gd name="T0" fmla="*/ 0 w 64"/>
                <a:gd name="T1" fmla="*/ 56 h 57"/>
                <a:gd name="T2" fmla="*/ 54 w 64"/>
                <a:gd name="T3" fmla="*/ 51 h 57"/>
                <a:gd name="T4" fmla="*/ 58 w 64"/>
                <a:gd name="T5" fmla="*/ 50 h 57"/>
                <a:gd name="T6" fmla="*/ 62 w 64"/>
                <a:gd name="T7" fmla="*/ 44 h 57"/>
                <a:gd name="T8" fmla="*/ 63 w 64"/>
                <a:gd name="T9" fmla="*/ 38 h 57"/>
                <a:gd name="T10" fmla="*/ 63 w 64"/>
                <a:gd name="T11" fmla="*/ 28 h 57"/>
                <a:gd name="T12" fmla="*/ 63 w 64"/>
                <a:gd name="T13" fmla="*/ 17 h 57"/>
                <a:gd name="T14" fmla="*/ 60 w 64"/>
                <a:gd name="T15" fmla="*/ 9 h 57"/>
                <a:gd name="T16" fmla="*/ 57 w 64"/>
                <a:gd name="T17" fmla="*/ 3 h 57"/>
                <a:gd name="T18" fmla="*/ 53 w 64"/>
                <a:gd name="T19" fmla="*/ 1 h 57"/>
                <a:gd name="T20" fmla="*/ 3 w 64"/>
                <a:gd name="T21" fmla="*/ 0 h 57"/>
                <a:gd name="T22" fmla="*/ 6 w 64"/>
                <a:gd name="T23" fmla="*/ 2 h 57"/>
                <a:gd name="T24" fmla="*/ 9 w 64"/>
                <a:gd name="T25" fmla="*/ 8 h 57"/>
                <a:gd name="T26" fmla="*/ 10 w 64"/>
                <a:gd name="T27" fmla="*/ 16 h 57"/>
                <a:gd name="T28" fmla="*/ 10 w 64"/>
                <a:gd name="T29" fmla="*/ 28 h 57"/>
                <a:gd name="T30" fmla="*/ 9 w 64"/>
                <a:gd name="T31" fmla="*/ 39 h 57"/>
                <a:gd name="T32" fmla="*/ 7 w 64"/>
                <a:gd name="T33" fmla="*/ 47 h 57"/>
                <a:gd name="T34" fmla="*/ 4 w 64"/>
                <a:gd name="T35" fmla="*/ 53 h 57"/>
                <a:gd name="T36" fmla="*/ 0 w 64"/>
                <a:gd name="T37" fmla="*/ 56 h 5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4"/>
                <a:gd name="T58" fmla="*/ 0 h 57"/>
                <a:gd name="T59" fmla="*/ 64 w 64"/>
                <a:gd name="T60" fmla="*/ 57 h 5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4" h="57">
                  <a:moveTo>
                    <a:pt x="0" y="56"/>
                  </a:moveTo>
                  <a:lnTo>
                    <a:pt x="54" y="51"/>
                  </a:lnTo>
                  <a:lnTo>
                    <a:pt x="58" y="50"/>
                  </a:lnTo>
                  <a:lnTo>
                    <a:pt x="62" y="44"/>
                  </a:lnTo>
                  <a:lnTo>
                    <a:pt x="63" y="38"/>
                  </a:lnTo>
                  <a:lnTo>
                    <a:pt x="63" y="28"/>
                  </a:lnTo>
                  <a:lnTo>
                    <a:pt x="63" y="17"/>
                  </a:lnTo>
                  <a:lnTo>
                    <a:pt x="60" y="9"/>
                  </a:lnTo>
                  <a:lnTo>
                    <a:pt x="57" y="3"/>
                  </a:lnTo>
                  <a:lnTo>
                    <a:pt x="53" y="1"/>
                  </a:lnTo>
                  <a:lnTo>
                    <a:pt x="3" y="0"/>
                  </a:lnTo>
                  <a:lnTo>
                    <a:pt x="6" y="2"/>
                  </a:lnTo>
                  <a:lnTo>
                    <a:pt x="9" y="8"/>
                  </a:lnTo>
                  <a:lnTo>
                    <a:pt x="10" y="16"/>
                  </a:lnTo>
                  <a:lnTo>
                    <a:pt x="10" y="28"/>
                  </a:lnTo>
                  <a:lnTo>
                    <a:pt x="9" y="39"/>
                  </a:lnTo>
                  <a:lnTo>
                    <a:pt x="7" y="47"/>
                  </a:lnTo>
                  <a:lnTo>
                    <a:pt x="4" y="53"/>
                  </a:lnTo>
                  <a:lnTo>
                    <a:pt x="0" y="56"/>
                  </a:lnTo>
                </a:path>
              </a:pathLst>
            </a:custGeom>
            <a:solidFill>
              <a:srgbClr val="FFFFFF"/>
            </a:solidFill>
            <a:ln>
              <a:noFill/>
            </a:ln>
            <a:extLst>
              <a:ext uri="{91240B29-F687-4F45-9708-019B960494DF}">
                <a14:hiddenLine xmlns:a14="http://schemas.microsoft.com/office/drawing/2010/main" w="38100" cap="rnd">
                  <a:solidFill>
                    <a:srgbClr val="000000"/>
                  </a:solidFill>
                  <a:round/>
                  <a:headEnd/>
                  <a:tailEnd/>
                </a14:hiddenLine>
              </a:ext>
            </a:extLst>
          </p:spPr>
          <p:txBody>
            <a:bodyPr/>
            <a:lstStyle/>
            <a:p>
              <a:endParaRPr lang="es-CL"/>
            </a:p>
          </p:txBody>
        </p:sp>
        <p:sp>
          <p:nvSpPr>
            <p:cNvPr id="51223" name="Freeform 20"/>
            <p:cNvSpPr>
              <a:spLocks/>
            </p:cNvSpPr>
            <p:nvPr/>
          </p:nvSpPr>
          <p:spPr bwMode="auto">
            <a:xfrm>
              <a:off x="4874" y="1635"/>
              <a:ext cx="37" cy="28"/>
            </a:xfrm>
            <a:custGeom>
              <a:avLst/>
              <a:gdLst>
                <a:gd name="T0" fmla="*/ 36 w 37"/>
                <a:gd name="T1" fmla="*/ 13 h 28"/>
                <a:gd name="T2" fmla="*/ 0 w 37"/>
                <a:gd name="T3" fmla="*/ 0 h 28"/>
                <a:gd name="T4" fmla="*/ 1 w 37"/>
                <a:gd name="T5" fmla="*/ 4 h 28"/>
                <a:gd name="T6" fmla="*/ 1 w 37"/>
                <a:gd name="T7" fmla="*/ 7 h 28"/>
                <a:gd name="T8" fmla="*/ 1 w 37"/>
                <a:gd name="T9" fmla="*/ 10 h 28"/>
                <a:gd name="T10" fmla="*/ 1 w 37"/>
                <a:gd name="T11" fmla="*/ 14 h 28"/>
                <a:gd name="T12" fmla="*/ 1 w 37"/>
                <a:gd name="T13" fmla="*/ 17 h 28"/>
                <a:gd name="T14" fmla="*/ 1 w 37"/>
                <a:gd name="T15" fmla="*/ 21 h 28"/>
                <a:gd name="T16" fmla="*/ 1 w 37"/>
                <a:gd name="T17" fmla="*/ 24 h 28"/>
                <a:gd name="T18" fmla="*/ 1 w 37"/>
                <a:gd name="T19" fmla="*/ 27 h 28"/>
                <a:gd name="T20" fmla="*/ 36 w 37"/>
                <a:gd name="T21" fmla="*/ 13 h 2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7"/>
                <a:gd name="T34" fmla="*/ 0 h 28"/>
                <a:gd name="T35" fmla="*/ 37 w 37"/>
                <a:gd name="T36" fmla="*/ 28 h 2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7" h="28">
                  <a:moveTo>
                    <a:pt x="36" y="13"/>
                  </a:moveTo>
                  <a:lnTo>
                    <a:pt x="0" y="0"/>
                  </a:lnTo>
                  <a:lnTo>
                    <a:pt x="1" y="4"/>
                  </a:lnTo>
                  <a:lnTo>
                    <a:pt x="1" y="7"/>
                  </a:lnTo>
                  <a:lnTo>
                    <a:pt x="1" y="10"/>
                  </a:lnTo>
                  <a:lnTo>
                    <a:pt x="1" y="14"/>
                  </a:lnTo>
                  <a:lnTo>
                    <a:pt x="1" y="17"/>
                  </a:lnTo>
                  <a:lnTo>
                    <a:pt x="1" y="21"/>
                  </a:lnTo>
                  <a:lnTo>
                    <a:pt x="1" y="24"/>
                  </a:lnTo>
                  <a:lnTo>
                    <a:pt x="1" y="27"/>
                  </a:lnTo>
                  <a:lnTo>
                    <a:pt x="36" y="13"/>
                  </a:lnTo>
                </a:path>
              </a:pathLst>
            </a:custGeom>
            <a:solidFill>
              <a:srgbClr val="FFFFFF"/>
            </a:solidFill>
            <a:ln>
              <a:noFill/>
            </a:ln>
            <a:extLst>
              <a:ext uri="{91240B29-F687-4F45-9708-019B960494DF}">
                <a14:hiddenLine xmlns:a14="http://schemas.microsoft.com/office/drawing/2010/main" w="38100" cap="rnd">
                  <a:solidFill>
                    <a:srgbClr val="000000"/>
                  </a:solidFill>
                  <a:round/>
                  <a:headEnd/>
                  <a:tailEnd/>
                </a14:hiddenLine>
              </a:ext>
            </a:extLst>
          </p:spPr>
          <p:txBody>
            <a:bodyPr/>
            <a:lstStyle/>
            <a:p>
              <a:endParaRPr lang="es-CL"/>
            </a:p>
          </p:txBody>
        </p:sp>
        <p:sp>
          <p:nvSpPr>
            <p:cNvPr id="51224" name="Freeform 21"/>
            <p:cNvSpPr>
              <a:spLocks/>
            </p:cNvSpPr>
            <p:nvPr/>
          </p:nvSpPr>
          <p:spPr bwMode="auto">
            <a:xfrm>
              <a:off x="4691" y="1568"/>
              <a:ext cx="306" cy="57"/>
            </a:xfrm>
            <a:custGeom>
              <a:avLst/>
              <a:gdLst>
                <a:gd name="T0" fmla="*/ 305 w 306"/>
                <a:gd name="T1" fmla="*/ 21 h 57"/>
                <a:gd name="T2" fmla="*/ 301 w 306"/>
                <a:gd name="T3" fmla="*/ 22 h 57"/>
                <a:gd name="T4" fmla="*/ 289 w 306"/>
                <a:gd name="T5" fmla="*/ 23 h 57"/>
                <a:gd name="T6" fmla="*/ 271 w 306"/>
                <a:gd name="T7" fmla="*/ 26 h 57"/>
                <a:gd name="T8" fmla="*/ 249 w 306"/>
                <a:gd name="T9" fmla="*/ 30 h 57"/>
                <a:gd name="T10" fmla="*/ 226 w 306"/>
                <a:gd name="T11" fmla="*/ 36 h 57"/>
                <a:gd name="T12" fmla="*/ 205 w 306"/>
                <a:gd name="T13" fmla="*/ 41 h 57"/>
                <a:gd name="T14" fmla="*/ 187 w 306"/>
                <a:gd name="T15" fmla="*/ 48 h 57"/>
                <a:gd name="T16" fmla="*/ 174 w 306"/>
                <a:gd name="T17" fmla="*/ 56 h 57"/>
                <a:gd name="T18" fmla="*/ 132 w 306"/>
                <a:gd name="T19" fmla="*/ 54 h 57"/>
                <a:gd name="T20" fmla="*/ 54 w 306"/>
                <a:gd name="T21" fmla="*/ 51 h 57"/>
                <a:gd name="T22" fmla="*/ 0 w 306"/>
                <a:gd name="T23" fmla="*/ 52 h 57"/>
                <a:gd name="T24" fmla="*/ 8 w 306"/>
                <a:gd name="T25" fmla="*/ 42 h 57"/>
                <a:gd name="T26" fmla="*/ 22 w 306"/>
                <a:gd name="T27" fmla="*/ 36 h 57"/>
                <a:gd name="T28" fmla="*/ 38 w 306"/>
                <a:gd name="T29" fmla="*/ 30 h 57"/>
                <a:gd name="T30" fmla="*/ 56 w 306"/>
                <a:gd name="T31" fmla="*/ 24 h 57"/>
                <a:gd name="T32" fmla="*/ 74 w 306"/>
                <a:gd name="T33" fmla="*/ 19 h 57"/>
                <a:gd name="T34" fmla="*/ 89 w 306"/>
                <a:gd name="T35" fmla="*/ 14 h 57"/>
                <a:gd name="T36" fmla="*/ 102 w 306"/>
                <a:gd name="T37" fmla="*/ 7 h 57"/>
                <a:gd name="T38" fmla="*/ 109 w 306"/>
                <a:gd name="T39" fmla="*/ 0 h 57"/>
                <a:gd name="T40" fmla="*/ 123 w 306"/>
                <a:gd name="T41" fmla="*/ 1 h 57"/>
                <a:gd name="T42" fmla="*/ 138 w 306"/>
                <a:gd name="T43" fmla="*/ 3 h 57"/>
                <a:gd name="T44" fmla="*/ 151 w 306"/>
                <a:gd name="T45" fmla="*/ 5 h 57"/>
                <a:gd name="T46" fmla="*/ 164 w 306"/>
                <a:gd name="T47" fmla="*/ 6 h 57"/>
                <a:gd name="T48" fmla="*/ 178 w 306"/>
                <a:gd name="T49" fmla="*/ 7 h 57"/>
                <a:gd name="T50" fmla="*/ 191 w 306"/>
                <a:gd name="T51" fmla="*/ 9 h 57"/>
                <a:gd name="T52" fmla="*/ 203 w 306"/>
                <a:gd name="T53" fmla="*/ 10 h 57"/>
                <a:gd name="T54" fmla="*/ 214 w 306"/>
                <a:gd name="T55" fmla="*/ 11 h 57"/>
                <a:gd name="T56" fmla="*/ 226 w 306"/>
                <a:gd name="T57" fmla="*/ 12 h 57"/>
                <a:gd name="T58" fmla="*/ 238 w 306"/>
                <a:gd name="T59" fmla="*/ 14 h 57"/>
                <a:gd name="T60" fmla="*/ 249 w 306"/>
                <a:gd name="T61" fmla="*/ 15 h 57"/>
                <a:gd name="T62" fmla="*/ 260 w 306"/>
                <a:gd name="T63" fmla="*/ 17 h 57"/>
                <a:gd name="T64" fmla="*/ 272 w 306"/>
                <a:gd name="T65" fmla="*/ 17 h 57"/>
                <a:gd name="T66" fmla="*/ 283 w 306"/>
                <a:gd name="T67" fmla="*/ 18 h 57"/>
                <a:gd name="T68" fmla="*/ 294 w 306"/>
                <a:gd name="T69" fmla="*/ 20 h 57"/>
                <a:gd name="T70" fmla="*/ 305 w 306"/>
                <a:gd name="T71" fmla="*/ 21 h 5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06"/>
                <a:gd name="T109" fmla="*/ 0 h 57"/>
                <a:gd name="T110" fmla="*/ 306 w 306"/>
                <a:gd name="T111" fmla="*/ 57 h 57"/>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06" h="57">
                  <a:moveTo>
                    <a:pt x="305" y="21"/>
                  </a:moveTo>
                  <a:lnTo>
                    <a:pt x="301" y="22"/>
                  </a:lnTo>
                  <a:lnTo>
                    <a:pt x="289" y="23"/>
                  </a:lnTo>
                  <a:lnTo>
                    <a:pt x="271" y="26"/>
                  </a:lnTo>
                  <a:lnTo>
                    <a:pt x="249" y="30"/>
                  </a:lnTo>
                  <a:lnTo>
                    <a:pt x="226" y="36"/>
                  </a:lnTo>
                  <a:lnTo>
                    <a:pt x="205" y="41"/>
                  </a:lnTo>
                  <a:lnTo>
                    <a:pt x="187" y="48"/>
                  </a:lnTo>
                  <a:lnTo>
                    <a:pt x="174" y="56"/>
                  </a:lnTo>
                  <a:lnTo>
                    <a:pt x="132" y="54"/>
                  </a:lnTo>
                  <a:lnTo>
                    <a:pt x="54" y="51"/>
                  </a:lnTo>
                  <a:lnTo>
                    <a:pt x="0" y="52"/>
                  </a:lnTo>
                  <a:lnTo>
                    <a:pt x="8" y="42"/>
                  </a:lnTo>
                  <a:lnTo>
                    <a:pt x="22" y="36"/>
                  </a:lnTo>
                  <a:lnTo>
                    <a:pt x="38" y="30"/>
                  </a:lnTo>
                  <a:lnTo>
                    <a:pt x="56" y="24"/>
                  </a:lnTo>
                  <a:lnTo>
                    <a:pt x="74" y="19"/>
                  </a:lnTo>
                  <a:lnTo>
                    <a:pt x="89" y="14"/>
                  </a:lnTo>
                  <a:lnTo>
                    <a:pt x="102" y="7"/>
                  </a:lnTo>
                  <a:lnTo>
                    <a:pt x="109" y="0"/>
                  </a:lnTo>
                  <a:lnTo>
                    <a:pt x="123" y="1"/>
                  </a:lnTo>
                  <a:lnTo>
                    <a:pt x="138" y="3"/>
                  </a:lnTo>
                  <a:lnTo>
                    <a:pt x="151" y="5"/>
                  </a:lnTo>
                  <a:lnTo>
                    <a:pt x="164" y="6"/>
                  </a:lnTo>
                  <a:lnTo>
                    <a:pt x="178" y="7"/>
                  </a:lnTo>
                  <a:lnTo>
                    <a:pt x="191" y="9"/>
                  </a:lnTo>
                  <a:lnTo>
                    <a:pt x="203" y="10"/>
                  </a:lnTo>
                  <a:lnTo>
                    <a:pt x="214" y="11"/>
                  </a:lnTo>
                  <a:lnTo>
                    <a:pt x="226" y="12"/>
                  </a:lnTo>
                  <a:lnTo>
                    <a:pt x="238" y="14"/>
                  </a:lnTo>
                  <a:lnTo>
                    <a:pt x="249" y="15"/>
                  </a:lnTo>
                  <a:lnTo>
                    <a:pt x="260" y="17"/>
                  </a:lnTo>
                  <a:lnTo>
                    <a:pt x="272" y="17"/>
                  </a:lnTo>
                  <a:lnTo>
                    <a:pt x="283" y="18"/>
                  </a:lnTo>
                  <a:lnTo>
                    <a:pt x="294" y="20"/>
                  </a:lnTo>
                  <a:lnTo>
                    <a:pt x="305" y="21"/>
                  </a:lnTo>
                </a:path>
              </a:pathLst>
            </a:custGeom>
            <a:solidFill>
              <a:srgbClr val="FFFFFF"/>
            </a:solidFill>
            <a:ln>
              <a:noFill/>
            </a:ln>
            <a:extLst>
              <a:ext uri="{91240B29-F687-4F45-9708-019B960494DF}">
                <a14:hiddenLine xmlns:a14="http://schemas.microsoft.com/office/drawing/2010/main" w="38100" cap="rnd">
                  <a:solidFill>
                    <a:srgbClr val="000000"/>
                  </a:solidFill>
                  <a:round/>
                  <a:headEnd/>
                  <a:tailEnd/>
                </a14:hiddenLine>
              </a:ext>
            </a:extLst>
          </p:spPr>
          <p:txBody>
            <a:bodyPr/>
            <a:lstStyle/>
            <a:p>
              <a:endParaRPr lang="es-CL"/>
            </a:p>
          </p:txBody>
        </p:sp>
        <p:sp>
          <p:nvSpPr>
            <p:cNvPr id="51225" name="Freeform 22"/>
            <p:cNvSpPr>
              <a:spLocks/>
            </p:cNvSpPr>
            <p:nvPr/>
          </p:nvSpPr>
          <p:spPr bwMode="auto">
            <a:xfrm>
              <a:off x="4231" y="1572"/>
              <a:ext cx="94" cy="74"/>
            </a:xfrm>
            <a:custGeom>
              <a:avLst/>
              <a:gdLst>
                <a:gd name="T0" fmla="*/ 79 w 94"/>
                <a:gd name="T1" fmla="*/ 68 h 74"/>
                <a:gd name="T2" fmla="*/ 84 w 94"/>
                <a:gd name="T3" fmla="*/ 66 h 74"/>
                <a:gd name="T4" fmla="*/ 88 w 94"/>
                <a:gd name="T5" fmla="*/ 59 h 74"/>
                <a:gd name="T6" fmla="*/ 92 w 94"/>
                <a:gd name="T7" fmla="*/ 48 h 74"/>
                <a:gd name="T8" fmla="*/ 93 w 94"/>
                <a:gd name="T9" fmla="*/ 36 h 74"/>
                <a:gd name="T10" fmla="*/ 92 w 94"/>
                <a:gd name="T11" fmla="*/ 23 h 74"/>
                <a:gd name="T12" fmla="*/ 88 w 94"/>
                <a:gd name="T13" fmla="*/ 13 h 74"/>
                <a:gd name="T14" fmla="*/ 84 w 94"/>
                <a:gd name="T15" fmla="*/ 6 h 74"/>
                <a:gd name="T16" fmla="*/ 79 w 94"/>
                <a:gd name="T17" fmla="*/ 3 h 74"/>
                <a:gd name="T18" fmla="*/ 0 w 94"/>
                <a:gd name="T19" fmla="*/ 0 h 74"/>
                <a:gd name="T20" fmla="*/ 6 w 94"/>
                <a:gd name="T21" fmla="*/ 2 h 74"/>
                <a:gd name="T22" fmla="*/ 11 w 94"/>
                <a:gd name="T23" fmla="*/ 10 h 74"/>
                <a:gd name="T24" fmla="*/ 14 w 94"/>
                <a:gd name="T25" fmla="*/ 22 h 74"/>
                <a:gd name="T26" fmla="*/ 15 w 94"/>
                <a:gd name="T27" fmla="*/ 37 h 74"/>
                <a:gd name="T28" fmla="*/ 14 w 94"/>
                <a:gd name="T29" fmla="*/ 51 h 74"/>
                <a:gd name="T30" fmla="*/ 11 w 94"/>
                <a:gd name="T31" fmla="*/ 62 h 74"/>
                <a:gd name="T32" fmla="*/ 6 w 94"/>
                <a:gd name="T33" fmla="*/ 71 h 74"/>
                <a:gd name="T34" fmla="*/ 0 w 94"/>
                <a:gd name="T35" fmla="*/ 73 h 74"/>
                <a:gd name="T36" fmla="*/ 79 w 94"/>
                <a:gd name="T37" fmla="*/ 68 h 7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94"/>
                <a:gd name="T58" fmla="*/ 0 h 74"/>
                <a:gd name="T59" fmla="*/ 94 w 94"/>
                <a:gd name="T60" fmla="*/ 74 h 7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94" h="74">
                  <a:moveTo>
                    <a:pt x="79" y="68"/>
                  </a:moveTo>
                  <a:lnTo>
                    <a:pt x="84" y="66"/>
                  </a:lnTo>
                  <a:lnTo>
                    <a:pt x="88" y="59"/>
                  </a:lnTo>
                  <a:lnTo>
                    <a:pt x="92" y="48"/>
                  </a:lnTo>
                  <a:lnTo>
                    <a:pt x="93" y="36"/>
                  </a:lnTo>
                  <a:lnTo>
                    <a:pt x="92" y="23"/>
                  </a:lnTo>
                  <a:lnTo>
                    <a:pt x="88" y="13"/>
                  </a:lnTo>
                  <a:lnTo>
                    <a:pt x="84" y="6"/>
                  </a:lnTo>
                  <a:lnTo>
                    <a:pt x="79" y="3"/>
                  </a:lnTo>
                  <a:lnTo>
                    <a:pt x="0" y="0"/>
                  </a:lnTo>
                  <a:lnTo>
                    <a:pt x="6" y="2"/>
                  </a:lnTo>
                  <a:lnTo>
                    <a:pt x="11" y="10"/>
                  </a:lnTo>
                  <a:lnTo>
                    <a:pt x="14" y="22"/>
                  </a:lnTo>
                  <a:lnTo>
                    <a:pt x="15" y="37"/>
                  </a:lnTo>
                  <a:lnTo>
                    <a:pt x="14" y="51"/>
                  </a:lnTo>
                  <a:lnTo>
                    <a:pt x="11" y="62"/>
                  </a:lnTo>
                  <a:lnTo>
                    <a:pt x="6" y="71"/>
                  </a:lnTo>
                  <a:lnTo>
                    <a:pt x="0" y="73"/>
                  </a:lnTo>
                  <a:lnTo>
                    <a:pt x="79" y="68"/>
                  </a:lnTo>
                </a:path>
              </a:pathLst>
            </a:custGeom>
            <a:solidFill>
              <a:srgbClr val="FFFFFF"/>
            </a:solidFill>
            <a:ln>
              <a:noFill/>
            </a:ln>
            <a:extLst>
              <a:ext uri="{91240B29-F687-4F45-9708-019B960494DF}">
                <a14:hiddenLine xmlns:a14="http://schemas.microsoft.com/office/drawing/2010/main" w="38100" cap="rnd">
                  <a:solidFill>
                    <a:srgbClr val="000000"/>
                  </a:solidFill>
                  <a:round/>
                  <a:headEnd/>
                  <a:tailEnd/>
                </a14:hiddenLine>
              </a:ext>
            </a:extLst>
          </p:spPr>
          <p:txBody>
            <a:bodyPr/>
            <a:lstStyle/>
            <a:p>
              <a:endParaRPr lang="es-CL"/>
            </a:p>
          </p:txBody>
        </p:sp>
        <p:sp>
          <p:nvSpPr>
            <p:cNvPr id="51226" name="Freeform 23"/>
            <p:cNvSpPr>
              <a:spLocks/>
            </p:cNvSpPr>
            <p:nvPr/>
          </p:nvSpPr>
          <p:spPr bwMode="auto">
            <a:xfrm>
              <a:off x="4215" y="1572"/>
              <a:ext cx="32" cy="74"/>
            </a:xfrm>
            <a:custGeom>
              <a:avLst/>
              <a:gdLst>
                <a:gd name="T0" fmla="*/ 16 w 32"/>
                <a:gd name="T1" fmla="*/ 73 h 74"/>
                <a:gd name="T2" fmla="*/ 22 w 32"/>
                <a:gd name="T3" fmla="*/ 71 h 74"/>
                <a:gd name="T4" fmla="*/ 27 w 32"/>
                <a:gd name="T5" fmla="*/ 62 h 74"/>
                <a:gd name="T6" fmla="*/ 30 w 32"/>
                <a:gd name="T7" fmla="*/ 51 h 74"/>
                <a:gd name="T8" fmla="*/ 31 w 32"/>
                <a:gd name="T9" fmla="*/ 37 h 74"/>
                <a:gd name="T10" fmla="*/ 30 w 32"/>
                <a:gd name="T11" fmla="*/ 22 h 74"/>
                <a:gd name="T12" fmla="*/ 27 w 32"/>
                <a:gd name="T13" fmla="*/ 10 h 74"/>
                <a:gd name="T14" fmla="*/ 22 w 32"/>
                <a:gd name="T15" fmla="*/ 2 h 74"/>
                <a:gd name="T16" fmla="*/ 16 w 32"/>
                <a:gd name="T17" fmla="*/ 0 h 74"/>
                <a:gd name="T18" fmla="*/ 10 w 32"/>
                <a:gd name="T19" fmla="*/ 2 h 74"/>
                <a:gd name="T20" fmla="*/ 5 w 32"/>
                <a:gd name="T21" fmla="*/ 10 h 74"/>
                <a:gd name="T22" fmla="*/ 1 w 32"/>
                <a:gd name="T23" fmla="*/ 22 h 74"/>
                <a:gd name="T24" fmla="*/ 0 w 32"/>
                <a:gd name="T25" fmla="*/ 37 h 74"/>
                <a:gd name="T26" fmla="*/ 1 w 32"/>
                <a:gd name="T27" fmla="*/ 51 h 74"/>
                <a:gd name="T28" fmla="*/ 5 w 32"/>
                <a:gd name="T29" fmla="*/ 62 h 74"/>
                <a:gd name="T30" fmla="*/ 10 w 32"/>
                <a:gd name="T31" fmla="*/ 71 h 74"/>
                <a:gd name="T32" fmla="*/ 16 w 32"/>
                <a:gd name="T33" fmla="*/ 73 h 7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2"/>
                <a:gd name="T52" fmla="*/ 0 h 74"/>
                <a:gd name="T53" fmla="*/ 32 w 32"/>
                <a:gd name="T54" fmla="*/ 74 h 74"/>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2" h="74">
                  <a:moveTo>
                    <a:pt x="16" y="73"/>
                  </a:moveTo>
                  <a:lnTo>
                    <a:pt x="22" y="71"/>
                  </a:lnTo>
                  <a:lnTo>
                    <a:pt x="27" y="62"/>
                  </a:lnTo>
                  <a:lnTo>
                    <a:pt x="30" y="51"/>
                  </a:lnTo>
                  <a:lnTo>
                    <a:pt x="31" y="37"/>
                  </a:lnTo>
                  <a:lnTo>
                    <a:pt x="30" y="22"/>
                  </a:lnTo>
                  <a:lnTo>
                    <a:pt x="27" y="10"/>
                  </a:lnTo>
                  <a:lnTo>
                    <a:pt x="22" y="2"/>
                  </a:lnTo>
                  <a:lnTo>
                    <a:pt x="16" y="0"/>
                  </a:lnTo>
                  <a:lnTo>
                    <a:pt x="10" y="2"/>
                  </a:lnTo>
                  <a:lnTo>
                    <a:pt x="5" y="10"/>
                  </a:lnTo>
                  <a:lnTo>
                    <a:pt x="1" y="22"/>
                  </a:lnTo>
                  <a:lnTo>
                    <a:pt x="0" y="37"/>
                  </a:lnTo>
                  <a:lnTo>
                    <a:pt x="1" y="51"/>
                  </a:lnTo>
                  <a:lnTo>
                    <a:pt x="5" y="62"/>
                  </a:lnTo>
                  <a:lnTo>
                    <a:pt x="10" y="71"/>
                  </a:lnTo>
                  <a:lnTo>
                    <a:pt x="16" y="73"/>
                  </a:lnTo>
                </a:path>
              </a:pathLst>
            </a:custGeom>
            <a:solidFill>
              <a:srgbClr val="000000"/>
            </a:solidFill>
            <a:ln>
              <a:noFill/>
            </a:ln>
            <a:extLst>
              <a:ext uri="{91240B29-F687-4F45-9708-019B960494DF}">
                <a14:hiddenLine xmlns:a14="http://schemas.microsoft.com/office/drawing/2010/main" w="38100" cap="rnd">
                  <a:solidFill>
                    <a:srgbClr val="000000"/>
                  </a:solidFill>
                  <a:round/>
                  <a:headEnd/>
                  <a:tailEnd/>
                </a14:hiddenLine>
              </a:ext>
            </a:extLst>
          </p:spPr>
          <p:txBody>
            <a:bodyPr/>
            <a:lstStyle/>
            <a:p>
              <a:endParaRPr lang="es-CL"/>
            </a:p>
          </p:txBody>
        </p:sp>
        <p:sp>
          <p:nvSpPr>
            <p:cNvPr id="51227" name="Freeform 24"/>
            <p:cNvSpPr>
              <a:spLocks/>
            </p:cNvSpPr>
            <p:nvPr/>
          </p:nvSpPr>
          <p:spPr bwMode="auto">
            <a:xfrm>
              <a:off x="4311" y="1576"/>
              <a:ext cx="77" cy="65"/>
            </a:xfrm>
            <a:custGeom>
              <a:avLst/>
              <a:gdLst>
                <a:gd name="T0" fmla="*/ 0 w 77"/>
                <a:gd name="T1" fmla="*/ 64 h 65"/>
                <a:gd name="T2" fmla="*/ 65 w 77"/>
                <a:gd name="T3" fmla="*/ 60 h 65"/>
                <a:gd name="T4" fmla="*/ 70 w 77"/>
                <a:gd name="T5" fmla="*/ 57 h 65"/>
                <a:gd name="T6" fmla="*/ 73 w 77"/>
                <a:gd name="T7" fmla="*/ 51 h 65"/>
                <a:gd name="T8" fmla="*/ 75 w 77"/>
                <a:gd name="T9" fmla="*/ 43 h 65"/>
                <a:gd name="T10" fmla="*/ 76 w 77"/>
                <a:gd name="T11" fmla="*/ 31 h 65"/>
                <a:gd name="T12" fmla="*/ 76 w 77"/>
                <a:gd name="T13" fmla="*/ 20 h 65"/>
                <a:gd name="T14" fmla="*/ 76 w 77"/>
                <a:gd name="T15" fmla="*/ 10 h 65"/>
                <a:gd name="T16" fmla="*/ 73 w 77"/>
                <a:gd name="T17" fmla="*/ 5 h 65"/>
                <a:gd name="T18" fmla="*/ 68 w 77"/>
                <a:gd name="T19" fmla="*/ 3 h 65"/>
                <a:gd name="T20" fmla="*/ 2 w 77"/>
                <a:gd name="T21" fmla="*/ 0 h 65"/>
                <a:gd name="T22" fmla="*/ 7 w 77"/>
                <a:gd name="T23" fmla="*/ 3 h 65"/>
                <a:gd name="T24" fmla="*/ 10 w 77"/>
                <a:gd name="T25" fmla="*/ 9 h 65"/>
                <a:gd name="T26" fmla="*/ 12 w 77"/>
                <a:gd name="T27" fmla="*/ 19 h 65"/>
                <a:gd name="T28" fmla="*/ 13 w 77"/>
                <a:gd name="T29" fmla="*/ 32 h 65"/>
                <a:gd name="T30" fmla="*/ 12 w 77"/>
                <a:gd name="T31" fmla="*/ 44 h 65"/>
                <a:gd name="T32" fmla="*/ 9 w 77"/>
                <a:gd name="T33" fmla="*/ 55 h 65"/>
                <a:gd name="T34" fmla="*/ 5 w 77"/>
                <a:gd name="T35" fmla="*/ 62 h 65"/>
                <a:gd name="T36" fmla="*/ 0 w 77"/>
                <a:gd name="T37" fmla="*/ 64 h 6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77"/>
                <a:gd name="T58" fmla="*/ 0 h 65"/>
                <a:gd name="T59" fmla="*/ 77 w 77"/>
                <a:gd name="T60" fmla="*/ 65 h 6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77" h="65">
                  <a:moveTo>
                    <a:pt x="0" y="64"/>
                  </a:moveTo>
                  <a:lnTo>
                    <a:pt x="65" y="60"/>
                  </a:lnTo>
                  <a:lnTo>
                    <a:pt x="70" y="57"/>
                  </a:lnTo>
                  <a:lnTo>
                    <a:pt x="73" y="51"/>
                  </a:lnTo>
                  <a:lnTo>
                    <a:pt x="75" y="43"/>
                  </a:lnTo>
                  <a:lnTo>
                    <a:pt x="76" y="31"/>
                  </a:lnTo>
                  <a:lnTo>
                    <a:pt x="76" y="20"/>
                  </a:lnTo>
                  <a:lnTo>
                    <a:pt x="76" y="10"/>
                  </a:lnTo>
                  <a:lnTo>
                    <a:pt x="73" y="5"/>
                  </a:lnTo>
                  <a:lnTo>
                    <a:pt x="68" y="3"/>
                  </a:lnTo>
                  <a:lnTo>
                    <a:pt x="2" y="0"/>
                  </a:lnTo>
                  <a:lnTo>
                    <a:pt x="7" y="3"/>
                  </a:lnTo>
                  <a:lnTo>
                    <a:pt x="10" y="9"/>
                  </a:lnTo>
                  <a:lnTo>
                    <a:pt x="12" y="19"/>
                  </a:lnTo>
                  <a:lnTo>
                    <a:pt x="13" y="32"/>
                  </a:lnTo>
                  <a:lnTo>
                    <a:pt x="12" y="44"/>
                  </a:lnTo>
                  <a:lnTo>
                    <a:pt x="9" y="55"/>
                  </a:lnTo>
                  <a:lnTo>
                    <a:pt x="5" y="62"/>
                  </a:lnTo>
                  <a:lnTo>
                    <a:pt x="0" y="64"/>
                  </a:lnTo>
                </a:path>
              </a:pathLst>
            </a:custGeom>
            <a:solidFill>
              <a:srgbClr val="FFFFFF"/>
            </a:solidFill>
            <a:ln>
              <a:noFill/>
            </a:ln>
            <a:extLst>
              <a:ext uri="{91240B29-F687-4F45-9708-019B960494DF}">
                <a14:hiddenLine xmlns:a14="http://schemas.microsoft.com/office/drawing/2010/main" w="38100" cap="rnd">
                  <a:solidFill>
                    <a:srgbClr val="000000"/>
                  </a:solidFill>
                  <a:round/>
                  <a:headEnd/>
                  <a:tailEnd/>
                </a14:hiddenLine>
              </a:ext>
            </a:extLst>
          </p:spPr>
          <p:txBody>
            <a:bodyPr/>
            <a:lstStyle/>
            <a:p>
              <a:endParaRPr lang="es-CL"/>
            </a:p>
          </p:txBody>
        </p:sp>
        <p:sp>
          <p:nvSpPr>
            <p:cNvPr id="51228" name="Freeform 25"/>
            <p:cNvSpPr>
              <a:spLocks/>
            </p:cNvSpPr>
            <p:nvPr/>
          </p:nvSpPr>
          <p:spPr bwMode="auto">
            <a:xfrm>
              <a:off x="4376" y="1579"/>
              <a:ext cx="65" cy="57"/>
            </a:xfrm>
            <a:custGeom>
              <a:avLst/>
              <a:gdLst>
                <a:gd name="T0" fmla="*/ 0 w 65"/>
                <a:gd name="T1" fmla="*/ 56 h 57"/>
                <a:gd name="T2" fmla="*/ 55 w 65"/>
                <a:gd name="T3" fmla="*/ 53 h 57"/>
                <a:gd name="T4" fmla="*/ 59 w 65"/>
                <a:gd name="T5" fmla="*/ 51 h 57"/>
                <a:gd name="T6" fmla="*/ 62 w 65"/>
                <a:gd name="T7" fmla="*/ 46 h 57"/>
                <a:gd name="T8" fmla="*/ 63 w 65"/>
                <a:gd name="T9" fmla="*/ 38 h 57"/>
                <a:gd name="T10" fmla="*/ 64 w 65"/>
                <a:gd name="T11" fmla="*/ 28 h 57"/>
                <a:gd name="T12" fmla="*/ 63 w 65"/>
                <a:gd name="T13" fmla="*/ 18 h 57"/>
                <a:gd name="T14" fmla="*/ 61 w 65"/>
                <a:gd name="T15" fmla="*/ 10 h 57"/>
                <a:gd name="T16" fmla="*/ 58 w 65"/>
                <a:gd name="T17" fmla="*/ 4 h 57"/>
                <a:gd name="T18" fmla="*/ 53 w 65"/>
                <a:gd name="T19" fmla="*/ 2 h 57"/>
                <a:gd name="T20" fmla="*/ 3 w 65"/>
                <a:gd name="T21" fmla="*/ 0 h 57"/>
                <a:gd name="T22" fmla="*/ 6 w 65"/>
                <a:gd name="T23" fmla="*/ 2 h 57"/>
                <a:gd name="T24" fmla="*/ 8 w 65"/>
                <a:gd name="T25" fmla="*/ 6 h 57"/>
                <a:gd name="T26" fmla="*/ 9 w 65"/>
                <a:gd name="T27" fmla="*/ 16 h 57"/>
                <a:gd name="T28" fmla="*/ 11 w 65"/>
                <a:gd name="T29" fmla="*/ 29 h 57"/>
                <a:gd name="T30" fmla="*/ 11 w 65"/>
                <a:gd name="T31" fmla="*/ 37 h 57"/>
                <a:gd name="T32" fmla="*/ 8 w 65"/>
                <a:gd name="T33" fmla="*/ 46 h 57"/>
                <a:gd name="T34" fmla="*/ 5 w 65"/>
                <a:gd name="T35" fmla="*/ 54 h 57"/>
                <a:gd name="T36" fmla="*/ 0 w 65"/>
                <a:gd name="T37" fmla="*/ 56 h 5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5"/>
                <a:gd name="T58" fmla="*/ 0 h 57"/>
                <a:gd name="T59" fmla="*/ 65 w 65"/>
                <a:gd name="T60" fmla="*/ 57 h 5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5" h="57">
                  <a:moveTo>
                    <a:pt x="0" y="56"/>
                  </a:moveTo>
                  <a:lnTo>
                    <a:pt x="55" y="53"/>
                  </a:lnTo>
                  <a:lnTo>
                    <a:pt x="59" y="51"/>
                  </a:lnTo>
                  <a:lnTo>
                    <a:pt x="62" y="46"/>
                  </a:lnTo>
                  <a:lnTo>
                    <a:pt x="63" y="38"/>
                  </a:lnTo>
                  <a:lnTo>
                    <a:pt x="64" y="28"/>
                  </a:lnTo>
                  <a:lnTo>
                    <a:pt x="63" y="18"/>
                  </a:lnTo>
                  <a:lnTo>
                    <a:pt x="61" y="10"/>
                  </a:lnTo>
                  <a:lnTo>
                    <a:pt x="58" y="4"/>
                  </a:lnTo>
                  <a:lnTo>
                    <a:pt x="53" y="2"/>
                  </a:lnTo>
                  <a:lnTo>
                    <a:pt x="3" y="0"/>
                  </a:lnTo>
                  <a:lnTo>
                    <a:pt x="6" y="2"/>
                  </a:lnTo>
                  <a:lnTo>
                    <a:pt x="8" y="6"/>
                  </a:lnTo>
                  <a:lnTo>
                    <a:pt x="9" y="16"/>
                  </a:lnTo>
                  <a:lnTo>
                    <a:pt x="11" y="29"/>
                  </a:lnTo>
                  <a:lnTo>
                    <a:pt x="11" y="37"/>
                  </a:lnTo>
                  <a:lnTo>
                    <a:pt x="8" y="46"/>
                  </a:lnTo>
                  <a:lnTo>
                    <a:pt x="5" y="54"/>
                  </a:lnTo>
                  <a:lnTo>
                    <a:pt x="0" y="56"/>
                  </a:lnTo>
                </a:path>
              </a:pathLst>
            </a:custGeom>
            <a:solidFill>
              <a:srgbClr val="FFFFFF"/>
            </a:solidFill>
            <a:ln>
              <a:noFill/>
            </a:ln>
            <a:extLst>
              <a:ext uri="{91240B29-F687-4F45-9708-019B960494DF}">
                <a14:hiddenLine xmlns:a14="http://schemas.microsoft.com/office/drawing/2010/main" w="38100" cap="rnd">
                  <a:solidFill>
                    <a:srgbClr val="000000"/>
                  </a:solidFill>
                  <a:round/>
                  <a:headEnd/>
                  <a:tailEnd/>
                </a14:hiddenLine>
              </a:ext>
            </a:extLst>
          </p:spPr>
          <p:txBody>
            <a:bodyPr/>
            <a:lstStyle/>
            <a:p>
              <a:endParaRPr lang="es-CL"/>
            </a:p>
          </p:txBody>
        </p:sp>
        <p:sp>
          <p:nvSpPr>
            <p:cNvPr id="51229" name="Freeform 26"/>
            <p:cNvSpPr>
              <a:spLocks/>
            </p:cNvSpPr>
            <p:nvPr/>
          </p:nvSpPr>
          <p:spPr bwMode="auto">
            <a:xfrm>
              <a:off x="4439" y="1592"/>
              <a:ext cx="36" cy="27"/>
            </a:xfrm>
            <a:custGeom>
              <a:avLst/>
              <a:gdLst>
                <a:gd name="T0" fmla="*/ 35 w 36"/>
                <a:gd name="T1" fmla="*/ 13 h 27"/>
                <a:gd name="T2" fmla="*/ 0 w 36"/>
                <a:gd name="T3" fmla="*/ 0 h 27"/>
                <a:gd name="T4" fmla="*/ 0 w 36"/>
                <a:gd name="T5" fmla="*/ 4 h 27"/>
                <a:gd name="T6" fmla="*/ 0 w 36"/>
                <a:gd name="T7" fmla="*/ 7 h 27"/>
                <a:gd name="T8" fmla="*/ 1 w 36"/>
                <a:gd name="T9" fmla="*/ 11 h 27"/>
                <a:gd name="T10" fmla="*/ 1 w 36"/>
                <a:gd name="T11" fmla="*/ 14 h 27"/>
                <a:gd name="T12" fmla="*/ 1 w 36"/>
                <a:gd name="T13" fmla="*/ 17 h 27"/>
                <a:gd name="T14" fmla="*/ 1 w 36"/>
                <a:gd name="T15" fmla="*/ 20 h 27"/>
                <a:gd name="T16" fmla="*/ 0 w 36"/>
                <a:gd name="T17" fmla="*/ 23 h 27"/>
                <a:gd name="T18" fmla="*/ 0 w 36"/>
                <a:gd name="T19" fmla="*/ 26 h 27"/>
                <a:gd name="T20" fmla="*/ 35 w 36"/>
                <a:gd name="T21" fmla="*/ 13 h 2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6"/>
                <a:gd name="T34" fmla="*/ 0 h 27"/>
                <a:gd name="T35" fmla="*/ 36 w 36"/>
                <a:gd name="T36" fmla="*/ 27 h 2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6" h="27">
                  <a:moveTo>
                    <a:pt x="35" y="13"/>
                  </a:moveTo>
                  <a:lnTo>
                    <a:pt x="0" y="0"/>
                  </a:lnTo>
                  <a:lnTo>
                    <a:pt x="0" y="4"/>
                  </a:lnTo>
                  <a:lnTo>
                    <a:pt x="0" y="7"/>
                  </a:lnTo>
                  <a:lnTo>
                    <a:pt x="1" y="11"/>
                  </a:lnTo>
                  <a:lnTo>
                    <a:pt x="1" y="14"/>
                  </a:lnTo>
                  <a:lnTo>
                    <a:pt x="1" y="17"/>
                  </a:lnTo>
                  <a:lnTo>
                    <a:pt x="1" y="20"/>
                  </a:lnTo>
                  <a:lnTo>
                    <a:pt x="0" y="23"/>
                  </a:lnTo>
                  <a:lnTo>
                    <a:pt x="0" y="26"/>
                  </a:lnTo>
                  <a:lnTo>
                    <a:pt x="35" y="13"/>
                  </a:lnTo>
                </a:path>
              </a:pathLst>
            </a:custGeom>
            <a:solidFill>
              <a:srgbClr val="FFFFFF"/>
            </a:solidFill>
            <a:ln>
              <a:noFill/>
            </a:ln>
            <a:extLst>
              <a:ext uri="{91240B29-F687-4F45-9708-019B960494DF}">
                <a14:hiddenLine xmlns:a14="http://schemas.microsoft.com/office/drawing/2010/main" w="38100" cap="rnd">
                  <a:solidFill>
                    <a:srgbClr val="000000"/>
                  </a:solidFill>
                  <a:round/>
                  <a:headEnd/>
                  <a:tailEnd/>
                </a14:hiddenLine>
              </a:ext>
            </a:extLst>
          </p:spPr>
          <p:txBody>
            <a:bodyPr/>
            <a:lstStyle/>
            <a:p>
              <a:endParaRPr lang="es-CL"/>
            </a:p>
          </p:txBody>
        </p:sp>
        <p:sp>
          <p:nvSpPr>
            <p:cNvPr id="51230" name="Freeform 27"/>
            <p:cNvSpPr>
              <a:spLocks/>
            </p:cNvSpPr>
            <p:nvPr/>
          </p:nvSpPr>
          <p:spPr bwMode="auto">
            <a:xfrm>
              <a:off x="4269" y="1525"/>
              <a:ext cx="292" cy="56"/>
            </a:xfrm>
            <a:custGeom>
              <a:avLst/>
              <a:gdLst>
                <a:gd name="T0" fmla="*/ 291 w 292"/>
                <a:gd name="T1" fmla="*/ 21 h 56"/>
                <a:gd name="T2" fmla="*/ 286 w 292"/>
                <a:gd name="T3" fmla="*/ 22 h 56"/>
                <a:gd name="T4" fmla="*/ 274 w 292"/>
                <a:gd name="T5" fmla="*/ 24 h 56"/>
                <a:gd name="T6" fmla="*/ 256 w 292"/>
                <a:gd name="T7" fmla="*/ 26 h 56"/>
                <a:gd name="T8" fmla="*/ 234 w 292"/>
                <a:gd name="T9" fmla="*/ 31 h 56"/>
                <a:gd name="T10" fmla="*/ 213 w 292"/>
                <a:gd name="T11" fmla="*/ 35 h 56"/>
                <a:gd name="T12" fmla="*/ 192 w 292"/>
                <a:gd name="T13" fmla="*/ 41 h 56"/>
                <a:gd name="T14" fmla="*/ 174 w 292"/>
                <a:gd name="T15" fmla="*/ 48 h 56"/>
                <a:gd name="T16" fmla="*/ 161 w 292"/>
                <a:gd name="T17" fmla="*/ 55 h 56"/>
                <a:gd name="T18" fmla="*/ 119 w 292"/>
                <a:gd name="T19" fmla="*/ 54 h 56"/>
                <a:gd name="T20" fmla="*/ 56 w 292"/>
                <a:gd name="T21" fmla="*/ 51 h 56"/>
                <a:gd name="T22" fmla="*/ 0 w 292"/>
                <a:gd name="T23" fmla="*/ 48 h 56"/>
                <a:gd name="T24" fmla="*/ 8 w 292"/>
                <a:gd name="T25" fmla="*/ 39 h 56"/>
                <a:gd name="T26" fmla="*/ 20 w 292"/>
                <a:gd name="T27" fmla="*/ 32 h 56"/>
                <a:gd name="T28" fmla="*/ 34 w 292"/>
                <a:gd name="T29" fmla="*/ 27 h 56"/>
                <a:gd name="T30" fmla="*/ 50 w 292"/>
                <a:gd name="T31" fmla="*/ 23 h 56"/>
                <a:gd name="T32" fmla="*/ 65 w 292"/>
                <a:gd name="T33" fmla="*/ 19 h 56"/>
                <a:gd name="T34" fmla="*/ 79 w 292"/>
                <a:gd name="T35" fmla="*/ 13 h 56"/>
                <a:gd name="T36" fmla="*/ 89 w 292"/>
                <a:gd name="T37" fmla="*/ 7 h 56"/>
                <a:gd name="T38" fmla="*/ 96 w 292"/>
                <a:gd name="T39" fmla="*/ 0 h 56"/>
                <a:gd name="T40" fmla="*/ 110 w 292"/>
                <a:gd name="T41" fmla="*/ 2 h 56"/>
                <a:gd name="T42" fmla="*/ 125 w 292"/>
                <a:gd name="T43" fmla="*/ 3 h 56"/>
                <a:gd name="T44" fmla="*/ 138 w 292"/>
                <a:gd name="T45" fmla="*/ 4 h 56"/>
                <a:gd name="T46" fmla="*/ 151 w 292"/>
                <a:gd name="T47" fmla="*/ 6 h 56"/>
                <a:gd name="T48" fmla="*/ 164 w 292"/>
                <a:gd name="T49" fmla="*/ 7 h 56"/>
                <a:gd name="T50" fmla="*/ 176 w 292"/>
                <a:gd name="T51" fmla="*/ 8 h 56"/>
                <a:gd name="T52" fmla="*/ 188 w 292"/>
                <a:gd name="T53" fmla="*/ 10 h 56"/>
                <a:gd name="T54" fmla="*/ 200 w 292"/>
                <a:gd name="T55" fmla="*/ 11 h 56"/>
                <a:gd name="T56" fmla="*/ 212 w 292"/>
                <a:gd name="T57" fmla="*/ 13 h 56"/>
                <a:gd name="T58" fmla="*/ 223 w 292"/>
                <a:gd name="T59" fmla="*/ 13 h 56"/>
                <a:gd name="T60" fmla="*/ 234 w 292"/>
                <a:gd name="T61" fmla="*/ 15 h 56"/>
                <a:gd name="T62" fmla="*/ 246 w 292"/>
                <a:gd name="T63" fmla="*/ 16 h 56"/>
                <a:gd name="T64" fmla="*/ 256 w 292"/>
                <a:gd name="T65" fmla="*/ 18 h 56"/>
                <a:gd name="T66" fmla="*/ 268 w 292"/>
                <a:gd name="T67" fmla="*/ 19 h 56"/>
                <a:gd name="T68" fmla="*/ 280 w 292"/>
                <a:gd name="T69" fmla="*/ 20 h 56"/>
                <a:gd name="T70" fmla="*/ 291 w 292"/>
                <a:gd name="T71" fmla="*/ 21 h 5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92"/>
                <a:gd name="T109" fmla="*/ 0 h 56"/>
                <a:gd name="T110" fmla="*/ 292 w 292"/>
                <a:gd name="T111" fmla="*/ 56 h 5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92" h="56">
                  <a:moveTo>
                    <a:pt x="291" y="21"/>
                  </a:moveTo>
                  <a:lnTo>
                    <a:pt x="286" y="22"/>
                  </a:lnTo>
                  <a:lnTo>
                    <a:pt x="274" y="24"/>
                  </a:lnTo>
                  <a:lnTo>
                    <a:pt x="256" y="26"/>
                  </a:lnTo>
                  <a:lnTo>
                    <a:pt x="234" y="31"/>
                  </a:lnTo>
                  <a:lnTo>
                    <a:pt x="213" y="35"/>
                  </a:lnTo>
                  <a:lnTo>
                    <a:pt x="192" y="41"/>
                  </a:lnTo>
                  <a:lnTo>
                    <a:pt x="174" y="48"/>
                  </a:lnTo>
                  <a:lnTo>
                    <a:pt x="161" y="55"/>
                  </a:lnTo>
                  <a:lnTo>
                    <a:pt x="119" y="54"/>
                  </a:lnTo>
                  <a:lnTo>
                    <a:pt x="56" y="51"/>
                  </a:lnTo>
                  <a:lnTo>
                    <a:pt x="0" y="48"/>
                  </a:lnTo>
                  <a:lnTo>
                    <a:pt x="8" y="39"/>
                  </a:lnTo>
                  <a:lnTo>
                    <a:pt x="20" y="32"/>
                  </a:lnTo>
                  <a:lnTo>
                    <a:pt x="34" y="27"/>
                  </a:lnTo>
                  <a:lnTo>
                    <a:pt x="50" y="23"/>
                  </a:lnTo>
                  <a:lnTo>
                    <a:pt x="65" y="19"/>
                  </a:lnTo>
                  <a:lnTo>
                    <a:pt x="79" y="13"/>
                  </a:lnTo>
                  <a:lnTo>
                    <a:pt x="89" y="7"/>
                  </a:lnTo>
                  <a:lnTo>
                    <a:pt x="96" y="0"/>
                  </a:lnTo>
                  <a:lnTo>
                    <a:pt x="110" y="2"/>
                  </a:lnTo>
                  <a:lnTo>
                    <a:pt x="125" y="3"/>
                  </a:lnTo>
                  <a:lnTo>
                    <a:pt x="138" y="4"/>
                  </a:lnTo>
                  <a:lnTo>
                    <a:pt x="151" y="6"/>
                  </a:lnTo>
                  <a:lnTo>
                    <a:pt x="164" y="7"/>
                  </a:lnTo>
                  <a:lnTo>
                    <a:pt x="176" y="8"/>
                  </a:lnTo>
                  <a:lnTo>
                    <a:pt x="188" y="10"/>
                  </a:lnTo>
                  <a:lnTo>
                    <a:pt x="200" y="11"/>
                  </a:lnTo>
                  <a:lnTo>
                    <a:pt x="212" y="13"/>
                  </a:lnTo>
                  <a:lnTo>
                    <a:pt x="223" y="13"/>
                  </a:lnTo>
                  <a:lnTo>
                    <a:pt x="234" y="15"/>
                  </a:lnTo>
                  <a:lnTo>
                    <a:pt x="246" y="16"/>
                  </a:lnTo>
                  <a:lnTo>
                    <a:pt x="256" y="18"/>
                  </a:lnTo>
                  <a:lnTo>
                    <a:pt x="268" y="19"/>
                  </a:lnTo>
                  <a:lnTo>
                    <a:pt x="280" y="20"/>
                  </a:lnTo>
                  <a:lnTo>
                    <a:pt x="291" y="21"/>
                  </a:lnTo>
                </a:path>
              </a:pathLst>
            </a:custGeom>
            <a:solidFill>
              <a:srgbClr val="FFFFFF"/>
            </a:solidFill>
            <a:ln>
              <a:noFill/>
            </a:ln>
            <a:extLst>
              <a:ext uri="{91240B29-F687-4F45-9708-019B960494DF}">
                <a14:hiddenLine xmlns:a14="http://schemas.microsoft.com/office/drawing/2010/main" w="38100" cap="rnd">
                  <a:solidFill>
                    <a:srgbClr val="000000"/>
                  </a:solidFill>
                  <a:round/>
                  <a:headEnd/>
                  <a:tailEnd/>
                </a14:hiddenLine>
              </a:ext>
            </a:extLst>
          </p:spPr>
          <p:txBody>
            <a:bodyPr/>
            <a:lstStyle/>
            <a:p>
              <a:endParaRPr lang="es-CL"/>
            </a:p>
          </p:txBody>
        </p:sp>
        <p:sp>
          <p:nvSpPr>
            <p:cNvPr id="51231" name="Freeform 28"/>
            <p:cNvSpPr>
              <a:spLocks/>
            </p:cNvSpPr>
            <p:nvPr/>
          </p:nvSpPr>
          <p:spPr bwMode="auto">
            <a:xfrm>
              <a:off x="3939" y="1444"/>
              <a:ext cx="1491" cy="166"/>
            </a:xfrm>
            <a:custGeom>
              <a:avLst/>
              <a:gdLst>
                <a:gd name="T0" fmla="*/ 9 w 1491"/>
                <a:gd name="T1" fmla="*/ 26 h 166"/>
                <a:gd name="T2" fmla="*/ 42 w 1491"/>
                <a:gd name="T3" fmla="*/ 11 h 166"/>
                <a:gd name="T4" fmla="*/ 91 w 1491"/>
                <a:gd name="T5" fmla="*/ 3 h 166"/>
                <a:gd name="T6" fmla="*/ 150 w 1491"/>
                <a:gd name="T7" fmla="*/ 0 h 166"/>
                <a:gd name="T8" fmla="*/ 215 w 1491"/>
                <a:gd name="T9" fmla="*/ 2 h 166"/>
                <a:gd name="T10" fmla="*/ 280 w 1491"/>
                <a:gd name="T11" fmla="*/ 6 h 166"/>
                <a:gd name="T12" fmla="*/ 340 w 1491"/>
                <a:gd name="T13" fmla="*/ 12 h 166"/>
                <a:gd name="T14" fmla="*/ 391 w 1491"/>
                <a:gd name="T15" fmla="*/ 16 h 166"/>
                <a:gd name="T16" fmla="*/ 424 w 1491"/>
                <a:gd name="T17" fmla="*/ 19 h 166"/>
                <a:gd name="T18" fmla="*/ 462 w 1491"/>
                <a:gd name="T19" fmla="*/ 25 h 166"/>
                <a:gd name="T20" fmla="*/ 518 w 1491"/>
                <a:gd name="T21" fmla="*/ 32 h 166"/>
                <a:gd name="T22" fmla="*/ 585 w 1491"/>
                <a:gd name="T23" fmla="*/ 41 h 166"/>
                <a:gd name="T24" fmla="*/ 665 w 1491"/>
                <a:gd name="T25" fmla="*/ 52 h 166"/>
                <a:gd name="T26" fmla="*/ 753 w 1491"/>
                <a:gd name="T27" fmla="*/ 63 h 166"/>
                <a:gd name="T28" fmla="*/ 845 w 1491"/>
                <a:gd name="T29" fmla="*/ 75 h 166"/>
                <a:gd name="T30" fmla="*/ 942 w 1491"/>
                <a:gd name="T31" fmla="*/ 87 h 166"/>
                <a:gd name="T32" fmla="*/ 1038 w 1491"/>
                <a:gd name="T33" fmla="*/ 99 h 166"/>
                <a:gd name="T34" fmla="*/ 1132 w 1491"/>
                <a:gd name="T35" fmla="*/ 111 h 166"/>
                <a:gd name="T36" fmla="*/ 1219 w 1491"/>
                <a:gd name="T37" fmla="*/ 122 h 166"/>
                <a:gd name="T38" fmla="*/ 1300 w 1491"/>
                <a:gd name="T39" fmla="*/ 131 h 166"/>
                <a:gd name="T40" fmla="*/ 1369 w 1491"/>
                <a:gd name="T41" fmla="*/ 141 h 166"/>
                <a:gd name="T42" fmla="*/ 1425 w 1491"/>
                <a:gd name="T43" fmla="*/ 147 h 166"/>
                <a:gd name="T44" fmla="*/ 1466 w 1491"/>
                <a:gd name="T45" fmla="*/ 152 h 166"/>
                <a:gd name="T46" fmla="*/ 1488 w 1491"/>
                <a:gd name="T47" fmla="*/ 155 h 166"/>
                <a:gd name="T48" fmla="*/ 1477 w 1491"/>
                <a:gd name="T49" fmla="*/ 157 h 166"/>
                <a:gd name="T50" fmla="*/ 1447 w 1491"/>
                <a:gd name="T51" fmla="*/ 160 h 166"/>
                <a:gd name="T52" fmla="*/ 1415 w 1491"/>
                <a:gd name="T53" fmla="*/ 162 h 166"/>
                <a:gd name="T54" fmla="*/ 1382 w 1491"/>
                <a:gd name="T55" fmla="*/ 164 h 166"/>
                <a:gd name="T56" fmla="*/ 1348 w 1491"/>
                <a:gd name="T57" fmla="*/ 165 h 166"/>
                <a:gd name="T58" fmla="*/ 1312 w 1491"/>
                <a:gd name="T59" fmla="*/ 165 h 166"/>
                <a:gd name="T60" fmla="*/ 1275 w 1491"/>
                <a:gd name="T61" fmla="*/ 164 h 166"/>
                <a:gd name="T62" fmla="*/ 1237 w 1491"/>
                <a:gd name="T63" fmla="*/ 162 h 166"/>
                <a:gd name="T64" fmla="*/ 1205 w 1491"/>
                <a:gd name="T65" fmla="*/ 160 h 166"/>
                <a:gd name="T66" fmla="*/ 1164 w 1491"/>
                <a:gd name="T67" fmla="*/ 157 h 166"/>
                <a:gd name="T68" fmla="*/ 1104 w 1491"/>
                <a:gd name="T69" fmla="*/ 151 h 166"/>
                <a:gd name="T70" fmla="*/ 1027 w 1491"/>
                <a:gd name="T71" fmla="*/ 143 h 166"/>
                <a:gd name="T72" fmla="*/ 937 w 1491"/>
                <a:gd name="T73" fmla="*/ 135 h 166"/>
                <a:gd name="T74" fmla="*/ 839 w 1491"/>
                <a:gd name="T75" fmla="*/ 124 h 166"/>
                <a:gd name="T76" fmla="*/ 733 w 1491"/>
                <a:gd name="T77" fmla="*/ 113 h 166"/>
                <a:gd name="T78" fmla="*/ 624 w 1491"/>
                <a:gd name="T79" fmla="*/ 102 h 166"/>
                <a:gd name="T80" fmla="*/ 516 w 1491"/>
                <a:gd name="T81" fmla="*/ 91 h 166"/>
                <a:gd name="T82" fmla="*/ 409 w 1491"/>
                <a:gd name="T83" fmla="*/ 80 h 166"/>
                <a:gd name="T84" fmla="*/ 309 w 1491"/>
                <a:gd name="T85" fmla="*/ 69 h 166"/>
                <a:gd name="T86" fmla="*/ 217 w 1491"/>
                <a:gd name="T87" fmla="*/ 59 h 166"/>
                <a:gd name="T88" fmla="*/ 138 w 1491"/>
                <a:gd name="T89" fmla="*/ 51 h 166"/>
                <a:gd name="T90" fmla="*/ 73 w 1491"/>
                <a:gd name="T91" fmla="*/ 44 h 166"/>
                <a:gd name="T92" fmla="*/ 27 w 1491"/>
                <a:gd name="T93" fmla="*/ 39 h 166"/>
                <a:gd name="T94" fmla="*/ 3 w 1491"/>
                <a:gd name="T95" fmla="*/ 36 h 16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491"/>
                <a:gd name="T145" fmla="*/ 0 h 166"/>
                <a:gd name="T146" fmla="*/ 1491 w 1491"/>
                <a:gd name="T147" fmla="*/ 166 h 16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491" h="166">
                  <a:moveTo>
                    <a:pt x="0" y="36"/>
                  </a:moveTo>
                  <a:lnTo>
                    <a:pt x="9" y="26"/>
                  </a:lnTo>
                  <a:lnTo>
                    <a:pt x="24" y="18"/>
                  </a:lnTo>
                  <a:lnTo>
                    <a:pt x="42" y="11"/>
                  </a:lnTo>
                  <a:lnTo>
                    <a:pt x="65" y="6"/>
                  </a:lnTo>
                  <a:lnTo>
                    <a:pt x="91" y="3"/>
                  </a:lnTo>
                  <a:lnTo>
                    <a:pt x="120" y="1"/>
                  </a:lnTo>
                  <a:lnTo>
                    <a:pt x="150" y="0"/>
                  </a:lnTo>
                  <a:lnTo>
                    <a:pt x="183" y="1"/>
                  </a:lnTo>
                  <a:lnTo>
                    <a:pt x="215" y="2"/>
                  </a:lnTo>
                  <a:lnTo>
                    <a:pt x="248" y="4"/>
                  </a:lnTo>
                  <a:lnTo>
                    <a:pt x="280" y="6"/>
                  </a:lnTo>
                  <a:lnTo>
                    <a:pt x="311" y="9"/>
                  </a:lnTo>
                  <a:lnTo>
                    <a:pt x="340" y="12"/>
                  </a:lnTo>
                  <a:lnTo>
                    <a:pt x="367" y="14"/>
                  </a:lnTo>
                  <a:lnTo>
                    <a:pt x="391" y="16"/>
                  </a:lnTo>
                  <a:lnTo>
                    <a:pt x="411" y="18"/>
                  </a:lnTo>
                  <a:lnTo>
                    <a:pt x="424" y="19"/>
                  </a:lnTo>
                  <a:lnTo>
                    <a:pt x="441" y="22"/>
                  </a:lnTo>
                  <a:lnTo>
                    <a:pt x="462" y="25"/>
                  </a:lnTo>
                  <a:lnTo>
                    <a:pt x="488" y="29"/>
                  </a:lnTo>
                  <a:lnTo>
                    <a:pt x="518" y="32"/>
                  </a:lnTo>
                  <a:lnTo>
                    <a:pt x="549" y="36"/>
                  </a:lnTo>
                  <a:lnTo>
                    <a:pt x="585" y="41"/>
                  </a:lnTo>
                  <a:lnTo>
                    <a:pt x="623" y="47"/>
                  </a:lnTo>
                  <a:lnTo>
                    <a:pt x="665" y="52"/>
                  </a:lnTo>
                  <a:lnTo>
                    <a:pt x="707" y="57"/>
                  </a:lnTo>
                  <a:lnTo>
                    <a:pt x="753" y="63"/>
                  </a:lnTo>
                  <a:lnTo>
                    <a:pt x="799" y="69"/>
                  </a:lnTo>
                  <a:lnTo>
                    <a:pt x="845" y="75"/>
                  </a:lnTo>
                  <a:lnTo>
                    <a:pt x="893" y="81"/>
                  </a:lnTo>
                  <a:lnTo>
                    <a:pt x="942" y="87"/>
                  </a:lnTo>
                  <a:lnTo>
                    <a:pt x="990" y="93"/>
                  </a:lnTo>
                  <a:lnTo>
                    <a:pt x="1038" y="99"/>
                  </a:lnTo>
                  <a:lnTo>
                    <a:pt x="1085" y="105"/>
                  </a:lnTo>
                  <a:lnTo>
                    <a:pt x="1132" y="111"/>
                  </a:lnTo>
                  <a:lnTo>
                    <a:pt x="1176" y="116"/>
                  </a:lnTo>
                  <a:lnTo>
                    <a:pt x="1219" y="122"/>
                  </a:lnTo>
                  <a:lnTo>
                    <a:pt x="1261" y="127"/>
                  </a:lnTo>
                  <a:lnTo>
                    <a:pt x="1300" y="131"/>
                  </a:lnTo>
                  <a:lnTo>
                    <a:pt x="1336" y="136"/>
                  </a:lnTo>
                  <a:lnTo>
                    <a:pt x="1369" y="141"/>
                  </a:lnTo>
                  <a:lnTo>
                    <a:pt x="1400" y="144"/>
                  </a:lnTo>
                  <a:lnTo>
                    <a:pt x="1425" y="147"/>
                  </a:lnTo>
                  <a:lnTo>
                    <a:pt x="1448" y="150"/>
                  </a:lnTo>
                  <a:lnTo>
                    <a:pt x="1466" y="152"/>
                  </a:lnTo>
                  <a:lnTo>
                    <a:pt x="1479" y="154"/>
                  </a:lnTo>
                  <a:lnTo>
                    <a:pt x="1488" y="155"/>
                  </a:lnTo>
                  <a:lnTo>
                    <a:pt x="1490" y="155"/>
                  </a:lnTo>
                  <a:lnTo>
                    <a:pt x="1477" y="157"/>
                  </a:lnTo>
                  <a:lnTo>
                    <a:pt x="1462" y="158"/>
                  </a:lnTo>
                  <a:lnTo>
                    <a:pt x="1447" y="160"/>
                  </a:lnTo>
                  <a:lnTo>
                    <a:pt x="1431" y="160"/>
                  </a:lnTo>
                  <a:lnTo>
                    <a:pt x="1415" y="162"/>
                  </a:lnTo>
                  <a:lnTo>
                    <a:pt x="1399" y="163"/>
                  </a:lnTo>
                  <a:lnTo>
                    <a:pt x="1382" y="164"/>
                  </a:lnTo>
                  <a:lnTo>
                    <a:pt x="1365" y="164"/>
                  </a:lnTo>
                  <a:lnTo>
                    <a:pt x="1348" y="165"/>
                  </a:lnTo>
                  <a:lnTo>
                    <a:pt x="1330" y="165"/>
                  </a:lnTo>
                  <a:lnTo>
                    <a:pt x="1312" y="165"/>
                  </a:lnTo>
                  <a:lnTo>
                    <a:pt x="1293" y="165"/>
                  </a:lnTo>
                  <a:lnTo>
                    <a:pt x="1275" y="164"/>
                  </a:lnTo>
                  <a:lnTo>
                    <a:pt x="1256" y="163"/>
                  </a:lnTo>
                  <a:lnTo>
                    <a:pt x="1237" y="162"/>
                  </a:lnTo>
                  <a:lnTo>
                    <a:pt x="1218" y="161"/>
                  </a:lnTo>
                  <a:lnTo>
                    <a:pt x="1205" y="160"/>
                  </a:lnTo>
                  <a:lnTo>
                    <a:pt x="1187" y="159"/>
                  </a:lnTo>
                  <a:lnTo>
                    <a:pt x="1164" y="157"/>
                  </a:lnTo>
                  <a:lnTo>
                    <a:pt x="1136" y="154"/>
                  </a:lnTo>
                  <a:lnTo>
                    <a:pt x="1104" y="151"/>
                  </a:lnTo>
                  <a:lnTo>
                    <a:pt x="1067" y="147"/>
                  </a:lnTo>
                  <a:lnTo>
                    <a:pt x="1027" y="143"/>
                  </a:lnTo>
                  <a:lnTo>
                    <a:pt x="983" y="139"/>
                  </a:lnTo>
                  <a:lnTo>
                    <a:pt x="937" y="135"/>
                  </a:lnTo>
                  <a:lnTo>
                    <a:pt x="889" y="129"/>
                  </a:lnTo>
                  <a:lnTo>
                    <a:pt x="839" y="124"/>
                  </a:lnTo>
                  <a:lnTo>
                    <a:pt x="787" y="119"/>
                  </a:lnTo>
                  <a:lnTo>
                    <a:pt x="733" y="113"/>
                  </a:lnTo>
                  <a:lnTo>
                    <a:pt x="679" y="108"/>
                  </a:lnTo>
                  <a:lnTo>
                    <a:pt x="624" y="102"/>
                  </a:lnTo>
                  <a:lnTo>
                    <a:pt x="570" y="96"/>
                  </a:lnTo>
                  <a:lnTo>
                    <a:pt x="516" y="91"/>
                  </a:lnTo>
                  <a:lnTo>
                    <a:pt x="462" y="85"/>
                  </a:lnTo>
                  <a:lnTo>
                    <a:pt x="409" y="80"/>
                  </a:lnTo>
                  <a:lnTo>
                    <a:pt x="358" y="74"/>
                  </a:lnTo>
                  <a:lnTo>
                    <a:pt x="309" y="69"/>
                  </a:lnTo>
                  <a:lnTo>
                    <a:pt x="262" y="64"/>
                  </a:lnTo>
                  <a:lnTo>
                    <a:pt x="217" y="59"/>
                  </a:lnTo>
                  <a:lnTo>
                    <a:pt x="176" y="55"/>
                  </a:lnTo>
                  <a:lnTo>
                    <a:pt x="138" y="51"/>
                  </a:lnTo>
                  <a:lnTo>
                    <a:pt x="104" y="47"/>
                  </a:lnTo>
                  <a:lnTo>
                    <a:pt x="73" y="44"/>
                  </a:lnTo>
                  <a:lnTo>
                    <a:pt x="48" y="41"/>
                  </a:lnTo>
                  <a:lnTo>
                    <a:pt x="27" y="39"/>
                  </a:lnTo>
                  <a:lnTo>
                    <a:pt x="12" y="38"/>
                  </a:lnTo>
                  <a:lnTo>
                    <a:pt x="3" y="36"/>
                  </a:lnTo>
                  <a:lnTo>
                    <a:pt x="0" y="36"/>
                  </a:lnTo>
                </a:path>
              </a:pathLst>
            </a:custGeom>
            <a:solidFill>
              <a:srgbClr val="FFFFFF"/>
            </a:solidFill>
            <a:ln>
              <a:noFill/>
            </a:ln>
            <a:extLst>
              <a:ext uri="{91240B29-F687-4F45-9708-019B960494DF}">
                <a14:hiddenLine xmlns:a14="http://schemas.microsoft.com/office/drawing/2010/main" w="38100" cap="rnd">
                  <a:solidFill>
                    <a:srgbClr val="000000"/>
                  </a:solidFill>
                  <a:round/>
                  <a:headEnd/>
                  <a:tailEnd/>
                </a14:hiddenLine>
              </a:ext>
            </a:extLst>
          </p:spPr>
          <p:txBody>
            <a:bodyPr/>
            <a:lstStyle/>
            <a:p>
              <a:endParaRPr lang="es-CL"/>
            </a:p>
          </p:txBody>
        </p:sp>
        <p:sp>
          <p:nvSpPr>
            <p:cNvPr id="51232" name="Freeform 29"/>
            <p:cNvSpPr>
              <a:spLocks/>
            </p:cNvSpPr>
            <p:nvPr/>
          </p:nvSpPr>
          <p:spPr bwMode="auto">
            <a:xfrm>
              <a:off x="4669" y="1615"/>
              <a:ext cx="91" cy="72"/>
            </a:xfrm>
            <a:custGeom>
              <a:avLst/>
              <a:gdLst>
                <a:gd name="T0" fmla="*/ 79 w 91"/>
                <a:gd name="T1" fmla="*/ 68 h 72"/>
                <a:gd name="T2" fmla="*/ 84 w 91"/>
                <a:gd name="T3" fmla="*/ 65 h 72"/>
                <a:gd name="T4" fmla="*/ 87 w 91"/>
                <a:gd name="T5" fmla="*/ 59 h 72"/>
                <a:gd name="T6" fmla="*/ 89 w 91"/>
                <a:gd name="T7" fmla="*/ 48 h 72"/>
                <a:gd name="T8" fmla="*/ 90 w 91"/>
                <a:gd name="T9" fmla="*/ 36 h 72"/>
                <a:gd name="T10" fmla="*/ 89 w 91"/>
                <a:gd name="T11" fmla="*/ 23 h 72"/>
                <a:gd name="T12" fmla="*/ 87 w 91"/>
                <a:gd name="T13" fmla="*/ 12 h 72"/>
                <a:gd name="T14" fmla="*/ 84 w 91"/>
                <a:gd name="T15" fmla="*/ 5 h 72"/>
                <a:gd name="T16" fmla="*/ 79 w 91"/>
                <a:gd name="T17" fmla="*/ 3 h 72"/>
                <a:gd name="T18" fmla="*/ 0 w 91"/>
                <a:gd name="T19" fmla="*/ 0 h 72"/>
                <a:gd name="T20" fmla="*/ 6 w 91"/>
                <a:gd name="T21" fmla="*/ 2 h 72"/>
                <a:gd name="T22" fmla="*/ 11 w 91"/>
                <a:gd name="T23" fmla="*/ 10 h 72"/>
                <a:gd name="T24" fmla="*/ 14 w 91"/>
                <a:gd name="T25" fmla="*/ 22 h 72"/>
                <a:gd name="T26" fmla="*/ 15 w 91"/>
                <a:gd name="T27" fmla="*/ 36 h 72"/>
                <a:gd name="T28" fmla="*/ 14 w 91"/>
                <a:gd name="T29" fmla="*/ 51 h 72"/>
                <a:gd name="T30" fmla="*/ 11 w 91"/>
                <a:gd name="T31" fmla="*/ 62 h 72"/>
                <a:gd name="T32" fmla="*/ 6 w 91"/>
                <a:gd name="T33" fmla="*/ 71 h 72"/>
                <a:gd name="T34" fmla="*/ 0 w 91"/>
                <a:gd name="T35" fmla="*/ 69 h 72"/>
                <a:gd name="T36" fmla="*/ 79 w 91"/>
                <a:gd name="T37" fmla="*/ 68 h 7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91"/>
                <a:gd name="T58" fmla="*/ 0 h 72"/>
                <a:gd name="T59" fmla="*/ 91 w 91"/>
                <a:gd name="T60" fmla="*/ 72 h 7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91" h="72">
                  <a:moveTo>
                    <a:pt x="79" y="68"/>
                  </a:moveTo>
                  <a:lnTo>
                    <a:pt x="84" y="65"/>
                  </a:lnTo>
                  <a:lnTo>
                    <a:pt x="87" y="59"/>
                  </a:lnTo>
                  <a:lnTo>
                    <a:pt x="89" y="48"/>
                  </a:lnTo>
                  <a:lnTo>
                    <a:pt x="90" y="36"/>
                  </a:lnTo>
                  <a:lnTo>
                    <a:pt x="89" y="23"/>
                  </a:lnTo>
                  <a:lnTo>
                    <a:pt x="87" y="12"/>
                  </a:lnTo>
                  <a:lnTo>
                    <a:pt x="84" y="5"/>
                  </a:lnTo>
                  <a:lnTo>
                    <a:pt x="79" y="3"/>
                  </a:lnTo>
                  <a:lnTo>
                    <a:pt x="0" y="0"/>
                  </a:lnTo>
                  <a:lnTo>
                    <a:pt x="6" y="2"/>
                  </a:lnTo>
                  <a:lnTo>
                    <a:pt x="11" y="10"/>
                  </a:lnTo>
                  <a:lnTo>
                    <a:pt x="14" y="22"/>
                  </a:lnTo>
                  <a:lnTo>
                    <a:pt x="15" y="36"/>
                  </a:lnTo>
                  <a:lnTo>
                    <a:pt x="14" y="51"/>
                  </a:lnTo>
                  <a:lnTo>
                    <a:pt x="11" y="62"/>
                  </a:lnTo>
                  <a:lnTo>
                    <a:pt x="6" y="71"/>
                  </a:lnTo>
                  <a:lnTo>
                    <a:pt x="0" y="69"/>
                  </a:lnTo>
                  <a:lnTo>
                    <a:pt x="79" y="68"/>
                  </a:lnTo>
                </a:path>
              </a:pathLst>
            </a:custGeom>
            <a:solidFill>
              <a:srgbClr val="FFFFFF"/>
            </a:solidFill>
            <a:ln>
              <a:noFill/>
            </a:ln>
            <a:extLst>
              <a:ext uri="{91240B29-F687-4F45-9708-019B960494DF}">
                <a14:hiddenLine xmlns:a14="http://schemas.microsoft.com/office/drawing/2010/main" w="38100" cap="rnd">
                  <a:solidFill>
                    <a:srgbClr val="000000"/>
                  </a:solidFill>
                  <a:round/>
                  <a:headEnd/>
                  <a:tailEnd/>
                </a14:hiddenLine>
              </a:ext>
            </a:extLst>
          </p:spPr>
          <p:txBody>
            <a:bodyPr/>
            <a:lstStyle/>
            <a:p>
              <a:endParaRPr lang="es-CL"/>
            </a:p>
          </p:txBody>
        </p:sp>
        <p:sp>
          <p:nvSpPr>
            <p:cNvPr id="51233" name="Freeform 30"/>
            <p:cNvSpPr>
              <a:spLocks/>
            </p:cNvSpPr>
            <p:nvPr/>
          </p:nvSpPr>
          <p:spPr bwMode="auto">
            <a:xfrm>
              <a:off x="4654" y="1615"/>
              <a:ext cx="31" cy="72"/>
            </a:xfrm>
            <a:custGeom>
              <a:avLst/>
              <a:gdLst>
                <a:gd name="T0" fmla="*/ 15 w 31"/>
                <a:gd name="T1" fmla="*/ 69 h 72"/>
                <a:gd name="T2" fmla="*/ 21 w 31"/>
                <a:gd name="T3" fmla="*/ 71 h 72"/>
                <a:gd name="T4" fmla="*/ 26 w 31"/>
                <a:gd name="T5" fmla="*/ 62 h 72"/>
                <a:gd name="T6" fmla="*/ 29 w 31"/>
                <a:gd name="T7" fmla="*/ 51 h 72"/>
                <a:gd name="T8" fmla="*/ 30 w 31"/>
                <a:gd name="T9" fmla="*/ 36 h 72"/>
                <a:gd name="T10" fmla="*/ 29 w 31"/>
                <a:gd name="T11" fmla="*/ 22 h 72"/>
                <a:gd name="T12" fmla="*/ 26 w 31"/>
                <a:gd name="T13" fmla="*/ 10 h 72"/>
                <a:gd name="T14" fmla="*/ 21 w 31"/>
                <a:gd name="T15" fmla="*/ 2 h 72"/>
                <a:gd name="T16" fmla="*/ 15 w 31"/>
                <a:gd name="T17" fmla="*/ 0 h 72"/>
                <a:gd name="T18" fmla="*/ 10 w 31"/>
                <a:gd name="T19" fmla="*/ 2 h 72"/>
                <a:gd name="T20" fmla="*/ 4 w 31"/>
                <a:gd name="T21" fmla="*/ 10 h 72"/>
                <a:gd name="T22" fmla="*/ 1 w 31"/>
                <a:gd name="T23" fmla="*/ 22 h 72"/>
                <a:gd name="T24" fmla="*/ 0 w 31"/>
                <a:gd name="T25" fmla="*/ 36 h 72"/>
                <a:gd name="T26" fmla="*/ 1 w 31"/>
                <a:gd name="T27" fmla="*/ 51 h 72"/>
                <a:gd name="T28" fmla="*/ 4 w 31"/>
                <a:gd name="T29" fmla="*/ 62 h 72"/>
                <a:gd name="T30" fmla="*/ 10 w 31"/>
                <a:gd name="T31" fmla="*/ 71 h 72"/>
                <a:gd name="T32" fmla="*/ 15 w 31"/>
                <a:gd name="T33" fmla="*/ 69 h 7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1"/>
                <a:gd name="T52" fmla="*/ 0 h 72"/>
                <a:gd name="T53" fmla="*/ 31 w 31"/>
                <a:gd name="T54" fmla="*/ 72 h 7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1" h="72">
                  <a:moveTo>
                    <a:pt x="15" y="69"/>
                  </a:moveTo>
                  <a:lnTo>
                    <a:pt x="21" y="71"/>
                  </a:lnTo>
                  <a:lnTo>
                    <a:pt x="26" y="62"/>
                  </a:lnTo>
                  <a:lnTo>
                    <a:pt x="29" y="51"/>
                  </a:lnTo>
                  <a:lnTo>
                    <a:pt x="30" y="36"/>
                  </a:lnTo>
                  <a:lnTo>
                    <a:pt x="29" y="22"/>
                  </a:lnTo>
                  <a:lnTo>
                    <a:pt x="26" y="10"/>
                  </a:lnTo>
                  <a:lnTo>
                    <a:pt x="21" y="2"/>
                  </a:lnTo>
                  <a:lnTo>
                    <a:pt x="15" y="0"/>
                  </a:lnTo>
                  <a:lnTo>
                    <a:pt x="10" y="2"/>
                  </a:lnTo>
                  <a:lnTo>
                    <a:pt x="4" y="10"/>
                  </a:lnTo>
                  <a:lnTo>
                    <a:pt x="1" y="22"/>
                  </a:lnTo>
                  <a:lnTo>
                    <a:pt x="0" y="36"/>
                  </a:lnTo>
                  <a:lnTo>
                    <a:pt x="1" y="51"/>
                  </a:lnTo>
                  <a:lnTo>
                    <a:pt x="4" y="62"/>
                  </a:lnTo>
                  <a:lnTo>
                    <a:pt x="10" y="71"/>
                  </a:lnTo>
                  <a:lnTo>
                    <a:pt x="15" y="69"/>
                  </a:lnTo>
                </a:path>
              </a:pathLst>
            </a:custGeom>
            <a:solidFill>
              <a:srgbClr val="000000"/>
            </a:solidFill>
            <a:ln>
              <a:noFill/>
            </a:ln>
            <a:extLst>
              <a:ext uri="{91240B29-F687-4F45-9708-019B960494DF}">
                <a14:hiddenLine xmlns:a14="http://schemas.microsoft.com/office/drawing/2010/main" w="38100" cap="rnd">
                  <a:solidFill>
                    <a:srgbClr val="000000"/>
                  </a:solidFill>
                  <a:round/>
                  <a:headEnd/>
                  <a:tailEnd/>
                </a14:hiddenLine>
              </a:ext>
            </a:extLst>
          </p:spPr>
          <p:txBody>
            <a:bodyPr/>
            <a:lstStyle/>
            <a:p>
              <a:endParaRPr lang="es-CL"/>
            </a:p>
          </p:txBody>
        </p:sp>
        <p:sp>
          <p:nvSpPr>
            <p:cNvPr id="51234" name="Freeform 31"/>
            <p:cNvSpPr>
              <a:spLocks/>
            </p:cNvSpPr>
            <p:nvPr/>
          </p:nvSpPr>
          <p:spPr bwMode="auto">
            <a:xfrm>
              <a:off x="4009" y="1444"/>
              <a:ext cx="1410" cy="158"/>
            </a:xfrm>
            <a:custGeom>
              <a:avLst/>
              <a:gdLst>
                <a:gd name="T0" fmla="*/ 16 w 1410"/>
                <a:gd name="T1" fmla="*/ 4 h 158"/>
                <a:gd name="T2" fmla="*/ 55 w 1410"/>
                <a:gd name="T3" fmla="*/ 1 h 158"/>
                <a:gd name="T4" fmla="*/ 101 w 1410"/>
                <a:gd name="T5" fmla="*/ 1 h 158"/>
                <a:gd name="T6" fmla="*/ 151 w 1410"/>
                <a:gd name="T7" fmla="*/ 3 h 158"/>
                <a:gd name="T8" fmla="*/ 201 w 1410"/>
                <a:gd name="T9" fmla="*/ 5 h 158"/>
                <a:gd name="T10" fmla="*/ 249 w 1410"/>
                <a:gd name="T11" fmla="*/ 10 h 158"/>
                <a:gd name="T12" fmla="*/ 292 w 1410"/>
                <a:gd name="T13" fmla="*/ 13 h 158"/>
                <a:gd name="T14" fmla="*/ 324 w 1410"/>
                <a:gd name="T15" fmla="*/ 16 h 158"/>
                <a:gd name="T16" fmla="*/ 344 w 1410"/>
                <a:gd name="T17" fmla="*/ 18 h 158"/>
                <a:gd name="T18" fmla="*/ 376 w 1410"/>
                <a:gd name="T19" fmla="*/ 22 h 158"/>
                <a:gd name="T20" fmla="*/ 426 w 1410"/>
                <a:gd name="T21" fmla="*/ 29 h 158"/>
                <a:gd name="T22" fmla="*/ 490 w 1410"/>
                <a:gd name="T23" fmla="*/ 37 h 158"/>
                <a:gd name="T24" fmla="*/ 568 w 1410"/>
                <a:gd name="T25" fmla="*/ 47 h 158"/>
                <a:gd name="T26" fmla="*/ 655 w 1410"/>
                <a:gd name="T27" fmla="*/ 59 h 158"/>
                <a:gd name="T28" fmla="*/ 748 w 1410"/>
                <a:gd name="T29" fmla="*/ 70 h 158"/>
                <a:gd name="T30" fmla="*/ 845 w 1410"/>
                <a:gd name="T31" fmla="*/ 83 h 158"/>
                <a:gd name="T32" fmla="*/ 943 w 1410"/>
                <a:gd name="T33" fmla="*/ 94 h 158"/>
                <a:gd name="T34" fmla="*/ 1039 w 1410"/>
                <a:gd name="T35" fmla="*/ 106 h 158"/>
                <a:gd name="T36" fmla="*/ 1129 w 1410"/>
                <a:gd name="T37" fmla="*/ 118 h 158"/>
                <a:gd name="T38" fmla="*/ 1212 w 1410"/>
                <a:gd name="T39" fmla="*/ 129 h 158"/>
                <a:gd name="T40" fmla="*/ 1284 w 1410"/>
                <a:gd name="T41" fmla="*/ 138 h 158"/>
                <a:gd name="T42" fmla="*/ 1343 w 1410"/>
                <a:gd name="T43" fmla="*/ 145 h 158"/>
                <a:gd name="T44" fmla="*/ 1384 w 1410"/>
                <a:gd name="T45" fmla="*/ 150 h 158"/>
                <a:gd name="T46" fmla="*/ 1407 w 1410"/>
                <a:gd name="T47" fmla="*/ 154 h 158"/>
                <a:gd name="T48" fmla="*/ 1402 w 1410"/>
                <a:gd name="T49" fmla="*/ 154 h 158"/>
                <a:gd name="T50" fmla="*/ 1385 w 1410"/>
                <a:gd name="T51" fmla="*/ 156 h 158"/>
                <a:gd name="T52" fmla="*/ 1368 w 1410"/>
                <a:gd name="T53" fmla="*/ 156 h 158"/>
                <a:gd name="T54" fmla="*/ 1350 w 1410"/>
                <a:gd name="T55" fmla="*/ 157 h 158"/>
                <a:gd name="T56" fmla="*/ 1332 w 1410"/>
                <a:gd name="T57" fmla="*/ 157 h 158"/>
                <a:gd name="T58" fmla="*/ 1312 w 1410"/>
                <a:gd name="T59" fmla="*/ 156 h 158"/>
                <a:gd name="T60" fmla="*/ 1292 w 1410"/>
                <a:gd name="T61" fmla="*/ 155 h 158"/>
                <a:gd name="T62" fmla="*/ 1271 w 1410"/>
                <a:gd name="T63" fmla="*/ 154 h 158"/>
                <a:gd name="T64" fmla="*/ 1252 w 1410"/>
                <a:gd name="T65" fmla="*/ 153 h 158"/>
                <a:gd name="T66" fmla="*/ 1216 w 1410"/>
                <a:gd name="T67" fmla="*/ 149 h 158"/>
                <a:gd name="T68" fmla="*/ 1158 w 1410"/>
                <a:gd name="T69" fmla="*/ 142 h 158"/>
                <a:gd name="T70" fmla="*/ 1082 w 1410"/>
                <a:gd name="T71" fmla="*/ 134 h 158"/>
                <a:gd name="T72" fmla="*/ 992 w 1410"/>
                <a:gd name="T73" fmla="*/ 124 h 158"/>
                <a:gd name="T74" fmla="*/ 890 w 1410"/>
                <a:gd name="T75" fmla="*/ 112 h 158"/>
                <a:gd name="T76" fmla="*/ 780 w 1410"/>
                <a:gd name="T77" fmla="*/ 99 h 158"/>
                <a:gd name="T78" fmla="*/ 666 w 1410"/>
                <a:gd name="T79" fmla="*/ 85 h 158"/>
                <a:gd name="T80" fmla="*/ 551 w 1410"/>
                <a:gd name="T81" fmla="*/ 72 h 158"/>
                <a:gd name="T82" fmla="*/ 438 w 1410"/>
                <a:gd name="T83" fmla="*/ 59 h 158"/>
                <a:gd name="T84" fmla="*/ 332 w 1410"/>
                <a:gd name="T85" fmla="*/ 46 h 158"/>
                <a:gd name="T86" fmla="*/ 234 w 1410"/>
                <a:gd name="T87" fmla="*/ 34 h 158"/>
                <a:gd name="T88" fmla="*/ 149 w 1410"/>
                <a:gd name="T89" fmla="*/ 24 h 158"/>
                <a:gd name="T90" fmla="*/ 80 w 1410"/>
                <a:gd name="T91" fmla="*/ 16 h 158"/>
                <a:gd name="T92" fmla="*/ 30 w 1410"/>
                <a:gd name="T93" fmla="*/ 10 h 158"/>
                <a:gd name="T94" fmla="*/ 4 w 1410"/>
                <a:gd name="T95" fmla="*/ 6 h 15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410"/>
                <a:gd name="T145" fmla="*/ 0 h 158"/>
                <a:gd name="T146" fmla="*/ 1410 w 1410"/>
                <a:gd name="T147" fmla="*/ 158 h 158"/>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410" h="158">
                  <a:moveTo>
                    <a:pt x="0" y="6"/>
                  </a:moveTo>
                  <a:lnTo>
                    <a:pt x="16" y="4"/>
                  </a:lnTo>
                  <a:lnTo>
                    <a:pt x="34" y="2"/>
                  </a:lnTo>
                  <a:lnTo>
                    <a:pt x="55" y="1"/>
                  </a:lnTo>
                  <a:lnTo>
                    <a:pt x="77" y="0"/>
                  </a:lnTo>
                  <a:lnTo>
                    <a:pt x="101" y="1"/>
                  </a:lnTo>
                  <a:lnTo>
                    <a:pt x="126" y="1"/>
                  </a:lnTo>
                  <a:lnTo>
                    <a:pt x="151" y="3"/>
                  </a:lnTo>
                  <a:lnTo>
                    <a:pt x="176" y="4"/>
                  </a:lnTo>
                  <a:lnTo>
                    <a:pt x="201" y="5"/>
                  </a:lnTo>
                  <a:lnTo>
                    <a:pt x="226" y="7"/>
                  </a:lnTo>
                  <a:lnTo>
                    <a:pt x="249" y="10"/>
                  </a:lnTo>
                  <a:lnTo>
                    <a:pt x="271" y="12"/>
                  </a:lnTo>
                  <a:lnTo>
                    <a:pt x="292" y="13"/>
                  </a:lnTo>
                  <a:lnTo>
                    <a:pt x="309" y="15"/>
                  </a:lnTo>
                  <a:lnTo>
                    <a:pt x="324" y="16"/>
                  </a:lnTo>
                  <a:lnTo>
                    <a:pt x="336" y="17"/>
                  </a:lnTo>
                  <a:lnTo>
                    <a:pt x="344" y="18"/>
                  </a:lnTo>
                  <a:lnTo>
                    <a:pt x="358" y="20"/>
                  </a:lnTo>
                  <a:lnTo>
                    <a:pt x="376" y="22"/>
                  </a:lnTo>
                  <a:lnTo>
                    <a:pt x="399" y="25"/>
                  </a:lnTo>
                  <a:lnTo>
                    <a:pt x="426" y="29"/>
                  </a:lnTo>
                  <a:lnTo>
                    <a:pt x="457" y="33"/>
                  </a:lnTo>
                  <a:lnTo>
                    <a:pt x="490" y="37"/>
                  </a:lnTo>
                  <a:lnTo>
                    <a:pt x="528" y="42"/>
                  </a:lnTo>
                  <a:lnTo>
                    <a:pt x="568" y="47"/>
                  </a:lnTo>
                  <a:lnTo>
                    <a:pt x="610" y="53"/>
                  </a:lnTo>
                  <a:lnTo>
                    <a:pt x="655" y="59"/>
                  </a:lnTo>
                  <a:lnTo>
                    <a:pt x="700" y="64"/>
                  </a:lnTo>
                  <a:lnTo>
                    <a:pt x="748" y="70"/>
                  </a:lnTo>
                  <a:lnTo>
                    <a:pt x="797" y="77"/>
                  </a:lnTo>
                  <a:lnTo>
                    <a:pt x="845" y="83"/>
                  </a:lnTo>
                  <a:lnTo>
                    <a:pt x="894" y="88"/>
                  </a:lnTo>
                  <a:lnTo>
                    <a:pt x="943" y="94"/>
                  </a:lnTo>
                  <a:lnTo>
                    <a:pt x="991" y="100"/>
                  </a:lnTo>
                  <a:lnTo>
                    <a:pt x="1039" y="106"/>
                  </a:lnTo>
                  <a:lnTo>
                    <a:pt x="1085" y="112"/>
                  </a:lnTo>
                  <a:lnTo>
                    <a:pt x="1129" y="118"/>
                  </a:lnTo>
                  <a:lnTo>
                    <a:pt x="1172" y="124"/>
                  </a:lnTo>
                  <a:lnTo>
                    <a:pt x="1212" y="129"/>
                  </a:lnTo>
                  <a:lnTo>
                    <a:pt x="1250" y="134"/>
                  </a:lnTo>
                  <a:lnTo>
                    <a:pt x="1284" y="138"/>
                  </a:lnTo>
                  <a:lnTo>
                    <a:pt x="1315" y="141"/>
                  </a:lnTo>
                  <a:lnTo>
                    <a:pt x="1343" y="145"/>
                  </a:lnTo>
                  <a:lnTo>
                    <a:pt x="1366" y="148"/>
                  </a:lnTo>
                  <a:lnTo>
                    <a:pt x="1384" y="150"/>
                  </a:lnTo>
                  <a:lnTo>
                    <a:pt x="1398" y="152"/>
                  </a:lnTo>
                  <a:lnTo>
                    <a:pt x="1407" y="154"/>
                  </a:lnTo>
                  <a:lnTo>
                    <a:pt x="1409" y="154"/>
                  </a:lnTo>
                  <a:lnTo>
                    <a:pt x="1402" y="154"/>
                  </a:lnTo>
                  <a:lnTo>
                    <a:pt x="1393" y="155"/>
                  </a:lnTo>
                  <a:lnTo>
                    <a:pt x="1385" y="156"/>
                  </a:lnTo>
                  <a:lnTo>
                    <a:pt x="1377" y="156"/>
                  </a:lnTo>
                  <a:lnTo>
                    <a:pt x="1368" y="156"/>
                  </a:lnTo>
                  <a:lnTo>
                    <a:pt x="1359" y="157"/>
                  </a:lnTo>
                  <a:lnTo>
                    <a:pt x="1350" y="157"/>
                  </a:lnTo>
                  <a:lnTo>
                    <a:pt x="1341" y="157"/>
                  </a:lnTo>
                  <a:lnTo>
                    <a:pt x="1332" y="157"/>
                  </a:lnTo>
                  <a:lnTo>
                    <a:pt x="1322" y="156"/>
                  </a:lnTo>
                  <a:lnTo>
                    <a:pt x="1312" y="156"/>
                  </a:lnTo>
                  <a:lnTo>
                    <a:pt x="1302" y="156"/>
                  </a:lnTo>
                  <a:lnTo>
                    <a:pt x="1292" y="155"/>
                  </a:lnTo>
                  <a:lnTo>
                    <a:pt x="1281" y="154"/>
                  </a:lnTo>
                  <a:lnTo>
                    <a:pt x="1271" y="154"/>
                  </a:lnTo>
                  <a:lnTo>
                    <a:pt x="1260" y="154"/>
                  </a:lnTo>
                  <a:lnTo>
                    <a:pt x="1252" y="153"/>
                  </a:lnTo>
                  <a:lnTo>
                    <a:pt x="1236" y="151"/>
                  </a:lnTo>
                  <a:lnTo>
                    <a:pt x="1216" y="149"/>
                  </a:lnTo>
                  <a:lnTo>
                    <a:pt x="1189" y="146"/>
                  </a:lnTo>
                  <a:lnTo>
                    <a:pt x="1158" y="142"/>
                  </a:lnTo>
                  <a:lnTo>
                    <a:pt x="1122" y="139"/>
                  </a:lnTo>
                  <a:lnTo>
                    <a:pt x="1082" y="134"/>
                  </a:lnTo>
                  <a:lnTo>
                    <a:pt x="1039" y="129"/>
                  </a:lnTo>
                  <a:lnTo>
                    <a:pt x="992" y="124"/>
                  </a:lnTo>
                  <a:lnTo>
                    <a:pt x="942" y="118"/>
                  </a:lnTo>
                  <a:lnTo>
                    <a:pt x="890" y="112"/>
                  </a:lnTo>
                  <a:lnTo>
                    <a:pt x="836" y="106"/>
                  </a:lnTo>
                  <a:lnTo>
                    <a:pt x="780" y="99"/>
                  </a:lnTo>
                  <a:lnTo>
                    <a:pt x="723" y="92"/>
                  </a:lnTo>
                  <a:lnTo>
                    <a:pt x="666" y="85"/>
                  </a:lnTo>
                  <a:lnTo>
                    <a:pt x="608" y="78"/>
                  </a:lnTo>
                  <a:lnTo>
                    <a:pt x="551" y="72"/>
                  </a:lnTo>
                  <a:lnTo>
                    <a:pt x="493" y="65"/>
                  </a:lnTo>
                  <a:lnTo>
                    <a:pt x="438" y="59"/>
                  </a:lnTo>
                  <a:lnTo>
                    <a:pt x="384" y="52"/>
                  </a:lnTo>
                  <a:lnTo>
                    <a:pt x="332" y="46"/>
                  </a:lnTo>
                  <a:lnTo>
                    <a:pt x="281" y="40"/>
                  </a:lnTo>
                  <a:lnTo>
                    <a:pt x="234" y="34"/>
                  </a:lnTo>
                  <a:lnTo>
                    <a:pt x="190" y="29"/>
                  </a:lnTo>
                  <a:lnTo>
                    <a:pt x="149" y="24"/>
                  </a:lnTo>
                  <a:lnTo>
                    <a:pt x="112" y="20"/>
                  </a:lnTo>
                  <a:lnTo>
                    <a:pt x="80" y="16"/>
                  </a:lnTo>
                  <a:lnTo>
                    <a:pt x="52" y="12"/>
                  </a:lnTo>
                  <a:lnTo>
                    <a:pt x="30" y="10"/>
                  </a:lnTo>
                  <a:lnTo>
                    <a:pt x="14" y="8"/>
                  </a:lnTo>
                  <a:lnTo>
                    <a:pt x="4" y="6"/>
                  </a:lnTo>
                  <a:lnTo>
                    <a:pt x="0" y="6"/>
                  </a:lnTo>
                </a:path>
              </a:pathLst>
            </a:custGeom>
            <a:solidFill>
              <a:srgbClr val="01245C"/>
            </a:solidFill>
            <a:ln>
              <a:noFill/>
            </a:ln>
            <a:extLst>
              <a:ext uri="{91240B29-F687-4F45-9708-019B960494DF}">
                <a14:hiddenLine xmlns:a14="http://schemas.microsoft.com/office/drawing/2010/main" w="38100" cap="rnd">
                  <a:solidFill>
                    <a:srgbClr val="000000"/>
                  </a:solidFill>
                  <a:round/>
                  <a:headEnd/>
                  <a:tailEnd/>
                </a14:hiddenLine>
              </a:ext>
            </a:extLst>
          </p:spPr>
          <p:txBody>
            <a:bodyPr/>
            <a:lstStyle/>
            <a:p>
              <a:endParaRPr lang="es-CL"/>
            </a:p>
          </p:txBody>
        </p:sp>
        <p:sp>
          <p:nvSpPr>
            <p:cNvPr id="51235" name="Freeform 32"/>
            <p:cNvSpPr>
              <a:spLocks/>
            </p:cNvSpPr>
            <p:nvPr/>
          </p:nvSpPr>
          <p:spPr bwMode="auto">
            <a:xfrm>
              <a:off x="3722" y="1335"/>
              <a:ext cx="1224" cy="15"/>
            </a:xfrm>
            <a:custGeom>
              <a:avLst/>
              <a:gdLst>
                <a:gd name="T0" fmla="*/ 0 w 1224"/>
                <a:gd name="T1" fmla="*/ 0 h 15"/>
                <a:gd name="T2" fmla="*/ 0 w 1224"/>
                <a:gd name="T3" fmla="*/ 14 h 15"/>
                <a:gd name="T4" fmla="*/ 1223 w 1224"/>
                <a:gd name="T5" fmla="*/ 14 h 15"/>
                <a:gd name="T6" fmla="*/ 1223 w 1224"/>
                <a:gd name="T7" fmla="*/ 0 h 15"/>
                <a:gd name="T8" fmla="*/ 0 w 1224"/>
                <a:gd name="T9" fmla="*/ 0 h 15"/>
                <a:gd name="T10" fmla="*/ 0 60000 65536"/>
                <a:gd name="T11" fmla="*/ 0 60000 65536"/>
                <a:gd name="T12" fmla="*/ 0 60000 65536"/>
                <a:gd name="T13" fmla="*/ 0 60000 65536"/>
                <a:gd name="T14" fmla="*/ 0 60000 65536"/>
                <a:gd name="T15" fmla="*/ 0 w 1224"/>
                <a:gd name="T16" fmla="*/ 0 h 15"/>
                <a:gd name="T17" fmla="*/ 1224 w 1224"/>
                <a:gd name="T18" fmla="*/ 15 h 15"/>
              </a:gdLst>
              <a:ahLst/>
              <a:cxnLst>
                <a:cxn ang="T10">
                  <a:pos x="T0" y="T1"/>
                </a:cxn>
                <a:cxn ang="T11">
                  <a:pos x="T2" y="T3"/>
                </a:cxn>
                <a:cxn ang="T12">
                  <a:pos x="T4" y="T5"/>
                </a:cxn>
                <a:cxn ang="T13">
                  <a:pos x="T6" y="T7"/>
                </a:cxn>
                <a:cxn ang="T14">
                  <a:pos x="T8" y="T9"/>
                </a:cxn>
              </a:cxnLst>
              <a:rect l="T15" t="T16" r="T17" b="T18"/>
              <a:pathLst>
                <a:path w="1224" h="15">
                  <a:moveTo>
                    <a:pt x="0" y="0"/>
                  </a:moveTo>
                  <a:lnTo>
                    <a:pt x="0" y="14"/>
                  </a:lnTo>
                  <a:lnTo>
                    <a:pt x="1223" y="14"/>
                  </a:lnTo>
                  <a:lnTo>
                    <a:pt x="1223" y="0"/>
                  </a:lnTo>
                  <a:lnTo>
                    <a:pt x="0" y="0"/>
                  </a:lnTo>
                </a:path>
              </a:pathLst>
            </a:custGeom>
            <a:solidFill>
              <a:srgbClr val="5C5C5C"/>
            </a:solidFill>
            <a:ln>
              <a:noFill/>
            </a:ln>
            <a:extLst>
              <a:ext uri="{91240B29-F687-4F45-9708-019B960494DF}">
                <a14:hiddenLine xmlns:a14="http://schemas.microsoft.com/office/drawing/2010/main" w="38100" cap="rnd">
                  <a:solidFill>
                    <a:srgbClr val="000000"/>
                  </a:solidFill>
                  <a:round/>
                  <a:headEnd/>
                  <a:tailEnd/>
                </a14:hiddenLine>
              </a:ext>
            </a:extLst>
          </p:spPr>
          <p:txBody>
            <a:bodyPr/>
            <a:lstStyle/>
            <a:p>
              <a:endParaRPr lang="es-CL"/>
            </a:p>
          </p:txBody>
        </p:sp>
      </p:gr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3 Marcador de fecha"/>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0D43570-E500-4A73-97B1-5D1054D9F8AF}" type="datetime1">
              <a:rPr lang="es-CL" smtClean="0"/>
              <a:t>12-10-2011</a:t>
            </a:fld>
            <a:endParaRPr lang="en-US"/>
          </a:p>
        </p:txBody>
      </p:sp>
      <p:sp>
        <p:nvSpPr>
          <p:cNvPr id="52227" name="4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sp>
        <p:nvSpPr>
          <p:cNvPr id="52228" name="5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1-</a:t>
            </a:r>
            <a:fld id="{D481D698-B23A-4DBF-B643-A137275F55BF}" type="slidenum">
              <a:rPr lang="en-US"/>
              <a:pPr eaLnBrk="1" hangingPunct="1"/>
              <a:t>25</a:t>
            </a:fld>
            <a:endParaRPr lang="en-US"/>
          </a:p>
        </p:txBody>
      </p:sp>
      <p:sp>
        <p:nvSpPr>
          <p:cNvPr id="52229" name="Rectangle 2"/>
          <p:cNvSpPr>
            <a:spLocks noGrp="1" noChangeArrowheads="1"/>
          </p:cNvSpPr>
          <p:nvPr>
            <p:ph type="title"/>
          </p:nvPr>
        </p:nvSpPr>
        <p:spPr/>
        <p:txBody>
          <a:bodyPr lIns="100008" tIns="50004" rIns="100008" bIns="50004" anchor="t"/>
          <a:lstStyle/>
          <a:p>
            <a:r>
              <a:rPr lang="en-US" smtClean="0">
                <a:solidFill>
                  <a:schemeClr val="bg1"/>
                </a:solidFill>
              </a:rPr>
              <a:t>Manufacturera</a:t>
            </a:r>
          </a:p>
        </p:txBody>
      </p:sp>
      <p:grpSp>
        <p:nvGrpSpPr>
          <p:cNvPr id="52230" name="Group 142"/>
          <p:cNvGrpSpPr>
            <a:grpSpLocks/>
          </p:cNvGrpSpPr>
          <p:nvPr/>
        </p:nvGrpSpPr>
        <p:grpSpPr bwMode="auto">
          <a:xfrm>
            <a:off x="901700" y="1306513"/>
            <a:ext cx="7818438" cy="4545012"/>
            <a:chOff x="511" y="768"/>
            <a:chExt cx="4433" cy="2672"/>
          </a:xfrm>
        </p:grpSpPr>
        <p:sp>
          <p:nvSpPr>
            <p:cNvPr id="52231" name="Rectangle 108"/>
            <p:cNvSpPr>
              <a:spLocks noChangeArrowheads="1"/>
            </p:cNvSpPr>
            <p:nvPr/>
          </p:nvSpPr>
          <p:spPr bwMode="auto">
            <a:xfrm>
              <a:off x="2115" y="2024"/>
              <a:ext cx="871" cy="503"/>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s-CL"/>
            </a:p>
          </p:txBody>
        </p:sp>
        <p:sp>
          <p:nvSpPr>
            <p:cNvPr id="52232" name="Rectangle 109"/>
            <p:cNvSpPr>
              <a:spLocks noChangeArrowheads="1"/>
            </p:cNvSpPr>
            <p:nvPr/>
          </p:nvSpPr>
          <p:spPr bwMode="auto">
            <a:xfrm>
              <a:off x="2115" y="2024"/>
              <a:ext cx="871" cy="503"/>
            </a:xfrm>
            <a:prstGeom prst="rect">
              <a:avLst/>
            </a:prstGeom>
            <a:solidFill>
              <a:srgbClr val="FFFF00"/>
            </a:solidFill>
            <a:ln w="22225">
              <a:solidFill>
                <a:srgbClr val="000000"/>
              </a:solidFill>
              <a:miter lim="800000"/>
              <a:headEnd/>
              <a:tailEnd/>
            </a:ln>
          </p:spPr>
          <p:txBody>
            <a:bodyPr/>
            <a:lstStyle/>
            <a:p>
              <a:endParaRPr lang="es-CL"/>
            </a:p>
          </p:txBody>
        </p:sp>
        <p:sp>
          <p:nvSpPr>
            <p:cNvPr id="52233" name="Rectangle 110"/>
            <p:cNvSpPr>
              <a:spLocks noChangeArrowheads="1"/>
            </p:cNvSpPr>
            <p:nvPr/>
          </p:nvSpPr>
          <p:spPr bwMode="auto">
            <a:xfrm>
              <a:off x="2208" y="2154"/>
              <a:ext cx="693" cy="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2000" b="1">
                  <a:solidFill>
                    <a:srgbClr val="000000"/>
                  </a:solidFill>
                </a:rPr>
                <a:t>Operations</a:t>
              </a:r>
              <a:endParaRPr lang="en-US" sz="2000"/>
            </a:p>
          </p:txBody>
        </p:sp>
        <p:sp>
          <p:nvSpPr>
            <p:cNvPr id="52234" name="Rectangle 111"/>
            <p:cNvSpPr>
              <a:spLocks noChangeArrowheads="1"/>
            </p:cNvSpPr>
            <p:nvPr/>
          </p:nvSpPr>
          <p:spPr bwMode="auto">
            <a:xfrm>
              <a:off x="3547" y="2024"/>
              <a:ext cx="871" cy="503"/>
            </a:xfrm>
            <a:prstGeom prst="rect">
              <a:avLst/>
            </a:prstGeom>
            <a:solidFill>
              <a:srgbClr val="00FFFF"/>
            </a:solidFill>
            <a:ln w="22225">
              <a:solidFill>
                <a:srgbClr val="000000"/>
              </a:solidFill>
              <a:miter lim="800000"/>
              <a:headEnd/>
              <a:tailEnd/>
            </a:ln>
          </p:spPr>
          <p:txBody>
            <a:bodyPr/>
            <a:lstStyle/>
            <a:p>
              <a:endParaRPr lang="es-CL"/>
            </a:p>
          </p:txBody>
        </p:sp>
        <p:sp>
          <p:nvSpPr>
            <p:cNvPr id="52235" name="Rectangle 112"/>
            <p:cNvSpPr>
              <a:spLocks noChangeArrowheads="1"/>
            </p:cNvSpPr>
            <p:nvPr/>
          </p:nvSpPr>
          <p:spPr bwMode="auto">
            <a:xfrm>
              <a:off x="3744" y="2083"/>
              <a:ext cx="533" cy="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2000" b="1">
                  <a:solidFill>
                    <a:srgbClr val="000000"/>
                  </a:solidFill>
                </a:rPr>
                <a:t>Finance/</a:t>
              </a:r>
              <a:endParaRPr lang="en-US" sz="2000"/>
            </a:p>
          </p:txBody>
        </p:sp>
        <p:sp>
          <p:nvSpPr>
            <p:cNvPr id="52236" name="Rectangle 113"/>
            <p:cNvSpPr>
              <a:spLocks noChangeArrowheads="1"/>
            </p:cNvSpPr>
            <p:nvPr/>
          </p:nvSpPr>
          <p:spPr bwMode="auto">
            <a:xfrm>
              <a:off x="3671" y="2269"/>
              <a:ext cx="711" cy="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2000" b="1">
                  <a:solidFill>
                    <a:srgbClr val="000000"/>
                  </a:solidFill>
                </a:rPr>
                <a:t>Accounting</a:t>
              </a:r>
              <a:endParaRPr lang="en-US" sz="2000"/>
            </a:p>
          </p:txBody>
        </p:sp>
        <p:sp>
          <p:nvSpPr>
            <p:cNvPr id="52237" name="Rectangle 114"/>
            <p:cNvSpPr>
              <a:spLocks noChangeArrowheads="1"/>
            </p:cNvSpPr>
            <p:nvPr/>
          </p:nvSpPr>
          <p:spPr bwMode="auto">
            <a:xfrm>
              <a:off x="682" y="2024"/>
              <a:ext cx="871" cy="503"/>
            </a:xfrm>
            <a:prstGeom prst="rect">
              <a:avLst/>
            </a:prstGeom>
            <a:solidFill>
              <a:srgbClr val="00FFFF"/>
            </a:solidFill>
            <a:ln w="22225">
              <a:solidFill>
                <a:srgbClr val="000000"/>
              </a:solidFill>
              <a:miter lim="800000"/>
              <a:headEnd/>
              <a:tailEnd/>
            </a:ln>
          </p:spPr>
          <p:txBody>
            <a:bodyPr/>
            <a:lstStyle/>
            <a:p>
              <a:endParaRPr lang="es-CL"/>
            </a:p>
          </p:txBody>
        </p:sp>
        <p:sp>
          <p:nvSpPr>
            <p:cNvPr id="52238" name="Rectangle 115"/>
            <p:cNvSpPr>
              <a:spLocks noChangeArrowheads="1"/>
            </p:cNvSpPr>
            <p:nvPr/>
          </p:nvSpPr>
          <p:spPr bwMode="auto">
            <a:xfrm>
              <a:off x="834" y="2154"/>
              <a:ext cx="662" cy="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2000" b="1">
                  <a:solidFill>
                    <a:srgbClr val="000000"/>
                  </a:solidFill>
                </a:rPr>
                <a:t>Marketing</a:t>
              </a:r>
              <a:endParaRPr lang="en-US" sz="2000"/>
            </a:p>
          </p:txBody>
        </p:sp>
        <p:sp>
          <p:nvSpPr>
            <p:cNvPr id="52239" name="Rectangle 116"/>
            <p:cNvSpPr>
              <a:spLocks noChangeArrowheads="1"/>
            </p:cNvSpPr>
            <p:nvPr/>
          </p:nvSpPr>
          <p:spPr bwMode="auto">
            <a:xfrm>
              <a:off x="1713" y="2935"/>
              <a:ext cx="871" cy="505"/>
            </a:xfrm>
            <a:prstGeom prst="rect">
              <a:avLst/>
            </a:prstGeom>
            <a:solidFill>
              <a:srgbClr val="FFFF00"/>
            </a:solidFill>
            <a:ln w="22225">
              <a:solidFill>
                <a:srgbClr val="000000"/>
              </a:solidFill>
              <a:miter lim="800000"/>
              <a:headEnd/>
              <a:tailEnd/>
            </a:ln>
          </p:spPr>
          <p:txBody>
            <a:bodyPr/>
            <a:lstStyle/>
            <a:p>
              <a:endParaRPr lang="es-CL"/>
            </a:p>
          </p:txBody>
        </p:sp>
        <p:sp>
          <p:nvSpPr>
            <p:cNvPr id="52240" name="Rectangle 117"/>
            <p:cNvSpPr>
              <a:spLocks noChangeArrowheads="1"/>
            </p:cNvSpPr>
            <p:nvPr/>
          </p:nvSpPr>
          <p:spPr bwMode="auto">
            <a:xfrm>
              <a:off x="1825" y="2995"/>
              <a:ext cx="692" cy="181"/>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2000" b="1">
                  <a:solidFill>
                    <a:srgbClr val="000000"/>
                  </a:solidFill>
                </a:rPr>
                <a:t>Production</a:t>
              </a:r>
              <a:endParaRPr lang="en-US" sz="2000"/>
            </a:p>
          </p:txBody>
        </p:sp>
        <p:sp>
          <p:nvSpPr>
            <p:cNvPr id="52241" name="Rectangle 118"/>
            <p:cNvSpPr>
              <a:spLocks noChangeArrowheads="1"/>
            </p:cNvSpPr>
            <p:nvPr/>
          </p:nvSpPr>
          <p:spPr bwMode="auto">
            <a:xfrm>
              <a:off x="1933" y="3181"/>
              <a:ext cx="482" cy="181"/>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2000" b="1">
                  <a:solidFill>
                    <a:srgbClr val="000000"/>
                  </a:solidFill>
                </a:rPr>
                <a:t>Control</a:t>
              </a:r>
              <a:endParaRPr lang="en-US" sz="2000"/>
            </a:p>
          </p:txBody>
        </p:sp>
        <p:sp>
          <p:nvSpPr>
            <p:cNvPr id="52242" name="Rectangle 119"/>
            <p:cNvSpPr>
              <a:spLocks noChangeArrowheads="1"/>
            </p:cNvSpPr>
            <p:nvPr/>
          </p:nvSpPr>
          <p:spPr bwMode="auto">
            <a:xfrm>
              <a:off x="511" y="2935"/>
              <a:ext cx="1100" cy="505"/>
            </a:xfrm>
            <a:prstGeom prst="rect">
              <a:avLst/>
            </a:prstGeom>
            <a:solidFill>
              <a:srgbClr val="FFFF00"/>
            </a:solidFill>
            <a:ln w="22225">
              <a:solidFill>
                <a:srgbClr val="000000"/>
              </a:solidFill>
              <a:miter lim="800000"/>
              <a:headEnd/>
              <a:tailEnd/>
            </a:ln>
          </p:spPr>
          <p:txBody>
            <a:bodyPr/>
            <a:lstStyle/>
            <a:p>
              <a:endParaRPr lang="es-CL"/>
            </a:p>
          </p:txBody>
        </p:sp>
        <p:sp>
          <p:nvSpPr>
            <p:cNvPr id="52243" name="Rectangle 120"/>
            <p:cNvSpPr>
              <a:spLocks noChangeArrowheads="1"/>
            </p:cNvSpPr>
            <p:nvPr/>
          </p:nvSpPr>
          <p:spPr bwMode="auto">
            <a:xfrm>
              <a:off x="675" y="3065"/>
              <a:ext cx="944" cy="181"/>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2000" b="1">
                  <a:solidFill>
                    <a:srgbClr val="000000"/>
                  </a:solidFill>
                </a:rPr>
                <a:t>Manufacturing</a:t>
              </a:r>
              <a:endParaRPr lang="en-US" sz="2000"/>
            </a:p>
          </p:txBody>
        </p:sp>
        <p:sp>
          <p:nvSpPr>
            <p:cNvPr id="52244" name="Rectangle 121"/>
            <p:cNvSpPr>
              <a:spLocks noChangeArrowheads="1"/>
            </p:cNvSpPr>
            <p:nvPr/>
          </p:nvSpPr>
          <p:spPr bwMode="auto">
            <a:xfrm>
              <a:off x="2687" y="2935"/>
              <a:ext cx="871" cy="505"/>
            </a:xfrm>
            <a:prstGeom prst="rect">
              <a:avLst/>
            </a:prstGeom>
            <a:solidFill>
              <a:srgbClr val="FFFF00"/>
            </a:solidFill>
            <a:ln w="22225">
              <a:solidFill>
                <a:srgbClr val="000000"/>
              </a:solidFill>
              <a:miter lim="800000"/>
              <a:headEnd/>
              <a:tailEnd/>
            </a:ln>
          </p:spPr>
          <p:txBody>
            <a:bodyPr/>
            <a:lstStyle/>
            <a:p>
              <a:endParaRPr lang="es-CL"/>
            </a:p>
          </p:txBody>
        </p:sp>
        <p:sp>
          <p:nvSpPr>
            <p:cNvPr id="52245" name="Rectangle 122"/>
            <p:cNvSpPr>
              <a:spLocks noChangeArrowheads="1"/>
            </p:cNvSpPr>
            <p:nvPr/>
          </p:nvSpPr>
          <p:spPr bwMode="auto">
            <a:xfrm>
              <a:off x="2911" y="2995"/>
              <a:ext cx="467" cy="181"/>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2000" b="1">
                  <a:solidFill>
                    <a:srgbClr val="000000"/>
                  </a:solidFill>
                </a:rPr>
                <a:t>Quality</a:t>
              </a:r>
              <a:endParaRPr lang="en-US" sz="2000"/>
            </a:p>
          </p:txBody>
        </p:sp>
        <p:sp>
          <p:nvSpPr>
            <p:cNvPr id="52246" name="Rectangle 123"/>
            <p:cNvSpPr>
              <a:spLocks noChangeArrowheads="1"/>
            </p:cNvSpPr>
            <p:nvPr/>
          </p:nvSpPr>
          <p:spPr bwMode="auto">
            <a:xfrm>
              <a:off x="2893" y="3181"/>
              <a:ext cx="482" cy="181"/>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2000" b="1">
                  <a:solidFill>
                    <a:srgbClr val="000000"/>
                  </a:solidFill>
                </a:rPr>
                <a:t>Control</a:t>
              </a:r>
              <a:endParaRPr lang="en-US" sz="2000"/>
            </a:p>
          </p:txBody>
        </p:sp>
        <p:sp>
          <p:nvSpPr>
            <p:cNvPr id="52247" name="Rectangle 124"/>
            <p:cNvSpPr>
              <a:spLocks noChangeArrowheads="1"/>
            </p:cNvSpPr>
            <p:nvPr/>
          </p:nvSpPr>
          <p:spPr bwMode="auto">
            <a:xfrm>
              <a:off x="3661" y="2935"/>
              <a:ext cx="871" cy="505"/>
            </a:xfrm>
            <a:prstGeom prst="rect">
              <a:avLst/>
            </a:prstGeom>
            <a:solidFill>
              <a:srgbClr val="FFFF00"/>
            </a:solidFill>
            <a:ln w="22225">
              <a:solidFill>
                <a:srgbClr val="000000"/>
              </a:solidFill>
              <a:miter lim="800000"/>
              <a:headEnd/>
              <a:tailEnd/>
            </a:ln>
          </p:spPr>
          <p:txBody>
            <a:bodyPr/>
            <a:lstStyle/>
            <a:p>
              <a:endParaRPr lang="es-CL"/>
            </a:p>
          </p:txBody>
        </p:sp>
        <p:sp>
          <p:nvSpPr>
            <p:cNvPr id="52248" name="Rectangle 125"/>
            <p:cNvSpPr>
              <a:spLocks noChangeArrowheads="1"/>
            </p:cNvSpPr>
            <p:nvPr/>
          </p:nvSpPr>
          <p:spPr bwMode="auto">
            <a:xfrm>
              <a:off x="3772" y="3091"/>
              <a:ext cx="700" cy="181"/>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2000" b="1">
                  <a:solidFill>
                    <a:srgbClr val="000000"/>
                  </a:solidFill>
                </a:rPr>
                <a:t>Purchasing</a:t>
              </a:r>
              <a:endParaRPr lang="en-US" sz="2000"/>
            </a:p>
          </p:txBody>
        </p:sp>
        <p:grpSp>
          <p:nvGrpSpPr>
            <p:cNvPr id="52249" name="Group 141"/>
            <p:cNvGrpSpPr>
              <a:grpSpLocks/>
            </p:cNvGrpSpPr>
            <p:nvPr/>
          </p:nvGrpSpPr>
          <p:grpSpPr bwMode="auto">
            <a:xfrm>
              <a:off x="1061" y="2527"/>
              <a:ext cx="3036" cy="408"/>
              <a:chOff x="1061" y="2527"/>
              <a:chExt cx="3036" cy="408"/>
            </a:xfrm>
          </p:grpSpPr>
          <p:sp>
            <p:nvSpPr>
              <p:cNvPr id="52356" name="Freeform 127"/>
              <p:cNvSpPr>
                <a:spLocks/>
              </p:cNvSpPr>
              <p:nvPr/>
            </p:nvSpPr>
            <p:spPr bwMode="auto">
              <a:xfrm>
                <a:off x="2551" y="2527"/>
                <a:ext cx="1546" cy="408"/>
              </a:xfrm>
              <a:custGeom>
                <a:avLst/>
                <a:gdLst>
                  <a:gd name="T0" fmla="*/ 1546 w 1546"/>
                  <a:gd name="T1" fmla="*/ 408 h 408"/>
                  <a:gd name="T2" fmla="*/ 1546 w 1546"/>
                  <a:gd name="T3" fmla="*/ 205 h 408"/>
                  <a:gd name="T4" fmla="*/ 773 w 1546"/>
                  <a:gd name="T5" fmla="*/ 205 h 408"/>
                  <a:gd name="T6" fmla="*/ 0 w 1546"/>
                  <a:gd name="T7" fmla="*/ 205 h 408"/>
                  <a:gd name="T8" fmla="*/ 0 w 1546"/>
                  <a:gd name="T9" fmla="*/ 0 h 408"/>
                  <a:gd name="T10" fmla="*/ 0 60000 65536"/>
                  <a:gd name="T11" fmla="*/ 0 60000 65536"/>
                  <a:gd name="T12" fmla="*/ 0 60000 65536"/>
                  <a:gd name="T13" fmla="*/ 0 60000 65536"/>
                  <a:gd name="T14" fmla="*/ 0 60000 65536"/>
                  <a:gd name="T15" fmla="*/ 0 w 1546"/>
                  <a:gd name="T16" fmla="*/ 0 h 408"/>
                  <a:gd name="T17" fmla="*/ 1546 w 1546"/>
                  <a:gd name="T18" fmla="*/ 408 h 408"/>
                </a:gdLst>
                <a:ahLst/>
                <a:cxnLst>
                  <a:cxn ang="T10">
                    <a:pos x="T0" y="T1"/>
                  </a:cxn>
                  <a:cxn ang="T11">
                    <a:pos x="T2" y="T3"/>
                  </a:cxn>
                  <a:cxn ang="T12">
                    <a:pos x="T4" y="T5"/>
                  </a:cxn>
                  <a:cxn ang="T13">
                    <a:pos x="T6" y="T7"/>
                  </a:cxn>
                  <a:cxn ang="T14">
                    <a:pos x="T8" y="T9"/>
                  </a:cxn>
                </a:cxnLst>
                <a:rect l="T15" t="T16" r="T17" b="T18"/>
                <a:pathLst>
                  <a:path w="1546" h="408">
                    <a:moveTo>
                      <a:pt x="1546" y="408"/>
                    </a:moveTo>
                    <a:lnTo>
                      <a:pt x="1546" y="205"/>
                    </a:lnTo>
                    <a:lnTo>
                      <a:pt x="773" y="205"/>
                    </a:lnTo>
                    <a:lnTo>
                      <a:pt x="0" y="205"/>
                    </a:lnTo>
                    <a:lnTo>
                      <a:pt x="0" y="0"/>
                    </a:lnTo>
                  </a:path>
                </a:pathLst>
              </a:custGeom>
              <a:noFill/>
              <a:ln w="41275">
                <a:solidFill>
                  <a:srgbClr val="6600FF"/>
                </a:solidFill>
                <a:round/>
                <a:headEnd/>
                <a:tailEnd/>
              </a:ln>
              <a:extLst>
                <a:ext uri="{909E8E84-426E-40DD-AFC4-6F175D3DCCD1}">
                  <a14:hiddenFill xmlns:a14="http://schemas.microsoft.com/office/drawing/2010/main">
                    <a:solidFill>
                      <a:srgbClr val="FFFFFF"/>
                    </a:solidFill>
                  </a14:hiddenFill>
                </a:ext>
              </a:extLst>
            </p:spPr>
            <p:txBody>
              <a:bodyPr/>
              <a:lstStyle/>
              <a:p>
                <a:endParaRPr lang="es-CL"/>
              </a:p>
            </p:txBody>
          </p:sp>
          <p:sp>
            <p:nvSpPr>
              <p:cNvPr id="52357" name="Freeform 128"/>
              <p:cNvSpPr>
                <a:spLocks/>
              </p:cNvSpPr>
              <p:nvPr/>
            </p:nvSpPr>
            <p:spPr bwMode="auto">
              <a:xfrm>
                <a:off x="2551" y="2527"/>
                <a:ext cx="571" cy="408"/>
              </a:xfrm>
              <a:custGeom>
                <a:avLst/>
                <a:gdLst>
                  <a:gd name="T0" fmla="*/ 0 w 571"/>
                  <a:gd name="T1" fmla="*/ 0 h 408"/>
                  <a:gd name="T2" fmla="*/ 0 w 571"/>
                  <a:gd name="T3" fmla="*/ 205 h 408"/>
                  <a:gd name="T4" fmla="*/ 285 w 571"/>
                  <a:gd name="T5" fmla="*/ 205 h 408"/>
                  <a:gd name="T6" fmla="*/ 571 w 571"/>
                  <a:gd name="T7" fmla="*/ 205 h 408"/>
                  <a:gd name="T8" fmla="*/ 571 w 571"/>
                  <a:gd name="T9" fmla="*/ 408 h 408"/>
                  <a:gd name="T10" fmla="*/ 0 60000 65536"/>
                  <a:gd name="T11" fmla="*/ 0 60000 65536"/>
                  <a:gd name="T12" fmla="*/ 0 60000 65536"/>
                  <a:gd name="T13" fmla="*/ 0 60000 65536"/>
                  <a:gd name="T14" fmla="*/ 0 60000 65536"/>
                  <a:gd name="T15" fmla="*/ 0 w 571"/>
                  <a:gd name="T16" fmla="*/ 0 h 408"/>
                  <a:gd name="T17" fmla="*/ 571 w 571"/>
                  <a:gd name="T18" fmla="*/ 408 h 408"/>
                </a:gdLst>
                <a:ahLst/>
                <a:cxnLst>
                  <a:cxn ang="T10">
                    <a:pos x="T0" y="T1"/>
                  </a:cxn>
                  <a:cxn ang="T11">
                    <a:pos x="T2" y="T3"/>
                  </a:cxn>
                  <a:cxn ang="T12">
                    <a:pos x="T4" y="T5"/>
                  </a:cxn>
                  <a:cxn ang="T13">
                    <a:pos x="T6" y="T7"/>
                  </a:cxn>
                  <a:cxn ang="T14">
                    <a:pos x="T8" y="T9"/>
                  </a:cxn>
                </a:cxnLst>
                <a:rect l="T15" t="T16" r="T17" b="T18"/>
                <a:pathLst>
                  <a:path w="571" h="408">
                    <a:moveTo>
                      <a:pt x="0" y="0"/>
                    </a:moveTo>
                    <a:lnTo>
                      <a:pt x="0" y="205"/>
                    </a:lnTo>
                    <a:lnTo>
                      <a:pt x="285" y="205"/>
                    </a:lnTo>
                    <a:lnTo>
                      <a:pt x="571" y="205"/>
                    </a:lnTo>
                    <a:lnTo>
                      <a:pt x="571" y="408"/>
                    </a:lnTo>
                  </a:path>
                </a:pathLst>
              </a:custGeom>
              <a:noFill/>
              <a:ln w="41275">
                <a:solidFill>
                  <a:srgbClr val="6600FF"/>
                </a:solidFill>
                <a:round/>
                <a:headEnd/>
                <a:tailEnd/>
              </a:ln>
              <a:extLst>
                <a:ext uri="{909E8E84-426E-40DD-AFC4-6F175D3DCCD1}">
                  <a14:hiddenFill xmlns:a14="http://schemas.microsoft.com/office/drawing/2010/main">
                    <a:solidFill>
                      <a:srgbClr val="FFFFFF"/>
                    </a:solidFill>
                  </a14:hiddenFill>
                </a:ext>
              </a:extLst>
            </p:spPr>
            <p:txBody>
              <a:bodyPr/>
              <a:lstStyle/>
              <a:p>
                <a:endParaRPr lang="es-CL"/>
              </a:p>
            </p:txBody>
          </p:sp>
          <p:sp>
            <p:nvSpPr>
              <p:cNvPr id="52358" name="Freeform 129"/>
              <p:cNvSpPr>
                <a:spLocks/>
              </p:cNvSpPr>
              <p:nvPr/>
            </p:nvSpPr>
            <p:spPr bwMode="auto">
              <a:xfrm>
                <a:off x="2149" y="2527"/>
                <a:ext cx="402" cy="408"/>
              </a:xfrm>
              <a:custGeom>
                <a:avLst/>
                <a:gdLst>
                  <a:gd name="T0" fmla="*/ 402 w 402"/>
                  <a:gd name="T1" fmla="*/ 0 h 408"/>
                  <a:gd name="T2" fmla="*/ 402 w 402"/>
                  <a:gd name="T3" fmla="*/ 213 h 408"/>
                  <a:gd name="T4" fmla="*/ 200 w 402"/>
                  <a:gd name="T5" fmla="*/ 213 h 408"/>
                  <a:gd name="T6" fmla="*/ 0 w 402"/>
                  <a:gd name="T7" fmla="*/ 213 h 408"/>
                  <a:gd name="T8" fmla="*/ 0 w 402"/>
                  <a:gd name="T9" fmla="*/ 408 h 408"/>
                  <a:gd name="T10" fmla="*/ 0 60000 65536"/>
                  <a:gd name="T11" fmla="*/ 0 60000 65536"/>
                  <a:gd name="T12" fmla="*/ 0 60000 65536"/>
                  <a:gd name="T13" fmla="*/ 0 60000 65536"/>
                  <a:gd name="T14" fmla="*/ 0 60000 65536"/>
                  <a:gd name="T15" fmla="*/ 0 w 402"/>
                  <a:gd name="T16" fmla="*/ 0 h 408"/>
                  <a:gd name="T17" fmla="*/ 402 w 402"/>
                  <a:gd name="T18" fmla="*/ 408 h 408"/>
                </a:gdLst>
                <a:ahLst/>
                <a:cxnLst>
                  <a:cxn ang="T10">
                    <a:pos x="T0" y="T1"/>
                  </a:cxn>
                  <a:cxn ang="T11">
                    <a:pos x="T2" y="T3"/>
                  </a:cxn>
                  <a:cxn ang="T12">
                    <a:pos x="T4" y="T5"/>
                  </a:cxn>
                  <a:cxn ang="T13">
                    <a:pos x="T6" y="T7"/>
                  </a:cxn>
                  <a:cxn ang="T14">
                    <a:pos x="T8" y="T9"/>
                  </a:cxn>
                </a:cxnLst>
                <a:rect l="T15" t="T16" r="T17" b="T18"/>
                <a:pathLst>
                  <a:path w="402" h="408">
                    <a:moveTo>
                      <a:pt x="402" y="0"/>
                    </a:moveTo>
                    <a:lnTo>
                      <a:pt x="402" y="213"/>
                    </a:lnTo>
                    <a:lnTo>
                      <a:pt x="200" y="213"/>
                    </a:lnTo>
                    <a:lnTo>
                      <a:pt x="0" y="213"/>
                    </a:lnTo>
                    <a:lnTo>
                      <a:pt x="0" y="408"/>
                    </a:lnTo>
                  </a:path>
                </a:pathLst>
              </a:custGeom>
              <a:noFill/>
              <a:ln w="41275">
                <a:solidFill>
                  <a:srgbClr val="6600FF"/>
                </a:solidFill>
                <a:round/>
                <a:headEnd/>
                <a:tailEnd/>
              </a:ln>
              <a:extLst>
                <a:ext uri="{909E8E84-426E-40DD-AFC4-6F175D3DCCD1}">
                  <a14:hiddenFill xmlns:a14="http://schemas.microsoft.com/office/drawing/2010/main">
                    <a:solidFill>
                      <a:srgbClr val="FFFFFF"/>
                    </a:solidFill>
                  </a14:hiddenFill>
                </a:ext>
              </a:extLst>
            </p:spPr>
            <p:txBody>
              <a:bodyPr/>
              <a:lstStyle/>
              <a:p>
                <a:endParaRPr lang="es-CL"/>
              </a:p>
            </p:txBody>
          </p:sp>
          <p:sp>
            <p:nvSpPr>
              <p:cNvPr id="52359" name="Freeform 130"/>
              <p:cNvSpPr>
                <a:spLocks/>
              </p:cNvSpPr>
              <p:nvPr/>
            </p:nvSpPr>
            <p:spPr bwMode="auto">
              <a:xfrm>
                <a:off x="1061" y="2527"/>
                <a:ext cx="1490" cy="408"/>
              </a:xfrm>
              <a:custGeom>
                <a:avLst/>
                <a:gdLst>
                  <a:gd name="T0" fmla="*/ 1490 w 1490"/>
                  <a:gd name="T1" fmla="*/ 0 h 408"/>
                  <a:gd name="T2" fmla="*/ 1490 w 1490"/>
                  <a:gd name="T3" fmla="*/ 205 h 408"/>
                  <a:gd name="T4" fmla="*/ 744 w 1490"/>
                  <a:gd name="T5" fmla="*/ 205 h 408"/>
                  <a:gd name="T6" fmla="*/ 0 w 1490"/>
                  <a:gd name="T7" fmla="*/ 205 h 408"/>
                  <a:gd name="T8" fmla="*/ 0 w 1490"/>
                  <a:gd name="T9" fmla="*/ 408 h 408"/>
                  <a:gd name="T10" fmla="*/ 0 60000 65536"/>
                  <a:gd name="T11" fmla="*/ 0 60000 65536"/>
                  <a:gd name="T12" fmla="*/ 0 60000 65536"/>
                  <a:gd name="T13" fmla="*/ 0 60000 65536"/>
                  <a:gd name="T14" fmla="*/ 0 60000 65536"/>
                  <a:gd name="T15" fmla="*/ 0 w 1490"/>
                  <a:gd name="T16" fmla="*/ 0 h 408"/>
                  <a:gd name="T17" fmla="*/ 1490 w 1490"/>
                  <a:gd name="T18" fmla="*/ 408 h 408"/>
                </a:gdLst>
                <a:ahLst/>
                <a:cxnLst>
                  <a:cxn ang="T10">
                    <a:pos x="T0" y="T1"/>
                  </a:cxn>
                  <a:cxn ang="T11">
                    <a:pos x="T2" y="T3"/>
                  </a:cxn>
                  <a:cxn ang="T12">
                    <a:pos x="T4" y="T5"/>
                  </a:cxn>
                  <a:cxn ang="T13">
                    <a:pos x="T6" y="T7"/>
                  </a:cxn>
                  <a:cxn ang="T14">
                    <a:pos x="T8" y="T9"/>
                  </a:cxn>
                </a:cxnLst>
                <a:rect l="T15" t="T16" r="T17" b="T18"/>
                <a:pathLst>
                  <a:path w="1490" h="408">
                    <a:moveTo>
                      <a:pt x="1490" y="0"/>
                    </a:moveTo>
                    <a:lnTo>
                      <a:pt x="1490" y="205"/>
                    </a:lnTo>
                    <a:lnTo>
                      <a:pt x="744" y="205"/>
                    </a:lnTo>
                    <a:lnTo>
                      <a:pt x="0" y="205"/>
                    </a:lnTo>
                    <a:lnTo>
                      <a:pt x="0" y="408"/>
                    </a:lnTo>
                  </a:path>
                </a:pathLst>
              </a:custGeom>
              <a:noFill/>
              <a:ln w="41275">
                <a:solidFill>
                  <a:srgbClr val="6600FF"/>
                </a:solidFill>
                <a:round/>
                <a:headEnd/>
                <a:tailEnd/>
              </a:ln>
              <a:extLst>
                <a:ext uri="{909E8E84-426E-40DD-AFC4-6F175D3DCCD1}">
                  <a14:hiddenFill xmlns:a14="http://schemas.microsoft.com/office/drawing/2010/main">
                    <a:solidFill>
                      <a:srgbClr val="FFFFFF"/>
                    </a:solidFill>
                  </a14:hiddenFill>
                </a:ext>
              </a:extLst>
            </p:spPr>
            <p:txBody>
              <a:bodyPr/>
              <a:lstStyle/>
              <a:p>
                <a:endParaRPr lang="es-CL"/>
              </a:p>
            </p:txBody>
          </p:sp>
        </p:grpSp>
        <p:sp>
          <p:nvSpPr>
            <p:cNvPr id="52250" name="Rectangle 107"/>
            <p:cNvSpPr>
              <a:spLocks noChangeArrowheads="1"/>
            </p:cNvSpPr>
            <p:nvPr/>
          </p:nvSpPr>
          <p:spPr bwMode="auto">
            <a:xfrm>
              <a:off x="2025" y="1443"/>
              <a:ext cx="1134" cy="217"/>
            </a:xfrm>
            <a:prstGeom prst="rect">
              <a:avLst/>
            </a:prstGeom>
            <a:noFill/>
            <a:ln w="76200">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wrap="none" lIns="0" tIns="0" rIns="0" bIns="0">
              <a:spAutoFit/>
            </a:bodyPr>
            <a:lstStyle/>
            <a:p>
              <a:r>
                <a:rPr lang="en-US" b="1">
                  <a:solidFill>
                    <a:schemeClr val="tx2"/>
                  </a:solidFill>
                </a:rPr>
                <a:t>Manufacturing</a:t>
              </a:r>
              <a:endParaRPr lang="en-US">
                <a:solidFill>
                  <a:srgbClr val="FFFFFF"/>
                </a:solidFill>
              </a:endParaRPr>
            </a:p>
          </p:txBody>
        </p:sp>
        <p:sp>
          <p:nvSpPr>
            <p:cNvPr id="52251" name="Freeform 126"/>
            <p:cNvSpPr>
              <a:spLocks/>
            </p:cNvSpPr>
            <p:nvPr/>
          </p:nvSpPr>
          <p:spPr bwMode="auto">
            <a:xfrm>
              <a:off x="2553" y="1807"/>
              <a:ext cx="1431" cy="217"/>
            </a:xfrm>
            <a:custGeom>
              <a:avLst/>
              <a:gdLst>
                <a:gd name="T0" fmla="*/ 1431 w 1431"/>
                <a:gd name="T1" fmla="*/ 217 h 217"/>
                <a:gd name="T2" fmla="*/ 1431 w 1431"/>
                <a:gd name="T3" fmla="*/ 0 h 217"/>
                <a:gd name="T4" fmla="*/ 842 w 1431"/>
                <a:gd name="T5" fmla="*/ 0 h 217"/>
                <a:gd name="T6" fmla="*/ 0 w 1431"/>
                <a:gd name="T7" fmla="*/ 0 h 217"/>
                <a:gd name="T8" fmla="*/ 0 60000 65536"/>
                <a:gd name="T9" fmla="*/ 0 60000 65536"/>
                <a:gd name="T10" fmla="*/ 0 60000 65536"/>
                <a:gd name="T11" fmla="*/ 0 60000 65536"/>
                <a:gd name="T12" fmla="*/ 0 w 1431"/>
                <a:gd name="T13" fmla="*/ 0 h 217"/>
                <a:gd name="T14" fmla="*/ 1431 w 1431"/>
                <a:gd name="T15" fmla="*/ 217 h 217"/>
              </a:gdLst>
              <a:ahLst/>
              <a:cxnLst>
                <a:cxn ang="T8">
                  <a:pos x="T0" y="T1"/>
                </a:cxn>
                <a:cxn ang="T9">
                  <a:pos x="T2" y="T3"/>
                </a:cxn>
                <a:cxn ang="T10">
                  <a:pos x="T4" y="T5"/>
                </a:cxn>
                <a:cxn ang="T11">
                  <a:pos x="T6" y="T7"/>
                </a:cxn>
              </a:cxnLst>
              <a:rect l="T12" t="T13" r="T14" b="T15"/>
              <a:pathLst>
                <a:path w="1431" h="217">
                  <a:moveTo>
                    <a:pt x="1431" y="217"/>
                  </a:moveTo>
                  <a:lnTo>
                    <a:pt x="1431" y="0"/>
                  </a:lnTo>
                  <a:lnTo>
                    <a:pt x="842" y="0"/>
                  </a:lnTo>
                  <a:lnTo>
                    <a:pt x="0" y="0"/>
                  </a:lnTo>
                </a:path>
              </a:pathLst>
            </a:custGeom>
            <a:noFill/>
            <a:ln w="41275">
              <a:solidFill>
                <a:srgbClr val="6600FF"/>
              </a:solidFill>
              <a:round/>
              <a:headEnd/>
              <a:tailEnd/>
            </a:ln>
            <a:extLst>
              <a:ext uri="{909E8E84-426E-40DD-AFC4-6F175D3DCCD1}">
                <a14:hiddenFill xmlns:a14="http://schemas.microsoft.com/office/drawing/2010/main">
                  <a:solidFill>
                    <a:srgbClr val="FFFFFF"/>
                  </a:solidFill>
                </a14:hiddenFill>
              </a:ext>
            </a:extLst>
          </p:spPr>
          <p:txBody>
            <a:bodyPr/>
            <a:lstStyle/>
            <a:p>
              <a:endParaRPr lang="es-CL"/>
            </a:p>
          </p:txBody>
        </p:sp>
        <p:sp>
          <p:nvSpPr>
            <p:cNvPr id="52252" name="Freeform 131"/>
            <p:cNvSpPr>
              <a:spLocks/>
            </p:cNvSpPr>
            <p:nvPr/>
          </p:nvSpPr>
          <p:spPr bwMode="auto">
            <a:xfrm>
              <a:off x="1119" y="1807"/>
              <a:ext cx="1434" cy="217"/>
            </a:xfrm>
            <a:custGeom>
              <a:avLst/>
              <a:gdLst>
                <a:gd name="T0" fmla="*/ 0 w 1434"/>
                <a:gd name="T1" fmla="*/ 217 h 217"/>
                <a:gd name="T2" fmla="*/ 0 w 1434"/>
                <a:gd name="T3" fmla="*/ 0 h 217"/>
                <a:gd name="T4" fmla="*/ 590 w 1434"/>
                <a:gd name="T5" fmla="*/ 0 h 217"/>
                <a:gd name="T6" fmla="*/ 1434 w 1434"/>
                <a:gd name="T7" fmla="*/ 0 h 217"/>
                <a:gd name="T8" fmla="*/ 0 60000 65536"/>
                <a:gd name="T9" fmla="*/ 0 60000 65536"/>
                <a:gd name="T10" fmla="*/ 0 60000 65536"/>
                <a:gd name="T11" fmla="*/ 0 60000 65536"/>
                <a:gd name="T12" fmla="*/ 0 w 1434"/>
                <a:gd name="T13" fmla="*/ 0 h 217"/>
                <a:gd name="T14" fmla="*/ 1434 w 1434"/>
                <a:gd name="T15" fmla="*/ 217 h 217"/>
              </a:gdLst>
              <a:ahLst/>
              <a:cxnLst>
                <a:cxn ang="T8">
                  <a:pos x="T0" y="T1"/>
                </a:cxn>
                <a:cxn ang="T9">
                  <a:pos x="T2" y="T3"/>
                </a:cxn>
                <a:cxn ang="T10">
                  <a:pos x="T4" y="T5"/>
                </a:cxn>
                <a:cxn ang="T11">
                  <a:pos x="T6" y="T7"/>
                </a:cxn>
              </a:cxnLst>
              <a:rect l="T12" t="T13" r="T14" b="T15"/>
              <a:pathLst>
                <a:path w="1434" h="217">
                  <a:moveTo>
                    <a:pt x="0" y="217"/>
                  </a:moveTo>
                  <a:lnTo>
                    <a:pt x="0" y="0"/>
                  </a:lnTo>
                  <a:lnTo>
                    <a:pt x="590" y="0"/>
                  </a:lnTo>
                  <a:lnTo>
                    <a:pt x="1434" y="0"/>
                  </a:lnTo>
                </a:path>
              </a:pathLst>
            </a:custGeom>
            <a:noFill/>
            <a:ln w="41275">
              <a:solidFill>
                <a:srgbClr val="6600FF"/>
              </a:solidFill>
              <a:round/>
              <a:headEnd/>
              <a:tailEnd/>
            </a:ln>
            <a:extLst>
              <a:ext uri="{909E8E84-426E-40DD-AFC4-6F175D3DCCD1}">
                <a14:hiddenFill xmlns:a14="http://schemas.microsoft.com/office/drawing/2010/main">
                  <a:solidFill>
                    <a:srgbClr val="FFFFFF"/>
                  </a:solidFill>
                </a14:hiddenFill>
              </a:ext>
            </a:extLst>
          </p:spPr>
          <p:txBody>
            <a:bodyPr/>
            <a:lstStyle/>
            <a:p>
              <a:endParaRPr lang="es-CL"/>
            </a:p>
          </p:txBody>
        </p:sp>
        <p:sp>
          <p:nvSpPr>
            <p:cNvPr id="52253" name="Freeform 132"/>
            <p:cNvSpPr>
              <a:spLocks/>
            </p:cNvSpPr>
            <p:nvPr/>
          </p:nvSpPr>
          <p:spPr bwMode="auto">
            <a:xfrm>
              <a:off x="2553" y="1807"/>
              <a:ext cx="1" cy="217"/>
            </a:xfrm>
            <a:custGeom>
              <a:avLst/>
              <a:gdLst>
                <a:gd name="T0" fmla="*/ 0 w 1"/>
                <a:gd name="T1" fmla="*/ 0 h 217"/>
                <a:gd name="T2" fmla="*/ 0 w 1"/>
                <a:gd name="T3" fmla="*/ 107 h 217"/>
                <a:gd name="T4" fmla="*/ 0 w 1"/>
                <a:gd name="T5" fmla="*/ 217 h 217"/>
                <a:gd name="T6" fmla="*/ 0 60000 65536"/>
                <a:gd name="T7" fmla="*/ 0 60000 65536"/>
                <a:gd name="T8" fmla="*/ 0 60000 65536"/>
                <a:gd name="T9" fmla="*/ 0 w 1"/>
                <a:gd name="T10" fmla="*/ 0 h 217"/>
                <a:gd name="T11" fmla="*/ 1 w 1"/>
                <a:gd name="T12" fmla="*/ 217 h 217"/>
              </a:gdLst>
              <a:ahLst/>
              <a:cxnLst>
                <a:cxn ang="T6">
                  <a:pos x="T0" y="T1"/>
                </a:cxn>
                <a:cxn ang="T7">
                  <a:pos x="T2" y="T3"/>
                </a:cxn>
                <a:cxn ang="T8">
                  <a:pos x="T4" y="T5"/>
                </a:cxn>
              </a:cxnLst>
              <a:rect l="T9" t="T10" r="T11" b="T12"/>
              <a:pathLst>
                <a:path w="1" h="217">
                  <a:moveTo>
                    <a:pt x="0" y="0"/>
                  </a:moveTo>
                  <a:lnTo>
                    <a:pt x="0" y="107"/>
                  </a:lnTo>
                  <a:lnTo>
                    <a:pt x="0" y="217"/>
                  </a:lnTo>
                </a:path>
              </a:pathLst>
            </a:custGeom>
            <a:noFill/>
            <a:ln w="41275">
              <a:solidFill>
                <a:srgbClr val="6600FF"/>
              </a:solidFill>
              <a:round/>
              <a:headEnd/>
              <a:tailEnd/>
            </a:ln>
            <a:extLst>
              <a:ext uri="{909E8E84-426E-40DD-AFC4-6F175D3DCCD1}">
                <a14:hiddenFill xmlns:a14="http://schemas.microsoft.com/office/drawing/2010/main">
                  <a:solidFill>
                    <a:srgbClr val="FFFFFF"/>
                  </a:solidFill>
                </a14:hiddenFill>
              </a:ext>
            </a:extLst>
          </p:spPr>
          <p:txBody>
            <a:bodyPr/>
            <a:lstStyle/>
            <a:p>
              <a:endParaRPr lang="es-CL"/>
            </a:p>
          </p:txBody>
        </p:sp>
        <p:grpSp>
          <p:nvGrpSpPr>
            <p:cNvPr id="52254" name="Group 5"/>
            <p:cNvGrpSpPr>
              <a:grpSpLocks/>
            </p:cNvGrpSpPr>
            <p:nvPr/>
          </p:nvGrpSpPr>
          <p:grpSpPr bwMode="auto">
            <a:xfrm>
              <a:off x="3536" y="768"/>
              <a:ext cx="1408" cy="947"/>
              <a:chOff x="3853" y="877"/>
              <a:chExt cx="1716" cy="1074"/>
            </a:xfrm>
          </p:grpSpPr>
          <p:sp>
            <p:nvSpPr>
              <p:cNvPr id="52255" name="Freeform 6"/>
              <p:cNvSpPr>
                <a:spLocks/>
              </p:cNvSpPr>
              <p:nvPr/>
            </p:nvSpPr>
            <p:spPr bwMode="auto">
              <a:xfrm>
                <a:off x="4410" y="1291"/>
                <a:ext cx="263" cy="104"/>
              </a:xfrm>
              <a:custGeom>
                <a:avLst/>
                <a:gdLst>
                  <a:gd name="T0" fmla="*/ 0 w 263"/>
                  <a:gd name="T1" fmla="*/ 103 h 104"/>
                  <a:gd name="T2" fmla="*/ 0 w 263"/>
                  <a:gd name="T3" fmla="*/ 43 h 104"/>
                  <a:gd name="T4" fmla="*/ 262 w 263"/>
                  <a:gd name="T5" fmla="*/ 0 h 104"/>
                  <a:gd name="T6" fmla="*/ 262 w 263"/>
                  <a:gd name="T7" fmla="*/ 73 h 104"/>
                  <a:gd name="T8" fmla="*/ 0 w 263"/>
                  <a:gd name="T9" fmla="*/ 103 h 104"/>
                  <a:gd name="T10" fmla="*/ 0 60000 65536"/>
                  <a:gd name="T11" fmla="*/ 0 60000 65536"/>
                  <a:gd name="T12" fmla="*/ 0 60000 65536"/>
                  <a:gd name="T13" fmla="*/ 0 60000 65536"/>
                  <a:gd name="T14" fmla="*/ 0 60000 65536"/>
                  <a:gd name="T15" fmla="*/ 0 w 263"/>
                  <a:gd name="T16" fmla="*/ 0 h 104"/>
                  <a:gd name="T17" fmla="*/ 263 w 263"/>
                  <a:gd name="T18" fmla="*/ 104 h 104"/>
                </a:gdLst>
                <a:ahLst/>
                <a:cxnLst>
                  <a:cxn ang="T10">
                    <a:pos x="T0" y="T1"/>
                  </a:cxn>
                  <a:cxn ang="T11">
                    <a:pos x="T2" y="T3"/>
                  </a:cxn>
                  <a:cxn ang="T12">
                    <a:pos x="T4" y="T5"/>
                  </a:cxn>
                  <a:cxn ang="T13">
                    <a:pos x="T6" y="T7"/>
                  </a:cxn>
                  <a:cxn ang="T14">
                    <a:pos x="T8" y="T9"/>
                  </a:cxn>
                </a:cxnLst>
                <a:rect l="T15" t="T16" r="T17" b="T18"/>
                <a:pathLst>
                  <a:path w="263" h="104">
                    <a:moveTo>
                      <a:pt x="0" y="103"/>
                    </a:moveTo>
                    <a:lnTo>
                      <a:pt x="0" y="43"/>
                    </a:lnTo>
                    <a:lnTo>
                      <a:pt x="262" y="0"/>
                    </a:lnTo>
                    <a:lnTo>
                      <a:pt x="262" y="73"/>
                    </a:lnTo>
                    <a:lnTo>
                      <a:pt x="0" y="103"/>
                    </a:lnTo>
                  </a:path>
                </a:pathLst>
              </a:custGeom>
              <a:solidFill>
                <a:srgbClr val="919191"/>
              </a:solidFill>
              <a:ln w="12700" cap="rnd">
                <a:solidFill>
                  <a:srgbClr val="919191"/>
                </a:solidFill>
                <a:round/>
                <a:headEnd/>
                <a:tailEnd/>
              </a:ln>
            </p:spPr>
            <p:txBody>
              <a:bodyPr/>
              <a:lstStyle/>
              <a:p>
                <a:endParaRPr lang="es-CL"/>
              </a:p>
            </p:txBody>
          </p:sp>
          <p:sp>
            <p:nvSpPr>
              <p:cNvPr id="52256" name="Freeform 7"/>
              <p:cNvSpPr>
                <a:spLocks/>
              </p:cNvSpPr>
              <p:nvPr/>
            </p:nvSpPr>
            <p:spPr bwMode="auto">
              <a:xfrm>
                <a:off x="4672" y="1291"/>
                <a:ext cx="120" cy="68"/>
              </a:xfrm>
              <a:custGeom>
                <a:avLst/>
                <a:gdLst>
                  <a:gd name="T0" fmla="*/ 0 w 120"/>
                  <a:gd name="T1" fmla="*/ 0 h 68"/>
                  <a:gd name="T2" fmla="*/ 0 w 120"/>
                  <a:gd name="T3" fmla="*/ 67 h 68"/>
                  <a:gd name="T4" fmla="*/ 119 w 120"/>
                  <a:gd name="T5" fmla="*/ 67 h 68"/>
                  <a:gd name="T6" fmla="*/ 119 w 120"/>
                  <a:gd name="T7" fmla="*/ 18 h 68"/>
                  <a:gd name="T8" fmla="*/ 0 w 120"/>
                  <a:gd name="T9" fmla="*/ 0 h 68"/>
                  <a:gd name="T10" fmla="*/ 0 60000 65536"/>
                  <a:gd name="T11" fmla="*/ 0 60000 65536"/>
                  <a:gd name="T12" fmla="*/ 0 60000 65536"/>
                  <a:gd name="T13" fmla="*/ 0 60000 65536"/>
                  <a:gd name="T14" fmla="*/ 0 60000 65536"/>
                  <a:gd name="T15" fmla="*/ 0 w 120"/>
                  <a:gd name="T16" fmla="*/ 0 h 68"/>
                  <a:gd name="T17" fmla="*/ 120 w 120"/>
                  <a:gd name="T18" fmla="*/ 68 h 68"/>
                </a:gdLst>
                <a:ahLst/>
                <a:cxnLst>
                  <a:cxn ang="T10">
                    <a:pos x="T0" y="T1"/>
                  </a:cxn>
                  <a:cxn ang="T11">
                    <a:pos x="T2" y="T3"/>
                  </a:cxn>
                  <a:cxn ang="T12">
                    <a:pos x="T4" y="T5"/>
                  </a:cxn>
                  <a:cxn ang="T13">
                    <a:pos x="T6" y="T7"/>
                  </a:cxn>
                  <a:cxn ang="T14">
                    <a:pos x="T8" y="T9"/>
                  </a:cxn>
                </a:cxnLst>
                <a:rect l="T15" t="T16" r="T17" b="T18"/>
                <a:pathLst>
                  <a:path w="120" h="68">
                    <a:moveTo>
                      <a:pt x="0" y="0"/>
                    </a:moveTo>
                    <a:lnTo>
                      <a:pt x="0" y="67"/>
                    </a:lnTo>
                    <a:lnTo>
                      <a:pt x="119" y="67"/>
                    </a:lnTo>
                    <a:lnTo>
                      <a:pt x="119" y="18"/>
                    </a:lnTo>
                    <a:lnTo>
                      <a:pt x="0" y="0"/>
                    </a:lnTo>
                  </a:path>
                </a:pathLst>
              </a:custGeom>
              <a:solidFill>
                <a:srgbClr val="404040"/>
              </a:solidFill>
              <a:ln>
                <a:noFill/>
              </a:ln>
              <a:extLst>
                <a:ext uri="{91240B29-F687-4F45-9708-019B960494DF}">
                  <a14:hiddenLine xmlns:a14="http://schemas.microsoft.com/office/drawing/2010/main" w="12700" cap="rnd">
                    <a:solidFill>
                      <a:srgbClr val="000000"/>
                    </a:solidFill>
                    <a:round/>
                    <a:headEnd/>
                    <a:tailEnd/>
                  </a14:hiddenLine>
                </a:ext>
              </a:extLst>
            </p:spPr>
            <p:txBody>
              <a:bodyPr/>
              <a:lstStyle/>
              <a:p>
                <a:endParaRPr lang="es-CL"/>
              </a:p>
            </p:txBody>
          </p:sp>
          <p:sp>
            <p:nvSpPr>
              <p:cNvPr id="52257" name="Freeform 8"/>
              <p:cNvSpPr>
                <a:spLocks/>
              </p:cNvSpPr>
              <p:nvPr/>
            </p:nvSpPr>
            <p:spPr bwMode="auto">
              <a:xfrm>
                <a:off x="4748" y="877"/>
                <a:ext cx="89" cy="582"/>
              </a:xfrm>
              <a:custGeom>
                <a:avLst/>
                <a:gdLst>
                  <a:gd name="T0" fmla="*/ 0 w 89"/>
                  <a:gd name="T1" fmla="*/ 581 h 582"/>
                  <a:gd name="T2" fmla="*/ 24 w 89"/>
                  <a:gd name="T3" fmla="*/ 0 h 582"/>
                  <a:gd name="T4" fmla="*/ 64 w 89"/>
                  <a:gd name="T5" fmla="*/ 0 h 582"/>
                  <a:gd name="T6" fmla="*/ 88 w 89"/>
                  <a:gd name="T7" fmla="*/ 581 h 582"/>
                  <a:gd name="T8" fmla="*/ 0 w 89"/>
                  <a:gd name="T9" fmla="*/ 581 h 582"/>
                  <a:gd name="T10" fmla="*/ 0 60000 65536"/>
                  <a:gd name="T11" fmla="*/ 0 60000 65536"/>
                  <a:gd name="T12" fmla="*/ 0 60000 65536"/>
                  <a:gd name="T13" fmla="*/ 0 60000 65536"/>
                  <a:gd name="T14" fmla="*/ 0 60000 65536"/>
                  <a:gd name="T15" fmla="*/ 0 w 89"/>
                  <a:gd name="T16" fmla="*/ 0 h 582"/>
                  <a:gd name="T17" fmla="*/ 89 w 89"/>
                  <a:gd name="T18" fmla="*/ 582 h 582"/>
                </a:gdLst>
                <a:ahLst/>
                <a:cxnLst>
                  <a:cxn ang="T10">
                    <a:pos x="T0" y="T1"/>
                  </a:cxn>
                  <a:cxn ang="T11">
                    <a:pos x="T2" y="T3"/>
                  </a:cxn>
                  <a:cxn ang="T12">
                    <a:pos x="T4" y="T5"/>
                  </a:cxn>
                  <a:cxn ang="T13">
                    <a:pos x="T6" y="T7"/>
                  </a:cxn>
                  <a:cxn ang="T14">
                    <a:pos x="T8" y="T9"/>
                  </a:cxn>
                </a:cxnLst>
                <a:rect l="T15" t="T16" r="T17" b="T18"/>
                <a:pathLst>
                  <a:path w="89" h="582">
                    <a:moveTo>
                      <a:pt x="0" y="581"/>
                    </a:moveTo>
                    <a:lnTo>
                      <a:pt x="24" y="0"/>
                    </a:lnTo>
                    <a:lnTo>
                      <a:pt x="64" y="0"/>
                    </a:lnTo>
                    <a:lnTo>
                      <a:pt x="88" y="581"/>
                    </a:lnTo>
                    <a:lnTo>
                      <a:pt x="0" y="581"/>
                    </a:lnTo>
                  </a:path>
                </a:pathLst>
              </a:custGeom>
              <a:solidFill>
                <a:srgbClr val="CECECE"/>
              </a:solidFill>
              <a:ln>
                <a:noFill/>
              </a:ln>
              <a:extLst>
                <a:ext uri="{91240B29-F687-4F45-9708-019B960494DF}">
                  <a14:hiddenLine xmlns:a14="http://schemas.microsoft.com/office/drawing/2010/main" w="12700" cap="rnd">
                    <a:solidFill>
                      <a:srgbClr val="000000"/>
                    </a:solidFill>
                    <a:round/>
                    <a:headEnd/>
                    <a:tailEnd/>
                  </a14:hiddenLine>
                </a:ext>
              </a:extLst>
            </p:spPr>
            <p:txBody>
              <a:bodyPr/>
              <a:lstStyle/>
              <a:p>
                <a:endParaRPr lang="es-CL"/>
              </a:p>
            </p:txBody>
          </p:sp>
          <p:sp>
            <p:nvSpPr>
              <p:cNvPr id="52258" name="Freeform 9"/>
              <p:cNvSpPr>
                <a:spLocks/>
              </p:cNvSpPr>
              <p:nvPr/>
            </p:nvSpPr>
            <p:spPr bwMode="auto">
              <a:xfrm>
                <a:off x="4905" y="890"/>
                <a:ext cx="89" cy="577"/>
              </a:xfrm>
              <a:custGeom>
                <a:avLst/>
                <a:gdLst>
                  <a:gd name="T0" fmla="*/ 0 w 89"/>
                  <a:gd name="T1" fmla="*/ 576 h 577"/>
                  <a:gd name="T2" fmla="*/ 24 w 89"/>
                  <a:gd name="T3" fmla="*/ 0 h 577"/>
                  <a:gd name="T4" fmla="*/ 64 w 89"/>
                  <a:gd name="T5" fmla="*/ 0 h 577"/>
                  <a:gd name="T6" fmla="*/ 88 w 89"/>
                  <a:gd name="T7" fmla="*/ 576 h 577"/>
                  <a:gd name="T8" fmla="*/ 0 w 89"/>
                  <a:gd name="T9" fmla="*/ 576 h 577"/>
                  <a:gd name="T10" fmla="*/ 0 60000 65536"/>
                  <a:gd name="T11" fmla="*/ 0 60000 65536"/>
                  <a:gd name="T12" fmla="*/ 0 60000 65536"/>
                  <a:gd name="T13" fmla="*/ 0 60000 65536"/>
                  <a:gd name="T14" fmla="*/ 0 60000 65536"/>
                  <a:gd name="T15" fmla="*/ 0 w 89"/>
                  <a:gd name="T16" fmla="*/ 0 h 577"/>
                  <a:gd name="T17" fmla="*/ 89 w 89"/>
                  <a:gd name="T18" fmla="*/ 577 h 577"/>
                </a:gdLst>
                <a:ahLst/>
                <a:cxnLst>
                  <a:cxn ang="T10">
                    <a:pos x="T0" y="T1"/>
                  </a:cxn>
                  <a:cxn ang="T11">
                    <a:pos x="T2" y="T3"/>
                  </a:cxn>
                  <a:cxn ang="T12">
                    <a:pos x="T4" y="T5"/>
                  </a:cxn>
                  <a:cxn ang="T13">
                    <a:pos x="T6" y="T7"/>
                  </a:cxn>
                  <a:cxn ang="T14">
                    <a:pos x="T8" y="T9"/>
                  </a:cxn>
                </a:cxnLst>
                <a:rect l="T15" t="T16" r="T17" b="T18"/>
                <a:pathLst>
                  <a:path w="89" h="577">
                    <a:moveTo>
                      <a:pt x="0" y="576"/>
                    </a:moveTo>
                    <a:lnTo>
                      <a:pt x="24" y="0"/>
                    </a:lnTo>
                    <a:lnTo>
                      <a:pt x="64" y="0"/>
                    </a:lnTo>
                    <a:lnTo>
                      <a:pt x="88" y="576"/>
                    </a:lnTo>
                    <a:lnTo>
                      <a:pt x="0" y="576"/>
                    </a:lnTo>
                  </a:path>
                </a:pathLst>
              </a:custGeom>
              <a:solidFill>
                <a:srgbClr val="CECECE"/>
              </a:solidFill>
              <a:ln>
                <a:noFill/>
              </a:ln>
              <a:extLst>
                <a:ext uri="{91240B29-F687-4F45-9708-019B960494DF}">
                  <a14:hiddenLine xmlns:a14="http://schemas.microsoft.com/office/drawing/2010/main" w="12700" cap="rnd">
                    <a:solidFill>
                      <a:srgbClr val="000000"/>
                    </a:solidFill>
                    <a:round/>
                    <a:headEnd/>
                    <a:tailEnd/>
                  </a14:hiddenLine>
                </a:ext>
              </a:extLst>
            </p:spPr>
            <p:txBody>
              <a:bodyPr/>
              <a:lstStyle/>
              <a:p>
                <a:endParaRPr lang="es-CL"/>
              </a:p>
            </p:txBody>
          </p:sp>
          <p:sp>
            <p:nvSpPr>
              <p:cNvPr id="52259" name="Freeform 10"/>
              <p:cNvSpPr>
                <a:spLocks/>
              </p:cNvSpPr>
              <p:nvPr/>
            </p:nvSpPr>
            <p:spPr bwMode="auto">
              <a:xfrm>
                <a:off x="5078" y="915"/>
                <a:ext cx="90" cy="581"/>
              </a:xfrm>
              <a:custGeom>
                <a:avLst/>
                <a:gdLst>
                  <a:gd name="T0" fmla="*/ 0 w 90"/>
                  <a:gd name="T1" fmla="*/ 580 h 581"/>
                  <a:gd name="T2" fmla="*/ 24 w 90"/>
                  <a:gd name="T3" fmla="*/ 0 h 581"/>
                  <a:gd name="T4" fmla="*/ 65 w 90"/>
                  <a:gd name="T5" fmla="*/ 0 h 581"/>
                  <a:gd name="T6" fmla="*/ 89 w 90"/>
                  <a:gd name="T7" fmla="*/ 580 h 581"/>
                  <a:gd name="T8" fmla="*/ 0 w 90"/>
                  <a:gd name="T9" fmla="*/ 580 h 581"/>
                  <a:gd name="T10" fmla="*/ 0 60000 65536"/>
                  <a:gd name="T11" fmla="*/ 0 60000 65536"/>
                  <a:gd name="T12" fmla="*/ 0 60000 65536"/>
                  <a:gd name="T13" fmla="*/ 0 60000 65536"/>
                  <a:gd name="T14" fmla="*/ 0 60000 65536"/>
                  <a:gd name="T15" fmla="*/ 0 w 90"/>
                  <a:gd name="T16" fmla="*/ 0 h 581"/>
                  <a:gd name="T17" fmla="*/ 90 w 90"/>
                  <a:gd name="T18" fmla="*/ 581 h 581"/>
                </a:gdLst>
                <a:ahLst/>
                <a:cxnLst>
                  <a:cxn ang="T10">
                    <a:pos x="T0" y="T1"/>
                  </a:cxn>
                  <a:cxn ang="T11">
                    <a:pos x="T2" y="T3"/>
                  </a:cxn>
                  <a:cxn ang="T12">
                    <a:pos x="T4" y="T5"/>
                  </a:cxn>
                  <a:cxn ang="T13">
                    <a:pos x="T6" y="T7"/>
                  </a:cxn>
                  <a:cxn ang="T14">
                    <a:pos x="T8" y="T9"/>
                  </a:cxn>
                </a:cxnLst>
                <a:rect l="T15" t="T16" r="T17" b="T18"/>
                <a:pathLst>
                  <a:path w="90" h="581">
                    <a:moveTo>
                      <a:pt x="0" y="580"/>
                    </a:moveTo>
                    <a:lnTo>
                      <a:pt x="24" y="0"/>
                    </a:lnTo>
                    <a:lnTo>
                      <a:pt x="65" y="0"/>
                    </a:lnTo>
                    <a:lnTo>
                      <a:pt x="89" y="580"/>
                    </a:lnTo>
                    <a:lnTo>
                      <a:pt x="0" y="580"/>
                    </a:lnTo>
                  </a:path>
                </a:pathLst>
              </a:custGeom>
              <a:solidFill>
                <a:srgbClr val="CECECE"/>
              </a:solidFill>
              <a:ln>
                <a:noFill/>
              </a:ln>
              <a:extLst>
                <a:ext uri="{91240B29-F687-4F45-9708-019B960494DF}">
                  <a14:hiddenLine xmlns:a14="http://schemas.microsoft.com/office/drawing/2010/main" w="12700" cap="rnd">
                    <a:solidFill>
                      <a:srgbClr val="000000"/>
                    </a:solidFill>
                    <a:round/>
                    <a:headEnd/>
                    <a:tailEnd/>
                  </a14:hiddenLine>
                </a:ext>
              </a:extLst>
            </p:spPr>
            <p:txBody>
              <a:bodyPr/>
              <a:lstStyle/>
              <a:p>
                <a:endParaRPr lang="es-CL"/>
              </a:p>
            </p:txBody>
          </p:sp>
          <p:sp>
            <p:nvSpPr>
              <p:cNvPr id="52260" name="Freeform 11"/>
              <p:cNvSpPr>
                <a:spLocks/>
              </p:cNvSpPr>
              <p:nvPr/>
            </p:nvSpPr>
            <p:spPr bwMode="auto">
              <a:xfrm>
                <a:off x="3853" y="1614"/>
                <a:ext cx="1716" cy="337"/>
              </a:xfrm>
              <a:custGeom>
                <a:avLst/>
                <a:gdLst>
                  <a:gd name="T0" fmla="*/ 11 w 1716"/>
                  <a:gd name="T1" fmla="*/ 22 h 337"/>
                  <a:gd name="T2" fmla="*/ 22 w 1716"/>
                  <a:gd name="T3" fmla="*/ 87 h 337"/>
                  <a:gd name="T4" fmla="*/ 89 w 1716"/>
                  <a:gd name="T5" fmla="*/ 120 h 337"/>
                  <a:gd name="T6" fmla="*/ 193 w 1716"/>
                  <a:gd name="T7" fmla="*/ 115 h 337"/>
                  <a:gd name="T8" fmla="*/ 274 w 1716"/>
                  <a:gd name="T9" fmla="*/ 142 h 337"/>
                  <a:gd name="T10" fmla="*/ 332 w 1716"/>
                  <a:gd name="T11" fmla="*/ 189 h 337"/>
                  <a:gd name="T12" fmla="*/ 388 w 1716"/>
                  <a:gd name="T13" fmla="*/ 243 h 337"/>
                  <a:gd name="T14" fmla="*/ 495 w 1716"/>
                  <a:gd name="T15" fmla="*/ 273 h 337"/>
                  <a:gd name="T16" fmla="*/ 520 w 1716"/>
                  <a:gd name="T17" fmla="*/ 276 h 337"/>
                  <a:gd name="T18" fmla="*/ 531 w 1716"/>
                  <a:gd name="T19" fmla="*/ 276 h 337"/>
                  <a:gd name="T20" fmla="*/ 545 w 1716"/>
                  <a:gd name="T21" fmla="*/ 276 h 337"/>
                  <a:gd name="T22" fmla="*/ 611 w 1716"/>
                  <a:gd name="T23" fmla="*/ 276 h 337"/>
                  <a:gd name="T24" fmla="*/ 653 w 1716"/>
                  <a:gd name="T25" fmla="*/ 276 h 337"/>
                  <a:gd name="T26" fmla="*/ 664 w 1716"/>
                  <a:gd name="T27" fmla="*/ 276 h 337"/>
                  <a:gd name="T28" fmla="*/ 675 w 1716"/>
                  <a:gd name="T29" fmla="*/ 276 h 337"/>
                  <a:gd name="T30" fmla="*/ 686 w 1716"/>
                  <a:gd name="T31" fmla="*/ 279 h 337"/>
                  <a:gd name="T32" fmla="*/ 698 w 1716"/>
                  <a:gd name="T33" fmla="*/ 279 h 337"/>
                  <a:gd name="T34" fmla="*/ 763 w 1716"/>
                  <a:gd name="T35" fmla="*/ 293 h 337"/>
                  <a:gd name="T36" fmla="*/ 816 w 1716"/>
                  <a:gd name="T37" fmla="*/ 317 h 337"/>
                  <a:gd name="T38" fmla="*/ 938 w 1716"/>
                  <a:gd name="T39" fmla="*/ 336 h 337"/>
                  <a:gd name="T40" fmla="*/ 1006 w 1716"/>
                  <a:gd name="T41" fmla="*/ 301 h 337"/>
                  <a:gd name="T42" fmla="*/ 1081 w 1716"/>
                  <a:gd name="T43" fmla="*/ 276 h 337"/>
                  <a:gd name="T44" fmla="*/ 1176 w 1716"/>
                  <a:gd name="T45" fmla="*/ 207 h 337"/>
                  <a:gd name="T46" fmla="*/ 1240 w 1716"/>
                  <a:gd name="T47" fmla="*/ 199 h 337"/>
                  <a:gd name="T48" fmla="*/ 1256 w 1716"/>
                  <a:gd name="T49" fmla="*/ 202 h 337"/>
                  <a:gd name="T50" fmla="*/ 1276 w 1716"/>
                  <a:gd name="T51" fmla="*/ 202 h 337"/>
                  <a:gd name="T52" fmla="*/ 1291 w 1716"/>
                  <a:gd name="T53" fmla="*/ 205 h 337"/>
                  <a:gd name="T54" fmla="*/ 1302 w 1716"/>
                  <a:gd name="T55" fmla="*/ 207 h 337"/>
                  <a:gd name="T56" fmla="*/ 1314 w 1716"/>
                  <a:gd name="T57" fmla="*/ 210 h 337"/>
                  <a:gd name="T58" fmla="*/ 1352 w 1716"/>
                  <a:gd name="T59" fmla="*/ 218 h 337"/>
                  <a:gd name="T60" fmla="*/ 1458 w 1716"/>
                  <a:gd name="T61" fmla="*/ 175 h 337"/>
                  <a:gd name="T62" fmla="*/ 1527 w 1716"/>
                  <a:gd name="T63" fmla="*/ 120 h 337"/>
                  <a:gd name="T64" fmla="*/ 1621 w 1716"/>
                  <a:gd name="T65" fmla="*/ 112 h 337"/>
                  <a:gd name="T66" fmla="*/ 1715 w 1716"/>
                  <a:gd name="T67" fmla="*/ 55 h 337"/>
                  <a:gd name="T68" fmla="*/ 1671 w 1716"/>
                  <a:gd name="T69" fmla="*/ 0 h 33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716"/>
                  <a:gd name="T106" fmla="*/ 0 h 337"/>
                  <a:gd name="T107" fmla="*/ 1716 w 1716"/>
                  <a:gd name="T108" fmla="*/ 337 h 33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716" h="337">
                    <a:moveTo>
                      <a:pt x="67" y="20"/>
                    </a:moveTo>
                    <a:lnTo>
                      <a:pt x="11" y="22"/>
                    </a:lnTo>
                    <a:lnTo>
                      <a:pt x="0" y="55"/>
                    </a:lnTo>
                    <a:lnTo>
                      <a:pt x="22" y="87"/>
                    </a:lnTo>
                    <a:lnTo>
                      <a:pt x="39" y="115"/>
                    </a:lnTo>
                    <a:lnTo>
                      <a:pt x="89" y="120"/>
                    </a:lnTo>
                    <a:lnTo>
                      <a:pt x="136" y="112"/>
                    </a:lnTo>
                    <a:lnTo>
                      <a:pt x="193" y="115"/>
                    </a:lnTo>
                    <a:lnTo>
                      <a:pt x="221" y="118"/>
                    </a:lnTo>
                    <a:lnTo>
                      <a:pt x="274" y="142"/>
                    </a:lnTo>
                    <a:lnTo>
                      <a:pt x="304" y="161"/>
                    </a:lnTo>
                    <a:lnTo>
                      <a:pt x="332" y="189"/>
                    </a:lnTo>
                    <a:lnTo>
                      <a:pt x="363" y="218"/>
                    </a:lnTo>
                    <a:lnTo>
                      <a:pt x="388" y="243"/>
                    </a:lnTo>
                    <a:lnTo>
                      <a:pt x="456" y="268"/>
                    </a:lnTo>
                    <a:lnTo>
                      <a:pt x="495" y="273"/>
                    </a:lnTo>
                    <a:lnTo>
                      <a:pt x="512" y="276"/>
                    </a:lnTo>
                    <a:lnTo>
                      <a:pt x="520" y="276"/>
                    </a:lnTo>
                    <a:lnTo>
                      <a:pt x="525" y="276"/>
                    </a:lnTo>
                    <a:lnTo>
                      <a:pt x="531" y="276"/>
                    </a:lnTo>
                    <a:lnTo>
                      <a:pt x="537" y="276"/>
                    </a:lnTo>
                    <a:lnTo>
                      <a:pt x="545" y="276"/>
                    </a:lnTo>
                    <a:lnTo>
                      <a:pt x="564" y="276"/>
                    </a:lnTo>
                    <a:lnTo>
                      <a:pt x="611" y="276"/>
                    </a:lnTo>
                    <a:lnTo>
                      <a:pt x="648" y="276"/>
                    </a:lnTo>
                    <a:lnTo>
                      <a:pt x="653" y="276"/>
                    </a:lnTo>
                    <a:lnTo>
                      <a:pt x="659" y="276"/>
                    </a:lnTo>
                    <a:lnTo>
                      <a:pt x="664" y="276"/>
                    </a:lnTo>
                    <a:lnTo>
                      <a:pt x="670" y="276"/>
                    </a:lnTo>
                    <a:lnTo>
                      <a:pt x="675" y="276"/>
                    </a:lnTo>
                    <a:lnTo>
                      <a:pt x="681" y="279"/>
                    </a:lnTo>
                    <a:lnTo>
                      <a:pt x="686" y="279"/>
                    </a:lnTo>
                    <a:lnTo>
                      <a:pt x="692" y="279"/>
                    </a:lnTo>
                    <a:lnTo>
                      <a:pt x="698" y="279"/>
                    </a:lnTo>
                    <a:lnTo>
                      <a:pt x="703" y="281"/>
                    </a:lnTo>
                    <a:lnTo>
                      <a:pt x="763" y="293"/>
                    </a:lnTo>
                    <a:lnTo>
                      <a:pt x="785" y="301"/>
                    </a:lnTo>
                    <a:lnTo>
                      <a:pt x="816" y="317"/>
                    </a:lnTo>
                    <a:lnTo>
                      <a:pt x="833" y="328"/>
                    </a:lnTo>
                    <a:lnTo>
                      <a:pt x="938" y="336"/>
                    </a:lnTo>
                    <a:lnTo>
                      <a:pt x="980" y="322"/>
                    </a:lnTo>
                    <a:lnTo>
                      <a:pt x="1006" y="301"/>
                    </a:lnTo>
                    <a:lnTo>
                      <a:pt x="1054" y="279"/>
                    </a:lnTo>
                    <a:lnTo>
                      <a:pt x="1081" y="276"/>
                    </a:lnTo>
                    <a:lnTo>
                      <a:pt x="1120" y="270"/>
                    </a:lnTo>
                    <a:lnTo>
                      <a:pt x="1176" y="207"/>
                    </a:lnTo>
                    <a:lnTo>
                      <a:pt x="1223" y="199"/>
                    </a:lnTo>
                    <a:lnTo>
                      <a:pt x="1240" y="199"/>
                    </a:lnTo>
                    <a:lnTo>
                      <a:pt x="1248" y="199"/>
                    </a:lnTo>
                    <a:lnTo>
                      <a:pt x="1256" y="202"/>
                    </a:lnTo>
                    <a:lnTo>
                      <a:pt x="1267" y="202"/>
                    </a:lnTo>
                    <a:lnTo>
                      <a:pt x="1276" y="202"/>
                    </a:lnTo>
                    <a:lnTo>
                      <a:pt x="1284" y="202"/>
                    </a:lnTo>
                    <a:lnTo>
                      <a:pt x="1291" y="205"/>
                    </a:lnTo>
                    <a:lnTo>
                      <a:pt x="1297" y="205"/>
                    </a:lnTo>
                    <a:lnTo>
                      <a:pt x="1302" y="207"/>
                    </a:lnTo>
                    <a:lnTo>
                      <a:pt x="1308" y="207"/>
                    </a:lnTo>
                    <a:lnTo>
                      <a:pt x="1314" y="210"/>
                    </a:lnTo>
                    <a:lnTo>
                      <a:pt x="1319" y="213"/>
                    </a:lnTo>
                    <a:lnTo>
                      <a:pt x="1352" y="218"/>
                    </a:lnTo>
                    <a:lnTo>
                      <a:pt x="1416" y="213"/>
                    </a:lnTo>
                    <a:lnTo>
                      <a:pt x="1458" y="175"/>
                    </a:lnTo>
                    <a:lnTo>
                      <a:pt x="1497" y="137"/>
                    </a:lnTo>
                    <a:lnTo>
                      <a:pt x="1527" y="120"/>
                    </a:lnTo>
                    <a:lnTo>
                      <a:pt x="1576" y="129"/>
                    </a:lnTo>
                    <a:lnTo>
                      <a:pt x="1621" y="112"/>
                    </a:lnTo>
                    <a:lnTo>
                      <a:pt x="1643" y="77"/>
                    </a:lnTo>
                    <a:lnTo>
                      <a:pt x="1715" y="55"/>
                    </a:lnTo>
                    <a:lnTo>
                      <a:pt x="1715" y="20"/>
                    </a:lnTo>
                    <a:lnTo>
                      <a:pt x="1671" y="0"/>
                    </a:lnTo>
                    <a:lnTo>
                      <a:pt x="67" y="20"/>
                    </a:lnTo>
                  </a:path>
                </a:pathLst>
              </a:custGeom>
              <a:solidFill>
                <a:srgbClr val="60C900"/>
              </a:solidFill>
              <a:ln>
                <a:noFill/>
              </a:ln>
              <a:extLst>
                <a:ext uri="{91240B29-F687-4F45-9708-019B960494DF}">
                  <a14:hiddenLine xmlns:a14="http://schemas.microsoft.com/office/drawing/2010/main" w="12700" cap="rnd">
                    <a:solidFill>
                      <a:srgbClr val="000000"/>
                    </a:solidFill>
                    <a:round/>
                    <a:headEnd/>
                    <a:tailEnd/>
                  </a14:hiddenLine>
                </a:ext>
              </a:extLst>
            </p:spPr>
            <p:txBody>
              <a:bodyPr/>
              <a:lstStyle/>
              <a:p>
                <a:endParaRPr lang="es-CL"/>
              </a:p>
            </p:txBody>
          </p:sp>
          <p:sp>
            <p:nvSpPr>
              <p:cNvPr id="52261" name="Freeform 12"/>
              <p:cNvSpPr>
                <a:spLocks/>
              </p:cNvSpPr>
              <p:nvPr/>
            </p:nvSpPr>
            <p:spPr bwMode="auto">
              <a:xfrm>
                <a:off x="5273" y="1683"/>
                <a:ext cx="129" cy="27"/>
              </a:xfrm>
              <a:custGeom>
                <a:avLst/>
                <a:gdLst>
                  <a:gd name="T0" fmla="*/ 0 w 129"/>
                  <a:gd name="T1" fmla="*/ 20 h 27"/>
                  <a:gd name="T2" fmla="*/ 97 w 129"/>
                  <a:gd name="T3" fmla="*/ 0 h 27"/>
                  <a:gd name="T4" fmla="*/ 128 w 129"/>
                  <a:gd name="T5" fmla="*/ 7 h 27"/>
                  <a:gd name="T6" fmla="*/ 25 w 129"/>
                  <a:gd name="T7" fmla="*/ 26 h 27"/>
                  <a:gd name="T8" fmla="*/ 0 w 129"/>
                  <a:gd name="T9" fmla="*/ 20 h 27"/>
                  <a:gd name="T10" fmla="*/ 0 60000 65536"/>
                  <a:gd name="T11" fmla="*/ 0 60000 65536"/>
                  <a:gd name="T12" fmla="*/ 0 60000 65536"/>
                  <a:gd name="T13" fmla="*/ 0 60000 65536"/>
                  <a:gd name="T14" fmla="*/ 0 60000 65536"/>
                  <a:gd name="T15" fmla="*/ 0 w 129"/>
                  <a:gd name="T16" fmla="*/ 0 h 27"/>
                  <a:gd name="T17" fmla="*/ 129 w 129"/>
                  <a:gd name="T18" fmla="*/ 27 h 27"/>
                </a:gdLst>
                <a:ahLst/>
                <a:cxnLst>
                  <a:cxn ang="T10">
                    <a:pos x="T0" y="T1"/>
                  </a:cxn>
                  <a:cxn ang="T11">
                    <a:pos x="T2" y="T3"/>
                  </a:cxn>
                  <a:cxn ang="T12">
                    <a:pos x="T4" y="T5"/>
                  </a:cxn>
                  <a:cxn ang="T13">
                    <a:pos x="T6" y="T7"/>
                  </a:cxn>
                  <a:cxn ang="T14">
                    <a:pos x="T8" y="T9"/>
                  </a:cxn>
                </a:cxnLst>
                <a:rect l="T15" t="T16" r="T17" b="T18"/>
                <a:pathLst>
                  <a:path w="129" h="27">
                    <a:moveTo>
                      <a:pt x="0" y="20"/>
                    </a:moveTo>
                    <a:lnTo>
                      <a:pt x="97" y="0"/>
                    </a:lnTo>
                    <a:lnTo>
                      <a:pt x="128" y="7"/>
                    </a:lnTo>
                    <a:lnTo>
                      <a:pt x="25" y="26"/>
                    </a:lnTo>
                    <a:lnTo>
                      <a:pt x="0" y="20"/>
                    </a:lnTo>
                  </a:path>
                </a:pathLst>
              </a:custGeom>
              <a:solidFill>
                <a:srgbClr val="919191"/>
              </a:solidFill>
              <a:ln>
                <a:noFill/>
              </a:ln>
              <a:extLst>
                <a:ext uri="{91240B29-F687-4F45-9708-019B960494DF}">
                  <a14:hiddenLine xmlns:a14="http://schemas.microsoft.com/office/drawing/2010/main" w="12700" cap="rnd">
                    <a:solidFill>
                      <a:srgbClr val="000000"/>
                    </a:solidFill>
                    <a:round/>
                    <a:headEnd/>
                    <a:tailEnd/>
                  </a14:hiddenLine>
                </a:ext>
              </a:extLst>
            </p:spPr>
            <p:txBody>
              <a:bodyPr/>
              <a:lstStyle/>
              <a:p>
                <a:endParaRPr lang="es-CL"/>
              </a:p>
            </p:txBody>
          </p:sp>
          <p:sp>
            <p:nvSpPr>
              <p:cNvPr id="52262" name="Freeform 13"/>
              <p:cNvSpPr>
                <a:spLocks/>
              </p:cNvSpPr>
              <p:nvPr/>
            </p:nvSpPr>
            <p:spPr bwMode="auto">
              <a:xfrm>
                <a:off x="5273" y="1708"/>
                <a:ext cx="21" cy="17"/>
              </a:xfrm>
              <a:custGeom>
                <a:avLst/>
                <a:gdLst>
                  <a:gd name="T0" fmla="*/ 0 w 21"/>
                  <a:gd name="T1" fmla="*/ 0 h 17"/>
                  <a:gd name="T2" fmla="*/ 20 w 21"/>
                  <a:gd name="T3" fmla="*/ 5 h 17"/>
                  <a:gd name="T4" fmla="*/ 20 w 21"/>
                  <a:gd name="T5" fmla="*/ 16 h 17"/>
                  <a:gd name="T6" fmla="*/ 0 w 21"/>
                  <a:gd name="T7" fmla="*/ 9 h 17"/>
                  <a:gd name="T8" fmla="*/ 0 w 21"/>
                  <a:gd name="T9" fmla="*/ 0 h 17"/>
                  <a:gd name="T10" fmla="*/ 0 60000 65536"/>
                  <a:gd name="T11" fmla="*/ 0 60000 65536"/>
                  <a:gd name="T12" fmla="*/ 0 60000 65536"/>
                  <a:gd name="T13" fmla="*/ 0 60000 65536"/>
                  <a:gd name="T14" fmla="*/ 0 60000 65536"/>
                  <a:gd name="T15" fmla="*/ 0 w 21"/>
                  <a:gd name="T16" fmla="*/ 0 h 17"/>
                  <a:gd name="T17" fmla="*/ 21 w 21"/>
                  <a:gd name="T18" fmla="*/ 17 h 17"/>
                </a:gdLst>
                <a:ahLst/>
                <a:cxnLst>
                  <a:cxn ang="T10">
                    <a:pos x="T0" y="T1"/>
                  </a:cxn>
                  <a:cxn ang="T11">
                    <a:pos x="T2" y="T3"/>
                  </a:cxn>
                  <a:cxn ang="T12">
                    <a:pos x="T4" y="T5"/>
                  </a:cxn>
                  <a:cxn ang="T13">
                    <a:pos x="T6" y="T7"/>
                  </a:cxn>
                  <a:cxn ang="T14">
                    <a:pos x="T8" y="T9"/>
                  </a:cxn>
                </a:cxnLst>
                <a:rect l="T15" t="T16" r="T17" b="T18"/>
                <a:pathLst>
                  <a:path w="21" h="17">
                    <a:moveTo>
                      <a:pt x="0" y="0"/>
                    </a:moveTo>
                    <a:lnTo>
                      <a:pt x="20" y="5"/>
                    </a:lnTo>
                    <a:lnTo>
                      <a:pt x="20" y="16"/>
                    </a:lnTo>
                    <a:lnTo>
                      <a:pt x="0" y="9"/>
                    </a:lnTo>
                    <a:lnTo>
                      <a:pt x="0" y="0"/>
                    </a:lnTo>
                  </a:path>
                </a:pathLst>
              </a:custGeom>
              <a:solidFill>
                <a:srgbClr val="6C6C6C"/>
              </a:solidFill>
              <a:ln>
                <a:noFill/>
              </a:ln>
              <a:extLst>
                <a:ext uri="{91240B29-F687-4F45-9708-019B960494DF}">
                  <a14:hiddenLine xmlns:a14="http://schemas.microsoft.com/office/drawing/2010/main" w="12700" cap="rnd">
                    <a:solidFill>
                      <a:srgbClr val="000000"/>
                    </a:solidFill>
                    <a:round/>
                    <a:headEnd/>
                    <a:tailEnd/>
                  </a14:hiddenLine>
                </a:ext>
              </a:extLst>
            </p:spPr>
            <p:txBody>
              <a:bodyPr/>
              <a:lstStyle/>
              <a:p>
                <a:endParaRPr lang="es-CL"/>
              </a:p>
            </p:txBody>
          </p:sp>
          <p:sp>
            <p:nvSpPr>
              <p:cNvPr id="52263" name="Freeform 14"/>
              <p:cNvSpPr>
                <a:spLocks/>
              </p:cNvSpPr>
              <p:nvPr/>
            </p:nvSpPr>
            <p:spPr bwMode="auto">
              <a:xfrm>
                <a:off x="5273" y="1552"/>
                <a:ext cx="97" cy="8"/>
              </a:xfrm>
              <a:custGeom>
                <a:avLst/>
                <a:gdLst>
                  <a:gd name="T0" fmla="*/ 0 w 97"/>
                  <a:gd name="T1" fmla="*/ 3 h 8"/>
                  <a:gd name="T2" fmla="*/ 96 w 97"/>
                  <a:gd name="T3" fmla="*/ 0 h 8"/>
                  <a:gd name="T4" fmla="*/ 88 w 97"/>
                  <a:gd name="T5" fmla="*/ 4 h 8"/>
                  <a:gd name="T6" fmla="*/ 0 w 97"/>
                  <a:gd name="T7" fmla="*/ 7 h 8"/>
                  <a:gd name="T8" fmla="*/ 0 w 97"/>
                  <a:gd name="T9" fmla="*/ 3 h 8"/>
                  <a:gd name="T10" fmla="*/ 0 60000 65536"/>
                  <a:gd name="T11" fmla="*/ 0 60000 65536"/>
                  <a:gd name="T12" fmla="*/ 0 60000 65536"/>
                  <a:gd name="T13" fmla="*/ 0 60000 65536"/>
                  <a:gd name="T14" fmla="*/ 0 60000 65536"/>
                  <a:gd name="T15" fmla="*/ 0 w 97"/>
                  <a:gd name="T16" fmla="*/ 0 h 8"/>
                  <a:gd name="T17" fmla="*/ 97 w 97"/>
                  <a:gd name="T18" fmla="*/ 8 h 8"/>
                </a:gdLst>
                <a:ahLst/>
                <a:cxnLst>
                  <a:cxn ang="T10">
                    <a:pos x="T0" y="T1"/>
                  </a:cxn>
                  <a:cxn ang="T11">
                    <a:pos x="T2" y="T3"/>
                  </a:cxn>
                  <a:cxn ang="T12">
                    <a:pos x="T4" y="T5"/>
                  </a:cxn>
                  <a:cxn ang="T13">
                    <a:pos x="T6" y="T7"/>
                  </a:cxn>
                  <a:cxn ang="T14">
                    <a:pos x="T8" y="T9"/>
                  </a:cxn>
                </a:cxnLst>
                <a:rect l="T15" t="T16" r="T17" b="T18"/>
                <a:pathLst>
                  <a:path w="97" h="8">
                    <a:moveTo>
                      <a:pt x="0" y="3"/>
                    </a:moveTo>
                    <a:lnTo>
                      <a:pt x="96" y="0"/>
                    </a:lnTo>
                    <a:lnTo>
                      <a:pt x="88" y="4"/>
                    </a:lnTo>
                    <a:lnTo>
                      <a:pt x="0" y="7"/>
                    </a:lnTo>
                    <a:lnTo>
                      <a:pt x="0" y="3"/>
                    </a:lnTo>
                  </a:path>
                </a:pathLst>
              </a:custGeom>
              <a:solidFill>
                <a:srgbClr val="2F1D00"/>
              </a:solidFill>
              <a:ln>
                <a:noFill/>
              </a:ln>
              <a:extLst>
                <a:ext uri="{91240B29-F687-4F45-9708-019B960494DF}">
                  <a14:hiddenLine xmlns:a14="http://schemas.microsoft.com/office/drawing/2010/main" w="12700" cap="rnd">
                    <a:solidFill>
                      <a:srgbClr val="000000"/>
                    </a:solidFill>
                    <a:round/>
                    <a:headEnd/>
                    <a:tailEnd/>
                  </a14:hiddenLine>
                </a:ext>
              </a:extLst>
            </p:spPr>
            <p:txBody>
              <a:bodyPr/>
              <a:lstStyle/>
              <a:p>
                <a:endParaRPr lang="es-CL"/>
              </a:p>
            </p:txBody>
          </p:sp>
          <p:sp>
            <p:nvSpPr>
              <p:cNvPr id="52264" name="Freeform 15"/>
              <p:cNvSpPr>
                <a:spLocks/>
              </p:cNvSpPr>
              <p:nvPr/>
            </p:nvSpPr>
            <p:spPr bwMode="auto">
              <a:xfrm>
                <a:off x="5273" y="1680"/>
                <a:ext cx="97" cy="23"/>
              </a:xfrm>
              <a:custGeom>
                <a:avLst/>
                <a:gdLst>
                  <a:gd name="T0" fmla="*/ 0 w 97"/>
                  <a:gd name="T1" fmla="*/ 22 h 23"/>
                  <a:gd name="T2" fmla="*/ 96 w 97"/>
                  <a:gd name="T3" fmla="*/ 2 h 23"/>
                  <a:gd name="T4" fmla="*/ 88 w 97"/>
                  <a:gd name="T5" fmla="*/ 0 h 23"/>
                  <a:gd name="T6" fmla="*/ 0 w 97"/>
                  <a:gd name="T7" fmla="*/ 17 h 23"/>
                  <a:gd name="T8" fmla="*/ 0 w 97"/>
                  <a:gd name="T9" fmla="*/ 22 h 23"/>
                  <a:gd name="T10" fmla="*/ 0 60000 65536"/>
                  <a:gd name="T11" fmla="*/ 0 60000 65536"/>
                  <a:gd name="T12" fmla="*/ 0 60000 65536"/>
                  <a:gd name="T13" fmla="*/ 0 60000 65536"/>
                  <a:gd name="T14" fmla="*/ 0 60000 65536"/>
                  <a:gd name="T15" fmla="*/ 0 w 97"/>
                  <a:gd name="T16" fmla="*/ 0 h 23"/>
                  <a:gd name="T17" fmla="*/ 97 w 97"/>
                  <a:gd name="T18" fmla="*/ 23 h 23"/>
                </a:gdLst>
                <a:ahLst/>
                <a:cxnLst>
                  <a:cxn ang="T10">
                    <a:pos x="T0" y="T1"/>
                  </a:cxn>
                  <a:cxn ang="T11">
                    <a:pos x="T2" y="T3"/>
                  </a:cxn>
                  <a:cxn ang="T12">
                    <a:pos x="T4" y="T5"/>
                  </a:cxn>
                  <a:cxn ang="T13">
                    <a:pos x="T6" y="T7"/>
                  </a:cxn>
                  <a:cxn ang="T14">
                    <a:pos x="T8" y="T9"/>
                  </a:cxn>
                </a:cxnLst>
                <a:rect l="T15" t="T16" r="T17" b="T18"/>
                <a:pathLst>
                  <a:path w="97" h="23">
                    <a:moveTo>
                      <a:pt x="0" y="22"/>
                    </a:moveTo>
                    <a:lnTo>
                      <a:pt x="96" y="2"/>
                    </a:lnTo>
                    <a:lnTo>
                      <a:pt x="88" y="0"/>
                    </a:lnTo>
                    <a:lnTo>
                      <a:pt x="0" y="17"/>
                    </a:lnTo>
                    <a:lnTo>
                      <a:pt x="0" y="22"/>
                    </a:lnTo>
                  </a:path>
                </a:pathLst>
              </a:custGeom>
              <a:solidFill>
                <a:srgbClr val="563500"/>
              </a:solidFill>
              <a:ln>
                <a:noFill/>
              </a:ln>
              <a:extLst>
                <a:ext uri="{91240B29-F687-4F45-9708-019B960494DF}">
                  <a14:hiddenLine xmlns:a14="http://schemas.microsoft.com/office/drawing/2010/main" w="12700" cap="rnd">
                    <a:solidFill>
                      <a:srgbClr val="000000"/>
                    </a:solidFill>
                    <a:round/>
                    <a:headEnd/>
                    <a:tailEnd/>
                  </a14:hiddenLine>
                </a:ext>
              </a:extLst>
            </p:spPr>
            <p:txBody>
              <a:bodyPr/>
              <a:lstStyle/>
              <a:p>
                <a:endParaRPr lang="es-CL"/>
              </a:p>
            </p:txBody>
          </p:sp>
          <p:sp>
            <p:nvSpPr>
              <p:cNvPr id="52265" name="Freeform 16"/>
              <p:cNvSpPr>
                <a:spLocks/>
              </p:cNvSpPr>
              <p:nvPr/>
            </p:nvSpPr>
            <p:spPr bwMode="auto">
              <a:xfrm>
                <a:off x="3895" y="1350"/>
                <a:ext cx="820" cy="499"/>
              </a:xfrm>
              <a:custGeom>
                <a:avLst/>
                <a:gdLst>
                  <a:gd name="T0" fmla="*/ 819 w 820"/>
                  <a:gd name="T1" fmla="*/ 0 h 499"/>
                  <a:gd name="T2" fmla="*/ 819 w 820"/>
                  <a:gd name="T3" fmla="*/ 498 h 499"/>
                  <a:gd name="T4" fmla="*/ 0 w 820"/>
                  <a:gd name="T5" fmla="*/ 293 h 499"/>
                  <a:gd name="T6" fmla="*/ 0 w 820"/>
                  <a:gd name="T7" fmla="*/ 90 h 499"/>
                  <a:gd name="T8" fmla="*/ 819 w 820"/>
                  <a:gd name="T9" fmla="*/ 0 h 499"/>
                  <a:gd name="T10" fmla="*/ 0 60000 65536"/>
                  <a:gd name="T11" fmla="*/ 0 60000 65536"/>
                  <a:gd name="T12" fmla="*/ 0 60000 65536"/>
                  <a:gd name="T13" fmla="*/ 0 60000 65536"/>
                  <a:gd name="T14" fmla="*/ 0 60000 65536"/>
                  <a:gd name="T15" fmla="*/ 0 w 820"/>
                  <a:gd name="T16" fmla="*/ 0 h 499"/>
                  <a:gd name="T17" fmla="*/ 820 w 820"/>
                  <a:gd name="T18" fmla="*/ 499 h 499"/>
                </a:gdLst>
                <a:ahLst/>
                <a:cxnLst>
                  <a:cxn ang="T10">
                    <a:pos x="T0" y="T1"/>
                  </a:cxn>
                  <a:cxn ang="T11">
                    <a:pos x="T2" y="T3"/>
                  </a:cxn>
                  <a:cxn ang="T12">
                    <a:pos x="T4" y="T5"/>
                  </a:cxn>
                  <a:cxn ang="T13">
                    <a:pos x="T6" y="T7"/>
                  </a:cxn>
                  <a:cxn ang="T14">
                    <a:pos x="T8" y="T9"/>
                  </a:cxn>
                </a:cxnLst>
                <a:rect l="T15" t="T16" r="T17" b="T18"/>
                <a:pathLst>
                  <a:path w="820" h="499">
                    <a:moveTo>
                      <a:pt x="819" y="0"/>
                    </a:moveTo>
                    <a:lnTo>
                      <a:pt x="819" y="498"/>
                    </a:lnTo>
                    <a:lnTo>
                      <a:pt x="0" y="293"/>
                    </a:lnTo>
                    <a:lnTo>
                      <a:pt x="0" y="90"/>
                    </a:lnTo>
                    <a:lnTo>
                      <a:pt x="819" y="0"/>
                    </a:lnTo>
                  </a:path>
                </a:pathLst>
              </a:custGeom>
              <a:solidFill>
                <a:srgbClr val="F76681"/>
              </a:solidFill>
              <a:ln>
                <a:noFill/>
              </a:ln>
              <a:extLst>
                <a:ext uri="{91240B29-F687-4F45-9708-019B960494DF}">
                  <a14:hiddenLine xmlns:a14="http://schemas.microsoft.com/office/drawing/2010/main" w="12700" cap="rnd">
                    <a:solidFill>
                      <a:srgbClr val="000000"/>
                    </a:solidFill>
                    <a:round/>
                    <a:headEnd/>
                    <a:tailEnd/>
                  </a14:hiddenLine>
                </a:ext>
              </a:extLst>
            </p:spPr>
            <p:txBody>
              <a:bodyPr/>
              <a:lstStyle/>
              <a:p>
                <a:endParaRPr lang="es-CL"/>
              </a:p>
            </p:txBody>
          </p:sp>
          <p:sp>
            <p:nvSpPr>
              <p:cNvPr id="52266" name="Freeform 17"/>
              <p:cNvSpPr>
                <a:spLocks/>
              </p:cNvSpPr>
              <p:nvPr/>
            </p:nvSpPr>
            <p:spPr bwMode="auto">
              <a:xfrm>
                <a:off x="3915" y="1408"/>
                <a:ext cx="746" cy="321"/>
              </a:xfrm>
              <a:custGeom>
                <a:avLst/>
                <a:gdLst>
                  <a:gd name="T0" fmla="*/ 0 w 746"/>
                  <a:gd name="T1" fmla="*/ 52 h 321"/>
                  <a:gd name="T2" fmla="*/ 0 w 746"/>
                  <a:gd name="T3" fmla="*/ 192 h 321"/>
                  <a:gd name="T4" fmla="*/ 745 w 746"/>
                  <a:gd name="T5" fmla="*/ 320 h 321"/>
                  <a:gd name="T6" fmla="*/ 745 w 746"/>
                  <a:gd name="T7" fmla="*/ 0 h 321"/>
                  <a:gd name="T8" fmla="*/ 0 w 746"/>
                  <a:gd name="T9" fmla="*/ 52 h 321"/>
                  <a:gd name="T10" fmla="*/ 0 60000 65536"/>
                  <a:gd name="T11" fmla="*/ 0 60000 65536"/>
                  <a:gd name="T12" fmla="*/ 0 60000 65536"/>
                  <a:gd name="T13" fmla="*/ 0 60000 65536"/>
                  <a:gd name="T14" fmla="*/ 0 60000 65536"/>
                  <a:gd name="T15" fmla="*/ 0 w 746"/>
                  <a:gd name="T16" fmla="*/ 0 h 321"/>
                  <a:gd name="T17" fmla="*/ 746 w 746"/>
                  <a:gd name="T18" fmla="*/ 321 h 321"/>
                </a:gdLst>
                <a:ahLst/>
                <a:cxnLst>
                  <a:cxn ang="T10">
                    <a:pos x="T0" y="T1"/>
                  </a:cxn>
                  <a:cxn ang="T11">
                    <a:pos x="T2" y="T3"/>
                  </a:cxn>
                  <a:cxn ang="T12">
                    <a:pos x="T4" y="T5"/>
                  </a:cxn>
                  <a:cxn ang="T13">
                    <a:pos x="T6" y="T7"/>
                  </a:cxn>
                  <a:cxn ang="T14">
                    <a:pos x="T8" y="T9"/>
                  </a:cxn>
                </a:cxnLst>
                <a:rect l="T15" t="T16" r="T17" b="T18"/>
                <a:pathLst>
                  <a:path w="746" h="321">
                    <a:moveTo>
                      <a:pt x="0" y="52"/>
                    </a:moveTo>
                    <a:lnTo>
                      <a:pt x="0" y="192"/>
                    </a:lnTo>
                    <a:lnTo>
                      <a:pt x="745" y="320"/>
                    </a:lnTo>
                    <a:lnTo>
                      <a:pt x="745" y="0"/>
                    </a:lnTo>
                    <a:lnTo>
                      <a:pt x="0" y="52"/>
                    </a:lnTo>
                  </a:path>
                </a:pathLst>
              </a:custGeom>
              <a:solidFill>
                <a:srgbClr val="4040FF"/>
              </a:solidFill>
              <a:ln>
                <a:noFill/>
              </a:ln>
              <a:extLst>
                <a:ext uri="{91240B29-F687-4F45-9708-019B960494DF}">
                  <a14:hiddenLine xmlns:a14="http://schemas.microsoft.com/office/drawing/2010/main" w="12700" cap="rnd">
                    <a:solidFill>
                      <a:srgbClr val="000000"/>
                    </a:solidFill>
                    <a:round/>
                    <a:headEnd/>
                    <a:tailEnd/>
                  </a14:hiddenLine>
                </a:ext>
              </a:extLst>
            </p:spPr>
            <p:txBody>
              <a:bodyPr/>
              <a:lstStyle/>
              <a:p>
                <a:endParaRPr lang="es-CL"/>
              </a:p>
            </p:txBody>
          </p:sp>
          <p:sp>
            <p:nvSpPr>
              <p:cNvPr id="52267" name="Line 18"/>
              <p:cNvSpPr>
                <a:spLocks noChangeShapeType="1"/>
              </p:cNvSpPr>
              <p:nvPr/>
            </p:nvSpPr>
            <p:spPr bwMode="auto">
              <a:xfrm flipH="1">
                <a:off x="3911" y="1467"/>
                <a:ext cx="759" cy="14"/>
              </a:xfrm>
              <a:prstGeom prst="line">
                <a:avLst/>
              </a:prstGeom>
              <a:noFill/>
              <a:ln w="12700">
                <a:solidFill>
                  <a:srgbClr val="404040"/>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52268" name="Line 19"/>
              <p:cNvSpPr>
                <a:spLocks noChangeShapeType="1"/>
              </p:cNvSpPr>
              <p:nvPr/>
            </p:nvSpPr>
            <p:spPr bwMode="auto">
              <a:xfrm flipH="1" flipV="1">
                <a:off x="3911" y="1505"/>
                <a:ext cx="759" cy="16"/>
              </a:xfrm>
              <a:prstGeom prst="line">
                <a:avLst/>
              </a:prstGeom>
              <a:noFill/>
              <a:ln w="12700">
                <a:solidFill>
                  <a:srgbClr val="404040"/>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52269" name="Line 20"/>
              <p:cNvSpPr>
                <a:spLocks noChangeShapeType="1"/>
              </p:cNvSpPr>
              <p:nvPr/>
            </p:nvSpPr>
            <p:spPr bwMode="auto">
              <a:xfrm flipH="1" flipV="1">
                <a:off x="3911" y="1529"/>
                <a:ext cx="759" cy="46"/>
              </a:xfrm>
              <a:prstGeom prst="line">
                <a:avLst/>
              </a:prstGeom>
              <a:noFill/>
              <a:ln w="12700">
                <a:solidFill>
                  <a:srgbClr val="404040"/>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52270" name="Line 21"/>
              <p:cNvSpPr>
                <a:spLocks noChangeShapeType="1"/>
              </p:cNvSpPr>
              <p:nvPr/>
            </p:nvSpPr>
            <p:spPr bwMode="auto">
              <a:xfrm flipH="1" flipV="1">
                <a:off x="3911" y="1553"/>
                <a:ext cx="759" cy="76"/>
              </a:xfrm>
              <a:prstGeom prst="line">
                <a:avLst/>
              </a:prstGeom>
              <a:noFill/>
              <a:ln w="12700">
                <a:solidFill>
                  <a:srgbClr val="404040"/>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52271" name="Line 22"/>
              <p:cNvSpPr>
                <a:spLocks noChangeShapeType="1"/>
              </p:cNvSpPr>
              <p:nvPr/>
            </p:nvSpPr>
            <p:spPr bwMode="auto">
              <a:xfrm flipH="1" flipV="1">
                <a:off x="3911" y="1577"/>
                <a:ext cx="759" cy="106"/>
              </a:xfrm>
              <a:prstGeom prst="line">
                <a:avLst/>
              </a:prstGeom>
              <a:noFill/>
              <a:ln w="12700">
                <a:solidFill>
                  <a:srgbClr val="404040"/>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52272" name="Line 23"/>
              <p:cNvSpPr>
                <a:spLocks noChangeShapeType="1"/>
              </p:cNvSpPr>
              <p:nvPr/>
            </p:nvSpPr>
            <p:spPr bwMode="auto">
              <a:xfrm>
                <a:off x="4596" y="1419"/>
                <a:ext cx="0" cy="297"/>
              </a:xfrm>
              <a:prstGeom prst="line">
                <a:avLst/>
              </a:prstGeom>
              <a:noFill/>
              <a:ln w="12700">
                <a:solidFill>
                  <a:srgbClr val="404040"/>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52273" name="Line 24"/>
              <p:cNvSpPr>
                <a:spLocks noChangeShapeType="1"/>
              </p:cNvSpPr>
              <p:nvPr/>
            </p:nvSpPr>
            <p:spPr bwMode="auto">
              <a:xfrm>
                <a:off x="4534" y="1423"/>
                <a:ext cx="0" cy="284"/>
              </a:xfrm>
              <a:prstGeom prst="line">
                <a:avLst/>
              </a:prstGeom>
              <a:noFill/>
              <a:ln w="12700">
                <a:solidFill>
                  <a:srgbClr val="404040"/>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52274" name="Line 25"/>
              <p:cNvSpPr>
                <a:spLocks noChangeShapeType="1"/>
              </p:cNvSpPr>
              <p:nvPr/>
            </p:nvSpPr>
            <p:spPr bwMode="auto">
              <a:xfrm>
                <a:off x="4483" y="1426"/>
                <a:ext cx="0" cy="273"/>
              </a:xfrm>
              <a:prstGeom prst="line">
                <a:avLst/>
              </a:prstGeom>
              <a:noFill/>
              <a:ln w="12700">
                <a:solidFill>
                  <a:srgbClr val="404040"/>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52275" name="Line 26"/>
              <p:cNvSpPr>
                <a:spLocks noChangeShapeType="1"/>
              </p:cNvSpPr>
              <p:nvPr/>
            </p:nvSpPr>
            <p:spPr bwMode="auto">
              <a:xfrm>
                <a:off x="4431" y="1430"/>
                <a:ext cx="0" cy="259"/>
              </a:xfrm>
              <a:prstGeom prst="line">
                <a:avLst/>
              </a:prstGeom>
              <a:noFill/>
              <a:ln w="12700">
                <a:solidFill>
                  <a:srgbClr val="404040"/>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52276" name="Line 27"/>
              <p:cNvSpPr>
                <a:spLocks noChangeShapeType="1"/>
              </p:cNvSpPr>
              <p:nvPr/>
            </p:nvSpPr>
            <p:spPr bwMode="auto">
              <a:xfrm>
                <a:off x="4382" y="1433"/>
                <a:ext cx="0" cy="248"/>
              </a:xfrm>
              <a:prstGeom prst="line">
                <a:avLst/>
              </a:prstGeom>
              <a:noFill/>
              <a:ln w="12700">
                <a:solidFill>
                  <a:srgbClr val="404040"/>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52277" name="Line 28"/>
              <p:cNvSpPr>
                <a:spLocks noChangeShapeType="1"/>
              </p:cNvSpPr>
              <p:nvPr/>
            </p:nvSpPr>
            <p:spPr bwMode="auto">
              <a:xfrm>
                <a:off x="4343" y="1435"/>
                <a:ext cx="0" cy="239"/>
              </a:xfrm>
              <a:prstGeom prst="line">
                <a:avLst/>
              </a:prstGeom>
              <a:noFill/>
              <a:ln w="12700">
                <a:solidFill>
                  <a:srgbClr val="404040"/>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52278" name="Line 29"/>
              <p:cNvSpPr>
                <a:spLocks noChangeShapeType="1"/>
              </p:cNvSpPr>
              <p:nvPr/>
            </p:nvSpPr>
            <p:spPr bwMode="auto">
              <a:xfrm>
                <a:off x="4304" y="1438"/>
                <a:ext cx="0" cy="230"/>
              </a:xfrm>
              <a:prstGeom prst="line">
                <a:avLst/>
              </a:prstGeom>
              <a:noFill/>
              <a:ln w="12700">
                <a:solidFill>
                  <a:srgbClr val="404040"/>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52279" name="Line 30"/>
              <p:cNvSpPr>
                <a:spLocks noChangeShapeType="1"/>
              </p:cNvSpPr>
              <p:nvPr/>
            </p:nvSpPr>
            <p:spPr bwMode="auto">
              <a:xfrm>
                <a:off x="4270" y="1441"/>
                <a:ext cx="0" cy="221"/>
              </a:xfrm>
              <a:prstGeom prst="line">
                <a:avLst/>
              </a:prstGeom>
              <a:noFill/>
              <a:ln w="12700">
                <a:solidFill>
                  <a:srgbClr val="404040"/>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52280" name="Line 31"/>
              <p:cNvSpPr>
                <a:spLocks noChangeShapeType="1"/>
              </p:cNvSpPr>
              <p:nvPr/>
            </p:nvSpPr>
            <p:spPr bwMode="auto">
              <a:xfrm>
                <a:off x="4235" y="1443"/>
                <a:ext cx="0" cy="212"/>
              </a:xfrm>
              <a:prstGeom prst="line">
                <a:avLst/>
              </a:prstGeom>
              <a:noFill/>
              <a:ln w="12700">
                <a:solidFill>
                  <a:srgbClr val="404040"/>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52281" name="Line 32"/>
              <p:cNvSpPr>
                <a:spLocks noChangeShapeType="1"/>
              </p:cNvSpPr>
              <p:nvPr/>
            </p:nvSpPr>
            <p:spPr bwMode="auto">
              <a:xfrm>
                <a:off x="4200" y="1446"/>
                <a:ext cx="0" cy="203"/>
              </a:xfrm>
              <a:prstGeom prst="line">
                <a:avLst/>
              </a:prstGeom>
              <a:noFill/>
              <a:ln w="12700">
                <a:solidFill>
                  <a:srgbClr val="404040"/>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52282" name="Line 33"/>
              <p:cNvSpPr>
                <a:spLocks noChangeShapeType="1"/>
              </p:cNvSpPr>
              <p:nvPr/>
            </p:nvSpPr>
            <p:spPr bwMode="auto">
              <a:xfrm>
                <a:off x="4169" y="1448"/>
                <a:ext cx="0" cy="196"/>
              </a:xfrm>
              <a:prstGeom prst="line">
                <a:avLst/>
              </a:prstGeom>
              <a:noFill/>
              <a:ln w="12700">
                <a:solidFill>
                  <a:srgbClr val="404040"/>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52283" name="Line 34"/>
              <p:cNvSpPr>
                <a:spLocks noChangeShapeType="1"/>
              </p:cNvSpPr>
              <p:nvPr/>
            </p:nvSpPr>
            <p:spPr bwMode="auto">
              <a:xfrm>
                <a:off x="4136" y="1450"/>
                <a:ext cx="0" cy="188"/>
              </a:xfrm>
              <a:prstGeom prst="line">
                <a:avLst/>
              </a:prstGeom>
              <a:noFill/>
              <a:ln w="12700">
                <a:solidFill>
                  <a:srgbClr val="404040"/>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52284" name="Line 35"/>
              <p:cNvSpPr>
                <a:spLocks noChangeShapeType="1"/>
              </p:cNvSpPr>
              <p:nvPr/>
            </p:nvSpPr>
            <p:spPr bwMode="auto">
              <a:xfrm>
                <a:off x="4071" y="1455"/>
                <a:ext cx="0" cy="172"/>
              </a:xfrm>
              <a:prstGeom prst="line">
                <a:avLst/>
              </a:prstGeom>
              <a:noFill/>
              <a:ln w="12700">
                <a:solidFill>
                  <a:srgbClr val="404040"/>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52285" name="Line 36"/>
              <p:cNvSpPr>
                <a:spLocks noChangeShapeType="1"/>
              </p:cNvSpPr>
              <p:nvPr/>
            </p:nvSpPr>
            <p:spPr bwMode="auto">
              <a:xfrm>
                <a:off x="4045" y="1456"/>
                <a:ext cx="0" cy="167"/>
              </a:xfrm>
              <a:prstGeom prst="line">
                <a:avLst/>
              </a:prstGeom>
              <a:noFill/>
              <a:ln w="12700">
                <a:solidFill>
                  <a:srgbClr val="404040"/>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52286" name="Line 37"/>
              <p:cNvSpPr>
                <a:spLocks noChangeShapeType="1"/>
              </p:cNvSpPr>
              <p:nvPr/>
            </p:nvSpPr>
            <p:spPr bwMode="auto">
              <a:xfrm>
                <a:off x="4020" y="1458"/>
                <a:ext cx="0" cy="160"/>
              </a:xfrm>
              <a:prstGeom prst="line">
                <a:avLst/>
              </a:prstGeom>
              <a:noFill/>
              <a:ln w="12700">
                <a:solidFill>
                  <a:srgbClr val="404040"/>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52287" name="Line 38"/>
              <p:cNvSpPr>
                <a:spLocks noChangeShapeType="1"/>
              </p:cNvSpPr>
              <p:nvPr/>
            </p:nvSpPr>
            <p:spPr bwMode="auto">
              <a:xfrm>
                <a:off x="3993" y="1460"/>
                <a:ext cx="0" cy="153"/>
              </a:xfrm>
              <a:prstGeom prst="line">
                <a:avLst/>
              </a:prstGeom>
              <a:noFill/>
              <a:ln w="12700">
                <a:solidFill>
                  <a:srgbClr val="404040"/>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52288" name="Line 39"/>
              <p:cNvSpPr>
                <a:spLocks noChangeShapeType="1"/>
              </p:cNvSpPr>
              <p:nvPr/>
            </p:nvSpPr>
            <p:spPr bwMode="auto">
              <a:xfrm>
                <a:off x="3967" y="1462"/>
                <a:ext cx="0" cy="147"/>
              </a:xfrm>
              <a:prstGeom prst="line">
                <a:avLst/>
              </a:prstGeom>
              <a:noFill/>
              <a:ln w="12700">
                <a:solidFill>
                  <a:srgbClr val="404040"/>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52289" name="Line 40"/>
              <p:cNvSpPr>
                <a:spLocks noChangeShapeType="1"/>
              </p:cNvSpPr>
              <p:nvPr/>
            </p:nvSpPr>
            <p:spPr bwMode="auto">
              <a:xfrm>
                <a:off x="3942" y="1463"/>
                <a:ext cx="0" cy="142"/>
              </a:xfrm>
              <a:prstGeom prst="line">
                <a:avLst/>
              </a:prstGeom>
              <a:noFill/>
              <a:ln w="12700">
                <a:solidFill>
                  <a:srgbClr val="404040"/>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52290" name="Freeform 41"/>
              <p:cNvSpPr>
                <a:spLocks/>
              </p:cNvSpPr>
              <p:nvPr/>
            </p:nvSpPr>
            <p:spPr bwMode="auto">
              <a:xfrm>
                <a:off x="3915" y="1408"/>
                <a:ext cx="752" cy="327"/>
              </a:xfrm>
              <a:custGeom>
                <a:avLst/>
                <a:gdLst>
                  <a:gd name="T0" fmla="*/ 0 w 752"/>
                  <a:gd name="T1" fmla="*/ 53 h 327"/>
                  <a:gd name="T2" fmla="*/ 0 w 752"/>
                  <a:gd name="T3" fmla="*/ 196 h 327"/>
                  <a:gd name="T4" fmla="*/ 751 w 752"/>
                  <a:gd name="T5" fmla="*/ 326 h 327"/>
                  <a:gd name="T6" fmla="*/ 751 w 752"/>
                  <a:gd name="T7" fmla="*/ 0 h 327"/>
                  <a:gd name="T8" fmla="*/ 0 w 752"/>
                  <a:gd name="T9" fmla="*/ 53 h 327"/>
                  <a:gd name="T10" fmla="*/ 0 60000 65536"/>
                  <a:gd name="T11" fmla="*/ 0 60000 65536"/>
                  <a:gd name="T12" fmla="*/ 0 60000 65536"/>
                  <a:gd name="T13" fmla="*/ 0 60000 65536"/>
                  <a:gd name="T14" fmla="*/ 0 60000 65536"/>
                  <a:gd name="T15" fmla="*/ 0 w 752"/>
                  <a:gd name="T16" fmla="*/ 0 h 327"/>
                  <a:gd name="T17" fmla="*/ 752 w 752"/>
                  <a:gd name="T18" fmla="*/ 327 h 327"/>
                </a:gdLst>
                <a:ahLst/>
                <a:cxnLst>
                  <a:cxn ang="T10">
                    <a:pos x="T0" y="T1"/>
                  </a:cxn>
                  <a:cxn ang="T11">
                    <a:pos x="T2" y="T3"/>
                  </a:cxn>
                  <a:cxn ang="T12">
                    <a:pos x="T4" y="T5"/>
                  </a:cxn>
                  <a:cxn ang="T13">
                    <a:pos x="T6" y="T7"/>
                  </a:cxn>
                  <a:cxn ang="T14">
                    <a:pos x="T8" y="T9"/>
                  </a:cxn>
                </a:cxnLst>
                <a:rect l="T15" t="T16" r="T17" b="T18"/>
                <a:pathLst>
                  <a:path w="752" h="327">
                    <a:moveTo>
                      <a:pt x="0" y="53"/>
                    </a:moveTo>
                    <a:lnTo>
                      <a:pt x="0" y="196"/>
                    </a:lnTo>
                    <a:lnTo>
                      <a:pt x="751" y="326"/>
                    </a:lnTo>
                    <a:lnTo>
                      <a:pt x="751" y="0"/>
                    </a:lnTo>
                    <a:lnTo>
                      <a:pt x="0" y="53"/>
                    </a:lnTo>
                  </a:path>
                </a:pathLst>
              </a:custGeom>
              <a:noFill/>
              <a:ln w="12700" cap="rnd">
                <a:solidFill>
                  <a:srgbClr val="202020"/>
                </a:solidFill>
                <a:round/>
                <a:headEnd/>
                <a:tailEnd/>
              </a:ln>
              <a:extLst>
                <a:ext uri="{909E8E84-426E-40DD-AFC4-6F175D3DCCD1}">
                  <a14:hiddenFill xmlns:a14="http://schemas.microsoft.com/office/drawing/2010/main">
                    <a:solidFill>
                      <a:srgbClr val="FFFFFF"/>
                    </a:solidFill>
                  </a14:hiddenFill>
                </a:ext>
              </a:extLst>
            </p:spPr>
            <p:txBody>
              <a:bodyPr/>
              <a:lstStyle/>
              <a:p>
                <a:endParaRPr lang="es-CL"/>
              </a:p>
            </p:txBody>
          </p:sp>
          <p:grpSp>
            <p:nvGrpSpPr>
              <p:cNvPr id="52291" name="Group 42"/>
              <p:cNvGrpSpPr>
                <a:grpSpLocks/>
              </p:cNvGrpSpPr>
              <p:nvPr/>
            </p:nvGrpSpPr>
            <p:grpSpPr bwMode="auto">
              <a:xfrm>
                <a:off x="3957" y="1445"/>
                <a:ext cx="664" cy="198"/>
                <a:chOff x="3957" y="1445"/>
                <a:chExt cx="664" cy="198"/>
              </a:xfrm>
            </p:grpSpPr>
            <p:sp>
              <p:nvSpPr>
                <p:cNvPr id="52333" name="Line 43"/>
                <p:cNvSpPr>
                  <a:spLocks noChangeShapeType="1"/>
                </p:cNvSpPr>
                <p:nvPr/>
              </p:nvSpPr>
              <p:spPr bwMode="auto">
                <a:xfrm flipV="1">
                  <a:off x="3957" y="1503"/>
                  <a:ext cx="18" cy="32"/>
                </a:xfrm>
                <a:prstGeom prst="line">
                  <a:avLst/>
                </a:prstGeom>
                <a:noFill/>
                <a:ln w="12700">
                  <a:solidFill>
                    <a:srgbClr val="C0C0FF"/>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52334" name="Line 44"/>
                <p:cNvSpPr>
                  <a:spLocks noChangeShapeType="1"/>
                </p:cNvSpPr>
                <p:nvPr/>
              </p:nvSpPr>
              <p:spPr bwMode="auto">
                <a:xfrm flipV="1">
                  <a:off x="3990" y="1475"/>
                  <a:ext cx="32" cy="46"/>
                </a:xfrm>
                <a:prstGeom prst="line">
                  <a:avLst/>
                </a:prstGeom>
                <a:noFill/>
                <a:ln w="12700">
                  <a:solidFill>
                    <a:srgbClr val="C0C0FF"/>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52335" name="Line 45"/>
                <p:cNvSpPr>
                  <a:spLocks noChangeShapeType="1"/>
                </p:cNvSpPr>
                <p:nvPr/>
              </p:nvSpPr>
              <p:spPr bwMode="auto">
                <a:xfrm flipV="1">
                  <a:off x="3960" y="1537"/>
                  <a:ext cx="22" cy="36"/>
                </a:xfrm>
                <a:prstGeom prst="line">
                  <a:avLst/>
                </a:prstGeom>
                <a:noFill/>
                <a:ln w="12700">
                  <a:solidFill>
                    <a:srgbClr val="C0C0FF"/>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52336" name="Line 46"/>
                <p:cNvSpPr>
                  <a:spLocks noChangeShapeType="1"/>
                </p:cNvSpPr>
                <p:nvPr/>
              </p:nvSpPr>
              <p:spPr bwMode="auto">
                <a:xfrm flipV="1">
                  <a:off x="3993" y="1523"/>
                  <a:ext cx="23" cy="34"/>
                </a:xfrm>
                <a:prstGeom prst="line">
                  <a:avLst/>
                </a:prstGeom>
                <a:noFill/>
                <a:ln w="12700">
                  <a:solidFill>
                    <a:srgbClr val="C0C0FF"/>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52337" name="Line 47"/>
                <p:cNvSpPr>
                  <a:spLocks noChangeShapeType="1"/>
                </p:cNvSpPr>
                <p:nvPr/>
              </p:nvSpPr>
              <p:spPr bwMode="auto">
                <a:xfrm flipV="1">
                  <a:off x="4104" y="1460"/>
                  <a:ext cx="57" cy="65"/>
                </a:xfrm>
                <a:prstGeom prst="line">
                  <a:avLst/>
                </a:prstGeom>
                <a:noFill/>
                <a:ln w="12700">
                  <a:solidFill>
                    <a:srgbClr val="C0C0FF"/>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52338" name="Line 48"/>
                <p:cNvSpPr>
                  <a:spLocks noChangeShapeType="1"/>
                </p:cNvSpPr>
                <p:nvPr/>
              </p:nvSpPr>
              <p:spPr bwMode="auto">
                <a:xfrm flipV="1">
                  <a:off x="4062" y="1505"/>
                  <a:ext cx="76" cy="84"/>
                </a:xfrm>
                <a:prstGeom prst="line">
                  <a:avLst/>
                </a:prstGeom>
                <a:noFill/>
                <a:ln w="12700">
                  <a:solidFill>
                    <a:srgbClr val="C0C0FF"/>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52339" name="Line 49"/>
                <p:cNvSpPr>
                  <a:spLocks noChangeShapeType="1"/>
                </p:cNvSpPr>
                <p:nvPr/>
              </p:nvSpPr>
              <p:spPr bwMode="auto">
                <a:xfrm flipV="1">
                  <a:off x="4120" y="1484"/>
                  <a:ext cx="55" cy="66"/>
                </a:xfrm>
                <a:prstGeom prst="line">
                  <a:avLst/>
                </a:prstGeom>
                <a:noFill/>
                <a:ln w="12700">
                  <a:solidFill>
                    <a:srgbClr val="C0C0FF"/>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52340" name="Line 50"/>
                <p:cNvSpPr>
                  <a:spLocks noChangeShapeType="1"/>
                </p:cNvSpPr>
                <p:nvPr/>
              </p:nvSpPr>
              <p:spPr bwMode="auto">
                <a:xfrm flipV="1">
                  <a:off x="4028" y="1529"/>
                  <a:ext cx="26" cy="39"/>
                </a:xfrm>
                <a:prstGeom prst="line">
                  <a:avLst/>
                </a:prstGeom>
                <a:noFill/>
                <a:ln w="12700">
                  <a:solidFill>
                    <a:srgbClr val="C0C0FF"/>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52341" name="Line 51"/>
                <p:cNvSpPr>
                  <a:spLocks noChangeShapeType="1"/>
                </p:cNvSpPr>
                <p:nvPr/>
              </p:nvSpPr>
              <p:spPr bwMode="auto">
                <a:xfrm flipV="1">
                  <a:off x="4232" y="1445"/>
                  <a:ext cx="50" cy="53"/>
                </a:xfrm>
                <a:prstGeom prst="line">
                  <a:avLst/>
                </a:prstGeom>
                <a:noFill/>
                <a:ln w="12700">
                  <a:solidFill>
                    <a:srgbClr val="C0C0FF"/>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52342" name="Line 52"/>
                <p:cNvSpPr>
                  <a:spLocks noChangeShapeType="1"/>
                </p:cNvSpPr>
                <p:nvPr/>
              </p:nvSpPr>
              <p:spPr bwMode="auto">
                <a:xfrm flipV="1">
                  <a:off x="4162" y="1530"/>
                  <a:ext cx="40" cy="55"/>
                </a:xfrm>
                <a:prstGeom prst="line">
                  <a:avLst/>
                </a:prstGeom>
                <a:noFill/>
                <a:ln w="12700">
                  <a:solidFill>
                    <a:srgbClr val="C0C0FF"/>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52343" name="Line 53"/>
                <p:cNvSpPr>
                  <a:spLocks noChangeShapeType="1"/>
                </p:cNvSpPr>
                <p:nvPr/>
              </p:nvSpPr>
              <p:spPr bwMode="auto">
                <a:xfrm flipV="1">
                  <a:off x="4211" y="1484"/>
                  <a:ext cx="64" cy="73"/>
                </a:xfrm>
                <a:prstGeom prst="line">
                  <a:avLst/>
                </a:prstGeom>
                <a:noFill/>
                <a:ln w="12700">
                  <a:solidFill>
                    <a:srgbClr val="C0C0FF"/>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52344" name="Line 54"/>
                <p:cNvSpPr>
                  <a:spLocks noChangeShapeType="1"/>
                </p:cNvSpPr>
                <p:nvPr/>
              </p:nvSpPr>
              <p:spPr bwMode="auto">
                <a:xfrm flipV="1">
                  <a:off x="4222" y="1564"/>
                  <a:ext cx="36" cy="46"/>
                </a:xfrm>
                <a:prstGeom prst="line">
                  <a:avLst/>
                </a:prstGeom>
                <a:noFill/>
                <a:ln w="12700">
                  <a:solidFill>
                    <a:srgbClr val="C0C0FF"/>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52345" name="Line 55"/>
                <p:cNvSpPr>
                  <a:spLocks noChangeShapeType="1"/>
                </p:cNvSpPr>
                <p:nvPr/>
              </p:nvSpPr>
              <p:spPr bwMode="auto">
                <a:xfrm flipV="1">
                  <a:off x="4285" y="1502"/>
                  <a:ext cx="64" cy="74"/>
                </a:xfrm>
                <a:prstGeom prst="line">
                  <a:avLst/>
                </a:prstGeom>
                <a:noFill/>
                <a:ln w="12700">
                  <a:solidFill>
                    <a:srgbClr val="C0C0FF"/>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52346" name="Line 56"/>
                <p:cNvSpPr>
                  <a:spLocks noChangeShapeType="1"/>
                </p:cNvSpPr>
                <p:nvPr/>
              </p:nvSpPr>
              <p:spPr bwMode="auto">
                <a:xfrm flipV="1">
                  <a:off x="4357" y="1457"/>
                  <a:ext cx="56" cy="70"/>
                </a:xfrm>
                <a:prstGeom prst="line">
                  <a:avLst/>
                </a:prstGeom>
                <a:noFill/>
                <a:ln w="12700">
                  <a:solidFill>
                    <a:srgbClr val="C0C0FF"/>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52347" name="Line 57"/>
                <p:cNvSpPr>
                  <a:spLocks noChangeShapeType="1"/>
                </p:cNvSpPr>
                <p:nvPr/>
              </p:nvSpPr>
              <p:spPr bwMode="auto">
                <a:xfrm flipV="1">
                  <a:off x="4299" y="1478"/>
                  <a:ext cx="56" cy="67"/>
                </a:xfrm>
                <a:prstGeom prst="line">
                  <a:avLst/>
                </a:prstGeom>
                <a:noFill/>
                <a:ln w="12700">
                  <a:solidFill>
                    <a:srgbClr val="C0C0FF"/>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52348" name="Line 58"/>
                <p:cNvSpPr>
                  <a:spLocks noChangeShapeType="1"/>
                </p:cNvSpPr>
                <p:nvPr/>
              </p:nvSpPr>
              <p:spPr bwMode="auto">
                <a:xfrm flipV="1">
                  <a:off x="4262" y="1557"/>
                  <a:ext cx="53" cy="60"/>
                </a:xfrm>
                <a:prstGeom prst="line">
                  <a:avLst/>
                </a:prstGeom>
                <a:noFill/>
                <a:ln w="12700">
                  <a:solidFill>
                    <a:srgbClr val="C0C0FF"/>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52349" name="Line 59"/>
                <p:cNvSpPr>
                  <a:spLocks noChangeShapeType="1"/>
                </p:cNvSpPr>
                <p:nvPr/>
              </p:nvSpPr>
              <p:spPr bwMode="auto">
                <a:xfrm flipV="1">
                  <a:off x="4411" y="1446"/>
                  <a:ext cx="66" cy="81"/>
                </a:xfrm>
                <a:prstGeom prst="line">
                  <a:avLst/>
                </a:prstGeom>
                <a:noFill/>
                <a:ln w="12700">
                  <a:solidFill>
                    <a:srgbClr val="C0C0FF"/>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52350" name="Line 60"/>
                <p:cNvSpPr>
                  <a:spLocks noChangeShapeType="1"/>
                </p:cNvSpPr>
                <p:nvPr/>
              </p:nvSpPr>
              <p:spPr bwMode="auto">
                <a:xfrm flipV="1">
                  <a:off x="4377" y="1495"/>
                  <a:ext cx="77" cy="93"/>
                </a:xfrm>
                <a:prstGeom prst="line">
                  <a:avLst/>
                </a:prstGeom>
                <a:noFill/>
                <a:ln w="12700">
                  <a:solidFill>
                    <a:srgbClr val="C0C0FF"/>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52351" name="Line 61"/>
                <p:cNvSpPr>
                  <a:spLocks noChangeShapeType="1"/>
                </p:cNvSpPr>
                <p:nvPr/>
              </p:nvSpPr>
              <p:spPr bwMode="auto">
                <a:xfrm flipV="1">
                  <a:off x="4354" y="1564"/>
                  <a:ext cx="66" cy="79"/>
                </a:xfrm>
                <a:prstGeom prst="line">
                  <a:avLst/>
                </a:prstGeom>
                <a:noFill/>
                <a:ln w="12700">
                  <a:solidFill>
                    <a:srgbClr val="C0C0FF"/>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52352" name="Line 62"/>
                <p:cNvSpPr>
                  <a:spLocks noChangeShapeType="1"/>
                </p:cNvSpPr>
                <p:nvPr/>
              </p:nvSpPr>
              <p:spPr bwMode="auto">
                <a:xfrm flipV="1">
                  <a:off x="4423" y="1523"/>
                  <a:ext cx="57" cy="69"/>
                </a:xfrm>
                <a:prstGeom prst="line">
                  <a:avLst/>
                </a:prstGeom>
                <a:noFill/>
                <a:ln w="12700">
                  <a:solidFill>
                    <a:srgbClr val="C0C0FF"/>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52353" name="Line 63"/>
                <p:cNvSpPr>
                  <a:spLocks noChangeShapeType="1"/>
                </p:cNvSpPr>
                <p:nvPr/>
              </p:nvSpPr>
              <p:spPr bwMode="auto">
                <a:xfrm flipV="1">
                  <a:off x="4530" y="1479"/>
                  <a:ext cx="48" cy="64"/>
                </a:xfrm>
                <a:prstGeom prst="line">
                  <a:avLst/>
                </a:prstGeom>
                <a:noFill/>
                <a:ln w="12700">
                  <a:solidFill>
                    <a:srgbClr val="C0C0FF"/>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52354" name="Line 64"/>
                <p:cNvSpPr>
                  <a:spLocks noChangeShapeType="1"/>
                </p:cNvSpPr>
                <p:nvPr/>
              </p:nvSpPr>
              <p:spPr bwMode="auto">
                <a:xfrm flipV="1">
                  <a:off x="4511" y="1578"/>
                  <a:ext cx="44" cy="57"/>
                </a:xfrm>
                <a:prstGeom prst="line">
                  <a:avLst/>
                </a:prstGeom>
                <a:noFill/>
                <a:ln w="12700">
                  <a:solidFill>
                    <a:srgbClr val="C0C0FF"/>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52355" name="Line 65"/>
                <p:cNvSpPr>
                  <a:spLocks noChangeShapeType="1"/>
                </p:cNvSpPr>
                <p:nvPr/>
              </p:nvSpPr>
              <p:spPr bwMode="auto">
                <a:xfrm flipV="1">
                  <a:off x="4569" y="1531"/>
                  <a:ext cx="52" cy="69"/>
                </a:xfrm>
                <a:prstGeom prst="line">
                  <a:avLst/>
                </a:prstGeom>
                <a:noFill/>
                <a:ln w="12700">
                  <a:solidFill>
                    <a:srgbClr val="C0C0FF"/>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grpSp>
          <p:sp>
            <p:nvSpPr>
              <p:cNvPr id="52292" name="Line 66"/>
              <p:cNvSpPr>
                <a:spLocks noChangeShapeType="1"/>
              </p:cNvSpPr>
              <p:nvPr/>
            </p:nvSpPr>
            <p:spPr bwMode="auto">
              <a:xfrm>
                <a:off x="4104" y="1452"/>
                <a:ext cx="0" cy="181"/>
              </a:xfrm>
              <a:prstGeom prst="line">
                <a:avLst/>
              </a:prstGeom>
              <a:noFill/>
              <a:ln w="12700">
                <a:solidFill>
                  <a:srgbClr val="404040"/>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52293" name="Freeform 67"/>
              <p:cNvSpPr>
                <a:spLocks/>
              </p:cNvSpPr>
              <p:nvPr/>
            </p:nvSpPr>
            <p:spPr bwMode="auto">
              <a:xfrm>
                <a:off x="4720" y="1350"/>
                <a:ext cx="820" cy="499"/>
              </a:xfrm>
              <a:custGeom>
                <a:avLst/>
                <a:gdLst>
                  <a:gd name="T0" fmla="*/ 0 w 820"/>
                  <a:gd name="T1" fmla="*/ 0 h 499"/>
                  <a:gd name="T2" fmla="*/ 0 w 820"/>
                  <a:gd name="T3" fmla="*/ 498 h 499"/>
                  <a:gd name="T4" fmla="*/ 819 w 820"/>
                  <a:gd name="T5" fmla="*/ 293 h 499"/>
                  <a:gd name="T6" fmla="*/ 819 w 820"/>
                  <a:gd name="T7" fmla="*/ 90 h 499"/>
                  <a:gd name="T8" fmla="*/ 0 w 820"/>
                  <a:gd name="T9" fmla="*/ 0 h 499"/>
                  <a:gd name="T10" fmla="*/ 0 60000 65536"/>
                  <a:gd name="T11" fmla="*/ 0 60000 65536"/>
                  <a:gd name="T12" fmla="*/ 0 60000 65536"/>
                  <a:gd name="T13" fmla="*/ 0 60000 65536"/>
                  <a:gd name="T14" fmla="*/ 0 60000 65536"/>
                  <a:gd name="T15" fmla="*/ 0 w 820"/>
                  <a:gd name="T16" fmla="*/ 0 h 499"/>
                  <a:gd name="T17" fmla="*/ 820 w 820"/>
                  <a:gd name="T18" fmla="*/ 499 h 499"/>
                </a:gdLst>
                <a:ahLst/>
                <a:cxnLst>
                  <a:cxn ang="T10">
                    <a:pos x="T0" y="T1"/>
                  </a:cxn>
                  <a:cxn ang="T11">
                    <a:pos x="T2" y="T3"/>
                  </a:cxn>
                  <a:cxn ang="T12">
                    <a:pos x="T4" y="T5"/>
                  </a:cxn>
                  <a:cxn ang="T13">
                    <a:pos x="T6" y="T7"/>
                  </a:cxn>
                  <a:cxn ang="T14">
                    <a:pos x="T8" y="T9"/>
                  </a:cxn>
                </a:cxnLst>
                <a:rect l="T15" t="T16" r="T17" b="T18"/>
                <a:pathLst>
                  <a:path w="820" h="499">
                    <a:moveTo>
                      <a:pt x="0" y="0"/>
                    </a:moveTo>
                    <a:lnTo>
                      <a:pt x="0" y="498"/>
                    </a:lnTo>
                    <a:lnTo>
                      <a:pt x="819" y="293"/>
                    </a:lnTo>
                    <a:lnTo>
                      <a:pt x="819" y="90"/>
                    </a:lnTo>
                    <a:lnTo>
                      <a:pt x="0" y="0"/>
                    </a:lnTo>
                  </a:path>
                </a:pathLst>
              </a:custGeom>
              <a:solidFill>
                <a:srgbClr val="CF0E30"/>
              </a:solidFill>
              <a:ln>
                <a:noFill/>
              </a:ln>
              <a:extLst>
                <a:ext uri="{91240B29-F687-4F45-9708-019B960494DF}">
                  <a14:hiddenLine xmlns:a14="http://schemas.microsoft.com/office/drawing/2010/main" w="12700" cap="rnd">
                    <a:solidFill>
                      <a:srgbClr val="000000"/>
                    </a:solidFill>
                    <a:round/>
                    <a:headEnd/>
                    <a:tailEnd/>
                  </a14:hiddenLine>
                </a:ext>
              </a:extLst>
            </p:spPr>
            <p:txBody>
              <a:bodyPr/>
              <a:lstStyle/>
              <a:p>
                <a:endParaRPr lang="es-CL"/>
              </a:p>
            </p:txBody>
          </p:sp>
          <p:sp>
            <p:nvSpPr>
              <p:cNvPr id="52294" name="Freeform 68"/>
              <p:cNvSpPr>
                <a:spLocks/>
              </p:cNvSpPr>
              <p:nvPr/>
            </p:nvSpPr>
            <p:spPr bwMode="auto">
              <a:xfrm>
                <a:off x="5273" y="1552"/>
                <a:ext cx="97" cy="151"/>
              </a:xfrm>
              <a:custGeom>
                <a:avLst/>
                <a:gdLst>
                  <a:gd name="T0" fmla="*/ 0 w 97"/>
                  <a:gd name="T1" fmla="*/ 150 h 151"/>
                  <a:gd name="T2" fmla="*/ 0 w 97"/>
                  <a:gd name="T3" fmla="*/ 6 h 151"/>
                  <a:gd name="T4" fmla="*/ 96 w 97"/>
                  <a:gd name="T5" fmla="*/ 0 h 151"/>
                  <a:gd name="T6" fmla="*/ 96 w 97"/>
                  <a:gd name="T7" fmla="*/ 126 h 151"/>
                  <a:gd name="T8" fmla="*/ 0 w 97"/>
                  <a:gd name="T9" fmla="*/ 150 h 151"/>
                  <a:gd name="T10" fmla="*/ 0 60000 65536"/>
                  <a:gd name="T11" fmla="*/ 0 60000 65536"/>
                  <a:gd name="T12" fmla="*/ 0 60000 65536"/>
                  <a:gd name="T13" fmla="*/ 0 60000 65536"/>
                  <a:gd name="T14" fmla="*/ 0 60000 65536"/>
                  <a:gd name="T15" fmla="*/ 0 w 97"/>
                  <a:gd name="T16" fmla="*/ 0 h 151"/>
                  <a:gd name="T17" fmla="*/ 97 w 97"/>
                  <a:gd name="T18" fmla="*/ 151 h 151"/>
                </a:gdLst>
                <a:ahLst/>
                <a:cxnLst>
                  <a:cxn ang="T10">
                    <a:pos x="T0" y="T1"/>
                  </a:cxn>
                  <a:cxn ang="T11">
                    <a:pos x="T2" y="T3"/>
                  </a:cxn>
                  <a:cxn ang="T12">
                    <a:pos x="T4" y="T5"/>
                  </a:cxn>
                  <a:cxn ang="T13">
                    <a:pos x="T6" y="T7"/>
                  </a:cxn>
                  <a:cxn ang="T14">
                    <a:pos x="T8" y="T9"/>
                  </a:cxn>
                </a:cxnLst>
                <a:rect l="T15" t="T16" r="T17" b="T18"/>
                <a:pathLst>
                  <a:path w="97" h="151">
                    <a:moveTo>
                      <a:pt x="0" y="150"/>
                    </a:moveTo>
                    <a:lnTo>
                      <a:pt x="0" y="6"/>
                    </a:lnTo>
                    <a:lnTo>
                      <a:pt x="96" y="0"/>
                    </a:lnTo>
                    <a:lnTo>
                      <a:pt x="96" y="126"/>
                    </a:lnTo>
                    <a:lnTo>
                      <a:pt x="0" y="150"/>
                    </a:lnTo>
                  </a:path>
                </a:pathLst>
              </a:custGeom>
              <a:solidFill>
                <a:srgbClr val="790015"/>
              </a:solidFill>
              <a:ln>
                <a:noFill/>
              </a:ln>
              <a:extLst>
                <a:ext uri="{91240B29-F687-4F45-9708-019B960494DF}">
                  <a14:hiddenLine xmlns:a14="http://schemas.microsoft.com/office/drawing/2010/main" w="12700" cap="rnd">
                    <a:solidFill>
                      <a:srgbClr val="000000"/>
                    </a:solidFill>
                    <a:round/>
                    <a:headEnd/>
                    <a:tailEnd/>
                  </a14:hiddenLine>
                </a:ext>
              </a:extLst>
            </p:spPr>
            <p:txBody>
              <a:bodyPr/>
              <a:lstStyle/>
              <a:p>
                <a:endParaRPr lang="es-CL"/>
              </a:p>
            </p:txBody>
          </p:sp>
          <p:sp>
            <p:nvSpPr>
              <p:cNvPr id="52295" name="Freeform 69"/>
              <p:cNvSpPr>
                <a:spLocks/>
              </p:cNvSpPr>
              <p:nvPr/>
            </p:nvSpPr>
            <p:spPr bwMode="auto">
              <a:xfrm>
                <a:off x="5409" y="1474"/>
                <a:ext cx="43" cy="99"/>
              </a:xfrm>
              <a:custGeom>
                <a:avLst/>
                <a:gdLst>
                  <a:gd name="T0" fmla="*/ 0 w 43"/>
                  <a:gd name="T1" fmla="*/ 0 h 99"/>
                  <a:gd name="T2" fmla="*/ 42 w 43"/>
                  <a:gd name="T3" fmla="*/ 3 h 99"/>
                  <a:gd name="T4" fmla="*/ 42 w 43"/>
                  <a:gd name="T5" fmla="*/ 96 h 99"/>
                  <a:gd name="T6" fmla="*/ 0 w 43"/>
                  <a:gd name="T7" fmla="*/ 98 h 99"/>
                  <a:gd name="T8" fmla="*/ 0 w 43"/>
                  <a:gd name="T9" fmla="*/ 0 h 99"/>
                  <a:gd name="T10" fmla="*/ 0 60000 65536"/>
                  <a:gd name="T11" fmla="*/ 0 60000 65536"/>
                  <a:gd name="T12" fmla="*/ 0 60000 65536"/>
                  <a:gd name="T13" fmla="*/ 0 60000 65536"/>
                  <a:gd name="T14" fmla="*/ 0 60000 65536"/>
                  <a:gd name="T15" fmla="*/ 0 w 43"/>
                  <a:gd name="T16" fmla="*/ 0 h 99"/>
                  <a:gd name="T17" fmla="*/ 43 w 43"/>
                  <a:gd name="T18" fmla="*/ 99 h 99"/>
                </a:gdLst>
                <a:ahLst/>
                <a:cxnLst>
                  <a:cxn ang="T10">
                    <a:pos x="T0" y="T1"/>
                  </a:cxn>
                  <a:cxn ang="T11">
                    <a:pos x="T2" y="T3"/>
                  </a:cxn>
                  <a:cxn ang="T12">
                    <a:pos x="T4" y="T5"/>
                  </a:cxn>
                  <a:cxn ang="T13">
                    <a:pos x="T6" y="T7"/>
                  </a:cxn>
                  <a:cxn ang="T14">
                    <a:pos x="T8" y="T9"/>
                  </a:cxn>
                </a:cxnLst>
                <a:rect l="T15" t="T16" r="T17" b="T18"/>
                <a:pathLst>
                  <a:path w="43" h="99">
                    <a:moveTo>
                      <a:pt x="0" y="0"/>
                    </a:moveTo>
                    <a:lnTo>
                      <a:pt x="42" y="3"/>
                    </a:lnTo>
                    <a:lnTo>
                      <a:pt x="42" y="96"/>
                    </a:lnTo>
                    <a:lnTo>
                      <a:pt x="0" y="98"/>
                    </a:lnTo>
                    <a:lnTo>
                      <a:pt x="0" y="0"/>
                    </a:lnTo>
                  </a:path>
                </a:pathLst>
              </a:custGeom>
              <a:solidFill>
                <a:srgbClr val="919191"/>
              </a:solidFill>
              <a:ln>
                <a:noFill/>
              </a:ln>
              <a:extLst>
                <a:ext uri="{91240B29-F687-4F45-9708-019B960494DF}">
                  <a14:hiddenLine xmlns:a14="http://schemas.microsoft.com/office/drawing/2010/main" w="12700" cap="rnd">
                    <a:solidFill>
                      <a:srgbClr val="000000"/>
                    </a:solidFill>
                    <a:round/>
                    <a:headEnd/>
                    <a:tailEnd/>
                  </a14:hiddenLine>
                </a:ext>
              </a:extLst>
            </p:spPr>
            <p:txBody>
              <a:bodyPr/>
              <a:lstStyle/>
              <a:p>
                <a:endParaRPr lang="es-CL"/>
              </a:p>
            </p:txBody>
          </p:sp>
          <p:sp>
            <p:nvSpPr>
              <p:cNvPr id="52296" name="Line 70"/>
              <p:cNvSpPr>
                <a:spLocks noChangeShapeType="1"/>
              </p:cNvSpPr>
              <p:nvPr/>
            </p:nvSpPr>
            <p:spPr bwMode="auto">
              <a:xfrm flipV="1">
                <a:off x="5426" y="1514"/>
                <a:ext cx="8" cy="26"/>
              </a:xfrm>
              <a:prstGeom prst="line">
                <a:avLst/>
              </a:prstGeom>
              <a:noFill/>
              <a:ln w="12700">
                <a:solidFill>
                  <a:srgbClr val="7485A4"/>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52297" name="Line 71"/>
              <p:cNvSpPr>
                <a:spLocks noChangeShapeType="1"/>
              </p:cNvSpPr>
              <p:nvPr/>
            </p:nvSpPr>
            <p:spPr bwMode="auto">
              <a:xfrm flipV="1">
                <a:off x="5422" y="1529"/>
                <a:ext cx="12" cy="30"/>
              </a:xfrm>
              <a:prstGeom prst="line">
                <a:avLst/>
              </a:prstGeom>
              <a:noFill/>
              <a:ln w="12700">
                <a:solidFill>
                  <a:srgbClr val="7485A4"/>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52298" name="Line 72"/>
              <p:cNvSpPr>
                <a:spLocks noChangeShapeType="1"/>
              </p:cNvSpPr>
              <p:nvPr/>
            </p:nvSpPr>
            <p:spPr bwMode="auto">
              <a:xfrm flipV="1">
                <a:off x="5442" y="1510"/>
                <a:ext cx="4" cy="21"/>
              </a:xfrm>
              <a:prstGeom prst="line">
                <a:avLst/>
              </a:prstGeom>
              <a:noFill/>
              <a:ln w="12700">
                <a:solidFill>
                  <a:srgbClr val="7485A4"/>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52299" name="Line 73"/>
              <p:cNvSpPr>
                <a:spLocks noChangeShapeType="1"/>
              </p:cNvSpPr>
              <p:nvPr/>
            </p:nvSpPr>
            <p:spPr bwMode="auto">
              <a:xfrm>
                <a:off x="5413" y="1508"/>
                <a:ext cx="40" cy="2"/>
              </a:xfrm>
              <a:prstGeom prst="line">
                <a:avLst/>
              </a:prstGeom>
              <a:noFill/>
              <a:ln w="12700">
                <a:solidFill>
                  <a:srgbClr val="272B36"/>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52300" name="Line 74"/>
              <p:cNvSpPr>
                <a:spLocks noChangeShapeType="1"/>
              </p:cNvSpPr>
              <p:nvPr/>
            </p:nvSpPr>
            <p:spPr bwMode="auto">
              <a:xfrm flipV="1">
                <a:off x="5413" y="1538"/>
                <a:ext cx="40" cy="9"/>
              </a:xfrm>
              <a:prstGeom prst="line">
                <a:avLst/>
              </a:prstGeom>
              <a:noFill/>
              <a:ln w="12700">
                <a:solidFill>
                  <a:srgbClr val="272B36"/>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52301" name="Line 75"/>
              <p:cNvSpPr>
                <a:spLocks noChangeShapeType="1"/>
              </p:cNvSpPr>
              <p:nvPr/>
            </p:nvSpPr>
            <p:spPr bwMode="auto">
              <a:xfrm>
                <a:off x="5433" y="1480"/>
                <a:ext cx="0" cy="93"/>
              </a:xfrm>
              <a:prstGeom prst="line">
                <a:avLst/>
              </a:prstGeom>
              <a:noFill/>
              <a:ln w="12700">
                <a:solidFill>
                  <a:srgbClr val="272B36"/>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52302" name="Freeform 76"/>
              <p:cNvSpPr>
                <a:spLocks/>
              </p:cNvSpPr>
              <p:nvPr/>
            </p:nvSpPr>
            <p:spPr bwMode="auto">
              <a:xfrm>
                <a:off x="5409" y="1474"/>
                <a:ext cx="49" cy="105"/>
              </a:xfrm>
              <a:custGeom>
                <a:avLst/>
                <a:gdLst>
                  <a:gd name="T0" fmla="*/ 0 w 49"/>
                  <a:gd name="T1" fmla="*/ 0 h 105"/>
                  <a:gd name="T2" fmla="*/ 48 w 49"/>
                  <a:gd name="T3" fmla="*/ 3 h 105"/>
                  <a:gd name="T4" fmla="*/ 48 w 49"/>
                  <a:gd name="T5" fmla="*/ 102 h 105"/>
                  <a:gd name="T6" fmla="*/ 0 w 49"/>
                  <a:gd name="T7" fmla="*/ 104 h 105"/>
                  <a:gd name="T8" fmla="*/ 0 w 49"/>
                  <a:gd name="T9" fmla="*/ 0 h 105"/>
                  <a:gd name="T10" fmla="*/ 0 60000 65536"/>
                  <a:gd name="T11" fmla="*/ 0 60000 65536"/>
                  <a:gd name="T12" fmla="*/ 0 60000 65536"/>
                  <a:gd name="T13" fmla="*/ 0 60000 65536"/>
                  <a:gd name="T14" fmla="*/ 0 60000 65536"/>
                  <a:gd name="T15" fmla="*/ 0 w 49"/>
                  <a:gd name="T16" fmla="*/ 0 h 105"/>
                  <a:gd name="T17" fmla="*/ 49 w 49"/>
                  <a:gd name="T18" fmla="*/ 105 h 105"/>
                </a:gdLst>
                <a:ahLst/>
                <a:cxnLst>
                  <a:cxn ang="T10">
                    <a:pos x="T0" y="T1"/>
                  </a:cxn>
                  <a:cxn ang="T11">
                    <a:pos x="T2" y="T3"/>
                  </a:cxn>
                  <a:cxn ang="T12">
                    <a:pos x="T4" y="T5"/>
                  </a:cxn>
                  <a:cxn ang="T13">
                    <a:pos x="T6" y="T7"/>
                  </a:cxn>
                  <a:cxn ang="T14">
                    <a:pos x="T8" y="T9"/>
                  </a:cxn>
                </a:cxnLst>
                <a:rect l="T15" t="T16" r="T17" b="T18"/>
                <a:pathLst>
                  <a:path w="49" h="105">
                    <a:moveTo>
                      <a:pt x="0" y="0"/>
                    </a:moveTo>
                    <a:lnTo>
                      <a:pt x="48" y="3"/>
                    </a:lnTo>
                    <a:lnTo>
                      <a:pt x="48" y="102"/>
                    </a:lnTo>
                    <a:lnTo>
                      <a:pt x="0" y="104"/>
                    </a:lnTo>
                    <a:lnTo>
                      <a:pt x="0" y="0"/>
                    </a:lnTo>
                  </a:path>
                </a:pathLst>
              </a:custGeom>
              <a:noFill/>
              <a:ln w="12700" cap="rnd">
                <a:solidFill>
                  <a:srgbClr val="212121"/>
                </a:solidFill>
                <a:round/>
                <a:headEnd/>
                <a:tailEnd/>
              </a:ln>
              <a:extLst>
                <a:ext uri="{909E8E84-426E-40DD-AFC4-6F175D3DCCD1}">
                  <a14:hiddenFill xmlns:a14="http://schemas.microsoft.com/office/drawing/2010/main">
                    <a:solidFill>
                      <a:srgbClr val="FFFFFF"/>
                    </a:solidFill>
                  </a14:hiddenFill>
                </a:ext>
              </a:extLst>
            </p:spPr>
            <p:txBody>
              <a:bodyPr/>
              <a:lstStyle/>
              <a:p>
                <a:endParaRPr lang="es-CL"/>
              </a:p>
            </p:txBody>
          </p:sp>
          <p:sp>
            <p:nvSpPr>
              <p:cNvPr id="52303" name="Freeform 77"/>
              <p:cNvSpPr>
                <a:spLocks/>
              </p:cNvSpPr>
              <p:nvPr/>
            </p:nvSpPr>
            <p:spPr bwMode="auto">
              <a:xfrm>
                <a:off x="4765" y="1408"/>
                <a:ext cx="446" cy="321"/>
              </a:xfrm>
              <a:custGeom>
                <a:avLst/>
                <a:gdLst>
                  <a:gd name="T0" fmla="*/ 445 w 446"/>
                  <a:gd name="T1" fmla="*/ 25 h 321"/>
                  <a:gd name="T2" fmla="*/ 445 w 446"/>
                  <a:gd name="T3" fmla="*/ 240 h 321"/>
                  <a:gd name="T4" fmla="*/ 0 w 446"/>
                  <a:gd name="T5" fmla="*/ 320 h 321"/>
                  <a:gd name="T6" fmla="*/ 0 w 446"/>
                  <a:gd name="T7" fmla="*/ 0 h 321"/>
                  <a:gd name="T8" fmla="*/ 445 w 446"/>
                  <a:gd name="T9" fmla="*/ 25 h 321"/>
                  <a:gd name="T10" fmla="*/ 0 60000 65536"/>
                  <a:gd name="T11" fmla="*/ 0 60000 65536"/>
                  <a:gd name="T12" fmla="*/ 0 60000 65536"/>
                  <a:gd name="T13" fmla="*/ 0 60000 65536"/>
                  <a:gd name="T14" fmla="*/ 0 60000 65536"/>
                  <a:gd name="T15" fmla="*/ 0 w 446"/>
                  <a:gd name="T16" fmla="*/ 0 h 321"/>
                  <a:gd name="T17" fmla="*/ 446 w 446"/>
                  <a:gd name="T18" fmla="*/ 321 h 321"/>
                </a:gdLst>
                <a:ahLst/>
                <a:cxnLst>
                  <a:cxn ang="T10">
                    <a:pos x="T0" y="T1"/>
                  </a:cxn>
                  <a:cxn ang="T11">
                    <a:pos x="T2" y="T3"/>
                  </a:cxn>
                  <a:cxn ang="T12">
                    <a:pos x="T4" y="T5"/>
                  </a:cxn>
                  <a:cxn ang="T13">
                    <a:pos x="T6" y="T7"/>
                  </a:cxn>
                  <a:cxn ang="T14">
                    <a:pos x="T8" y="T9"/>
                  </a:cxn>
                </a:cxnLst>
                <a:rect l="T15" t="T16" r="T17" b="T18"/>
                <a:pathLst>
                  <a:path w="446" h="321">
                    <a:moveTo>
                      <a:pt x="445" y="25"/>
                    </a:moveTo>
                    <a:lnTo>
                      <a:pt x="445" y="240"/>
                    </a:lnTo>
                    <a:lnTo>
                      <a:pt x="0" y="320"/>
                    </a:lnTo>
                    <a:lnTo>
                      <a:pt x="0" y="0"/>
                    </a:lnTo>
                    <a:lnTo>
                      <a:pt x="445" y="25"/>
                    </a:lnTo>
                  </a:path>
                </a:pathLst>
              </a:custGeom>
              <a:solidFill>
                <a:srgbClr val="4040FF"/>
              </a:solidFill>
              <a:ln>
                <a:noFill/>
              </a:ln>
              <a:extLst>
                <a:ext uri="{91240B29-F687-4F45-9708-019B960494DF}">
                  <a14:hiddenLine xmlns:a14="http://schemas.microsoft.com/office/drawing/2010/main" w="12700" cap="rnd">
                    <a:solidFill>
                      <a:srgbClr val="000000"/>
                    </a:solidFill>
                    <a:round/>
                    <a:headEnd/>
                    <a:tailEnd/>
                  </a14:hiddenLine>
                </a:ext>
              </a:extLst>
            </p:spPr>
            <p:txBody>
              <a:bodyPr/>
              <a:lstStyle/>
              <a:p>
                <a:endParaRPr lang="es-CL"/>
              </a:p>
            </p:txBody>
          </p:sp>
          <p:sp>
            <p:nvSpPr>
              <p:cNvPr id="52304" name="Line 78"/>
              <p:cNvSpPr>
                <a:spLocks noChangeShapeType="1"/>
              </p:cNvSpPr>
              <p:nvPr/>
            </p:nvSpPr>
            <p:spPr bwMode="auto">
              <a:xfrm>
                <a:off x="4949" y="1424"/>
                <a:ext cx="0" cy="276"/>
              </a:xfrm>
              <a:prstGeom prst="line">
                <a:avLst/>
              </a:prstGeom>
              <a:noFill/>
              <a:ln w="12700">
                <a:solidFill>
                  <a:srgbClr val="303543"/>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52305" name="Line 79"/>
              <p:cNvSpPr>
                <a:spLocks noChangeShapeType="1"/>
              </p:cNvSpPr>
              <p:nvPr/>
            </p:nvSpPr>
            <p:spPr bwMode="auto">
              <a:xfrm>
                <a:off x="4998" y="1427"/>
                <a:ext cx="0" cy="264"/>
              </a:xfrm>
              <a:prstGeom prst="line">
                <a:avLst/>
              </a:prstGeom>
              <a:noFill/>
              <a:ln w="12700">
                <a:solidFill>
                  <a:srgbClr val="303543"/>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52306" name="Line 80"/>
              <p:cNvSpPr>
                <a:spLocks noChangeShapeType="1"/>
              </p:cNvSpPr>
              <p:nvPr/>
            </p:nvSpPr>
            <p:spPr bwMode="auto">
              <a:xfrm>
                <a:off x="5047" y="1430"/>
                <a:ext cx="0" cy="253"/>
              </a:xfrm>
              <a:prstGeom prst="line">
                <a:avLst/>
              </a:prstGeom>
              <a:noFill/>
              <a:ln w="12700">
                <a:solidFill>
                  <a:srgbClr val="303543"/>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52307" name="Freeform 81"/>
              <p:cNvSpPr>
                <a:spLocks/>
              </p:cNvSpPr>
              <p:nvPr/>
            </p:nvSpPr>
            <p:spPr bwMode="auto">
              <a:xfrm>
                <a:off x="4773" y="1408"/>
                <a:ext cx="444" cy="327"/>
              </a:xfrm>
              <a:custGeom>
                <a:avLst/>
                <a:gdLst>
                  <a:gd name="T0" fmla="*/ 0 w 444"/>
                  <a:gd name="T1" fmla="*/ 0 h 327"/>
                  <a:gd name="T2" fmla="*/ 0 w 444"/>
                  <a:gd name="T3" fmla="*/ 326 h 327"/>
                  <a:gd name="T4" fmla="*/ 443 w 444"/>
                  <a:gd name="T5" fmla="*/ 245 h 327"/>
                  <a:gd name="T6" fmla="*/ 443 w 444"/>
                  <a:gd name="T7" fmla="*/ 25 h 327"/>
                  <a:gd name="T8" fmla="*/ 0 w 444"/>
                  <a:gd name="T9" fmla="*/ 0 h 327"/>
                  <a:gd name="T10" fmla="*/ 0 60000 65536"/>
                  <a:gd name="T11" fmla="*/ 0 60000 65536"/>
                  <a:gd name="T12" fmla="*/ 0 60000 65536"/>
                  <a:gd name="T13" fmla="*/ 0 60000 65536"/>
                  <a:gd name="T14" fmla="*/ 0 60000 65536"/>
                  <a:gd name="T15" fmla="*/ 0 w 444"/>
                  <a:gd name="T16" fmla="*/ 0 h 327"/>
                  <a:gd name="T17" fmla="*/ 444 w 444"/>
                  <a:gd name="T18" fmla="*/ 327 h 327"/>
                </a:gdLst>
                <a:ahLst/>
                <a:cxnLst>
                  <a:cxn ang="T10">
                    <a:pos x="T0" y="T1"/>
                  </a:cxn>
                  <a:cxn ang="T11">
                    <a:pos x="T2" y="T3"/>
                  </a:cxn>
                  <a:cxn ang="T12">
                    <a:pos x="T4" y="T5"/>
                  </a:cxn>
                  <a:cxn ang="T13">
                    <a:pos x="T6" y="T7"/>
                  </a:cxn>
                  <a:cxn ang="T14">
                    <a:pos x="T8" y="T9"/>
                  </a:cxn>
                </a:cxnLst>
                <a:rect l="T15" t="T16" r="T17" b="T18"/>
                <a:pathLst>
                  <a:path w="444" h="327">
                    <a:moveTo>
                      <a:pt x="0" y="0"/>
                    </a:moveTo>
                    <a:lnTo>
                      <a:pt x="0" y="326"/>
                    </a:lnTo>
                    <a:lnTo>
                      <a:pt x="443" y="245"/>
                    </a:lnTo>
                    <a:lnTo>
                      <a:pt x="443" y="25"/>
                    </a:lnTo>
                    <a:lnTo>
                      <a:pt x="0" y="0"/>
                    </a:lnTo>
                  </a:path>
                </a:pathLst>
              </a:custGeom>
              <a:noFill/>
              <a:ln w="12700" cap="rnd">
                <a:solidFill>
                  <a:srgbClr val="212121"/>
                </a:solidFill>
                <a:round/>
                <a:headEnd/>
                <a:tailEnd/>
              </a:ln>
              <a:extLst>
                <a:ext uri="{909E8E84-426E-40DD-AFC4-6F175D3DCCD1}">
                  <a14:hiddenFill xmlns:a14="http://schemas.microsoft.com/office/drawing/2010/main">
                    <a:solidFill>
                      <a:srgbClr val="FFFFFF"/>
                    </a:solidFill>
                  </a14:hiddenFill>
                </a:ext>
              </a:extLst>
            </p:spPr>
            <p:txBody>
              <a:bodyPr/>
              <a:lstStyle/>
              <a:p>
                <a:endParaRPr lang="es-CL"/>
              </a:p>
            </p:txBody>
          </p:sp>
          <p:sp>
            <p:nvSpPr>
              <p:cNvPr id="52308" name="Line 82"/>
              <p:cNvSpPr>
                <a:spLocks noChangeShapeType="1"/>
              </p:cNvSpPr>
              <p:nvPr/>
            </p:nvSpPr>
            <p:spPr bwMode="auto">
              <a:xfrm>
                <a:off x="4835" y="1419"/>
                <a:ext cx="0" cy="297"/>
              </a:xfrm>
              <a:prstGeom prst="line">
                <a:avLst/>
              </a:prstGeom>
              <a:noFill/>
              <a:ln w="12700">
                <a:solidFill>
                  <a:srgbClr val="404040"/>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52309" name="Line 83"/>
              <p:cNvSpPr>
                <a:spLocks noChangeShapeType="1"/>
              </p:cNvSpPr>
              <p:nvPr/>
            </p:nvSpPr>
            <p:spPr bwMode="auto">
              <a:xfrm>
                <a:off x="4948" y="1426"/>
                <a:ext cx="0" cy="273"/>
              </a:xfrm>
              <a:prstGeom prst="line">
                <a:avLst/>
              </a:prstGeom>
              <a:noFill/>
              <a:ln w="12700">
                <a:solidFill>
                  <a:srgbClr val="404040"/>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52310" name="Line 84"/>
              <p:cNvSpPr>
                <a:spLocks noChangeShapeType="1"/>
              </p:cNvSpPr>
              <p:nvPr/>
            </p:nvSpPr>
            <p:spPr bwMode="auto">
              <a:xfrm>
                <a:off x="5000" y="1430"/>
                <a:ext cx="0" cy="259"/>
              </a:xfrm>
              <a:prstGeom prst="line">
                <a:avLst/>
              </a:prstGeom>
              <a:noFill/>
              <a:ln w="12700">
                <a:solidFill>
                  <a:srgbClr val="404040"/>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52311" name="Line 85"/>
              <p:cNvSpPr>
                <a:spLocks noChangeShapeType="1"/>
              </p:cNvSpPr>
              <p:nvPr/>
            </p:nvSpPr>
            <p:spPr bwMode="auto">
              <a:xfrm>
                <a:off x="5088" y="1435"/>
                <a:ext cx="0" cy="239"/>
              </a:xfrm>
              <a:prstGeom prst="line">
                <a:avLst/>
              </a:prstGeom>
              <a:noFill/>
              <a:ln w="12700">
                <a:solidFill>
                  <a:srgbClr val="404040"/>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52312" name="Line 86"/>
              <p:cNvSpPr>
                <a:spLocks noChangeShapeType="1"/>
              </p:cNvSpPr>
              <p:nvPr/>
            </p:nvSpPr>
            <p:spPr bwMode="auto">
              <a:xfrm>
                <a:off x="5127" y="1438"/>
                <a:ext cx="0" cy="230"/>
              </a:xfrm>
              <a:prstGeom prst="line">
                <a:avLst/>
              </a:prstGeom>
              <a:noFill/>
              <a:ln w="12700">
                <a:solidFill>
                  <a:srgbClr val="404040"/>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52313" name="Line 87"/>
              <p:cNvSpPr>
                <a:spLocks noChangeShapeType="1"/>
              </p:cNvSpPr>
              <p:nvPr/>
            </p:nvSpPr>
            <p:spPr bwMode="auto">
              <a:xfrm>
                <a:off x="5161" y="1441"/>
                <a:ext cx="0" cy="221"/>
              </a:xfrm>
              <a:prstGeom prst="line">
                <a:avLst/>
              </a:prstGeom>
              <a:noFill/>
              <a:ln w="12700">
                <a:solidFill>
                  <a:srgbClr val="404040"/>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52314" name="Line 88"/>
              <p:cNvSpPr>
                <a:spLocks noChangeShapeType="1"/>
              </p:cNvSpPr>
              <p:nvPr/>
            </p:nvSpPr>
            <p:spPr bwMode="auto">
              <a:xfrm>
                <a:off x="5196" y="1443"/>
                <a:ext cx="0" cy="212"/>
              </a:xfrm>
              <a:prstGeom prst="line">
                <a:avLst/>
              </a:prstGeom>
              <a:noFill/>
              <a:ln w="12700">
                <a:solidFill>
                  <a:srgbClr val="404040"/>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grpSp>
            <p:nvGrpSpPr>
              <p:cNvPr id="52315" name="Group 89"/>
              <p:cNvGrpSpPr>
                <a:grpSpLocks/>
              </p:cNvGrpSpPr>
              <p:nvPr/>
            </p:nvGrpSpPr>
            <p:grpSpPr bwMode="auto">
              <a:xfrm>
                <a:off x="4802" y="1445"/>
                <a:ext cx="415" cy="222"/>
                <a:chOff x="4802" y="1445"/>
                <a:chExt cx="415" cy="222"/>
              </a:xfrm>
            </p:grpSpPr>
            <p:sp>
              <p:nvSpPr>
                <p:cNvPr id="52322" name="Line 90"/>
                <p:cNvSpPr>
                  <a:spLocks noChangeShapeType="1"/>
                </p:cNvSpPr>
                <p:nvPr/>
              </p:nvSpPr>
              <p:spPr bwMode="auto">
                <a:xfrm flipH="1" flipV="1">
                  <a:off x="5141" y="1445"/>
                  <a:ext cx="66" cy="53"/>
                </a:xfrm>
                <a:prstGeom prst="line">
                  <a:avLst/>
                </a:prstGeom>
                <a:noFill/>
                <a:ln w="12700">
                  <a:solidFill>
                    <a:srgbClr val="E0E0E0"/>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52323" name="Line 91"/>
                <p:cNvSpPr>
                  <a:spLocks noChangeShapeType="1"/>
                </p:cNvSpPr>
                <p:nvPr/>
              </p:nvSpPr>
              <p:spPr bwMode="auto">
                <a:xfrm flipH="1" flipV="1">
                  <a:off x="5165" y="1564"/>
                  <a:ext cx="52" cy="46"/>
                </a:xfrm>
                <a:prstGeom prst="line">
                  <a:avLst/>
                </a:prstGeom>
                <a:noFill/>
                <a:ln w="12700">
                  <a:solidFill>
                    <a:srgbClr val="E0E0E0"/>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52324" name="Line 92"/>
                <p:cNvSpPr>
                  <a:spLocks noChangeShapeType="1"/>
                </p:cNvSpPr>
                <p:nvPr/>
              </p:nvSpPr>
              <p:spPr bwMode="auto">
                <a:xfrm flipH="1" flipV="1">
                  <a:off x="5074" y="1502"/>
                  <a:ext cx="80" cy="74"/>
                </a:xfrm>
                <a:prstGeom prst="line">
                  <a:avLst/>
                </a:prstGeom>
                <a:noFill/>
                <a:ln w="12700">
                  <a:solidFill>
                    <a:srgbClr val="E0E0E0"/>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52325" name="Line 93"/>
                <p:cNvSpPr>
                  <a:spLocks noChangeShapeType="1"/>
                </p:cNvSpPr>
                <p:nvPr/>
              </p:nvSpPr>
              <p:spPr bwMode="auto">
                <a:xfrm flipH="1" flipV="1">
                  <a:off x="4807" y="1460"/>
                  <a:ext cx="72" cy="70"/>
                </a:xfrm>
                <a:prstGeom prst="line">
                  <a:avLst/>
                </a:prstGeom>
                <a:noFill/>
                <a:ln w="12700">
                  <a:solidFill>
                    <a:srgbClr val="E0E0E0"/>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52326" name="Line 94"/>
                <p:cNvSpPr>
                  <a:spLocks noChangeShapeType="1"/>
                </p:cNvSpPr>
                <p:nvPr/>
              </p:nvSpPr>
              <p:spPr bwMode="auto">
                <a:xfrm flipH="1" flipV="1">
                  <a:off x="5068" y="1478"/>
                  <a:ext cx="71" cy="67"/>
                </a:xfrm>
                <a:prstGeom prst="line">
                  <a:avLst/>
                </a:prstGeom>
                <a:noFill/>
                <a:ln w="12700">
                  <a:solidFill>
                    <a:srgbClr val="E0E0E0"/>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52327" name="Line 95"/>
                <p:cNvSpPr>
                  <a:spLocks noChangeShapeType="1"/>
                </p:cNvSpPr>
                <p:nvPr/>
              </p:nvSpPr>
              <p:spPr bwMode="auto">
                <a:xfrm flipH="1" flipV="1">
                  <a:off x="5107" y="1557"/>
                  <a:ext cx="69" cy="60"/>
                </a:xfrm>
                <a:prstGeom prst="line">
                  <a:avLst/>
                </a:prstGeom>
                <a:noFill/>
                <a:ln w="12700">
                  <a:solidFill>
                    <a:srgbClr val="E0E0E0"/>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52328" name="Line 96"/>
                <p:cNvSpPr>
                  <a:spLocks noChangeShapeType="1"/>
                </p:cNvSpPr>
                <p:nvPr/>
              </p:nvSpPr>
              <p:spPr bwMode="auto">
                <a:xfrm flipH="1" flipV="1">
                  <a:off x="4945" y="1446"/>
                  <a:ext cx="83" cy="81"/>
                </a:xfrm>
                <a:prstGeom prst="line">
                  <a:avLst/>
                </a:prstGeom>
                <a:noFill/>
                <a:ln w="12700">
                  <a:solidFill>
                    <a:srgbClr val="E0E0E0"/>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52329" name="Line 97"/>
                <p:cNvSpPr>
                  <a:spLocks noChangeShapeType="1"/>
                </p:cNvSpPr>
                <p:nvPr/>
              </p:nvSpPr>
              <p:spPr bwMode="auto">
                <a:xfrm flipH="1" flipV="1">
                  <a:off x="4969" y="1495"/>
                  <a:ext cx="92" cy="93"/>
                </a:xfrm>
                <a:prstGeom prst="line">
                  <a:avLst/>
                </a:prstGeom>
                <a:noFill/>
                <a:ln w="12700">
                  <a:solidFill>
                    <a:srgbClr val="E0E0E0"/>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52330" name="Line 98"/>
                <p:cNvSpPr>
                  <a:spLocks noChangeShapeType="1"/>
                </p:cNvSpPr>
                <p:nvPr/>
              </p:nvSpPr>
              <p:spPr bwMode="auto">
                <a:xfrm flipH="1" flipV="1">
                  <a:off x="4883" y="1492"/>
                  <a:ext cx="82" cy="78"/>
                </a:xfrm>
                <a:prstGeom prst="line">
                  <a:avLst/>
                </a:prstGeom>
                <a:noFill/>
                <a:ln w="12700">
                  <a:solidFill>
                    <a:srgbClr val="E0E0E0"/>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52331" name="Line 99"/>
                <p:cNvSpPr>
                  <a:spLocks noChangeShapeType="1"/>
                </p:cNvSpPr>
                <p:nvPr/>
              </p:nvSpPr>
              <p:spPr bwMode="auto">
                <a:xfrm flipH="1" flipV="1">
                  <a:off x="4914" y="1598"/>
                  <a:ext cx="74" cy="69"/>
                </a:xfrm>
                <a:prstGeom prst="line">
                  <a:avLst/>
                </a:prstGeom>
                <a:noFill/>
                <a:ln w="12700">
                  <a:solidFill>
                    <a:srgbClr val="E0E0E0"/>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52332" name="Line 100"/>
                <p:cNvSpPr>
                  <a:spLocks noChangeShapeType="1"/>
                </p:cNvSpPr>
                <p:nvPr/>
              </p:nvSpPr>
              <p:spPr bwMode="auto">
                <a:xfrm flipH="1" flipV="1">
                  <a:off x="4802" y="1531"/>
                  <a:ext cx="68" cy="69"/>
                </a:xfrm>
                <a:prstGeom prst="line">
                  <a:avLst/>
                </a:prstGeom>
                <a:noFill/>
                <a:ln w="12700">
                  <a:solidFill>
                    <a:srgbClr val="E0E0E0"/>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grpSp>
          <p:sp>
            <p:nvSpPr>
              <p:cNvPr id="52316" name="Line 101"/>
              <p:cNvSpPr>
                <a:spLocks noChangeShapeType="1"/>
              </p:cNvSpPr>
              <p:nvPr/>
            </p:nvSpPr>
            <p:spPr bwMode="auto">
              <a:xfrm>
                <a:off x="4890" y="1429"/>
                <a:ext cx="0" cy="272"/>
              </a:xfrm>
              <a:prstGeom prst="line">
                <a:avLst/>
              </a:prstGeom>
              <a:noFill/>
              <a:ln w="12700">
                <a:solidFill>
                  <a:srgbClr val="404040"/>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52317" name="Line 102"/>
              <p:cNvSpPr>
                <a:spLocks noChangeShapeType="1"/>
              </p:cNvSpPr>
              <p:nvPr/>
            </p:nvSpPr>
            <p:spPr bwMode="auto">
              <a:xfrm>
                <a:off x="4776" y="1462"/>
                <a:ext cx="430" cy="6"/>
              </a:xfrm>
              <a:prstGeom prst="line">
                <a:avLst/>
              </a:prstGeom>
              <a:noFill/>
              <a:ln w="12700">
                <a:solidFill>
                  <a:srgbClr val="404040"/>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52318" name="Line 103"/>
              <p:cNvSpPr>
                <a:spLocks noChangeShapeType="1"/>
              </p:cNvSpPr>
              <p:nvPr/>
            </p:nvSpPr>
            <p:spPr bwMode="auto">
              <a:xfrm flipV="1">
                <a:off x="4779" y="1507"/>
                <a:ext cx="430" cy="11"/>
              </a:xfrm>
              <a:prstGeom prst="line">
                <a:avLst/>
              </a:prstGeom>
              <a:noFill/>
              <a:ln w="12700">
                <a:solidFill>
                  <a:srgbClr val="404040"/>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52319" name="Line 104"/>
              <p:cNvSpPr>
                <a:spLocks noChangeShapeType="1"/>
              </p:cNvSpPr>
              <p:nvPr/>
            </p:nvSpPr>
            <p:spPr bwMode="auto">
              <a:xfrm flipV="1">
                <a:off x="4781" y="1549"/>
                <a:ext cx="425" cy="30"/>
              </a:xfrm>
              <a:prstGeom prst="line">
                <a:avLst/>
              </a:prstGeom>
              <a:noFill/>
              <a:ln w="12700">
                <a:solidFill>
                  <a:srgbClr val="404040"/>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52320" name="Line 105"/>
              <p:cNvSpPr>
                <a:spLocks noChangeShapeType="1"/>
              </p:cNvSpPr>
              <p:nvPr/>
            </p:nvSpPr>
            <p:spPr bwMode="auto">
              <a:xfrm flipV="1">
                <a:off x="4779" y="1621"/>
                <a:ext cx="433" cy="61"/>
              </a:xfrm>
              <a:prstGeom prst="line">
                <a:avLst/>
              </a:prstGeom>
              <a:noFill/>
              <a:ln w="12700">
                <a:solidFill>
                  <a:srgbClr val="404040"/>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52321" name="Line 106"/>
              <p:cNvSpPr>
                <a:spLocks noChangeShapeType="1"/>
              </p:cNvSpPr>
              <p:nvPr/>
            </p:nvSpPr>
            <p:spPr bwMode="auto">
              <a:xfrm flipV="1">
                <a:off x="4781" y="1585"/>
                <a:ext cx="431" cy="47"/>
              </a:xfrm>
              <a:prstGeom prst="line">
                <a:avLst/>
              </a:prstGeom>
              <a:noFill/>
              <a:ln w="12700">
                <a:solidFill>
                  <a:srgbClr val="404040"/>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grpSp>
      </p:gr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4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sp>
        <p:nvSpPr>
          <p:cNvPr id="37891" name="AutoShape 4"/>
          <p:cNvSpPr>
            <a:spLocks noChangeArrowheads="1"/>
          </p:cNvSpPr>
          <p:nvPr/>
        </p:nvSpPr>
        <p:spPr bwMode="auto">
          <a:xfrm>
            <a:off x="0" y="1412776"/>
            <a:ext cx="8460431" cy="1656184"/>
          </a:xfrm>
          <a:prstGeom prst="cloudCallout">
            <a:avLst>
              <a:gd name="adj1" fmla="val -11264"/>
              <a:gd name="adj2" fmla="val 165157"/>
            </a:avLst>
          </a:prstGeom>
          <a:solidFill>
            <a:srgbClr val="CCFFCC"/>
          </a:solidFill>
          <a:ln w="9525">
            <a:solidFill>
              <a:schemeClr val="tx1"/>
            </a:solidFill>
            <a:round/>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none" anchor="ctr"/>
          <a:lstStyle/>
          <a:p>
            <a:pPr algn="ctr">
              <a:defRPr/>
            </a:pPr>
            <a:endParaRPr lang="es-CL" sz="1600" dirty="0">
              <a:cs typeface="+mn-cs"/>
            </a:endParaRPr>
          </a:p>
        </p:txBody>
      </p:sp>
      <p:sp>
        <p:nvSpPr>
          <p:cNvPr id="53254" name="Rectangle 3"/>
          <p:cNvSpPr>
            <a:spLocks noGrp="1" noChangeArrowheads="1"/>
          </p:cNvSpPr>
          <p:nvPr>
            <p:ph type="body" idx="1"/>
          </p:nvPr>
        </p:nvSpPr>
        <p:spPr>
          <a:xfrm>
            <a:off x="457200" y="1600200"/>
            <a:ext cx="7138988" cy="4525963"/>
          </a:xfrm>
        </p:spPr>
        <p:txBody>
          <a:bodyPr/>
          <a:lstStyle/>
          <a:p>
            <a:pPr lvl="1" algn="ctr">
              <a:buFontTx/>
              <a:buNone/>
            </a:pPr>
            <a:r>
              <a:rPr lang="es-ES_tradnl" smtClean="0"/>
              <a:t>¿Qué importancia le damos a la Estrategia y al subsistema de Operaciones?</a:t>
            </a:r>
          </a:p>
          <a:p>
            <a:pPr algn="ctr"/>
            <a:endParaRPr lang="es-ES" smtClean="0"/>
          </a:p>
        </p:txBody>
      </p:sp>
      <p:pic>
        <p:nvPicPr>
          <p:cNvPr id="37893" name="Picture 5" descr="j0234687"/>
          <p:cNvPicPr>
            <a:picLocks noChangeAspect="1" noChangeArrowheads="1" noCrop="1"/>
          </p:cNvPicPr>
          <p:nvPr/>
        </p:nvPicPr>
        <p:blipFill>
          <a:blip r:embed="rId2" cstate="print"/>
          <a:srcRect/>
          <a:stretch>
            <a:fillRect/>
          </a:stretch>
        </p:blipFill>
        <p:spPr bwMode="auto">
          <a:xfrm>
            <a:off x="2411760" y="5013176"/>
            <a:ext cx="1800225" cy="1060450"/>
          </a:xfrm>
          <a:prstGeom prst="rect">
            <a:avLst/>
          </a:prstGeom>
          <a:noFill/>
          <a:ln w="9525">
            <a:noFill/>
            <a:miter lim="800000"/>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sp>
        <p:nvSpPr>
          <p:cNvPr id="53256" name="Text Box 6"/>
          <p:cNvSpPr txBox="1">
            <a:spLocks noChangeArrowheads="1"/>
          </p:cNvSpPr>
          <p:nvPr/>
        </p:nvSpPr>
        <p:spPr bwMode="auto">
          <a:xfrm>
            <a:off x="0" y="6289675"/>
            <a:ext cx="4048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a:solidFill>
                  <a:srgbClr val="99FF66"/>
                </a:solidFill>
              </a:rPr>
              <a:t>A</a:t>
            </a:r>
            <a:endParaRPr lang="es-ES">
              <a:solidFill>
                <a:srgbClr val="99FF66"/>
              </a:solidFill>
            </a:endParaRPr>
          </a:p>
        </p:txBody>
      </p:sp>
      <p:sp>
        <p:nvSpPr>
          <p:cNvPr id="53257" name="6 Marcador de fecha"/>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635DCB7-431F-4A38-AFDB-58E7A9ACB1DB}" type="datetime1">
              <a:rPr lang="es-CL" smtClean="0"/>
              <a:t>12-10-2011</a:t>
            </a:fld>
            <a:endParaRPr lang="es-ES"/>
          </a:p>
        </p:txBody>
      </p:sp>
      <p:sp>
        <p:nvSpPr>
          <p:cNvPr id="53258" name="7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0589831-CF99-4191-86FB-E49AAA6CCAD8}" type="slidenum">
              <a:rPr lang="es-ES"/>
              <a:pPr eaLnBrk="1" hangingPunct="1"/>
              <a:t>26</a:t>
            </a:fld>
            <a:endParaRPr lang="es-ES"/>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4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sp>
        <p:nvSpPr>
          <p:cNvPr id="54275" name="Rectangle 2"/>
          <p:cNvSpPr>
            <a:spLocks noGrp="1" noChangeArrowheads="1"/>
          </p:cNvSpPr>
          <p:nvPr>
            <p:ph type="title"/>
          </p:nvPr>
        </p:nvSpPr>
        <p:spPr>
          <a:xfrm>
            <a:off x="0" y="0"/>
            <a:ext cx="6588125" cy="1143000"/>
          </a:xfrm>
          <a:solidFill>
            <a:srgbClr val="FFFFFF"/>
          </a:solidFill>
          <a:ln>
            <a:solidFill>
              <a:srgbClr val="000000"/>
            </a:solidFill>
            <a:miter lim="800000"/>
            <a:headEnd/>
            <a:tailEnd/>
          </a:ln>
        </p:spPr>
        <p:txBody>
          <a:bodyPr anchor="t"/>
          <a:lstStyle/>
          <a:p>
            <a:r>
              <a:rPr lang="es-CL" smtClean="0"/>
              <a:t>Enfoque Tradicional</a:t>
            </a:r>
            <a:endParaRPr lang="es-ES" smtClean="0"/>
          </a:p>
        </p:txBody>
      </p:sp>
      <p:sp>
        <p:nvSpPr>
          <p:cNvPr id="54276" name="Rectangle 3"/>
          <p:cNvSpPr>
            <a:spLocks noGrp="1" noChangeArrowheads="1"/>
          </p:cNvSpPr>
          <p:nvPr>
            <p:ph type="body" idx="1"/>
          </p:nvPr>
        </p:nvSpPr>
        <p:spPr/>
        <p:txBody>
          <a:bodyPr/>
          <a:lstStyle/>
          <a:p>
            <a:r>
              <a:rPr lang="es-CL" smtClean="0"/>
              <a:t>Visión técnica del área.</a:t>
            </a:r>
          </a:p>
          <a:p>
            <a:r>
              <a:rPr lang="es-CL" smtClean="0"/>
              <a:t>Gestión no integrada sistémicamente con el resto de la empresa.</a:t>
            </a:r>
          </a:p>
          <a:p>
            <a:r>
              <a:rPr lang="es-CL" smtClean="0"/>
              <a:t>Centrada en los medios y no en los fines.</a:t>
            </a:r>
          </a:p>
          <a:p>
            <a:endParaRPr lang="es-ES" smtClean="0"/>
          </a:p>
        </p:txBody>
      </p:sp>
      <p:pic>
        <p:nvPicPr>
          <p:cNvPr id="54277" name="Picture 4" descr="sumario01_12_0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19925" y="4816475"/>
            <a:ext cx="1784350" cy="178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278" name="Text Box 5"/>
          <p:cNvSpPr txBox="1">
            <a:spLocks noChangeArrowheads="1"/>
          </p:cNvSpPr>
          <p:nvPr/>
        </p:nvSpPr>
        <p:spPr bwMode="auto">
          <a:xfrm>
            <a:off x="0" y="6289675"/>
            <a:ext cx="4048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a:solidFill>
                  <a:srgbClr val="99FF66"/>
                </a:solidFill>
              </a:rPr>
              <a:t>A</a:t>
            </a:r>
            <a:endParaRPr lang="es-ES">
              <a:solidFill>
                <a:srgbClr val="99FF66"/>
              </a:solidFill>
            </a:endParaRPr>
          </a:p>
        </p:txBody>
      </p:sp>
      <p:sp>
        <p:nvSpPr>
          <p:cNvPr id="54279" name="6 Marcador de fecha"/>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E7B8BD1-DF09-4554-A63C-2FAC1A4C4D43}" type="datetime1">
              <a:rPr lang="es-CL" smtClean="0"/>
              <a:t>12-10-2011</a:t>
            </a:fld>
            <a:endParaRPr lang="es-ES"/>
          </a:p>
        </p:txBody>
      </p:sp>
      <p:sp>
        <p:nvSpPr>
          <p:cNvPr id="54280" name="7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921E698-B93C-4D2F-A71C-2BC7200137FA}" type="slidenum">
              <a:rPr lang="es-ES"/>
              <a:pPr eaLnBrk="1" hangingPunct="1"/>
              <a:t>27</a:t>
            </a:fld>
            <a:endParaRPr lang="es-ES"/>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4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sp>
        <p:nvSpPr>
          <p:cNvPr id="55299" name="Rectangle 2"/>
          <p:cNvSpPr>
            <a:spLocks noGrp="1" noChangeArrowheads="1"/>
          </p:cNvSpPr>
          <p:nvPr>
            <p:ph type="title"/>
          </p:nvPr>
        </p:nvSpPr>
        <p:spPr>
          <a:xfrm>
            <a:off x="0" y="0"/>
            <a:ext cx="6516688" cy="1143000"/>
          </a:xfrm>
          <a:solidFill>
            <a:srgbClr val="FFFFFF"/>
          </a:solidFill>
          <a:ln>
            <a:solidFill>
              <a:srgbClr val="000000"/>
            </a:solidFill>
            <a:miter lim="800000"/>
            <a:headEnd/>
            <a:tailEnd/>
          </a:ln>
        </p:spPr>
        <p:txBody>
          <a:bodyPr anchor="t"/>
          <a:lstStyle/>
          <a:p>
            <a:r>
              <a:rPr lang="es-CL" smtClean="0"/>
              <a:t>Enfoque actual</a:t>
            </a:r>
            <a:endParaRPr lang="es-ES" smtClean="0"/>
          </a:p>
        </p:txBody>
      </p:sp>
      <p:sp>
        <p:nvSpPr>
          <p:cNvPr id="55300" name="Rectangle 3"/>
          <p:cNvSpPr>
            <a:spLocks noGrp="1" noChangeArrowheads="1"/>
          </p:cNvSpPr>
          <p:nvPr>
            <p:ph type="body" idx="1"/>
          </p:nvPr>
        </p:nvSpPr>
        <p:spPr/>
        <p:txBody>
          <a:bodyPr/>
          <a:lstStyle/>
          <a:p>
            <a:r>
              <a:rPr lang="es-CL" sz="2800" smtClean="0"/>
              <a:t>Operaciones como elemento central en </a:t>
            </a:r>
            <a:r>
              <a:rPr lang="es-CL" sz="2800" u="sng" smtClean="0"/>
              <a:t>definir y conseguir el foco estratégico de negocio y la forma de competir.</a:t>
            </a:r>
          </a:p>
          <a:p>
            <a:r>
              <a:rPr lang="es-CL" sz="2800" smtClean="0"/>
              <a:t>Sus influencias afectan decisivamente a la empresa:</a:t>
            </a:r>
          </a:p>
          <a:p>
            <a:pPr lvl="1"/>
            <a:r>
              <a:rPr lang="es-CL" sz="2400" smtClean="0"/>
              <a:t>Interacción con el mercado.</a:t>
            </a:r>
          </a:p>
          <a:p>
            <a:pPr lvl="1"/>
            <a:r>
              <a:rPr lang="es-CL" sz="2400" smtClean="0"/>
              <a:t>Sistema de generación de valor</a:t>
            </a:r>
          </a:p>
          <a:p>
            <a:pPr lvl="1"/>
            <a:r>
              <a:rPr lang="es-CL" sz="2400" smtClean="0"/>
              <a:t>Enfoque financiero</a:t>
            </a:r>
          </a:p>
          <a:p>
            <a:pPr lvl="1"/>
            <a:r>
              <a:rPr lang="es-CL" sz="2400" smtClean="0"/>
              <a:t>Enfoque estratégico</a:t>
            </a:r>
          </a:p>
          <a:p>
            <a:pPr lvl="1"/>
            <a:endParaRPr lang="es-ES" sz="2400" smtClean="0"/>
          </a:p>
        </p:txBody>
      </p:sp>
      <p:pic>
        <p:nvPicPr>
          <p:cNvPr id="135173" name="Picture 5" descr="sumario04_08_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00913" y="5099050"/>
            <a:ext cx="1524000" cy="1414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302" name="Text Box 6"/>
          <p:cNvSpPr txBox="1">
            <a:spLocks noChangeArrowheads="1"/>
          </p:cNvSpPr>
          <p:nvPr/>
        </p:nvSpPr>
        <p:spPr bwMode="auto">
          <a:xfrm>
            <a:off x="0" y="6289675"/>
            <a:ext cx="4048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a:solidFill>
                  <a:srgbClr val="99FF66"/>
                </a:solidFill>
              </a:rPr>
              <a:t>A</a:t>
            </a:r>
            <a:endParaRPr lang="es-ES">
              <a:solidFill>
                <a:srgbClr val="99FF66"/>
              </a:solidFill>
            </a:endParaRPr>
          </a:p>
        </p:txBody>
      </p:sp>
      <p:sp>
        <p:nvSpPr>
          <p:cNvPr id="55303" name="6 Marcador de fecha"/>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52D2B4E-7978-4B67-B3AA-47A2E8876C2D}" type="datetime1">
              <a:rPr lang="es-CL" smtClean="0"/>
              <a:t>12-10-2011</a:t>
            </a:fld>
            <a:endParaRPr lang="es-ES"/>
          </a:p>
        </p:txBody>
      </p:sp>
      <p:sp>
        <p:nvSpPr>
          <p:cNvPr id="55304" name="7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0819189-011F-4CA0-AEF2-3E8F8B39FA18}" type="slidenum">
              <a:rPr lang="es-ES"/>
              <a:pPr eaLnBrk="1" hangingPunct="1"/>
              <a:t>28</a:t>
            </a:fld>
            <a:endParaRPr lang="es-ES"/>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mph" presetSubtype="0" fill="hold" nodeType="clickEffect">
                                  <p:stCondLst>
                                    <p:cond delay="0"/>
                                  </p:stCondLst>
                                  <p:childTnLst>
                                    <p:animScale>
                                      <p:cBhvr>
                                        <p:cTn id="6" dur="2000" fill="hold"/>
                                        <p:tgtEl>
                                          <p:spTgt spid="135173"/>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4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sp>
        <p:nvSpPr>
          <p:cNvPr id="40963" name="Oval 2"/>
          <p:cNvSpPr>
            <a:spLocks noChangeArrowheads="1"/>
          </p:cNvSpPr>
          <p:nvPr/>
        </p:nvSpPr>
        <p:spPr bwMode="auto">
          <a:xfrm>
            <a:off x="285750" y="5000625"/>
            <a:ext cx="8458200" cy="1517650"/>
          </a:xfrm>
          <a:prstGeom prst="ellipse">
            <a:avLst/>
          </a:prstGeom>
          <a:solidFill>
            <a:srgbClr val="DDDDDD"/>
          </a:solidFill>
          <a:ln w="9525">
            <a:noFill/>
            <a:round/>
            <a:headEnd/>
            <a:tailEnd/>
          </a:ln>
          <a:effectLst/>
          <a:scene3d>
            <a:camera prst="orthographicFront">
              <a:rot lat="0" lon="0" rev="0"/>
            </a:camera>
            <a:lightRig rig="glow" dir="t">
              <a:rot lat="0" lon="0" rev="14100000"/>
            </a:lightRig>
          </a:scene3d>
          <a:sp3d prstMaterial="softEdge">
            <a:bevelT w="127000" prst="artDeco"/>
          </a:sp3d>
        </p:spPr>
        <p:txBody>
          <a:bodyPr wrap="none" anchor="ctr"/>
          <a:lstStyle/>
          <a:p>
            <a:pPr>
              <a:defRPr/>
            </a:pPr>
            <a:endParaRPr lang="es-ES" dirty="0">
              <a:solidFill>
                <a:srgbClr val="FF0000"/>
              </a:solidFill>
              <a:cs typeface="+mn-cs"/>
            </a:endParaRPr>
          </a:p>
        </p:txBody>
      </p:sp>
      <p:sp>
        <p:nvSpPr>
          <p:cNvPr id="40964" name="Rectangle 10"/>
          <p:cNvSpPr>
            <a:spLocks noGrp="1" noChangeArrowheads="1"/>
          </p:cNvSpPr>
          <p:nvPr>
            <p:ph type="body" idx="1"/>
          </p:nvPr>
        </p:nvSpPr>
        <p:spPr>
          <a:xfrm>
            <a:off x="468313" y="754360"/>
            <a:ext cx="7620000" cy="4114800"/>
          </a:xfrm>
          <a:solidFill>
            <a:srgbClr val="92D050"/>
          </a:solidFill>
          <a:ln>
            <a:solidFill>
              <a:schemeClr val="bg1"/>
            </a:solidFill>
            <a:miter lim="800000"/>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0">
            <a:schemeClr val="accent4"/>
          </a:lnRef>
          <a:fillRef idx="3">
            <a:schemeClr val="accent4"/>
          </a:fillRef>
          <a:effectRef idx="3">
            <a:schemeClr val="accent4"/>
          </a:effectRef>
          <a:fontRef idx="minor">
            <a:schemeClr val="lt1"/>
          </a:fontRef>
        </p:style>
        <p:txBody>
          <a:bodyPr/>
          <a:lstStyle/>
          <a:p>
            <a:pPr algn="just">
              <a:lnSpc>
                <a:spcPct val="90000"/>
              </a:lnSpc>
              <a:buFontTx/>
              <a:buNone/>
              <a:defRPr/>
            </a:pPr>
            <a:r>
              <a:rPr lang="es-ES_tradnl" sz="2800" u="sng" dirty="0" smtClean="0"/>
              <a:t>La Visión Actual:</a:t>
            </a:r>
          </a:p>
          <a:p>
            <a:pPr algn="just">
              <a:lnSpc>
                <a:spcPct val="90000"/>
              </a:lnSpc>
              <a:buFontTx/>
              <a:buNone/>
              <a:defRPr/>
            </a:pPr>
            <a:endParaRPr lang="es-ES_tradnl" sz="2400" dirty="0" smtClean="0"/>
          </a:p>
          <a:p>
            <a:pPr algn="just">
              <a:lnSpc>
                <a:spcPct val="90000"/>
              </a:lnSpc>
              <a:defRPr/>
            </a:pPr>
            <a:r>
              <a:rPr lang="es-ES_tradnl" sz="2400" dirty="0" smtClean="0"/>
              <a:t>Se orienta a analizar y administrar las OPERACIONES en forma integral y global a nivel de toda la empresa - e incluso más allá - a nivel de toda la cadena de agregación de valor.</a:t>
            </a:r>
          </a:p>
          <a:p>
            <a:pPr algn="just">
              <a:lnSpc>
                <a:spcPct val="40000"/>
              </a:lnSpc>
              <a:buFontTx/>
              <a:buNone/>
              <a:defRPr/>
            </a:pPr>
            <a:r>
              <a:rPr lang="es-ES_tradnl" sz="2400" dirty="0" smtClean="0"/>
              <a:t>	</a:t>
            </a:r>
          </a:p>
          <a:p>
            <a:pPr algn="just">
              <a:lnSpc>
                <a:spcPct val="90000"/>
              </a:lnSpc>
              <a:buFontTx/>
              <a:buNone/>
              <a:defRPr/>
            </a:pPr>
            <a:r>
              <a:rPr lang="es-ES_tradnl" sz="2800" dirty="0" smtClean="0">
                <a:solidFill>
                  <a:schemeClr val="folHlink"/>
                </a:solidFill>
              </a:rPr>
              <a:t>	</a:t>
            </a:r>
            <a:r>
              <a:rPr lang="es-ES_tradnl" sz="2400" dirty="0" smtClean="0">
                <a:solidFill>
                  <a:srgbClr val="FF0000"/>
                </a:solidFill>
              </a:rPr>
              <a:t>Mucho más allá de la tradicional visión de “producción” propia de la industria manufacturera clásica.</a:t>
            </a:r>
            <a:endParaRPr lang="es-ES_tradnl" sz="2000" dirty="0" smtClean="0">
              <a:solidFill>
                <a:srgbClr val="FF0000"/>
              </a:solidFill>
            </a:endParaRPr>
          </a:p>
          <a:p>
            <a:pPr lvl="1" algn="just">
              <a:lnSpc>
                <a:spcPct val="190000"/>
              </a:lnSpc>
              <a:defRPr/>
            </a:pPr>
            <a:endParaRPr lang="es-ES_tradnl" sz="2000" dirty="0" smtClean="0"/>
          </a:p>
          <a:p>
            <a:pPr algn="ctr">
              <a:lnSpc>
                <a:spcPct val="90000"/>
              </a:lnSpc>
              <a:buFontTx/>
              <a:buNone/>
              <a:defRPr/>
            </a:pPr>
            <a:endParaRPr lang="es-ES_tradnl" sz="2800" dirty="0" smtClean="0"/>
          </a:p>
          <a:p>
            <a:pPr algn="ctr">
              <a:lnSpc>
                <a:spcPct val="90000"/>
              </a:lnSpc>
              <a:buFontTx/>
              <a:buNone/>
              <a:defRPr/>
            </a:pPr>
            <a:r>
              <a:rPr lang="es-ES_tradnl" sz="2800" b="1" dirty="0" smtClean="0">
                <a:solidFill>
                  <a:schemeClr val="tx1"/>
                </a:solidFill>
              </a:rPr>
              <a:t>SOLO ASÍ SE PUEDE LOGRAR LA EXCELENCIA EN EL NEGOCIO.</a:t>
            </a:r>
            <a:endParaRPr lang="es-ES_tradnl" sz="2400" b="1" dirty="0" smtClean="0">
              <a:solidFill>
                <a:schemeClr val="tx1"/>
              </a:solidFill>
            </a:endParaRPr>
          </a:p>
        </p:txBody>
      </p:sp>
      <p:sp>
        <p:nvSpPr>
          <p:cNvPr id="56329" name="Text Box 13"/>
          <p:cNvSpPr txBox="1">
            <a:spLocks noChangeArrowheads="1"/>
          </p:cNvSpPr>
          <p:nvPr/>
        </p:nvSpPr>
        <p:spPr bwMode="auto">
          <a:xfrm>
            <a:off x="0" y="6289675"/>
            <a:ext cx="3873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a:solidFill>
                  <a:srgbClr val="99FF66"/>
                </a:solidFill>
              </a:rPr>
              <a:t>B</a:t>
            </a:r>
            <a:endParaRPr lang="es-ES">
              <a:solidFill>
                <a:srgbClr val="99FF66"/>
              </a:solidFill>
            </a:endParaRPr>
          </a:p>
        </p:txBody>
      </p:sp>
      <p:sp>
        <p:nvSpPr>
          <p:cNvPr id="56330" name="5 Marcador de fecha"/>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D54104E-6A53-44EE-A66A-70AC37E3797F}" type="datetime1">
              <a:rPr lang="es-CL" smtClean="0"/>
              <a:t>12-10-2011</a:t>
            </a:fld>
            <a:endParaRPr lang="es-ES"/>
          </a:p>
        </p:txBody>
      </p:sp>
      <p:sp>
        <p:nvSpPr>
          <p:cNvPr id="56331" name="6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1E7A116-816E-4E48-909A-BEBB2586E797}" type="slidenum">
              <a:rPr lang="es-ES"/>
              <a:pPr eaLnBrk="1" hangingPunct="1"/>
              <a:t>29</a:t>
            </a:fld>
            <a:endParaRPr lang="es-ES"/>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4 Marcador de pie de página"/>
          <p:cNvSpPr>
            <a:spLocks noGrp="1"/>
          </p:cNvSpPr>
          <p:nvPr>
            <p:ph type="ftr" sz="quarter" idx="11"/>
          </p:nvPr>
        </p:nvSpPr>
        <p:spPr>
          <a:xfrm>
            <a:off x="1979613" y="6524625"/>
            <a:ext cx="5761037" cy="3333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sp>
        <p:nvSpPr>
          <p:cNvPr id="29699" name="Rectangle 2"/>
          <p:cNvSpPr>
            <a:spLocks noGrp="1" noChangeArrowheads="1"/>
          </p:cNvSpPr>
          <p:nvPr>
            <p:ph type="title"/>
          </p:nvPr>
        </p:nvSpPr>
        <p:spPr>
          <a:xfrm>
            <a:off x="0" y="0"/>
            <a:ext cx="6516688" cy="1125538"/>
          </a:xfrm>
          <a:solidFill>
            <a:srgbClr val="FFFFFF"/>
          </a:solidFill>
          <a:ln>
            <a:solidFill>
              <a:srgbClr val="000000"/>
            </a:solidFill>
            <a:miter lim="800000"/>
            <a:headEnd/>
            <a:tailEnd/>
          </a:ln>
        </p:spPr>
        <p:txBody>
          <a:bodyPr anchor="t"/>
          <a:lstStyle/>
          <a:p>
            <a:r>
              <a:rPr lang="es-CL" smtClean="0"/>
              <a:t>I. Presentación del curso</a:t>
            </a:r>
          </a:p>
        </p:txBody>
      </p:sp>
      <p:sp>
        <p:nvSpPr>
          <p:cNvPr id="29700" name="Rectangle 3"/>
          <p:cNvSpPr>
            <a:spLocks noGrp="1" noChangeArrowheads="1"/>
          </p:cNvSpPr>
          <p:nvPr>
            <p:ph type="body" idx="1"/>
          </p:nvPr>
        </p:nvSpPr>
        <p:spPr/>
        <p:txBody>
          <a:bodyPr/>
          <a:lstStyle/>
          <a:p>
            <a:pPr>
              <a:buFontTx/>
              <a:buNone/>
            </a:pPr>
            <a:endParaRPr lang="es-CL" smtClean="0"/>
          </a:p>
          <a:p>
            <a:pPr lvl="1"/>
            <a:r>
              <a:rPr lang="es-CL" smtClean="0"/>
              <a:t>Objetivos</a:t>
            </a:r>
          </a:p>
          <a:p>
            <a:pPr lvl="1"/>
            <a:endParaRPr lang="es-CL" smtClean="0"/>
          </a:p>
          <a:p>
            <a:pPr lvl="1"/>
            <a:r>
              <a:rPr lang="es-CL" smtClean="0"/>
              <a:t>Programa del curso</a:t>
            </a:r>
          </a:p>
          <a:p>
            <a:pPr lvl="1"/>
            <a:endParaRPr lang="es-CL" smtClean="0"/>
          </a:p>
          <a:p>
            <a:pPr lvl="1"/>
            <a:r>
              <a:rPr lang="es-CL" smtClean="0"/>
              <a:t>Estructura y actividades</a:t>
            </a:r>
          </a:p>
          <a:p>
            <a:pPr lvl="1"/>
            <a:endParaRPr lang="es-CL" smtClean="0"/>
          </a:p>
          <a:p>
            <a:pPr lvl="1"/>
            <a:endParaRPr lang="es-CL" smtClean="0"/>
          </a:p>
        </p:txBody>
      </p:sp>
      <p:sp>
        <p:nvSpPr>
          <p:cNvPr id="29701" name="Text Box 4"/>
          <p:cNvSpPr txBox="1">
            <a:spLocks noChangeArrowheads="1"/>
          </p:cNvSpPr>
          <p:nvPr/>
        </p:nvSpPr>
        <p:spPr bwMode="auto">
          <a:xfrm>
            <a:off x="0" y="6289675"/>
            <a:ext cx="4048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a:solidFill>
                  <a:srgbClr val="99FF66"/>
                </a:solidFill>
              </a:rPr>
              <a:t>A</a:t>
            </a:r>
            <a:endParaRPr lang="es-ES">
              <a:solidFill>
                <a:srgbClr val="99FF66"/>
              </a:solidFill>
            </a:endParaRPr>
          </a:p>
        </p:txBody>
      </p:sp>
      <p:sp>
        <p:nvSpPr>
          <p:cNvPr id="29702" name="5 Marcador de fecha"/>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495AC85-5BED-433F-B8F6-99F706AD2568}" type="datetime1">
              <a:rPr lang="es-CL" smtClean="0"/>
              <a:t>12-10-2011</a:t>
            </a:fld>
            <a:endParaRPr lang="es-ES"/>
          </a:p>
        </p:txBody>
      </p:sp>
      <p:sp>
        <p:nvSpPr>
          <p:cNvPr id="29703" name="6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180E313-A861-4C3F-B988-E16B914B9E80}" type="slidenum">
              <a:rPr lang="es-ES"/>
              <a:pPr eaLnBrk="1" hangingPunct="1"/>
              <a:t>3</a:t>
            </a:fld>
            <a:endParaRPr lang="es-ES"/>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2 Marcador de fecha"/>
          <p:cNvSpPr>
            <a:spLocks noGrp="1"/>
          </p:cNvSpPr>
          <p:nvPr>
            <p:ph type="dt" sz="quarter" idx="4294967295"/>
          </p:nvPr>
        </p:nvSpPr>
        <p:spPr>
          <a:xfrm>
            <a:off x="0" y="6629400"/>
            <a:ext cx="190500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1D438D1-2851-453D-83C9-6A05FF50DB92}" type="datetime1">
              <a:rPr lang="es-CL" smtClean="0"/>
              <a:t>12-10-2011</a:t>
            </a:fld>
            <a:endParaRPr lang="en-US"/>
          </a:p>
        </p:txBody>
      </p:sp>
      <p:sp>
        <p:nvSpPr>
          <p:cNvPr id="57347" name="3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sp>
        <p:nvSpPr>
          <p:cNvPr id="57348" name="4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mtClean="0"/>
              <a:t>1-</a:t>
            </a:r>
            <a:fld id="{DD638E20-C2DB-4487-A10E-6689FE6377F3}" type="slidenum">
              <a:rPr lang="en-US" smtClean="0"/>
              <a:pPr eaLnBrk="1" hangingPunct="1"/>
              <a:t>30</a:t>
            </a:fld>
            <a:endParaRPr lang="en-US" smtClean="0"/>
          </a:p>
        </p:txBody>
      </p:sp>
      <p:sp>
        <p:nvSpPr>
          <p:cNvPr id="57349" name="Rectangle 2"/>
          <p:cNvSpPr>
            <a:spLocks noGrp="1" noChangeArrowheads="1"/>
          </p:cNvSpPr>
          <p:nvPr>
            <p:ph type="title"/>
          </p:nvPr>
        </p:nvSpPr>
        <p:spPr>
          <a:xfrm>
            <a:off x="0" y="0"/>
            <a:ext cx="6659563" cy="1143000"/>
          </a:xfrm>
        </p:spPr>
        <p:txBody>
          <a:bodyPr lIns="100008" tIns="50004" rIns="100008" bIns="50004" anchor="t"/>
          <a:lstStyle/>
          <a:p>
            <a:r>
              <a:rPr lang="es-CL" smtClean="0">
                <a:solidFill>
                  <a:schemeClr val="bg1"/>
                </a:solidFill>
              </a:rPr>
              <a:t>Servicios vrs Manufactura</a:t>
            </a:r>
            <a:endParaRPr lang="en-US" smtClean="0">
              <a:solidFill>
                <a:schemeClr val="bg1"/>
              </a:solidFill>
            </a:endParaRPr>
          </a:p>
        </p:txBody>
      </p:sp>
      <p:pic>
        <p:nvPicPr>
          <p:cNvPr id="57350" name="Picture 3" descr="F:\chap01\fig_01_0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288" y="1268413"/>
            <a:ext cx="8542337" cy="4924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9" descr="w0004-n"/>
          <p:cNvPicPr>
            <a:picLocks noChangeAspect="1" noChangeArrowheads="1"/>
          </p:cNvPicPr>
          <p:nvPr/>
        </p:nvPicPr>
        <p:blipFill>
          <a:blip r:embed="rId3" cstate="print"/>
          <a:srcRect/>
          <a:stretch>
            <a:fillRect/>
          </a:stretch>
        </p:blipFill>
        <p:spPr bwMode="auto">
          <a:xfrm>
            <a:off x="611560" y="1700808"/>
            <a:ext cx="3733800" cy="4248472"/>
          </a:xfrm>
          <a:prstGeom prst="rect">
            <a:avLst/>
          </a:prstGeom>
          <a:noFill/>
          <a:ln>
            <a:solidFill>
              <a:schemeClr val="bg1"/>
            </a:solid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sp>
        <p:nvSpPr>
          <p:cNvPr id="8" name="Rectangle 6"/>
          <p:cNvSpPr txBox="1">
            <a:spLocks noChangeArrowheads="1"/>
          </p:cNvSpPr>
          <p:nvPr/>
        </p:nvSpPr>
        <p:spPr>
          <a:xfrm>
            <a:off x="2699792" y="2636912"/>
            <a:ext cx="3810000" cy="3168352"/>
          </a:xfrm>
          <a:prstGeom prst="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accent2"/>
          </a:lnRef>
          <a:fillRef idx="2">
            <a:schemeClr val="accent2"/>
          </a:fillRef>
          <a:effectRef idx="1">
            <a:schemeClr val="accent2"/>
          </a:effectRef>
          <a:fontRef idx="minor">
            <a:schemeClr val="dk1"/>
          </a:fontRef>
        </p:style>
        <p:txBody>
          <a:bodyPr/>
          <a:lstStyle/>
          <a:p>
            <a:pPr marL="342900" indent="-342900">
              <a:spcBef>
                <a:spcPct val="20000"/>
              </a:spcBef>
              <a:defRPr/>
            </a:pPr>
            <a:endParaRPr lang="es-CL" kern="0" dirty="0">
              <a:solidFill>
                <a:schemeClr val="tx1"/>
              </a:solidFill>
            </a:endParaRPr>
          </a:p>
          <a:p>
            <a:pPr marL="342900" indent="-342900">
              <a:spcBef>
                <a:spcPct val="20000"/>
              </a:spcBef>
              <a:defRPr/>
            </a:pPr>
            <a:r>
              <a:rPr lang="es-CL" kern="0" dirty="0">
                <a:solidFill>
                  <a:schemeClr val="tx1"/>
                </a:solidFill>
              </a:rPr>
              <a:t>Desafíos:</a:t>
            </a:r>
          </a:p>
          <a:p>
            <a:pPr marL="342900" indent="-342900">
              <a:spcBef>
                <a:spcPct val="20000"/>
              </a:spcBef>
              <a:defRPr/>
            </a:pPr>
            <a:endParaRPr lang="en-US" kern="0" dirty="0">
              <a:solidFill>
                <a:schemeClr val="tx1"/>
              </a:solidFill>
            </a:endParaRPr>
          </a:p>
          <a:p>
            <a:pPr marL="342900" indent="-342900">
              <a:spcBef>
                <a:spcPct val="20000"/>
              </a:spcBef>
              <a:buFont typeface="Arial" pitchFamily="34" charset="0"/>
              <a:buChar char="•"/>
              <a:defRPr/>
            </a:pPr>
            <a:r>
              <a:rPr lang="es-CL" kern="0" dirty="0">
                <a:solidFill>
                  <a:schemeClr val="tx1"/>
                </a:solidFill>
              </a:rPr>
              <a:t>Competencia global</a:t>
            </a:r>
          </a:p>
          <a:p>
            <a:pPr marL="342900" indent="-342900">
              <a:spcBef>
                <a:spcPct val="20000"/>
              </a:spcBef>
              <a:buFont typeface="Arial" pitchFamily="34" charset="0"/>
              <a:buChar char="•"/>
              <a:defRPr/>
            </a:pPr>
            <a:r>
              <a:rPr lang="es-CL" kern="0" dirty="0">
                <a:solidFill>
                  <a:schemeClr val="tx1"/>
                </a:solidFill>
              </a:rPr>
              <a:t>Demanda por mayor calidad.</a:t>
            </a:r>
          </a:p>
          <a:p>
            <a:pPr marL="342900" indent="-342900">
              <a:spcBef>
                <a:spcPct val="20000"/>
              </a:spcBef>
              <a:buFont typeface="Arial" pitchFamily="34" charset="0"/>
              <a:buChar char="•"/>
              <a:defRPr/>
            </a:pPr>
            <a:r>
              <a:rPr lang="es-CL" kern="0" dirty="0">
                <a:solidFill>
                  <a:schemeClr val="tx1"/>
                </a:solidFill>
              </a:rPr>
              <a:t>Grandes cambios tecnológicos.</a:t>
            </a:r>
          </a:p>
          <a:p>
            <a:pPr marL="342900" indent="-342900">
              <a:spcBef>
                <a:spcPct val="20000"/>
              </a:spcBef>
              <a:buFont typeface="Arial" pitchFamily="34" charset="0"/>
              <a:buChar char="•"/>
              <a:defRPr/>
            </a:pPr>
            <a:r>
              <a:rPr lang="es-CL" kern="0" dirty="0">
                <a:solidFill>
                  <a:schemeClr val="tx1"/>
                </a:solidFill>
              </a:rPr>
              <a:t>Competencia basada en tiempos.</a:t>
            </a:r>
          </a:p>
          <a:p>
            <a:pPr marL="342900" indent="-342900">
              <a:spcBef>
                <a:spcPct val="20000"/>
              </a:spcBef>
              <a:buFont typeface="Arial" pitchFamily="34" charset="0"/>
              <a:buChar char="•"/>
              <a:defRPr/>
            </a:pPr>
            <a:r>
              <a:rPr lang="es-CL" kern="0" dirty="0">
                <a:solidFill>
                  <a:schemeClr val="tx1"/>
                </a:solidFill>
              </a:rPr>
              <a:t>Diversidad cultural.</a:t>
            </a:r>
          </a:p>
          <a:p>
            <a:pPr marL="342900" indent="-342900">
              <a:spcBef>
                <a:spcPct val="20000"/>
              </a:spcBef>
              <a:buFont typeface="Arial" pitchFamily="34" charset="0"/>
              <a:buChar char="•"/>
              <a:defRPr/>
            </a:pPr>
            <a:endParaRPr lang="es-CL" kern="0" dirty="0">
              <a:solidFill>
                <a:schemeClr val="tx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ox(in)">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fecha"/>
          <p:cNvSpPr>
            <a:spLocks noGrp="1"/>
          </p:cNvSpPr>
          <p:nvPr>
            <p:ph type="dt" sz="quarter" idx="10"/>
          </p:nvPr>
        </p:nvSpPr>
        <p:spPr/>
        <p:txBody>
          <a:bodyPr/>
          <a:lstStyle/>
          <a:p>
            <a:pPr>
              <a:defRPr/>
            </a:pPr>
            <a:fld id="{E66774EA-B246-45B4-B999-373CF54F2582}" type="datetime1">
              <a:rPr lang="es-CL" sz="1050" smtClean="0"/>
              <a:t>12-10-2011</a:t>
            </a:fld>
            <a:endParaRPr lang="en-US" sz="1050"/>
          </a:p>
        </p:txBody>
      </p:sp>
      <p:sp>
        <p:nvSpPr>
          <p:cNvPr id="1028" name="4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sp>
        <p:nvSpPr>
          <p:cNvPr id="1029" name="Rectangle 2"/>
          <p:cNvSpPr>
            <a:spLocks noGrp="1" noChangeArrowheads="1"/>
          </p:cNvSpPr>
          <p:nvPr>
            <p:ph type="title"/>
          </p:nvPr>
        </p:nvSpPr>
        <p:spPr>
          <a:xfrm>
            <a:off x="0" y="0"/>
            <a:ext cx="6875463" cy="1143000"/>
          </a:xfrm>
        </p:spPr>
        <p:txBody>
          <a:bodyPr anchor="t"/>
          <a:lstStyle/>
          <a:p>
            <a:r>
              <a:rPr lang="en-US" sz="3600" smtClean="0">
                <a:solidFill>
                  <a:schemeClr val="bg1"/>
                </a:solidFill>
              </a:rPr>
              <a:t>Service Economies</a:t>
            </a:r>
            <a:br>
              <a:rPr lang="en-US" sz="3600" smtClean="0">
                <a:solidFill>
                  <a:schemeClr val="bg1"/>
                </a:solidFill>
              </a:rPr>
            </a:br>
            <a:r>
              <a:rPr lang="en-US" sz="2400" smtClean="0">
                <a:solidFill>
                  <a:schemeClr val="bg1"/>
                </a:solidFill>
              </a:rPr>
              <a:t>Proportion of Employment in the Service Sector</a:t>
            </a:r>
          </a:p>
        </p:txBody>
      </p:sp>
      <p:graphicFrame>
        <p:nvGraphicFramePr>
          <p:cNvPr id="1026" name="Object 2"/>
          <p:cNvGraphicFramePr>
            <a:graphicFrameLocks noChangeAspect="1"/>
          </p:cNvGraphicFramePr>
          <p:nvPr/>
        </p:nvGraphicFramePr>
        <p:xfrm>
          <a:off x="0" y="857250"/>
          <a:ext cx="8805863" cy="5634038"/>
        </p:xfrm>
        <a:graphic>
          <a:graphicData uri="http://schemas.openxmlformats.org/presentationml/2006/ole">
            <mc:AlternateContent xmlns:mc="http://schemas.openxmlformats.org/markup-compatibility/2006">
              <mc:Choice xmlns:v="urn:schemas-microsoft-com:vml" Requires="v">
                <p:oleObj spid="_x0000_s1048" name="Chart" r:id="rId3" imgW="10713600" imgH="4636800" progId="Excel.Sheet.8">
                  <p:embed/>
                </p:oleObj>
              </mc:Choice>
              <mc:Fallback>
                <p:oleObj name="Chart" r:id="rId3" imgW="10713600" imgH="4636800" progId="Excel.Sheet.8">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857250"/>
                        <a:ext cx="8805863" cy="5634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30" name="5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mtClean="0"/>
              <a:t>1-</a:t>
            </a:r>
            <a:fld id="{6732A3D3-EEE6-4FFA-AA22-8EE654858711}" type="slidenum">
              <a:rPr lang="en-US" smtClean="0"/>
              <a:pPr eaLnBrk="1" hangingPunct="1"/>
              <a:t>31</a:t>
            </a:fld>
            <a:endParaRPr lang="en-US" smtClean="0"/>
          </a:p>
        </p:txBody>
      </p:sp>
    </p:spTree>
  </p:cSld>
  <p:clrMapOvr>
    <a:masterClrMapping/>
  </p:clrMapOvr>
  <p:transition>
    <p:random/>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2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sp>
        <p:nvSpPr>
          <p:cNvPr id="246786" name="Rectangle 2"/>
          <p:cNvSpPr>
            <a:spLocks noChangeArrowheads="1"/>
          </p:cNvSpPr>
          <p:nvPr/>
        </p:nvSpPr>
        <p:spPr bwMode="auto">
          <a:xfrm>
            <a:off x="0" y="185738"/>
            <a:ext cx="6300788" cy="638175"/>
          </a:xfrm>
          <a:prstGeom prst="rect">
            <a:avLst/>
          </a:prstGeom>
          <a:noFill/>
          <a:ln w="12700">
            <a:noFill/>
            <a:miter lim="800000"/>
            <a:headEnd/>
            <a:tailEnd/>
          </a:ln>
          <a:effectLst/>
        </p:spPr>
        <p:txBody>
          <a:bodyPr lIns="90488" tIns="44450" rIns="90488" bIns="44450">
            <a:spAutoFit/>
          </a:bodyPr>
          <a:lstStyle/>
          <a:p>
            <a:pPr algn="ctr">
              <a:defRPr/>
            </a:pPr>
            <a:r>
              <a:rPr lang="en-US" sz="3600" dirty="0" err="1">
                <a:solidFill>
                  <a:schemeClr val="bg1"/>
                </a:solidFill>
                <a:effectLst>
                  <a:outerShdw blurRad="38100" dist="38100" dir="2700000" algn="tl">
                    <a:srgbClr val="FFFFFF"/>
                  </a:outerShdw>
                </a:effectLst>
                <a:latin typeface="Century Gothic" pitchFamily="34" charset="0"/>
                <a:cs typeface="+mn-cs"/>
              </a:rPr>
              <a:t>Manufactura</a:t>
            </a:r>
            <a:r>
              <a:rPr lang="en-US" sz="3600" dirty="0">
                <a:solidFill>
                  <a:schemeClr val="bg1"/>
                </a:solidFill>
                <a:effectLst>
                  <a:outerShdw blurRad="38100" dist="38100" dir="2700000" algn="tl">
                    <a:srgbClr val="FFFFFF"/>
                  </a:outerShdw>
                </a:effectLst>
                <a:latin typeface="Century Gothic" pitchFamily="34" charset="0"/>
                <a:cs typeface="+mn-cs"/>
              </a:rPr>
              <a:t> </a:t>
            </a:r>
            <a:r>
              <a:rPr lang="en-US" sz="3600" dirty="0" err="1">
                <a:solidFill>
                  <a:schemeClr val="bg1"/>
                </a:solidFill>
                <a:effectLst>
                  <a:outerShdw blurRad="38100" dist="38100" dir="2700000" algn="tl">
                    <a:srgbClr val="FFFFFF"/>
                  </a:outerShdw>
                </a:effectLst>
                <a:latin typeface="Century Gothic" pitchFamily="34" charset="0"/>
                <a:cs typeface="+mn-cs"/>
              </a:rPr>
              <a:t>vs</a:t>
            </a:r>
            <a:r>
              <a:rPr lang="en-US" sz="3600" dirty="0">
                <a:solidFill>
                  <a:schemeClr val="bg1"/>
                </a:solidFill>
                <a:effectLst>
                  <a:outerShdw blurRad="38100" dist="38100" dir="2700000" algn="tl">
                    <a:srgbClr val="FFFFFF"/>
                  </a:outerShdw>
                </a:effectLst>
                <a:latin typeface="Century Gothic" pitchFamily="34" charset="0"/>
                <a:cs typeface="+mn-cs"/>
              </a:rPr>
              <a:t> </a:t>
            </a:r>
            <a:r>
              <a:rPr lang="en-US" sz="3600" dirty="0" err="1">
                <a:solidFill>
                  <a:schemeClr val="bg1"/>
                </a:solidFill>
                <a:effectLst>
                  <a:outerShdw blurRad="38100" dist="38100" dir="2700000" algn="tl">
                    <a:srgbClr val="FFFFFF"/>
                  </a:outerShdw>
                </a:effectLst>
                <a:latin typeface="Century Gothic" pitchFamily="34" charset="0"/>
                <a:cs typeface="+mn-cs"/>
              </a:rPr>
              <a:t>Servicios</a:t>
            </a:r>
            <a:endParaRPr lang="en-US" sz="3600" dirty="0">
              <a:solidFill>
                <a:schemeClr val="bg1"/>
              </a:solidFill>
              <a:effectLst>
                <a:outerShdw blurRad="38100" dist="38100" dir="2700000" algn="tl">
                  <a:srgbClr val="FFFFFF"/>
                </a:outerShdw>
              </a:effectLst>
              <a:latin typeface="Century Gothic" pitchFamily="34" charset="0"/>
              <a:cs typeface="+mn-cs"/>
            </a:endParaRPr>
          </a:p>
        </p:txBody>
      </p:sp>
      <p:sp>
        <p:nvSpPr>
          <p:cNvPr id="58372" name="Rectangle 3"/>
          <p:cNvSpPr>
            <a:spLocks noChangeArrowheads="1"/>
          </p:cNvSpPr>
          <p:nvPr/>
        </p:nvSpPr>
        <p:spPr bwMode="auto">
          <a:xfrm>
            <a:off x="1081088" y="1311275"/>
            <a:ext cx="1854200" cy="354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s-CL"/>
          </a:p>
        </p:txBody>
      </p:sp>
      <p:sp>
        <p:nvSpPr>
          <p:cNvPr id="58373" name="Rectangle 4"/>
          <p:cNvSpPr>
            <a:spLocks noChangeArrowheads="1"/>
          </p:cNvSpPr>
          <p:nvPr/>
        </p:nvSpPr>
        <p:spPr bwMode="auto">
          <a:xfrm>
            <a:off x="609600" y="1219200"/>
            <a:ext cx="2697163"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n-US" sz="3000">
                <a:solidFill>
                  <a:schemeClr val="hlink"/>
                </a:solidFill>
              </a:rPr>
              <a:t>Caracteristicas</a:t>
            </a:r>
          </a:p>
        </p:txBody>
      </p:sp>
      <p:sp>
        <p:nvSpPr>
          <p:cNvPr id="58374" name="Rectangle 5"/>
          <p:cNvSpPr>
            <a:spLocks noChangeArrowheads="1"/>
          </p:cNvSpPr>
          <p:nvPr/>
        </p:nvSpPr>
        <p:spPr bwMode="auto">
          <a:xfrm>
            <a:off x="4471988" y="1311275"/>
            <a:ext cx="1922462" cy="354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s-CL"/>
          </a:p>
        </p:txBody>
      </p:sp>
      <p:sp>
        <p:nvSpPr>
          <p:cNvPr id="58375" name="Rectangle 6"/>
          <p:cNvSpPr>
            <a:spLocks noChangeArrowheads="1"/>
          </p:cNvSpPr>
          <p:nvPr/>
        </p:nvSpPr>
        <p:spPr bwMode="auto">
          <a:xfrm>
            <a:off x="4495800" y="1219200"/>
            <a:ext cx="2295525"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n-US" sz="3000">
                <a:solidFill>
                  <a:schemeClr val="hlink"/>
                </a:solidFill>
              </a:rPr>
              <a:t>Manufactura</a:t>
            </a:r>
          </a:p>
        </p:txBody>
      </p:sp>
      <p:sp>
        <p:nvSpPr>
          <p:cNvPr id="58376" name="Rectangle 7"/>
          <p:cNvSpPr>
            <a:spLocks noChangeArrowheads="1"/>
          </p:cNvSpPr>
          <p:nvPr/>
        </p:nvSpPr>
        <p:spPr bwMode="auto">
          <a:xfrm>
            <a:off x="6884988" y="1311275"/>
            <a:ext cx="1006475" cy="354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s-CL"/>
          </a:p>
        </p:txBody>
      </p:sp>
      <p:sp>
        <p:nvSpPr>
          <p:cNvPr id="58377" name="Rectangle 8"/>
          <p:cNvSpPr>
            <a:spLocks noChangeArrowheads="1"/>
          </p:cNvSpPr>
          <p:nvPr/>
        </p:nvSpPr>
        <p:spPr bwMode="auto">
          <a:xfrm>
            <a:off x="7175500" y="1219200"/>
            <a:ext cx="1741488" cy="55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n-US" sz="3000">
                <a:solidFill>
                  <a:schemeClr val="hlink"/>
                </a:solidFill>
              </a:rPr>
              <a:t>Servicios</a:t>
            </a:r>
          </a:p>
        </p:txBody>
      </p:sp>
      <p:grpSp>
        <p:nvGrpSpPr>
          <p:cNvPr id="58378" name="Group 9"/>
          <p:cNvGrpSpPr>
            <a:grpSpLocks/>
          </p:cNvGrpSpPr>
          <p:nvPr/>
        </p:nvGrpSpPr>
        <p:grpSpPr bwMode="auto">
          <a:xfrm>
            <a:off x="681038" y="1770063"/>
            <a:ext cx="7924800" cy="3975100"/>
            <a:chOff x="429" y="1440"/>
            <a:chExt cx="4992" cy="2504"/>
          </a:xfrm>
        </p:grpSpPr>
        <p:sp>
          <p:nvSpPr>
            <p:cNvPr id="58383" name="Rectangle 10"/>
            <p:cNvSpPr>
              <a:spLocks noChangeArrowheads="1"/>
            </p:cNvSpPr>
            <p:nvPr/>
          </p:nvSpPr>
          <p:spPr bwMode="auto">
            <a:xfrm>
              <a:off x="681" y="1485"/>
              <a:ext cx="517" cy="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s-CL"/>
            </a:p>
          </p:txBody>
        </p:sp>
        <p:sp>
          <p:nvSpPr>
            <p:cNvPr id="58384" name="Rectangle 11"/>
            <p:cNvSpPr>
              <a:spLocks noChangeArrowheads="1"/>
            </p:cNvSpPr>
            <p:nvPr/>
          </p:nvSpPr>
          <p:spPr bwMode="auto">
            <a:xfrm>
              <a:off x="432" y="1440"/>
              <a:ext cx="690"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n-US"/>
                <a:t>Output</a:t>
              </a:r>
            </a:p>
          </p:txBody>
        </p:sp>
        <p:sp>
          <p:nvSpPr>
            <p:cNvPr id="58385" name="Rectangle 12"/>
            <p:cNvSpPr>
              <a:spLocks noChangeArrowheads="1"/>
            </p:cNvSpPr>
            <p:nvPr/>
          </p:nvSpPr>
          <p:spPr bwMode="auto">
            <a:xfrm>
              <a:off x="681" y="1818"/>
              <a:ext cx="1353" cy="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s-CL"/>
            </a:p>
          </p:txBody>
        </p:sp>
        <p:sp>
          <p:nvSpPr>
            <p:cNvPr id="58386" name="Rectangle 13"/>
            <p:cNvSpPr>
              <a:spLocks noChangeArrowheads="1"/>
            </p:cNvSpPr>
            <p:nvPr/>
          </p:nvSpPr>
          <p:spPr bwMode="auto">
            <a:xfrm>
              <a:off x="429" y="1773"/>
              <a:ext cx="1619"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n-US"/>
                <a:t>Customer contact</a:t>
              </a:r>
            </a:p>
          </p:txBody>
        </p:sp>
        <p:sp>
          <p:nvSpPr>
            <p:cNvPr id="58387" name="Rectangle 14"/>
            <p:cNvSpPr>
              <a:spLocks noChangeArrowheads="1"/>
            </p:cNvSpPr>
            <p:nvPr/>
          </p:nvSpPr>
          <p:spPr bwMode="auto">
            <a:xfrm>
              <a:off x="681" y="2150"/>
              <a:ext cx="1422" cy="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s-CL"/>
            </a:p>
          </p:txBody>
        </p:sp>
        <p:sp>
          <p:nvSpPr>
            <p:cNvPr id="58388" name="Rectangle 15"/>
            <p:cNvSpPr>
              <a:spLocks noChangeArrowheads="1"/>
            </p:cNvSpPr>
            <p:nvPr/>
          </p:nvSpPr>
          <p:spPr bwMode="auto">
            <a:xfrm>
              <a:off x="432" y="2105"/>
              <a:ext cx="1662"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n-US"/>
                <a:t>Uniformity of input</a:t>
              </a:r>
            </a:p>
          </p:txBody>
        </p:sp>
        <p:sp>
          <p:nvSpPr>
            <p:cNvPr id="58389" name="Rectangle 16"/>
            <p:cNvSpPr>
              <a:spLocks noChangeArrowheads="1"/>
            </p:cNvSpPr>
            <p:nvPr/>
          </p:nvSpPr>
          <p:spPr bwMode="auto">
            <a:xfrm>
              <a:off x="681" y="2483"/>
              <a:ext cx="1060" cy="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s-CL"/>
            </a:p>
          </p:txBody>
        </p:sp>
        <p:sp>
          <p:nvSpPr>
            <p:cNvPr id="58390" name="Rectangle 17"/>
            <p:cNvSpPr>
              <a:spLocks noChangeArrowheads="1"/>
            </p:cNvSpPr>
            <p:nvPr/>
          </p:nvSpPr>
          <p:spPr bwMode="auto">
            <a:xfrm>
              <a:off x="432" y="2437"/>
              <a:ext cx="1289"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n-US"/>
                <a:t>Labor content</a:t>
              </a:r>
            </a:p>
          </p:txBody>
        </p:sp>
        <p:sp>
          <p:nvSpPr>
            <p:cNvPr id="58391" name="Rectangle 18"/>
            <p:cNvSpPr>
              <a:spLocks noChangeArrowheads="1"/>
            </p:cNvSpPr>
            <p:nvPr/>
          </p:nvSpPr>
          <p:spPr bwMode="auto">
            <a:xfrm>
              <a:off x="681" y="2815"/>
              <a:ext cx="1529" cy="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s-CL"/>
            </a:p>
          </p:txBody>
        </p:sp>
        <p:sp>
          <p:nvSpPr>
            <p:cNvPr id="58392" name="Rectangle 19"/>
            <p:cNvSpPr>
              <a:spLocks noChangeArrowheads="1"/>
            </p:cNvSpPr>
            <p:nvPr/>
          </p:nvSpPr>
          <p:spPr bwMode="auto">
            <a:xfrm>
              <a:off x="432" y="2770"/>
              <a:ext cx="1779"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n-US"/>
                <a:t>Uniformity of output</a:t>
              </a:r>
            </a:p>
          </p:txBody>
        </p:sp>
        <p:sp>
          <p:nvSpPr>
            <p:cNvPr id="58393" name="Rectangle 20"/>
            <p:cNvSpPr>
              <a:spLocks noChangeArrowheads="1"/>
            </p:cNvSpPr>
            <p:nvPr/>
          </p:nvSpPr>
          <p:spPr bwMode="auto">
            <a:xfrm>
              <a:off x="781" y="3148"/>
              <a:ext cx="2386" cy="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s-CL"/>
            </a:p>
          </p:txBody>
        </p:sp>
        <p:sp>
          <p:nvSpPr>
            <p:cNvPr id="58394" name="Rectangle 21"/>
            <p:cNvSpPr>
              <a:spLocks noChangeArrowheads="1"/>
            </p:cNvSpPr>
            <p:nvPr/>
          </p:nvSpPr>
          <p:spPr bwMode="auto">
            <a:xfrm>
              <a:off x="432" y="3095"/>
              <a:ext cx="2527"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n-US"/>
                <a:t>Measurement of productivity</a:t>
              </a:r>
            </a:p>
          </p:txBody>
        </p:sp>
        <p:sp>
          <p:nvSpPr>
            <p:cNvPr id="58395" name="Rectangle 22"/>
            <p:cNvSpPr>
              <a:spLocks noChangeArrowheads="1"/>
            </p:cNvSpPr>
            <p:nvPr/>
          </p:nvSpPr>
          <p:spPr bwMode="auto">
            <a:xfrm>
              <a:off x="432" y="3435"/>
              <a:ext cx="1960"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n-US"/>
                <a:t>Opportunity to correct</a:t>
              </a:r>
            </a:p>
          </p:txBody>
        </p:sp>
        <p:grpSp>
          <p:nvGrpSpPr>
            <p:cNvPr id="58396" name="Group 23"/>
            <p:cNvGrpSpPr>
              <a:grpSpLocks/>
            </p:cNvGrpSpPr>
            <p:nvPr/>
          </p:nvGrpSpPr>
          <p:grpSpPr bwMode="auto">
            <a:xfrm>
              <a:off x="3352" y="1464"/>
              <a:ext cx="852" cy="2287"/>
              <a:chOff x="3352" y="1487"/>
              <a:chExt cx="852" cy="2287"/>
            </a:xfrm>
          </p:grpSpPr>
          <p:sp>
            <p:nvSpPr>
              <p:cNvPr id="58418" name="Rectangle 24"/>
              <p:cNvSpPr>
                <a:spLocks noChangeArrowheads="1"/>
              </p:cNvSpPr>
              <p:nvPr/>
            </p:nvSpPr>
            <p:spPr bwMode="auto">
              <a:xfrm>
                <a:off x="3409" y="1532"/>
                <a:ext cx="651" cy="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s-CL"/>
              </a:p>
            </p:txBody>
          </p:sp>
          <p:sp>
            <p:nvSpPr>
              <p:cNvPr id="58419" name="Rectangle 25"/>
              <p:cNvSpPr>
                <a:spLocks noChangeArrowheads="1"/>
              </p:cNvSpPr>
              <p:nvPr/>
            </p:nvSpPr>
            <p:spPr bwMode="auto">
              <a:xfrm>
                <a:off x="3352" y="1487"/>
                <a:ext cx="852"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n-US"/>
                  <a:t>Tangible</a:t>
                </a:r>
              </a:p>
            </p:txBody>
          </p:sp>
          <p:sp>
            <p:nvSpPr>
              <p:cNvPr id="58420" name="Rectangle 26"/>
              <p:cNvSpPr>
                <a:spLocks noChangeArrowheads="1"/>
              </p:cNvSpPr>
              <p:nvPr/>
            </p:nvSpPr>
            <p:spPr bwMode="auto">
              <a:xfrm>
                <a:off x="3409" y="1871"/>
                <a:ext cx="313" cy="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s-CL"/>
              </a:p>
            </p:txBody>
          </p:sp>
          <p:sp>
            <p:nvSpPr>
              <p:cNvPr id="58421" name="Rectangle 27"/>
              <p:cNvSpPr>
                <a:spLocks noChangeArrowheads="1"/>
              </p:cNvSpPr>
              <p:nvPr/>
            </p:nvSpPr>
            <p:spPr bwMode="auto">
              <a:xfrm>
                <a:off x="3352" y="1826"/>
                <a:ext cx="467"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n-US"/>
                  <a:t>Low</a:t>
                </a:r>
              </a:p>
            </p:txBody>
          </p:sp>
          <p:sp>
            <p:nvSpPr>
              <p:cNvPr id="58422" name="Rectangle 28"/>
              <p:cNvSpPr>
                <a:spLocks noChangeArrowheads="1"/>
              </p:cNvSpPr>
              <p:nvPr/>
            </p:nvSpPr>
            <p:spPr bwMode="auto">
              <a:xfrm>
                <a:off x="3409" y="2203"/>
                <a:ext cx="349" cy="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s-CL"/>
              </a:p>
            </p:txBody>
          </p:sp>
          <p:sp>
            <p:nvSpPr>
              <p:cNvPr id="58423" name="Rectangle 29"/>
              <p:cNvSpPr>
                <a:spLocks noChangeArrowheads="1"/>
              </p:cNvSpPr>
              <p:nvPr/>
            </p:nvSpPr>
            <p:spPr bwMode="auto">
              <a:xfrm>
                <a:off x="3352" y="2158"/>
                <a:ext cx="510"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n-US"/>
                  <a:t>High</a:t>
                </a:r>
              </a:p>
            </p:txBody>
          </p:sp>
          <p:sp>
            <p:nvSpPr>
              <p:cNvPr id="58424" name="Rectangle 30"/>
              <p:cNvSpPr>
                <a:spLocks noChangeArrowheads="1"/>
              </p:cNvSpPr>
              <p:nvPr/>
            </p:nvSpPr>
            <p:spPr bwMode="auto">
              <a:xfrm>
                <a:off x="3441" y="2535"/>
                <a:ext cx="313" cy="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s-CL"/>
              </a:p>
            </p:txBody>
          </p:sp>
          <p:sp>
            <p:nvSpPr>
              <p:cNvPr id="58425" name="Rectangle 31"/>
              <p:cNvSpPr>
                <a:spLocks noChangeArrowheads="1"/>
              </p:cNvSpPr>
              <p:nvPr/>
            </p:nvSpPr>
            <p:spPr bwMode="auto">
              <a:xfrm>
                <a:off x="3384" y="2490"/>
                <a:ext cx="467"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n-US"/>
                  <a:t>Low</a:t>
                </a:r>
              </a:p>
            </p:txBody>
          </p:sp>
          <p:sp>
            <p:nvSpPr>
              <p:cNvPr id="58426" name="Rectangle 32"/>
              <p:cNvSpPr>
                <a:spLocks noChangeArrowheads="1"/>
              </p:cNvSpPr>
              <p:nvPr/>
            </p:nvSpPr>
            <p:spPr bwMode="auto">
              <a:xfrm>
                <a:off x="3409" y="2868"/>
                <a:ext cx="349" cy="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s-CL"/>
              </a:p>
            </p:txBody>
          </p:sp>
          <p:sp>
            <p:nvSpPr>
              <p:cNvPr id="58427" name="Rectangle 33"/>
              <p:cNvSpPr>
                <a:spLocks noChangeArrowheads="1"/>
              </p:cNvSpPr>
              <p:nvPr/>
            </p:nvSpPr>
            <p:spPr bwMode="auto">
              <a:xfrm>
                <a:off x="3352" y="2823"/>
                <a:ext cx="510"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n-US"/>
                  <a:t>High</a:t>
                </a:r>
              </a:p>
            </p:txBody>
          </p:sp>
          <p:sp>
            <p:nvSpPr>
              <p:cNvPr id="58428" name="Rectangle 34"/>
              <p:cNvSpPr>
                <a:spLocks noChangeArrowheads="1"/>
              </p:cNvSpPr>
              <p:nvPr/>
            </p:nvSpPr>
            <p:spPr bwMode="auto">
              <a:xfrm>
                <a:off x="3409" y="3200"/>
                <a:ext cx="367" cy="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s-CL"/>
              </a:p>
            </p:txBody>
          </p:sp>
          <p:sp>
            <p:nvSpPr>
              <p:cNvPr id="58429" name="Rectangle 35"/>
              <p:cNvSpPr>
                <a:spLocks noChangeArrowheads="1"/>
              </p:cNvSpPr>
              <p:nvPr/>
            </p:nvSpPr>
            <p:spPr bwMode="auto">
              <a:xfrm>
                <a:off x="3352" y="3155"/>
                <a:ext cx="541"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n-US"/>
                  <a:t>Easy</a:t>
                </a:r>
              </a:p>
            </p:txBody>
          </p:sp>
          <p:sp>
            <p:nvSpPr>
              <p:cNvPr id="58430" name="Rectangle 36"/>
              <p:cNvSpPr>
                <a:spLocks noChangeArrowheads="1"/>
              </p:cNvSpPr>
              <p:nvPr/>
            </p:nvSpPr>
            <p:spPr bwMode="auto">
              <a:xfrm>
                <a:off x="3409" y="3533"/>
                <a:ext cx="349" cy="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s-CL"/>
              </a:p>
            </p:txBody>
          </p:sp>
          <p:sp>
            <p:nvSpPr>
              <p:cNvPr id="58431" name="Rectangle 37"/>
              <p:cNvSpPr>
                <a:spLocks noChangeArrowheads="1"/>
              </p:cNvSpPr>
              <p:nvPr/>
            </p:nvSpPr>
            <p:spPr bwMode="auto">
              <a:xfrm>
                <a:off x="3352" y="3488"/>
                <a:ext cx="510"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n-US"/>
                  <a:t>High</a:t>
                </a:r>
              </a:p>
            </p:txBody>
          </p:sp>
        </p:grpSp>
        <p:sp>
          <p:nvSpPr>
            <p:cNvPr id="58397" name="Rectangle 38"/>
            <p:cNvSpPr>
              <a:spLocks noChangeArrowheads="1"/>
            </p:cNvSpPr>
            <p:nvPr/>
          </p:nvSpPr>
          <p:spPr bwMode="auto">
            <a:xfrm>
              <a:off x="4472" y="1464"/>
              <a:ext cx="948"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n-US"/>
                <a:t>Intangible</a:t>
              </a:r>
            </a:p>
          </p:txBody>
        </p:sp>
        <p:grpSp>
          <p:nvGrpSpPr>
            <p:cNvPr id="58398" name="Group 39"/>
            <p:cNvGrpSpPr>
              <a:grpSpLocks/>
            </p:cNvGrpSpPr>
            <p:nvPr/>
          </p:nvGrpSpPr>
          <p:grpSpPr bwMode="auto">
            <a:xfrm>
              <a:off x="4616" y="1509"/>
              <a:ext cx="805" cy="2236"/>
              <a:chOff x="4616" y="1532"/>
              <a:chExt cx="805" cy="2236"/>
            </a:xfrm>
          </p:grpSpPr>
          <p:sp>
            <p:nvSpPr>
              <p:cNvPr id="58405" name="Rectangle 40"/>
              <p:cNvSpPr>
                <a:spLocks noChangeArrowheads="1"/>
              </p:cNvSpPr>
              <p:nvPr/>
            </p:nvSpPr>
            <p:spPr bwMode="auto">
              <a:xfrm>
                <a:off x="4673" y="1532"/>
                <a:ext cx="748" cy="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s-CL"/>
              </a:p>
            </p:txBody>
          </p:sp>
          <p:sp>
            <p:nvSpPr>
              <p:cNvPr id="58406" name="Rectangle 41"/>
              <p:cNvSpPr>
                <a:spLocks noChangeArrowheads="1"/>
              </p:cNvSpPr>
              <p:nvPr/>
            </p:nvSpPr>
            <p:spPr bwMode="auto">
              <a:xfrm>
                <a:off x="4673" y="1864"/>
                <a:ext cx="349" cy="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s-CL"/>
              </a:p>
            </p:txBody>
          </p:sp>
          <p:sp>
            <p:nvSpPr>
              <p:cNvPr id="58407" name="Rectangle 42"/>
              <p:cNvSpPr>
                <a:spLocks noChangeArrowheads="1"/>
              </p:cNvSpPr>
              <p:nvPr/>
            </p:nvSpPr>
            <p:spPr bwMode="auto">
              <a:xfrm>
                <a:off x="4616" y="1819"/>
                <a:ext cx="510"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n-US"/>
                  <a:t>High</a:t>
                </a:r>
              </a:p>
            </p:txBody>
          </p:sp>
          <p:sp>
            <p:nvSpPr>
              <p:cNvPr id="58408" name="Rectangle 43"/>
              <p:cNvSpPr>
                <a:spLocks noChangeArrowheads="1"/>
              </p:cNvSpPr>
              <p:nvPr/>
            </p:nvSpPr>
            <p:spPr bwMode="auto">
              <a:xfrm>
                <a:off x="4673" y="2197"/>
                <a:ext cx="313" cy="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s-CL"/>
              </a:p>
            </p:txBody>
          </p:sp>
          <p:sp>
            <p:nvSpPr>
              <p:cNvPr id="58409" name="Rectangle 44"/>
              <p:cNvSpPr>
                <a:spLocks noChangeArrowheads="1"/>
              </p:cNvSpPr>
              <p:nvPr/>
            </p:nvSpPr>
            <p:spPr bwMode="auto">
              <a:xfrm>
                <a:off x="4616" y="2152"/>
                <a:ext cx="467"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n-US"/>
                  <a:t>Low</a:t>
                </a:r>
              </a:p>
            </p:txBody>
          </p:sp>
          <p:sp>
            <p:nvSpPr>
              <p:cNvPr id="58410" name="Rectangle 45"/>
              <p:cNvSpPr>
                <a:spLocks noChangeArrowheads="1"/>
              </p:cNvSpPr>
              <p:nvPr/>
            </p:nvSpPr>
            <p:spPr bwMode="auto">
              <a:xfrm>
                <a:off x="4673" y="2529"/>
                <a:ext cx="349" cy="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s-CL"/>
              </a:p>
            </p:txBody>
          </p:sp>
          <p:sp>
            <p:nvSpPr>
              <p:cNvPr id="58411" name="Rectangle 46"/>
              <p:cNvSpPr>
                <a:spLocks noChangeArrowheads="1"/>
              </p:cNvSpPr>
              <p:nvPr/>
            </p:nvSpPr>
            <p:spPr bwMode="auto">
              <a:xfrm>
                <a:off x="4616" y="2484"/>
                <a:ext cx="510"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n-US"/>
                  <a:t>High</a:t>
                </a:r>
              </a:p>
            </p:txBody>
          </p:sp>
          <p:sp>
            <p:nvSpPr>
              <p:cNvPr id="58412" name="Rectangle 47"/>
              <p:cNvSpPr>
                <a:spLocks noChangeArrowheads="1"/>
              </p:cNvSpPr>
              <p:nvPr/>
            </p:nvSpPr>
            <p:spPr bwMode="auto">
              <a:xfrm>
                <a:off x="4673" y="2861"/>
                <a:ext cx="313" cy="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s-CL"/>
              </a:p>
            </p:txBody>
          </p:sp>
          <p:sp>
            <p:nvSpPr>
              <p:cNvPr id="58413" name="Rectangle 48"/>
              <p:cNvSpPr>
                <a:spLocks noChangeArrowheads="1"/>
              </p:cNvSpPr>
              <p:nvPr/>
            </p:nvSpPr>
            <p:spPr bwMode="auto">
              <a:xfrm>
                <a:off x="4616" y="2816"/>
                <a:ext cx="467"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n-US"/>
                  <a:t>Low</a:t>
                </a:r>
              </a:p>
            </p:txBody>
          </p:sp>
          <p:sp>
            <p:nvSpPr>
              <p:cNvPr id="58414" name="Rectangle 49"/>
              <p:cNvSpPr>
                <a:spLocks noChangeArrowheads="1"/>
              </p:cNvSpPr>
              <p:nvPr/>
            </p:nvSpPr>
            <p:spPr bwMode="auto">
              <a:xfrm>
                <a:off x="4673" y="3194"/>
                <a:ext cx="587" cy="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s-CL"/>
              </a:p>
            </p:txBody>
          </p:sp>
          <p:sp>
            <p:nvSpPr>
              <p:cNvPr id="58415" name="Rectangle 50"/>
              <p:cNvSpPr>
                <a:spLocks noChangeArrowheads="1"/>
              </p:cNvSpPr>
              <p:nvPr/>
            </p:nvSpPr>
            <p:spPr bwMode="auto">
              <a:xfrm>
                <a:off x="4616" y="3149"/>
                <a:ext cx="744"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n-US"/>
                  <a:t>Difficult</a:t>
                </a:r>
              </a:p>
            </p:txBody>
          </p:sp>
          <p:sp>
            <p:nvSpPr>
              <p:cNvPr id="58416" name="Rectangle 51"/>
              <p:cNvSpPr>
                <a:spLocks noChangeArrowheads="1"/>
              </p:cNvSpPr>
              <p:nvPr/>
            </p:nvSpPr>
            <p:spPr bwMode="auto">
              <a:xfrm>
                <a:off x="4673" y="3527"/>
                <a:ext cx="313" cy="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s-CL"/>
              </a:p>
            </p:txBody>
          </p:sp>
          <p:sp>
            <p:nvSpPr>
              <p:cNvPr id="58417" name="Rectangle 52"/>
              <p:cNvSpPr>
                <a:spLocks noChangeArrowheads="1"/>
              </p:cNvSpPr>
              <p:nvPr/>
            </p:nvSpPr>
            <p:spPr bwMode="auto">
              <a:xfrm>
                <a:off x="4616" y="3482"/>
                <a:ext cx="467"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n-US"/>
                  <a:t>Low</a:t>
                </a:r>
              </a:p>
            </p:txBody>
          </p:sp>
        </p:grpSp>
        <p:grpSp>
          <p:nvGrpSpPr>
            <p:cNvPr id="58399" name="Group 53"/>
            <p:cNvGrpSpPr>
              <a:grpSpLocks/>
            </p:cNvGrpSpPr>
            <p:nvPr/>
          </p:nvGrpSpPr>
          <p:grpSpPr bwMode="auto">
            <a:xfrm>
              <a:off x="432" y="3480"/>
              <a:ext cx="1746" cy="429"/>
              <a:chOff x="532" y="3503"/>
              <a:chExt cx="1746" cy="429"/>
            </a:xfrm>
          </p:grpSpPr>
          <p:sp>
            <p:nvSpPr>
              <p:cNvPr id="58401" name="Rectangle 54"/>
              <p:cNvSpPr>
                <a:spLocks noChangeArrowheads="1"/>
              </p:cNvSpPr>
              <p:nvPr/>
            </p:nvSpPr>
            <p:spPr bwMode="auto">
              <a:xfrm>
                <a:off x="589" y="3503"/>
                <a:ext cx="1689" cy="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s-CL"/>
              </a:p>
            </p:txBody>
          </p:sp>
          <p:sp>
            <p:nvSpPr>
              <p:cNvPr id="58402" name="Rectangle 55"/>
              <p:cNvSpPr>
                <a:spLocks noChangeArrowheads="1"/>
              </p:cNvSpPr>
              <p:nvPr/>
            </p:nvSpPr>
            <p:spPr bwMode="auto">
              <a:xfrm>
                <a:off x="589" y="3670"/>
                <a:ext cx="1272" cy="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s-CL"/>
              </a:p>
            </p:txBody>
          </p:sp>
          <p:sp>
            <p:nvSpPr>
              <p:cNvPr id="58403" name="Rectangle 56"/>
              <p:cNvSpPr>
                <a:spLocks noChangeArrowheads="1"/>
              </p:cNvSpPr>
              <p:nvPr/>
            </p:nvSpPr>
            <p:spPr bwMode="auto">
              <a:xfrm>
                <a:off x="532" y="3625"/>
                <a:ext cx="1514"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n-US"/>
                  <a:t>quality problems</a:t>
                </a:r>
              </a:p>
            </p:txBody>
          </p:sp>
          <p:sp>
            <p:nvSpPr>
              <p:cNvPr id="58404" name="Rectangle 57"/>
              <p:cNvSpPr>
                <a:spLocks noChangeArrowheads="1"/>
              </p:cNvSpPr>
              <p:nvPr/>
            </p:nvSpPr>
            <p:spPr bwMode="auto">
              <a:xfrm>
                <a:off x="542" y="3929"/>
                <a:ext cx="9" cy="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s-CL"/>
              </a:p>
            </p:txBody>
          </p:sp>
        </p:grpSp>
        <p:sp>
          <p:nvSpPr>
            <p:cNvPr id="58400" name="Rectangle 58"/>
            <p:cNvSpPr>
              <a:spLocks noChangeArrowheads="1"/>
            </p:cNvSpPr>
            <p:nvPr/>
          </p:nvSpPr>
          <p:spPr bwMode="auto">
            <a:xfrm>
              <a:off x="577" y="3878"/>
              <a:ext cx="130" cy="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n-US" sz="100"/>
                <a:t>High</a:t>
              </a:r>
            </a:p>
          </p:txBody>
        </p:sp>
      </p:grpSp>
      <p:sp>
        <p:nvSpPr>
          <p:cNvPr id="58379" name="Line 59"/>
          <p:cNvSpPr>
            <a:spLocks noChangeShapeType="1"/>
          </p:cNvSpPr>
          <p:nvPr/>
        </p:nvSpPr>
        <p:spPr bwMode="auto">
          <a:xfrm>
            <a:off x="304800" y="1693863"/>
            <a:ext cx="8534400"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es-CL"/>
          </a:p>
        </p:txBody>
      </p:sp>
      <p:sp>
        <p:nvSpPr>
          <p:cNvPr id="246844" name="Oval 60"/>
          <p:cNvSpPr>
            <a:spLocks noChangeArrowheads="1"/>
          </p:cNvSpPr>
          <p:nvPr/>
        </p:nvSpPr>
        <p:spPr bwMode="auto">
          <a:xfrm>
            <a:off x="0" y="4365625"/>
            <a:ext cx="9144000" cy="719138"/>
          </a:xfrm>
          <a:prstGeom prst="ellipse">
            <a:avLst/>
          </a:pr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s-CL"/>
          </a:p>
        </p:txBody>
      </p:sp>
      <p:sp>
        <p:nvSpPr>
          <p:cNvPr id="58381" name="61 Marcador de fecha"/>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6EC64A2-BABE-454F-8D32-0D885946351B}" type="datetime1">
              <a:rPr lang="es-CL" smtClean="0"/>
              <a:t>12-10-2011</a:t>
            </a:fld>
            <a:endParaRPr lang="es-ES"/>
          </a:p>
        </p:txBody>
      </p:sp>
      <p:sp>
        <p:nvSpPr>
          <p:cNvPr id="58382" name="62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88F4BD2-1FD8-46E0-BB1B-497262C08F22}" type="slidenum">
              <a:rPr lang="es-ES" smtClean="0"/>
              <a:pPr eaLnBrk="1" hangingPunct="1"/>
              <a:t>32</a:t>
            </a:fld>
            <a:endParaRPr lang="es-ES" smtClean="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46844"/>
                                        </p:tgtEl>
                                        <p:attrNameLst>
                                          <p:attrName>style.visibility</p:attrName>
                                        </p:attrNameLst>
                                      </p:cBhvr>
                                      <p:to>
                                        <p:strVal val="visible"/>
                                      </p:to>
                                    </p:set>
                                    <p:animEffect transition="in" filter="box(in)">
                                      <p:cBhvr>
                                        <p:cTn id="7" dur="500"/>
                                        <p:tgtEl>
                                          <p:spTgt spid="2468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6844"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4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sp>
        <p:nvSpPr>
          <p:cNvPr id="59395" name="5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638C8BA-DE4D-436F-AC60-642C29D0C3CC}" type="slidenum">
              <a:rPr lang="en-US"/>
              <a:pPr eaLnBrk="1" hangingPunct="1"/>
              <a:t>33</a:t>
            </a:fld>
            <a:endParaRPr lang="en-US"/>
          </a:p>
        </p:txBody>
      </p:sp>
      <p:sp>
        <p:nvSpPr>
          <p:cNvPr id="59396" name="Rectangle 2"/>
          <p:cNvSpPr>
            <a:spLocks noGrp="1" noChangeArrowheads="1"/>
          </p:cNvSpPr>
          <p:nvPr>
            <p:ph type="title"/>
          </p:nvPr>
        </p:nvSpPr>
        <p:spPr>
          <a:xfrm>
            <a:off x="0" y="0"/>
            <a:ext cx="8229600" cy="1143000"/>
          </a:xfrm>
        </p:spPr>
        <p:txBody>
          <a:bodyPr/>
          <a:lstStyle/>
          <a:p>
            <a:r>
              <a:rPr lang="es-CL" sz="3600" smtClean="0">
                <a:solidFill>
                  <a:schemeClr val="bg1"/>
                </a:solidFill>
              </a:rPr>
              <a:t>Similitudes</a:t>
            </a:r>
          </a:p>
        </p:txBody>
      </p:sp>
      <p:sp>
        <p:nvSpPr>
          <p:cNvPr id="37891" name="Rectangle 3"/>
          <p:cNvSpPr>
            <a:spLocks noGrp="1" noChangeArrowheads="1"/>
          </p:cNvSpPr>
          <p:nvPr>
            <p:ph type="body" idx="1"/>
          </p:nvPr>
        </p:nvSpPr>
        <p:spPr>
          <a:ln>
            <a:solidFill>
              <a:schemeClr val="tx1"/>
            </a:solidFill>
            <a:miter lim="800000"/>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accent1"/>
          </a:lnRef>
          <a:fillRef idx="2">
            <a:schemeClr val="accent1"/>
          </a:fillRef>
          <a:effectRef idx="1">
            <a:schemeClr val="accent1"/>
          </a:effectRef>
          <a:fontRef idx="minor">
            <a:schemeClr val="dk1"/>
          </a:fontRef>
        </p:style>
        <p:txBody>
          <a:bodyPr/>
          <a:lstStyle/>
          <a:p>
            <a:pPr>
              <a:defRPr/>
            </a:pPr>
            <a:endParaRPr lang="es-CL" sz="2400" dirty="0" smtClean="0"/>
          </a:p>
          <a:p>
            <a:pPr>
              <a:defRPr/>
            </a:pPr>
            <a:r>
              <a:rPr lang="es-CL" sz="2400" dirty="0" smtClean="0"/>
              <a:t>Soporte de tecnología.</a:t>
            </a:r>
          </a:p>
          <a:p>
            <a:pPr>
              <a:defRPr/>
            </a:pPr>
            <a:r>
              <a:rPr lang="es-CL" sz="2400" dirty="0" smtClean="0"/>
              <a:t>Requerimientos de: </a:t>
            </a:r>
          </a:p>
          <a:p>
            <a:pPr lvl="1">
              <a:defRPr/>
            </a:pPr>
            <a:r>
              <a:rPr lang="es-CL" sz="2000" dirty="0" smtClean="0"/>
              <a:t>Calidad, productividad, respuesta.</a:t>
            </a:r>
          </a:p>
          <a:p>
            <a:pPr>
              <a:defRPr/>
            </a:pPr>
            <a:r>
              <a:rPr lang="es-CL" sz="2400" dirty="0" smtClean="0"/>
              <a:t>Pronosticar demanda</a:t>
            </a:r>
          </a:p>
          <a:p>
            <a:pPr>
              <a:defRPr/>
            </a:pPr>
            <a:r>
              <a:rPr lang="es-CL" sz="2400" dirty="0" smtClean="0"/>
              <a:t>Tópicos de capacidad, </a:t>
            </a:r>
            <a:r>
              <a:rPr lang="es-CL" sz="2400" dirty="0" err="1" smtClean="0"/>
              <a:t>layout</a:t>
            </a:r>
            <a:r>
              <a:rPr lang="es-CL" sz="2400" dirty="0" smtClean="0"/>
              <a:t> y localización.</a:t>
            </a:r>
          </a:p>
          <a:p>
            <a:pPr>
              <a:defRPr/>
            </a:pPr>
            <a:r>
              <a:rPr lang="es-CL" sz="2400" dirty="0" smtClean="0"/>
              <a:t>Gestión de clientes, proveedores, programación y …</a:t>
            </a:r>
          </a:p>
          <a:p>
            <a:pPr>
              <a:defRPr/>
            </a:pPr>
            <a:r>
              <a:rPr lang="es-CL" sz="2400" dirty="0" smtClean="0"/>
              <a:t>…recursos humanos.</a:t>
            </a:r>
          </a:p>
        </p:txBody>
      </p:sp>
      <p:sp>
        <p:nvSpPr>
          <p:cNvPr id="59400" name="5 Marcador de fecha"/>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2181ECB-7209-4CC2-91F3-7B052DA5D102}" type="datetime1">
              <a:rPr lang="es-CL" smtClean="0"/>
              <a:t>12-10-2011</a:t>
            </a:fld>
            <a:endParaRPr lang="es-ES"/>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2 Marcador de fecha"/>
          <p:cNvSpPr>
            <a:spLocks noGrp="1"/>
          </p:cNvSpPr>
          <p:nvPr>
            <p:ph type="dt" sz="quarter" idx="4294967295"/>
          </p:nvPr>
        </p:nvSpPr>
        <p:spPr>
          <a:xfrm>
            <a:off x="0" y="6597650"/>
            <a:ext cx="2133600" cy="2603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5358335-32DE-4F0F-8BBA-0B7B8FB89E2E}" type="datetime1">
              <a:rPr lang="es-CL" smtClean="0"/>
              <a:t>12-10-2011</a:t>
            </a:fld>
            <a:endParaRPr lang="en-US"/>
          </a:p>
        </p:txBody>
      </p:sp>
      <p:sp>
        <p:nvSpPr>
          <p:cNvPr id="60419" name="3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sp>
        <p:nvSpPr>
          <p:cNvPr id="60420" name="4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mtClean="0"/>
              <a:t>1-</a:t>
            </a:r>
            <a:fld id="{145270BC-05DC-419B-B8A7-2D1163F121F3}" type="slidenum">
              <a:rPr lang="en-US" smtClean="0"/>
              <a:pPr eaLnBrk="1" hangingPunct="1"/>
              <a:t>34</a:t>
            </a:fld>
            <a:endParaRPr lang="en-US" smtClean="0"/>
          </a:p>
        </p:txBody>
      </p:sp>
      <p:sp>
        <p:nvSpPr>
          <p:cNvPr id="60421" name="Rectangle 208"/>
          <p:cNvSpPr>
            <a:spLocks noChangeArrowheads="1"/>
          </p:cNvSpPr>
          <p:nvPr/>
        </p:nvSpPr>
        <p:spPr bwMode="auto">
          <a:xfrm>
            <a:off x="677863" y="1550988"/>
            <a:ext cx="7874000" cy="3919537"/>
          </a:xfrm>
          <a:prstGeom prst="rect">
            <a:avLst/>
          </a:prstGeom>
          <a:solidFill>
            <a:srgbClr val="00FFCC"/>
          </a:solidFill>
          <a:ln w="9525">
            <a:solidFill>
              <a:schemeClr val="tx1"/>
            </a:solidFill>
            <a:miter lim="800000"/>
            <a:headEnd/>
            <a:tailEnd/>
          </a:ln>
        </p:spPr>
        <p:txBody>
          <a:bodyPr wrap="none" lIns="100008" tIns="50004" rIns="100008" bIns="50004" anchor="ctr"/>
          <a:lstStyle/>
          <a:p>
            <a:pPr algn="ctr"/>
            <a:endParaRPr lang="es-CL"/>
          </a:p>
        </p:txBody>
      </p:sp>
      <p:sp>
        <p:nvSpPr>
          <p:cNvPr id="60422" name="Rectangle 2"/>
          <p:cNvSpPr>
            <a:spLocks noGrp="1" noChangeArrowheads="1"/>
          </p:cNvSpPr>
          <p:nvPr>
            <p:ph type="title"/>
          </p:nvPr>
        </p:nvSpPr>
        <p:spPr>
          <a:xfrm>
            <a:off x="323850" y="188913"/>
            <a:ext cx="4787900" cy="836612"/>
          </a:xfrm>
        </p:spPr>
        <p:txBody>
          <a:bodyPr lIns="100008" tIns="50004" rIns="100008" bIns="50004" anchor="t"/>
          <a:lstStyle/>
          <a:p>
            <a:pPr>
              <a:lnSpc>
                <a:spcPct val="80000"/>
              </a:lnSpc>
            </a:pPr>
            <a:r>
              <a:rPr lang="en-US" sz="2400" smtClean="0">
                <a:solidFill>
                  <a:schemeClr val="bg1"/>
                </a:solidFill>
              </a:rPr>
              <a:t>Goods Contain Services / Services Contain Goods</a:t>
            </a:r>
            <a:endParaRPr lang="en-US" sz="1600" i="1" smtClean="0">
              <a:solidFill>
                <a:schemeClr val="bg1"/>
              </a:solidFill>
            </a:endParaRPr>
          </a:p>
        </p:txBody>
      </p:sp>
      <p:sp>
        <p:nvSpPr>
          <p:cNvPr id="60423" name="Rectangle 204"/>
          <p:cNvSpPr>
            <a:spLocks noChangeArrowheads="1"/>
          </p:cNvSpPr>
          <p:nvPr/>
        </p:nvSpPr>
        <p:spPr bwMode="auto">
          <a:xfrm>
            <a:off x="677863" y="1550988"/>
            <a:ext cx="7874000" cy="3919537"/>
          </a:xfrm>
          <a:prstGeom prst="rect">
            <a:avLst/>
          </a:prstGeom>
          <a:noFill/>
          <a:ln w="381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100008" tIns="50004" rIns="100008" bIns="50004" anchor="ctr"/>
          <a:lstStyle/>
          <a:p>
            <a:endParaRPr lang="es-CL"/>
          </a:p>
        </p:txBody>
      </p:sp>
      <p:grpSp>
        <p:nvGrpSpPr>
          <p:cNvPr id="60424" name="Group 36"/>
          <p:cNvGrpSpPr>
            <a:grpSpLocks/>
          </p:cNvGrpSpPr>
          <p:nvPr/>
        </p:nvGrpSpPr>
        <p:grpSpPr bwMode="auto">
          <a:xfrm>
            <a:off x="592138" y="5224463"/>
            <a:ext cx="8043862" cy="635000"/>
            <a:chOff x="720" y="3216"/>
            <a:chExt cx="3600" cy="373"/>
          </a:xfrm>
        </p:grpSpPr>
        <p:sp>
          <p:nvSpPr>
            <p:cNvPr id="60438" name="Line 3"/>
            <p:cNvSpPr>
              <a:spLocks noChangeShapeType="1"/>
            </p:cNvSpPr>
            <p:nvPr/>
          </p:nvSpPr>
          <p:spPr bwMode="auto">
            <a:xfrm>
              <a:off x="720" y="3360"/>
              <a:ext cx="3600"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60439" name="Line 5"/>
            <p:cNvSpPr>
              <a:spLocks noChangeShapeType="1"/>
            </p:cNvSpPr>
            <p:nvPr/>
          </p:nvSpPr>
          <p:spPr bwMode="auto">
            <a:xfrm>
              <a:off x="1008" y="3216"/>
              <a:ext cx="1" cy="14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60440" name="Line 6"/>
            <p:cNvSpPr>
              <a:spLocks noChangeShapeType="1"/>
            </p:cNvSpPr>
            <p:nvPr/>
          </p:nvSpPr>
          <p:spPr bwMode="auto">
            <a:xfrm flipV="1">
              <a:off x="1008" y="3216"/>
              <a:ext cx="1"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60441" name="Line 7"/>
            <p:cNvSpPr>
              <a:spLocks noChangeShapeType="1"/>
            </p:cNvSpPr>
            <p:nvPr/>
          </p:nvSpPr>
          <p:spPr bwMode="auto">
            <a:xfrm>
              <a:off x="1392" y="3216"/>
              <a:ext cx="1" cy="14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60442" name="Line 8"/>
            <p:cNvSpPr>
              <a:spLocks noChangeShapeType="1"/>
            </p:cNvSpPr>
            <p:nvPr/>
          </p:nvSpPr>
          <p:spPr bwMode="auto">
            <a:xfrm flipV="1">
              <a:off x="1392" y="3216"/>
              <a:ext cx="1"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60443" name="Line 9"/>
            <p:cNvSpPr>
              <a:spLocks noChangeShapeType="1"/>
            </p:cNvSpPr>
            <p:nvPr/>
          </p:nvSpPr>
          <p:spPr bwMode="auto">
            <a:xfrm>
              <a:off x="1776" y="3216"/>
              <a:ext cx="1" cy="14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60444" name="Line 10"/>
            <p:cNvSpPr>
              <a:spLocks noChangeShapeType="1"/>
            </p:cNvSpPr>
            <p:nvPr/>
          </p:nvSpPr>
          <p:spPr bwMode="auto">
            <a:xfrm flipV="1">
              <a:off x="1776" y="3216"/>
              <a:ext cx="1"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60445" name="Line 11"/>
            <p:cNvSpPr>
              <a:spLocks noChangeShapeType="1"/>
            </p:cNvSpPr>
            <p:nvPr/>
          </p:nvSpPr>
          <p:spPr bwMode="auto">
            <a:xfrm>
              <a:off x="2160" y="3216"/>
              <a:ext cx="1" cy="14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60446" name="Line 12"/>
            <p:cNvSpPr>
              <a:spLocks noChangeShapeType="1"/>
            </p:cNvSpPr>
            <p:nvPr/>
          </p:nvSpPr>
          <p:spPr bwMode="auto">
            <a:xfrm flipV="1">
              <a:off x="2160" y="3216"/>
              <a:ext cx="1"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60447" name="Line 13"/>
            <p:cNvSpPr>
              <a:spLocks noChangeShapeType="1"/>
            </p:cNvSpPr>
            <p:nvPr/>
          </p:nvSpPr>
          <p:spPr bwMode="auto">
            <a:xfrm>
              <a:off x="2544" y="3216"/>
              <a:ext cx="1" cy="14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60448" name="Line 14"/>
            <p:cNvSpPr>
              <a:spLocks noChangeShapeType="1"/>
            </p:cNvSpPr>
            <p:nvPr/>
          </p:nvSpPr>
          <p:spPr bwMode="auto">
            <a:xfrm flipV="1">
              <a:off x="2544" y="3216"/>
              <a:ext cx="1"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60449" name="Line 15"/>
            <p:cNvSpPr>
              <a:spLocks noChangeShapeType="1"/>
            </p:cNvSpPr>
            <p:nvPr/>
          </p:nvSpPr>
          <p:spPr bwMode="auto">
            <a:xfrm>
              <a:off x="2928" y="3216"/>
              <a:ext cx="1" cy="14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60450" name="Line 16"/>
            <p:cNvSpPr>
              <a:spLocks noChangeShapeType="1"/>
            </p:cNvSpPr>
            <p:nvPr/>
          </p:nvSpPr>
          <p:spPr bwMode="auto">
            <a:xfrm flipV="1">
              <a:off x="2928" y="3216"/>
              <a:ext cx="1"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60451" name="Line 17"/>
            <p:cNvSpPr>
              <a:spLocks noChangeShapeType="1"/>
            </p:cNvSpPr>
            <p:nvPr/>
          </p:nvSpPr>
          <p:spPr bwMode="auto">
            <a:xfrm>
              <a:off x="3312" y="3216"/>
              <a:ext cx="1" cy="14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60452" name="Line 18"/>
            <p:cNvSpPr>
              <a:spLocks noChangeShapeType="1"/>
            </p:cNvSpPr>
            <p:nvPr/>
          </p:nvSpPr>
          <p:spPr bwMode="auto">
            <a:xfrm flipV="1">
              <a:off x="3312" y="3216"/>
              <a:ext cx="1"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60453" name="Line 19"/>
            <p:cNvSpPr>
              <a:spLocks noChangeShapeType="1"/>
            </p:cNvSpPr>
            <p:nvPr/>
          </p:nvSpPr>
          <p:spPr bwMode="auto">
            <a:xfrm>
              <a:off x="3696" y="3216"/>
              <a:ext cx="1" cy="14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60454" name="Line 20"/>
            <p:cNvSpPr>
              <a:spLocks noChangeShapeType="1"/>
            </p:cNvSpPr>
            <p:nvPr/>
          </p:nvSpPr>
          <p:spPr bwMode="auto">
            <a:xfrm flipV="1">
              <a:off x="3696" y="3216"/>
              <a:ext cx="1"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60455" name="Line 21"/>
            <p:cNvSpPr>
              <a:spLocks noChangeShapeType="1"/>
            </p:cNvSpPr>
            <p:nvPr/>
          </p:nvSpPr>
          <p:spPr bwMode="auto">
            <a:xfrm>
              <a:off x="4080" y="3216"/>
              <a:ext cx="1" cy="14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60456" name="Line 22"/>
            <p:cNvSpPr>
              <a:spLocks noChangeShapeType="1"/>
            </p:cNvSpPr>
            <p:nvPr/>
          </p:nvSpPr>
          <p:spPr bwMode="auto">
            <a:xfrm flipV="1">
              <a:off x="4080" y="3216"/>
              <a:ext cx="1"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60457" name="Text Box 26"/>
            <p:cNvSpPr txBox="1">
              <a:spLocks noChangeArrowheads="1"/>
            </p:cNvSpPr>
            <p:nvPr/>
          </p:nvSpPr>
          <p:spPr bwMode="auto">
            <a:xfrm>
              <a:off x="2448" y="3312"/>
              <a:ext cx="152" cy="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0</a:t>
              </a:r>
            </a:p>
          </p:txBody>
        </p:sp>
        <p:sp>
          <p:nvSpPr>
            <p:cNvPr id="60458" name="Text Box 27"/>
            <p:cNvSpPr txBox="1">
              <a:spLocks noChangeArrowheads="1"/>
            </p:cNvSpPr>
            <p:nvPr/>
          </p:nvSpPr>
          <p:spPr bwMode="auto">
            <a:xfrm>
              <a:off x="2774" y="3310"/>
              <a:ext cx="220" cy="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25</a:t>
              </a:r>
            </a:p>
          </p:txBody>
        </p:sp>
        <p:sp>
          <p:nvSpPr>
            <p:cNvPr id="60459" name="Text Box 28"/>
            <p:cNvSpPr txBox="1">
              <a:spLocks noChangeArrowheads="1"/>
            </p:cNvSpPr>
            <p:nvPr/>
          </p:nvSpPr>
          <p:spPr bwMode="auto">
            <a:xfrm>
              <a:off x="3158" y="3310"/>
              <a:ext cx="220" cy="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50</a:t>
              </a:r>
            </a:p>
          </p:txBody>
        </p:sp>
        <p:sp>
          <p:nvSpPr>
            <p:cNvPr id="60460" name="Text Box 29"/>
            <p:cNvSpPr txBox="1">
              <a:spLocks noChangeArrowheads="1"/>
            </p:cNvSpPr>
            <p:nvPr/>
          </p:nvSpPr>
          <p:spPr bwMode="auto">
            <a:xfrm>
              <a:off x="3548" y="3304"/>
              <a:ext cx="220" cy="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75</a:t>
              </a:r>
            </a:p>
          </p:txBody>
        </p:sp>
        <p:sp>
          <p:nvSpPr>
            <p:cNvPr id="60461" name="Text Box 30"/>
            <p:cNvSpPr txBox="1">
              <a:spLocks noChangeArrowheads="1"/>
            </p:cNvSpPr>
            <p:nvPr/>
          </p:nvSpPr>
          <p:spPr bwMode="auto">
            <a:xfrm>
              <a:off x="3877" y="3310"/>
              <a:ext cx="289" cy="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100</a:t>
              </a:r>
            </a:p>
          </p:txBody>
        </p:sp>
        <p:sp>
          <p:nvSpPr>
            <p:cNvPr id="60462" name="Text Box 32"/>
            <p:cNvSpPr txBox="1">
              <a:spLocks noChangeArrowheads="1"/>
            </p:cNvSpPr>
            <p:nvPr/>
          </p:nvSpPr>
          <p:spPr bwMode="auto">
            <a:xfrm>
              <a:off x="2012" y="3318"/>
              <a:ext cx="220" cy="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25</a:t>
              </a:r>
            </a:p>
          </p:txBody>
        </p:sp>
        <p:sp>
          <p:nvSpPr>
            <p:cNvPr id="60463" name="Text Box 33"/>
            <p:cNvSpPr txBox="1">
              <a:spLocks noChangeArrowheads="1"/>
            </p:cNvSpPr>
            <p:nvPr/>
          </p:nvSpPr>
          <p:spPr bwMode="auto">
            <a:xfrm>
              <a:off x="1626" y="3318"/>
              <a:ext cx="220" cy="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50</a:t>
              </a:r>
            </a:p>
          </p:txBody>
        </p:sp>
        <p:sp>
          <p:nvSpPr>
            <p:cNvPr id="60464" name="Text Box 34"/>
            <p:cNvSpPr txBox="1">
              <a:spLocks noChangeArrowheads="1"/>
            </p:cNvSpPr>
            <p:nvPr/>
          </p:nvSpPr>
          <p:spPr bwMode="auto">
            <a:xfrm>
              <a:off x="1241" y="3312"/>
              <a:ext cx="220" cy="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75</a:t>
              </a:r>
            </a:p>
          </p:txBody>
        </p:sp>
        <p:sp>
          <p:nvSpPr>
            <p:cNvPr id="60465" name="Text Box 35"/>
            <p:cNvSpPr txBox="1">
              <a:spLocks noChangeArrowheads="1"/>
            </p:cNvSpPr>
            <p:nvPr/>
          </p:nvSpPr>
          <p:spPr bwMode="auto">
            <a:xfrm>
              <a:off x="790" y="3318"/>
              <a:ext cx="289" cy="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100</a:t>
              </a:r>
            </a:p>
          </p:txBody>
        </p:sp>
      </p:grpSp>
      <p:sp>
        <p:nvSpPr>
          <p:cNvPr id="60425" name="Rectangle 179"/>
          <p:cNvSpPr>
            <a:spLocks noChangeArrowheads="1"/>
          </p:cNvSpPr>
          <p:nvPr/>
        </p:nvSpPr>
        <p:spPr bwMode="auto">
          <a:xfrm>
            <a:off x="1354138" y="1550988"/>
            <a:ext cx="3471862" cy="327025"/>
          </a:xfrm>
          <a:prstGeom prst="rect">
            <a:avLst/>
          </a:prstGeom>
          <a:solidFill>
            <a:schemeClr val="accent1"/>
          </a:solidFill>
          <a:ln w="28575">
            <a:solidFill>
              <a:schemeClr val="tx1"/>
            </a:solidFill>
            <a:miter lim="800000"/>
            <a:headEnd/>
            <a:tailEnd/>
          </a:ln>
        </p:spPr>
        <p:txBody>
          <a:bodyPr wrap="none" lIns="100008" tIns="50004" rIns="100008" bIns="50004" anchor="ctr"/>
          <a:lstStyle/>
          <a:p>
            <a:pPr algn="ctr"/>
            <a:r>
              <a:rPr lang="en-US"/>
              <a:t>Automobile</a:t>
            </a:r>
          </a:p>
        </p:txBody>
      </p:sp>
      <p:sp>
        <p:nvSpPr>
          <p:cNvPr id="60426" name="Rectangle 180"/>
          <p:cNvSpPr>
            <a:spLocks noChangeArrowheads="1"/>
          </p:cNvSpPr>
          <p:nvPr/>
        </p:nvSpPr>
        <p:spPr bwMode="auto">
          <a:xfrm>
            <a:off x="1693863" y="1878013"/>
            <a:ext cx="3470275" cy="327025"/>
          </a:xfrm>
          <a:prstGeom prst="rect">
            <a:avLst/>
          </a:prstGeom>
          <a:solidFill>
            <a:srgbClr val="FFFF00"/>
          </a:solidFill>
          <a:ln w="28575">
            <a:solidFill>
              <a:schemeClr val="tx1"/>
            </a:solidFill>
            <a:miter lim="800000"/>
            <a:headEnd/>
            <a:tailEnd/>
          </a:ln>
        </p:spPr>
        <p:txBody>
          <a:bodyPr wrap="none" lIns="100008" tIns="50004" rIns="100008" bIns="50004" anchor="ctr"/>
          <a:lstStyle/>
          <a:p>
            <a:pPr algn="ctr"/>
            <a:r>
              <a:rPr lang="en-US"/>
              <a:t>Computer</a:t>
            </a:r>
          </a:p>
        </p:txBody>
      </p:sp>
      <p:sp>
        <p:nvSpPr>
          <p:cNvPr id="60427" name="Rectangle 181"/>
          <p:cNvSpPr>
            <a:spLocks noChangeArrowheads="1"/>
          </p:cNvSpPr>
          <p:nvPr/>
        </p:nvSpPr>
        <p:spPr bwMode="auto">
          <a:xfrm>
            <a:off x="2201863" y="2205038"/>
            <a:ext cx="3470275" cy="325437"/>
          </a:xfrm>
          <a:prstGeom prst="rect">
            <a:avLst/>
          </a:prstGeom>
          <a:solidFill>
            <a:schemeClr val="accent1"/>
          </a:solidFill>
          <a:ln w="28575">
            <a:solidFill>
              <a:schemeClr val="tx1"/>
            </a:solidFill>
            <a:miter lim="800000"/>
            <a:headEnd/>
            <a:tailEnd/>
          </a:ln>
        </p:spPr>
        <p:txBody>
          <a:bodyPr wrap="none" lIns="100008" tIns="50004" rIns="100008" bIns="50004" anchor="ctr"/>
          <a:lstStyle/>
          <a:p>
            <a:pPr algn="ctr"/>
            <a:r>
              <a:rPr lang="en-US"/>
              <a:t>Installed Carpeting</a:t>
            </a:r>
          </a:p>
        </p:txBody>
      </p:sp>
      <p:sp>
        <p:nvSpPr>
          <p:cNvPr id="60428" name="Rectangle 182"/>
          <p:cNvSpPr>
            <a:spLocks noChangeArrowheads="1"/>
          </p:cNvSpPr>
          <p:nvPr/>
        </p:nvSpPr>
        <p:spPr bwMode="auto">
          <a:xfrm>
            <a:off x="2938463" y="2530475"/>
            <a:ext cx="3471862" cy="327025"/>
          </a:xfrm>
          <a:prstGeom prst="rect">
            <a:avLst/>
          </a:prstGeom>
          <a:solidFill>
            <a:srgbClr val="FFFF00"/>
          </a:solidFill>
          <a:ln w="28575">
            <a:solidFill>
              <a:schemeClr val="tx1"/>
            </a:solidFill>
            <a:miter lim="800000"/>
            <a:headEnd/>
            <a:tailEnd/>
          </a:ln>
        </p:spPr>
        <p:txBody>
          <a:bodyPr wrap="none" lIns="100008" tIns="50004" rIns="100008" bIns="50004" anchor="ctr"/>
          <a:lstStyle/>
          <a:p>
            <a:pPr algn="ctr"/>
            <a:r>
              <a:rPr lang="en-US"/>
              <a:t>Fast-food Meal</a:t>
            </a:r>
          </a:p>
        </p:txBody>
      </p:sp>
      <p:sp>
        <p:nvSpPr>
          <p:cNvPr id="60429" name="Rectangle 183"/>
          <p:cNvSpPr>
            <a:spLocks noChangeArrowheads="1"/>
          </p:cNvSpPr>
          <p:nvPr/>
        </p:nvSpPr>
        <p:spPr bwMode="auto">
          <a:xfrm>
            <a:off x="3386138" y="2857500"/>
            <a:ext cx="3387725" cy="327025"/>
          </a:xfrm>
          <a:prstGeom prst="rect">
            <a:avLst/>
          </a:prstGeom>
          <a:solidFill>
            <a:schemeClr val="accent1"/>
          </a:solidFill>
          <a:ln w="28575">
            <a:solidFill>
              <a:schemeClr val="tx1"/>
            </a:solidFill>
            <a:miter lim="800000"/>
            <a:headEnd/>
            <a:tailEnd/>
          </a:ln>
        </p:spPr>
        <p:txBody>
          <a:bodyPr wrap="none" lIns="100008" tIns="50004" rIns="100008" bIns="50004" anchor="ctr"/>
          <a:lstStyle/>
          <a:p>
            <a:pPr algn="ctr"/>
            <a:r>
              <a:rPr lang="en-US"/>
              <a:t>Restaurant Meal</a:t>
            </a:r>
          </a:p>
        </p:txBody>
      </p:sp>
      <p:sp>
        <p:nvSpPr>
          <p:cNvPr id="60430" name="Rectangle 184"/>
          <p:cNvSpPr>
            <a:spLocks noChangeArrowheads="1"/>
          </p:cNvSpPr>
          <p:nvPr/>
        </p:nvSpPr>
        <p:spPr bwMode="auto">
          <a:xfrm>
            <a:off x="3810000" y="3184525"/>
            <a:ext cx="3386138" cy="325438"/>
          </a:xfrm>
          <a:prstGeom prst="rect">
            <a:avLst/>
          </a:prstGeom>
          <a:solidFill>
            <a:srgbClr val="FFFF00"/>
          </a:solidFill>
          <a:ln w="28575">
            <a:solidFill>
              <a:schemeClr val="tx1"/>
            </a:solidFill>
            <a:miter lim="800000"/>
            <a:headEnd/>
            <a:tailEnd/>
          </a:ln>
        </p:spPr>
        <p:txBody>
          <a:bodyPr wrap="none" lIns="100008" tIns="50004" rIns="100008" bIns="50004" anchor="ctr"/>
          <a:lstStyle/>
          <a:p>
            <a:pPr algn="ctr"/>
            <a:r>
              <a:rPr lang="en-US"/>
              <a:t>Auto Repair</a:t>
            </a:r>
          </a:p>
        </p:txBody>
      </p:sp>
      <p:sp>
        <p:nvSpPr>
          <p:cNvPr id="60431" name="Rectangle 185"/>
          <p:cNvSpPr>
            <a:spLocks noChangeArrowheads="1"/>
          </p:cNvSpPr>
          <p:nvPr/>
        </p:nvSpPr>
        <p:spPr bwMode="auto">
          <a:xfrm>
            <a:off x="4064000" y="3509963"/>
            <a:ext cx="3386138" cy="327025"/>
          </a:xfrm>
          <a:prstGeom prst="rect">
            <a:avLst/>
          </a:prstGeom>
          <a:solidFill>
            <a:schemeClr val="accent1"/>
          </a:solidFill>
          <a:ln w="28575">
            <a:solidFill>
              <a:schemeClr val="tx1"/>
            </a:solidFill>
            <a:miter lim="800000"/>
            <a:headEnd/>
            <a:tailEnd/>
          </a:ln>
        </p:spPr>
        <p:txBody>
          <a:bodyPr wrap="none" lIns="100008" tIns="50004" rIns="100008" bIns="50004" anchor="ctr"/>
          <a:lstStyle/>
          <a:p>
            <a:pPr algn="ctr"/>
            <a:r>
              <a:rPr lang="en-US"/>
              <a:t>Hospital Care</a:t>
            </a:r>
          </a:p>
        </p:txBody>
      </p:sp>
      <p:sp>
        <p:nvSpPr>
          <p:cNvPr id="60432" name="Rectangle 187"/>
          <p:cNvSpPr>
            <a:spLocks noChangeArrowheads="1"/>
          </p:cNvSpPr>
          <p:nvPr/>
        </p:nvSpPr>
        <p:spPr bwMode="auto">
          <a:xfrm>
            <a:off x="4233863" y="3836988"/>
            <a:ext cx="3470275" cy="327025"/>
          </a:xfrm>
          <a:prstGeom prst="rect">
            <a:avLst/>
          </a:prstGeom>
          <a:solidFill>
            <a:srgbClr val="FFFF00"/>
          </a:solidFill>
          <a:ln w="28575">
            <a:solidFill>
              <a:schemeClr val="tx1"/>
            </a:solidFill>
            <a:miter lim="800000"/>
            <a:headEnd/>
            <a:tailEnd/>
          </a:ln>
        </p:spPr>
        <p:txBody>
          <a:bodyPr wrap="none" lIns="100008" tIns="50004" rIns="100008" bIns="50004" anchor="ctr"/>
          <a:lstStyle/>
          <a:p>
            <a:pPr algn="ctr"/>
            <a:r>
              <a:rPr lang="en-US"/>
              <a:t>Advertising Agency</a:t>
            </a:r>
          </a:p>
        </p:txBody>
      </p:sp>
      <p:sp>
        <p:nvSpPr>
          <p:cNvPr id="60433" name="Rectangle 188"/>
          <p:cNvSpPr>
            <a:spLocks noChangeArrowheads="1"/>
          </p:cNvSpPr>
          <p:nvPr/>
        </p:nvSpPr>
        <p:spPr bwMode="auto">
          <a:xfrm>
            <a:off x="4402138" y="4164013"/>
            <a:ext cx="3387725" cy="327025"/>
          </a:xfrm>
          <a:prstGeom prst="rect">
            <a:avLst/>
          </a:prstGeom>
          <a:solidFill>
            <a:schemeClr val="accent1"/>
          </a:solidFill>
          <a:ln w="28575">
            <a:solidFill>
              <a:schemeClr val="tx1"/>
            </a:solidFill>
            <a:miter lim="800000"/>
            <a:headEnd/>
            <a:tailEnd/>
          </a:ln>
        </p:spPr>
        <p:txBody>
          <a:bodyPr wrap="none" lIns="100008" tIns="50004" rIns="100008" bIns="50004" anchor="ctr"/>
          <a:lstStyle/>
          <a:p>
            <a:pPr algn="ctr"/>
            <a:r>
              <a:rPr lang="en-US"/>
              <a:t>Investment Management</a:t>
            </a:r>
          </a:p>
        </p:txBody>
      </p:sp>
      <p:sp>
        <p:nvSpPr>
          <p:cNvPr id="60434" name="Rectangle 189"/>
          <p:cNvSpPr>
            <a:spLocks noChangeArrowheads="1"/>
          </p:cNvSpPr>
          <p:nvPr/>
        </p:nvSpPr>
        <p:spPr bwMode="auto">
          <a:xfrm>
            <a:off x="4487863" y="4491038"/>
            <a:ext cx="3386137" cy="325437"/>
          </a:xfrm>
          <a:prstGeom prst="rect">
            <a:avLst/>
          </a:prstGeom>
          <a:solidFill>
            <a:srgbClr val="FFFF00"/>
          </a:solidFill>
          <a:ln w="28575">
            <a:solidFill>
              <a:schemeClr val="tx1"/>
            </a:solidFill>
            <a:miter lim="800000"/>
            <a:headEnd/>
            <a:tailEnd/>
          </a:ln>
        </p:spPr>
        <p:txBody>
          <a:bodyPr wrap="none" lIns="100008" tIns="50004" rIns="100008" bIns="50004" anchor="ctr"/>
          <a:lstStyle/>
          <a:p>
            <a:pPr algn="ctr"/>
            <a:r>
              <a:rPr lang="en-US"/>
              <a:t>Consulting Service</a:t>
            </a:r>
          </a:p>
        </p:txBody>
      </p:sp>
      <p:sp>
        <p:nvSpPr>
          <p:cNvPr id="60435" name="Rectangle 190"/>
          <p:cNvSpPr>
            <a:spLocks noChangeArrowheads="1"/>
          </p:cNvSpPr>
          <p:nvPr/>
        </p:nvSpPr>
        <p:spPr bwMode="auto">
          <a:xfrm>
            <a:off x="4705350" y="4816475"/>
            <a:ext cx="3387725" cy="327025"/>
          </a:xfrm>
          <a:prstGeom prst="rect">
            <a:avLst/>
          </a:prstGeom>
          <a:solidFill>
            <a:schemeClr val="accent1"/>
          </a:solidFill>
          <a:ln w="28575">
            <a:solidFill>
              <a:schemeClr val="tx1"/>
            </a:solidFill>
            <a:miter lim="800000"/>
            <a:headEnd/>
            <a:tailEnd/>
          </a:ln>
        </p:spPr>
        <p:txBody>
          <a:bodyPr wrap="none" lIns="100008" tIns="50004" rIns="100008" bIns="50004" anchor="ctr"/>
          <a:lstStyle/>
          <a:p>
            <a:pPr algn="ctr"/>
            <a:r>
              <a:rPr lang="en-US"/>
              <a:t>Counseling</a:t>
            </a:r>
          </a:p>
        </p:txBody>
      </p:sp>
      <p:sp>
        <p:nvSpPr>
          <p:cNvPr id="60436" name="Text Box 206"/>
          <p:cNvSpPr txBox="1">
            <a:spLocks noChangeArrowheads="1"/>
          </p:cNvSpPr>
          <p:nvPr/>
        </p:nvSpPr>
        <p:spPr bwMode="auto">
          <a:xfrm>
            <a:off x="846138" y="5730875"/>
            <a:ext cx="3613150" cy="37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0008" tIns="50004" rIns="100008" bIns="50004">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Percent of Product that is a Good</a:t>
            </a:r>
          </a:p>
        </p:txBody>
      </p:sp>
      <p:sp>
        <p:nvSpPr>
          <p:cNvPr id="60437" name="Text Box 207"/>
          <p:cNvSpPr txBox="1">
            <a:spLocks noChangeArrowheads="1"/>
          </p:cNvSpPr>
          <p:nvPr/>
        </p:nvSpPr>
        <p:spPr bwMode="auto">
          <a:xfrm>
            <a:off x="4762500" y="5740400"/>
            <a:ext cx="3817938" cy="37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0008" tIns="50004" rIns="100008" bIns="50004">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Percent of Product that is a Service</a:t>
            </a:r>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8653" name="Group 45"/>
          <p:cNvGraphicFramePr>
            <a:graphicFrameLocks noGrp="1"/>
          </p:cNvGraphicFramePr>
          <p:nvPr>
            <p:extLst>
              <p:ext uri="{D42A27DB-BD31-4B8C-83A1-F6EECF244321}">
                <p14:modId xmlns:p14="http://schemas.microsoft.com/office/powerpoint/2010/main" val="256672844"/>
              </p:ext>
            </p:extLst>
          </p:nvPr>
        </p:nvGraphicFramePr>
        <p:xfrm>
          <a:off x="179388" y="0"/>
          <a:ext cx="8785225" cy="7936998"/>
        </p:xfrm>
        <a:graphic>
          <a:graphicData uri="http://schemas.openxmlformats.org/drawingml/2006/table">
            <a:tbl>
              <a:tblPr/>
              <a:tblGrid>
                <a:gridCol w="2287587"/>
                <a:gridCol w="3760788"/>
                <a:gridCol w="2736850"/>
              </a:tblGrid>
              <a:tr h="6309320">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n-US" altLang="zh-CN" sz="2800" b="0" i="0" u="none" strike="noStrike" cap="none" normalizeH="0" baseline="0" dirty="0" smtClean="0">
                        <a:ln>
                          <a:noFill/>
                        </a:ln>
                        <a:solidFill>
                          <a:schemeClr val="tx1"/>
                        </a:solidFill>
                        <a:effectLst/>
                        <a:latin typeface="Arial" charset="0"/>
                        <a:ea typeface="宋体" pitchFamily="2" charset="-122"/>
                      </a:endParaRPr>
                    </a:p>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2800" b="0" i="0" u="none" strike="noStrike" cap="none" normalizeH="0" baseline="0" dirty="0" smtClean="0">
                          <a:ln>
                            <a:noFill/>
                          </a:ln>
                          <a:solidFill>
                            <a:schemeClr val="tx1"/>
                          </a:solidFill>
                          <a:effectLst/>
                          <a:latin typeface="Arial" charset="0"/>
                          <a:ea typeface="宋体" pitchFamily="2" charset="-122"/>
                        </a:rPr>
                        <a:t>Type contact</a:t>
                      </a:r>
                    </a:p>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2800" b="0" i="0" u="none" strike="noStrike" cap="none" normalizeH="0" baseline="0" dirty="0" smtClean="0">
                          <a:ln>
                            <a:noFill/>
                          </a:ln>
                          <a:solidFill>
                            <a:schemeClr val="tx1"/>
                          </a:solidFill>
                          <a:effectLst/>
                          <a:latin typeface="Arial" charset="0"/>
                          <a:ea typeface="宋体" pitchFamily="2" charset="-122"/>
                        </a:rPr>
                        <a:t>High</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n-US" altLang="zh-CN" sz="2800" b="0" i="0" u="none" strike="noStrike" cap="none" normalizeH="0" baseline="0" dirty="0" smtClean="0">
                        <a:ln>
                          <a:noFill/>
                        </a:ln>
                        <a:solidFill>
                          <a:schemeClr val="tx1"/>
                        </a:solidFill>
                        <a:effectLst/>
                        <a:latin typeface="Arial" charset="0"/>
                        <a:ea typeface="宋体" pitchFamily="2" charset="-122"/>
                      </a:endParaRP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n-US" altLang="zh-CN" sz="2800" b="0" i="0" u="none" strike="noStrike" cap="none" normalizeH="0" baseline="0" dirty="0" smtClean="0">
                        <a:ln>
                          <a:noFill/>
                        </a:ln>
                        <a:solidFill>
                          <a:schemeClr val="tx1"/>
                        </a:solidFill>
                        <a:effectLst/>
                        <a:latin typeface="Arial" charset="0"/>
                        <a:ea typeface="宋体" pitchFamily="2" charset="-122"/>
                      </a:endParaRP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n-US" altLang="zh-CN" sz="2800" b="0" i="0" u="none" strike="noStrike" cap="none" normalizeH="0" baseline="0" dirty="0" smtClean="0">
                        <a:ln>
                          <a:noFill/>
                        </a:ln>
                        <a:solidFill>
                          <a:schemeClr val="tx1"/>
                        </a:solidFill>
                        <a:effectLst/>
                        <a:latin typeface="Arial" charset="0"/>
                        <a:ea typeface="宋体" pitchFamily="2" charset="-122"/>
                      </a:endParaRP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n-US" altLang="zh-CN" sz="2800" b="0" i="0" u="none" strike="noStrike" cap="none" normalizeH="0" baseline="0" dirty="0" smtClean="0">
                        <a:ln>
                          <a:noFill/>
                        </a:ln>
                        <a:solidFill>
                          <a:schemeClr val="tx1"/>
                        </a:solidFill>
                        <a:effectLst/>
                        <a:latin typeface="Arial" charset="0"/>
                        <a:ea typeface="宋体" pitchFamily="2" charset="-122"/>
                      </a:endParaRP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n-US" altLang="zh-CN" sz="2800" b="0" i="0" u="none" strike="noStrike" cap="none" normalizeH="0" baseline="0" dirty="0" smtClean="0">
                        <a:ln>
                          <a:noFill/>
                        </a:ln>
                        <a:solidFill>
                          <a:schemeClr val="tx1"/>
                        </a:solidFill>
                        <a:effectLst/>
                        <a:latin typeface="Arial" charset="0"/>
                        <a:ea typeface="宋体" pitchFamily="2" charset="-122"/>
                      </a:endParaRP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n-US" altLang="zh-CN" sz="2800" b="0" i="0" u="none" strike="noStrike" cap="none" normalizeH="0" baseline="0" dirty="0" smtClean="0">
                        <a:ln>
                          <a:noFill/>
                        </a:ln>
                        <a:solidFill>
                          <a:schemeClr val="tx1"/>
                        </a:solidFill>
                        <a:effectLst/>
                        <a:latin typeface="Arial" charset="0"/>
                        <a:ea typeface="宋体" pitchFamily="2" charset="-122"/>
                      </a:endParaRP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n-US" altLang="zh-CN" sz="2800" b="0" i="0" u="none" strike="noStrike" cap="none" normalizeH="0" baseline="0" dirty="0" smtClean="0">
                        <a:ln>
                          <a:noFill/>
                        </a:ln>
                        <a:solidFill>
                          <a:schemeClr val="tx1"/>
                        </a:solidFill>
                        <a:effectLst/>
                        <a:latin typeface="Arial" charset="0"/>
                        <a:ea typeface="宋体" pitchFamily="2" charset="-122"/>
                      </a:endParaRP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n-US" altLang="zh-CN" sz="2800" b="0" i="0" u="none" strike="noStrike" cap="none" normalizeH="0" baseline="0" dirty="0" smtClean="0">
                        <a:ln>
                          <a:noFill/>
                        </a:ln>
                        <a:solidFill>
                          <a:schemeClr val="tx1"/>
                        </a:solidFill>
                        <a:effectLst/>
                        <a:latin typeface="Arial" charset="0"/>
                        <a:ea typeface="宋体" pitchFamily="2" charset="-122"/>
                      </a:endParaRPr>
                    </a:p>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2800" b="0" i="0" u="none" strike="noStrike" cap="none" normalizeH="0" baseline="0" dirty="0" smtClean="0">
                          <a:ln>
                            <a:noFill/>
                          </a:ln>
                          <a:solidFill>
                            <a:schemeClr val="tx1"/>
                          </a:solidFill>
                          <a:effectLst/>
                          <a:latin typeface="Arial" charset="0"/>
                          <a:ea typeface="宋体" pitchFamily="2" charset="-122"/>
                        </a:rPr>
                        <a:t>Low</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lt1"/>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1800" b="0" i="0" u="none" strike="noStrike" cap="none" normalizeH="0" baseline="0" dirty="0" smtClean="0">
                          <a:ln>
                            <a:noFill/>
                          </a:ln>
                          <a:solidFill>
                            <a:schemeClr val="tx1"/>
                          </a:solidFill>
                          <a:effectLst/>
                          <a:latin typeface="Arial" charset="0"/>
                          <a:ea typeface="宋体" pitchFamily="2" charset="-122"/>
                        </a:rPr>
                        <a:t>Service Organization </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Char char="v"/>
                        <a:tabLst/>
                      </a:pPr>
                      <a:r>
                        <a:rPr kumimoji="0" lang="en-US" altLang="zh-CN" sz="1800" b="0" i="0" u="none" strike="noStrike" cap="none" normalizeH="0" baseline="0" dirty="0" smtClean="0">
                          <a:ln>
                            <a:noFill/>
                          </a:ln>
                          <a:solidFill>
                            <a:schemeClr val="tx1"/>
                          </a:solidFill>
                          <a:effectLst/>
                          <a:latin typeface="Arial" charset="0"/>
                          <a:ea typeface="宋体" pitchFamily="2" charset="-122"/>
                        </a:rPr>
                        <a:t>Entertainment Centers</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Char char="v"/>
                        <a:tabLst/>
                      </a:pPr>
                      <a:r>
                        <a:rPr kumimoji="0" lang="en-US" altLang="zh-CN" sz="1800" b="0" i="0" u="none" strike="noStrike" cap="none" normalizeH="0" baseline="0" dirty="0" smtClean="0">
                          <a:ln>
                            <a:noFill/>
                          </a:ln>
                          <a:solidFill>
                            <a:schemeClr val="tx1"/>
                          </a:solidFill>
                          <a:effectLst/>
                          <a:latin typeface="Arial" charset="0"/>
                          <a:ea typeface="宋体" pitchFamily="2" charset="-122"/>
                        </a:rPr>
                        <a:t>Hospital / Clinics</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Char char="v"/>
                        <a:tabLst/>
                      </a:pPr>
                      <a:r>
                        <a:rPr kumimoji="0" lang="en-US" altLang="zh-CN" sz="1800" b="0" i="0" u="none" strike="noStrike" cap="none" normalizeH="0" baseline="0" dirty="0" smtClean="0">
                          <a:ln>
                            <a:noFill/>
                          </a:ln>
                          <a:solidFill>
                            <a:schemeClr val="tx1"/>
                          </a:solidFill>
                          <a:effectLst/>
                          <a:latin typeface="Arial" charset="0"/>
                          <a:ea typeface="宋体" pitchFamily="2" charset="-122"/>
                        </a:rPr>
                        <a:t>Hotels</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Char char="v"/>
                        <a:tabLst/>
                      </a:pPr>
                      <a:r>
                        <a:rPr kumimoji="0" lang="en-US" altLang="zh-CN" sz="1800" b="0" i="0" u="none" strike="noStrike" cap="none" normalizeH="0" baseline="0" dirty="0" smtClean="0">
                          <a:ln>
                            <a:noFill/>
                          </a:ln>
                          <a:solidFill>
                            <a:schemeClr val="tx1"/>
                          </a:solidFill>
                          <a:effectLst/>
                          <a:latin typeface="Arial" charset="0"/>
                          <a:ea typeface="宋体" pitchFamily="2" charset="-122"/>
                        </a:rPr>
                        <a:t>Public Transportation</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Char char="v"/>
                        <a:tabLst/>
                      </a:pPr>
                      <a:r>
                        <a:rPr kumimoji="0" lang="en-US" altLang="zh-CN" sz="1800" b="0" i="0" u="none" strike="noStrike" cap="none" normalizeH="0" baseline="0" dirty="0" smtClean="0">
                          <a:ln>
                            <a:noFill/>
                          </a:ln>
                          <a:solidFill>
                            <a:schemeClr val="tx1"/>
                          </a:solidFill>
                          <a:effectLst/>
                          <a:latin typeface="Arial" charset="0"/>
                          <a:ea typeface="宋体" pitchFamily="2" charset="-122"/>
                        </a:rPr>
                        <a:t>Schools</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Char char="v"/>
                        <a:tabLst/>
                      </a:pPr>
                      <a:r>
                        <a:rPr kumimoji="0" lang="en-US" altLang="zh-CN" sz="1800" b="0" i="0" u="none" strike="noStrike" cap="none" normalizeH="0" baseline="0" dirty="0" smtClean="0">
                          <a:ln>
                            <a:noFill/>
                          </a:ln>
                          <a:solidFill>
                            <a:schemeClr val="tx1"/>
                          </a:solidFill>
                          <a:effectLst/>
                          <a:latin typeface="Arial" charset="0"/>
                          <a:ea typeface="宋体" pitchFamily="2" charset="-122"/>
                        </a:rPr>
                        <a:t>Jails</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Char char="v"/>
                        <a:tabLst/>
                      </a:pPr>
                      <a:r>
                        <a:rPr kumimoji="0" lang="en-US" altLang="zh-CN" sz="1800" b="0" i="0" u="none" strike="noStrike" cap="none" normalizeH="0" baseline="0" dirty="0" smtClean="0">
                          <a:ln>
                            <a:noFill/>
                          </a:ln>
                          <a:solidFill>
                            <a:schemeClr val="tx1"/>
                          </a:solidFill>
                          <a:effectLst/>
                          <a:latin typeface="Arial" charset="0"/>
                          <a:ea typeface="宋体" pitchFamily="2" charset="-122"/>
                        </a:rPr>
                        <a:t>Restaurants</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Char char="v"/>
                        <a:tabLst/>
                      </a:pPr>
                      <a:r>
                        <a:rPr kumimoji="0" lang="en-US" altLang="zh-CN" sz="1800" b="0" i="0" u="none" strike="noStrike" cap="none" normalizeH="0" baseline="0" dirty="0" smtClean="0">
                          <a:ln>
                            <a:noFill/>
                          </a:ln>
                          <a:solidFill>
                            <a:schemeClr val="tx1"/>
                          </a:solidFill>
                          <a:effectLst/>
                          <a:latin typeface="Arial" charset="0"/>
                          <a:ea typeface="宋体" pitchFamily="2" charset="-122"/>
                        </a:rPr>
                        <a:t>Branch Offices of Banks</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Char char="v"/>
                        <a:tabLst/>
                      </a:pPr>
                      <a:r>
                        <a:rPr kumimoji="0" lang="en-US" altLang="zh-CN" sz="1800" b="0" i="0" u="none" strike="noStrike" cap="none" normalizeH="0" baseline="0" dirty="0" smtClean="0">
                          <a:ln>
                            <a:noFill/>
                          </a:ln>
                          <a:solidFill>
                            <a:schemeClr val="tx1"/>
                          </a:solidFill>
                          <a:effectLst/>
                          <a:latin typeface="Arial" charset="0"/>
                          <a:ea typeface="宋体" pitchFamily="2" charset="-122"/>
                        </a:rPr>
                        <a:t>Branch Offices of post offices</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Char char="v"/>
                        <a:tabLst/>
                      </a:pPr>
                      <a:r>
                        <a:rPr kumimoji="0" lang="en-US" altLang="zh-CN" sz="1800" b="0" i="0" u="none" strike="noStrike" cap="none" normalizeH="0" baseline="0" dirty="0" smtClean="0">
                          <a:ln>
                            <a:noFill/>
                          </a:ln>
                          <a:solidFill>
                            <a:schemeClr val="tx1"/>
                          </a:solidFill>
                          <a:effectLst/>
                          <a:latin typeface="Arial" charset="0"/>
                          <a:ea typeface="宋体" pitchFamily="2" charset="-122"/>
                        </a:rPr>
                        <a:t>Funeral Homes</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Char char="v"/>
                        <a:tabLst/>
                      </a:pPr>
                      <a:r>
                        <a:rPr kumimoji="0" lang="en-US" altLang="zh-CN" sz="1800" b="0" i="0" u="none" strike="noStrike" cap="none" normalizeH="0" baseline="0" dirty="0" smtClean="0">
                          <a:ln>
                            <a:noFill/>
                          </a:ln>
                          <a:solidFill>
                            <a:schemeClr val="tx1"/>
                          </a:solidFill>
                          <a:effectLst/>
                          <a:latin typeface="Arial" charset="0"/>
                          <a:ea typeface="宋体" pitchFamily="2" charset="-122"/>
                        </a:rPr>
                        <a:t>Police and Fire Protections</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Char char="v"/>
                        <a:tabLst/>
                      </a:pPr>
                      <a:r>
                        <a:rPr kumimoji="0" lang="en-US" altLang="zh-CN" sz="1800" b="0" i="0" u="none" strike="noStrike" cap="none" normalizeH="0" baseline="0" dirty="0" smtClean="0">
                          <a:ln>
                            <a:noFill/>
                          </a:ln>
                          <a:solidFill>
                            <a:schemeClr val="tx1"/>
                          </a:solidFill>
                          <a:effectLst/>
                          <a:latin typeface="Arial" charset="0"/>
                          <a:ea typeface="宋体" pitchFamily="2" charset="-122"/>
                        </a:rPr>
                        <a:t>Moving Companies</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Char char="v"/>
                        <a:tabLst/>
                      </a:pPr>
                      <a:r>
                        <a:rPr kumimoji="0" lang="en-US" altLang="zh-CN" sz="1800" b="0" i="0" u="none" strike="noStrike" cap="none" normalizeH="0" baseline="0" dirty="0" smtClean="0">
                          <a:ln>
                            <a:noFill/>
                          </a:ln>
                          <a:solidFill>
                            <a:schemeClr val="tx1"/>
                          </a:solidFill>
                          <a:effectLst/>
                          <a:latin typeface="Arial" charset="0"/>
                          <a:ea typeface="宋体" pitchFamily="2" charset="-122"/>
                        </a:rPr>
                        <a:t>Home Offices of Banks</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Char char="v"/>
                        <a:tabLst/>
                      </a:pPr>
                      <a:r>
                        <a:rPr kumimoji="0" lang="en-US" altLang="zh-CN" sz="1800" b="0" i="0" u="none" strike="noStrike" cap="none" normalizeH="0" baseline="0" dirty="0" smtClean="0">
                          <a:ln>
                            <a:noFill/>
                          </a:ln>
                          <a:solidFill>
                            <a:schemeClr val="tx1"/>
                          </a:solidFill>
                          <a:effectLst/>
                          <a:latin typeface="Arial" charset="0"/>
                          <a:ea typeface="宋体" pitchFamily="2" charset="-122"/>
                        </a:rPr>
                        <a:t>Central Post Offices</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Char char="v"/>
                        <a:tabLst/>
                      </a:pPr>
                      <a:r>
                        <a:rPr kumimoji="0" lang="en-US" altLang="zh-CN" sz="1800" b="0" i="0" u="none" strike="noStrike" cap="none" normalizeH="0" baseline="0" dirty="0" smtClean="0">
                          <a:ln>
                            <a:noFill/>
                          </a:ln>
                          <a:solidFill>
                            <a:schemeClr val="tx1"/>
                          </a:solidFill>
                          <a:effectLst/>
                          <a:latin typeface="Arial" charset="0"/>
                          <a:ea typeface="宋体" pitchFamily="2" charset="-122"/>
                        </a:rPr>
                        <a:t>Mail Order Services</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Char char="v"/>
                        <a:tabLst/>
                      </a:pPr>
                      <a:r>
                        <a:rPr kumimoji="0" lang="en-US" altLang="zh-CN" sz="1800" b="0" i="0" u="none" strike="noStrike" cap="none" normalizeH="0" baseline="0" dirty="0" smtClean="0">
                          <a:ln>
                            <a:noFill/>
                          </a:ln>
                          <a:solidFill>
                            <a:schemeClr val="tx1"/>
                          </a:solidFill>
                          <a:effectLst/>
                          <a:latin typeface="Arial" charset="0"/>
                          <a:ea typeface="宋体" pitchFamily="2" charset="-122"/>
                        </a:rPr>
                        <a:t>Durable Goods Factory</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Char char="v"/>
                        <a:tabLst/>
                      </a:pPr>
                      <a:r>
                        <a:rPr kumimoji="0" lang="en-US" altLang="zh-CN" sz="1800" b="0" i="0" u="none" strike="noStrike" cap="none" normalizeH="0" baseline="0" dirty="0" smtClean="0">
                          <a:ln>
                            <a:noFill/>
                          </a:ln>
                          <a:solidFill>
                            <a:schemeClr val="tx1"/>
                          </a:solidFill>
                          <a:effectLst/>
                          <a:latin typeface="Arial" charset="0"/>
                          <a:ea typeface="宋体" pitchFamily="2" charset="-122"/>
                        </a:rPr>
                        <a:t>Food Processing Plants</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Char char="v"/>
                        <a:tabLst/>
                      </a:pPr>
                      <a:r>
                        <a:rPr kumimoji="0" lang="en-US" altLang="zh-CN" sz="1800" b="0" i="0" u="none" strike="noStrike" cap="none" normalizeH="0" baseline="0" dirty="0" smtClean="0">
                          <a:ln>
                            <a:noFill/>
                          </a:ln>
                          <a:solidFill>
                            <a:schemeClr val="tx1"/>
                          </a:solidFill>
                          <a:effectLst/>
                          <a:latin typeface="Arial" charset="0"/>
                          <a:ea typeface="宋体" pitchFamily="2" charset="-122"/>
                        </a:rPr>
                        <a:t>Mining Companies</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Char char="v"/>
                        <a:tabLst/>
                      </a:pPr>
                      <a:r>
                        <a:rPr kumimoji="0" lang="en-US" altLang="zh-CN" sz="1800" b="0" i="0" u="none" strike="noStrike" cap="none" normalizeH="0" baseline="0" dirty="0" smtClean="0">
                          <a:ln>
                            <a:noFill/>
                          </a:ln>
                          <a:solidFill>
                            <a:schemeClr val="tx1"/>
                          </a:solidFill>
                          <a:effectLst/>
                          <a:latin typeface="Arial" charset="0"/>
                          <a:ea typeface="宋体" pitchFamily="2" charset="-122"/>
                        </a:rPr>
                        <a:t>Chemical Plants</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n-US" altLang="zh-CN" sz="1800" b="0" i="0" u="none" strike="noStrike" cap="none" normalizeH="0" baseline="0" dirty="0" smtClean="0">
                        <a:ln>
                          <a:noFill/>
                        </a:ln>
                        <a:solidFill>
                          <a:schemeClr val="tx1"/>
                        </a:solidFill>
                        <a:effectLst/>
                        <a:latin typeface="Arial" charset="0"/>
                        <a:ea typeface="宋体" pitchFamily="2" charset="-122"/>
                      </a:endParaRP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n-US" altLang="zh-CN" sz="1800" b="0" i="0" u="none" strike="noStrike" cap="none" normalizeH="0" baseline="0" dirty="0" smtClean="0">
                        <a:ln>
                          <a:noFill/>
                        </a:ln>
                        <a:solidFill>
                          <a:schemeClr val="tx1"/>
                        </a:solidFill>
                        <a:effectLst/>
                        <a:latin typeface="Arial" charset="0"/>
                        <a:ea typeface="宋体" pitchFamily="2" charset="-122"/>
                      </a:endParaRPr>
                    </a:p>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n-US" altLang="zh-CN" sz="1800" b="0" i="0" u="none" strike="noStrike" cap="none" normalizeH="0" baseline="0" dirty="0" smtClean="0">
                        <a:ln>
                          <a:noFill/>
                        </a:ln>
                        <a:solidFill>
                          <a:schemeClr val="tx1"/>
                        </a:solidFill>
                        <a:effectLst/>
                        <a:latin typeface="Arial" charset="0"/>
                        <a:ea typeface="宋体" pitchFamily="2" charset="-122"/>
                      </a:endParaRPr>
                    </a:p>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n-US" altLang="zh-CN" sz="1800" b="0" i="0" u="none" strike="noStrike" cap="none" normalizeH="0" baseline="0" dirty="0" smtClean="0">
                        <a:ln>
                          <a:noFill/>
                        </a:ln>
                        <a:solidFill>
                          <a:schemeClr val="tx1"/>
                        </a:solidFill>
                        <a:effectLst/>
                        <a:latin typeface="Arial" charset="0"/>
                        <a:ea typeface="宋体" pitchFamily="2" charset="-122"/>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lt1"/>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2800" b="0" i="0" u="none" strike="noStrike" cap="none" normalizeH="0" baseline="0" dirty="0" smtClean="0">
                          <a:ln>
                            <a:noFill/>
                          </a:ln>
                          <a:solidFill>
                            <a:schemeClr val="tx1"/>
                          </a:solidFill>
                          <a:effectLst/>
                          <a:latin typeface="Arial" charset="0"/>
                          <a:ea typeface="宋体" pitchFamily="2" charset="-122"/>
                        </a:rPr>
                        <a:t>Pure service</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n-US" altLang="zh-CN" sz="2800" b="0" i="0" u="none" strike="noStrike" cap="none" normalizeH="0" baseline="0" dirty="0" smtClean="0">
                        <a:ln>
                          <a:noFill/>
                        </a:ln>
                        <a:solidFill>
                          <a:schemeClr val="tx1"/>
                        </a:solidFill>
                        <a:effectLst/>
                        <a:latin typeface="Arial" charset="0"/>
                        <a:ea typeface="宋体" pitchFamily="2" charset="-122"/>
                      </a:endParaRP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n-US" altLang="zh-CN" sz="2800" b="0" i="0" u="none" strike="noStrike" cap="none" normalizeH="0" baseline="0" dirty="0" smtClean="0">
                        <a:ln>
                          <a:noFill/>
                        </a:ln>
                        <a:solidFill>
                          <a:schemeClr val="tx1"/>
                        </a:solidFill>
                        <a:effectLst/>
                        <a:latin typeface="Arial" charset="0"/>
                        <a:ea typeface="宋体" pitchFamily="2" charset="-122"/>
                      </a:endParaRP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2400" b="0" i="0" u="none" strike="noStrike" cap="none" normalizeH="0" baseline="0" dirty="0" smtClean="0">
                          <a:ln>
                            <a:noFill/>
                          </a:ln>
                          <a:solidFill>
                            <a:schemeClr val="tx1"/>
                          </a:solidFill>
                          <a:effectLst/>
                          <a:latin typeface="Arial" charset="0"/>
                          <a:ea typeface="宋体" pitchFamily="2" charset="-122"/>
                        </a:rPr>
                        <a:t>Increasing    Efficiency in Designing </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2400" b="0" i="0" u="none" strike="noStrike" cap="none" normalizeH="0" baseline="0" dirty="0" smtClean="0">
                          <a:ln>
                            <a:noFill/>
                          </a:ln>
                          <a:solidFill>
                            <a:schemeClr val="tx1"/>
                          </a:solidFill>
                          <a:effectLst/>
                          <a:latin typeface="Arial" charset="0"/>
                          <a:ea typeface="宋体" pitchFamily="2" charset="-122"/>
                        </a:rPr>
                        <a:t>Efficient</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2400" b="0" i="0" u="none" strike="noStrike" cap="none" normalizeH="0" baseline="0" dirty="0" smtClean="0">
                          <a:ln>
                            <a:noFill/>
                          </a:ln>
                          <a:solidFill>
                            <a:schemeClr val="tx1"/>
                          </a:solidFill>
                          <a:effectLst/>
                          <a:latin typeface="Arial" charset="0"/>
                          <a:ea typeface="宋体" pitchFamily="2" charset="-122"/>
                        </a:rPr>
                        <a:t>Production Procedures</a:t>
                      </a:r>
                      <a:r>
                        <a:rPr kumimoji="0" lang="en-US" altLang="zh-CN" sz="2800" b="0" i="0" u="none" strike="noStrike" cap="none" normalizeH="0" baseline="0" dirty="0" smtClean="0">
                          <a:ln>
                            <a:noFill/>
                          </a:ln>
                          <a:solidFill>
                            <a:schemeClr val="tx1"/>
                          </a:solidFill>
                          <a:effectLst/>
                          <a:latin typeface="Arial" charset="0"/>
                          <a:ea typeface="宋体" pitchFamily="2" charset="-122"/>
                        </a:rPr>
                        <a:t> </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n-US" altLang="zh-CN" sz="2800" b="0" i="0" u="none" strike="noStrike" cap="none" normalizeH="0" baseline="0" dirty="0" smtClean="0">
                        <a:ln>
                          <a:noFill/>
                        </a:ln>
                        <a:solidFill>
                          <a:schemeClr val="tx1"/>
                        </a:solidFill>
                        <a:effectLst/>
                        <a:latin typeface="Arial" charset="0"/>
                        <a:ea typeface="宋体" pitchFamily="2" charset="-122"/>
                      </a:endParaRP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n-US" altLang="zh-CN" sz="2800" b="0" i="0" u="none" strike="noStrike" cap="none" normalizeH="0" baseline="0" dirty="0" smtClean="0">
                        <a:ln>
                          <a:noFill/>
                        </a:ln>
                        <a:solidFill>
                          <a:schemeClr val="tx1"/>
                        </a:solidFill>
                        <a:effectLst/>
                        <a:latin typeface="Arial" charset="0"/>
                        <a:ea typeface="宋体" pitchFamily="2" charset="-122"/>
                      </a:endParaRP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2800" b="0" i="0" u="none" strike="noStrike" cap="none" normalizeH="0" baseline="0" dirty="0" smtClean="0">
                          <a:ln>
                            <a:noFill/>
                          </a:ln>
                          <a:solidFill>
                            <a:schemeClr val="tx1"/>
                          </a:solidFill>
                          <a:effectLst/>
                          <a:latin typeface="Arial" charset="0"/>
                          <a:ea typeface="宋体" pitchFamily="2" charset="-122"/>
                        </a:rPr>
                        <a:t>     Strict Manufacturing</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n-US" altLang="zh-CN" sz="2800" b="0" i="0" u="none" strike="noStrike" cap="none" normalizeH="0" baseline="0" dirty="0" smtClean="0">
                        <a:ln>
                          <a:noFill/>
                        </a:ln>
                        <a:solidFill>
                          <a:schemeClr val="tx1"/>
                        </a:solidFill>
                        <a:effectLst/>
                        <a:latin typeface="Arial" charset="0"/>
                        <a:ea typeface="宋体" pitchFamily="2" charset="-122"/>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lt1"/>
                    </a:solidFill>
                  </a:tcPr>
                </a:tc>
              </a:tr>
            </a:tbl>
          </a:graphicData>
        </a:graphic>
      </p:graphicFrame>
      <p:sp>
        <p:nvSpPr>
          <p:cNvPr id="61452" name="Line 23"/>
          <p:cNvSpPr>
            <a:spLocks noChangeShapeType="1"/>
          </p:cNvSpPr>
          <p:nvPr/>
        </p:nvSpPr>
        <p:spPr bwMode="auto">
          <a:xfrm>
            <a:off x="1258888" y="1628775"/>
            <a:ext cx="0" cy="4176713"/>
          </a:xfrm>
          <a:prstGeom prst="line">
            <a:avLst/>
          </a:prstGeom>
          <a:noFill/>
          <a:ln w="28575">
            <a:solidFill>
              <a:schemeClr val="tx1"/>
            </a:solidFill>
            <a:prstDash val="dash"/>
            <a:round/>
            <a:headEnd/>
            <a:tailEnd type="triangle" w="lg" len="lg"/>
          </a:ln>
          <a:extLst>
            <a:ext uri="{909E8E84-426E-40DD-AFC4-6F175D3DCCD1}">
              <a14:hiddenFill xmlns:a14="http://schemas.microsoft.com/office/drawing/2010/main">
                <a:noFill/>
              </a14:hiddenFill>
            </a:ext>
          </a:extLst>
        </p:spPr>
        <p:txBody>
          <a:bodyPr/>
          <a:lstStyle/>
          <a:p>
            <a:endParaRPr lang="es-CL"/>
          </a:p>
        </p:txBody>
      </p:sp>
      <p:sp>
        <p:nvSpPr>
          <p:cNvPr id="61453" name="Line 43"/>
          <p:cNvSpPr>
            <a:spLocks noChangeShapeType="1"/>
          </p:cNvSpPr>
          <p:nvPr/>
        </p:nvSpPr>
        <p:spPr bwMode="auto">
          <a:xfrm>
            <a:off x="7235825" y="476250"/>
            <a:ext cx="0" cy="1008063"/>
          </a:xfrm>
          <a:prstGeom prst="line">
            <a:avLst/>
          </a:prstGeom>
          <a:noFill/>
          <a:ln w="28575">
            <a:solidFill>
              <a:schemeClr val="tx1"/>
            </a:solidFill>
            <a:prstDash val="dash"/>
            <a:round/>
            <a:headEnd/>
            <a:tailEnd type="triangle" w="lg" len="lg"/>
          </a:ln>
          <a:extLst>
            <a:ext uri="{909E8E84-426E-40DD-AFC4-6F175D3DCCD1}">
              <a14:hiddenFill xmlns:a14="http://schemas.microsoft.com/office/drawing/2010/main">
                <a:noFill/>
              </a14:hiddenFill>
            </a:ext>
          </a:extLst>
        </p:spPr>
        <p:txBody>
          <a:bodyPr/>
          <a:lstStyle/>
          <a:p>
            <a:endParaRPr lang="es-CL"/>
          </a:p>
        </p:txBody>
      </p:sp>
      <p:sp>
        <p:nvSpPr>
          <p:cNvPr id="61454" name="Line 44"/>
          <p:cNvSpPr>
            <a:spLocks noChangeShapeType="1"/>
          </p:cNvSpPr>
          <p:nvPr/>
        </p:nvSpPr>
        <p:spPr bwMode="auto">
          <a:xfrm>
            <a:off x="7235825" y="4076700"/>
            <a:ext cx="0" cy="1008063"/>
          </a:xfrm>
          <a:prstGeom prst="line">
            <a:avLst/>
          </a:prstGeom>
          <a:noFill/>
          <a:ln w="28575">
            <a:solidFill>
              <a:schemeClr val="tx1"/>
            </a:solidFill>
            <a:prstDash val="dash"/>
            <a:round/>
            <a:headEnd/>
            <a:tailEnd type="triangle" w="lg" len="lg"/>
          </a:ln>
          <a:extLst>
            <a:ext uri="{909E8E84-426E-40DD-AFC4-6F175D3DCCD1}">
              <a14:hiddenFill xmlns:a14="http://schemas.microsoft.com/office/drawing/2010/main">
                <a:noFill/>
              </a14:hiddenFill>
            </a:ext>
          </a:extLst>
        </p:spPr>
        <p:txBody>
          <a:bodyPr/>
          <a:lstStyle/>
          <a:p>
            <a:endParaRPr lang="es-CL"/>
          </a:p>
        </p:txBody>
      </p:sp>
      <p:sp>
        <p:nvSpPr>
          <p:cNvPr id="2" name="1 Marcador de fecha"/>
          <p:cNvSpPr>
            <a:spLocks noGrp="1"/>
          </p:cNvSpPr>
          <p:nvPr>
            <p:ph type="dt" sz="half" idx="10"/>
          </p:nvPr>
        </p:nvSpPr>
        <p:spPr/>
        <p:txBody>
          <a:bodyPr/>
          <a:lstStyle/>
          <a:p>
            <a:pPr>
              <a:defRPr/>
            </a:pPr>
            <a:fld id="{23E03BBF-8A3C-4781-A646-AF6201EEE0DC}" type="datetime1">
              <a:rPr lang="es-CL" smtClean="0"/>
              <a:t>12-10-2011</a:t>
            </a:fld>
            <a:endParaRPr lang="es-ES"/>
          </a:p>
        </p:txBody>
      </p:sp>
      <p:sp>
        <p:nvSpPr>
          <p:cNvPr id="3" name="2 Marcador de pie de página"/>
          <p:cNvSpPr>
            <a:spLocks noGrp="1"/>
          </p:cNvSpPr>
          <p:nvPr>
            <p:ph type="ftr" sz="quarter" idx="11"/>
          </p:nvPr>
        </p:nvSpPr>
        <p:spPr/>
        <p:txBody>
          <a:bodyPr/>
          <a:lstStyle/>
          <a:p>
            <a:pPr>
              <a:defRPr/>
            </a:pPr>
            <a:endParaRPr lang="es-ES"/>
          </a:p>
        </p:txBody>
      </p:sp>
      <p:sp>
        <p:nvSpPr>
          <p:cNvPr id="4" name="3 Marcador de número de diapositiva"/>
          <p:cNvSpPr>
            <a:spLocks noGrp="1"/>
          </p:cNvSpPr>
          <p:nvPr>
            <p:ph type="sldNum" sz="quarter" idx="12"/>
          </p:nvPr>
        </p:nvSpPr>
        <p:spPr/>
        <p:txBody>
          <a:bodyPr/>
          <a:lstStyle/>
          <a:p>
            <a:pPr>
              <a:defRPr/>
            </a:pPr>
            <a:fld id="{E7A88311-7D64-4129-B4A2-30750E2A1B4C}" type="slidenum">
              <a:rPr lang="es-ES" smtClean="0"/>
              <a:pPr>
                <a:defRPr/>
              </a:pPr>
              <a:t>35</a:t>
            </a:fld>
            <a:endParaRPr lang="es-ES"/>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4514" name="4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sp>
        <p:nvSpPr>
          <p:cNvPr id="64515" name="5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1-</a:t>
            </a:r>
            <a:fld id="{00353C13-0DA1-475C-AF15-0018D2AD2842}" type="slidenum">
              <a:rPr lang="en-US"/>
              <a:pPr eaLnBrk="1" hangingPunct="1"/>
              <a:t>36</a:t>
            </a:fld>
            <a:endParaRPr lang="en-US"/>
          </a:p>
        </p:txBody>
      </p:sp>
      <p:sp>
        <p:nvSpPr>
          <p:cNvPr id="64516" name="Rectangle 2"/>
          <p:cNvSpPr>
            <a:spLocks noGrp="1" noChangeArrowheads="1"/>
          </p:cNvSpPr>
          <p:nvPr>
            <p:ph type="title"/>
          </p:nvPr>
        </p:nvSpPr>
        <p:spPr>
          <a:xfrm>
            <a:off x="0" y="0"/>
            <a:ext cx="7092950" cy="1143000"/>
          </a:xfrm>
        </p:spPr>
        <p:txBody>
          <a:bodyPr lIns="100008" tIns="50004" rIns="100008" bIns="50004" anchor="t"/>
          <a:lstStyle/>
          <a:p>
            <a:r>
              <a:rPr lang="en-US" smtClean="0">
                <a:solidFill>
                  <a:schemeClr val="bg1"/>
                </a:solidFill>
              </a:rPr>
              <a:t>Goods Versus Services</a:t>
            </a:r>
          </a:p>
        </p:txBody>
      </p:sp>
      <p:sp>
        <p:nvSpPr>
          <p:cNvPr id="64517" name="Rectangle 3"/>
          <p:cNvSpPr>
            <a:spLocks noGrp="1" noChangeArrowheads="1"/>
          </p:cNvSpPr>
          <p:nvPr>
            <p:ph type="body" idx="1"/>
          </p:nvPr>
        </p:nvSpPr>
        <p:spPr>
          <a:xfrm>
            <a:off x="685800" y="1846263"/>
            <a:ext cx="3716338" cy="4113212"/>
          </a:xfrm>
        </p:spPr>
        <p:txBody>
          <a:bodyPr/>
          <a:lstStyle/>
          <a:p>
            <a:r>
              <a:rPr lang="en-US" smtClean="0"/>
              <a:t>Can be resold</a:t>
            </a:r>
          </a:p>
          <a:p>
            <a:r>
              <a:rPr lang="en-US" smtClean="0"/>
              <a:t>Can be inventoried</a:t>
            </a:r>
          </a:p>
          <a:p>
            <a:r>
              <a:rPr lang="en-US" smtClean="0"/>
              <a:t>Some aspects of quality measurable</a:t>
            </a:r>
          </a:p>
          <a:p>
            <a:r>
              <a:rPr lang="en-US" smtClean="0"/>
              <a:t>Selling is distinct from production</a:t>
            </a:r>
          </a:p>
          <a:p>
            <a:endParaRPr lang="en-US" smtClean="0"/>
          </a:p>
        </p:txBody>
      </p:sp>
      <p:sp>
        <p:nvSpPr>
          <p:cNvPr id="64518" name="Rectangle 4"/>
          <p:cNvSpPr>
            <a:spLocks noChangeArrowheads="1"/>
          </p:cNvSpPr>
          <p:nvPr/>
        </p:nvSpPr>
        <p:spPr bwMode="auto">
          <a:xfrm>
            <a:off x="4741863" y="1846263"/>
            <a:ext cx="3716337" cy="411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7" tIns="45713" rIns="91427" bIns="45713"/>
          <a:lstStyle/>
          <a:p>
            <a:pPr marL="341313" indent="-341313">
              <a:spcBef>
                <a:spcPct val="20000"/>
              </a:spcBef>
              <a:buClr>
                <a:srgbClr val="FF9933"/>
              </a:buClr>
              <a:buFont typeface="Symbol" pitchFamily="18" charset="2"/>
              <a:buChar char="¨"/>
            </a:pPr>
            <a:r>
              <a:rPr lang="en-US" sz="3200" b="1"/>
              <a:t>Reselling unusual</a:t>
            </a:r>
          </a:p>
          <a:p>
            <a:pPr marL="341313" indent="-341313">
              <a:spcBef>
                <a:spcPct val="20000"/>
              </a:spcBef>
              <a:buClr>
                <a:srgbClr val="FF9933"/>
              </a:buClr>
              <a:buFont typeface="Symbol" pitchFamily="18" charset="2"/>
              <a:buChar char="¨"/>
            </a:pPr>
            <a:r>
              <a:rPr lang="en-US" sz="3200" b="1"/>
              <a:t>Difficult to inventory</a:t>
            </a:r>
          </a:p>
          <a:p>
            <a:pPr marL="341313" indent="-341313">
              <a:spcBef>
                <a:spcPct val="20000"/>
              </a:spcBef>
              <a:buClr>
                <a:srgbClr val="FF9933"/>
              </a:buClr>
              <a:buFont typeface="Symbol" pitchFamily="18" charset="2"/>
              <a:buChar char="¨"/>
            </a:pPr>
            <a:r>
              <a:rPr lang="en-US" sz="3200" b="1"/>
              <a:t>Quality difficult to measure</a:t>
            </a:r>
          </a:p>
          <a:p>
            <a:pPr marL="341313" indent="-341313">
              <a:spcBef>
                <a:spcPct val="20000"/>
              </a:spcBef>
              <a:buClr>
                <a:srgbClr val="FF9933"/>
              </a:buClr>
              <a:buFont typeface="Symbol" pitchFamily="18" charset="2"/>
              <a:buChar char="¨"/>
            </a:pPr>
            <a:r>
              <a:rPr lang="en-US" sz="3200" b="1"/>
              <a:t>Selling is part of service</a:t>
            </a:r>
          </a:p>
          <a:p>
            <a:pPr marL="341313" indent="-341313">
              <a:spcBef>
                <a:spcPct val="20000"/>
              </a:spcBef>
              <a:buClr>
                <a:srgbClr val="FF9933"/>
              </a:buClr>
              <a:buFont typeface="Symbol" pitchFamily="18" charset="2"/>
              <a:buChar char="¨"/>
            </a:pPr>
            <a:endParaRPr lang="en-US" sz="3200" b="1"/>
          </a:p>
        </p:txBody>
      </p:sp>
      <p:sp>
        <p:nvSpPr>
          <p:cNvPr id="34821" name="Text Box 5"/>
          <p:cNvSpPr txBox="1">
            <a:spLocks noChangeArrowheads="1"/>
          </p:cNvSpPr>
          <p:nvPr/>
        </p:nvSpPr>
        <p:spPr bwMode="auto">
          <a:xfrm>
            <a:off x="762000" y="1306513"/>
            <a:ext cx="7913688" cy="577850"/>
          </a:xfrm>
          <a:prstGeom prst="rect">
            <a:avLst/>
          </a:prstGeom>
          <a:noFill/>
          <a:ln w="9525">
            <a:noFill/>
            <a:miter lim="800000"/>
            <a:headEnd/>
            <a:tailEnd/>
          </a:ln>
          <a:effectLst/>
        </p:spPr>
        <p:txBody>
          <a:bodyPr lIns="100008" tIns="50004" rIns="100008" bIns="50004">
            <a:spAutoFit/>
          </a:bodyPr>
          <a:lstStyle/>
          <a:p>
            <a:pPr>
              <a:spcBef>
                <a:spcPct val="50000"/>
              </a:spcBef>
              <a:defRPr/>
            </a:pPr>
            <a:r>
              <a:rPr lang="en-US" sz="3100" b="1" dirty="0">
                <a:cs typeface="+mn-cs"/>
              </a:rPr>
              <a:t>           </a:t>
            </a:r>
            <a:r>
              <a:rPr lang="en-US" sz="3100" b="1" u="sng" dirty="0">
                <a:solidFill>
                  <a:schemeClr val="accent1"/>
                </a:solidFill>
                <a:effectLst>
                  <a:outerShdw blurRad="38100" dist="38100" dir="2700000" algn="tl">
                    <a:srgbClr val="000000"/>
                  </a:outerShdw>
                </a:effectLst>
                <a:cs typeface="+mn-cs"/>
              </a:rPr>
              <a:t>Goods</a:t>
            </a:r>
            <a:r>
              <a:rPr lang="en-US" sz="3100" b="1" dirty="0">
                <a:solidFill>
                  <a:schemeClr val="accent1"/>
                </a:solidFill>
                <a:cs typeface="+mn-cs"/>
              </a:rPr>
              <a:t>                                </a:t>
            </a:r>
            <a:r>
              <a:rPr lang="en-US" sz="3100" b="1" u="sng" dirty="0">
                <a:solidFill>
                  <a:schemeClr val="accent1"/>
                </a:solidFill>
                <a:effectLst>
                  <a:outerShdw blurRad="38100" dist="38100" dir="2700000" algn="tl">
                    <a:srgbClr val="000000"/>
                  </a:outerShdw>
                </a:effectLst>
                <a:cs typeface="+mn-cs"/>
              </a:rPr>
              <a:t>Service</a:t>
            </a:r>
            <a:endParaRPr lang="en-US" sz="3100" b="1" dirty="0">
              <a:solidFill>
                <a:schemeClr val="accent1"/>
              </a:solidFill>
              <a:cs typeface="+mn-cs"/>
            </a:endParaRPr>
          </a:p>
        </p:txBody>
      </p:sp>
      <p:sp>
        <p:nvSpPr>
          <p:cNvPr id="64520" name="7 Marcador de fecha"/>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BA3E08F-E57F-4E29-8A9F-AE00D12CA663}" type="datetime1">
              <a:rPr lang="es-CL" smtClean="0"/>
              <a:t>12-10-2011</a:t>
            </a:fld>
            <a:endParaRPr lang="es-ES"/>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5538" name="4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sp>
        <p:nvSpPr>
          <p:cNvPr id="65539" name="5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1-</a:t>
            </a:r>
            <a:fld id="{06255C4A-16C1-4E95-8CE0-FD1A33CD9C04}" type="slidenum">
              <a:rPr lang="en-US"/>
              <a:pPr eaLnBrk="1" hangingPunct="1"/>
              <a:t>37</a:t>
            </a:fld>
            <a:endParaRPr lang="en-US"/>
          </a:p>
        </p:txBody>
      </p:sp>
      <p:sp>
        <p:nvSpPr>
          <p:cNvPr id="65540" name="Rectangle 2"/>
          <p:cNvSpPr>
            <a:spLocks noGrp="1" noChangeArrowheads="1"/>
          </p:cNvSpPr>
          <p:nvPr>
            <p:ph type="title"/>
          </p:nvPr>
        </p:nvSpPr>
        <p:spPr>
          <a:xfrm>
            <a:off x="179388" y="0"/>
            <a:ext cx="5986462" cy="1143000"/>
          </a:xfrm>
        </p:spPr>
        <p:txBody>
          <a:bodyPr lIns="100008" tIns="50004" rIns="100008" bIns="50004" anchor="t"/>
          <a:lstStyle/>
          <a:p>
            <a:pPr>
              <a:lnSpc>
                <a:spcPct val="80000"/>
              </a:lnSpc>
            </a:pPr>
            <a:r>
              <a:rPr lang="en-US" smtClean="0">
                <a:solidFill>
                  <a:schemeClr val="bg1"/>
                </a:solidFill>
              </a:rPr>
              <a:t>Goods Versus Services</a:t>
            </a:r>
          </a:p>
        </p:txBody>
      </p:sp>
      <p:sp>
        <p:nvSpPr>
          <p:cNvPr id="48133" name="Rectangle 3"/>
          <p:cNvSpPr>
            <a:spLocks noGrp="1" noChangeArrowheads="1"/>
          </p:cNvSpPr>
          <p:nvPr>
            <p:ph type="body" idx="1"/>
          </p:nvPr>
        </p:nvSpPr>
        <p:spPr>
          <a:xfrm>
            <a:off x="592138" y="2090738"/>
            <a:ext cx="3962400" cy="4114800"/>
          </a:xfrm>
        </p:spPr>
        <p:txBody>
          <a:bodyPr lIns="91427" tIns="45713" rIns="91427" bIns="45713"/>
          <a:lstStyle/>
          <a:p>
            <a:pPr marL="341313" indent="-341313">
              <a:lnSpc>
                <a:spcPct val="80000"/>
              </a:lnSpc>
              <a:buClr>
                <a:srgbClr val="FF9933"/>
              </a:buClr>
              <a:buFont typeface="Symbol" pitchFamily="18" charset="2"/>
              <a:buChar char="¨"/>
              <a:defRPr/>
            </a:pPr>
            <a:r>
              <a:rPr lang="en-US" sz="2800" b="1" kern="1200" dirty="0" smtClean="0"/>
              <a:t>Product is transportable</a:t>
            </a:r>
          </a:p>
          <a:p>
            <a:pPr marL="341313" indent="-341313">
              <a:lnSpc>
                <a:spcPct val="80000"/>
              </a:lnSpc>
              <a:buClr>
                <a:srgbClr val="FF9933"/>
              </a:buClr>
              <a:buFont typeface="Symbol" pitchFamily="18" charset="2"/>
              <a:buChar char="¨"/>
              <a:defRPr/>
            </a:pPr>
            <a:r>
              <a:rPr lang="en-US" sz="2800" b="1" kern="1200" dirty="0" smtClean="0"/>
              <a:t>Site of facility important for cost</a:t>
            </a:r>
          </a:p>
          <a:p>
            <a:pPr marL="341313" indent="-341313">
              <a:lnSpc>
                <a:spcPct val="80000"/>
              </a:lnSpc>
              <a:buClr>
                <a:srgbClr val="FF9933"/>
              </a:buClr>
              <a:buFont typeface="Symbol" pitchFamily="18" charset="2"/>
              <a:buChar char="¨"/>
              <a:defRPr/>
            </a:pPr>
            <a:r>
              <a:rPr lang="en-US" sz="2800" b="1" kern="1200" dirty="0" smtClean="0"/>
              <a:t>Often easy to automate</a:t>
            </a:r>
          </a:p>
          <a:p>
            <a:pPr marL="341313" indent="-341313">
              <a:lnSpc>
                <a:spcPct val="80000"/>
              </a:lnSpc>
              <a:buClr>
                <a:srgbClr val="FF9933"/>
              </a:buClr>
              <a:buFont typeface="Symbol" pitchFamily="18" charset="2"/>
              <a:buChar char="¨"/>
              <a:defRPr/>
            </a:pPr>
            <a:r>
              <a:rPr lang="en-US" sz="2800" b="1" kern="1200" dirty="0" smtClean="0"/>
              <a:t>Revenue generated primarily from tangible product</a:t>
            </a:r>
          </a:p>
          <a:p>
            <a:pPr marL="341313" indent="-341313">
              <a:lnSpc>
                <a:spcPct val="80000"/>
              </a:lnSpc>
              <a:buClr>
                <a:srgbClr val="FF9933"/>
              </a:buClr>
              <a:buFont typeface="Symbol" pitchFamily="18" charset="2"/>
              <a:buChar char="¨"/>
              <a:defRPr/>
            </a:pPr>
            <a:endParaRPr lang="en-US" sz="2800" b="1" kern="1200" dirty="0" smtClean="0"/>
          </a:p>
        </p:txBody>
      </p:sp>
      <p:sp>
        <p:nvSpPr>
          <p:cNvPr id="65542" name="Rectangle 5"/>
          <p:cNvSpPr>
            <a:spLocks noChangeArrowheads="1"/>
          </p:cNvSpPr>
          <p:nvPr/>
        </p:nvSpPr>
        <p:spPr bwMode="auto">
          <a:xfrm>
            <a:off x="4673600" y="2090738"/>
            <a:ext cx="396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7" tIns="45713" rIns="91427" bIns="45713"/>
          <a:lstStyle/>
          <a:p>
            <a:pPr marL="341313" indent="-341313">
              <a:lnSpc>
                <a:spcPct val="80000"/>
              </a:lnSpc>
              <a:spcBef>
                <a:spcPct val="20000"/>
              </a:spcBef>
              <a:buClr>
                <a:srgbClr val="FF9933"/>
              </a:buClr>
              <a:buFont typeface="Symbol" pitchFamily="18" charset="2"/>
              <a:buChar char="¨"/>
            </a:pPr>
            <a:r>
              <a:rPr lang="en-US" sz="2800" b="1"/>
              <a:t>Provider, not product is transportable</a:t>
            </a:r>
          </a:p>
          <a:p>
            <a:pPr marL="341313" indent="-341313">
              <a:lnSpc>
                <a:spcPct val="80000"/>
              </a:lnSpc>
              <a:spcBef>
                <a:spcPct val="20000"/>
              </a:spcBef>
              <a:buClr>
                <a:srgbClr val="FF9933"/>
              </a:buClr>
              <a:buFont typeface="Symbol" pitchFamily="18" charset="2"/>
              <a:buChar char="¨"/>
            </a:pPr>
            <a:r>
              <a:rPr lang="en-US" sz="2800" b="1"/>
              <a:t>Site of facility important for customer contact</a:t>
            </a:r>
          </a:p>
          <a:p>
            <a:pPr marL="341313" indent="-341313">
              <a:lnSpc>
                <a:spcPct val="80000"/>
              </a:lnSpc>
              <a:spcBef>
                <a:spcPct val="20000"/>
              </a:spcBef>
              <a:buClr>
                <a:srgbClr val="FF9933"/>
              </a:buClr>
              <a:buFont typeface="Symbol" pitchFamily="18" charset="2"/>
              <a:buChar char="¨"/>
            </a:pPr>
            <a:r>
              <a:rPr lang="en-US" sz="2800" b="1"/>
              <a:t>Often difficult to automate</a:t>
            </a:r>
          </a:p>
          <a:p>
            <a:pPr marL="341313" indent="-341313">
              <a:lnSpc>
                <a:spcPct val="80000"/>
              </a:lnSpc>
              <a:spcBef>
                <a:spcPct val="20000"/>
              </a:spcBef>
              <a:buClr>
                <a:srgbClr val="FF9933"/>
              </a:buClr>
              <a:buFont typeface="Symbol" pitchFamily="18" charset="2"/>
              <a:buChar char="¨"/>
            </a:pPr>
            <a:r>
              <a:rPr lang="en-US" sz="2800" b="1"/>
              <a:t>Revenue generated primarily from intangible service.</a:t>
            </a:r>
          </a:p>
          <a:p>
            <a:pPr marL="341313" indent="-341313">
              <a:lnSpc>
                <a:spcPct val="80000"/>
              </a:lnSpc>
              <a:spcBef>
                <a:spcPct val="20000"/>
              </a:spcBef>
              <a:buClr>
                <a:srgbClr val="FF9933"/>
              </a:buClr>
              <a:buFont typeface="Symbol" pitchFamily="18" charset="2"/>
              <a:buChar char="¨"/>
            </a:pPr>
            <a:endParaRPr lang="en-US" sz="2800" b="1"/>
          </a:p>
          <a:p>
            <a:pPr marL="341313" indent="-341313">
              <a:lnSpc>
                <a:spcPct val="80000"/>
              </a:lnSpc>
              <a:spcBef>
                <a:spcPct val="20000"/>
              </a:spcBef>
              <a:buClr>
                <a:srgbClr val="FF9933"/>
              </a:buClr>
              <a:buFont typeface="Symbol" pitchFamily="18" charset="2"/>
              <a:buChar char="¨"/>
            </a:pPr>
            <a:endParaRPr lang="en-US" sz="2800" b="1"/>
          </a:p>
        </p:txBody>
      </p:sp>
      <p:sp>
        <p:nvSpPr>
          <p:cNvPr id="35846" name="Text Box 6"/>
          <p:cNvSpPr txBox="1">
            <a:spLocks noChangeArrowheads="1"/>
          </p:cNvSpPr>
          <p:nvPr/>
        </p:nvSpPr>
        <p:spPr bwMode="auto">
          <a:xfrm>
            <a:off x="762000" y="1387475"/>
            <a:ext cx="8382000" cy="577850"/>
          </a:xfrm>
          <a:prstGeom prst="rect">
            <a:avLst/>
          </a:prstGeom>
          <a:noFill/>
          <a:ln w="9525">
            <a:noFill/>
            <a:miter lim="800000"/>
            <a:headEnd/>
            <a:tailEnd/>
          </a:ln>
          <a:effectLst>
            <a:outerShdw dist="35921" dir="2700000" algn="ctr" rotWithShape="0">
              <a:srgbClr val="CC3300"/>
            </a:outerShdw>
          </a:effectLst>
        </p:spPr>
        <p:txBody>
          <a:bodyPr lIns="100008" tIns="50004" rIns="100008" bIns="50004">
            <a:spAutoFit/>
          </a:bodyPr>
          <a:lstStyle/>
          <a:p>
            <a:pPr>
              <a:spcBef>
                <a:spcPct val="50000"/>
              </a:spcBef>
              <a:defRPr/>
            </a:pPr>
            <a:r>
              <a:rPr lang="en-US" sz="3100" b="1" dirty="0">
                <a:cs typeface="+mn-cs"/>
              </a:rPr>
              <a:t>         </a:t>
            </a:r>
            <a:r>
              <a:rPr lang="en-US" sz="3100" b="1" u="sng" dirty="0">
                <a:solidFill>
                  <a:schemeClr val="accent1"/>
                </a:solidFill>
                <a:effectLst>
                  <a:outerShdw blurRad="38100" dist="38100" dir="2700000" algn="tl">
                    <a:srgbClr val="000000"/>
                  </a:outerShdw>
                </a:effectLst>
                <a:cs typeface="+mn-cs"/>
              </a:rPr>
              <a:t>Goods</a:t>
            </a:r>
            <a:r>
              <a:rPr lang="en-US" sz="3100" b="1" u="sng" dirty="0">
                <a:solidFill>
                  <a:schemeClr val="accent1"/>
                </a:solidFill>
                <a:cs typeface="+mn-cs"/>
              </a:rPr>
              <a:t> </a:t>
            </a:r>
            <a:r>
              <a:rPr lang="en-US" sz="3100" b="1" dirty="0">
                <a:solidFill>
                  <a:schemeClr val="accent1"/>
                </a:solidFill>
                <a:cs typeface="+mn-cs"/>
              </a:rPr>
              <a:t>                               </a:t>
            </a:r>
            <a:r>
              <a:rPr lang="en-US" sz="3100" b="1" u="sng" dirty="0">
                <a:solidFill>
                  <a:schemeClr val="accent1"/>
                </a:solidFill>
                <a:effectLst>
                  <a:outerShdw blurRad="38100" dist="38100" dir="2700000" algn="tl">
                    <a:srgbClr val="000000"/>
                  </a:outerShdw>
                </a:effectLst>
                <a:cs typeface="+mn-cs"/>
              </a:rPr>
              <a:t>Service</a:t>
            </a:r>
            <a:endParaRPr lang="en-US" sz="3100" b="1" dirty="0">
              <a:solidFill>
                <a:schemeClr val="accent1"/>
              </a:solidFill>
              <a:cs typeface="+mn-cs"/>
            </a:endParaRPr>
          </a:p>
        </p:txBody>
      </p:sp>
      <p:sp>
        <p:nvSpPr>
          <p:cNvPr id="65544" name="7 Marcador de fecha"/>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9FE48D1-1D84-4EB1-B821-2E538F2241FF}" type="datetime1">
              <a:rPr lang="es-CL" smtClean="0"/>
              <a:t>12-10-2011</a:t>
            </a:fld>
            <a:endParaRPr lang="es-ES"/>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3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sp>
        <p:nvSpPr>
          <p:cNvPr id="8194" name="Rectangle 2"/>
          <p:cNvSpPr>
            <a:spLocks noGrp="1" noChangeArrowheads="1"/>
          </p:cNvSpPr>
          <p:nvPr>
            <p:ph type="title"/>
          </p:nvPr>
        </p:nvSpPr>
        <p:spPr>
          <a:xfrm>
            <a:off x="685800" y="2780928"/>
            <a:ext cx="8458200" cy="685800"/>
          </a:xfrm>
          <a:ln>
            <a:noFill/>
            <a:miter lim="800000"/>
            <a:headEnd/>
            <a:tailEnd/>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a:extLst>
            <a:ext uri="{91240B29-F687-4F45-9708-019B960494DF}">
              <a14:hiddenLine xmlns:a14="http://schemas.microsoft.com/office/drawing/2010/main" w="9525">
                <a:solidFill>
                  <a:srgbClr val="000000"/>
                </a:solidFill>
                <a:miter lim="800000"/>
                <a:headEnd/>
                <a:tailEnd/>
              </a14:hiddenLine>
            </a:ext>
          </a:extLst>
        </p:spPr>
        <p:style>
          <a:lnRef idx="1">
            <a:schemeClr val="accent2"/>
          </a:lnRef>
          <a:fillRef idx="2">
            <a:schemeClr val="accent2"/>
          </a:fillRef>
          <a:effectRef idx="1">
            <a:schemeClr val="accent2"/>
          </a:effectRef>
          <a:fontRef idx="minor">
            <a:schemeClr val="dk1"/>
          </a:fontRef>
        </p:style>
        <p:txBody>
          <a:bodyPr anchor="t"/>
          <a:lstStyle/>
          <a:p>
            <a:pPr>
              <a:defRPr/>
            </a:pPr>
            <a:r>
              <a:rPr lang="es-CL" sz="4000" dirty="0" smtClean="0">
                <a:solidFill>
                  <a:srgbClr val="FF0000"/>
                </a:solidFill>
              </a:rPr>
              <a:t>La empresa como sistema abierto</a:t>
            </a:r>
          </a:p>
        </p:txBody>
      </p:sp>
      <p:sp>
        <p:nvSpPr>
          <p:cNvPr id="66564" name="Text Box 4"/>
          <p:cNvSpPr txBox="1">
            <a:spLocks noChangeArrowheads="1"/>
          </p:cNvSpPr>
          <p:nvPr/>
        </p:nvSpPr>
        <p:spPr bwMode="auto">
          <a:xfrm>
            <a:off x="0" y="6289675"/>
            <a:ext cx="3873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a:solidFill>
                  <a:srgbClr val="99FF66"/>
                </a:solidFill>
              </a:rPr>
              <a:t>B</a:t>
            </a:r>
            <a:endParaRPr lang="es-ES">
              <a:solidFill>
                <a:srgbClr val="99FF66"/>
              </a:solidFill>
            </a:endParaRPr>
          </a:p>
        </p:txBody>
      </p:sp>
      <p:sp>
        <p:nvSpPr>
          <p:cNvPr id="66565" name="4 Marcador de fecha"/>
          <p:cNvSpPr>
            <a:spLocks noGrp="1"/>
          </p:cNvSpPr>
          <p:nvPr>
            <p:ph type="dt" sz="quarter" idx="4294967295"/>
          </p:nvPr>
        </p:nvSpPr>
        <p:spPr>
          <a:xfrm>
            <a:off x="0" y="6597650"/>
            <a:ext cx="2133600" cy="2603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74F6968-43AF-442A-8843-BE3366903F9C}" type="datetime1">
              <a:rPr lang="es-CL" smtClean="0"/>
              <a:t>12-10-2011</a:t>
            </a:fld>
            <a:endParaRPr lang="es-ES"/>
          </a:p>
        </p:txBody>
      </p:sp>
      <p:sp>
        <p:nvSpPr>
          <p:cNvPr id="66566" name="5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A390C7A-6FC8-4477-A308-5A39D07AB5CD}" type="slidenum">
              <a:rPr lang="es-ES" smtClean="0"/>
              <a:pPr eaLnBrk="1" hangingPunct="1"/>
              <a:t>38</a:t>
            </a:fld>
            <a:endParaRPr lang="es-ES" smtClean="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8194"/>
                                        </p:tgtEl>
                                        <p:attrNameLst>
                                          <p:attrName>style.visibility</p:attrName>
                                        </p:attrNameLst>
                                      </p:cBhvr>
                                      <p:to>
                                        <p:strVal val="visible"/>
                                      </p:to>
                                    </p:set>
                                    <p:animEffect transition="in" filter="box(in)">
                                      <p:cBhvr>
                                        <p:cTn id="7" dur="500"/>
                                        <p:tgtEl>
                                          <p:spTgt spid="81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4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sp>
        <p:nvSpPr>
          <p:cNvPr id="203780" name="Oval 4"/>
          <p:cNvSpPr>
            <a:spLocks noChangeArrowheads="1"/>
          </p:cNvSpPr>
          <p:nvPr/>
        </p:nvSpPr>
        <p:spPr bwMode="auto">
          <a:xfrm>
            <a:off x="900113" y="1341438"/>
            <a:ext cx="6119812" cy="4321175"/>
          </a:xfrm>
          <a:prstGeom prst="ellipse">
            <a:avLst/>
          </a:prstGeom>
          <a:ln>
            <a:noFill/>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accent2"/>
          </a:lnRef>
          <a:fillRef idx="2">
            <a:schemeClr val="accent2"/>
          </a:fillRef>
          <a:effectRef idx="1">
            <a:schemeClr val="accent2"/>
          </a:effectRef>
          <a:fontRef idx="minor">
            <a:schemeClr val="dk1"/>
          </a:fontRef>
        </p:style>
        <p:txBody>
          <a:bodyPr wrap="none" anchor="ctr"/>
          <a:lstStyle/>
          <a:p>
            <a:pPr>
              <a:defRPr/>
            </a:pPr>
            <a:endParaRPr lang="es-ES"/>
          </a:p>
        </p:txBody>
      </p:sp>
      <p:grpSp>
        <p:nvGrpSpPr>
          <p:cNvPr id="2" name="Group 22"/>
          <p:cNvGrpSpPr>
            <a:grpSpLocks/>
          </p:cNvGrpSpPr>
          <p:nvPr/>
        </p:nvGrpSpPr>
        <p:grpSpPr bwMode="auto">
          <a:xfrm>
            <a:off x="1116013" y="1916113"/>
            <a:ext cx="5473700" cy="3024187"/>
            <a:chOff x="1202" y="1298"/>
            <a:chExt cx="3448" cy="1905"/>
          </a:xfrm>
        </p:grpSpPr>
        <p:sp>
          <p:nvSpPr>
            <p:cNvPr id="67620" name="Oval 5"/>
            <p:cNvSpPr>
              <a:spLocks noChangeArrowheads="1"/>
            </p:cNvSpPr>
            <p:nvPr/>
          </p:nvSpPr>
          <p:spPr bwMode="auto">
            <a:xfrm>
              <a:off x="1202" y="2024"/>
              <a:ext cx="771" cy="363"/>
            </a:xfrm>
            <a:prstGeom prst="ellipse">
              <a:avLst/>
            </a:prstGeom>
            <a:solidFill>
              <a:srgbClr val="FFFF00"/>
            </a:solidFill>
            <a:ln w="9525">
              <a:solidFill>
                <a:schemeClr val="tx1"/>
              </a:solidFill>
              <a:round/>
              <a:headEnd/>
              <a:tailEnd/>
            </a:ln>
          </p:spPr>
          <p:txBody>
            <a:bodyPr wrap="none" anchor="ctr"/>
            <a:lstStyle/>
            <a:p>
              <a:pPr algn="ctr"/>
              <a:r>
                <a:rPr lang="es-CL" sz="1600"/>
                <a:t>Subsistema </a:t>
              </a:r>
            </a:p>
            <a:p>
              <a:pPr algn="ctr"/>
              <a:r>
                <a:rPr lang="es-CL" sz="1600"/>
                <a:t>Operaciones</a:t>
              </a:r>
            </a:p>
          </p:txBody>
        </p:sp>
        <p:sp>
          <p:nvSpPr>
            <p:cNvPr id="67621" name="Oval 7"/>
            <p:cNvSpPr>
              <a:spLocks noChangeArrowheads="1"/>
            </p:cNvSpPr>
            <p:nvPr/>
          </p:nvSpPr>
          <p:spPr bwMode="auto">
            <a:xfrm>
              <a:off x="3878" y="2069"/>
              <a:ext cx="772" cy="363"/>
            </a:xfrm>
            <a:prstGeom prst="ellipse">
              <a:avLst/>
            </a:prstGeom>
            <a:solidFill>
              <a:srgbClr val="FFFF00"/>
            </a:solidFill>
            <a:ln w="9525">
              <a:solidFill>
                <a:schemeClr val="tx1"/>
              </a:solidFill>
              <a:round/>
              <a:headEnd/>
              <a:tailEnd/>
            </a:ln>
          </p:spPr>
          <p:txBody>
            <a:bodyPr wrap="none" anchor="ctr"/>
            <a:lstStyle/>
            <a:p>
              <a:pPr algn="ctr"/>
              <a:r>
                <a:rPr lang="es-CL" sz="1600"/>
                <a:t>Subsistema </a:t>
              </a:r>
            </a:p>
            <a:p>
              <a:pPr algn="ctr"/>
              <a:r>
                <a:rPr lang="es-CL" sz="1600"/>
                <a:t>comercial</a:t>
              </a:r>
            </a:p>
          </p:txBody>
        </p:sp>
        <p:sp>
          <p:nvSpPr>
            <p:cNvPr id="67622" name="Oval 8"/>
            <p:cNvSpPr>
              <a:spLocks noChangeArrowheads="1"/>
            </p:cNvSpPr>
            <p:nvPr/>
          </p:nvSpPr>
          <p:spPr bwMode="auto">
            <a:xfrm>
              <a:off x="2517" y="2840"/>
              <a:ext cx="771" cy="363"/>
            </a:xfrm>
            <a:prstGeom prst="ellipse">
              <a:avLst/>
            </a:prstGeom>
            <a:solidFill>
              <a:srgbClr val="FFFF00"/>
            </a:solidFill>
            <a:ln w="9525">
              <a:solidFill>
                <a:schemeClr val="tx1"/>
              </a:solidFill>
              <a:round/>
              <a:headEnd/>
              <a:tailEnd/>
            </a:ln>
          </p:spPr>
          <p:txBody>
            <a:bodyPr wrap="none" anchor="ctr"/>
            <a:lstStyle/>
            <a:p>
              <a:pPr algn="ctr"/>
              <a:r>
                <a:rPr lang="es-CL" sz="1600"/>
                <a:t>Subsistema </a:t>
              </a:r>
            </a:p>
            <a:p>
              <a:pPr algn="ctr"/>
              <a:r>
                <a:rPr lang="es-CL" sz="1600"/>
                <a:t>financiero</a:t>
              </a:r>
            </a:p>
          </p:txBody>
        </p:sp>
        <p:sp>
          <p:nvSpPr>
            <p:cNvPr id="67623" name="Rectangle 9"/>
            <p:cNvSpPr>
              <a:spLocks noChangeArrowheads="1"/>
            </p:cNvSpPr>
            <p:nvPr/>
          </p:nvSpPr>
          <p:spPr bwMode="auto">
            <a:xfrm>
              <a:off x="1927" y="1661"/>
              <a:ext cx="499" cy="227"/>
            </a:xfrm>
            <a:prstGeom prst="rect">
              <a:avLst/>
            </a:prstGeom>
            <a:solidFill>
              <a:srgbClr val="FFFF00"/>
            </a:solidFill>
            <a:ln w="9525">
              <a:solidFill>
                <a:schemeClr val="tx1"/>
              </a:solidFill>
              <a:miter lim="800000"/>
              <a:headEnd/>
              <a:tailEnd/>
            </a:ln>
          </p:spPr>
          <p:txBody>
            <a:bodyPr wrap="none" anchor="ctr"/>
            <a:lstStyle/>
            <a:p>
              <a:pPr algn="ctr"/>
              <a:r>
                <a:rPr lang="es-CL" sz="1200"/>
                <a:t>SS RRHH</a:t>
              </a:r>
            </a:p>
          </p:txBody>
        </p:sp>
        <p:sp>
          <p:nvSpPr>
            <p:cNvPr id="67624" name="Rectangle 11"/>
            <p:cNvSpPr>
              <a:spLocks noChangeArrowheads="1"/>
            </p:cNvSpPr>
            <p:nvPr/>
          </p:nvSpPr>
          <p:spPr bwMode="auto">
            <a:xfrm>
              <a:off x="3515" y="1661"/>
              <a:ext cx="590" cy="227"/>
            </a:xfrm>
            <a:prstGeom prst="rect">
              <a:avLst/>
            </a:prstGeom>
            <a:solidFill>
              <a:srgbClr val="FFFF00"/>
            </a:solidFill>
            <a:ln w="9525">
              <a:solidFill>
                <a:schemeClr val="tx1"/>
              </a:solidFill>
              <a:miter lim="800000"/>
              <a:headEnd/>
              <a:tailEnd/>
            </a:ln>
          </p:spPr>
          <p:txBody>
            <a:bodyPr wrap="none" anchor="ctr"/>
            <a:lstStyle/>
            <a:p>
              <a:pPr algn="ctr"/>
              <a:r>
                <a:rPr lang="es-CL" sz="1200"/>
                <a:t>SS Información</a:t>
              </a:r>
            </a:p>
          </p:txBody>
        </p:sp>
        <p:sp>
          <p:nvSpPr>
            <p:cNvPr id="67625" name="Rectangle 13"/>
            <p:cNvSpPr>
              <a:spLocks noChangeArrowheads="1"/>
            </p:cNvSpPr>
            <p:nvPr/>
          </p:nvSpPr>
          <p:spPr bwMode="auto">
            <a:xfrm>
              <a:off x="2653" y="1298"/>
              <a:ext cx="499" cy="227"/>
            </a:xfrm>
            <a:prstGeom prst="rect">
              <a:avLst/>
            </a:prstGeom>
            <a:solidFill>
              <a:srgbClr val="FFFF00"/>
            </a:solidFill>
            <a:ln w="9525">
              <a:solidFill>
                <a:schemeClr val="tx1"/>
              </a:solidFill>
              <a:miter lim="800000"/>
              <a:headEnd/>
              <a:tailEnd/>
            </a:ln>
          </p:spPr>
          <p:txBody>
            <a:bodyPr wrap="none" anchor="ctr"/>
            <a:lstStyle/>
            <a:p>
              <a:pPr algn="ctr"/>
              <a:r>
                <a:rPr lang="es-CL" sz="1200"/>
                <a:t>SS dirección</a:t>
              </a:r>
              <a:endParaRPr lang="es-CL"/>
            </a:p>
          </p:txBody>
        </p:sp>
        <p:sp>
          <p:nvSpPr>
            <p:cNvPr id="67626" name="AutoShape 14"/>
            <p:cNvSpPr>
              <a:spLocks noChangeArrowheads="1"/>
            </p:cNvSpPr>
            <p:nvPr/>
          </p:nvSpPr>
          <p:spPr bwMode="auto">
            <a:xfrm rot="1687881">
              <a:off x="1837" y="2523"/>
              <a:ext cx="862" cy="227"/>
            </a:xfrm>
            <a:prstGeom prst="leftRightArrow">
              <a:avLst>
                <a:gd name="adj1" fmla="val 50000"/>
                <a:gd name="adj2" fmla="val 75947"/>
              </a:avLst>
            </a:prstGeom>
            <a:solidFill>
              <a:schemeClr val="accent1"/>
            </a:solidFill>
            <a:ln w="9525">
              <a:solidFill>
                <a:schemeClr val="tx1"/>
              </a:solidFill>
              <a:miter lim="800000"/>
              <a:headEnd/>
              <a:tailEnd/>
            </a:ln>
          </p:spPr>
          <p:txBody>
            <a:bodyPr wrap="none" anchor="ctr"/>
            <a:lstStyle/>
            <a:p>
              <a:endParaRPr lang="es-CL"/>
            </a:p>
          </p:txBody>
        </p:sp>
        <p:sp>
          <p:nvSpPr>
            <p:cNvPr id="67627" name="AutoShape 15"/>
            <p:cNvSpPr>
              <a:spLocks noChangeArrowheads="1"/>
            </p:cNvSpPr>
            <p:nvPr/>
          </p:nvSpPr>
          <p:spPr bwMode="auto">
            <a:xfrm rot="-1649299">
              <a:off x="3152" y="2523"/>
              <a:ext cx="862" cy="227"/>
            </a:xfrm>
            <a:prstGeom prst="leftRightArrow">
              <a:avLst>
                <a:gd name="adj1" fmla="val 50000"/>
                <a:gd name="adj2" fmla="val 75947"/>
              </a:avLst>
            </a:prstGeom>
            <a:solidFill>
              <a:schemeClr val="accent1"/>
            </a:solidFill>
            <a:ln w="9525">
              <a:solidFill>
                <a:schemeClr val="tx1"/>
              </a:solidFill>
              <a:miter lim="800000"/>
              <a:headEnd/>
              <a:tailEnd/>
            </a:ln>
          </p:spPr>
          <p:txBody>
            <a:bodyPr wrap="none" anchor="ctr"/>
            <a:lstStyle/>
            <a:p>
              <a:endParaRPr lang="es-CL"/>
            </a:p>
          </p:txBody>
        </p:sp>
        <p:sp>
          <p:nvSpPr>
            <p:cNvPr id="67628" name="AutoShape 16"/>
            <p:cNvSpPr>
              <a:spLocks noChangeArrowheads="1"/>
            </p:cNvSpPr>
            <p:nvPr/>
          </p:nvSpPr>
          <p:spPr bwMode="auto">
            <a:xfrm>
              <a:off x="2064" y="2160"/>
              <a:ext cx="1723" cy="136"/>
            </a:xfrm>
            <a:prstGeom prst="leftRightArrow">
              <a:avLst>
                <a:gd name="adj1" fmla="val 50000"/>
                <a:gd name="adj2" fmla="val 253382"/>
              </a:avLst>
            </a:prstGeom>
            <a:solidFill>
              <a:schemeClr val="accent1"/>
            </a:solidFill>
            <a:ln w="9525">
              <a:solidFill>
                <a:schemeClr val="tx1"/>
              </a:solidFill>
              <a:miter lim="800000"/>
              <a:headEnd/>
              <a:tailEnd/>
            </a:ln>
          </p:spPr>
          <p:txBody>
            <a:bodyPr wrap="none" anchor="ctr"/>
            <a:lstStyle/>
            <a:p>
              <a:endParaRPr lang="es-CL"/>
            </a:p>
          </p:txBody>
        </p:sp>
        <p:sp>
          <p:nvSpPr>
            <p:cNvPr id="67629" name="AutoShape 18"/>
            <p:cNvSpPr>
              <a:spLocks noChangeArrowheads="1"/>
            </p:cNvSpPr>
            <p:nvPr/>
          </p:nvSpPr>
          <p:spPr bwMode="auto">
            <a:xfrm>
              <a:off x="2472" y="1570"/>
              <a:ext cx="907" cy="409"/>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5898240 60000 65536"/>
                <a:gd name="T10" fmla="*/ 11796480 60000 65536"/>
                <a:gd name="T11" fmla="*/ 17694720 60000 65536"/>
                <a:gd name="T12" fmla="*/ 2167 w 21600"/>
                <a:gd name="T13" fmla="*/ 8661 h 21600"/>
                <a:gd name="T14" fmla="*/ 19433 w 21600"/>
                <a:gd name="T15" fmla="*/ 12939 h 21600"/>
              </a:gdLst>
              <a:ahLst/>
              <a:cxnLst>
                <a:cxn ang="T8">
                  <a:pos x="T0" y="T1"/>
                </a:cxn>
                <a:cxn ang="T9">
                  <a:pos x="T2" y="T3"/>
                </a:cxn>
                <a:cxn ang="T10">
                  <a:pos x="T4" y="T5"/>
                </a:cxn>
                <a:cxn ang="T11">
                  <a:pos x="T6" y="T7"/>
                </a:cxn>
              </a:cxnLst>
              <a:rect l="T12" t="T13" r="T14" b="T15"/>
              <a:pathLst>
                <a:path w="21600" h="21600">
                  <a:moveTo>
                    <a:pt x="10800" y="0"/>
                  </a:moveTo>
                  <a:lnTo>
                    <a:pt x="6480" y="4320"/>
                  </a:lnTo>
                  <a:lnTo>
                    <a:pt x="8640" y="4320"/>
                  </a:lnTo>
                  <a:lnTo>
                    <a:pt x="8640" y="8640"/>
                  </a:lnTo>
                  <a:lnTo>
                    <a:pt x="4320" y="8640"/>
                  </a:lnTo>
                  <a:lnTo>
                    <a:pt x="4320" y="6480"/>
                  </a:lnTo>
                  <a:lnTo>
                    <a:pt x="0" y="10800"/>
                  </a:lnTo>
                  <a:lnTo>
                    <a:pt x="4320" y="15120"/>
                  </a:lnTo>
                  <a:lnTo>
                    <a:pt x="4320" y="12960"/>
                  </a:lnTo>
                  <a:lnTo>
                    <a:pt x="8640" y="12960"/>
                  </a:lnTo>
                  <a:lnTo>
                    <a:pt x="8640" y="17280"/>
                  </a:lnTo>
                  <a:lnTo>
                    <a:pt x="6480" y="17280"/>
                  </a:lnTo>
                  <a:lnTo>
                    <a:pt x="10800" y="21600"/>
                  </a:lnTo>
                  <a:lnTo>
                    <a:pt x="15120" y="17280"/>
                  </a:lnTo>
                  <a:lnTo>
                    <a:pt x="12960" y="17280"/>
                  </a:lnTo>
                  <a:lnTo>
                    <a:pt x="12960" y="12960"/>
                  </a:lnTo>
                  <a:lnTo>
                    <a:pt x="17280" y="12960"/>
                  </a:lnTo>
                  <a:lnTo>
                    <a:pt x="17280" y="15120"/>
                  </a:lnTo>
                  <a:lnTo>
                    <a:pt x="21600" y="10800"/>
                  </a:lnTo>
                  <a:lnTo>
                    <a:pt x="17280" y="6480"/>
                  </a:lnTo>
                  <a:lnTo>
                    <a:pt x="17280" y="8640"/>
                  </a:lnTo>
                  <a:lnTo>
                    <a:pt x="12960" y="8640"/>
                  </a:lnTo>
                  <a:lnTo>
                    <a:pt x="12960" y="4320"/>
                  </a:lnTo>
                  <a:lnTo>
                    <a:pt x="15120" y="4320"/>
                  </a:lnTo>
                  <a:close/>
                </a:path>
              </a:pathLst>
            </a:custGeom>
            <a:solidFill>
              <a:schemeClr val="accent1"/>
            </a:solidFill>
            <a:ln w="9525">
              <a:solidFill>
                <a:schemeClr val="tx1"/>
              </a:solidFill>
              <a:miter lim="800000"/>
              <a:headEnd/>
              <a:tailEnd/>
            </a:ln>
          </p:spPr>
          <p:txBody>
            <a:bodyPr wrap="none" anchor="ctr"/>
            <a:lstStyle/>
            <a:p>
              <a:endParaRPr lang="es-CL"/>
            </a:p>
          </p:txBody>
        </p:sp>
      </p:grpSp>
      <p:sp>
        <p:nvSpPr>
          <p:cNvPr id="203795" name="Oval 19"/>
          <p:cNvSpPr>
            <a:spLocks noChangeArrowheads="1"/>
          </p:cNvSpPr>
          <p:nvPr/>
        </p:nvSpPr>
        <p:spPr bwMode="auto">
          <a:xfrm>
            <a:off x="0" y="620713"/>
            <a:ext cx="1512888" cy="1008062"/>
          </a:xfrm>
          <a:prstGeom prst="ellipse">
            <a:avLst/>
          </a:prstGeom>
          <a:solidFill>
            <a:schemeClr val="accent1"/>
          </a:solidFill>
          <a:ln w="9525">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none" anchor="ctr"/>
          <a:lstStyle/>
          <a:p>
            <a:pPr algn="ctr">
              <a:defRPr/>
            </a:pPr>
            <a:r>
              <a:rPr lang="es-CL">
                <a:cs typeface="+mn-cs"/>
              </a:rPr>
              <a:t>Mcdo </a:t>
            </a:r>
          </a:p>
          <a:p>
            <a:pPr algn="ctr">
              <a:defRPr/>
            </a:pPr>
            <a:r>
              <a:rPr lang="es-CL">
                <a:cs typeface="+mn-cs"/>
              </a:rPr>
              <a:t>Financiero</a:t>
            </a:r>
          </a:p>
        </p:txBody>
      </p:sp>
      <p:sp>
        <p:nvSpPr>
          <p:cNvPr id="203797" name="Oval 21"/>
          <p:cNvSpPr>
            <a:spLocks noChangeArrowheads="1"/>
          </p:cNvSpPr>
          <p:nvPr/>
        </p:nvSpPr>
        <p:spPr bwMode="auto">
          <a:xfrm>
            <a:off x="250825" y="5373688"/>
            <a:ext cx="1512888" cy="1008062"/>
          </a:xfrm>
          <a:prstGeom prst="ellipse">
            <a:avLst/>
          </a:prstGeom>
          <a:solidFill>
            <a:schemeClr val="accent1"/>
          </a:solidFill>
          <a:ln w="9525">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none" anchor="ctr"/>
          <a:lstStyle/>
          <a:p>
            <a:pPr algn="ctr">
              <a:defRPr/>
            </a:pPr>
            <a:r>
              <a:rPr lang="es-CL">
                <a:cs typeface="+mn-cs"/>
              </a:rPr>
              <a:t>Mcdo </a:t>
            </a:r>
          </a:p>
          <a:p>
            <a:pPr algn="ctr">
              <a:defRPr/>
            </a:pPr>
            <a:r>
              <a:rPr lang="es-CL">
                <a:cs typeface="+mn-cs"/>
              </a:rPr>
              <a:t>Laboral</a:t>
            </a:r>
          </a:p>
        </p:txBody>
      </p:sp>
      <p:sp>
        <p:nvSpPr>
          <p:cNvPr id="203799" name="Oval 23"/>
          <p:cNvSpPr>
            <a:spLocks noChangeArrowheads="1"/>
          </p:cNvSpPr>
          <p:nvPr/>
        </p:nvSpPr>
        <p:spPr bwMode="auto">
          <a:xfrm>
            <a:off x="7019925" y="333375"/>
            <a:ext cx="1512888" cy="1008063"/>
          </a:xfrm>
          <a:prstGeom prst="ellipse">
            <a:avLst/>
          </a:prstGeom>
          <a:solidFill>
            <a:schemeClr val="accent1"/>
          </a:solidFill>
          <a:ln w="9525">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none" anchor="ctr"/>
          <a:lstStyle/>
          <a:p>
            <a:pPr algn="ctr">
              <a:defRPr/>
            </a:pPr>
            <a:r>
              <a:rPr lang="es-CL">
                <a:cs typeface="+mn-cs"/>
              </a:rPr>
              <a:t>Mcdo </a:t>
            </a:r>
          </a:p>
          <a:p>
            <a:pPr algn="ctr">
              <a:defRPr/>
            </a:pPr>
            <a:r>
              <a:rPr lang="es-CL">
                <a:cs typeface="+mn-cs"/>
              </a:rPr>
              <a:t>Tecnologías</a:t>
            </a:r>
          </a:p>
        </p:txBody>
      </p:sp>
      <p:sp>
        <p:nvSpPr>
          <p:cNvPr id="203800" name="Oval 24"/>
          <p:cNvSpPr>
            <a:spLocks noChangeArrowheads="1"/>
          </p:cNvSpPr>
          <p:nvPr/>
        </p:nvSpPr>
        <p:spPr bwMode="auto">
          <a:xfrm>
            <a:off x="6516688" y="5589588"/>
            <a:ext cx="2016125" cy="1008062"/>
          </a:xfrm>
          <a:prstGeom prst="ellipse">
            <a:avLst/>
          </a:prstGeom>
          <a:solidFill>
            <a:schemeClr val="accent1"/>
          </a:solidFill>
          <a:ln w="9525">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none" anchor="ctr"/>
          <a:lstStyle/>
          <a:p>
            <a:pPr algn="ctr">
              <a:defRPr/>
            </a:pPr>
            <a:r>
              <a:rPr lang="es-CL">
                <a:cs typeface="+mn-cs"/>
              </a:rPr>
              <a:t>Mcdo </a:t>
            </a:r>
          </a:p>
          <a:p>
            <a:pPr algn="ctr">
              <a:defRPr/>
            </a:pPr>
            <a:r>
              <a:rPr lang="es-CL">
                <a:cs typeface="+mn-cs"/>
              </a:rPr>
              <a:t>Insumos y </a:t>
            </a:r>
          </a:p>
          <a:p>
            <a:pPr algn="ctr">
              <a:defRPr/>
            </a:pPr>
            <a:r>
              <a:rPr lang="es-CL">
                <a:cs typeface="+mn-cs"/>
              </a:rPr>
              <a:t>servicios</a:t>
            </a:r>
          </a:p>
        </p:txBody>
      </p:sp>
      <p:sp>
        <p:nvSpPr>
          <p:cNvPr id="203801" name="Oval 25"/>
          <p:cNvSpPr>
            <a:spLocks noChangeArrowheads="1"/>
          </p:cNvSpPr>
          <p:nvPr/>
        </p:nvSpPr>
        <p:spPr bwMode="auto">
          <a:xfrm>
            <a:off x="7631113" y="2924175"/>
            <a:ext cx="1512887" cy="1008063"/>
          </a:xfrm>
          <a:prstGeom prst="ellipse">
            <a:avLst/>
          </a:prstGeom>
          <a:solidFill>
            <a:schemeClr val="accent1"/>
          </a:solidFill>
          <a:ln w="9525">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none" anchor="ctr"/>
          <a:lstStyle/>
          <a:p>
            <a:pPr algn="ctr">
              <a:defRPr/>
            </a:pPr>
            <a:r>
              <a:rPr lang="es-CL">
                <a:cs typeface="+mn-cs"/>
              </a:rPr>
              <a:t>Mcdo </a:t>
            </a:r>
          </a:p>
          <a:p>
            <a:pPr algn="ctr">
              <a:defRPr/>
            </a:pPr>
            <a:r>
              <a:rPr lang="es-CL">
                <a:cs typeface="+mn-cs"/>
              </a:rPr>
              <a:t>Productos</a:t>
            </a:r>
          </a:p>
        </p:txBody>
      </p:sp>
      <p:sp>
        <p:nvSpPr>
          <p:cNvPr id="203802" name="Line 26"/>
          <p:cNvSpPr>
            <a:spLocks noChangeShapeType="1"/>
          </p:cNvSpPr>
          <p:nvPr/>
        </p:nvSpPr>
        <p:spPr bwMode="auto">
          <a:xfrm flipH="1" flipV="1">
            <a:off x="1187450" y="1484313"/>
            <a:ext cx="576263" cy="504825"/>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203803" name="Line 27"/>
          <p:cNvSpPr>
            <a:spLocks noChangeShapeType="1"/>
          </p:cNvSpPr>
          <p:nvPr/>
        </p:nvSpPr>
        <p:spPr bwMode="auto">
          <a:xfrm flipH="1" flipV="1">
            <a:off x="6227763" y="5013325"/>
            <a:ext cx="576262" cy="504825"/>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203804" name="Line 28"/>
          <p:cNvSpPr>
            <a:spLocks noChangeShapeType="1"/>
          </p:cNvSpPr>
          <p:nvPr/>
        </p:nvSpPr>
        <p:spPr bwMode="auto">
          <a:xfrm flipH="1">
            <a:off x="1692275" y="5302250"/>
            <a:ext cx="792163" cy="503238"/>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203805" name="Line 29"/>
          <p:cNvSpPr>
            <a:spLocks noChangeShapeType="1"/>
          </p:cNvSpPr>
          <p:nvPr/>
        </p:nvSpPr>
        <p:spPr bwMode="auto">
          <a:xfrm flipV="1">
            <a:off x="6516688" y="1268413"/>
            <a:ext cx="1008062" cy="936625"/>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203806" name="Line 30"/>
          <p:cNvSpPr>
            <a:spLocks noChangeShapeType="1"/>
          </p:cNvSpPr>
          <p:nvPr/>
        </p:nvSpPr>
        <p:spPr bwMode="auto">
          <a:xfrm flipH="1" flipV="1">
            <a:off x="6804025" y="3284538"/>
            <a:ext cx="792163" cy="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203807" name="Text Box 31"/>
          <p:cNvSpPr txBox="1">
            <a:spLocks noChangeArrowheads="1"/>
          </p:cNvSpPr>
          <p:nvPr/>
        </p:nvSpPr>
        <p:spPr bwMode="auto">
          <a:xfrm>
            <a:off x="1258888" y="0"/>
            <a:ext cx="16573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b="1">
                <a:solidFill>
                  <a:srgbClr val="FF0000"/>
                </a:solidFill>
              </a:rPr>
              <a:t>Accionistas</a:t>
            </a:r>
          </a:p>
        </p:txBody>
      </p:sp>
      <p:sp>
        <p:nvSpPr>
          <p:cNvPr id="203808" name="Text Box 32"/>
          <p:cNvSpPr txBox="1">
            <a:spLocks noChangeArrowheads="1"/>
          </p:cNvSpPr>
          <p:nvPr/>
        </p:nvSpPr>
        <p:spPr bwMode="auto">
          <a:xfrm>
            <a:off x="1476375" y="692150"/>
            <a:ext cx="20288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b="1">
                <a:solidFill>
                  <a:srgbClr val="FF0000"/>
                </a:solidFill>
              </a:rPr>
              <a:t>Financiadores</a:t>
            </a:r>
          </a:p>
        </p:txBody>
      </p:sp>
      <p:sp>
        <p:nvSpPr>
          <p:cNvPr id="203809" name="Text Box 33"/>
          <p:cNvSpPr txBox="1">
            <a:spLocks noChangeArrowheads="1"/>
          </p:cNvSpPr>
          <p:nvPr/>
        </p:nvSpPr>
        <p:spPr bwMode="auto">
          <a:xfrm>
            <a:off x="323850" y="4508500"/>
            <a:ext cx="1962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b="1">
                <a:solidFill>
                  <a:srgbClr val="FF0000"/>
                </a:solidFill>
              </a:rPr>
              <a:t>Trabajadores</a:t>
            </a:r>
          </a:p>
        </p:txBody>
      </p:sp>
      <p:sp>
        <p:nvSpPr>
          <p:cNvPr id="203810" name="Text Box 34"/>
          <p:cNvSpPr txBox="1">
            <a:spLocks noChangeArrowheads="1"/>
          </p:cNvSpPr>
          <p:nvPr/>
        </p:nvSpPr>
        <p:spPr bwMode="auto">
          <a:xfrm>
            <a:off x="4427538" y="5734050"/>
            <a:ext cx="20955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b="1">
                <a:solidFill>
                  <a:srgbClr val="FF0000"/>
                </a:solidFill>
              </a:rPr>
              <a:t>Proveedores y </a:t>
            </a:r>
          </a:p>
          <a:p>
            <a:pPr eaLnBrk="1" hangingPunct="1"/>
            <a:r>
              <a:rPr lang="es-CL" b="1">
                <a:solidFill>
                  <a:srgbClr val="FF0000"/>
                </a:solidFill>
              </a:rPr>
              <a:t>Contratistas</a:t>
            </a:r>
          </a:p>
        </p:txBody>
      </p:sp>
      <p:sp>
        <p:nvSpPr>
          <p:cNvPr id="203811" name="Text Box 35"/>
          <p:cNvSpPr txBox="1">
            <a:spLocks noChangeArrowheads="1"/>
          </p:cNvSpPr>
          <p:nvPr/>
        </p:nvSpPr>
        <p:spPr bwMode="auto">
          <a:xfrm>
            <a:off x="7935913" y="4025900"/>
            <a:ext cx="123348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b="1">
                <a:solidFill>
                  <a:srgbClr val="FF0000"/>
                </a:solidFill>
              </a:rPr>
              <a:t>Clientes</a:t>
            </a:r>
          </a:p>
        </p:txBody>
      </p:sp>
      <p:sp>
        <p:nvSpPr>
          <p:cNvPr id="203812" name="Text Box 36"/>
          <p:cNvSpPr txBox="1">
            <a:spLocks noChangeArrowheads="1"/>
          </p:cNvSpPr>
          <p:nvPr/>
        </p:nvSpPr>
        <p:spPr bwMode="auto">
          <a:xfrm>
            <a:off x="7251700" y="2420938"/>
            <a:ext cx="20129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b="1">
                <a:solidFill>
                  <a:srgbClr val="FF0000"/>
                </a:solidFill>
              </a:rPr>
              <a:t>Competidores</a:t>
            </a:r>
          </a:p>
        </p:txBody>
      </p:sp>
      <p:sp>
        <p:nvSpPr>
          <p:cNvPr id="203813" name="Text Box 37"/>
          <p:cNvSpPr txBox="1">
            <a:spLocks noChangeArrowheads="1"/>
          </p:cNvSpPr>
          <p:nvPr/>
        </p:nvSpPr>
        <p:spPr bwMode="auto">
          <a:xfrm>
            <a:off x="5508625" y="0"/>
            <a:ext cx="1790700"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b="1">
                <a:solidFill>
                  <a:srgbClr val="FF0000"/>
                </a:solidFill>
              </a:rPr>
              <a:t>Socios</a:t>
            </a:r>
          </a:p>
          <a:p>
            <a:pPr eaLnBrk="1" hangingPunct="1"/>
            <a:r>
              <a:rPr lang="es-CL" b="1">
                <a:solidFill>
                  <a:srgbClr val="FF0000"/>
                </a:solidFill>
              </a:rPr>
              <a:t>Proveedores</a:t>
            </a:r>
          </a:p>
          <a:p>
            <a:pPr eaLnBrk="1" hangingPunct="1"/>
            <a:r>
              <a:rPr lang="es-CL" b="1">
                <a:solidFill>
                  <a:srgbClr val="FF0000"/>
                </a:solidFill>
              </a:rPr>
              <a:t>Asesores</a:t>
            </a:r>
          </a:p>
        </p:txBody>
      </p:sp>
      <p:sp>
        <p:nvSpPr>
          <p:cNvPr id="67618" name="31 Marcador de fecha"/>
          <p:cNvSpPr>
            <a:spLocks noGrp="1"/>
          </p:cNvSpPr>
          <p:nvPr>
            <p:ph type="dt" sz="quarter" idx="10"/>
          </p:nvPr>
        </p:nvSpPr>
        <p:spPr>
          <a:xfrm>
            <a:off x="0" y="6589713"/>
            <a:ext cx="2133600" cy="26828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208F84C-2A4D-4E9F-B268-F4CB8983AC73}" type="datetime1">
              <a:rPr lang="es-CL" smtClean="0"/>
              <a:t>12-10-2011</a:t>
            </a:fld>
            <a:endParaRPr lang="es-ES"/>
          </a:p>
        </p:txBody>
      </p:sp>
      <p:sp>
        <p:nvSpPr>
          <p:cNvPr id="67619" name="32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231BF9C-C3A0-45B9-A2D8-38F692FB977B}" type="slidenum">
              <a:rPr lang="es-ES"/>
              <a:pPr eaLnBrk="1" hangingPunct="1"/>
              <a:t>39</a:t>
            </a:fld>
            <a:endParaRPr lang="es-ES"/>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nodeType="clickEffect">
                                  <p:stCondLst>
                                    <p:cond delay="0"/>
                                  </p:stCondLst>
                                  <p:childTnLst>
                                    <p:set>
                                      <p:cBhvr>
                                        <p:cTn id="11" dur="1" fill="hold">
                                          <p:stCondLst>
                                            <p:cond delay="0"/>
                                          </p:stCondLst>
                                        </p:cTn>
                                        <p:tgtEl>
                                          <p:spTgt spid="203780"/>
                                        </p:tgtEl>
                                        <p:attrNameLst>
                                          <p:attrName>style.visibility</p:attrName>
                                        </p:attrNameLst>
                                      </p:cBhvr>
                                      <p:to>
                                        <p:strVal val="visible"/>
                                      </p:to>
                                    </p:set>
                                    <p:animEffect transition="in" filter="checkerboard(across)">
                                      <p:cBhvr>
                                        <p:cTn id="12" dur="500"/>
                                        <p:tgtEl>
                                          <p:spTgt spid="203780"/>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4" fill="hold" nodeType="clickEffect">
                                  <p:stCondLst>
                                    <p:cond delay="0"/>
                                  </p:stCondLst>
                                  <p:childTnLst>
                                    <p:set>
                                      <p:cBhvr>
                                        <p:cTn id="16" dur="1" fill="hold">
                                          <p:stCondLst>
                                            <p:cond delay="0"/>
                                          </p:stCondLst>
                                        </p:cTn>
                                        <p:tgtEl>
                                          <p:spTgt spid="203795"/>
                                        </p:tgtEl>
                                        <p:attrNameLst>
                                          <p:attrName>style.visibility</p:attrName>
                                        </p:attrNameLst>
                                      </p:cBhvr>
                                      <p:to>
                                        <p:strVal val="visible"/>
                                      </p:to>
                                    </p:set>
                                    <p:anim calcmode="lin" valueType="num">
                                      <p:cBhvr additive="base">
                                        <p:cTn id="17" dur="500" fill="hold"/>
                                        <p:tgtEl>
                                          <p:spTgt spid="203795"/>
                                        </p:tgtEl>
                                        <p:attrNameLst>
                                          <p:attrName>ppt_x</p:attrName>
                                        </p:attrNameLst>
                                      </p:cBhvr>
                                      <p:tavLst>
                                        <p:tav tm="0">
                                          <p:val>
                                            <p:strVal val="#ppt_x"/>
                                          </p:val>
                                        </p:tav>
                                        <p:tav tm="100000">
                                          <p:val>
                                            <p:strVal val="#ppt_x"/>
                                          </p:val>
                                        </p:tav>
                                      </p:tavLst>
                                    </p:anim>
                                    <p:anim calcmode="lin" valueType="num">
                                      <p:cBhvr additive="base">
                                        <p:cTn id="18" dur="500" fill="hold"/>
                                        <p:tgtEl>
                                          <p:spTgt spid="203795"/>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203797"/>
                                        </p:tgtEl>
                                        <p:attrNameLst>
                                          <p:attrName>style.visibility</p:attrName>
                                        </p:attrNameLst>
                                      </p:cBhvr>
                                      <p:to>
                                        <p:strVal val="visible"/>
                                      </p:to>
                                    </p:set>
                                    <p:anim calcmode="lin" valueType="num">
                                      <p:cBhvr additive="base">
                                        <p:cTn id="21" dur="500" fill="hold"/>
                                        <p:tgtEl>
                                          <p:spTgt spid="203797"/>
                                        </p:tgtEl>
                                        <p:attrNameLst>
                                          <p:attrName>ppt_x</p:attrName>
                                        </p:attrNameLst>
                                      </p:cBhvr>
                                      <p:tavLst>
                                        <p:tav tm="0">
                                          <p:val>
                                            <p:strVal val="#ppt_x"/>
                                          </p:val>
                                        </p:tav>
                                        <p:tav tm="100000">
                                          <p:val>
                                            <p:strVal val="#ppt_x"/>
                                          </p:val>
                                        </p:tav>
                                      </p:tavLst>
                                    </p:anim>
                                    <p:anim calcmode="lin" valueType="num">
                                      <p:cBhvr additive="base">
                                        <p:cTn id="22" dur="500" fill="hold"/>
                                        <p:tgtEl>
                                          <p:spTgt spid="203797"/>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203800"/>
                                        </p:tgtEl>
                                        <p:attrNameLst>
                                          <p:attrName>style.visibility</p:attrName>
                                        </p:attrNameLst>
                                      </p:cBhvr>
                                      <p:to>
                                        <p:strVal val="visible"/>
                                      </p:to>
                                    </p:set>
                                    <p:anim calcmode="lin" valueType="num">
                                      <p:cBhvr additive="base">
                                        <p:cTn id="25" dur="500" fill="hold"/>
                                        <p:tgtEl>
                                          <p:spTgt spid="203800"/>
                                        </p:tgtEl>
                                        <p:attrNameLst>
                                          <p:attrName>ppt_x</p:attrName>
                                        </p:attrNameLst>
                                      </p:cBhvr>
                                      <p:tavLst>
                                        <p:tav tm="0">
                                          <p:val>
                                            <p:strVal val="#ppt_x"/>
                                          </p:val>
                                        </p:tav>
                                        <p:tav tm="100000">
                                          <p:val>
                                            <p:strVal val="#ppt_x"/>
                                          </p:val>
                                        </p:tav>
                                      </p:tavLst>
                                    </p:anim>
                                    <p:anim calcmode="lin" valueType="num">
                                      <p:cBhvr additive="base">
                                        <p:cTn id="26" dur="500" fill="hold"/>
                                        <p:tgtEl>
                                          <p:spTgt spid="203800"/>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203799"/>
                                        </p:tgtEl>
                                        <p:attrNameLst>
                                          <p:attrName>style.visibility</p:attrName>
                                        </p:attrNameLst>
                                      </p:cBhvr>
                                      <p:to>
                                        <p:strVal val="visible"/>
                                      </p:to>
                                    </p:set>
                                    <p:anim calcmode="lin" valueType="num">
                                      <p:cBhvr additive="base">
                                        <p:cTn id="29" dur="500" fill="hold"/>
                                        <p:tgtEl>
                                          <p:spTgt spid="203799"/>
                                        </p:tgtEl>
                                        <p:attrNameLst>
                                          <p:attrName>ppt_x</p:attrName>
                                        </p:attrNameLst>
                                      </p:cBhvr>
                                      <p:tavLst>
                                        <p:tav tm="0">
                                          <p:val>
                                            <p:strVal val="#ppt_x"/>
                                          </p:val>
                                        </p:tav>
                                        <p:tav tm="100000">
                                          <p:val>
                                            <p:strVal val="#ppt_x"/>
                                          </p:val>
                                        </p:tav>
                                      </p:tavLst>
                                    </p:anim>
                                    <p:anim calcmode="lin" valueType="num">
                                      <p:cBhvr additive="base">
                                        <p:cTn id="30" dur="500" fill="hold"/>
                                        <p:tgtEl>
                                          <p:spTgt spid="203799"/>
                                        </p:tgtEl>
                                        <p:attrNameLst>
                                          <p:attrName>ppt_y</p:attrName>
                                        </p:attrNameLst>
                                      </p:cBhvr>
                                      <p:tavLst>
                                        <p:tav tm="0">
                                          <p:val>
                                            <p:strVal val="1+#ppt_h/2"/>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4" presetClass="entr" presetSubtype="16" fill="hold" nodeType="clickEffect">
                                  <p:stCondLst>
                                    <p:cond delay="0"/>
                                  </p:stCondLst>
                                  <p:childTnLst>
                                    <p:set>
                                      <p:cBhvr>
                                        <p:cTn id="34" dur="1" fill="hold">
                                          <p:stCondLst>
                                            <p:cond delay="0"/>
                                          </p:stCondLst>
                                        </p:cTn>
                                        <p:tgtEl>
                                          <p:spTgt spid="203795"/>
                                        </p:tgtEl>
                                        <p:attrNameLst>
                                          <p:attrName>style.visibility</p:attrName>
                                        </p:attrNameLst>
                                      </p:cBhvr>
                                      <p:to>
                                        <p:strVal val="visible"/>
                                      </p:to>
                                    </p:set>
                                    <p:animEffect transition="in" filter="box(in)">
                                      <p:cBhvr>
                                        <p:cTn id="35" dur="500"/>
                                        <p:tgtEl>
                                          <p:spTgt spid="203795"/>
                                        </p:tgtEl>
                                      </p:cBhvr>
                                    </p:animEffect>
                                  </p:childTnLst>
                                </p:cTn>
                              </p:par>
                              <p:par>
                                <p:cTn id="36" presetID="4" presetClass="entr" presetSubtype="16" fill="hold" nodeType="withEffect">
                                  <p:stCondLst>
                                    <p:cond delay="0"/>
                                  </p:stCondLst>
                                  <p:childTnLst>
                                    <p:set>
                                      <p:cBhvr>
                                        <p:cTn id="37" dur="1" fill="hold">
                                          <p:stCondLst>
                                            <p:cond delay="0"/>
                                          </p:stCondLst>
                                        </p:cTn>
                                        <p:tgtEl>
                                          <p:spTgt spid="203797"/>
                                        </p:tgtEl>
                                        <p:attrNameLst>
                                          <p:attrName>style.visibility</p:attrName>
                                        </p:attrNameLst>
                                      </p:cBhvr>
                                      <p:to>
                                        <p:strVal val="visible"/>
                                      </p:to>
                                    </p:set>
                                    <p:animEffect transition="in" filter="box(in)">
                                      <p:cBhvr>
                                        <p:cTn id="38" dur="500"/>
                                        <p:tgtEl>
                                          <p:spTgt spid="203797"/>
                                        </p:tgtEl>
                                      </p:cBhvr>
                                    </p:animEffect>
                                  </p:childTnLst>
                                </p:cTn>
                              </p:par>
                              <p:par>
                                <p:cTn id="39" presetID="4" presetClass="entr" presetSubtype="16" fill="hold" nodeType="withEffect">
                                  <p:stCondLst>
                                    <p:cond delay="0"/>
                                  </p:stCondLst>
                                  <p:childTnLst>
                                    <p:set>
                                      <p:cBhvr>
                                        <p:cTn id="40" dur="1" fill="hold">
                                          <p:stCondLst>
                                            <p:cond delay="0"/>
                                          </p:stCondLst>
                                        </p:cTn>
                                        <p:tgtEl>
                                          <p:spTgt spid="203800"/>
                                        </p:tgtEl>
                                        <p:attrNameLst>
                                          <p:attrName>style.visibility</p:attrName>
                                        </p:attrNameLst>
                                      </p:cBhvr>
                                      <p:to>
                                        <p:strVal val="visible"/>
                                      </p:to>
                                    </p:set>
                                    <p:animEffect transition="in" filter="box(in)">
                                      <p:cBhvr>
                                        <p:cTn id="41" dur="500"/>
                                        <p:tgtEl>
                                          <p:spTgt spid="203800"/>
                                        </p:tgtEl>
                                      </p:cBhvr>
                                    </p:animEffect>
                                  </p:childTnLst>
                                </p:cTn>
                              </p:par>
                              <p:par>
                                <p:cTn id="42" presetID="4" presetClass="entr" presetSubtype="16" fill="hold" nodeType="withEffect">
                                  <p:stCondLst>
                                    <p:cond delay="0"/>
                                  </p:stCondLst>
                                  <p:childTnLst>
                                    <p:set>
                                      <p:cBhvr>
                                        <p:cTn id="43" dur="1" fill="hold">
                                          <p:stCondLst>
                                            <p:cond delay="0"/>
                                          </p:stCondLst>
                                        </p:cTn>
                                        <p:tgtEl>
                                          <p:spTgt spid="203799"/>
                                        </p:tgtEl>
                                        <p:attrNameLst>
                                          <p:attrName>style.visibility</p:attrName>
                                        </p:attrNameLst>
                                      </p:cBhvr>
                                      <p:to>
                                        <p:strVal val="visible"/>
                                      </p:to>
                                    </p:set>
                                    <p:animEffect transition="in" filter="box(in)">
                                      <p:cBhvr>
                                        <p:cTn id="44" dur="500"/>
                                        <p:tgtEl>
                                          <p:spTgt spid="203799"/>
                                        </p:tgtEl>
                                      </p:cBhvr>
                                    </p:animEffect>
                                  </p:childTnLst>
                                </p:cTn>
                              </p:par>
                              <p:par>
                                <p:cTn id="45" presetID="4" presetClass="entr" presetSubtype="16" fill="hold" nodeType="withEffect">
                                  <p:stCondLst>
                                    <p:cond delay="0"/>
                                  </p:stCondLst>
                                  <p:childTnLst>
                                    <p:set>
                                      <p:cBhvr>
                                        <p:cTn id="46" dur="1" fill="hold">
                                          <p:stCondLst>
                                            <p:cond delay="0"/>
                                          </p:stCondLst>
                                        </p:cTn>
                                        <p:tgtEl>
                                          <p:spTgt spid="203801"/>
                                        </p:tgtEl>
                                        <p:attrNameLst>
                                          <p:attrName>style.visibility</p:attrName>
                                        </p:attrNameLst>
                                      </p:cBhvr>
                                      <p:to>
                                        <p:strVal val="visible"/>
                                      </p:to>
                                    </p:set>
                                    <p:animEffect transition="in" filter="box(in)">
                                      <p:cBhvr>
                                        <p:cTn id="47" dur="500"/>
                                        <p:tgtEl>
                                          <p:spTgt spid="203801"/>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4" presetClass="entr" presetSubtype="16" fill="hold" grpId="0" nodeType="clickEffect">
                                  <p:stCondLst>
                                    <p:cond delay="0"/>
                                  </p:stCondLst>
                                  <p:childTnLst>
                                    <p:set>
                                      <p:cBhvr>
                                        <p:cTn id="51" dur="1" fill="hold">
                                          <p:stCondLst>
                                            <p:cond delay="0"/>
                                          </p:stCondLst>
                                        </p:cTn>
                                        <p:tgtEl>
                                          <p:spTgt spid="203802"/>
                                        </p:tgtEl>
                                        <p:attrNameLst>
                                          <p:attrName>style.visibility</p:attrName>
                                        </p:attrNameLst>
                                      </p:cBhvr>
                                      <p:to>
                                        <p:strVal val="visible"/>
                                      </p:to>
                                    </p:set>
                                    <p:animEffect transition="in" filter="box(in)">
                                      <p:cBhvr>
                                        <p:cTn id="52" dur="500"/>
                                        <p:tgtEl>
                                          <p:spTgt spid="203802"/>
                                        </p:tgtEl>
                                      </p:cBhvr>
                                    </p:animEffect>
                                  </p:childTnLst>
                                </p:cTn>
                              </p:par>
                              <p:par>
                                <p:cTn id="53" presetID="4" presetClass="entr" presetSubtype="16" fill="hold" grpId="0" nodeType="withEffect">
                                  <p:stCondLst>
                                    <p:cond delay="0"/>
                                  </p:stCondLst>
                                  <p:childTnLst>
                                    <p:set>
                                      <p:cBhvr>
                                        <p:cTn id="54" dur="1" fill="hold">
                                          <p:stCondLst>
                                            <p:cond delay="0"/>
                                          </p:stCondLst>
                                        </p:cTn>
                                        <p:tgtEl>
                                          <p:spTgt spid="203804"/>
                                        </p:tgtEl>
                                        <p:attrNameLst>
                                          <p:attrName>style.visibility</p:attrName>
                                        </p:attrNameLst>
                                      </p:cBhvr>
                                      <p:to>
                                        <p:strVal val="visible"/>
                                      </p:to>
                                    </p:set>
                                    <p:animEffect transition="in" filter="box(in)">
                                      <p:cBhvr>
                                        <p:cTn id="55" dur="500"/>
                                        <p:tgtEl>
                                          <p:spTgt spid="203804"/>
                                        </p:tgtEl>
                                      </p:cBhvr>
                                    </p:animEffect>
                                  </p:childTnLst>
                                </p:cTn>
                              </p:par>
                              <p:par>
                                <p:cTn id="56" presetID="4" presetClass="entr" presetSubtype="16" fill="hold" grpId="0" nodeType="withEffect">
                                  <p:stCondLst>
                                    <p:cond delay="0"/>
                                  </p:stCondLst>
                                  <p:childTnLst>
                                    <p:set>
                                      <p:cBhvr>
                                        <p:cTn id="57" dur="1" fill="hold">
                                          <p:stCondLst>
                                            <p:cond delay="0"/>
                                          </p:stCondLst>
                                        </p:cTn>
                                        <p:tgtEl>
                                          <p:spTgt spid="203803"/>
                                        </p:tgtEl>
                                        <p:attrNameLst>
                                          <p:attrName>style.visibility</p:attrName>
                                        </p:attrNameLst>
                                      </p:cBhvr>
                                      <p:to>
                                        <p:strVal val="visible"/>
                                      </p:to>
                                    </p:set>
                                    <p:animEffect transition="in" filter="box(in)">
                                      <p:cBhvr>
                                        <p:cTn id="58" dur="500"/>
                                        <p:tgtEl>
                                          <p:spTgt spid="203803"/>
                                        </p:tgtEl>
                                      </p:cBhvr>
                                    </p:animEffect>
                                  </p:childTnLst>
                                </p:cTn>
                              </p:par>
                              <p:par>
                                <p:cTn id="59" presetID="4" presetClass="entr" presetSubtype="16" fill="hold" grpId="0" nodeType="withEffect">
                                  <p:stCondLst>
                                    <p:cond delay="0"/>
                                  </p:stCondLst>
                                  <p:childTnLst>
                                    <p:set>
                                      <p:cBhvr>
                                        <p:cTn id="60" dur="1" fill="hold">
                                          <p:stCondLst>
                                            <p:cond delay="0"/>
                                          </p:stCondLst>
                                        </p:cTn>
                                        <p:tgtEl>
                                          <p:spTgt spid="203806"/>
                                        </p:tgtEl>
                                        <p:attrNameLst>
                                          <p:attrName>style.visibility</p:attrName>
                                        </p:attrNameLst>
                                      </p:cBhvr>
                                      <p:to>
                                        <p:strVal val="visible"/>
                                      </p:to>
                                    </p:set>
                                    <p:animEffect transition="in" filter="box(in)">
                                      <p:cBhvr>
                                        <p:cTn id="61" dur="500"/>
                                        <p:tgtEl>
                                          <p:spTgt spid="203806"/>
                                        </p:tgtEl>
                                      </p:cBhvr>
                                    </p:animEffect>
                                  </p:childTnLst>
                                </p:cTn>
                              </p:par>
                              <p:par>
                                <p:cTn id="62" presetID="4" presetClass="entr" presetSubtype="16" fill="hold" grpId="0" nodeType="withEffect">
                                  <p:stCondLst>
                                    <p:cond delay="0"/>
                                  </p:stCondLst>
                                  <p:childTnLst>
                                    <p:set>
                                      <p:cBhvr>
                                        <p:cTn id="63" dur="1" fill="hold">
                                          <p:stCondLst>
                                            <p:cond delay="0"/>
                                          </p:stCondLst>
                                        </p:cTn>
                                        <p:tgtEl>
                                          <p:spTgt spid="203805"/>
                                        </p:tgtEl>
                                        <p:attrNameLst>
                                          <p:attrName>style.visibility</p:attrName>
                                        </p:attrNameLst>
                                      </p:cBhvr>
                                      <p:to>
                                        <p:strVal val="visible"/>
                                      </p:to>
                                    </p:set>
                                    <p:animEffect transition="in" filter="box(in)">
                                      <p:cBhvr>
                                        <p:cTn id="64" dur="500"/>
                                        <p:tgtEl>
                                          <p:spTgt spid="203805"/>
                                        </p:tgtEl>
                                      </p:cBhvr>
                                    </p:animEffect>
                                  </p:childTnLst>
                                </p:cTn>
                              </p:par>
                            </p:childTnLst>
                          </p:cTn>
                        </p:par>
                      </p:childTnLst>
                    </p:cTn>
                  </p:par>
                  <p:par>
                    <p:cTn id="65" fill="hold" nodeType="clickPar">
                      <p:stCondLst>
                        <p:cond delay="indefinite"/>
                      </p:stCondLst>
                      <p:childTnLst>
                        <p:par>
                          <p:cTn id="66" fill="hold" nodeType="withGroup">
                            <p:stCondLst>
                              <p:cond delay="0"/>
                            </p:stCondLst>
                            <p:childTnLst>
                              <p:par>
                                <p:cTn id="67" presetID="4" presetClass="entr" presetSubtype="16" fill="hold" grpId="0" nodeType="clickEffect">
                                  <p:stCondLst>
                                    <p:cond delay="0"/>
                                  </p:stCondLst>
                                  <p:childTnLst>
                                    <p:set>
                                      <p:cBhvr>
                                        <p:cTn id="68" dur="1" fill="hold">
                                          <p:stCondLst>
                                            <p:cond delay="0"/>
                                          </p:stCondLst>
                                        </p:cTn>
                                        <p:tgtEl>
                                          <p:spTgt spid="203807"/>
                                        </p:tgtEl>
                                        <p:attrNameLst>
                                          <p:attrName>style.visibility</p:attrName>
                                        </p:attrNameLst>
                                      </p:cBhvr>
                                      <p:to>
                                        <p:strVal val="visible"/>
                                      </p:to>
                                    </p:set>
                                    <p:animEffect transition="in" filter="box(in)">
                                      <p:cBhvr>
                                        <p:cTn id="69" dur="500"/>
                                        <p:tgtEl>
                                          <p:spTgt spid="203807"/>
                                        </p:tgtEl>
                                      </p:cBhvr>
                                    </p:animEffect>
                                  </p:childTnLst>
                                </p:cTn>
                              </p:par>
                              <p:par>
                                <p:cTn id="70" presetID="4" presetClass="entr" presetSubtype="16" fill="hold" grpId="0" nodeType="withEffect">
                                  <p:stCondLst>
                                    <p:cond delay="0"/>
                                  </p:stCondLst>
                                  <p:childTnLst>
                                    <p:set>
                                      <p:cBhvr>
                                        <p:cTn id="71" dur="1" fill="hold">
                                          <p:stCondLst>
                                            <p:cond delay="0"/>
                                          </p:stCondLst>
                                        </p:cTn>
                                        <p:tgtEl>
                                          <p:spTgt spid="203808"/>
                                        </p:tgtEl>
                                        <p:attrNameLst>
                                          <p:attrName>style.visibility</p:attrName>
                                        </p:attrNameLst>
                                      </p:cBhvr>
                                      <p:to>
                                        <p:strVal val="visible"/>
                                      </p:to>
                                    </p:set>
                                    <p:animEffect transition="in" filter="box(in)">
                                      <p:cBhvr>
                                        <p:cTn id="72" dur="500"/>
                                        <p:tgtEl>
                                          <p:spTgt spid="203808"/>
                                        </p:tgtEl>
                                      </p:cBhvr>
                                    </p:animEffect>
                                  </p:childTnLst>
                                </p:cTn>
                              </p:par>
                              <p:par>
                                <p:cTn id="73" presetID="4" presetClass="entr" presetSubtype="16" fill="hold" grpId="0" nodeType="withEffect">
                                  <p:stCondLst>
                                    <p:cond delay="0"/>
                                  </p:stCondLst>
                                  <p:childTnLst>
                                    <p:set>
                                      <p:cBhvr>
                                        <p:cTn id="74" dur="1" fill="hold">
                                          <p:stCondLst>
                                            <p:cond delay="0"/>
                                          </p:stCondLst>
                                        </p:cTn>
                                        <p:tgtEl>
                                          <p:spTgt spid="203813"/>
                                        </p:tgtEl>
                                        <p:attrNameLst>
                                          <p:attrName>style.visibility</p:attrName>
                                        </p:attrNameLst>
                                      </p:cBhvr>
                                      <p:to>
                                        <p:strVal val="visible"/>
                                      </p:to>
                                    </p:set>
                                    <p:animEffect transition="in" filter="box(in)">
                                      <p:cBhvr>
                                        <p:cTn id="75" dur="500"/>
                                        <p:tgtEl>
                                          <p:spTgt spid="203813"/>
                                        </p:tgtEl>
                                      </p:cBhvr>
                                    </p:animEffect>
                                  </p:childTnLst>
                                </p:cTn>
                              </p:par>
                              <p:par>
                                <p:cTn id="76" presetID="4" presetClass="entr" presetSubtype="16" fill="hold" grpId="0" nodeType="withEffect">
                                  <p:stCondLst>
                                    <p:cond delay="0"/>
                                  </p:stCondLst>
                                  <p:childTnLst>
                                    <p:set>
                                      <p:cBhvr>
                                        <p:cTn id="77" dur="1" fill="hold">
                                          <p:stCondLst>
                                            <p:cond delay="0"/>
                                          </p:stCondLst>
                                        </p:cTn>
                                        <p:tgtEl>
                                          <p:spTgt spid="203812"/>
                                        </p:tgtEl>
                                        <p:attrNameLst>
                                          <p:attrName>style.visibility</p:attrName>
                                        </p:attrNameLst>
                                      </p:cBhvr>
                                      <p:to>
                                        <p:strVal val="visible"/>
                                      </p:to>
                                    </p:set>
                                    <p:animEffect transition="in" filter="box(in)">
                                      <p:cBhvr>
                                        <p:cTn id="78" dur="500"/>
                                        <p:tgtEl>
                                          <p:spTgt spid="203812"/>
                                        </p:tgtEl>
                                      </p:cBhvr>
                                    </p:animEffect>
                                  </p:childTnLst>
                                </p:cTn>
                              </p:par>
                              <p:par>
                                <p:cTn id="79" presetID="4" presetClass="entr" presetSubtype="16" fill="hold" grpId="0" nodeType="withEffect">
                                  <p:stCondLst>
                                    <p:cond delay="0"/>
                                  </p:stCondLst>
                                  <p:childTnLst>
                                    <p:set>
                                      <p:cBhvr>
                                        <p:cTn id="80" dur="1" fill="hold">
                                          <p:stCondLst>
                                            <p:cond delay="0"/>
                                          </p:stCondLst>
                                        </p:cTn>
                                        <p:tgtEl>
                                          <p:spTgt spid="203811"/>
                                        </p:tgtEl>
                                        <p:attrNameLst>
                                          <p:attrName>style.visibility</p:attrName>
                                        </p:attrNameLst>
                                      </p:cBhvr>
                                      <p:to>
                                        <p:strVal val="visible"/>
                                      </p:to>
                                    </p:set>
                                    <p:animEffect transition="in" filter="box(in)">
                                      <p:cBhvr>
                                        <p:cTn id="81" dur="500"/>
                                        <p:tgtEl>
                                          <p:spTgt spid="203811"/>
                                        </p:tgtEl>
                                      </p:cBhvr>
                                    </p:animEffect>
                                  </p:childTnLst>
                                </p:cTn>
                              </p:par>
                              <p:par>
                                <p:cTn id="82" presetID="4" presetClass="entr" presetSubtype="16" fill="hold" grpId="0" nodeType="withEffect">
                                  <p:stCondLst>
                                    <p:cond delay="0"/>
                                  </p:stCondLst>
                                  <p:childTnLst>
                                    <p:set>
                                      <p:cBhvr>
                                        <p:cTn id="83" dur="1" fill="hold">
                                          <p:stCondLst>
                                            <p:cond delay="0"/>
                                          </p:stCondLst>
                                        </p:cTn>
                                        <p:tgtEl>
                                          <p:spTgt spid="203810"/>
                                        </p:tgtEl>
                                        <p:attrNameLst>
                                          <p:attrName>style.visibility</p:attrName>
                                        </p:attrNameLst>
                                      </p:cBhvr>
                                      <p:to>
                                        <p:strVal val="visible"/>
                                      </p:to>
                                    </p:set>
                                    <p:animEffect transition="in" filter="box(in)">
                                      <p:cBhvr>
                                        <p:cTn id="84" dur="500"/>
                                        <p:tgtEl>
                                          <p:spTgt spid="203810"/>
                                        </p:tgtEl>
                                      </p:cBhvr>
                                    </p:animEffect>
                                  </p:childTnLst>
                                </p:cTn>
                              </p:par>
                              <p:par>
                                <p:cTn id="85" presetID="4" presetClass="entr" presetSubtype="16" fill="hold" grpId="0" nodeType="withEffect">
                                  <p:stCondLst>
                                    <p:cond delay="0"/>
                                  </p:stCondLst>
                                  <p:childTnLst>
                                    <p:set>
                                      <p:cBhvr>
                                        <p:cTn id="86" dur="1" fill="hold">
                                          <p:stCondLst>
                                            <p:cond delay="0"/>
                                          </p:stCondLst>
                                        </p:cTn>
                                        <p:tgtEl>
                                          <p:spTgt spid="203809"/>
                                        </p:tgtEl>
                                        <p:attrNameLst>
                                          <p:attrName>style.visibility</p:attrName>
                                        </p:attrNameLst>
                                      </p:cBhvr>
                                      <p:to>
                                        <p:strVal val="visible"/>
                                      </p:to>
                                    </p:set>
                                    <p:animEffect transition="in" filter="box(in)">
                                      <p:cBhvr>
                                        <p:cTn id="87" dur="500"/>
                                        <p:tgtEl>
                                          <p:spTgt spid="2038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3802" grpId="0" animBg="1"/>
      <p:bldP spid="203803" grpId="0" animBg="1"/>
      <p:bldP spid="203804" grpId="0" animBg="1"/>
      <p:bldP spid="203805" grpId="0" animBg="1"/>
      <p:bldP spid="203806" grpId="0" animBg="1"/>
      <p:bldP spid="203807" grpId="0"/>
      <p:bldP spid="203808" grpId="0"/>
      <p:bldP spid="203809" grpId="0"/>
      <p:bldP spid="203810" grpId="0"/>
      <p:bldP spid="203811" grpId="0"/>
      <p:bldP spid="203812" grpId="0"/>
      <p:bldP spid="20381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4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sp>
        <p:nvSpPr>
          <p:cNvPr id="30723" name="Rectangle 1027"/>
          <p:cNvSpPr>
            <a:spLocks noGrp="1" noChangeArrowheads="1"/>
          </p:cNvSpPr>
          <p:nvPr>
            <p:ph type="body" idx="1"/>
          </p:nvPr>
        </p:nvSpPr>
        <p:spPr>
          <a:xfrm>
            <a:off x="179388" y="1196975"/>
            <a:ext cx="8763000" cy="4114800"/>
          </a:xfrm>
        </p:spPr>
        <p:txBody>
          <a:bodyPr/>
          <a:lstStyle/>
          <a:p>
            <a:pPr marL="365125" indent="-182563">
              <a:lnSpc>
                <a:spcPct val="90000"/>
              </a:lnSpc>
              <a:buFontTx/>
              <a:buNone/>
              <a:tabLst>
                <a:tab pos="365125" algn="l"/>
              </a:tabLst>
            </a:pPr>
            <a:r>
              <a:rPr lang="es-CL" sz="2400" u="sng" smtClean="0">
                <a:solidFill>
                  <a:srgbClr val="FF0000"/>
                </a:solidFill>
              </a:rPr>
              <a:t>Orientación: </a:t>
            </a:r>
          </a:p>
          <a:p>
            <a:pPr marL="365125" indent="-182563">
              <a:lnSpc>
                <a:spcPct val="90000"/>
              </a:lnSpc>
              <a:buFontTx/>
              <a:buNone/>
              <a:tabLst>
                <a:tab pos="365125" algn="l"/>
              </a:tabLst>
            </a:pPr>
            <a:endParaRPr lang="es-CL" sz="2400" smtClean="0">
              <a:solidFill>
                <a:srgbClr val="FF0000"/>
              </a:solidFill>
            </a:endParaRPr>
          </a:p>
          <a:p>
            <a:pPr marL="365125" indent="-182563">
              <a:lnSpc>
                <a:spcPct val="90000"/>
              </a:lnSpc>
              <a:tabLst>
                <a:tab pos="365125" algn="l"/>
              </a:tabLst>
            </a:pPr>
            <a:r>
              <a:rPr lang="es-ES" sz="2400" smtClean="0"/>
              <a:t>Abordar desde una </a:t>
            </a:r>
            <a:r>
              <a:rPr lang="es-ES" sz="2400" u="sng" smtClean="0"/>
              <a:t>perspectiva estratégica la gestión de operaciones</a:t>
            </a:r>
            <a:r>
              <a:rPr lang="es-ES" sz="2400" smtClean="0"/>
              <a:t> en las empresas (tanto manufacturera, como de servicios). </a:t>
            </a:r>
          </a:p>
          <a:p>
            <a:pPr marL="365125" indent="-182563">
              <a:lnSpc>
                <a:spcPct val="90000"/>
              </a:lnSpc>
              <a:tabLst>
                <a:tab pos="365125" algn="l"/>
              </a:tabLst>
            </a:pPr>
            <a:endParaRPr lang="es-ES" sz="2400" smtClean="0"/>
          </a:p>
          <a:p>
            <a:pPr marL="365125" indent="-182563">
              <a:lnSpc>
                <a:spcPct val="90000"/>
              </a:lnSpc>
              <a:tabLst>
                <a:tab pos="365125" algn="l"/>
              </a:tabLst>
            </a:pPr>
            <a:r>
              <a:rPr lang="es-CL" sz="2400" smtClean="0"/>
              <a:t>Analizar las </a:t>
            </a:r>
            <a:r>
              <a:rPr lang="es-CL" sz="2400" u="sng" smtClean="0"/>
              <a:t>interrelaciones que pueden tener las variables claves del diseño de las operaciones, con la capacidad competitiva de la empresa</a:t>
            </a:r>
            <a:r>
              <a:rPr lang="es-CL" sz="2400" smtClean="0"/>
              <a:t>.</a:t>
            </a:r>
          </a:p>
          <a:p>
            <a:pPr marL="365125" indent="-182563">
              <a:lnSpc>
                <a:spcPct val="90000"/>
              </a:lnSpc>
              <a:tabLst>
                <a:tab pos="365125" algn="l"/>
              </a:tabLst>
            </a:pPr>
            <a:endParaRPr lang="es-CL" sz="2400" smtClean="0"/>
          </a:p>
          <a:p>
            <a:pPr marL="365125" indent="-182563">
              <a:lnSpc>
                <a:spcPct val="90000"/>
              </a:lnSpc>
              <a:tabLst>
                <a:tab pos="365125" algn="l"/>
              </a:tabLst>
            </a:pPr>
            <a:r>
              <a:rPr lang="es-CL" sz="2400" smtClean="0"/>
              <a:t>Incorporar la revisión de las </a:t>
            </a:r>
            <a:r>
              <a:rPr lang="es-CL" sz="2400" u="sng" smtClean="0"/>
              <a:t>tendencias y los cambios que afectan a las empresas</a:t>
            </a:r>
            <a:r>
              <a:rPr lang="es-CL" sz="2400" smtClean="0"/>
              <a:t>, en sus operaciones y en su enfoque competitivo.</a:t>
            </a:r>
          </a:p>
        </p:txBody>
      </p:sp>
      <p:sp>
        <p:nvSpPr>
          <p:cNvPr id="30724" name="Text Box 1028"/>
          <p:cNvSpPr txBox="1">
            <a:spLocks noChangeArrowheads="1"/>
          </p:cNvSpPr>
          <p:nvPr/>
        </p:nvSpPr>
        <p:spPr bwMode="auto">
          <a:xfrm>
            <a:off x="-92075" y="6289675"/>
            <a:ext cx="4048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a:solidFill>
                  <a:srgbClr val="99FF66"/>
                </a:solidFill>
              </a:rPr>
              <a:t>A</a:t>
            </a:r>
            <a:endParaRPr lang="es-ES">
              <a:solidFill>
                <a:srgbClr val="99FF66"/>
              </a:solidFill>
            </a:endParaRPr>
          </a:p>
        </p:txBody>
      </p:sp>
      <p:sp>
        <p:nvSpPr>
          <p:cNvPr id="30725" name="4 Marcador de fecha"/>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AACC742-DAA3-45C8-93AB-23EF09EC2E05}" type="datetime1">
              <a:rPr lang="es-CL" smtClean="0"/>
              <a:t>12-10-2011</a:t>
            </a:fld>
            <a:endParaRPr lang="es-ES"/>
          </a:p>
        </p:txBody>
      </p:sp>
      <p:sp>
        <p:nvSpPr>
          <p:cNvPr id="30726" name="5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75CAFCF-E4A1-4C8D-8CC5-F36433ADB801}" type="slidenum">
              <a:rPr lang="es-ES"/>
              <a:pPr eaLnBrk="1" hangingPunct="1"/>
              <a:t>4</a:t>
            </a:fld>
            <a:endParaRPr lang="es-ES"/>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3" name="Picture 4"/>
          <p:cNvPicPr>
            <a:picLocks noChangeAspect="1" noChangeArrowheads="1"/>
          </p:cNvPicPr>
          <p:nvPr/>
        </p:nvPicPr>
        <p:blipFill>
          <a:blip r:embed="rId2" cstate="print"/>
          <a:srcRect/>
          <a:stretch>
            <a:fillRect/>
          </a:stretch>
        </p:blipFill>
        <p:spPr bwMode="auto">
          <a:xfrm>
            <a:off x="755650" y="1196975"/>
            <a:ext cx="7829550" cy="4675188"/>
          </a:xfrm>
          <a:prstGeom prst="rect">
            <a:avLst/>
          </a:prstGeom>
          <a:ln>
            <a:headEnd/>
            <a:tailEnd/>
          </a:ln>
        </p:spPr>
        <p:style>
          <a:lnRef idx="0">
            <a:schemeClr val="accent3"/>
          </a:lnRef>
          <a:fillRef idx="3">
            <a:schemeClr val="accent3"/>
          </a:fillRef>
          <a:effectRef idx="3">
            <a:schemeClr val="accent3"/>
          </a:effectRef>
          <a:fontRef idx="minor">
            <a:schemeClr val="lt1"/>
          </a:fontRef>
        </p:style>
      </p:pic>
      <p:sp>
        <p:nvSpPr>
          <p:cNvPr id="68611" name="Text Box 5"/>
          <p:cNvSpPr txBox="1">
            <a:spLocks noChangeArrowheads="1"/>
          </p:cNvSpPr>
          <p:nvPr/>
        </p:nvSpPr>
        <p:spPr bwMode="auto">
          <a:xfrm>
            <a:off x="3924300" y="333375"/>
            <a:ext cx="11334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a:solidFill>
                  <a:schemeClr val="bg1"/>
                </a:solidFill>
              </a:rPr>
              <a:t>Gobierno</a:t>
            </a:r>
          </a:p>
        </p:txBody>
      </p:sp>
      <p:sp>
        <p:nvSpPr>
          <p:cNvPr id="68612" name="Text Box 6"/>
          <p:cNvSpPr txBox="1">
            <a:spLocks noChangeArrowheads="1"/>
          </p:cNvSpPr>
          <p:nvPr/>
        </p:nvSpPr>
        <p:spPr bwMode="auto">
          <a:xfrm>
            <a:off x="231775" y="352425"/>
            <a:ext cx="11461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a:solidFill>
                  <a:schemeClr val="bg1"/>
                </a:solidFill>
              </a:rPr>
              <a:t>Sociedad</a:t>
            </a:r>
          </a:p>
        </p:txBody>
      </p:sp>
      <p:sp>
        <p:nvSpPr>
          <p:cNvPr id="68613" name="Line 7"/>
          <p:cNvSpPr>
            <a:spLocks noChangeShapeType="1"/>
          </p:cNvSpPr>
          <p:nvPr/>
        </p:nvSpPr>
        <p:spPr bwMode="auto">
          <a:xfrm>
            <a:off x="4500563" y="692150"/>
            <a:ext cx="0" cy="504825"/>
          </a:xfrm>
          <a:prstGeom prst="line">
            <a:avLst/>
          </a:prstGeom>
          <a:noFill/>
          <a:ln w="9525">
            <a:solidFill>
              <a:schemeClr val="bg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68614" name="Line 8"/>
          <p:cNvSpPr>
            <a:spLocks noChangeShapeType="1"/>
          </p:cNvSpPr>
          <p:nvPr/>
        </p:nvSpPr>
        <p:spPr bwMode="auto">
          <a:xfrm flipV="1">
            <a:off x="4787900" y="765175"/>
            <a:ext cx="0" cy="431800"/>
          </a:xfrm>
          <a:prstGeom prst="line">
            <a:avLst/>
          </a:prstGeom>
          <a:noFill/>
          <a:ln w="9525">
            <a:solidFill>
              <a:schemeClr val="bg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68615" name="Line 9"/>
          <p:cNvSpPr>
            <a:spLocks noChangeShapeType="1"/>
          </p:cNvSpPr>
          <p:nvPr/>
        </p:nvSpPr>
        <p:spPr bwMode="auto">
          <a:xfrm>
            <a:off x="1042988" y="765175"/>
            <a:ext cx="576262" cy="431800"/>
          </a:xfrm>
          <a:prstGeom prst="line">
            <a:avLst/>
          </a:prstGeom>
          <a:noFill/>
          <a:ln w="9525">
            <a:solidFill>
              <a:schemeClr val="bg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68616" name="Line 10"/>
          <p:cNvSpPr>
            <a:spLocks noChangeShapeType="1"/>
          </p:cNvSpPr>
          <p:nvPr/>
        </p:nvSpPr>
        <p:spPr bwMode="auto">
          <a:xfrm flipH="1" flipV="1">
            <a:off x="1258888" y="692150"/>
            <a:ext cx="504825" cy="433388"/>
          </a:xfrm>
          <a:prstGeom prst="line">
            <a:avLst/>
          </a:prstGeom>
          <a:noFill/>
          <a:ln w="9525">
            <a:solidFill>
              <a:schemeClr val="bg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68617" name="Text Box 11"/>
          <p:cNvSpPr txBox="1">
            <a:spLocks noChangeArrowheads="1"/>
          </p:cNvSpPr>
          <p:nvPr/>
        </p:nvSpPr>
        <p:spPr bwMode="auto">
          <a:xfrm>
            <a:off x="5651500" y="260350"/>
            <a:ext cx="12239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a:solidFill>
                  <a:schemeClr val="bg1"/>
                </a:solidFill>
              </a:rPr>
              <a:t>Economía</a:t>
            </a:r>
          </a:p>
        </p:txBody>
      </p:sp>
      <p:sp>
        <p:nvSpPr>
          <p:cNvPr id="68618" name="Line 12"/>
          <p:cNvSpPr>
            <a:spLocks noChangeShapeType="1"/>
          </p:cNvSpPr>
          <p:nvPr/>
        </p:nvSpPr>
        <p:spPr bwMode="auto">
          <a:xfrm>
            <a:off x="6300788" y="476250"/>
            <a:ext cx="719137" cy="649288"/>
          </a:xfrm>
          <a:prstGeom prst="line">
            <a:avLst/>
          </a:prstGeom>
          <a:noFill/>
          <a:ln w="9525">
            <a:solidFill>
              <a:schemeClr val="bg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68619" name="Line 13"/>
          <p:cNvSpPr>
            <a:spLocks noChangeShapeType="1"/>
          </p:cNvSpPr>
          <p:nvPr/>
        </p:nvSpPr>
        <p:spPr bwMode="auto">
          <a:xfrm flipH="1" flipV="1">
            <a:off x="6156325" y="692150"/>
            <a:ext cx="503238" cy="433388"/>
          </a:xfrm>
          <a:prstGeom prst="line">
            <a:avLst/>
          </a:prstGeom>
          <a:noFill/>
          <a:ln w="9525">
            <a:solidFill>
              <a:schemeClr val="bg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68620" name="Text Box 14"/>
          <p:cNvSpPr txBox="1">
            <a:spLocks noChangeArrowheads="1"/>
          </p:cNvSpPr>
          <p:nvPr/>
        </p:nvSpPr>
        <p:spPr bwMode="auto">
          <a:xfrm>
            <a:off x="3563938" y="6165850"/>
            <a:ext cx="254476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_tradnl"/>
              <a:t>Mercados Globales</a:t>
            </a:r>
          </a:p>
        </p:txBody>
      </p:sp>
      <p:sp>
        <p:nvSpPr>
          <p:cNvPr id="68621" name="Line 15"/>
          <p:cNvSpPr>
            <a:spLocks noChangeShapeType="1"/>
          </p:cNvSpPr>
          <p:nvPr/>
        </p:nvSpPr>
        <p:spPr bwMode="auto">
          <a:xfrm flipV="1">
            <a:off x="5003800" y="5876925"/>
            <a:ext cx="0" cy="360363"/>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68622" name="Line 16"/>
          <p:cNvSpPr>
            <a:spLocks noChangeShapeType="1"/>
          </p:cNvSpPr>
          <p:nvPr/>
        </p:nvSpPr>
        <p:spPr bwMode="auto">
          <a:xfrm>
            <a:off x="4500563" y="5876925"/>
            <a:ext cx="0" cy="431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68623" name="16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47E848E-AF30-4114-895D-294C52D35E13}" type="slidenum">
              <a:rPr lang="es-ES"/>
              <a:pPr eaLnBrk="1" hangingPunct="1"/>
              <a:t>40</a:t>
            </a:fld>
            <a:endParaRPr lang="es-ES"/>
          </a:p>
        </p:txBody>
      </p:sp>
      <p:sp>
        <p:nvSpPr>
          <p:cNvPr id="2" name="1 Marcador de fecha"/>
          <p:cNvSpPr>
            <a:spLocks noGrp="1"/>
          </p:cNvSpPr>
          <p:nvPr>
            <p:ph type="dt" sz="half" idx="10"/>
          </p:nvPr>
        </p:nvSpPr>
        <p:spPr/>
        <p:txBody>
          <a:bodyPr/>
          <a:lstStyle/>
          <a:p>
            <a:pPr>
              <a:defRPr/>
            </a:pPr>
            <a:fld id="{3D40C37B-9ACD-4570-AC26-5DCF712D161E}" type="datetime1">
              <a:rPr lang="es-CL" smtClean="0"/>
              <a:t>12-10-2011</a:t>
            </a:fld>
            <a:endParaRPr lang="es-ES" dirty="0"/>
          </a:p>
        </p:txBody>
      </p:sp>
      <p:sp>
        <p:nvSpPr>
          <p:cNvPr id="3" name="2 Marcador de pie de página"/>
          <p:cNvSpPr>
            <a:spLocks noGrp="1"/>
          </p:cNvSpPr>
          <p:nvPr>
            <p:ph type="ftr" sz="quarter" idx="11"/>
          </p:nvPr>
        </p:nvSpPr>
        <p:spPr/>
        <p:txBody>
          <a:bodyPr/>
          <a:lstStyle/>
          <a:p>
            <a:pPr>
              <a:defRPr/>
            </a:pPr>
            <a:endParaRPr lang="es-ES"/>
          </a:p>
        </p:txBody>
      </p:sp>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6" name="Rectangle 2"/>
          <p:cNvSpPr>
            <a:spLocks noChangeArrowheads="1"/>
          </p:cNvSpPr>
          <p:nvPr/>
        </p:nvSpPr>
        <p:spPr bwMode="auto">
          <a:xfrm>
            <a:off x="685800" y="728663"/>
            <a:ext cx="7772400" cy="1143000"/>
          </a:xfrm>
          <a:prstGeom prst="rect">
            <a:avLst/>
          </a:prstGeom>
          <a:noFill/>
          <a:ln w="9525">
            <a:noFill/>
            <a:miter lim="800000"/>
            <a:headEnd/>
            <a:tailEnd/>
          </a:ln>
          <a:effectLst/>
        </p:spPr>
        <p:txBody>
          <a:bodyPr anchor="ctr"/>
          <a:lstStyle/>
          <a:p>
            <a:pPr>
              <a:defRPr/>
            </a:pPr>
            <a:endParaRPr lang="es-ES_tradnl" sz="3600">
              <a:solidFill>
                <a:srgbClr val="008000"/>
              </a:solidFill>
              <a:effectLst>
                <a:outerShdw blurRad="38100" dist="38100" dir="2700000" algn="tl">
                  <a:srgbClr val="C0C0C0"/>
                </a:outerShdw>
              </a:effectLst>
              <a:cs typeface="+mn-cs"/>
            </a:endParaRPr>
          </a:p>
        </p:txBody>
      </p:sp>
      <p:sp>
        <p:nvSpPr>
          <p:cNvPr id="2053" name="Text Box 3"/>
          <p:cNvSpPr txBox="1">
            <a:spLocks noChangeArrowheads="1"/>
          </p:cNvSpPr>
          <p:nvPr/>
        </p:nvSpPr>
        <p:spPr bwMode="auto">
          <a:xfrm>
            <a:off x="517525" y="2555875"/>
            <a:ext cx="11747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_tradnl"/>
              <a:t>             </a:t>
            </a:r>
          </a:p>
        </p:txBody>
      </p:sp>
      <p:sp>
        <p:nvSpPr>
          <p:cNvPr id="2054" name="Rectangle 4"/>
          <p:cNvSpPr>
            <a:spLocks noChangeArrowheads="1"/>
          </p:cNvSpPr>
          <p:nvPr/>
        </p:nvSpPr>
        <p:spPr bwMode="auto">
          <a:xfrm>
            <a:off x="611188" y="1412875"/>
            <a:ext cx="8064500" cy="496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742950" lvl="1" indent="-285750">
              <a:spcBef>
                <a:spcPct val="20000"/>
              </a:spcBef>
              <a:buFontTx/>
              <a:buChar char="–"/>
            </a:pPr>
            <a:endParaRPr lang="es-ES_tradnl" sz="2000">
              <a:solidFill>
                <a:srgbClr val="008000"/>
              </a:solidFill>
            </a:endParaRPr>
          </a:p>
          <a:p>
            <a:pPr marL="742950" lvl="1" indent="-285750">
              <a:spcBef>
                <a:spcPct val="20000"/>
              </a:spcBef>
            </a:pPr>
            <a:endParaRPr lang="es-ES_tradnl" sz="2000">
              <a:solidFill>
                <a:srgbClr val="008000"/>
              </a:solidFill>
            </a:endParaRPr>
          </a:p>
        </p:txBody>
      </p:sp>
      <p:grpSp>
        <p:nvGrpSpPr>
          <p:cNvPr id="2055" name="Group 5"/>
          <p:cNvGrpSpPr>
            <a:grpSpLocks/>
          </p:cNvGrpSpPr>
          <p:nvPr/>
        </p:nvGrpSpPr>
        <p:grpSpPr bwMode="auto">
          <a:xfrm>
            <a:off x="533400" y="260350"/>
            <a:ext cx="6156325" cy="549275"/>
            <a:chOff x="403" y="164"/>
            <a:chExt cx="3878" cy="346"/>
          </a:xfrm>
        </p:grpSpPr>
        <p:graphicFrame>
          <p:nvGraphicFramePr>
            <p:cNvPr id="2050" name="Object 2"/>
            <p:cNvGraphicFramePr>
              <a:graphicFrameLocks noChangeAspect="1"/>
            </p:cNvGraphicFramePr>
            <p:nvPr/>
          </p:nvGraphicFramePr>
          <p:xfrm>
            <a:off x="3763" y="164"/>
            <a:ext cx="518" cy="346"/>
          </p:xfrm>
          <a:graphic>
            <a:graphicData uri="http://schemas.openxmlformats.org/presentationml/2006/ole">
              <mc:AlternateContent xmlns:mc="http://schemas.openxmlformats.org/markup-compatibility/2006">
                <mc:Choice xmlns:v="urn:schemas-microsoft-com:vml" Requires="v">
                  <p:oleObj spid="_x0000_s2116" name="Imagen de mapa de bits" r:id="rId4" imgW="4277322" imgH="4009524" progId="">
                    <p:embed/>
                  </p:oleObj>
                </mc:Choice>
                <mc:Fallback>
                  <p:oleObj name="Imagen de mapa de bits" r:id="rId4" imgW="4277322" imgH="4009524" progId="">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63" y="164"/>
                          <a:ext cx="518" cy="346"/>
                        </a:xfrm>
                        <a:prstGeom prst="rect">
                          <a:avLst/>
                        </a:prstGeom>
                        <a:noFill/>
                        <a:extLst>
                          <a:ext uri="{909E8E84-426E-40DD-AFC4-6F175D3DCCD1}">
                            <a14:hiddenFill xmlns:a14="http://schemas.microsoft.com/office/drawing/2010/main">
                              <a:solidFill>
                                <a:srgbClr val="00CC99"/>
                              </a:solidFill>
                            </a14:hiddenFill>
                          </a:ext>
                        </a:extLst>
                      </p:spPr>
                    </p:pic>
                  </p:oleObj>
                </mc:Fallback>
              </mc:AlternateContent>
            </a:graphicData>
          </a:graphic>
        </p:graphicFrame>
        <p:grpSp>
          <p:nvGrpSpPr>
            <p:cNvPr id="2080" name="Group 7"/>
            <p:cNvGrpSpPr>
              <a:grpSpLocks/>
            </p:cNvGrpSpPr>
            <p:nvPr/>
          </p:nvGrpSpPr>
          <p:grpSpPr bwMode="auto">
            <a:xfrm>
              <a:off x="403" y="240"/>
              <a:ext cx="3533" cy="252"/>
              <a:chOff x="403" y="240"/>
              <a:chExt cx="3533" cy="252"/>
            </a:xfrm>
          </p:grpSpPr>
          <p:graphicFrame>
            <p:nvGraphicFramePr>
              <p:cNvPr id="2051" name="Object 3"/>
              <p:cNvGraphicFramePr>
                <a:graphicFrameLocks noChangeAspect="1"/>
              </p:cNvGraphicFramePr>
              <p:nvPr/>
            </p:nvGraphicFramePr>
            <p:xfrm>
              <a:off x="403" y="288"/>
              <a:ext cx="864" cy="173"/>
            </p:xfrm>
            <a:graphic>
              <a:graphicData uri="http://schemas.openxmlformats.org/presentationml/2006/ole">
                <mc:AlternateContent xmlns:mc="http://schemas.openxmlformats.org/markup-compatibility/2006">
                  <mc:Choice xmlns:v="urn:schemas-microsoft-com:vml" Requires="v">
                    <p:oleObj spid="_x0000_s2117" name="Documento" r:id="rId6" imgW="2136600" imgH="417240" progId="">
                      <p:embed/>
                    </p:oleObj>
                  </mc:Choice>
                  <mc:Fallback>
                    <p:oleObj name="Documento" r:id="rId6" imgW="2136600" imgH="417240" progId="">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3" y="288"/>
                            <a:ext cx="864" cy="17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81" name="Text Box 10"/>
              <p:cNvSpPr txBox="1">
                <a:spLocks noChangeArrowheads="1"/>
              </p:cNvSpPr>
              <p:nvPr/>
            </p:nvSpPr>
            <p:spPr bwMode="auto">
              <a:xfrm>
                <a:off x="2160" y="240"/>
                <a:ext cx="1776"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endParaRPr lang="es-CL" sz="2000">
                  <a:solidFill>
                    <a:schemeClr val="bg2"/>
                  </a:solidFill>
                </a:endParaRPr>
              </a:p>
            </p:txBody>
          </p:sp>
        </p:grpSp>
      </p:grpSp>
      <p:sp>
        <p:nvSpPr>
          <p:cNvPr id="2056" name="Oval 12"/>
          <p:cNvSpPr>
            <a:spLocks noChangeArrowheads="1"/>
          </p:cNvSpPr>
          <p:nvPr/>
        </p:nvSpPr>
        <p:spPr bwMode="auto">
          <a:xfrm>
            <a:off x="1458913" y="1736725"/>
            <a:ext cx="6226175" cy="4714875"/>
          </a:xfrm>
          <a:prstGeom prst="ellipse">
            <a:avLst/>
          </a:prstGeom>
          <a:solidFill>
            <a:srgbClr val="008000"/>
          </a:solidFill>
          <a:ln w="28575">
            <a:solidFill>
              <a:srgbClr val="4D4D4D"/>
            </a:solidFill>
            <a:round/>
            <a:headEnd/>
            <a:tailEnd/>
          </a:ln>
        </p:spPr>
        <p:txBody>
          <a:bodyPr wrap="none" anchor="ctr"/>
          <a:lstStyle/>
          <a:p>
            <a:endParaRPr lang="es-CL"/>
          </a:p>
        </p:txBody>
      </p:sp>
      <p:sp>
        <p:nvSpPr>
          <p:cNvPr id="2057" name="Oval 13"/>
          <p:cNvSpPr>
            <a:spLocks noChangeArrowheads="1"/>
          </p:cNvSpPr>
          <p:nvPr/>
        </p:nvSpPr>
        <p:spPr bwMode="auto">
          <a:xfrm>
            <a:off x="2413000" y="2654300"/>
            <a:ext cx="4318000" cy="2879725"/>
          </a:xfrm>
          <a:prstGeom prst="ellipse">
            <a:avLst/>
          </a:prstGeom>
          <a:solidFill>
            <a:srgbClr val="0099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s-CL"/>
          </a:p>
        </p:txBody>
      </p:sp>
      <p:sp>
        <p:nvSpPr>
          <p:cNvPr id="2058" name="Oval 14"/>
          <p:cNvSpPr>
            <a:spLocks noChangeArrowheads="1"/>
          </p:cNvSpPr>
          <p:nvPr/>
        </p:nvSpPr>
        <p:spPr bwMode="auto">
          <a:xfrm>
            <a:off x="3492500" y="3373438"/>
            <a:ext cx="2159000" cy="1439862"/>
          </a:xfrm>
          <a:prstGeom prst="ellipse">
            <a:avLst/>
          </a:prstGeom>
          <a:gradFill rotWithShape="0">
            <a:gsLst>
              <a:gs pos="0">
                <a:srgbClr val="FF3300"/>
              </a:gs>
              <a:gs pos="100000">
                <a:srgbClr val="009900"/>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s-CL"/>
          </a:p>
        </p:txBody>
      </p:sp>
      <p:sp>
        <p:nvSpPr>
          <p:cNvPr id="2059" name="Text Box 15"/>
          <p:cNvSpPr txBox="1">
            <a:spLocks noChangeArrowheads="1"/>
          </p:cNvSpPr>
          <p:nvPr/>
        </p:nvSpPr>
        <p:spPr bwMode="auto">
          <a:xfrm>
            <a:off x="3671888" y="2041525"/>
            <a:ext cx="18002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s-ES">
                <a:solidFill>
                  <a:srgbClr val="FFFF00"/>
                </a:solidFill>
              </a:rPr>
              <a:t>Macro - Entorno</a:t>
            </a:r>
          </a:p>
        </p:txBody>
      </p:sp>
      <p:sp>
        <p:nvSpPr>
          <p:cNvPr id="2060" name="Text Box 16"/>
          <p:cNvSpPr txBox="1">
            <a:spLocks noChangeArrowheads="1"/>
          </p:cNvSpPr>
          <p:nvPr/>
        </p:nvSpPr>
        <p:spPr bwMode="auto">
          <a:xfrm>
            <a:off x="2771775" y="3265488"/>
            <a:ext cx="1800225"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s-ES" sz="1200">
                <a:solidFill>
                  <a:schemeClr val="bg1"/>
                </a:solidFill>
              </a:rPr>
              <a:t>Dueños</a:t>
            </a:r>
          </a:p>
        </p:txBody>
      </p:sp>
      <p:sp>
        <p:nvSpPr>
          <p:cNvPr id="2061" name="Text Box 17"/>
          <p:cNvSpPr txBox="1">
            <a:spLocks noChangeArrowheads="1"/>
          </p:cNvSpPr>
          <p:nvPr/>
        </p:nvSpPr>
        <p:spPr bwMode="auto">
          <a:xfrm>
            <a:off x="2447925" y="3956050"/>
            <a:ext cx="180022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s-ES" sz="1200">
                <a:solidFill>
                  <a:schemeClr val="bg1"/>
                </a:solidFill>
              </a:rPr>
              <a:t>Laboral</a:t>
            </a:r>
          </a:p>
        </p:txBody>
      </p:sp>
      <p:sp>
        <p:nvSpPr>
          <p:cNvPr id="2062" name="Text Box 18"/>
          <p:cNvSpPr txBox="1">
            <a:spLocks noChangeArrowheads="1"/>
          </p:cNvSpPr>
          <p:nvPr/>
        </p:nvSpPr>
        <p:spPr bwMode="auto">
          <a:xfrm>
            <a:off x="2987675" y="4741863"/>
            <a:ext cx="1800225"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s-ES" sz="1200">
                <a:solidFill>
                  <a:schemeClr val="bg1"/>
                </a:solidFill>
              </a:rPr>
              <a:t>Consumidor</a:t>
            </a:r>
          </a:p>
        </p:txBody>
      </p:sp>
      <p:sp>
        <p:nvSpPr>
          <p:cNvPr id="2063" name="Text Box 19"/>
          <p:cNvSpPr txBox="1">
            <a:spLocks noChangeArrowheads="1"/>
          </p:cNvSpPr>
          <p:nvPr/>
        </p:nvSpPr>
        <p:spPr bwMode="auto">
          <a:xfrm>
            <a:off x="6192838" y="5173663"/>
            <a:ext cx="1800225"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s-ES" sz="1200">
                <a:solidFill>
                  <a:srgbClr val="EAEAEA"/>
                </a:solidFill>
              </a:rPr>
              <a:t>Global</a:t>
            </a:r>
          </a:p>
        </p:txBody>
      </p:sp>
      <p:sp>
        <p:nvSpPr>
          <p:cNvPr id="2064" name="Text Box 20"/>
          <p:cNvSpPr txBox="1">
            <a:spLocks noChangeArrowheads="1"/>
          </p:cNvSpPr>
          <p:nvPr/>
        </p:nvSpPr>
        <p:spPr bwMode="auto">
          <a:xfrm>
            <a:off x="1547813" y="3956050"/>
            <a:ext cx="180022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s-ES" sz="1200">
                <a:solidFill>
                  <a:srgbClr val="EAEAEA"/>
                </a:solidFill>
              </a:rPr>
              <a:t>Político</a:t>
            </a:r>
          </a:p>
        </p:txBody>
      </p:sp>
      <p:sp>
        <p:nvSpPr>
          <p:cNvPr id="2065" name="Text Box 21"/>
          <p:cNvSpPr txBox="1">
            <a:spLocks noChangeArrowheads="1"/>
          </p:cNvSpPr>
          <p:nvPr/>
        </p:nvSpPr>
        <p:spPr bwMode="auto">
          <a:xfrm>
            <a:off x="1547813" y="3282950"/>
            <a:ext cx="18002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s-ES"/>
              <a:t>Energía</a:t>
            </a:r>
          </a:p>
        </p:txBody>
      </p:sp>
      <p:sp>
        <p:nvSpPr>
          <p:cNvPr id="2066" name="Text Box 22"/>
          <p:cNvSpPr txBox="1">
            <a:spLocks noChangeArrowheads="1"/>
          </p:cNvSpPr>
          <p:nvPr/>
        </p:nvSpPr>
        <p:spPr bwMode="auto">
          <a:xfrm>
            <a:off x="3671888" y="5930900"/>
            <a:ext cx="20431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s-ES"/>
              <a:t>3.Tecnológico</a:t>
            </a:r>
          </a:p>
        </p:txBody>
      </p:sp>
      <p:sp>
        <p:nvSpPr>
          <p:cNvPr id="2067" name="Text Box 23"/>
          <p:cNvSpPr txBox="1">
            <a:spLocks noChangeArrowheads="1"/>
          </p:cNvSpPr>
          <p:nvPr/>
        </p:nvSpPr>
        <p:spPr bwMode="auto">
          <a:xfrm>
            <a:off x="2016125" y="4994275"/>
            <a:ext cx="180022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s-ES" sz="1200">
                <a:solidFill>
                  <a:srgbClr val="EAEAEA"/>
                </a:solidFill>
              </a:rPr>
              <a:t>Legal</a:t>
            </a:r>
          </a:p>
        </p:txBody>
      </p:sp>
      <p:sp>
        <p:nvSpPr>
          <p:cNvPr id="2068" name="Text Box 24"/>
          <p:cNvSpPr txBox="1">
            <a:spLocks noChangeArrowheads="1"/>
          </p:cNvSpPr>
          <p:nvPr/>
        </p:nvSpPr>
        <p:spPr bwMode="auto">
          <a:xfrm>
            <a:off x="3671888" y="2906713"/>
            <a:ext cx="18002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s-ES">
                <a:solidFill>
                  <a:srgbClr val="FFCC00"/>
                </a:solidFill>
              </a:rPr>
              <a:t>Micro - Entorno</a:t>
            </a:r>
          </a:p>
        </p:txBody>
      </p:sp>
      <p:sp>
        <p:nvSpPr>
          <p:cNvPr id="2069" name="Text Box 25"/>
          <p:cNvSpPr txBox="1">
            <a:spLocks noChangeArrowheads="1"/>
          </p:cNvSpPr>
          <p:nvPr/>
        </p:nvSpPr>
        <p:spPr bwMode="auto">
          <a:xfrm>
            <a:off x="5111750" y="3429000"/>
            <a:ext cx="18002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s-ES"/>
              <a:t>Competidor</a:t>
            </a:r>
          </a:p>
        </p:txBody>
      </p:sp>
      <p:sp>
        <p:nvSpPr>
          <p:cNvPr id="2070" name="Text Box 26"/>
          <p:cNvSpPr txBox="1">
            <a:spLocks noChangeArrowheads="1"/>
          </p:cNvSpPr>
          <p:nvPr/>
        </p:nvSpPr>
        <p:spPr bwMode="auto">
          <a:xfrm>
            <a:off x="5580063" y="3956050"/>
            <a:ext cx="18002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s-ES"/>
              <a:t>Insumos</a:t>
            </a:r>
          </a:p>
        </p:txBody>
      </p:sp>
      <p:sp>
        <p:nvSpPr>
          <p:cNvPr id="2071" name="Text Box 27"/>
          <p:cNvSpPr txBox="1">
            <a:spLocks noChangeArrowheads="1"/>
          </p:cNvSpPr>
          <p:nvPr/>
        </p:nvSpPr>
        <p:spPr bwMode="auto">
          <a:xfrm>
            <a:off x="5184775" y="4741863"/>
            <a:ext cx="1800225"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s-ES" sz="1200">
                <a:solidFill>
                  <a:schemeClr val="bg1"/>
                </a:solidFill>
              </a:rPr>
              <a:t>Clientes</a:t>
            </a:r>
          </a:p>
        </p:txBody>
      </p:sp>
      <p:sp>
        <p:nvSpPr>
          <p:cNvPr id="2072" name="Text Box 28"/>
          <p:cNvSpPr txBox="1">
            <a:spLocks noChangeArrowheads="1"/>
          </p:cNvSpPr>
          <p:nvPr/>
        </p:nvSpPr>
        <p:spPr bwMode="auto">
          <a:xfrm>
            <a:off x="6804025" y="3290888"/>
            <a:ext cx="1800225"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s-ES" sz="1200">
                <a:solidFill>
                  <a:srgbClr val="EAEAEA"/>
                </a:solidFill>
              </a:rPr>
              <a:t>Social</a:t>
            </a:r>
          </a:p>
        </p:txBody>
      </p:sp>
      <p:sp>
        <p:nvSpPr>
          <p:cNvPr id="2073" name="Text Box 29"/>
          <p:cNvSpPr txBox="1">
            <a:spLocks noChangeArrowheads="1"/>
          </p:cNvSpPr>
          <p:nvPr/>
        </p:nvSpPr>
        <p:spPr bwMode="auto">
          <a:xfrm>
            <a:off x="5867400" y="2581275"/>
            <a:ext cx="180022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s-ES" sz="1200">
                <a:solidFill>
                  <a:srgbClr val="EAEAEA"/>
                </a:solidFill>
              </a:rPr>
              <a:t>Económico</a:t>
            </a:r>
          </a:p>
        </p:txBody>
      </p:sp>
      <p:sp>
        <p:nvSpPr>
          <p:cNvPr id="2074" name="Text Box 30"/>
          <p:cNvSpPr txBox="1">
            <a:spLocks noChangeArrowheads="1"/>
          </p:cNvSpPr>
          <p:nvPr/>
        </p:nvSpPr>
        <p:spPr bwMode="auto">
          <a:xfrm>
            <a:off x="2268538" y="2581275"/>
            <a:ext cx="180022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s-ES" sz="1200">
                <a:solidFill>
                  <a:srgbClr val="EAEAEA"/>
                </a:solidFill>
              </a:rPr>
              <a:t>Cultural</a:t>
            </a:r>
          </a:p>
        </p:txBody>
      </p:sp>
      <p:sp>
        <p:nvSpPr>
          <p:cNvPr id="236575" name="Rectangle 31"/>
          <p:cNvSpPr>
            <a:spLocks noChangeArrowheads="1"/>
          </p:cNvSpPr>
          <p:nvPr/>
        </p:nvSpPr>
        <p:spPr bwMode="auto">
          <a:xfrm>
            <a:off x="0" y="1268413"/>
            <a:ext cx="6338888" cy="519112"/>
          </a:xfrm>
          <a:prstGeom prst="rect">
            <a:avLst/>
          </a:prstGeom>
          <a:noFill/>
          <a:ln w="9525">
            <a:noFill/>
            <a:miter lim="800000"/>
            <a:headEnd/>
            <a:tailEnd/>
          </a:ln>
          <a:effectLst/>
        </p:spPr>
        <p:txBody>
          <a:bodyPr wrap="none">
            <a:spAutoFit/>
          </a:bodyPr>
          <a:lstStyle/>
          <a:p>
            <a:pPr>
              <a:defRPr/>
            </a:pPr>
            <a:r>
              <a:rPr lang="es-ES" sz="2800" dirty="0">
                <a:solidFill>
                  <a:srgbClr val="008000"/>
                </a:solidFill>
                <a:effectLst>
                  <a:outerShdw blurRad="38100" dist="38100" dir="2700000" algn="tl">
                    <a:srgbClr val="C0C0C0"/>
                  </a:outerShdw>
                </a:effectLst>
                <a:cs typeface="+mn-cs"/>
              </a:rPr>
              <a:t>VARIABLES CLAVE ESCENARIO</a:t>
            </a:r>
          </a:p>
        </p:txBody>
      </p:sp>
      <p:sp>
        <p:nvSpPr>
          <p:cNvPr id="2076" name="Text Box 32"/>
          <p:cNvSpPr txBox="1">
            <a:spLocks noChangeArrowheads="1"/>
          </p:cNvSpPr>
          <p:nvPr/>
        </p:nvSpPr>
        <p:spPr bwMode="auto">
          <a:xfrm>
            <a:off x="358775" y="1916113"/>
            <a:ext cx="201612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s-ES" sz="2000">
                <a:solidFill>
                  <a:srgbClr val="FF3300"/>
                </a:solidFill>
              </a:rPr>
              <a:t>Escenarios Externos</a:t>
            </a:r>
          </a:p>
        </p:txBody>
      </p:sp>
      <p:sp>
        <p:nvSpPr>
          <p:cNvPr id="2077" name="31 Marcador de fecha"/>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7026ACB-48F7-4389-B205-495F30216C37}" type="datetime1">
              <a:rPr lang="es-CL" smtClean="0"/>
              <a:t>12-10-2011</a:t>
            </a:fld>
            <a:endParaRPr lang="es-ES"/>
          </a:p>
        </p:txBody>
      </p:sp>
      <p:sp>
        <p:nvSpPr>
          <p:cNvPr id="2078" name="32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23710F2-7F0E-40BD-8FD7-064AE6221F56}" type="slidenum">
              <a:rPr lang="es-ES" smtClean="0"/>
              <a:pPr eaLnBrk="1" hangingPunct="1"/>
              <a:t>41</a:t>
            </a:fld>
            <a:endParaRPr lang="es-ES" smtClean="0"/>
          </a:p>
        </p:txBody>
      </p:sp>
      <p:sp>
        <p:nvSpPr>
          <p:cNvPr id="2079" name="33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s-CL" smtClean="0"/>
          </a:p>
        </p:txBody>
      </p:sp>
    </p:spTree>
  </p:cSld>
  <p:clrMapOvr>
    <a:masterClrMapping/>
  </p:clrMapOvr>
  <p:transition>
    <p:zoom dir="in"/>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5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sp>
        <p:nvSpPr>
          <p:cNvPr id="69635" name="6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0D08EFF-0D00-4A64-8C92-F62CFEDEB66B}" type="slidenum">
              <a:rPr lang="en-US" smtClean="0"/>
              <a:pPr eaLnBrk="1" hangingPunct="1"/>
              <a:t>42</a:t>
            </a:fld>
            <a:endParaRPr lang="en-US" smtClean="0"/>
          </a:p>
        </p:txBody>
      </p:sp>
      <p:sp>
        <p:nvSpPr>
          <p:cNvPr id="69636" name="Rectangle 2"/>
          <p:cNvSpPr>
            <a:spLocks noGrp="1" noChangeArrowheads="1"/>
          </p:cNvSpPr>
          <p:nvPr>
            <p:ph type="title"/>
          </p:nvPr>
        </p:nvSpPr>
        <p:spPr>
          <a:xfrm>
            <a:off x="179388" y="0"/>
            <a:ext cx="5365750" cy="1462088"/>
          </a:xfrm>
        </p:spPr>
        <p:txBody>
          <a:bodyPr/>
          <a:lstStyle/>
          <a:p>
            <a:r>
              <a:rPr lang="en-US" smtClean="0">
                <a:solidFill>
                  <a:schemeClr val="bg1"/>
                </a:solidFill>
              </a:rPr>
              <a:t>Interacciones</a:t>
            </a:r>
          </a:p>
        </p:txBody>
      </p:sp>
      <p:sp>
        <p:nvSpPr>
          <p:cNvPr id="69637" name="Rectangle 3"/>
          <p:cNvSpPr>
            <a:spLocks noGrp="1" noChangeArrowheads="1"/>
          </p:cNvSpPr>
          <p:nvPr>
            <p:ph type="body" sz="half" idx="1"/>
          </p:nvPr>
        </p:nvSpPr>
        <p:spPr/>
        <p:txBody>
          <a:bodyPr/>
          <a:lstStyle/>
          <a:p>
            <a:endParaRPr lang="en-US" sz="2800" smtClean="0"/>
          </a:p>
          <a:p>
            <a:pPr>
              <a:buFont typeface="Wingdings" pitchFamily="2" charset="2"/>
              <a:buNone/>
            </a:pPr>
            <a:endParaRPr lang="en-US" sz="2800" smtClean="0"/>
          </a:p>
        </p:txBody>
      </p:sp>
      <p:pic>
        <p:nvPicPr>
          <p:cNvPr id="54282" name="Picture 10" descr="w0008-n"/>
          <p:cNvPicPr>
            <a:picLocks noGrp="1" noChangeAspect="1" noChangeArrowheads="1"/>
          </p:cNvPicPr>
          <p:nvPr>
            <p:ph sz="half" idx="2"/>
          </p:nvPr>
        </p:nvPicPr>
        <p:blipFill>
          <a:blip r:embed="rId2" cstate="print"/>
          <a:srcRect/>
          <a:stretch>
            <a:fillRect/>
          </a:stretch>
        </p:blipFill>
        <p:spPr>
          <a:xfrm>
            <a:off x="899592" y="1772816"/>
            <a:ext cx="7123113" cy="4383087"/>
          </a:xfrm>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sp>
        <p:nvSpPr>
          <p:cNvPr id="69639" name="6 Marcador de fecha"/>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78FC250-7D36-4779-8474-09DEF1241DC5}" type="datetime1">
              <a:rPr lang="es-CL" smtClean="0"/>
              <a:t>12-10-2011</a:t>
            </a:fld>
            <a:endParaRPr lang="en-US"/>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4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sp>
        <p:nvSpPr>
          <p:cNvPr id="205827" name="Rectangle 3"/>
          <p:cNvSpPr>
            <a:spLocks noGrp="1" noChangeArrowheads="1"/>
          </p:cNvSpPr>
          <p:nvPr>
            <p:ph type="body" idx="1"/>
          </p:nvPr>
        </p:nvSpPr>
        <p:spPr>
          <a:xfrm>
            <a:off x="250825" y="1981200"/>
            <a:ext cx="8642350" cy="2384425"/>
          </a:xfrm>
          <a:ln>
            <a:noFill/>
            <a:miter lim="800000"/>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3">
            <a:schemeClr val="lt1"/>
          </a:lnRef>
          <a:fillRef idx="1">
            <a:schemeClr val="accent2"/>
          </a:fillRef>
          <a:effectRef idx="1">
            <a:schemeClr val="accent2"/>
          </a:effectRef>
          <a:fontRef idx="minor">
            <a:schemeClr val="lt1"/>
          </a:fontRef>
        </p:style>
        <p:txBody>
          <a:bodyPr/>
          <a:lstStyle/>
          <a:p>
            <a:pPr algn="ctr">
              <a:buFontTx/>
              <a:buNone/>
              <a:defRPr/>
            </a:pPr>
            <a:r>
              <a:rPr lang="es-CL" sz="3600" dirty="0" smtClean="0"/>
              <a:t>El análisis de la complejidad y la visión sistémica de las interacciones de negocio, serán herramientas claves para los profesionales del siglo XXI.</a:t>
            </a:r>
          </a:p>
        </p:txBody>
      </p:sp>
      <p:sp>
        <p:nvSpPr>
          <p:cNvPr id="205828" name="Text Box 4"/>
          <p:cNvSpPr txBox="1">
            <a:spLocks noChangeArrowheads="1"/>
          </p:cNvSpPr>
          <p:nvPr/>
        </p:nvSpPr>
        <p:spPr bwMode="auto">
          <a:xfrm>
            <a:off x="2124075" y="5300663"/>
            <a:ext cx="6048375" cy="64135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a:spAutoFit/>
          </a:bodyPr>
          <a:lstStyle/>
          <a:p>
            <a:pPr>
              <a:defRPr/>
            </a:pPr>
            <a:r>
              <a:rPr lang="es-ES_tradnl" sz="3600" b="1" dirty="0">
                <a:solidFill>
                  <a:srgbClr val="FF0000"/>
                </a:solidFill>
                <a:sym typeface="Wingdings" pitchFamily="2" charset="2"/>
              </a:rPr>
              <a:t> </a:t>
            </a:r>
            <a:r>
              <a:rPr lang="es-ES_tradnl" sz="3600" b="1" dirty="0">
                <a:solidFill>
                  <a:srgbClr val="FF0000"/>
                </a:solidFill>
              </a:rPr>
              <a:t>Complejidad sistémica</a:t>
            </a:r>
          </a:p>
        </p:txBody>
      </p:sp>
      <p:sp>
        <p:nvSpPr>
          <p:cNvPr id="70663" name="5 Marcador de fecha"/>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9ED3C5F0-A00A-43FF-A0D2-DBF191DC11CA}" type="datetime1">
              <a:rPr lang="es-CL" smtClean="0"/>
              <a:t>12-10-2011</a:t>
            </a:fld>
            <a:endParaRPr lang="es-ES"/>
          </a:p>
        </p:txBody>
      </p:sp>
      <p:sp>
        <p:nvSpPr>
          <p:cNvPr id="70664" name="6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06147A9-85D5-4D52-8E46-BD84745E1B0F}" type="slidenum">
              <a:rPr lang="es-ES"/>
              <a:pPr eaLnBrk="1" hangingPunct="1"/>
              <a:t>43</a:t>
            </a:fld>
            <a:endParaRPr lang="es-ES"/>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05828"/>
                                        </p:tgtEl>
                                        <p:attrNameLst>
                                          <p:attrName>style.visibility</p:attrName>
                                        </p:attrNameLst>
                                      </p:cBhvr>
                                      <p:to>
                                        <p:strVal val="visible"/>
                                      </p:to>
                                    </p:set>
                                    <p:animEffect transition="in" filter="box(in)">
                                      <p:cBhvr>
                                        <p:cTn id="7" dur="500"/>
                                        <p:tgtEl>
                                          <p:spTgt spid="2058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828"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4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sp>
        <p:nvSpPr>
          <p:cNvPr id="71683" name="Rectangle 2"/>
          <p:cNvSpPr>
            <a:spLocks noGrp="1" noChangeArrowheads="1"/>
          </p:cNvSpPr>
          <p:nvPr>
            <p:ph type="title"/>
          </p:nvPr>
        </p:nvSpPr>
        <p:spPr>
          <a:xfrm>
            <a:off x="0" y="0"/>
            <a:ext cx="6804025" cy="1143000"/>
          </a:xfrm>
          <a:solidFill>
            <a:srgbClr val="FFFFFF"/>
          </a:solidFill>
          <a:ln>
            <a:solidFill>
              <a:srgbClr val="000000"/>
            </a:solidFill>
            <a:miter lim="800000"/>
            <a:headEnd/>
            <a:tailEnd/>
          </a:ln>
        </p:spPr>
        <p:txBody>
          <a:bodyPr anchor="t"/>
          <a:lstStyle/>
          <a:p>
            <a:r>
              <a:rPr lang="es-CL" sz="3600" smtClean="0"/>
              <a:t>Impacto de las Operaciones</a:t>
            </a:r>
          </a:p>
        </p:txBody>
      </p:sp>
      <p:sp>
        <p:nvSpPr>
          <p:cNvPr id="53252" name="Rectangle 3"/>
          <p:cNvSpPr>
            <a:spLocks noGrp="1" noChangeArrowheads="1"/>
          </p:cNvSpPr>
          <p:nvPr>
            <p:ph type="body" idx="1"/>
          </p:nvPr>
        </p:nvSpPr>
        <p:spPr>
          <a:xfrm>
            <a:off x="683568" y="2780928"/>
            <a:ext cx="7772400" cy="1662114"/>
          </a:xfrm>
          <a:ln>
            <a:solidFill>
              <a:schemeClr val="tx1"/>
            </a:solidFill>
            <a:miter lim="800000"/>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2"/>
          </a:lnRef>
          <a:fillRef idx="1">
            <a:schemeClr val="lt1"/>
          </a:fillRef>
          <a:effectRef idx="0">
            <a:schemeClr val="accent2"/>
          </a:effectRef>
          <a:fontRef idx="minor">
            <a:schemeClr val="dk1"/>
          </a:fontRef>
        </p:style>
        <p:txBody>
          <a:bodyPr/>
          <a:lstStyle/>
          <a:p>
            <a:pPr algn="ctr">
              <a:buFontTx/>
              <a:buNone/>
              <a:defRPr/>
            </a:pPr>
            <a:r>
              <a:rPr lang="es-CL" dirty="0" smtClean="0"/>
              <a:t>En las distintas representaciones de la empresa, las Operaciones aparecen jugando un rol clave y destacado.</a:t>
            </a:r>
          </a:p>
          <a:p>
            <a:pPr lvl="1" algn="ctr">
              <a:buFontTx/>
              <a:buNone/>
              <a:defRPr/>
            </a:pPr>
            <a:endParaRPr lang="es-CL" dirty="0" smtClean="0"/>
          </a:p>
        </p:txBody>
      </p:sp>
      <p:sp>
        <p:nvSpPr>
          <p:cNvPr id="71687" name="Text Box 4"/>
          <p:cNvSpPr txBox="1">
            <a:spLocks noChangeArrowheads="1"/>
          </p:cNvSpPr>
          <p:nvPr/>
        </p:nvSpPr>
        <p:spPr bwMode="auto">
          <a:xfrm>
            <a:off x="0" y="6289675"/>
            <a:ext cx="3873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a:solidFill>
                  <a:srgbClr val="99FF66"/>
                </a:solidFill>
              </a:rPr>
              <a:t>B</a:t>
            </a:r>
            <a:endParaRPr lang="es-ES">
              <a:solidFill>
                <a:srgbClr val="99FF66"/>
              </a:solidFill>
            </a:endParaRPr>
          </a:p>
        </p:txBody>
      </p:sp>
      <p:sp>
        <p:nvSpPr>
          <p:cNvPr id="71688" name="5 Marcador de fecha"/>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6ECC2B8-C8D6-46D3-B4DA-A63D48654404}" type="datetime1">
              <a:rPr lang="es-CL" smtClean="0"/>
              <a:t>12-10-2011</a:t>
            </a:fld>
            <a:endParaRPr lang="es-ES"/>
          </a:p>
        </p:txBody>
      </p:sp>
      <p:sp>
        <p:nvSpPr>
          <p:cNvPr id="71689" name="6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D972CB4-F6FC-4927-8C31-E58C29739BDF}" type="slidenum">
              <a:rPr lang="es-ES"/>
              <a:pPr eaLnBrk="1" hangingPunct="1"/>
              <a:t>44</a:t>
            </a:fld>
            <a:endParaRPr lang="es-ES"/>
          </a:p>
        </p:txBody>
      </p:sp>
    </p:spTree>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3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sp>
        <p:nvSpPr>
          <p:cNvPr id="72707" name="Rectangle 2"/>
          <p:cNvSpPr>
            <a:spLocks noGrp="1" noChangeArrowheads="1"/>
          </p:cNvSpPr>
          <p:nvPr>
            <p:ph type="title"/>
          </p:nvPr>
        </p:nvSpPr>
        <p:spPr>
          <a:xfrm>
            <a:off x="0" y="0"/>
            <a:ext cx="6948488" cy="914400"/>
          </a:xfrm>
          <a:solidFill>
            <a:srgbClr val="FFFFFF"/>
          </a:solidFill>
          <a:ln>
            <a:solidFill>
              <a:srgbClr val="000000"/>
            </a:solidFill>
            <a:miter lim="800000"/>
            <a:headEnd/>
            <a:tailEnd/>
          </a:ln>
        </p:spPr>
        <p:txBody>
          <a:bodyPr anchor="t"/>
          <a:lstStyle/>
          <a:p>
            <a:r>
              <a:rPr lang="es-CL" smtClean="0"/>
              <a:t>Cadena del Valor </a:t>
            </a:r>
          </a:p>
        </p:txBody>
      </p:sp>
      <p:sp>
        <p:nvSpPr>
          <p:cNvPr id="72708" name="Text Box 4"/>
          <p:cNvSpPr txBox="1">
            <a:spLocks noChangeArrowheads="1"/>
          </p:cNvSpPr>
          <p:nvPr/>
        </p:nvSpPr>
        <p:spPr bwMode="auto">
          <a:xfrm>
            <a:off x="0" y="6289675"/>
            <a:ext cx="3873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a:solidFill>
                  <a:srgbClr val="99FF66"/>
                </a:solidFill>
              </a:rPr>
              <a:t>B</a:t>
            </a:r>
            <a:endParaRPr lang="es-ES">
              <a:solidFill>
                <a:srgbClr val="99FF66"/>
              </a:solidFill>
            </a:endParaRPr>
          </a:p>
        </p:txBody>
      </p:sp>
      <p:sp>
        <p:nvSpPr>
          <p:cNvPr id="72709" name="5 Marcador de fecha"/>
          <p:cNvSpPr>
            <a:spLocks noGrp="1"/>
          </p:cNvSpPr>
          <p:nvPr>
            <p:ph type="dt" sz="quarter" idx="4294967295"/>
          </p:nvPr>
        </p:nvSpPr>
        <p:spPr>
          <a:xfrm>
            <a:off x="0" y="6597650"/>
            <a:ext cx="2133600" cy="2603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9E59D68C-5469-4F4A-A98C-8EEB2B309A59}" type="datetime1">
              <a:rPr lang="es-CL" smtClean="0"/>
              <a:t>12-10-2011</a:t>
            </a:fld>
            <a:endParaRPr lang="es-ES"/>
          </a:p>
        </p:txBody>
      </p:sp>
      <p:sp>
        <p:nvSpPr>
          <p:cNvPr id="72710" name="6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42CCCE9-6791-4888-9205-33F3DE964D1E}" type="slidenum">
              <a:rPr lang="es-ES" smtClean="0"/>
              <a:pPr eaLnBrk="1" hangingPunct="1"/>
              <a:t>45</a:t>
            </a:fld>
            <a:endParaRPr lang="es-ES" smtClean="0"/>
          </a:p>
        </p:txBody>
      </p:sp>
      <p:pic>
        <p:nvPicPr>
          <p:cNvPr id="2" name="Picture 4" descr="http://www.deinsa.com/cmi/images/fig_3_9_cadena_de_valor_generico.jpg"/>
          <p:cNvPicPr>
            <a:picLocks noChangeAspect="1" noChangeArrowheads="1"/>
          </p:cNvPicPr>
          <p:nvPr/>
        </p:nvPicPr>
        <p:blipFill>
          <a:blip r:embed="rId2" cstate="print"/>
          <a:srcRect/>
          <a:stretch>
            <a:fillRect/>
          </a:stretch>
        </p:blipFill>
        <p:spPr bwMode="auto">
          <a:xfrm>
            <a:off x="179512" y="1484784"/>
            <a:ext cx="8664450" cy="4896543"/>
          </a:xfrm>
          <a:prstGeom prst="rect">
            <a:avLst/>
          </a:prstGeom>
          <a:ln>
            <a:solidFill>
              <a:schemeClr val="tx1"/>
            </a:solid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2"/>
          </a:lnRef>
          <a:fillRef idx="1">
            <a:schemeClr val="lt1"/>
          </a:fillRef>
          <a:effectRef idx="0">
            <a:schemeClr val="accent2"/>
          </a:effectRef>
          <a:fontRef idx="minor">
            <a:schemeClr val="dk1"/>
          </a:fontRef>
        </p:style>
      </p:pic>
    </p:spTree>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3"/>
          <p:cNvSpPr>
            <a:spLocks noChangeArrowheads="1"/>
          </p:cNvSpPr>
          <p:nvPr/>
        </p:nvSpPr>
        <p:spPr bwMode="auto">
          <a:xfrm>
            <a:off x="250825" y="188913"/>
            <a:ext cx="5616575"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r>
              <a:rPr lang="es-CL" sz="3200" b="1">
                <a:solidFill>
                  <a:schemeClr val="bg1"/>
                </a:solidFill>
              </a:rPr>
              <a:t>Actividades Clave de la Cadena de Valor</a:t>
            </a:r>
            <a:endParaRPr lang="es-ES" sz="3200" b="1">
              <a:solidFill>
                <a:schemeClr val="bg1"/>
              </a:solidFill>
            </a:endParaRPr>
          </a:p>
        </p:txBody>
      </p:sp>
      <p:pic>
        <p:nvPicPr>
          <p:cNvPr id="73731" name="Picture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92725" y="1700213"/>
            <a:ext cx="115093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3732" name="Picture 12" descr="Petrobras_Transparent"/>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16688" y="1557338"/>
            <a:ext cx="792162" cy="48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3733" name="Picture 13" descr="ENAP VOLUMEN150"/>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596188" y="1700213"/>
            <a:ext cx="1008062"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3734" name="Picture 1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8638" y="2205038"/>
            <a:ext cx="8147050" cy="3800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3735" name="6 Marcador de fecha"/>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9BC80CE3-734C-40EA-AC8A-C02B65533EAD}" type="datetime1">
              <a:rPr lang="es-CL" smtClean="0"/>
              <a:t>12-10-2011</a:t>
            </a:fld>
            <a:endParaRPr lang="es-ES"/>
          </a:p>
        </p:txBody>
      </p:sp>
      <p:sp>
        <p:nvSpPr>
          <p:cNvPr id="73736" name="7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BC30423-9A06-44A6-A0F7-88AB761C94C9}" type="slidenum">
              <a:rPr lang="es-ES"/>
              <a:pPr eaLnBrk="1" hangingPunct="1"/>
              <a:t>46</a:t>
            </a:fld>
            <a:endParaRPr lang="es-ES"/>
          </a:p>
        </p:txBody>
      </p:sp>
      <p:sp>
        <p:nvSpPr>
          <p:cNvPr id="73737" name="8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s-CL" smtClean="0"/>
          </a:p>
        </p:txBody>
      </p:sp>
    </p:spTree>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4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sp>
        <p:nvSpPr>
          <p:cNvPr id="74755" name="Rectangle 2"/>
          <p:cNvSpPr>
            <a:spLocks noGrp="1" noChangeArrowheads="1"/>
          </p:cNvSpPr>
          <p:nvPr>
            <p:ph type="title"/>
          </p:nvPr>
        </p:nvSpPr>
        <p:spPr>
          <a:xfrm>
            <a:off x="0" y="0"/>
            <a:ext cx="6769100" cy="1143000"/>
          </a:xfrm>
          <a:solidFill>
            <a:srgbClr val="FFFFFF"/>
          </a:solidFill>
          <a:ln algn="ctr">
            <a:solidFill>
              <a:srgbClr val="000000"/>
            </a:solidFill>
            <a:miter lim="800000"/>
            <a:headEnd/>
            <a:tailEnd/>
          </a:ln>
        </p:spPr>
        <p:txBody>
          <a:bodyPr anchor="t"/>
          <a:lstStyle/>
          <a:p>
            <a:r>
              <a:rPr lang="es-CL" sz="3600" smtClean="0"/>
              <a:t>Impacto de las Operaciones:</a:t>
            </a:r>
            <a:br>
              <a:rPr lang="es-CL" sz="3600" smtClean="0"/>
            </a:br>
            <a:r>
              <a:rPr lang="es-CL" sz="3600" smtClean="0"/>
              <a:t> la mirada estratégica. </a:t>
            </a:r>
            <a:br>
              <a:rPr lang="es-CL" sz="3600" smtClean="0"/>
            </a:br>
            <a:r>
              <a:rPr lang="es-CL" sz="3600" smtClean="0"/>
              <a:t/>
            </a:r>
            <a:br>
              <a:rPr lang="es-CL" sz="3600" smtClean="0"/>
            </a:br>
            <a:endParaRPr lang="es-CL" sz="3600" smtClean="0"/>
          </a:p>
        </p:txBody>
      </p:sp>
      <p:sp>
        <p:nvSpPr>
          <p:cNvPr id="74756" name="Rectangle 3"/>
          <p:cNvSpPr>
            <a:spLocks noGrp="1" noChangeArrowheads="1"/>
          </p:cNvSpPr>
          <p:nvPr>
            <p:ph type="body" idx="1"/>
          </p:nvPr>
        </p:nvSpPr>
        <p:spPr>
          <a:xfrm>
            <a:off x="468313" y="2205038"/>
            <a:ext cx="8675687" cy="4114800"/>
          </a:xfrm>
        </p:spPr>
        <p:txBody>
          <a:bodyPr/>
          <a:lstStyle/>
          <a:p>
            <a:pPr>
              <a:lnSpc>
                <a:spcPct val="90000"/>
              </a:lnSpc>
            </a:pPr>
            <a:r>
              <a:rPr lang="es-CL" sz="2800" smtClean="0"/>
              <a:t>La reconfiguración de las operaciones es clave en las capacidades estratégicas que puede generar una empresa:</a:t>
            </a:r>
          </a:p>
          <a:p>
            <a:pPr>
              <a:lnSpc>
                <a:spcPct val="90000"/>
              </a:lnSpc>
            </a:pPr>
            <a:endParaRPr lang="es-CL" sz="2800" smtClean="0"/>
          </a:p>
          <a:p>
            <a:pPr lvl="1">
              <a:lnSpc>
                <a:spcPct val="90000"/>
              </a:lnSpc>
            </a:pPr>
            <a:r>
              <a:rPr lang="es-CL" sz="2400" smtClean="0"/>
              <a:t>Ser un competidor de bajo costo.</a:t>
            </a:r>
          </a:p>
          <a:p>
            <a:pPr lvl="1">
              <a:lnSpc>
                <a:spcPct val="90000"/>
              </a:lnSpc>
            </a:pPr>
            <a:r>
              <a:rPr lang="es-CL" sz="2400" smtClean="0"/>
              <a:t>Lograr flexibilidad en la capacidad de adaptar productos.</a:t>
            </a:r>
          </a:p>
          <a:p>
            <a:pPr lvl="1">
              <a:lnSpc>
                <a:spcPct val="90000"/>
              </a:lnSpc>
            </a:pPr>
            <a:r>
              <a:rPr lang="es-CL" sz="2400" smtClean="0"/>
              <a:t>Innovación para generar nuevos productos.</a:t>
            </a:r>
          </a:p>
          <a:p>
            <a:pPr lvl="1">
              <a:lnSpc>
                <a:spcPct val="90000"/>
              </a:lnSpc>
            </a:pPr>
            <a:r>
              <a:rPr lang="es-CL" sz="2400" smtClean="0"/>
              <a:t>Capacidad para cumplir estándares ambientales.</a:t>
            </a:r>
          </a:p>
          <a:p>
            <a:pPr lvl="1">
              <a:lnSpc>
                <a:spcPct val="90000"/>
              </a:lnSpc>
            </a:pPr>
            <a:r>
              <a:rPr lang="es-CL" sz="2400" smtClean="0"/>
              <a:t>Estrategia de fusiones y adquisiciones.</a:t>
            </a:r>
          </a:p>
        </p:txBody>
      </p:sp>
      <p:sp>
        <p:nvSpPr>
          <p:cNvPr id="74757" name="4 Marcador de fecha"/>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9B79F1A-D88D-42DA-A1E9-600A78D25422}" type="datetime1">
              <a:rPr lang="es-CL" smtClean="0"/>
              <a:t>12-10-2011</a:t>
            </a:fld>
            <a:endParaRPr lang="es-ES"/>
          </a:p>
        </p:txBody>
      </p:sp>
      <p:sp>
        <p:nvSpPr>
          <p:cNvPr id="74758" name="5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1F93027-D80A-48BA-8270-6EEBE64987FA}" type="slidenum">
              <a:rPr lang="es-ES"/>
              <a:pPr eaLnBrk="1" hangingPunct="1"/>
              <a:t>47</a:t>
            </a:fld>
            <a:endParaRPr lang="es-ES"/>
          </a:p>
        </p:txBody>
      </p:sp>
    </p:spTree>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2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sp>
        <p:nvSpPr>
          <p:cNvPr id="75779" name="Arc 2"/>
          <p:cNvSpPr>
            <a:spLocks/>
          </p:cNvSpPr>
          <p:nvPr/>
        </p:nvSpPr>
        <p:spPr bwMode="auto">
          <a:xfrm>
            <a:off x="4254500" y="2362200"/>
            <a:ext cx="527050" cy="1781175"/>
          </a:xfrm>
          <a:custGeom>
            <a:avLst/>
            <a:gdLst>
              <a:gd name="T0" fmla="*/ 2147483647 w 21600"/>
              <a:gd name="T1" fmla="*/ 0 h 21600"/>
              <a:gd name="T2" fmla="*/ 0 w 21600"/>
              <a:gd name="T3" fmla="*/ 2147483647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0"/>
                </a:moveTo>
                <a:cubicBezTo>
                  <a:pt x="21600" y="11929"/>
                  <a:pt x="11929" y="21599"/>
                  <a:pt x="0" y="21600"/>
                </a:cubicBezTo>
              </a:path>
              <a:path w="21600" h="21600" stroke="0" extrusionOk="0">
                <a:moveTo>
                  <a:pt x="21600" y="0"/>
                </a:moveTo>
                <a:cubicBezTo>
                  <a:pt x="21600" y="11929"/>
                  <a:pt x="11929" y="21599"/>
                  <a:pt x="0" y="21600"/>
                </a:cubicBezTo>
                <a:lnTo>
                  <a:pt x="0" y="0"/>
                </a:lnTo>
                <a:close/>
              </a:path>
            </a:pathLst>
          </a:custGeom>
          <a:noFill/>
          <a:ln w="12700" cap="rnd">
            <a:solidFill>
              <a:schemeClr val="tx1"/>
            </a:solidFill>
            <a:round/>
            <a:headEnd type="triangle" w="med" len="med"/>
            <a:tailEnd/>
          </a:ln>
          <a:extLst>
            <a:ext uri="{909E8E84-426E-40DD-AFC4-6F175D3DCCD1}">
              <a14:hiddenFill xmlns:a14="http://schemas.microsoft.com/office/drawing/2010/main">
                <a:solidFill>
                  <a:srgbClr val="FFFFFF"/>
                </a:solidFill>
              </a14:hiddenFill>
            </a:ext>
          </a:extLst>
        </p:spPr>
        <p:txBody>
          <a:bodyPr wrap="none" anchor="ctr"/>
          <a:lstStyle/>
          <a:p>
            <a:endParaRPr lang="es-CL"/>
          </a:p>
        </p:txBody>
      </p:sp>
      <p:sp>
        <p:nvSpPr>
          <p:cNvPr id="75780" name="Arc 3"/>
          <p:cNvSpPr>
            <a:spLocks/>
          </p:cNvSpPr>
          <p:nvPr/>
        </p:nvSpPr>
        <p:spPr bwMode="auto">
          <a:xfrm>
            <a:off x="3144838" y="2371725"/>
            <a:ext cx="1392237" cy="1781175"/>
          </a:xfrm>
          <a:custGeom>
            <a:avLst/>
            <a:gdLst>
              <a:gd name="T0" fmla="*/ 2147483647 w 22002"/>
              <a:gd name="T1" fmla="*/ 0 h 21600"/>
              <a:gd name="T2" fmla="*/ 0 w 22002"/>
              <a:gd name="T3" fmla="*/ 2147483647 h 21600"/>
              <a:gd name="T4" fmla="*/ 2147483647 w 22002"/>
              <a:gd name="T5" fmla="*/ 0 h 21600"/>
              <a:gd name="T6" fmla="*/ 0 60000 65536"/>
              <a:gd name="T7" fmla="*/ 0 60000 65536"/>
              <a:gd name="T8" fmla="*/ 0 60000 65536"/>
              <a:gd name="T9" fmla="*/ 0 w 22002"/>
              <a:gd name="T10" fmla="*/ 0 h 21600"/>
              <a:gd name="T11" fmla="*/ 22002 w 22002"/>
              <a:gd name="T12" fmla="*/ 21600 h 21600"/>
            </a:gdLst>
            <a:ahLst/>
            <a:cxnLst>
              <a:cxn ang="T6">
                <a:pos x="T0" y="T1"/>
              </a:cxn>
              <a:cxn ang="T7">
                <a:pos x="T2" y="T3"/>
              </a:cxn>
              <a:cxn ang="T8">
                <a:pos x="T4" y="T5"/>
              </a:cxn>
            </a:cxnLst>
            <a:rect l="T9" t="T10" r="T11" b="T12"/>
            <a:pathLst>
              <a:path w="22002" h="21600" fill="none" extrusionOk="0">
                <a:moveTo>
                  <a:pt x="22002" y="0"/>
                </a:moveTo>
                <a:cubicBezTo>
                  <a:pt x="22002" y="11929"/>
                  <a:pt x="12331" y="21600"/>
                  <a:pt x="402" y="21600"/>
                </a:cubicBezTo>
                <a:cubicBezTo>
                  <a:pt x="267" y="21600"/>
                  <a:pt x="133" y="21598"/>
                  <a:pt x="-1" y="21596"/>
                </a:cubicBezTo>
              </a:path>
              <a:path w="22002" h="21600" stroke="0" extrusionOk="0">
                <a:moveTo>
                  <a:pt x="22002" y="0"/>
                </a:moveTo>
                <a:cubicBezTo>
                  <a:pt x="22002" y="11929"/>
                  <a:pt x="12331" y="21600"/>
                  <a:pt x="402" y="21600"/>
                </a:cubicBezTo>
                <a:cubicBezTo>
                  <a:pt x="267" y="21600"/>
                  <a:pt x="133" y="21598"/>
                  <a:pt x="-1" y="21596"/>
                </a:cubicBezTo>
                <a:lnTo>
                  <a:pt x="402" y="0"/>
                </a:lnTo>
                <a:close/>
              </a:path>
            </a:pathLst>
          </a:custGeom>
          <a:noFill/>
          <a:ln w="12700" cap="rnd">
            <a:solidFill>
              <a:schemeClr val="tx1"/>
            </a:solidFill>
            <a:round/>
            <a:headEnd type="triangle" w="med" len="med"/>
            <a:tailEnd/>
          </a:ln>
          <a:extLst>
            <a:ext uri="{909E8E84-426E-40DD-AFC4-6F175D3DCCD1}">
              <a14:hiddenFill xmlns:a14="http://schemas.microsoft.com/office/drawing/2010/main">
                <a:solidFill>
                  <a:srgbClr val="FFFFFF"/>
                </a:solidFill>
              </a14:hiddenFill>
            </a:ext>
          </a:extLst>
        </p:spPr>
        <p:txBody>
          <a:bodyPr wrap="none" anchor="ctr"/>
          <a:lstStyle/>
          <a:p>
            <a:endParaRPr lang="es-CL"/>
          </a:p>
        </p:txBody>
      </p:sp>
      <p:sp>
        <p:nvSpPr>
          <p:cNvPr id="75781" name="Arc 4"/>
          <p:cNvSpPr>
            <a:spLocks/>
          </p:cNvSpPr>
          <p:nvPr/>
        </p:nvSpPr>
        <p:spPr bwMode="auto">
          <a:xfrm>
            <a:off x="3170238" y="3535363"/>
            <a:ext cx="374650" cy="631825"/>
          </a:xfrm>
          <a:custGeom>
            <a:avLst/>
            <a:gdLst>
              <a:gd name="T0" fmla="*/ 2147483647 w 21600"/>
              <a:gd name="T1" fmla="*/ 2147483647 h 21600"/>
              <a:gd name="T2" fmla="*/ 0 w 21600"/>
              <a:gd name="T3" fmla="*/ 0 h 21600"/>
              <a:gd name="T4" fmla="*/ 2147483647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21600"/>
                </a:moveTo>
                <a:cubicBezTo>
                  <a:pt x="9670" y="21600"/>
                  <a:pt x="0" y="11929"/>
                  <a:pt x="0" y="0"/>
                </a:cubicBezTo>
              </a:path>
              <a:path w="21600" h="21600" stroke="0" extrusionOk="0">
                <a:moveTo>
                  <a:pt x="21600" y="21600"/>
                </a:moveTo>
                <a:cubicBezTo>
                  <a:pt x="9670" y="21600"/>
                  <a:pt x="0" y="11929"/>
                  <a:pt x="0" y="0"/>
                </a:cubicBezTo>
                <a:lnTo>
                  <a:pt x="21600" y="0"/>
                </a:lnTo>
                <a:close/>
              </a:path>
            </a:pathLst>
          </a:custGeom>
          <a:noFill/>
          <a:ln w="12700" cap="rnd">
            <a:solidFill>
              <a:schemeClr val="tx1"/>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es-CL"/>
          </a:p>
        </p:txBody>
      </p:sp>
      <p:sp>
        <p:nvSpPr>
          <p:cNvPr id="75782" name="Arc 5"/>
          <p:cNvSpPr>
            <a:spLocks/>
          </p:cNvSpPr>
          <p:nvPr/>
        </p:nvSpPr>
        <p:spPr bwMode="auto">
          <a:xfrm>
            <a:off x="1341438" y="3535363"/>
            <a:ext cx="374650" cy="631825"/>
          </a:xfrm>
          <a:custGeom>
            <a:avLst/>
            <a:gdLst>
              <a:gd name="T0" fmla="*/ 2147483647 w 21600"/>
              <a:gd name="T1" fmla="*/ 2147483647 h 21600"/>
              <a:gd name="T2" fmla="*/ 0 w 21600"/>
              <a:gd name="T3" fmla="*/ 0 h 21600"/>
              <a:gd name="T4" fmla="*/ 2147483647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21600"/>
                </a:moveTo>
                <a:cubicBezTo>
                  <a:pt x="9670" y="21600"/>
                  <a:pt x="0" y="11929"/>
                  <a:pt x="0" y="0"/>
                </a:cubicBezTo>
              </a:path>
              <a:path w="21600" h="21600" stroke="0" extrusionOk="0">
                <a:moveTo>
                  <a:pt x="21600" y="21600"/>
                </a:moveTo>
                <a:cubicBezTo>
                  <a:pt x="9670" y="21600"/>
                  <a:pt x="0" y="11929"/>
                  <a:pt x="0" y="0"/>
                </a:cubicBezTo>
                <a:lnTo>
                  <a:pt x="21600" y="0"/>
                </a:lnTo>
                <a:close/>
              </a:path>
            </a:pathLst>
          </a:custGeom>
          <a:noFill/>
          <a:ln w="12700" cap="rnd">
            <a:solidFill>
              <a:schemeClr val="tx1"/>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es-CL"/>
          </a:p>
        </p:txBody>
      </p:sp>
      <p:sp>
        <p:nvSpPr>
          <p:cNvPr id="75783" name="Arc 6"/>
          <p:cNvSpPr>
            <a:spLocks/>
          </p:cNvSpPr>
          <p:nvPr/>
        </p:nvSpPr>
        <p:spPr bwMode="auto">
          <a:xfrm>
            <a:off x="2332038" y="3535363"/>
            <a:ext cx="374650" cy="631825"/>
          </a:xfrm>
          <a:custGeom>
            <a:avLst/>
            <a:gdLst>
              <a:gd name="T0" fmla="*/ 2147483647 w 21600"/>
              <a:gd name="T1" fmla="*/ 2147483647 h 21600"/>
              <a:gd name="T2" fmla="*/ 0 w 21600"/>
              <a:gd name="T3" fmla="*/ 0 h 21600"/>
              <a:gd name="T4" fmla="*/ 2147483647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21600"/>
                </a:moveTo>
                <a:cubicBezTo>
                  <a:pt x="9670" y="21600"/>
                  <a:pt x="0" y="11929"/>
                  <a:pt x="0" y="0"/>
                </a:cubicBezTo>
              </a:path>
              <a:path w="21600" h="21600" stroke="0" extrusionOk="0">
                <a:moveTo>
                  <a:pt x="21600" y="21600"/>
                </a:moveTo>
                <a:cubicBezTo>
                  <a:pt x="9670" y="21600"/>
                  <a:pt x="0" y="11929"/>
                  <a:pt x="0" y="0"/>
                </a:cubicBezTo>
                <a:lnTo>
                  <a:pt x="21600" y="0"/>
                </a:lnTo>
                <a:close/>
              </a:path>
            </a:pathLst>
          </a:custGeom>
          <a:noFill/>
          <a:ln w="12700" cap="rnd">
            <a:solidFill>
              <a:schemeClr val="tx1"/>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es-CL"/>
          </a:p>
        </p:txBody>
      </p:sp>
      <p:sp>
        <p:nvSpPr>
          <p:cNvPr id="236551" name="Rectangle 7"/>
          <p:cNvSpPr>
            <a:spLocks noChangeArrowheads="1"/>
          </p:cNvSpPr>
          <p:nvPr/>
        </p:nvSpPr>
        <p:spPr bwMode="auto">
          <a:xfrm>
            <a:off x="501650" y="3816350"/>
            <a:ext cx="4940300" cy="1358900"/>
          </a:xfrm>
          <a:prstGeom prst="rect">
            <a:avLst/>
          </a:prstGeom>
          <a:solidFill>
            <a:schemeClr val="bg1"/>
          </a:solidFill>
          <a:ln w="12700">
            <a:solidFill>
              <a:schemeClr val="tx1"/>
            </a:solidFill>
            <a:miter lim="800000"/>
            <a:headEnd/>
            <a:tailEnd/>
          </a:ln>
          <a:effectLst>
            <a:outerShdw dist="53882" dir="2700000" algn="ctr" rotWithShape="0">
              <a:schemeClr val="tx1"/>
            </a:outerShdw>
          </a:effectLst>
        </p:spPr>
        <p:txBody>
          <a:bodyPr wrap="none" anchor="ctr"/>
          <a:lstStyle/>
          <a:p>
            <a:pPr>
              <a:defRPr/>
            </a:pPr>
            <a:endParaRPr lang="es-ES">
              <a:cs typeface="+mn-cs"/>
            </a:endParaRPr>
          </a:p>
        </p:txBody>
      </p:sp>
      <p:sp>
        <p:nvSpPr>
          <p:cNvPr id="75785" name="Rectangle 8"/>
          <p:cNvSpPr>
            <a:spLocks noChangeArrowheads="1"/>
          </p:cNvSpPr>
          <p:nvPr/>
        </p:nvSpPr>
        <p:spPr bwMode="auto">
          <a:xfrm>
            <a:off x="501650" y="3816350"/>
            <a:ext cx="4940300" cy="223838"/>
          </a:xfrm>
          <a:prstGeom prst="rect">
            <a:avLst/>
          </a:prstGeom>
          <a:solidFill>
            <a:schemeClr val="folHlink"/>
          </a:solidFill>
          <a:ln w="12700">
            <a:solidFill>
              <a:schemeClr val="tx1"/>
            </a:solidFill>
            <a:miter lim="800000"/>
            <a:headEnd/>
            <a:tailEnd/>
          </a:ln>
        </p:spPr>
        <p:txBody>
          <a:bodyPr wrap="none" lIns="90488" tIns="44450" rIns="90488" bIns="44450" anchor="ctr"/>
          <a:lstStyle/>
          <a:p>
            <a:pPr algn="ctr"/>
            <a:r>
              <a:rPr lang="en-US" sz="1400" b="1"/>
              <a:t>Internal Process Perspective</a:t>
            </a:r>
          </a:p>
        </p:txBody>
      </p:sp>
      <p:sp>
        <p:nvSpPr>
          <p:cNvPr id="75786" name="Arc 9"/>
          <p:cNvSpPr>
            <a:spLocks/>
          </p:cNvSpPr>
          <p:nvPr/>
        </p:nvSpPr>
        <p:spPr bwMode="auto">
          <a:xfrm>
            <a:off x="1341438" y="5145088"/>
            <a:ext cx="374650" cy="631825"/>
          </a:xfrm>
          <a:custGeom>
            <a:avLst/>
            <a:gdLst>
              <a:gd name="T0" fmla="*/ 2147483647 w 21600"/>
              <a:gd name="T1" fmla="*/ 2147483647 h 21600"/>
              <a:gd name="T2" fmla="*/ 0 w 21600"/>
              <a:gd name="T3" fmla="*/ 0 h 21600"/>
              <a:gd name="T4" fmla="*/ 2147483647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21600"/>
                </a:moveTo>
                <a:cubicBezTo>
                  <a:pt x="9670" y="21600"/>
                  <a:pt x="0" y="11929"/>
                  <a:pt x="0" y="0"/>
                </a:cubicBezTo>
              </a:path>
              <a:path w="21600" h="21600" stroke="0" extrusionOk="0">
                <a:moveTo>
                  <a:pt x="21600" y="21600"/>
                </a:moveTo>
                <a:cubicBezTo>
                  <a:pt x="9670" y="21600"/>
                  <a:pt x="0" y="11929"/>
                  <a:pt x="0" y="0"/>
                </a:cubicBezTo>
                <a:lnTo>
                  <a:pt x="21600" y="0"/>
                </a:lnTo>
                <a:close/>
              </a:path>
            </a:pathLst>
          </a:custGeom>
          <a:noFill/>
          <a:ln w="12700" cap="rnd">
            <a:solidFill>
              <a:schemeClr val="tx1"/>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es-CL"/>
          </a:p>
        </p:txBody>
      </p:sp>
      <p:sp>
        <p:nvSpPr>
          <p:cNvPr id="75787" name="Arc 10"/>
          <p:cNvSpPr>
            <a:spLocks/>
          </p:cNvSpPr>
          <p:nvPr/>
        </p:nvSpPr>
        <p:spPr bwMode="auto">
          <a:xfrm>
            <a:off x="2332038" y="5145088"/>
            <a:ext cx="374650" cy="631825"/>
          </a:xfrm>
          <a:custGeom>
            <a:avLst/>
            <a:gdLst>
              <a:gd name="T0" fmla="*/ 2147483647 w 21600"/>
              <a:gd name="T1" fmla="*/ 2147483647 h 21600"/>
              <a:gd name="T2" fmla="*/ 0 w 21600"/>
              <a:gd name="T3" fmla="*/ 0 h 21600"/>
              <a:gd name="T4" fmla="*/ 2147483647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21600"/>
                </a:moveTo>
                <a:cubicBezTo>
                  <a:pt x="9670" y="21600"/>
                  <a:pt x="0" y="11929"/>
                  <a:pt x="0" y="0"/>
                </a:cubicBezTo>
              </a:path>
              <a:path w="21600" h="21600" stroke="0" extrusionOk="0">
                <a:moveTo>
                  <a:pt x="21600" y="21600"/>
                </a:moveTo>
                <a:cubicBezTo>
                  <a:pt x="9670" y="21600"/>
                  <a:pt x="0" y="11929"/>
                  <a:pt x="0" y="0"/>
                </a:cubicBezTo>
                <a:lnTo>
                  <a:pt x="21600" y="0"/>
                </a:lnTo>
                <a:close/>
              </a:path>
            </a:pathLst>
          </a:custGeom>
          <a:noFill/>
          <a:ln w="12700" cap="rnd">
            <a:solidFill>
              <a:schemeClr val="tx1"/>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es-CL"/>
          </a:p>
        </p:txBody>
      </p:sp>
      <p:sp>
        <p:nvSpPr>
          <p:cNvPr id="75788" name="Arc 11"/>
          <p:cNvSpPr>
            <a:spLocks/>
          </p:cNvSpPr>
          <p:nvPr/>
        </p:nvSpPr>
        <p:spPr bwMode="auto">
          <a:xfrm>
            <a:off x="3009900" y="5145088"/>
            <a:ext cx="374650" cy="631825"/>
          </a:xfrm>
          <a:custGeom>
            <a:avLst/>
            <a:gdLst>
              <a:gd name="T0" fmla="*/ 2147483647 w 21600"/>
              <a:gd name="T1" fmla="*/ 0 h 21600"/>
              <a:gd name="T2" fmla="*/ 0 w 21600"/>
              <a:gd name="T3" fmla="*/ 2147483647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0"/>
                </a:moveTo>
                <a:cubicBezTo>
                  <a:pt x="21600" y="11929"/>
                  <a:pt x="11929" y="21599"/>
                  <a:pt x="0" y="21600"/>
                </a:cubicBezTo>
              </a:path>
              <a:path w="21600" h="21600" stroke="0" extrusionOk="0">
                <a:moveTo>
                  <a:pt x="21600" y="0"/>
                </a:moveTo>
                <a:cubicBezTo>
                  <a:pt x="21600" y="11929"/>
                  <a:pt x="11929" y="21599"/>
                  <a:pt x="0" y="21600"/>
                </a:cubicBezTo>
                <a:lnTo>
                  <a:pt x="0" y="0"/>
                </a:lnTo>
                <a:close/>
              </a:path>
            </a:pathLst>
          </a:custGeom>
          <a:noFill/>
          <a:ln w="12700" cap="rnd">
            <a:solidFill>
              <a:schemeClr val="tx1"/>
            </a:solidFill>
            <a:round/>
            <a:headEnd type="triangle" w="med" len="med"/>
            <a:tailEnd/>
          </a:ln>
          <a:extLst>
            <a:ext uri="{909E8E84-426E-40DD-AFC4-6F175D3DCCD1}">
              <a14:hiddenFill xmlns:a14="http://schemas.microsoft.com/office/drawing/2010/main">
                <a:solidFill>
                  <a:srgbClr val="FFFFFF"/>
                </a:solidFill>
              </a14:hiddenFill>
            </a:ext>
          </a:extLst>
        </p:spPr>
        <p:txBody>
          <a:bodyPr wrap="none" anchor="ctr"/>
          <a:lstStyle/>
          <a:p>
            <a:endParaRPr lang="es-CL"/>
          </a:p>
        </p:txBody>
      </p:sp>
      <p:sp>
        <p:nvSpPr>
          <p:cNvPr id="75789" name="Arc 12"/>
          <p:cNvSpPr>
            <a:spLocks/>
          </p:cNvSpPr>
          <p:nvPr/>
        </p:nvSpPr>
        <p:spPr bwMode="auto">
          <a:xfrm>
            <a:off x="4000500" y="5145088"/>
            <a:ext cx="374650" cy="631825"/>
          </a:xfrm>
          <a:custGeom>
            <a:avLst/>
            <a:gdLst>
              <a:gd name="T0" fmla="*/ 2147483647 w 21600"/>
              <a:gd name="T1" fmla="*/ 0 h 21600"/>
              <a:gd name="T2" fmla="*/ 0 w 21600"/>
              <a:gd name="T3" fmla="*/ 2147483647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0"/>
                </a:moveTo>
                <a:cubicBezTo>
                  <a:pt x="21600" y="11929"/>
                  <a:pt x="11929" y="21599"/>
                  <a:pt x="0" y="21600"/>
                </a:cubicBezTo>
              </a:path>
              <a:path w="21600" h="21600" stroke="0" extrusionOk="0">
                <a:moveTo>
                  <a:pt x="21600" y="0"/>
                </a:moveTo>
                <a:cubicBezTo>
                  <a:pt x="21600" y="11929"/>
                  <a:pt x="11929" y="21599"/>
                  <a:pt x="0" y="21600"/>
                </a:cubicBezTo>
                <a:lnTo>
                  <a:pt x="0" y="0"/>
                </a:lnTo>
                <a:close/>
              </a:path>
            </a:pathLst>
          </a:custGeom>
          <a:noFill/>
          <a:ln w="12700" cap="rnd">
            <a:solidFill>
              <a:schemeClr val="tx1"/>
            </a:solidFill>
            <a:round/>
            <a:headEnd type="triangle" w="med" len="med"/>
            <a:tailEnd/>
          </a:ln>
          <a:extLst>
            <a:ext uri="{909E8E84-426E-40DD-AFC4-6F175D3DCCD1}">
              <a14:hiddenFill xmlns:a14="http://schemas.microsoft.com/office/drawing/2010/main">
                <a:solidFill>
                  <a:srgbClr val="FFFFFF"/>
                </a:solidFill>
              </a14:hiddenFill>
            </a:ext>
          </a:extLst>
        </p:spPr>
        <p:txBody>
          <a:bodyPr wrap="none" anchor="ctr"/>
          <a:lstStyle/>
          <a:p>
            <a:endParaRPr lang="es-CL"/>
          </a:p>
        </p:txBody>
      </p:sp>
      <p:sp>
        <p:nvSpPr>
          <p:cNvPr id="75790" name="Arc 13"/>
          <p:cNvSpPr>
            <a:spLocks/>
          </p:cNvSpPr>
          <p:nvPr/>
        </p:nvSpPr>
        <p:spPr bwMode="auto">
          <a:xfrm>
            <a:off x="1874838" y="2309813"/>
            <a:ext cx="374650" cy="374650"/>
          </a:xfrm>
          <a:custGeom>
            <a:avLst/>
            <a:gdLst>
              <a:gd name="T0" fmla="*/ 2147483647 w 21600"/>
              <a:gd name="T1" fmla="*/ 2147483647 h 21600"/>
              <a:gd name="T2" fmla="*/ 0 w 21600"/>
              <a:gd name="T3" fmla="*/ 0 h 21600"/>
              <a:gd name="T4" fmla="*/ 2147483647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21600"/>
                </a:moveTo>
                <a:cubicBezTo>
                  <a:pt x="9670" y="21600"/>
                  <a:pt x="0" y="11929"/>
                  <a:pt x="0" y="0"/>
                </a:cubicBezTo>
              </a:path>
              <a:path w="21600" h="21600" stroke="0" extrusionOk="0">
                <a:moveTo>
                  <a:pt x="21600" y="21600"/>
                </a:moveTo>
                <a:cubicBezTo>
                  <a:pt x="9670" y="21600"/>
                  <a:pt x="0" y="11929"/>
                  <a:pt x="0" y="0"/>
                </a:cubicBezTo>
                <a:lnTo>
                  <a:pt x="21600" y="0"/>
                </a:lnTo>
                <a:close/>
              </a:path>
            </a:pathLst>
          </a:custGeom>
          <a:noFill/>
          <a:ln w="12700" cap="rnd">
            <a:solidFill>
              <a:schemeClr val="tx1"/>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es-CL"/>
          </a:p>
        </p:txBody>
      </p:sp>
      <p:sp>
        <p:nvSpPr>
          <p:cNvPr id="236558" name="Rectangle 14"/>
          <p:cNvSpPr>
            <a:spLocks noChangeArrowheads="1"/>
          </p:cNvSpPr>
          <p:nvPr/>
        </p:nvSpPr>
        <p:spPr bwMode="auto">
          <a:xfrm>
            <a:off x="806450" y="1074738"/>
            <a:ext cx="4635500" cy="1033462"/>
          </a:xfrm>
          <a:prstGeom prst="rect">
            <a:avLst/>
          </a:prstGeom>
          <a:solidFill>
            <a:schemeClr val="bg1"/>
          </a:solidFill>
          <a:ln w="12700">
            <a:solidFill>
              <a:schemeClr val="tx1"/>
            </a:solidFill>
            <a:miter lim="800000"/>
            <a:headEnd/>
            <a:tailEnd/>
          </a:ln>
          <a:effectLst>
            <a:outerShdw dist="53882" dir="2700000" algn="ctr" rotWithShape="0">
              <a:schemeClr val="tx1"/>
            </a:outerShdw>
          </a:effectLst>
        </p:spPr>
        <p:txBody>
          <a:bodyPr wrap="none" anchor="ctr"/>
          <a:lstStyle/>
          <a:p>
            <a:pPr>
              <a:defRPr/>
            </a:pPr>
            <a:endParaRPr lang="es-ES">
              <a:cs typeface="+mn-cs"/>
            </a:endParaRPr>
          </a:p>
        </p:txBody>
      </p:sp>
      <p:sp>
        <p:nvSpPr>
          <p:cNvPr id="75792" name="Arc 15"/>
          <p:cNvSpPr>
            <a:spLocks/>
          </p:cNvSpPr>
          <p:nvPr/>
        </p:nvSpPr>
        <p:spPr bwMode="auto">
          <a:xfrm>
            <a:off x="2197100" y="1617663"/>
            <a:ext cx="984250" cy="293687"/>
          </a:xfrm>
          <a:custGeom>
            <a:avLst/>
            <a:gdLst>
              <a:gd name="T0" fmla="*/ 2147483647 w 21600"/>
              <a:gd name="T1" fmla="*/ 2147483647 h 17177"/>
              <a:gd name="T2" fmla="*/ 2147483647 w 21600"/>
              <a:gd name="T3" fmla="*/ 0 h 17177"/>
              <a:gd name="T4" fmla="*/ 2147483647 w 21600"/>
              <a:gd name="T5" fmla="*/ 2147483647 h 17177"/>
              <a:gd name="T6" fmla="*/ 0 60000 65536"/>
              <a:gd name="T7" fmla="*/ 0 60000 65536"/>
              <a:gd name="T8" fmla="*/ 0 60000 65536"/>
              <a:gd name="T9" fmla="*/ 0 w 21600"/>
              <a:gd name="T10" fmla="*/ 0 h 17177"/>
              <a:gd name="T11" fmla="*/ 21600 w 21600"/>
              <a:gd name="T12" fmla="*/ 17177 h 17177"/>
            </a:gdLst>
            <a:ahLst/>
            <a:cxnLst>
              <a:cxn ang="T6">
                <a:pos x="T0" y="T1"/>
              </a:cxn>
              <a:cxn ang="T7">
                <a:pos x="T2" y="T3"/>
              </a:cxn>
              <a:cxn ang="T8">
                <a:pos x="T4" y="T5"/>
              </a:cxn>
            </a:cxnLst>
            <a:rect l="T9" t="T10" r="T11" b="T12"/>
            <a:pathLst>
              <a:path w="21600" h="17177" fill="none" extrusionOk="0">
                <a:moveTo>
                  <a:pt x="3" y="17176"/>
                </a:moveTo>
                <a:cubicBezTo>
                  <a:pt x="1" y="17053"/>
                  <a:pt x="0" y="16929"/>
                  <a:pt x="0" y="16806"/>
                </a:cubicBezTo>
                <a:cubicBezTo>
                  <a:pt x="-1" y="10278"/>
                  <a:pt x="2952" y="4100"/>
                  <a:pt x="8030" y="-1"/>
                </a:cubicBezTo>
              </a:path>
              <a:path w="21600" h="17177" stroke="0" extrusionOk="0">
                <a:moveTo>
                  <a:pt x="3" y="17176"/>
                </a:moveTo>
                <a:cubicBezTo>
                  <a:pt x="1" y="17053"/>
                  <a:pt x="0" y="16929"/>
                  <a:pt x="0" y="16806"/>
                </a:cubicBezTo>
                <a:cubicBezTo>
                  <a:pt x="-1" y="10278"/>
                  <a:pt x="2952" y="4100"/>
                  <a:pt x="8030" y="-1"/>
                </a:cubicBezTo>
                <a:lnTo>
                  <a:pt x="21600" y="16806"/>
                </a:lnTo>
                <a:close/>
              </a:path>
            </a:pathLst>
          </a:custGeom>
          <a:noFill/>
          <a:ln w="12700" cap="rnd">
            <a:solidFill>
              <a:schemeClr val="tx1"/>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es-CL"/>
          </a:p>
        </p:txBody>
      </p:sp>
      <p:sp>
        <p:nvSpPr>
          <p:cNvPr id="75793" name="Rectangle 16"/>
          <p:cNvSpPr>
            <a:spLocks noChangeArrowheads="1"/>
          </p:cNvSpPr>
          <p:nvPr/>
        </p:nvSpPr>
        <p:spPr bwMode="auto">
          <a:xfrm>
            <a:off x="438150" y="0"/>
            <a:ext cx="8629650" cy="85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ctr"/>
          <a:lstStyle/>
          <a:p>
            <a:pPr>
              <a:lnSpc>
                <a:spcPct val="85000"/>
              </a:lnSpc>
              <a:spcBef>
                <a:spcPct val="140000"/>
              </a:spcBef>
            </a:pPr>
            <a:endParaRPr lang="es-CL" sz="2000" b="1">
              <a:solidFill>
                <a:srgbClr val="006699"/>
              </a:solidFill>
            </a:endParaRPr>
          </a:p>
        </p:txBody>
      </p:sp>
      <p:sp>
        <p:nvSpPr>
          <p:cNvPr id="75794" name="Rectangle 18"/>
          <p:cNvSpPr>
            <a:spLocks noChangeArrowheads="1"/>
          </p:cNvSpPr>
          <p:nvPr/>
        </p:nvSpPr>
        <p:spPr bwMode="auto">
          <a:xfrm>
            <a:off x="806450" y="1073150"/>
            <a:ext cx="4635500" cy="223838"/>
          </a:xfrm>
          <a:prstGeom prst="rect">
            <a:avLst/>
          </a:prstGeom>
          <a:solidFill>
            <a:schemeClr val="folHlink"/>
          </a:solidFill>
          <a:ln w="12700">
            <a:solidFill>
              <a:schemeClr val="tx1"/>
            </a:solidFill>
            <a:miter lim="800000"/>
            <a:headEnd/>
            <a:tailEnd/>
          </a:ln>
        </p:spPr>
        <p:txBody>
          <a:bodyPr wrap="none" lIns="90488" tIns="44450" rIns="90488" bIns="44450" anchor="ctr"/>
          <a:lstStyle/>
          <a:p>
            <a:pPr algn="ctr"/>
            <a:r>
              <a:rPr lang="en-US" sz="1400" b="1"/>
              <a:t>Financial Perspective</a:t>
            </a:r>
          </a:p>
        </p:txBody>
      </p:sp>
      <p:sp>
        <p:nvSpPr>
          <p:cNvPr id="236563" name="Rectangle 19"/>
          <p:cNvSpPr>
            <a:spLocks noChangeArrowheads="1"/>
          </p:cNvSpPr>
          <p:nvPr/>
        </p:nvSpPr>
        <p:spPr bwMode="auto">
          <a:xfrm>
            <a:off x="501650" y="5494338"/>
            <a:ext cx="4940300" cy="823912"/>
          </a:xfrm>
          <a:prstGeom prst="rect">
            <a:avLst/>
          </a:prstGeom>
          <a:solidFill>
            <a:schemeClr val="bg1"/>
          </a:solidFill>
          <a:ln w="12700">
            <a:solidFill>
              <a:schemeClr val="tx1"/>
            </a:solidFill>
            <a:miter lim="800000"/>
            <a:headEnd/>
            <a:tailEnd/>
          </a:ln>
          <a:effectLst>
            <a:outerShdw dist="53882" dir="2700000" algn="ctr" rotWithShape="0">
              <a:schemeClr val="tx1"/>
            </a:outerShdw>
          </a:effectLst>
        </p:spPr>
        <p:txBody>
          <a:bodyPr wrap="none" anchor="ctr"/>
          <a:lstStyle/>
          <a:p>
            <a:pPr>
              <a:defRPr/>
            </a:pPr>
            <a:endParaRPr lang="es-ES">
              <a:cs typeface="+mn-cs"/>
            </a:endParaRPr>
          </a:p>
        </p:txBody>
      </p:sp>
      <p:sp>
        <p:nvSpPr>
          <p:cNvPr id="75796" name="Rectangle 20"/>
          <p:cNvSpPr>
            <a:spLocks noChangeArrowheads="1"/>
          </p:cNvSpPr>
          <p:nvPr/>
        </p:nvSpPr>
        <p:spPr bwMode="auto">
          <a:xfrm>
            <a:off x="501650" y="5492750"/>
            <a:ext cx="4940300" cy="223838"/>
          </a:xfrm>
          <a:prstGeom prst="rect">
            <a:avLst/>
          </a:prstGeom>
          <a:solidFill>
            <a:schemeClr val="folHlink"/>
          </a:solidFill>
          <a:ln w="12700">
            <a:solidFill>
              <a:schemeClr val="tx1"/>
            </a:solidFill>
            <a:miter lim="800000"/>
            <a:headEnd/>
            <a:tailEnd/>
          </a:ln>
        </p:spPr>
        <p:txBody>
          <a:bodyPr wrap="none" lIns="90488" tIns="44450" rIns="90488" bIns="44450" anchor="ctr"/>
          <a:lstStyle/>
          <a:p>
            <a:pPr algn="ctr"/>
            <a:r>
              <a:rPr lang="en-US" sz="1400" b="1"/>
              <a:t>Learning &amp; Growth Perspective</a:t>
            </a:r>
          </a:p>
        </p:txBody>
      </p:sp>
      <p:sp>
        <p:nvSpPr>
          <p:cNvPr id="236565" name="Rectangle 21"/>
          <p:cNvSpPr>
            <a:spLocks noChangeArrowheads="1"/>
          </p:cNvSpPr>
          <p:nvPr/>
        </p:nvSpPr>
        <p:spPr bwMode="auto">
          <a:xfrm>
            <a:off x="501650" y="2598738"/>
            <a:ext cx="3551238" cy="874712"/>
          </a:xfrm>
          <a:prstGeom prst="rect">
            <a:avLst/>
          </a:prstGeom>
          <a:solidFill>
            <a:schemeClr val="bg1"/>
          </a:solidFill>
          <a:ln w="12700">
            <a:solidFill>
              <a:schemeClr val="tx1"/>
            </a:solidFill>
            <a:miter lim="800000"/>
            <a:headEnd/>
            <a:tailEnd/>
          </a:ln>
          <a:effectLst>
            <a:outerShdw dist="53882" dir="2700000" algn="ctr" rotWithShape="0">
              <a:schemeClr val="tx1"/>
            </a:outerShdw>
          </a:effectLst>
        </p:spPr>
        <p:txBody>
          <a:bodyPr wrap="none" anchor="ctr"/>
          <a:lstStyle/>
          <a:p>
            <a:pPr>
              <a:defRPr/>
            </a:pPr>
            <a:endParaRPr lang="es-ES">
              <a:cs typeface="+mn-cs"/>
            </a:endParaRPr>
          </a:p>
        </p:txBody>
      </p:sp>
      <p:sp>
        <p:nvSpPr>
          <p:cNvPr id="75798" name="Rectangle 22"/>
          <p:cNvSpPr>
            <a:spLocks noChangeArrowheads="1"/>
          </p:cNvSpPr>
          <p:nvPr/>
        </p:nvSpPr>
        <p:spPr bwMode="auto">
          <a:xfrm>
            <a:off x="501650" y="2597150"/>
            <a:ext cx="3551238" cy="223838"/>
          </a:xfrm>
          <a:prstGeom prst="rect">
            <a:avLst/>
          </a:prstGeom>
          <a:solidFill>
            <a:schemeClr val="folHlink"/>
          </a:solidFill>
          <a:ln w="12700">
            <a:solidFill>
              <a:schemeClr val="tx1"/>
            </a:solidFill>
            <a:miter lim="800000"/>
            <a:headEnd/>
            <a:tailEnd/>
          </a:ln>
        </p:spPr>
        <p:txBody>
          <a:bodyPr wrap="none" lIns="90488" tIns="44450" rIns="90488" bIns="44450" anchor="ctr"/>
          <a:lstStyle/>
          <a:p>
            <a:pPr algn="ctr"/>
            <a:r>
              <a:rPr lang="en-US" sz="1400" b="1"/>
              <a:t>Customer Perspective</a:t>
            </a:r>
          </a:p>
        </p:txBody>
      </p:sp>
      <p:sp>
        <p:nvSpPr>
          <p:cNvPr id="236567" name="Oval 23"/>
          <p:cNvSpPr>
            <a:spLocks noChangeArrowheads="1"/>
          </p:cNvSpPr>
          <p:nvPr/>
        </p:nvSpPr>
        <p:spPr bwMode="auto">
          <a:xfrm>
            <a:off x="2603500" y="1377950"/>
            <a:ext cx="1065213" cy="412750"/>
          </a:xfrm>
          <a:prstGeom prst="ellipse">
            <a:avLst/>
          </a:prstGeom>
          <a:solidFill>
            <a:schemeClr val="bg1"/>
          </a:solidFill>
          <a:ln w="12700">
            <a:solidFill>
              <a:schemeClr val="tx1"/>
            </a:solidFill>
            <a:round/>
            <a:headEnd/>
            <a:tailEnd/>
          </a:ln>
          <a:effectLst>
            <a:outerShdw dist="35921" dir="2700000" algn="ctr" rotWithShape="0">
              <a:schemeClr val="tx1"/>
            </a:outerShdw>
          </a:effectLst>
        </p:spPr>
        <p:txBody>
          <a:bodyPr lIns="46037" tIns="46037" rIns="46037" bIns="46037" anchor="ctr"/>
          <a:lstStyle/>
          <a:p>
            <a:pPr algn="ctr">
              <a:spcBef>
                <a:spcPct val="50000"/>
              </a:spcBef>
              <a:defRPr/>
            </a:pPr>
            <a:r>
              <a:rPr lang="en-US" sz="900">
                <a:cs typeface="+mn-cs"/>
              </a:rPr>
              <a:t>Return on Investment</a:t>
            </a:r>
          </a:p>
        </p:txBody>
      </p:sp>
      <p:sp>
        <p:nvSpPr>
          <p:cNvPr id="236568" name="Oval 24"/>
          <p:cNvSpPr>
            <a:spLocks noChangeArrowheads="1"/>
          </p:cNvSpPr>
          <p:nvPr/>
        </p:nvSpPr>
        <p:spPr bwMode="auto">
          <a:xfrm>
            <a:off x="611188" y="3082925"/>
            <a:ext cx="415925" cy="265113"/>
          </a:xfrm>
          <a:prstGeom prst="ellipse">
            <a:avLst/>
          </a:prstGeom>
          <a:solidFill>
            <a:schemeClr val="bg1"/>
          </a:solidFill>
          <a:ln w="12700">
            <a:solidFill>
              <a:schemeClr val="tx1"/>
            </a:solidFill>
            <a:round/>
            <a:headEnd/>
            <a:tailEnd/>
          </a:ln>
          <a:effectLst>
            <a:outerShdw dist="35921" dir="2700000" algn="ctr" rotWithShape="0">
              <a:schemeClr val="tx1"/>
            </a:outerShdw>
          </a:effectLst>
        </p:spPr>
        <p:txBody>
          <a:bodyPr lIns="26988" tIns="26988" rIns="26988" bIns="26988" anchor="ctr"/>
          <a:lstStyle/>
          <a:p>
            <a:pPr algn="ctr">
              <a:spcBef>
                <a:spcPct val="50000"/>
              </a:spcBef>
              <a:defRPr/>
            </a:pPr>
            <a:r>
              <a:rPr lang="en-US" sz="700">
                <a:cs typeface="+mn-cs"/>
              </a:rPr>
              <a:t>Price</a:t>
            </a:r>
          </a:p>
        </p:txBody>
      </p:sp>
      <p:sp>
        <p:nvSpPr>
          <p:cNvPr id="236569" name="Oval 25"/>
          <p:cNvSpPr>
            <a:spLocks noChangeArrowheads="1"/>
          </p:cNvSpPr>
          <p:nvPr/>
        </p:nvSpPr>
        <p:spPr bwMode="auto">
          <a:xfrm>
            <a:off x="1096963" y="3065463"/>
            <a:ext cx="501650" cy="298450"/>
          </a:xfrm>
          <a:prstGeom prst="ellipse">
            <a:avLst/>
          </a:prstGeom>
          <a:solidFill>
            <a:schemeClr val="bg1"/>
          </a:solidFill>
          <a:ln w="12700">
            <a:solidFill>
              <a:schemeClr val="tx1"/>
            </a:solidFill>
            <a:round/>
            <a:headEnd/>
            <a:tailEnd/>
          </a:ln>
          <a:effectLst>
            <a:outerShdw dist="35921" dir="2700000" algn="ctr" rotWithShape="0">
              <a:schemeClr val="tx1"/>
            </a:outerShdw>
          </a:effectLst>
        </p:spPr>
        <p:txBody>
          <a:bodyPr lIns="26988" tIns="26988" rIns="26988" bIns="26988" anchor="ctr"/>
          <a:lstStyle/>
          <a:p>
            <a:pPr algn="ctr">
              <a:spcBef>
                <a:spcPct val="50000"/>
              </a:spcBef>
              <a:defRPr/>
            </a:pPr>
            <a:r>
              <a:rPr lang="en-US" sz="700">
                <a:cs typeface="+mn-cs"/>
              </a:rPr>
              <a:t>Quality</a:t>
            </a:r>
          </a:p>
        </p:txBody>
      </p:sp>
      <p:sp>
        <p:nvSpPr>
          <p:cNvPr id="236570" name="Oval 26"/>
          <p:cNvSpPr>
            <a:spLocks noChangeArrowheads="1"/>
          </p:cNvSpPr>
          <p:nvPr/>
        </p:nvSpPr>
        <p:spPr bwMode="auto">
          <a:xfrm>
            <a:off x="1682750" y="3082925"/>
            <a:ext cx="415925" cy="265113"/>
          </a:xfrm>
          <a:prstGeom prst="ellipse">
            <a:avLst/>
          </a:prstGeom>
          <a:solidFill>
            <a:schemeClr val="bg1"/>
          </a:solidFill>
          <a:ln w="12700">
            <a:solidFill>
              <a:schemeClr val="tx1"/>
            </a:solidFill>
            <a:round/>
            <a:headEnd/>
            <a:tailEnd/>
          </a:ln>
          <a:effectLst>
            <a:outerShdw dist="35921" dir="2700000" algn="ctr" rotWithShape="0">
              <a:schemeClr val="tx1"/>
            </a:outerShdw>
          </a:effectLst>
        </p:spPr>
        <p:txBody>
          <a:bodyPr lIns="26988" tIns="26988" rIns="26988" bIns="26988" anchor="ctr"/>
          <a:lstStyle/>
          <a:p>
            <a:pPr algn="ctr">
              <a:spcBef>
                <a:spcPct val="50000"/>
              </a:spcBef>
              <a:defRPr/>
            </a:pPr>
            <a:r>
              <a:rPr lang="en-US" sz="700">
                <a:cs typeface="+mn-cs"/>
              </a:rPr>
              <a:t>Time</a:t>
            </a:r>
          </a:p>
        </p:txBody>
      </p:sp>
      <p:sp>
        <p:nvSpPr>
          <p:cNvPr id="236571" name="Oval 27"/>
          <p:cNvSpPr>
            <a:spLocks noChangeArrowheads="1"/>
          </p:cNvSpPr>
          <p:nvPr/>
        </p:nvSpPr>
        <p:spPr bwMode="auto">
          <a:xfrm>
            <a:off x="2165350" y="3065463"/>
            <a:ext cx="604838" cy="298450"/>
          </a:xfrm>
          <a:prstGeom prst="ellipse">
            <a:avLst/>
          </a:prstGeom>
          <a:solidFill>
            <a:schemeClr val="bg1"/>
          </a:solidFill>
          <a:ln w="12700">
            <a:solidFill>
              <a:schemeClr val="tx1"/>
            </a:solidFill>
            <a:round/>
            <a:headEnd/>
            <a:tailEnd/>
          </a:ln>
          <a:effectLst>
            <a:outerShdw dist="35921" dir="2700000" algn="ctr" rotWithShape="0">
              <a:schemeClr val="tx1"/>
            </a:outerShdw>
          </a:effectLst>
        </p:spPr>
        <p:txBody>
          <a:bodyPr lIns="26988" tIns="26988" rIns="26988" bIns="26988" anchor="ctr"/>
          <a:lstStyle/>
          <a:p>
            <a:pPr algn="ctr">
              <a:spcBef>
                <a:spcPct val="50000"/>
              </a:spcBef>
              <a:defRPr/>
            </a:pPr>
            <a:r>
              <a:rPr lang="en-US" sz="700">
                <a:cs typeface="+mn-cs"/>
              </a:rPr>
              <a:t>Function</a:t>
            </a:r>
          </a:p>
        </p:txBody>
      </p:sp>
      <p:sp>
        <p:nvSpPr>
          <p:cNvPr id="236572" name="Oval 28"/>
          <p:cNvSpPr>
            <a:spLocks noChangeArrowheads="1"/>
          </p:cNvSpPr>
          <p:nvPr/>
        </p:nvSpPr>
        <p:spPr bwMode="auto">
          <a:xfrm>
            <a:off x="2841625" y="3065463"/>
            <a:ext cx="466725" cy="298450"/>
          </a:xfrm>
          <a:prstGeom prst="ellipse">
            <a:avLst/>
          </a:prstGeom>
          <a:solidFill>
            <a:schemeClr val="bg1"/>
          </a:solidFill>
          <a:ln w="12700">
            <a:solidFill>
              <a:schemeClr val="tx1"/>
            </a:solidFill>
            <a:round/>
            <a:headEnd/>
            <a:tailEnd/>
          </a:ln>
          <a:effectLst>
            <a:outerShdw dist="35921" dir="2700000" algn="ctr" rotWithShape="0">
              <a:schemeClr val="tx1"/>
            </a:outerShdw>
          </a:effectLst>
        </p:spPr>
        <p:txBody>
          <a:bodyPr lIns="26988" tIns="26988" rIns="26988" bIns="26988" anchor="ctr"/>
          <a:lstStyle/>
          <a:p>
            <a:pPr algn="ctr">
              <a:spcBef>
                <a:spcPct val="50000"/>
              </a:spcBef>
              <a:defRPr/>
            </a:pPr>
            <a:r>
              <a:rPr lang="en-US" sz="700">
                <a:cs typeface="+mn-cs"/>
              </a:rPr>
              <a:t>Image</a:t>
            </a:r>
          </a:p>
        </p:txBody>
      </p:sp>
      <p:sp>
        <p:nvSpPr>
          <p:cNvPr id="236573" name="Oval 29"/>
          <p:cNvSpPr>
            <a:spLocks noChangeArrowheads="1"/>
          </p:cNvSpPr>
          <p:nvPr/>
        </p:nvSpPr>
        <p:spPr bwMode="auto">
          <a:xfrm>
            <a:off x="3390900" y="3065463"/>
            <a:ext cx="555625" cy="298450"/>
          </a:xfrm>
          <a:prstGeom prst="ellipse">
            <a:avLst/>
          </a:prstGeom>
          <a:solidFill>
            <a:schemeClr val="bg1"/>
          </a:solidFill>
          <a:ln w="12700">
            <a:solidFill>
              <a:schemeClr val="tx1"/>
            </a:solidFill>
            <a:round/>
            <a:headEnd/>
            <a:tailEnd/>
          </a:ln>
          <a:effectLst>
            <a:outerShdw dist="35921" dir="2700000" algn="ctr" rotWithShape="0">
              <a:schemeClr val="tx1"/>
            </a:outerShdw>
          </a:effectLst>
        </p:spPr>
        <p:txBody>
          <a:bodyPr lIns="26988" tIns="26988" rIns="26988" bIns="26988" anchor="ctr"/>
          <a:lstStyle/>
          <a:p>
            <a:pPr algn="ctr">
              <a:spcBef>
                <a:spcPct val="50000"/>
              </a:spcBef>
              <a:defRPr/>
            </a:pPr>
            <a:r>
              <a:rPr lang="en-US" sz="700">
                <a:cs typeface="+mn-cs"/>
              </a:rPr>
              <a:t>Relation</a:t>
            </a:r>
          </a:p>
        </p:txBody>
      </p:sp>
      <p:sp>
        <p:nvSpPr>
          <p:cNvPr id="75806" name="Rectangle 30"/>
          <p:cNvSpPr>
            <a:spLocks noChangeArrowheads="1"/>
          </p:cNvSpPr>
          <p:nvPr/>
        </p:nvSpPr>
        <p:spPr bwMode="auto">
          <a:xfrm>
            <a:off x="608013" y="2822575"/>
            <a:ext cx="1576387" cy="24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a:spcBef>
                <a:spcPct val="50000"/>
              </a:spcBef>
            </a:pPr>
            <a:r>
              <a:rPr lang="en-US" sz="1000" i="1"/>
              <a:t>Value Proposition</a:t>
            </a:r>
          </a:p>
        </p:txBody>
      </p:sp>
      <p:sp>
        <p:nvSpPr>
          <p:cNvPr id="75807" name="Rectangle 31"/>
          <p:cNvSpPr>
            <a:spLocks noChangeArrowheads="1"/>
          </p:cNvSpPr>
          <p:nvPr/>
        </p:nvSpPr>
        <p:spPr bwMode="auto">
          <a:xfrm>
            <a:off x="1243013" y="2128838"/>
            <a:ext cx="1576387" cy="24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algn="ctr">
              <a:spcBef>
                <a:spcPct val="50000"/>
              </a:spcBef>
            </a:pPr>
            <a:r>
              <a:rPr lang="en-US" sz="1000"/>
              <a:t>Sources of Growth</a:t>
            </a:r>
          </a:p>
        </p:txBody>
      </p:sp>
      <p:sp>
        <p:nvSpPr>
          <p:cNvPr id="75808" name="Rectangle 32"/>
          <p:cNvSpPr>
            <a:spLocks noChangeArrowheads="1"/>
          </p:cNvSpPr>
          <p:nvPr/>
        </p:nvSpPr>
        <p:spPr bwMode="auto">
          <a:xfrm>
            <a:off x="3427413" y="2128838"/>
            <a:ext cx="1576387" cy="24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algn="ctr">
              <a:spcBef>
                <a:spcPct val="50000"/>
              </a:spcBef>
            </a:pPr>
            <a:r>
              <a:rPr lang="en-US" sz="1000"/>
              <a:t>Sources of Productivity</a:t>
            </a:r>
          </a:p>
        </p:txBody>
      </p:sp>
      <p:sp>
        <p:nvSpPr>
          <p:cNvPr id="75809" name="Rectangle 33"/>
          <p:cNvSpPr>
            <a:spLocks noChangeArrowheads="1"/>
          </p:cNvSpPr>
          <p:nvPr/>
        </p:nvSpPr>
        <p:spPr bwMode="auto">
          <a:xfrm>
            <a:off x="2801938" y="5811838"/>
            <a:ext cx="1138237"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algn="ctr">
              <a:spcBef>
                <a:spcPct val="50000"/>
              </a:spcBef>
            </a:pPr>
            <a:r>
              <a:rPr lang="en-US" sz="1000"/>
              <a:t>Staff Competencies</a:t>
            </a:r>
          </a:p>
        </p:txBody>
      </p:sp>
      <p:sp>
        <p:nvSpPr>
          <p:cNvPr id="75810" name="Rectangle 34"/>
          <p:cNvSpPr>
            <a:spLocks noChangeArrowheads="1"/>
          </p:cNvSpPr>
          <p:nvPr/>
        </p:nvSpPr>
        <p:spPr bwMode="auto">
          <a:xfrm>
            <a:off x="4273550" y="5811838"/>
            <a:ext cx="1138238"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algn="ctr">
              <a:spcBef>
                <a:spcPct val="50000"/>
              </a:spcBef>
            </a:pPr>
            <a:r>
              <a:rPr lang="en-US" sz="1000"/>
              <a:t>Technology Infrastructure</a:t>
            </a:r>
          </a:p>
        </p:txBody>
      </p:sp>
      <p:sp>
        <p:nvSpPr>
          <p:cNvPr id="75811" name="Rectangle 35"/>
          <p:cNvSpPr>
            <a:spLocks noChangeArrowheads="1"/>
          </p:cNvSpPr>
          <p:nvPr/>
        </p:nvSpPr>
        <p:spPr bwMode="auto">
          <a:xfrm>
            <a:off x="1682750" y="5811838"/>
            <a:ext cx="909638"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algn="ctr">
              <a:spcBef>
                <a:spcPct val="50000"/>
              </a:spcBef>
            </a:pPr>
            <a:r>
              <a:rPr lang="en-US" sz="1000"/>
              <a:t>Goal Alignment</a:t>
            </a:r>
          </a:p>
        </p:txBody>
      </p:sp>
      <p:sp>
        <p:nvSpPr>
          <p:cNvPr id="75812" name="Rectangle 36"/>
          <p:cNvSpPr>
            <a:spLocks noChangeArrowheads="1"/>
          </p:cNvSpPr>
          <p:nvPr/>
        </p:nvSpPr>
        <p:spPr bwMode="auto">
          <a:xfrm>
            <a:off x="3917950" y="5827713"/>
            <a:ext cx="376238" cy="363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algn="ctr">
              <a:spcBef>
                <a:spcPct val="50000"/>
              </a:spcBef>
            </a:pPr>
            <a:r>
              <a:rPr lang="en-US"/>
              <a:t>+</a:t>
            </a:r>
          </a:p>
        </p:txBody>
      </p:sp>
      <p:sp>
        <p:nvSpPr>
          <p:cNvPr id="75813" name="Rectangle 37"/>
          <p:cNvSpPr>
            <a:spLocks noChangeArrowheads="1"/>
          </p:cNvSpPr>
          <p:nvPr/>
        </p:nvSpPr>
        <p:spPr bwMode="auto">
          <a:xfrm>
            <a:off x="1327150" y="5827713"/>
            <a:ext cx="376238" cy="363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algn="ctr">
              <a:spcBef>
                <a:spcPct val="50000"/>
              </a:spcBef>
            </a:pPr>
            <a:r>
              <a:rPr lang="en-US"/>
              <a:t>+</a:t>
            </a:r>
          </a:p>
        </p:txBody>
      </p:sp>
      <p:grpSp>
        <p:nvGrpSpPr>
          <p:cNvPr id="75814" name="Group 38"/>
          <p:cNvGrpSpPr>
            <a:grpSpLocks/>
          </p:cNvGrpSpPr>
          <p:nvPr/>
        </p:nvGrpSpPr>
        <p:grpSpPr bwMode="auto">
          <a:xfrm>
            <a:off x="563563" y="4349750"/>
            <a:ext cx="4725987" cy="596900"/>
            <a:chOff x="235" y="2644"/>
            <a:chExt cx="2977" cy="376"/>
          </a:xfrm>
        </p:grpSpPr>
        <p:sp>
          <p:nvSpPr>
            <p:cNvPr id="236583" name="AutoShape 39"/>
            <p:cNvSpPr>
              <a:spLocks noChangeArrowheads="1"/>
            </p:cNvSpPr>
            <p:nvPr/>
          </p:nvSpPr>
          <p:spPr bwMode="auto">
            <a:xfrm>
              <a:off x="244" y="2644"/>
              <a:ext cx="2968" cy="376"/>
            </a:xfrm>
            <a:prstGeom prst="homePlate">
              <a:avLst>
                <a:gd name="adj" fmla="val 70860"/>
              </a:avLst>
            </a:prstGeom>
            <a:solidFill>
              <a:schemeClr val="bg1"/>
            </a:solidFill>
            <a:ln w="12700">
              <a:solidFill>
                <a:schemeClr val="tx1"/>
              </a:solidFill>
              <a:miter lim="800000"/>
              <a:headEnd/>
              <a:tailEnd/>
            </a:ln>
            <a:effectLst>
              <a:outerShdw dist="53882" dir="2700000" algn="ctr" rotWithShape="0">
                <a:schemeClr val="tx1"/>
              </a:outerShdw>
            </a:effectLst>
          </p:spPr>
          <p:txBody>
            <a:bodyPr wrap="none" anchor="ctr"/>
            <a:lstStyle/>
            <a:p>
              <a:pPr>
                <a:defRPr/>
              </a:pPr>
              <a:endParaRPr lang="es-ES">
                <a:cs typeface="+mn-cs"/>
              </a:endParaRPr>
            </a:p>
          </p:txBody>
        </p:sp>
        <p:sp>
          <p:nvSpPr>
            <p:cNvPr id="75834" name="Freeform 40"/>
            <p:cNvSpPr>
              <a:spLocks/>
            </p:cNvSpPr>
            <p:nvPr/>
          </p:nvSpPr>
          <p:spPr bwMode="auto">
            <a:xfrm>
              <a:off x="235" y="2645"/>
              <a:ext cx="262" cy="369"/>
            </a:xfrm>
            <a:custGeom>
              <a:avLst/>
              <a:gdLst>
                <a:gd name="T0" fmla="*/ 0 w 262"/>
                <a:gd name="T1" fmla="*/ 0 h 369"/>
                <a:gd name="T2" fmla="*/ 261 w 262"/>
                <a:gd name="T3" fmla="*/ 187 h 369"/>
                <a:gd name="T4" fmla="*/ 5 w 262"/>
                <a:gd name="T5" fmla="*/ 368 h 369"/>
                <a:gd name="T6" fmla="*/ 0 60000 65536"/>
                <a:gd name="T7" fmla="*/ 0 60000 65536"/>
                <a:gd name="T8" fmla="*/ 0 60000 65536"/>
                <a:gd name="T9" fmla="*/ 0 w 262"/>
                <a:gd name="T10" fmla="*/ 0 h 369"/>
                <a:gd name="T11" fmla="*/ 262 w 262"/>
                <a:gd name="T12" fmla="*/ 369 h 369"/>
              </a:gdLst>
              <a:ahLst/>
              <a:cxnLst>
                <a:cxn ang="T6">
                  <a:pos x="T0" y="T1"/>
                </a:cxn>
                <a:cxn ang="T7">
                  <a:pos x="T2" y="T3"/>
                </a:cxn>
                <a:cxn ang="T8">
                  <a:pos x="T4" y="T5"/>
                </a:cxn>
              </a:cxnLst>
              <a:rect l="T9" t="T10" r="T11" b="T12"/>
              <a:pathLst>
                <a:path w="262" h="369">
                  <a:moveTo>
                    <a:pt x="0" y="0"/>
                  </a:moveTo>
                  <a:lnTo>
                    <a:pt x="261" y="187"/>
                  </a:lnTo>
                  <a:lnTo>
                    <a:pt x="5" y="368"/>
                  </a:lnTo>
                </a:path>
              </a:pathLst>
            </a:custGeom>
            <a:solidFill>
              <a:schemeClr val="bg1"/>
            </a:solidFill>
            <a:ln w="12700" cap="rnd">
              <a:solidFill>
                <a:schemeClr val="tx1"/>
              </a:solidFill>
              <a:round/>
              <a:headEnd/>
              <a:tailEnd/>
            </a:ln>
          </p:spPr>
          <p:txBody>
            <a:bodyPr/>
            <a:lstStyle/>
            <a:p>
              <a:endParaRPr lang="es-CL"/>
            </a:p>
          </p:txBody>
        </p:sp>
      </p:grpSp>
      <p:sp>
        <p:nvSpPr>
          <p:cNvPr id="236585" name="Rectangle 41"/>
          <p:cNvSpPr>
            <a:spLocks noChangeArrowheads="1"/>
          </p:cNvSpPr>
          <p:nvPr/>
        </p:nvSpPr>
        <p:spPr bwMode="auto">
          <a:xfrm>
            <a:off x="976313" y="4240213"/>
            <a:ext cx="823912" cy="850900"/>
          </a:xfrm>
          <a:prstGeom prst="rect">
            <a:avLst/>
          </a:prstGeom>
          <a:solidFill>
            <a:schemeClr val="bg1"/>
          </a:solidFill>
          <a:ln w="12700">
            <a:solidFill>
              <a:schemeClr val="tx1"/>
            </a:solidFill>
            <a:miter lim="800000"/>
            <a:headEnd/>
            <a:tailEnd/>
          </a:ln>
          <a:effectLst>
            <a:outerShdw dist="35921" dir="2700000" algn="ctr" rotWithShape="0">
              <a:schemeClr val="tx1"/>
            </a:outerShdw>
          </a:effectLst>
        </p:spPr>
        <p:txBody>
          <a:bodyPr lIns="46037" tIns="46037" rIns="46037" bIns="46037" anchor="ctr"/>
          <a:lstStyle/>
          <a:p>
            <a:pPr algn="ctr">
              <a:spcBef>
                <a:spcPct val="50000"/>
              </a:spcBef>
              <a:defRPr/>
            </a:pPr>
            <a:r>
              <a:rPr lang="en-US" sz="900">
                <a:cs typeface="+mn-cs"/>
              </a:rPr>
              <a:t>“Build the Brand”</a:t>
            </a:r>
          </a:p>
        </p:txBody>
      </p:sp>
      <p:sp>
        <p:nvSpPr>
          <p:cNvPr id="236586" name="Rectangle 42"/>
          <p:cNvSpPr>
            <a:spLocks noChangeArrowheads="1"/>
          </p:cNvSpPr>
          <p:nvPr/>
        </p:nvSpPr>
        <p:spPr bwMode="auto">
          <a:xfrm>
            <a:off x="1943100" y="4240213"/>
            <a:ext cx="823913" cy="850900"/>
          </a:xfrm>
          <a:prstGeom prst="rect">
            <a:avLst/>
          </a:prstGeom>
          <a:solidFill>
            <a:schemeClr val="bg1"/>
          </a:solidFill>
          <a:ln w="12700">
            <a:solidFill>
              <a:schemeClr val="tx1"/>
            </a:solidFill>
            <a:miter lim="800000"/>
            <a:headEnd/>
            <a:tailEnd/>
          </a:ln>
          <a:effectLst>
            <a:outerShdw dist="35921" dir="2700000" algn="ctr" rotWithShape="0">
              <a:schemeClr val="tx1"/>
            </a:outerShdw>
          </a:effectLst>
        </p:spPr>
        <p:txBody>
          <a:bodyPr lIns="46037" tIns="46037" rIns="46037" bIns="46037" anchor="ctr"/>
          <a:lstStyle/>
          <a:p>
            <a:pPr algn="ctr">
              <a:spcBef>
                <a:spcPct val="50000"/>
              </a:spcBef>
              <a:defRPr/>
            </a:pPr>
            <a:r>
              <a:rPr lang="en-US" sz="900">
                <a:cs typeface="+mn-cs"/>
              </a:rPr>
              <a:t>“Make the Sale”</a:t>
            </a:r>
          </a:p>
        </p:txBody>
      </p:sp>
      <p:sp>
        <p:nvSpPr>
          <p:cNvPr id="236587" name="Rectangle 43"/>
          <p:cNvSpPr>
            <a:spLocks noChangeArrowheads="1"/>
          </p:cNvSpPr>
          <p:nvPr/>
        </p:nvSpPr>
        <p:spPr bwMode="auto">
          <a:xfrm>
            <a:off x="2917825" y="4240213"/>
            <a:ext cx="823913" cy="850900"/>
          </a:xfrm>
          <a:prstGeom prst="rect">
            <a:avLst/>
          </a:prstGeom>
          <a:solidFill>
            <a:schemeClr val="bg1"/>
          </a:solidFill>
          <a:ln w="12700">
            <a:solidFill>
              <a:schemeClr val="tx1"/>
            </a:solidFill>
            <a:miter lim="800000"/>
            <a:headEnd/>
            <a:tailEnd/>
          </a:ln>
          <a:effectLst>
            <a:outerShdw dist="35921" dir="2700000" algn="ctr" rotWithShape="0">
              <a:schemeClr val="tx1"/>
            </a:outerShdw>
          </a:effectLst>
        </p:spPr>
        <p:txBody>
          <a:bodyPr lIns="46037" tIns="46037" rIns="46037" bIns="46037" anchor="ctr"/>
          <a:lstStyle/>
          <a:p>
            <a:pPr algn="ctr">
              <a:spcBef>
                <a:spcPct val="50000"/>
              </a:spcBef>
              <a:defRPr/>
            </a:pPr>
            <a:r>
              <a:rPr lang="en-US" sz="900">
                <a:cs typeface="+mn-cs"/>
              </a:rPr>
              <a:t>“Deliver the Product”</a:t>
            </a:r>
          </a:p>
        </p:txBody>
      </p:sp>
      <p:sp>
        <p:nvSpPr>
          <p:cNvPr id="236588" name="Rectangle 44"/>
          <p:cNvSpPr>
            <a:spLocks noChangeArrowheads="1"/>
          </p:cNvSpPr>
          <p:nvPr/>
        </p:nvSpPr>
        <p:spPr bwMode="auto">
          <a:xfrm>
            <a:off x="3908425" y="4240213"/>
            <a:ext cx="892175" cy="850900"/>
          </a:xfrm>
          <a:prstGeom prst="rect">
            <a:avLst/>
          </a:prstGeom>
          <a:solidFill>
            <a:schemeClr val="bg1"/>
          </a:solidFill>
          <a:ln w="12700">
            <a:solidFill>
              <a:schemeClr val="tx1"/>
            </a:solidFill>
            <a:miter lim="800000"/>
            <a:headEnd/>
            <a:tailEnd/>
          </a:ln>
          <a:effectLst>
            <a:outerShdw dist="35921" dir="2700000" algn="ctr" rotWithShape="0">
              <a:schemeClr val="tx1"/>
            </a:outerShdw>
          </a:effectLst>
        </p:spPr>
        <p:txBody>
          <a:bodyPr lIns="46037" tIns="46037" rIns="46037" bIns="46037" anchor="ctr"/>
          <a:lstStyle/>
          <a:p>
            <a:pPr algn="ctr">
              <a:spcBef>
                <a:spcPct val="50000"/>
              </a:spcBef>
              <a:defRPr/>
            </a:pPr>
            <a:r>
              <a:rPr lang="en-US" sz="900">
                <a:cs typeface="+mn-cs"/>
              </a:rPr>
              <a:t>“Service Exceptionally”</a:t>
            </a:r>
          </a:p>
        </p:txBody>
      </p:sp>
      <p:sp>
        <p:nvSpPr>
          <p:cNvPr id="75819" name="Rectangle 45"/>
          <p:cNvSpPr>
            <a:spLocks noChangeArrowheads="1"/>
          </p:cNvSpPr>
          <p:nvPr/>
        </p:nvSpPr>
        <p:spPr bwMode="auto">
          <a:xfrm>
            <a:off x="2035175" y="4071938"/>
            <a:ext cx="1566863" cy="144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lstStyle/>
          <a:p>
            <a:pPr algn="ctr">
              <a:spcBef>
                <a:spcPct val="50000"/>
              </a:spcBef>
            </a:pPr>
            <a:r>
              <a:rPr lang="en-US" sz="1000"/>
              <a:t>Pathways to Performance</a:t>
            </a:r>
          </a:p>
        </p:txBody>
      </p:sp>
      <p:sp>
        <p:nvSpPr>
          <p:cNvPr id="75820" name="Arc 46"/>
          <p:cNvSpPr>
            <a:spLocks/>
          </p:cNvSpPr>
          <p:nvPr/>
        </p:nvSpPr>
        <p:spPr bwMode="auto">
          <a:xfrm>
            <a:off x="3179763" y="1592263"/>
            <a:ext cx="984250" cy="314325"/>
          </a:xfrm>
          <a:custGeom>
            <a:avLst/>
            <a:gdLst>
              <a:gd name="T0" fmla="*/ 2147483647 w 21600"/>
              <a:gd name="T1" fmla="*/ 0 h 18337"/>
              <a:gd name="T2" fmla="*/ 2147483647 w 21600"/>
              <a:gd name="T3" fmla="*/ 2147483647 h 18337"/>
              <a:gd name="T4" fmla="*/ 0 w 21600"/>
              <a:gd name="T5" fmla="*/ 2147483647 h 18337"/>
              <a:gd name="T6" fmla="*/ 0 60000 65536"/>
              <a:gd name="T7" fmla="*/ 0 60000 65536"/>
              <a:gd name="T8" fmla="*/ 0 60000 65536"/>
              <a:gd name="T9" fmla="*/ 0 w 21600"/>
              <a:gd name="T10" fmla="*/ 0 h 18337"/>
              <a:gd name="T11" fmla="*/ 21600 w 21600"/>
              <a:gd name="T12" fmla="*/ 18337 h 18337"/>
            </a:gdLst>
            <a:ahLst/>
            <a:cxnLst>
              <a:cxn ang="T6">
                <a:pos x="T0" y="T1"/>
              </a:cxn>
              <a:cxn ang="T7">
                <a:pos x="T2" y="T3"/>
              </a:cxn>
              <a:cxn ang="T8">
                <a:pos x="T4" y="T5"/>
              </a:cxn>
            </a:cxnLst>
            <a:rect l="T9" t="T10" r="T11" b="T12"/>
            <a:pathLst>
              <a:path w="21600" h="18337" fill="none" extrusionOk="0">
                <a:moveTo>
                  <a:pt x="11415" y="0"/>
                </a:moveTo>
                <a:cubicBezTo>
                  <a:pt x="17749" y="3943"/>
                  <a:pt x="21600" y="10876"/>
                  <a:pt x="21600" y="18337"/>
                </a:cubicBezTo>
              </a:path>
              <a:path w="21600" h="18337" stroke="0" extrusionOk="0">
                <a:moveTo>
                  <a:pt x="11415" y="0"/>
                </a:moveTo>
                <a:cubicBezTo>
                  <a:pt x="17749" y="3943"/>
                  <a:pt x="21600" y="10876"/>
                  <a:pt x="21600" y="18337"/>
                </a:cubicBezTo>
                <a:lnTo>
                  <a:pt x="0" y="18337"/>
                </a:lnTo>
                <a:close/>
              </a:path>
            </a:pathLst>
          </a:custGeom>
          <a:noFill/>
          <a:ln w="12700" cap="rnd">
            <a:solidFill>
              <a:schemeClr val="tx1"/>
            </a:solidFill>
            <a:round/>
            <a:headEnd type="triangle" w="med" len="med"/>
            <a:tailEnd/>
          </a:ln>
          <a:extLst>
            <a:ext uri="{909E8E84-426E-40DD-AFC4-6F175D3DCCD1}">
              <a14:hiddenFill xmlns:a14="http://schemas.microsoft.com/office/drawing/2010/main">
                <a:solidFill>
                  <a:srgbClr val="FFFFFF"/>
                </a:solidFill>
              </a14:hiddenFill>
            </a:ext>
          </a:extLst>
        </p:spPr>
        <p:txBody>
          <a:bodyPr wrap="none" anchor="ctr"/>
          <a:lstStyle/>
          <a:p>
            <a:endParaRPr lang="es-CL"/>
          </a:p>
        </p:txBody>
      </p:sp>
      <p:sp>
        <p:nvSpPr>
          <p:cNvPr id="236591" name="Oval 47"/>
          <p:cNvSpPr>
            <a:spLocks noChangeArrowheads="1"/>
          </p:cNvSpPr>
          <p:nvPr/>
        </p:nvSpPr>
        <p:spPr bwMode="auto">
          <a:xfrm>
            <a:off x="1492250" y="1606550"/>
            <a:ext cx="823913" cy="412750"/>
          </a:xfrm>
          <a:prstGeom prst="ellipse">
            <a:avLst/>
          </a:prstGeom>
          <a:solidFill>
            <a:schemeClr val="bg1"/>
          </a:solidFill>
          <a:ln w="12700">
            <a:solidFill>
              <a:schemeClr val="tx1"/>
            </a:solidFill>
            <a:round/>
            <a:headEnd/>
            <a:tailEnd/>
          </a:ln>
          <a:effectLst>
            <a:outerShdw dist="35921" dir="2700000" algn="ctr" rotWithShape="0">
              <a:schemeClr val="tx1"/>
            </a:outerShdw>
          </a:effectLst>
        </p:spPr>
        <p:txBody>
          <a:bodyPr lIns="46037" tIns="46037" rIns="46037" bIns="46037" anchor="ctr"/>
          <a:lstStyle/>
          <a:p>
            <a:pPr algn="ctr">
              <a:spcBef>
                <a:spcPct val="50000"/>
              </a:spcBef>
              <a:defRPr/>
            </a:pPr>
            <a:r>
              <a:rPr lang="en-US" sz="900">
                <a:cs typeface="+mn-cs"/>
              </a:rPr>
              <a:t>Revenue Strategy</a:t>
            </a:r>
          </a:p>
        </p:txBody>
      </p:sp>
      <p:sp>
        <p:nvSpPr>
          <p:cNvPr id="236592" name="Oval 48"/>
          <p:cNvSpPr>
            <a:spLocks noChangeArrowheads="1"/>
          </p:cNvSpPr>
          <p:nvPr/>
        </p:nvSpPr>
        <p:spPr bwMode="auto">
          <a:xfrm>
            <a:off x="3929063" y="1606550"/>
            <a:ext cx="979487" cy="412750"/>
          </a:xfrm>
          <a:prstGeom prst="ellipse">
            <a:avLst/>
          </a:prstGeom>
          <a:solidFill>
            <a:schemeClr val="bg1"/>
          </a:solidFill>
          <a:ln w="12700">
            <a:solidFill>
              <a:schemeClr val="tx1"/>
            </a:solidFill>
            <a:round/>
            <a:headEnd/>
            <a:tailEnd/>
          </a:ln>
          <a:effectLst>
            <a:outerShdw dist="35921" dir="2700000" algn="ctr" rotWithShape="0">
              <a:schemeClr val="tx1"/>
            </a:outerShdw>
          </a:effectLst>
        </p:spPr>
        <p:txBody>
          <a:bodyPr lIns="46037" tIns="46037" rIns="46037" bIns="46037" anchor="ctr"/>
          <a:lstStyle/>
          <a:p>
            <a:pPr algn="ctr">
              <a:spcBef>
                <a:spcPct val="50000"/>
              </a:spcBef>
              <a:defRPr/>
            </a:pPr>
            <a:r>
              <a:rPr lang="en-US" sz="900">
                <a:cs typeface="+mn-cs"/>
              </a:rPr>
              <a:t>Productivity Strategy</a:t>
            </a:r>
          </a:p>
        </p:txBody>
      </p:sp>
      <p:sp>
        <p:nvSpPr>
          <p:cNvPr id="75823" name="Rectangle 49"/>
          <p:cNvSpPr>
            <a:spLocks noChangeArrowheads="1"/>
          </p:cNvSpPr>
          <p:nvPr/>
        </p:nvSpPr>
        <p:spPr bwMode="auto">
          <a:xfrm>
            <a:off x="463550" y="5811838"/>
            <a:ext cx="909638"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algn="ctr">
              <a:spcBef>
                <a:spcPct val="50000"/>
              </a:spcBef>
            </a:pPr>
            <a:r>
              <a:rPr lang="en-US" sz="1000"/>
              <a:t>Staff Awareness</a:t>
            </a:r>
          </a:p>
        </p:txBody>
      </p:sp>
      <p:sp>
        <p:nvSpPr>
          <p:cNvPr id="75824" name="Rectangle 50"/>
          <p:cNvSpPr>
            <a:spLocks noChangeArrowheads="1"/>
          </p:cNvSpPr>
          <p:nvPr/>
        </p:nvSpPr>
        <p:spPr bwMode="auto">
          <a:xfrm>
            <a:off x="2470150" y="5827713"/>
            <a:ext cx="376238" cy="363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algn="ctr">
              <a:spcBef>
                <a:spcPct val="50000"/>
              </a:spcBef>
            </a:pPr>
            <a:r>
              <a:rPr lang="en-US"/>
              <a:t>+</a:t>
            </a:r>
          </a:p>
        </p:txBody>
      </p:sp>
      <p:sp>
        <p:nvSpPr>
          <p:cNvPr id="236595" name="Text Box 51"/>
          <p:cNvSpPr txBox="1">
            <a:spLocks noChangeArrowheads="1"/>
          </p:cNvSpPr>
          <p:nvPr/>
        </p:nvSpPr>
        <p:spPr bwMode="auto">
          <a:xfrm>
            <a:off x="468313" y="333375"/>
            <a:ext cx="484028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b="1">
                <a:solidFill>
                  <a:schemeClr val="bg1"/>
                </a:solidFill>
              </a:rPr>
              <a:t>Ejemplo: Dónde influyen las operaciones?</a:t>
            </a:r>
            <a:endParaRPr lang="es-ES" b="1">
              <a:solidFill>
                <a:schemeClr val="bg1"/>
              </a:solidFill>
            </a:endParaRPr>
          </a:p>
        </p:txBody>
      </p:sp>
      <p:sp>
        <p:nvSpPr>
          <p:cNvPr id="236596" name="AutoShape 52"/>
          <p:cNvSpPr>
            <a:spLocks/>
          </p:cNvSpPr>
          <p:nvPr/>
        </p:nvSpPr>
        <p:spPr bwMode="auto">
          <a:xfrm>
            <a:off x="5795963" y="2565400"/>
            <a:ext cx="647700" cy="3816350"/>
          </a:xfrm>
          <a:prstGeom prst="rightBrace">
            <a:avLst>
              <a:gd name="adj1" fmla="val 49101"/>
              <a:gd name="adj2" fmla="val 50000"/>
            </a:avLst>
          </a:pr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s-CL"/>
          </a:p>
        </p:txBody>
      </p:sp>
      <p:sp>
        <p:nvSpPr>
          <p:cNvPr id="236597" name="Text Box 53"/>
          <p:cNvSpPr txBox="1">
            <a:spLocks noChangeArrowheads="1"/>
          </p:cNvSpPr>
          <p:nvPr/>
        </p:nvSpPr>
        <p:spPr bwMode="auto">
          <a:xfrm>
            <a:off x="6804025" y="4221163"/>
            <a:ext cx="1744663" cy="495300"/>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wrap="none">
            <a:spAutoFit/>
          </a:bodyPr>
          <a:lstStyle/>
          <a:p>
            <a:pPr>
              <a:defRPr/>
            </a:pPr>
            <a:r>
              <a:rPr lang="es-CL" dirty="0">
                <a:solidFill>
                  <a:srgbClr val="FF0000"/>
                </a:solidFill>
              </a:rPr>
              <a:t>Operaciones</a:t>
            </a:r>
            <a:endParaRPr lang="es-ES" dirty="0">
              <a:solidFill>
                <a:srgbClr val="FF0000"/>
              </a:solidFill>
            </a:endParaRPr>
          </a:p>
        </p:txBody>
      </p:sp>
      <p:sp>
        <p:nvSpPr>
          <p:cNvPr id="55" name="54 Flecha curvada hacia la derecha"/>
          <p:cNvSpPr/>
          <p:nvPr/>
        </p:nvSpPr>
        <p:spPr bwMode="auto">
          <a:xfrm rot="9880902">
            <a:off x="7145338" y="1262063"/>
            <a:ext cx="947737" cy="2938462"/>
          </a:xfrm>
          <a:prstGeom prst="curvedRightArrow">
            <a:avLst/>
          </a:prstGeom>
          <a:solidFill>
            <a:schemeClr val="accent6">
              <a:lumMod val="75000"/>
            </a:schemeClr>
          </a:solidFill>
          <a:ln w="9525" cap="flat" cmpd="sng" algn="ctr">
            <a:solidFill>
              <a:schemeClr val="tx1"/>
            </a:solidFill>
            <a:prstDash val="solid"/>
            <a:round/>
            <a:headEnd type="none" w="med" len="med"/>
            <a:tailEnd type="none" w="med" len="med"/>
          </a:ln>
          <a:effectLst/>
        </p:spPr>
        <p:txBody>
          <a:bodyPr/>
          <a:lstStyle/>
          <a:p>
            <a:pPr>
              <a:defRPr/>
            </a:pPr>
            <a:endParaRPr lang="es-ES">
              <a:cs typeface="+mn-cs"/>
            </a:endParaRPr>
          </a:p>
        </p:txBody>
      </p:sp>
      <p:sp>
        <p:nvSpPr>
          <p:cNvPr id="75831" name="55 Marcador de fecha"/>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8C5DBCF-3BE3-4B49-89FF-E8923362D55A}" type="datetime1">
              <a:rPr lang="es-CL" smtClean="0"/>
              <a:t>12-10-2011</a:t>
            </a:fld>
            <a:endParaRPr lang="es-ES"/>
          </a:p>
        </p:txBody>
      </p:sp>
      <p:sp>
        <p:nvSpPr>
          <p:cNvPr id="75832" name="56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9324D34D-1BDA-401A-A9EB-63712035F436}" type="slidenum">
              <a:rPr lang="es-ES" smtClean="0"/>
              <a:pPr eaLnBrk="1" hangingPunct="1"/>
              <a:t>48</a:t>
            </a:fld>
            <a:endParaRPr lang="es-ES" smtClean="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36595"/>
                                        </p:tgtEl>
                                        <p:attrNameLst>
                                          <p:attrName>style.visibility</p:attrName>
                                        </p:attrNameLst>
                                      </p:cBhvr>
                                      <p:to>
                                        <p:strVal val="visible"/>
                                      </p:to>
                                    </p:set>
                                    <p:animEffect transition="in" filter="box(in)">
                                      <p:cBhvr>
                                        <p:cTn id="7" dur="500"/>
                                        <p:tgtEl>
                                          <p:spTgt spid="23659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236596"/>
                                        </p:tgtEl>
                                        <p:attrNameLst>
                                          <p:attrName>style.visibility</p:attrName>
                                        </p:attrNameLst>
                                      </p:cBhvr>
                                      <p:to>
                                        <p:strVal val="visible"/>
                                      </p:to>
                                    </p:set>
                                    <p:animEffect transition="in" filter="box(in)">
                                      <p:cBhvr>
                                        <p:cTn id="12" dur="500"/>
                                        <p:tgtEl>
                                          <p:spTgt spid="236596"/>
                                        </p:tgtEl>
                                      </p:cBhvr>
                                    </p:animEffect>
                                  </p:childTnLst>
                                </p:cTn>
                              </p:par>
                              <p:par>
                                <p:cTn id="13" presetID="4" presetClass="entr" presetSubtype="16" fill="hold" nodeType="withEffect">
                                  <p:stCondLst>
                                    <p:cond delay="0"/>
                                  </p:stCondLst>
                                  <p:childTnLst>
                                    <p:set>
                                      <p:cBhvr>
                                        <p:cTn id="14" dur="1" fill="hold">
                                          <p:stCondLst>
                                            <p:cond delay="0"/>
                                          </p:stCondLst>
                                        </p:cTn>
                                        <p:tgtEl>
                                          <p:spTgt spid="236597"/>
                                        </p:tgtEl>
                                        <p:attrNameLst>
                                          <p:attrName>style.visibility</p:attrName>
                                        </p:attrNameLst>
                                      </p:cBhvr>
                                      <p:to>
                                        <p:strVal val="visible"/>
                                      </p:to>
                                    </p:set>
                                    <p:animEffect transition="in" filter="box(in)">
                                      <p:cBhvr>
                                        <p:cTn id="15" dur="500"/>
                                        <p:tgtEl>
                                          <p:spTgt spid="236597"/>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4" presetClass="entr" presetSubtype="16" fill="hold" grpId="0" nodeType="clickEffect">
                                  <p:stCondLst>
                                    <p:cond delay="0"/>
                                  </p:stCondLst>
                                  <p:childTnLst>
                                    <p:set>
                                      <p:cBhvr>
                                        <p:cTn id="19" dur="1" fill="hold">
                                          <p:stCondLst>
                                            <p:cond delay="0"/>
                                          </p:stCondLst>
                                        </p:cTn>
                                        <p:tgtEl>
                                          <p:spTgt spid="55"/>
                                        </p:tgtEl>
                                        <p:attrNameLst>
                                          <p:attrName>style.visibility</p:attrName>
                                        </p:attrNameLst>
                                      </p:cBhvr>
                                      <p:to>
                                        <p:strVal val="visible"/>
                                      </p:to>
                                    </p:set>
                                    <p:animEffect transition="in" filter="box(in)">
                                      <p:cBhvr>
                                        <p:cTn id="20"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6595" grpId="0"/>
      <p:bldP spid="236596" grpId="0" animBg="1"/>
      <p:bldP spid="55"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386" name="Rectangle 2"/>
          <p:cNvSpPr>
            <a:spLocks noGrp="1" noChangeArrowheads="1"/>
          </p:cNvSpPr>
          <p:nvPr>
            <p:ph type="title"/>
          </p:nvPr>
        </p:nvSpPr>
        <p:spPr>
          <a:xfrm>
            <a:off x="0" y="549275"/>
            <a:ext cx="8229600" cy="747713"/>
          </a:xfrm>
        </p:spPr>
        <p:txBody>
          <a:bodyPr/>
          <a:lstStyle/>
          <a:p>
            <a:pPr>
              <a:defRPr/>
            </a:pPr>
            <a:r>
              <a:rPr lang="es-ES" sz="2800" dirty="0" smtClean="0">
                <a:solidFill>
                  <a:schemeClr val="bg1"/>
                </a:solidFill>
                <a:effectLst>
                  <a:outerShdw blurRad="38100" dist="38100" dir="2700000" algn="tl">
                    <a:srgbClr val="C0C0C0"/>
                  </a:outerShdw>
                </a:effectLst>
                <a:latin typeface="Verdana" pitchFamily="34" charset="0"/>
              </a:rPr>
              <a:t>BSC INTERNATIONAL PAPER</a:t>
            </a:r>
          </a:p>
        </p:txBody>
      </p:sp>
      <p:grpSp>
        <p:nvGrpSpPr>
          <p:cNvPr id="3078" name="Group 3"/>
          <p:cNvGrpSpPr>
            <a:grpSpLocks/>
          </p:cNvGrpSpPr>
          <p:nvPr/>
        </p:nvGrpSpPr>
        <p:grpSpPr bwMode="auto">
          <a:xfrm>
            <a:off x="250825" y="152400"/>
            <a:ext cx="8640763" cy="531813"/>
            <a:chOff x="403" y="192"/>
            <a:chExt cx="5155" cy="346"/>
          </a:xfrm>
        </p:grpSpPr>
        <p:graphicFrame>
          <p:nvGraphicFramePr>
            <p:cNvPr id="3075" name="Object 3"/>
            <p:cNvGraphicFramePr>
              <a:graphicFrameLocks noChangeAspect="1"/>
            </p:cNvGraphicFramePr>
            <p:nvPr/>
          </p:nvGraphicFramePr>
          <p:xfrm>
            <a:off x="5040" y="192"/>
            <a:ext cx="518" cy="346"/>
          </p:xfrm>
          <a:graphic>
            <a:graphicData uri="http://schemas.openxmlformats.org/presentationml/2006/ole">
              <mc:AlternateContent xmlns:mc="http://schemas.openxmlformats.org/markup-compatibility/2006">
                <mc:Choice xmlns:v="urn:schemas-microsoft-com:vml" Requires="v">
                  <p:oleObj spid="_x0000_s3212" name="Imagen de mapa de bits" r:id="rId4" imgW="4277322" imgH="4009524" progId="">
                    <p:embed/>
                  </p:oleObj>
                </mc:Choice>
                <mc:Fallback>
                  <p:oleObj name="Imagen de mapa de bits" r:id="rId4" imgW="4277322" imgH="4009524" progId="">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40" y="192"/>
                          <a:ext cx="518" cy="346"/>
                        </a:xfrm>
                        <a:prstGeom prst="rect">
                          <a:avLst/>
                        </a:prstGeom>
                        <a:noFill/>
                        <a:extLst>
                          <a:ext uri="{909E8E84-426E-40DD-AFC4-6F175D3DCCD1}">
                            <a14:hiddenFill xmlns:a14="http://schemas.microsoft.com/office/drawing/2010/main">
                              <a:solidFill>
                                <a:srgbClr val="00CC99"/>
                              </a:solidFill>
                            </a14:hiddenFill>
                          </a:ext>
                        </a:extLst>
                      </p:spPr>
                    </p:pic>
                  </p:oleObj>
                </mc:Fallback>
              </mc:AlternateContent>
            </a:graphicData>
          </a:graphic>
        </p:graphicFrame>
        <p:grpSp>
          <p:nvGrpSpPr>
            <p:cNvPr id="3158" name="Group 5"/>
            <p:cNvGrpSpPr>
              <a:grpSpLocks/>
            </p:cNvGrpSpPr>
            <p:nvPr/>
          </p:nvGrpSpPr>
          <p:grpSpPr bwMode="auto">
            <a:xfrm>
              <a:off x="403" y="240"/>
              <a:ext cx="4435" cy="238"/>
              <a:chOff x="403" y="240"/>
              <a:chExt cx="4435" cy="238"/>
            </a:xfrm>
          </p:grpSpPr>
          <p:sp>
            <p:nvSpPr>
              <p:cNvPr id="3159" name="Line 6"/>
              <p:cNvSpPr>
                <a:spLocks noChangeShapeType="1"/>
              </p:cNvSpPr>
              <p:nvPr/>
            </p:nvSpPr>
            <p:spPr bwMode="auto">
              <a:xfrm>
                <a:off x="1382" y="461"/>
                <a:ext cx="3456" cy="0"/>
              </a:xfrm>
              <a:prstGeom prst="line">
                <a:avLst/>
              </a:prstGeom>
              <a:noFill/>
              <a:ln w="50800">
                <a:solidFill>
                  <a:srgbClr val="CC3300"/>
                </a:solidFill>
                <a:round/>
                <a:headEnd/>
                <a:tailEnd/>
              </a:ln>
              <a:extLst>
                <a:ext uri="{909E8E84-426E-40DD-AFC4-6F175D3DCCD1}">
                  <a14:hiddenFill xmlns:a14="http://schemas.microsoft.com/office/drawing/2010/main">
                    <a:noFill/>
                  </a14:hiddenFill>
                </a:ext>
              </a:extLst>
            </p:spPr>
            <p:txBody>
              <a:bodyPr/>
              <a:lstStyle/>
              <a:p>
                <a:endParaRPr lang="es-CL"/>
              </a:p>
            </p:txBody>
          </p:sp>
          <p:graphicFrame>
            <p:nvGraphicFramePr>
              <p:cNvPr id="3076" name="Object 4"/>
              <p:cNvGraphicFramePr>
                <a:graphicFrameLocks noChangeAspect="1"/>
              </p:cNvGraphicFramePr>
              <p:nvPr/>
            </p:nvGraphicFramePr>
            <p:xfrm>
              <a:off x="403" y="288"/>
              <a:ext cx="864" cy="173"/>
            </p:xfrm>
            <a:graphic>
              <a:graphicData uri="http://schemas.openxmlformats.org/presentationml/2006/ole">
                <mc:AlternateContent xmlns:mc="http://schemas.openxmlformats.org/markup-compatibility/2006">
                  <mc:Choice xmlns:v="urn:schemas-microsoft-com:vml" Requires="v">
                    <p:oleObj spid="_x0000_s3213" name="Documento" r:id="rId6" imgW="2136600" imgH="417240" progId="">
                      <p:embed/>
                    </p:oleObj>
                  </mc:Choice>
                  <mc:Fallback>
                    <p:oleObj name="Documento" r:id="rId6" imgW="2136600" imgH="417240" progId="">
                      <p:embed/>
                      <p:pic>
                        <p:nvPicPr>
                          <p:cNvPr id="0" name="Object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3" y="288"/>
                            <a:ext cx="864" cy="17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160" name="Text Box 8"/>
              <p:cNvSpPr txBox="1">
                <a:spLocks noChangeArrowheads="1"/>
              </p:cNvSpPr>
              <p:nvPr/>
            </p:nvSpPr>
            <p:spPr bwMode="auto">
              <a:xfrm>
                <a:off x="2160" y="240"/>
                <a:ext cx="1776" cy="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endParaRPr lang="es-CL">
                  <a:solidFill>
                    <a:schemeClr val="bg1"/>
                  </a:solidFill>
                </a:endParaRPr>
              </a:p>
            </p:txBody>
          </p:sp>
        </p:grpSp>
      </p:grpSp>
      <p:sp>
        <p:nvSpPr>
          <p:cNvPr id="3079" name="Rectangle 22"/>
          <p:cNvSpPr>
            <a:spLocks noChangeArrowheads="1"/>
          </p:cNvSpPr>
          <p:nvPr/>
        </p:nvSpPr>
        <p:spPr bwMode="auto">
          <a:xfrm>
            <a:off x="-2425700" y="-852488"/>
            <a:ext cx="12446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endParaRPr lang="es-CL"/>
          </a:p>
        </p:txBody>
      </p:sp>
      <p:sp>
        <p:nvSpPr>
          <p:cNvPr id="3080" name="Line 368"/>
          <p:cNvSpPr>
            <a:spLocks noChangeShapeType="1"/>
          </p:cNvSpPr>
          <p:nvPr/>
        </p:nvSpPr>
        <p:spPr bwMode="auto">
          <a:xfrm>
            <a:off x="-1181100" y="1038225"/>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3081" name="Line 369"/>
          <p:cNvSpPr>
            <a:spLocks noChangeShapeType="1"/>
          </p:cNvSpPr>
          <p:nvPr/>
        </p:nvSpPr>
        <p:spPr bwMode="auto">
          <a:xfrm>
            <a:off x="-1181100" y="1398588"/>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3082" name="Line 385"/>
          <p:cNvSpPr>
            <a:spLocks noChangeShapeType="1"/>
          </p:cNvSpPr>
          <p:nvPr/>
        </p:nvSpPr>
        <p:spPr bwMode="auto">
          <a:xfrm>
            <a:off x="-1181100" y="1398588"/>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3083" name="Line 386"/>
          <p:cNvSpPr>
            <a:spLocks noChangeShapeType="1"/>
          </p:cNvSpPr>
          <p:nvPr/>
        </p:nvSpPr>
        <p:spPr bwMode="auto">
          <a:xfrm>
            <a:off x="-1181100" y="1670050"/>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3084" name="Line 406"/>
          <p:cNvSpPr>
            <a:spLocks noChangeShapeType="1"/>
          </p:cNvSpPr>
          <p:nvPr/>
        </p:nvSpPr>
        <p:spPr bwMode="auto">
          <a:xfrm>
            <a:off x="-1181100" y="1670050"/>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3085" name="Line 407"/>
          <p:cNvSpPr>
            <a:spLocks noChangeShapeType="1"/>
          </p:cNvSpPr>
          <p:nvPr/>
        </p:nvSpPr>
        <p:spPr bwMode="auto">
          <a:xfrm>
            <a:off x="-1181100" y="2030413"/>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3086" name="Line 430"/>
          <p:cNvSpPr>
            <a:spLocks noChangeShapeType="1"/>
          </p:cNvSpPr>
          <p:nvPr/>
        </p:nvSpPr>
        <p:spPr bwMode="auto">
          <a:xfrm>
            <a:off x="-1181100" y="2030413"/>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3087" name="Line 431"/>
          <p:cNvSpPr>
            <a:spLocks noChangeShapeType="1"/>
          </p:cNvSpPr>
          <p:nvPr/>
        </p:nvSpPr>
        <p:spPr bwMode="auto">
          <a:xfrm>
            <a:off x="-1181100" y="2401888"/>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3088" name="Line 483"/>
          <p:cNvSpPr>
            <a:spLocks noChangeShapeType="1"/>
          </p:cNvSpPr>
          <p:nvPr/>
        </p:nvSpPr>
        <p:spPr bwMode="auto">
          <a:xfrm>
            <a:off x="-1181100" y="2659063"/>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3089" name="Line 484"/>
          <p:cNvSpPr>
            <a:spLocks noChangeShapeType="1"/>
          </p:cNvSpPr>
          <p:nvPr/>
        </p:nvSpPr>
        <p:spPr bwMode="auto">
          <a:xfrm>
            <a:off x="-1181100" y="3000375"/>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3090" name="Line 509"/>
          <p:cNvSpPr>
            <a:spLocks noChangeShapeType="1"/>
          </p:cNvSpPr>
          <p:nvPr/>
        </p:nvSpPr>
        <p:spPr bwMode="auto">
          <a:xfrm>
            <a:off x="-1181100" y="3000375"/>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3091" name="Line 510"/>
          <p:cNvSpPr>
            <a:spLocks noChangeShapeType="1"/>
          </p:cNvSpPr>
          <p:nvPr/>
        </p:nvSpPr>
        <p:spPr bwMode="auto">
          <a:xfrm>
            <a:off x="-1181100" y="3341688"/>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3092" name="Line 534"/>
          <p:cNvSpPr>
            <a:spLocks noChangeShapeType="1"/>
          </p:cNvSpPr>
          <p:nvPr/>
        </p:nvSpPr>
        <p:spPr bwMode="auto">
          <a:xfrm>
            <a:off x="-1181100" y="3341688"/>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3093" name="Line 535"/>
          <p:cNvSpPr>
            <a:spLocks noChangeShapeType="1"/>
          </p:cNvSpPr>
          <p:nvPr/>
        </p:nvSpPr>
        <p:spPr bwMode="auto">
          <a:xfrm>
            <a:off x="-1181100" y="3863975"/>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3094" name="Line 586"/>
          <p:cNvSpPr>
            <a:spLocks noChangeShapeType="1"/>
          </p:cNvSpPr>
          <p:nvPr/>
        </p:nvSpPr>
        <p:spPr bwMode="auto">
          <a:xfrm>
            <a:off x="-1181100" y="4149725"/>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3095" name="Line 587"/>
          <p:cNvSpPr>
            <a:spLocks noChangeShapeType="1"/>
          </p:cNvSpPr>
          <p:nvPr/>
        </p:nvSpPr>
        <p:spPr bwMode="auto">
          <a:xfrm>
            <a:off x="-1181100" y="4529138"/>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3096" name="Line 612"/>
          <p:cNvSpPr>
            <a:spLocks noChangeShapeType="1"/>
          </p:cNvSpPr>
          <p:nvPr/>
        </p:nvSpPr>
        <p:spPr bwMode="auto">
          <a:xfrm>
            <a:off x="-1181100" y="4529138"/>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3097" name="Line 632"/>
          <p:cNvSpPr>
            <a:spLocks noChangeShapeType="1"/>
          </p:cNvSpPr>
          <p:nvPr/>
        </p:nvSpPr>
        <p:spPr bwMode="auto">
          <a:xfrm>
            <a:off x="-1181100" y="5099050"/>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3098" name="Rectangle 668"/>
          <p:cNvSpPr>
            <a:spLocks noChangeArrowheads="1"/>
          </p:cNvSpPr>
          <p:nvPr/>
        </p:nvSpPr>
        <p:spPr bwMode="auto">
          <a:xfrm>
            <a:off x="-2425700" y="-858838"/>
            <a:ext cx="23749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endParaRPr lang="es-CL"/>
          </a:p>
        </p:txBody>
      </p:sp>
      <p:sp>
        <p:nvSpPr>
          <p:cNvPr id="3099" name="Line 1027"/>
          <p:cNvSpPr>
            <a:spLocks noChangeShapeType="1"/>
          </p:cNvSpPr>
          <p:nvPr/>
        </p:nvSpPr>
        <p:spPr bwMode="auto">
          <a:xfrm>
            <a:off x="-1181100" y="1087438"/>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3100" name="Line 1028"/>
          <p:cNvSpPr>
            <a:spLocks noChangeShapeType="1"/>
          </p:cNvSpPr>
          <p:nvPr/>
        </p:nvSpPr>
        <p:spPr bwMode="auto">
          <a:xfrm>
            <a:off x="-1181100" y="1447800"/>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3101" name="Line 1045"/>
          <p:cNvSpPr>
            <a:spLocks noChangeShapeType="1"/>
          </p:cNvSpPr>
          <p:nvPr/>
        </p:nvSpPr>
        <p:spPr bwMode="auto">
          <a:xfrm>
            <a:off x="-1181100" y="1447800"/>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3102" name="Line 1046"/>
          <p:cNvSpPr>
            <a:spLocks noChangeShapeType="1"/>
          </p:cNvSpPr>
          <p:nvPr/>
        </p:nvSpPr>
        <p:spPr bwMode="auto">
          <a:xfrm>
            <a:off x="-1181100" y="1719263"/>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3103" name="Line 1067"/>
          <p:cNvSpPr>
            <a:spLocks noChangeShapeType="1"/>
          </p:cNvSpPr>
          <p:nvPr/>
        </p:nvSpPr>
        <p:spPr bwMode="auto">
          <a:xfrm>
            <a:off x="-1181100" y="1719263"/>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3104" name="Line 1068"/>
          <p:cNvSpPr>
            <a:spLocks noChangeShapeType="1"/>
          </p:cNvSpPr>
          <p:nvPr/>
        </p:nvSpPr>
        <p:spPr bwMode="auto">
          <a:xfrm>
            <a:off x="-1181100" y="2079625"/>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3105" name="Line 1092"/>
          <p:cNvSpPr>
            <a:spLocks noChangeShapeType="1"/>
          </p:cNvSpPr>
          <p:nvPr/>
        </p:nvSpPr>
        <p:spPr bwMode="auto">
          <a:xfrm>
            <a:off x="-1181100" y="2079625"/>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3106" name="Line 1093"/>
          <p:cNvSpPr>
            <a:spLocks noChangeShapeType="1"/>
          </p:cNvSpPr>
          <p:nvPr/>
        </p:nvSpPr>
        <p:spPr bwMode="auto">
          <a:xfrm>
            <a:off x="-1181100" y="2451100"/>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3107" name="Line 1146"/>
          <p:cNvSpPr>
            <a:spLocks noChangeShapeType="1"/>
          </p:cNvSpPr>
          <p:nvPr/>
        </p:nvSpPr>
        <p:spPr bwMode="auto">
          <a:xfrm>
            <a:off x="-1181100" y="2708275"/>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3108" name="Line 1147"/>
          <p:cNvSpPr>
            <a:spLocks noChangeShapeType="1"/>
          </p:cNvSpPr>
          <p:nvPr/>
        </p:nvSpPr>
        <p:spPr bwMode="auto">
          <a:xfrm>
            <a:off x="-1181100" y="3049588"/>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3109" name="Line 1172"/>
          <p:cNvSpPr>
            <a:spLocks noChangeShapeType="1"/>
          </p:cNvSpPr>
          <p:nvPr/>
        </p:nvSpPr>
        <p:spPr bwMode="auto">
          <a:xfrm>
            <a:off x="-1181100" y="3049588"/>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3110" name="Line 1173"/>
          <p:cNvSpPr>
            <a:spLocks noChangeShapeType="1"/>
          </p:cNvSpPr>
          <p:nvPr/>
        </p:nvSpPr>
        <p:spPr bwMode="auto">
          <a:xfrm>
            <a:off x="-1181100" y="3390900"/>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3111" name="Line 1197"/>
          <p:cNvSpPr>
            <a:spLocks noChangeShapeType="1"/>
          </p:cNvSpPr>
          <p:nvPr/>
        </p:nvSpPr>
        <p:spPr bwMode="auto">
          <a:xfrm>
            <a:off x="-1181100" y="3390900"/>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3112" name="Line 1198"/>
          <p:cNvSpPr>
            <a:spLocks noChangeShapeType="1"/>
          </p:cNvSpPr>
          <p:nvPr/>
        </p:nvSpPr>
        <p:spPr bwMode="auto">
          <a:xfrm>
            <a:off x="-1181100" y="3913188"/>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3113" name="Line 1249"/>
          <p:cNvSpPr>
            <a:spLocks noChangeShapeType="1"/>
          </p:cNvSpPr>
          <p:nvPr/>
        </p:nvSpPr>
        <p:spPr bwMode="auto">
          <a:xfrm>
            <a:off x="-1181100" y="4198938"/>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3114" name="Line 1250"/>
          <p:cNvSpPr>
            <a:spLocks noChangeShapeType="1"/>
          </p:cNvSpPr>
          <p:nvPr/>
        </p:nvSpPr>
        <p:spPr bwMode="auto">
          <a:xfrm>
            <a:off x="-1181100" y="4578350"/>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3115" name="Line 1275"/>
          <p:cNvSpPr>
            <a:spLocks noChangeShapeType="1"/>
          </p:cNvSpPr>
          <p:nvPr/>
        </p:nvSpPr>
        <p:spPr bwMode="auto">
          <a:xfrm>
            <a:off x="-1181100" y="4578350"/>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3116" name="Line 1295"/>
          <p:cNvSpPr>
            <a:spLocks noChangeShapeType="1"/>
          </p:cNvSpPr>
          <p:nvPr/>
        </p:nvSpPr>
        <p:spPr bwMode="auto">
          <a:xfrm>
            <a:off x="-1181100" y="5148263"/>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3117" name="Rectangle 1327"/>
          <p:cNvSpPr>
            <a:spLocks noChangeArrowheads="1"/>
          </p:cNvSpPr>
          <p:nvPr/>
        </p:nvSpPr>
        <p:spPr bwMode="auto">
          <a:xfrm>
            <a:off x="-2425700" y="-858838"/>
            <a:ext cx="23749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endParaRPr lang="es-CL"/>
          </a:p>
        </p:txBody>
      </p:sp>
      <p:sp>
        <p:nvSpPr>
          <p:cNvPr id="3118" name="Line 1686"/>
          <p:cNvSpPr>
            <a:spLocks noChangeShapeType="1"/>
          </p:cNvSpPr>
          <p:nvPr/>
        </p:nvSpPr>
        <p:spPr bwMode="auto">
          <a:xfrm>
            <a:off x="-1181100" y="1087438"/>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3119" name="Line 1687"/>
          <p:cNvSpPr>
            <a:spLocks noChangeShapeType="1"/>
          </p:cNvSpPr>
          <p:nvPr/>
        </p:nvSpPr>
        <p:spPr bwMode="auto">
          <a:xfrm>
            <a:off x="-1181100" y="1447800"/>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3120" name="Line 1704"/>
          <p:cNvSpPr>
            <a:spLocks noChangeShapeType="1"/>
          </p:cNvSpPr>
          <p:nvPr/>
        </p:nvSpPr>
        <p:spPr bwMode="auto">
          <a:xfrm>
            <a:off x="-1181100" y="1447800"/>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3121" name="Line 1705"/>
          <p:cNvSpPr>
            <a:spLocks noChangeShapeType="1"/>
          </p:cNvSpPr>
          <p:nvPr/>
        </p:nvSpPr>
        <p:spPr bwMode="auto">
          <a:xfrm>
            <a:off x="-1181100" y="1719263"/>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3122" name="Line 1726"/>
          <p:cNvSpPr>
            <a:spLocks noChangeShapeType="1"/>
          </p:cNvSpPr>
          <p:nvPr/>
        </p:nvSpPr>
        <p:spPr bwMode="auto">
          <a:xfrm>
            <a:off x="-1181100" y="1719263"/>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3123" name="Line 1727"/>
          <p:cNvSpPr>
            <a:spLocks noChangeShapeType="1"/>
          </p:cNvSpPr>
          <p:nvPr/>
        </p:nvSpPr>
        <p:spPr bwMode="auto">
          <a:xfrm>
            <a:off x="-1181100" y="2079625"/>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3124" name="Line 1751"/>
          <p:cNvSpPr>
            <a:spLocks noChangeShapeType="1"/>
          </p:cNvSpPr>
          <p:nvPr/>
        </p:nvSpPr>
        <p:spPr bwMode="auto">
          <a:xfrm>
            <a:off x="-1181100" y="2079625"/>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3125" name="Line 1752"/>
          <p:cNvSpPr>
            <a:spLocks noChangeShapeType="1"/>
          </p:cNvSpPr>
          <p:nvPr/>
        </p:nvSpPr>
        <p:spPr bwMode="auto">
          <a:xfrm>
            <a:off x="-1181100" y="2451100"/>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3126" name="Line 1805"/>
          <p:cNvSpPr>
            <a:spLocks noChangeShapeType="1"/>
          </p:cNvSpPr>
          <p:nvPr/>
        </p:nvSpPr>
        <p:spPr bwMode="auto">
          <a:xfrm>
            <a:off x="-1181100" y="2708275"/>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3127" name="Line 1806"/>
          <p:cNvSpPr>
            <a:spLocks noChangeShapeType="1"/>
          </p:cNvSpPr>
          <p:nvPr/>
        </p:nvSpPr>
        <p:spPr bwMode="auto">
          <a:xfrm>
            <a:off x="-1181100" y="3049588"/>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3128" name="Line 1831"/>
          <p:cNvSpPr>
            <a:spLocks noChangeShapeType="1"/>
          </p:cNvSpPr>
          <p:nvPr/>
        </p:nvSpPr>
        <p:spPr bwMode="auto">
          <a:xfrm>
            <a:off x="-1181100" y="3049588"/>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3129" name="Line 1832"/>
          <p:cNvSpPr>
            <a:spLocks noChangeShapeType="1"/>
          </p:cNvSpPr>
          <p:nvPr/>
        </p:nvSpPr>
        <p:spPr bwMode="auto">
          <a:xfrm>
            <a:off x="-1181100" y="3390900"/>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3130" name="Line 1856"/>
          <p:cNvSpPr>
            <a:spLocks noChangeShapeType="1"/>
          </p:cNvSpPr>
          <p:nvPr/>
        </p:nvSpPr>
        <p:spPr bwMode="auto">
          <a:xfrm>
            <a:off x="-1181100" y="3390900"/>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3131" name="Line 1857"/>
          <p:cNvSpPr>
            <a:spLocks noChangeShapeType="1"/>
          </p:cNvSpPr>
          <p:nvPr/>
        </p:nvSpPr>
        <p:spPr bwMode="auto">
          <a:xfrm>
            <a:off x="-1181100" y="3913188"/>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3132" name="Line 1908"/>
          <p:cNvSpPr>
            <a:spLocks noChangeShapeType="1"/>
          </p:cNvSpPr>
          <p:nvPr/>
        </p:nvSpPr>
        <p:spPr bwMode="auto">
          <a:xfrm>
            <a:off x="-1181100" y="4198938"/>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3133" name="Line 1909"/>
          <p:cNvSpPr>
            <a:spLocks noChangeShapeType="1"/>
          </p:cNvSpPr>
          <p:nvPr/>
        </p:nvSpPr>
        <p:spPr bwMode="auto">
          <a:xfrm>
            <a:off x="-1181100" y="4578350"/>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3134" name="Line 1934"/>
          <p:cNvSpPr>
            <a:spLocks noChangeShapeType="1"/>
          </p:cNvSpPr>
          <p:nvPr/>
        </p:nvSpPr>
        <p:spPr bwMode="auto">
          <a:xfrm>
            <a:off x="-1181100" y="4578350"/>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3135" name="Line 1954"/>
          <p:cNvSpPr>
            <a:spLocks noChangeShapeType="1"/>
          </p:cNvSpPr>
          <p:nvPr/>
        </p:nvSpPr>
        <p:spPr bwMode="auto">
          <a:xfrm>
            <a:off x="-1181100" y="5148263"/>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3136" name="Rectangle 1986"/>
          <p:cNvSpPr>
            <a:spLocks noChangeArrowheads="1"/>
          </p:cNvSpPr>
          <p:nvPr/>
        </p:nvSpPr>
        <p:spPr bwMode="auto">
          <a:xfrm>
            <a:off x="-2425700" y="-858838"/>
            <a:ext cx="23749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endParaRPr lang="es-CL"/>
          </a:p>
        </p:txBody>
      </p:sp>
      <p:sp>
        <p:nvSpPr>
          <p:cNvPr id="3137" name="Line 2345"/>
          <p:cNvSpPr>
            <a:spLocks noChangeShapeType="1"/>
          </p:cNvSpPr>
          <p:nvPr/>
        </p:nvSpPr>
        <p:spPr bwMode="auto">
          <a:xfrm>
            <a:off x="-1181100" y="1087438"/>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3138" name="Line 2346"/>
          <p:cNvSpPr>
            <a:spLocks noChangeShapeType="1"/>
          </p:cNvSpPr>
          <p:nvPr/>
        </p:nvSpPr>
        <p:spPr bwMode="auto">
          <a:xfrm>
            <a:off x="-1181100" y="1447800"/>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3139" name="Line 2363"/>
          <p:cNvSpPr>
            <a:spLocks noChangeShapeType="1"/>
          </p:cNvSpPr>
          <p:nvPr/>
        </p:nvSpPr>
        <p:spPr bwMode="auto">
          <a:xfrm>
            <a:off x="-1181100" y="1447800"/>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3140" name="Line 2364"/>
          <p:cNvSpPr>
            <a:spLocks noChangeShapeType="1"/>
          </p:cNvSpPr>
          <p:nvPr/>
        </p:nvSpPr>
        <p:spPr bwMode="auto">
          <a:xfrm>
            <a:off x="-1181100" y="1719263"/>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3141" name="Line 2385"/>
          <p:cNvSpPr>
            <a:spLocks noChangeShapeType="1"/>
          </p:cNvSpPr>
          <p:nvPr/>
        </p:nvSpPr>
        <p:spPr bwMode="auto">
          <a:xfrm>
            <a:off x="-1181100" y="1719263"/>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3142" name="Line 2386"/>
          <p:cNvSpPr>
            <a:spLocks noChangeShapeType="1"/>
          </p:cNvSpPr>
          <p:nvPr/>
        </p:nvSpPr>
        <p:spPr bwMode="auto">
          <a:xfrm>
            <a:off x="-1181100" y="2079625"/>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3143" name="Line 2410"/>
          <p:cNvSpPr>
            <a:spLocks noChangeShapeType="1"/>
          </p:cNvSpPr>
          <p:nvPr/>
        </p:nvSpPr>
        <p:spPr bwMode="auto">
          <a:xfrm>
            <a:off x="-1181100" y="2079625"/>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3144" name="Line 2411"/>
          <p:cNvSpPr>
            <a:spLocks noChangeShapeType="1"/>
          </p:cNvSpPr>
          <p:nvPr/>
        </p:nvSpPr>
        <p:spPr bwMode="auto">
          <a:xfrm>
            <a:off x="-1181100" y="2451100"/>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3145" name="Line 2464"/>
          <p:cNvSpPr>
            <a:spLocks noChangeShapeType="1"/>
          </p:cNvSpPr>
          <p:nvPr/>
        </p:nvSpPr>
        <p:spPr bwMode="auto">
          <a:xfrm>
            <a:off x="-1181100" y="2708275"/>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3146" name="Line 2465"/>
          <p:cNvSpPr>
            <a:spLocks noChangeShapeType="1"/>
          </p:cNvSpPr>
          <p:nvPr/>
        </p:nvSpPr>
        <p:spPr bwMode="auto">
          <a:xfrm>
            <a:off x="-1181100" y="3049588"/>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3147" name="Line 2490"/>
          <p:cNvSpPr>
            <a:spLocks noChangeShapeType="1"/>
          </p:cNvSpPr>
          <p:nvPr/>
        </p:nvSpPr>
        <p:spPr bwMode="auto">
          <a:xfrm>
            <a:off x="-1181100" y="3049588"/>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3148" name="Line 2491"/>
          <p:cNvSpPr>
            <a:spLocks noChangeShapeType="1"/>
          </p:cNvSpPr>
          <p:nvPr/>
        </p:nvSpPr>
        <p:spPr bwMode="auto">
          <a:xfrm>
            <a:off x="-1181100" y="3390900"/>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3149" name="Line 2515"/>
          <p:cNvSpPr>
            <a:spLocks noChangeShapeType="1"/>
          </p:cNvSpPr>
          <p:nvPr/>
        </p:nvSpPr>
        <p:spPr bwMode="auto">
          <a:xfrm>
            <a:off x="-1181100" y="3390900"/>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3150" name="Line 2516"/>
          <p:cNvSpPr>
            <a:spLocks noChangeShapeType="1"/>
          </p:cNvSpPr>
          <p:nvPr/>
        </p:nvSpPr>
        <p:spPr bwMode="auto">
          <a:xfrm>
            <a:off x="-1181100" y="3913188"/>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3151" name="Line 2567"/>
          <p:cNvSpPr>
            <a:spLocks noChangeShapeType="1"/>
          </p:cNvSpPr>
          <p:nvPr/>
        </p:nvSpPr>
        <p:spPr bwMode="auto">
          <a:xfrm>
            <a:off x="-1181100" y="4198938"/>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3152" name="Line 2568"/>
          <p:cNvSpPr>
            <a:spLocks noChangeShapeType="1"/>
          </p:cNvSpPr>
          <p:nvPr/>
        </p:nvSpPr>
        <p:spPr bwMode="auto">
          <a:xfrm>
            <a:off x="-1181100" y="4578350"/>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3153" name="Line 2593"/>
          <p:cNvSpPr>
            <a:spLocks noChangeShapeType="1"/>
          </p:cNvSpPr>
          <p:nvPr/>
        </p:nvSpPr>
        <p:spPr bwMode="auto">
          <a:xfrm>
            <a:off x="-1181100" y="4578350"/>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3154" name="Line 2613"/>
          <p:cNvSpPr>
            <a:spLocks noChangeShapeType="1"/>
          </p:cNvSpPr>
          <p:nvPr/>
        </p:nvSpPr>
        <p:spPr bwMode="auto">
          <a:xfrm>
            <a:off x="-1181100" y="5148263"/>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graphicFrame>
        <p:nvGraphicFramePr>
          <p:cNvPr id="3074" name="Object 2"/>
          <p:cNvGraphicFramePr>
            <a:graphicFrameLocks noGrp="1" noChangeAspect="1"/>
          </p:cNvGraphicFramePr>
          <p:nvPr>
            <p:ph idx="1"/>
          </p:nvPr>
        </p:nvGraphicFramePr>
        <p:xfrm>
          <a:off x="107950" y="1196975"/>
          <a:ext cx="8785225" cy="5484813"/>
        </p:xfrm>
        <a:graphic>
          <a:graphicData uri="http://schemas.openxmlformats.org/presentationml/2006/ole">
            <mc:AlternateContent xmlns:mc="http://schemas.openxmlformats.org/markup-compatibility/2006">
              <mc:Choice xmlns:v="urn:schemas-microsoft-com:vml" Requires="v">
                <p:oleObj spid="_x0000_s3214" name="Hoja de cálculo" r:id="rId8" imgW="10210872" imgH="6381723" progId="Excel.Sheet.8">
                  <p:embed/>
                </p:oleObj>
              </mc:Choice>
              <mc:Fallback>
                <p:oleObj name="Hoja de cálculo" r:id="rId8" imgW="10210872" imgH="6381723" progId="Excel.Sheet.8">
                  <p:embed/>
                  <p:pic>
                    <p:nvPicPr>
                      <p:cNvPr id="0" name="Object 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07950" y="1196975"/>
                        <a:ext cx="8785225" cy="5484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155" name="85 Marcador de fecha"/>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A545F3C-7092-465B-81BA-5EF186B978F9}" type="datetime1">
              <a:rPr lang="es-CL" smtClean="0"/>
              <a:t>12-10-2011</a:t>
            </a:fld>
            <a:endParaRPr lang="es-ES"/>
          </a:p>
        </p:txBody>
      </p:sp>
      <p:sp>
        <p:nvSpPr>
          <p:cNvPr id="3156" name="86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626881B-E75D-4924-A768-70A86460731B}" type="slidenum">
              <a:rPr lang="es-ES"/>
              <a:pPr eaLnBrk="1" hangingPunct="1"/>
              <a:t>49</a:t>
            </a:fld>
            <a:endParaRPr lang="es-ES"/>
          </a:p>
        </p:txBody>
      </p:sp>
      <p:sp>
        <p:nvSpPr>
          <p:cNvPr id="3157" name="87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s-CL" smtClean="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4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sp>
        <p:nvSpPr>
          <p:cNvPr id="31747" name="Rectangle 2"/>
          <p:cNvSpPr>
            <a:spLocks noGrp="1" noChangeArrowheads="1"/>
          </p:cNvSpPr>
          <p:nvPr>
            <p:ph type="title"/>
          </p:nvPr>
        </p:nvSpPr>
        <p:spPr>
          <a:xfrm>
            <a:off x="539750" y="0"/>
            <a:ext cx="7772400" cy="692150"/>
          </a:xfrm>
          <a:solidFill>
            <a:srgbClr val="FFFFFF"/>
          </a:solidFill>
          <a:ln>
            <a:solidFill>
              <a:srgbClr val="000000"/>
            </a:solidFill>
            <a:miter lim="800000"/>
            <a:headEnd/>
            <a:tailEnd/>
          </a:ln>
        </p:spPr>
        <p:txBody>
          <a:bodyPr anchor="t"/>
          <a:lstStyle/>
          <a:p>
            <a:r>
              <a:rPr lang="es-CL" sz="4000" smtClean="0"/>
              <a:t>Objetivos</a:t>
            </a:r>
            <a:endParaRPr lang="es-ES" sz="4000" smtClean="0"/>
          </a:p>
        </p:txBody>
      </p:sp>
      <p:sp>
        <p:nvSpPr>
          <p:cNvPr id="31748" name="Rectangle 3"/>
          <p:cNvSpPr>
            <a:spLocks noGrp="1" noChangeArrowheads="1"/>
          </p:cNvSpPr>
          <p:nvPr>
            <p:ph type="body" idx="1"/>
          </p:nvPr>
        </p:nvSpPr>
        <p:spPr>
          <a:xfrm>
            <a:off x="0" y="1341438"/>
            <a:ext cx="8893175" cy="4114800"/>
          </a:xfrm>
        </p:spPr>
        <p:txBody>
          <a:bodyPr/>
          <a:lstStyle/>
          <a:p>
            <a:pPr algn="just">
              <a:lnSpc>
                <a:spcPct val="80000"/>
              </a:lnSpc>
            </a:pPr>
            <a:r>
              <a:rPr lang="es-ES_tradnl" sz="2400" smtClean="0"/>
              <a:t>Sensibilizar acerca de las interrelaciones de las funciones empresariales y las relaciones causa-efecto asociadas a la gestión de operaciones.</a:t>
            </a:r>
          </a:p>
          <a:p>
            <a:pPr algn="just">
              <a:lnSpc>
                <a:spcPct val="80000"/>
              </a:lnSpc>
            </a:pPr>
            <a:endParaRPr lang="es-ES_tradnl" sz="2400" smtClean="0"/>
          </a:p>
          <a:p>
            <a:pPr algn="just">
              <a:lnSpc>
                <a:spcPct val="80000"/>
              </a:lnSpc>
            </a:pPr>
            <a:r>
              <a:rPr lang="es-ES_tradnl" sz="2400" u="sng" smtClean="0"/>
              <a:t>Relacionar en forma integral y armónica el sub-sistema de operaciones internamente y con su entorno. </a:t>
            </a:r>
          </a:p>
          <a:p>
            <a:pPr algn="just">
              <a:lnSpc>
                <a:spcPct val="80000"/>
              </a:lnSpc>
            </a:pPr>
            <a:endParaRPr lang="es-ES_tradnl" sz="2400" u="sng" smtClean="0"/>
          </a:p>
          <a:p>
            <a:pPr algn="just">
              <a:lnSpc>
                <a:spcPct val="80000"/>
              </a:lnSpc>
            </a:pPr>
            <a:r>
              <a:rPr lang="es-ES_tradnl" sz="2400" smtClean="0"/>
              <a:t>Analizar desde una </a:t>
            </a:r>
            <a:r>
              <a:rPr lang="es-ES_tradnl" sz="2400" u="sng" smtClean="0"/>
              <a:t>perspectiva estratégica, los cambios que en la gestión de operaciones</a:t>
            </a:r>
            <a:r>
              <a:rPr lang="es-ES_tradnl" sz="2400" smtClean="0"/>
              <a:t>, se derivan de las transformación asociadas al desarrollo de las Tecnologías de Información.</a:t>
            </a:r>
          </a:p>
          <a:p>
            <a:pPr algn="just">
              <a:lnSpc>
                <a:spcPct val="80000"/>
              </a:lnSpc>
            </a:pPr>
            <a:endParaRPr lang="es-ES_tradnl" sz="2400" smtClean="0"/>
          </a:p>
          <a:p>
            <a:pPr algn="just">
              <a:lnSpc>
                <a:spcPct val="80000"/>
              </a:lnSpc>
            </a:pPr>
            <a:r>
              <a:rPr lang="es-ES_tradnl" sz="2400" smtClean="0"/>
              <a:t>Conocer las mejores prácticas y lecciones de la experiencia que se pueden obtener al estudiar las operaciones de algunas empresas relevantes a nivel nacional y mundial.</a:t>
            </a:r>
            <a:endParaRPr lang="es-ES" sz="2400" smtClean="0"/>
          </a:p>
        </p:txBody>
      </p:sp>
      <p:sp>
        <p:nvSpPr>
          <p:cNvPr id="31749" name="Text Box 4"/>
          <p:cNvSpPr txBox="1">
            <a:spLocks noChangeArrowheads="1"/>
          </p:cNvSpPr>
          <p:nvPr/>
        </p:nvSpPr>
        <p:spPr bwMode="auto">
          <a:xfrm>
            <a:off x="0" y="6289675"/>
            <a:ext cx="3873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a:solidFill>
                  <a:srgbClr val="99FF66"/>
                </a:solidFill>
              </a:rPr>
              <a:t>B</a:t>
            </a:r>
            <a:endParaRPr lang="es-ES">
              <a:solidFill>
                <a:srgbClr val="99FF66"/>
              </a:solidFill>
            </a:endParaRPr>
          </a:p>
        </p:txBody>
      </p:sp>
      <p:sp>
        <p:nvSpPr>
          <p:cNvPr id="31750" name="5 Marcador de fecha"/>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25FDCCF-8551-4643-B9E6-BBF6247B3353}" type="datetime1">
              <a:rPr lang="es-CL" smtClean="0"/>
              <a:t>12-10-2011</a:t>
            </a:fld>
            <a:endParaRPr lang="es-ES"/>
          </a:p>
        </p:txBody>
      </p:sp>
      <p:sp>
        <p:nvSpPr>
          <p:cNvPr id="31751" name="6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832F326-BD55-453C-BA91-426ABD61E779}" type="slidenum">
              <a:rPr lang="es-ES"/>
              <a:pPr eaLnBrk="1" hangingPunct="1"/>
              <a:t>5</a:t>
            </a:fld>
            <a:endParaRPr lang="es-ES"/>
          </a:p>
        </p:txBody>
      </p:sp>
    </p:spTree>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4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sp>
        <p:nvSpPr>
          <p:cNvPr id="76803" name="Rectangle 2"/>
          <p:cNvSpPr>
            <a:spLocks noGrp="1" noChangeArrowheads="1"/>
          </p:cNvSpPr>
          <p:nvPr>
            <p:ph type="title"/>
          </p:nvPr>
        </p:nvSpPr>
        <p:spPr>
          <a:xfrm>
            <a:off x="0" y="0"/>
            <a:ext cx="6948488" cy="1052513"/>
          </a:xfrm>
          <a:solidFill>
            <a:srgbClr val="FFFFFF"/>
          </a:solidFill>
          <a:ln>
            <a:solidFill>
              <a:srgbClr val="000000"/>
            </a:solidFill>
            <a:miter lim="800000"/>
            <a:headEnd/>
            <a:tailEnd/>
          </a:ln>
        </p:spPr>
        <p:txBody>
          <a:bodyPr anchor="t"/>
          <a:lstStyle/>
          <a:p>
            <a:r>
              <a:rPr lang="es-CL" sz="3600" smtClean="0"/>
              <a:t>El impacto de las operaciones: </a:t>
            </a:r>
            <a:r>
              <a:rPr lang="es-CL" sz="2800" smtClean="0"/>
              <a:t>Mirada Financiera</a:t>
            </a:r>
            <a:endParaRPr lang="es-ES" sz="2800" smtClean="0"/>
          </a:p>
        </p:txBody>
      </p:sp>
      <p:sp>
        <p:nvSpPr>
          <p:cNvPr id="76804" name="Rectangle 3"/>
          <p:cNvSpPr>
            <a:spLocks noGrp="1" noChangeArrowheads="1"/>
          </p:cNvSpPr>
          <p:nvPr>
            <p:ph type="body" idx="1"/>
          </p:nvPr>
        </p:nvSpPr>
        <p:spPr/>
        <p:txBody>
          <a:bodyPr/>
          <a:lstStyle/>
          <a:p>
            <a:endParaRPr lang="es-CL" smtClean="0"/>
          </a:p>
          <a:p>
            <a:r>
              <a:rPr lang="es-CL" smtClean="0"/>
              <a:t>Estados Financieros</a:t>
            </a:r>
          </a:p>
          <a:p>
            <a:r>
              <a:rPr lang="es-CL" smtClean="0"/>
              <a:t>Creación de valor</a:t>
            </a:r>
          </a:p>
          <a:p>
            <a:r>
              <a:rPr lang="es-CL" smtClean="0"/>
              <a:t>Capital Invertido</a:t>
            </a:r>
          </a:p>
          <a:p>
            <a:r>
              <a:rPr lang="es-CL" smtClean="0"/>
              <a:t>Gestión de Caja </a:t>
            </a:r>
            <a:endParaRPr lang="es-ES" smtClean="0"/>
          </a:p>
        </p:txBody>
      </p:sp>
      <p:sp>
        <p:nvSpPr>
          <p:cNvPr id="76805" name="Text Box 4"/>
          <p:cNvSpPr txBox="1">
            <a:spLocks noChangeArrowheads="1"/>
          </p:cNvSpPr>
          <p:nvPr/>
        </p:nvSpPr>
        <p:spPr bwMode="auto">
          <a:xfrm>
            <a:off x="0" y="6289675"/>
            <a:ext cx="3873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a:solidFill>
                  <a:srgbClr val="99FF66"/>
                </a:solidFill>
              </a:rPr>
              <a:t>B</a:t>
            </a:r>
            <a:endParaRPr lang="es-ES">
              <a:solidFill>
                <a:srgbClr val="99FF66"/>
              </a:solidFill>
            </a:endParaRPr>
          </a:p>
        </p:txBody>
      </p:sp>
      <p:sp>
        <p:nvSpPr>
          <p:cNvPr id="76806" name="5 Marcador de fecha"/>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38F5EB0-3A2D-4979-AFB2-EADC76D2C572}" type="datetime1">
              <a:rPr lang="es-CL" smtClean="0"/>
              <a:t>12-10-2011</a:t>
            </a:fld>
            <a:endParaRPr lang="es-ES"/>
          </a:p>
        </p:txBody>
      </p:sp>
      <p:sp>
        <p:nvSpPr>
          <p:cNvPr id="76807" name="6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C8BE448-FB4D-4198-BD41-3E5ABF038404}" type="slidenum">
              <a:rPr lang="es-ES"/>
              <a:pPr eaLnBrk="1" hangingPunct="1"/>
              <a:t>50</a:t>
            </a:fld>
            <a:endParaRPr lang="es-ES"/>
          </a:p>
        </p:txBody>
      </p:sp>
    </p:spTree>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Marcador de pie de página 2"/>
          <p:cNvSpPr>
            <a:spLocks noGrp="1"/>
          </p:cNvSpPr>
          <p:nvPr>
            <p:ph type="ftr" sz="quarter" idx="10"/>
          </p:nvPr>
        </p:nvSpPr>
        <p:spPr/>
        <p:txBody>
          <a:bodyPr/>
          <a:lstStyle/>
          <a:p>
            <a:pPr>
              <a:defRPr/>
            </a:pPr>
            <a:r>
              <a:rPr lang="es-ES"/>
              <a:t>Material Docente DII Universidad de Chile  </a:t>
            </a:r>
          </a:p>
        </p:txBody>
      </p:sp>
      <p:sp>
        <p:nvSpPr>
          <p:cNvPr id="47" name="Marcador de número de diapositiva 3"/>
          <p:cNvSpPr>
            <a:spLocks noGrp="1"/>
          </p:cNvSpPr>
          <p:nvPr>
            <p:ph type="sldNum" sz="quarter" idx="11"/>
          </p:nvPr>
        </p:nvSpPr>
        <p:spPr/>
        <p:txBody>
          <a:bodyPr/>
          <a:lstStyle>
            <a:lvl1pPr eaLnBrk="0" hangingPunct="0">
              <a:defRPr sz="1400" b="1">
                <a:solidFill>
                  <a:schemeClr val="tx1"/>
                </a:solidFill>
                <a:latin typeface="Tahoma" pitchFamily="34" charset="0"/>
                <a:ea typeface="MS PGothic" pitchFamily="34" charset="-128"/>
              </a:defRPr>
            </a:lvl1pPr>
            <a:lvl2pPr marL="37931725" indent="-37474525" eaLnBrk="0" hangingPunct="0">
              <a:defRPr sz="1400" b="1">
                <a:solidFill>
                  <a:schemeClr val="tx1"/>
                </a:solidFill>
                <a:latin typeface="Tahoma" pitchFamily="34" charset="0"/>
                <a:ea typeface="MS PGothic" pitchFamily="34" charset="-128"/>
              </a:defRPr>
            </a:lvl2pPr>
            <a:lvl3pPr eaLnBrk="0" hangingPunct="0">
              <a:defRPr sz="1400" b="1">
                <a:solidFill>
                  <a:schemeClr val="tx1"/>
                </a:solidFill>
                <a:latin typeface="Tahoma" pitchFamily="34" charset="0"/>
                <a:ea typeface="MS PGothic" pitchFamily="34" charset="-128"/>
              </a:defRPr>
            </a:lvl3pPr>
            <a:lvl4pPr eaLnBrk="0" hangingPunct="0">
              <a:defRPr sz="1400" b="1">
                <a:solidFill>
                  <a:schemeClr val="tx1"/>
                </a:solidFill>
                <a:latin typeface="Tahoma" pitchFamily="34" charset="0"/>
                <a:ea typeface="MS PGothic" pitchFamily="34" charset="-128"/>
              </a:defRPr>
            </a:lvl4pPr>
            <a:lvl5pPr eaLnBrk="0" hangingPunct="0">
              <a:defRPr sz="1400" b="1">
                <a:solidFill>
                  <a:schemeClr val="tx1"/>
                </a:solidFill>
                <a:latin typeface="Tahoma" pitchFamily="34" charset="0"/>
                <a:ea typeface="MS PGothic" pitchFamily="34" charset="-128"/>
              </a:defRPr>
            </a:lvl5pPr>
            <a:lvl6pPr marL="457200" eaLnBrk="0" fontAlgn="base" hangingPunct="0">
              <a:spcBef>
                <a:spcPct val="0"/>
              </a:spcBef>
              <a:spcAft>
                <a:spcPct val="0"/>
              </a:spcAft>
              <a:defRPr sz="1400" b="1">
                <a:solidFill>
                  <a:schemeClr val="tx1"/>
                </a:solidFill>
                <a:latin typeface="Tahoma" pitchFamily="34" charset="0"/>
                <a:ea typeface="MS PGothic" pitchFamily="34" charset="-128"/>
              </a:defRPr>
            </a:lvl6pPr>
            <a:lvl7pPr marL="914400" eaLnBrk="0" fontAlgn="base" hangingPunct="0">
              <a:spcBef>
                <a:spcPct val="0"/>
              </a:spcBef>
              <a:spcAft>
                <a:spcPct val="0"/>
              </a:spcAft>
              <a:defRPr sz="1400" b="1">
                <a:solidFill>
                  <a:schemeClr val="tx1"/>
                </a:solidFill>
                <a:latin typeface="Tahoma" pitchFamily="34" charset="0"/>
                <a:ea typeface="MS PGothic" pitchFamily="34" charset="-128"/>
              </a:defRPr>
            </a:lvl7pPr>
            <a:lvl8pPr marL="1371600" eaLnBrk="0" fontAlgn="base" hangingPunct="0">
              <a:spcBef>
                <a:spcPct val="0"/>
              </a:spcBef>
              <a:spcAft>
                <a:spcPct val="0"/>
              </a:spcAft>
              <a:defRPr sz="1400" b="1">
                <a:solidFill>
                  <a:schemeClr val="tx1"/>
                </a:solidFill>
                <a:latin typeface="Tahoma" pitchFamily="34" charset="0"/>
                <a:ea typeface="MS PGothic" pitchFamily="34" charset="-128"/>
              </a:defRPr>
            </a:lvl8pPr>
            <a:lvl9pPr marL="1828800" eaLnBrk="0" fontAlgn="base" hangingPunct="0">
              <a:spcBef>
                <a:spcPct val="0"/>
              </a:spcBef>
              <a:spcAft>
                <a:spcPct val="0"/>
              </a:spcAft>
              <a:defRPr sz="1400" b="1">
                <a:solidFill>
                  <a:schemeClr val="tx1"/>
                </a:solidFill>
                <a:latin typeface="Tahoma" pitchFamily="34" charset="0"/>
                <a:ea typeface="MS PGothic" pitchFamily="34" charset="-128"/>
              </a:defRPr>
            </a:lvl9pPr>
          </a:lstStyle>
          <a:p>
            <a:pPr eaLnBrk="1" hangingPunct="1"/>
            <a:fld id="{8CD45758-A8AE-4953-A3D2-A544A15B42A4}" type="slidenum">
              <a:rPr lang="es-ES" b="0">
                <a:latin typeface="Arial" pitchFamily="34" charset="0"/>
              </a:rPr>
              <a:pPr eaLnBrk="1" hangingPunct="1"/>
              <a:t>51</a:t>
            </a:fld>
            <a:endParaRPr lang="es-ES" b="0">
              <a:latin typeface="Arial" pitchFamily="34" charset="0"/>
            </a:endParaRPr>
          </a:p>
        </p:txBody>
      </p:sp>
      <p:sp>
        <p:nvSpPr>
          <p:cNvPr id="64516" name="Rectangle 4"/>
          <p:cNvSpPr>
            <a:spLocks noChangeArrowheads="1"/>
          </p:cNvSpPr>
          <p:nvPr/>
        </p:nvSpPr>
        <p:spPr bwMode="auto">
          <a:xfrm>
            <a:off x="457200" y="260350"/>
            <a:ext cx="5367338" cy="647700"/>
          </a:xfrm>
          <a:prstGeom prst="rect">
            <a:avLst/>
          </a:prstGeom>
          <a:noFill/>
          <a:ln w="9525">
            <a:noFill/>
            <a:miter lim="800000"/>
            <a:headEnd/>
            <a:tailEnd/>
          </a:ln>
          <a:effectLst/>
        </p:spPr>
        <p:txBody>
          <a:bodyPr anchor="ctr"/>
          <a:lstStyle/>
          <a:p>
            <a:pPr algn="l"/>
            <a:r>
              <a:rPr lang="es-ES" b="1" dirty="0" smtClean="0">
                <a:solidFill>
                  <a:schemeClr val="bg1"/>
                </a:solidFill>
                <a:effectLst>
                  <a:outerShdw blurRad="38100" dist="38100" dir="2700000" algn="tl">
                    <a:srgbClr val="000000"/>
                  </a:outerShdw>
                </a:effectLst>
              </a:rPr>
              <a:t>Las operaciones en el camino del ROI</a:t>
            </a:r>
            <a:endParaRPr lang="es-ES" b="1" dirty="0">
              <a:solidFill>
                <a:schemeClr val="bg1"/>
              </a:solidFill>
              <a:effectLst>
                <a:outerShdw blurRad="38100" dist="38100" dir="2700000" algn="tl">
                  <a:srgbClr val="000000"/>
                </a:outerShdw>
              </a:effectLst>
            </a:endParaRPr>
          </a:p>
        </p:txBody>
      </p:sp>
      <p:grpSp>
        <p:nvGrpSpPr>
          <p:cNvPr id="56325" name="Group 6"/>
          <p:cNvGrpSpPr>
            <a:grpSpLocks noChangeAspect="1"/>
          </p:cNvGrpSpPr>
          <p:nvPr/>
        </p:nvGrpSpPr>
        <p:grpSpPr bwMode="auto">
          <a:xfrm>
            <a:off x="250825" y="908050"/>
            <a:ext cx="8569325" cy="5330825"/>
            <a:chOff x="158" y="482"/>
            <a:chExt cx="5398" cy="3358"/>
          </a:xfrm>
        </p:grpSpPr>
        <p:sp>
          <p:nvSpPr>
            <p:cNvPr id="56326" name="AutoShape 5"/>
            <p:cNvSpPr>
              <a:spLocks noChangeAspect="1" noChangeArrowheads="1" noTextEdit="1"/>
            </p:cNvSpPr>
            <p:nvPr/>
          </p:nvSpPr>
          <p:spPr bwMode="auto">
            <a:xfrm>
              <a:off x="158" y="482"/>
              <a:ext cx="5398" cy="3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cxnSp>
          <p:nvCxnSpPr>
            <p:cNvPr id="56327" name="_s64561"/>
            <p:cNvCxnSpPr>
              <a:cxnSpLocks noChangeShapeType="1"/>
              <a:stCxn id="56363" idx="1"/>
              <a:endCxn id="56361" idx="3"/>
            </p:cNvCxnSpPr>
            <p:nvPr/>
          </p:nvCxnSpPr>
          <p:spPr bwMode="auto">
            <a:xfrm rot="10800000" flipV="1">
              <a:off x="3651" y="2536"/>
              <a:ext cx="227" cy="344"/>
            </a:xfrm>
            <a:prstGeom prst="bentConnector3">
              <a:avLst>
                <a:gd name="adj1" fmla="val 31718"/>
              </a:avLst>
            </a:prstGeom>
            <a:noFill/>
            <a:ln w="28575">
              <a:solidFill>
                <a:schemeClr val="tx1"/>
              </a:solidFill>
              <a:miter lim="800000"/>
              <a:headEnd/>
              <a:tailEnd/>
            </a:ln>
            <a:extLst>
              <a:ext uri="{909E8E84-426E-40DD-AFC4-6F175D3DCCD1}">
                <a14:hiddenFill xmlns:a14="http://schemas.microsoft.com/office/drawing/2010/main">
                  <a:noFill/>
                </a14:hiddenFill>
              </a:ext>
            </a:extLst>
          </p:spPr>
        </p:cxnSp>
        <p:cxnSp>
          <p:nvCxnSpPr>
            <p:cNvPr id="56328" name="_s64559"/>
            <p:cNvCxnSpPr>
              <a:cxnSpLocks noChangeShapeType="1"/>
              <a:stCxn id="56362" idx="1"/>
              <a:endCxn id="56361" idx="3"/>
            </p:cNvCxnSpPr>
            <p:nvPr/>
          </p:nvCxnSpPr>
          <p:spPr bwMode="auto">
            <a:xfrm rot="10800000">
              <a:off x="3651" y="2880"/>
              <a:ext cx="227" cy="311"/>
            </a:xfrm>
            <a:prstGeom prst="bentConnector3">
              <a:avLst>
                <a:gd name="adj1" fmla="val 31718"/>
              </a:avLst>
            </a:prstGeom>
            <a:noFill/>
            <a:ln w="28575">
              <a:solidFill>
                <a:schemeClr val="tx1"/>
              </a:solidFill>
              <a:miter lim="800000"/>
              <a:headEnd/>
              <a:tailEnd/>
            </a:ln>
            <a:extLst>
              <a:ext uri="{909E8E84-426E-40DD-AFC4-6F175D3DCCD1}">
                <a14:hiddenFill xmlns:a14="http://schemas.microsoft.com/office/drawing/2010/main">
                  <a:noFill/>
                </a14:hiddenFill>
              </a:ext>
            </a:extLst>
          </p:spPr>
        </p:cxnSp>
        <p:cxnSp>
          <p:nvCxnSpPr>
            <p:cNvPr id="56329" name="_s64557"/>
            <p:cNvCxnSpPr>
              <a:cxnSpLocks noChangeShapeType="1"/>
              <a:stCxn id="56361" idx="1"/>
              <a:endCxn id="56358" idx="3"/>
            </p:cNvCxnSpPr>
            <p:nvPr/>
          </p:nvCxnSpPr>
          <p:spPr bwMode="auto">
            <a:xfrm rot="10800000" flipV="1">
              <a:off x="2517" y="2880"/>
              <a:ext cx="435" cy="349"/>
            </a:xfrm>
            <a:prstGeom prst="bentConnector3">
              <a:avLst>
                <a:gd name="adj1" fmla="val 16551"/>
              </a:avLst>
            </a:prstGeom>
            <a:noFill/>
            <a:ln w="28575">
              <a:solidFill>
                <a:schemeClr val="tx1"/>
              </a:solidFill>
              <a:miter lim="800000"/>
              <a:headEnd/>
              <a:tailEnd/>
            </a:ln>
            <a:extLst>
              <a:ext uri="{909E8E84-426E-40DD-AFC4-6F175D3DCCD1}">
                <a14:hiddenFill xmlns:a14="http://schemas.microsoft.com/office/drawing/2010/main">
                  <a:noFill/>
                </a14:hiddenFill>
              </a:ext>
            </a:extLst>
          </p:spPr>
        </p:cxnSp>
        <p:cxnSp>
          <p:nvCxnSpPr>
            <p:cNvPr id="56330" name="_s64555"/>
            <p:cNvCxnSpPr>
              <a:cxnSpLocks noChangeShapeType="1"/>
              <a:stCxn id="56360" idx="1"/>
              <a:endCxn id="56358" idx="3"/>
            </p:cNvCxnSpPr>
            <p:nvPr/>
          </p:nvCxnSpPr>
          <p:spPr bwMode="auto">
            <a:xfrm rot="10800000">
              <a:off x="2517" y="3229"/>
              <a:ext cx="435" cy="286"/>
            </a:xfrm>
            <a:prstGeom prst="bentConnector3">
              <a:avLst>
                <a:gd name="adj1" fmla="val 16551"/>
              </a:avLst>
            </a:prstGeom>
            <a:noFill/>
            <a:ln w="28575">
              <a:solidFill>
                <a:schemeClr val="tx1"/>
              </a:solidFill>
              <a:miter lim="800000"/>
              <a:headEnd/>
              <a:tailEnd/>
            </a:ln>
            <a:extLst>
              <a:ext uri="{909E8E84-426E-40DD-AFC4-6F175D3DCCD1}">
                <a14:hiddenFill xmlns:a14="http://schemas.microsoft.com/office/drawing/2010/main">
                  <a:noFill/>
                </a14:hiddenFill>
              </a:ext>
            </a:extLst>
          </p:spPr>
        </p:cxnSp>
        <p:cxnSp>
          <p:nvCxnSpPr>
            <p:cNvPr id="56331" name="_s64553"/>
            <p:cNvCxnSpPr>
              <a:cxnSpLocks noChangeShapeType="1"/>
              <a:stCxn id="56359" idx="1"/>
              <a:endCxn id="56345" idx="3"/>
            </p:cNvCxnSpPr>
            <p:nvPr/>
          </p:nvCxnSpPr>
          <p:spPr bwMode="auto">
            <a:xfrm rot="10800000" flipV="1">
              <a:off x="1676" y="2696"/>
              <a:ext cx="142" cy="265"/>
            </a:xfrm>
            <a:prstGeom prst="bentConnector3">
              <a:avLst>
                <a:gd name="adj1" fmla="val 50000"/>
              </a:avLst>
            </a:prstGeom>
            <a:noFill/>
            <a:ln w="28575">
              <a:solidFill>
                <a:schemeClr val="tx1"/>
              </a:solidFill>
              <a:miter lim="800000"/>
              <a:headEnd/>
              <a:tailEnd/>
            </a:ln>
            <a:extLst>
              <a:ext uri="{909E8E84-426E-40DD-AFC4-6F175D3DCCD1}">
                <a14:hiddenFill xmlns:a14="http://schemas.microsoft.com/office/drawing/2010/main">
                  <a:noFill/>
                </a14:hiddenFill>
              </a:ext>
            </a:extLst>
          </p:spPr>
        </p:cxnSp>
        <p:cxnSp>
          <p:nvCxnSpPr>
            <p:cNvPr id="56332" name="_s64551"/>
            <p:cNvCxnSpPr>
              <a:cxnSpLocks noChangeShapeType="1"/>
              <a:stCxn id="56358" idx="1"/>
              <a:endCxn id="56345" idx="3"/>
            </p:cNvCxnSpPr>
            <p:nvPr/>
          </p:nvCxnSpPr>
          <p:spPr bwMode="auto">
            <a:xfrm rot="10800000">
              <a:off x="1676" y="2961"/>
              <a:ext cx="142" cy="268"/>
            </a:xfrm>
            <a:prstGeom prst="bentConnector3">
              <a:avLst>
                <a:gd name="adj1" fmla="val 50000"/>
              </a:avLst>
            </a:prstGeom>
            <a:noFill/>
            <a:ln w="28575">
              <a:solidFill>
                <a:schemeClr val="tx1"/>
              </a:solidFill>
              <a:miter lim="800000"/>
              <a:headEnd/>
              <a:tailEnd/>
            </a:ln>
            <a:extLst>
              <a:ext uri="{909E8E84-426E-40DD-AFC4-6F175D3DCCD1}">
                <a14:hiddenFill xmlns:a14="http://schemas.microsoft.com/office/drawing/2010/main">
                  <a:noFill/>
                </a14:hiddenFill>
              </a:ext>
            </a:extLst>
          </p:spPr>
        </p:cxnSp>
        <p:cxnSp>
          <p:nvCxnSpPr>
            <p:cNvPr id="56333" name="_s64545"/>
            <p:cNvCxnSpPr>
              <a:cxnSpLocks noChangeShapeType="1"/>
              <a:stCxn id="56353" idx="1"/>
              <a:endCxn id="56351" idx="3"/>
            </p:cNvCxnSpPr>
            <p:nvPr/>
          </p:nvCxnSpPr>
          <p:spPr bwMode="auto">
            <a:xfrm rot="10800000" flipV="1">
              <a:off x="4576" y="835"/>
              <a:ext cx="198" cy="218"/>
            </a:xfrm>
            <a:prstGeom prst="bentConnector3">
              <a:avLst>
                <a:gd name="adj1" fmla="val 37894"/>
              </a:avLst>
            </a:prstGeom>
            <a:noFill/>
            <a:ln w="28575">
              <a:solidFill>
                <a:schemeClr val="tx1"/>
              </a:solidFill>
              <a:miter lim="800000"/>
              <a:headEnd/>
              <a:tailEnd/>
            </a:ln>
            <a:extLst>
              <a:ext uri="{909E8E84-426E-40DD-AFC4-6F175D3DCCD1}">
                <a14:hiddenFill xmlns:a14="http://schemas.microsoft.com/office/drawing/2010/main">
                  <a:noFill/>
                </a14:hiddenFill>
              </a:ext>
            </a:extLst>
          </p:spPr>
        </p:cxnSp>
        <p:cxnSp>
          <p:nvCxnSpPr>
            <p:cNvPr id="56334" name="_s64543"/>
            <p:cNvCxnSpPr>
              <a:cxnSpLocks noChangeShapeType="1"/>
              <a:stCxn id="56352" idx="1"/>
              <a:endCxn id="56351" idx="3"/>
            </p:cNvCxnSpPr>
            <p:nvPr/>
          </p:nvCxnSpPr>
          <p:spPr bwMode="auto">
            <a:xfrm rot="10800000">
              <a:off x="4576" y="1053"/>
              <a:ext cx="198" cy="296"/>
            </a:xfrm>
            <a:prstGeom prst="bentConnector3">
              <a:avLst>
                <a:gd name="adj1" fmla="val 37894"/>
              </a:avLst>
            </a:prstGeom>
            <a:noFill/>
            <a:ln w="28575">
              <a:solidFill>
                <a:schemeClr val="tx1"/>
              </a:solidFill>
              <a:miter lim="800000"/>
              <a:headEnd/>
              <a:tailEnd/>
            </a:ln>
            <a:extLst>
              <a:ext uri="{909E8E84-426E-40DD-AFC4-6F175D3DCCD1}">
                <a14:hiddenFill xmlns:a14="http://schemas.microsoft.com/office/drawing/2010/main">
                  <a:noFill/>
                </a14:hiddenFill>
              </a:ext>
            </a:extLst>
          </p:spPr>
        </p:cxnSp>
        <p:cxnSp>
          <p:nvCxnSpPr>
            <p:cNvPr id="56335" name="_s64541"/>
            <p:cNvCxnSpPr>
              <a:cxnSpLocks noChangeShapeType="1"/>
              <a:stCxn id="56351" idx="1"/>
              <a:endCxn id="56349" idx="3"/>
            </p:cNvCxnSpPr>
            <p:nvPr/>
          </p:nvCxnSpPr>
          <p:spPr bwMode="auto">
            <a:xfrm rot="10800000" flipV="1">
              <a:off x="3537" y="1053"/>
              <a:ext cx="264" cy="269"/>
            </a:xfrm>
            <a:prstGeom prst="bentConnector3">
              <a:avLst>
                <a:gd name="adj1" fmla="val 28347"/>
              </a:avLst>
            </a:prstGeom>
            <a:noFill/>
            <a:ln w="28575">
              <a:solidFill>
                <a:schemeClr val="tx1"/>
              </a:solidFill>
              <a:miter lim="800000"/>
              <a:headEnd/>
              <a:tailEnd/>
            </a:ln>
            <a:extLst>
              <a:ext uri="{909E8E84-426E-40DD-AFC4-6F175D3DCCD1}">
                <a14:hiddenFill xmlns:a14="http://schemas.microsoft.com/office/drawing/2010/main">
                  <a:noFill/>
                </a14:hiddenFill>
              </a:ext>
            </a:extLst>
          </p:spPr>
        </p:cxnSp>
        <p:cxnSp>
          <p:nvCxnSpPr>
            <p:cNvPr id="56336" name="_s64539"/>
            <p:cNvCxnSpPr>
              <a:cxnSpLocks noChangeShapeType="1"/>
              <a:stCxn id="56350" idx="1"/>
              <a:endCxn id="56349" idx="3"/>
            </p:cNvCxnSpPr>
            <p:nvPr/>
          </p:nvCxnSpPr>
          <p:spPr bwMode="auto">
            <a:xfrm rot="10800000">
              <a:off x="3537" y="1322"/>
              <a:ext cx="264" cy="252"/>
            </a:xfrm>
            <a:prstGeom prst="bentConnector3">
              <a:avLst>
                <a:gd name="adj1" fmla="val 28347"/>
              </a:avLst>
            </a:prstGeom>
            <a:noFill/>
            <a:ln w="28575">
              <a:solidFill>
                <a:schemeClr val="tx1"/>
              </a:solidFill>
              <a:miter lim="800000"/>
              <a:headEnd/>
              <a:tailEnd/>
            </a:ln>
            <a:extLst>
              <a:ext uri="{909E8E84-426E-40DD-AFC4-6F175D3DCCD1}">
                <a14:hiddenFill xmlns:a14="http://schemas.microsoft.com/office/drawing/2010/main">
                  <a:noFill/>
                </a14:hiddenFill>
              </a:ext>
            </a:extLst>
          </p:spPr>
        </p:cxnSp>
        <p:cxnSp>
          <p:nvCxnSpPr>
            <p:cNvPr id="56337" name="_s64537"/>
            <p:cNvCxnSpPr>
              <a:cxnSpLocks noChangeShapeType="1"/>
              <a:stCxn id="56349" idx="1"/>
              <a:endCxn id="56347" idx="3"/>
            </p:cNvCxnSpPr>
            <p:nvPr/>
          </p:nvCxnSpPr>
          <p:spPr bwMode="auto">
            <a:xfrm rot="10800000" flipV="1">
              <a:off x="2498" y="1322"/>
              <a:ext cx="264" cy="253"/>
            </a:xfrm>
            <a:prstGeom prst="bentConnector3">
              <a:avLst>
                <a:gd name="adj1" fmla="val 28347"/>
              </a:avLst>
            </a:prstGeom>
            <a:noFill/>
            <a:ln w="28575">
              <a:solidFill>
                <a:schemeClr val="tx1"/>
              </a:solidFill>
              <a:miter lim="800000"/>
              <a:headEnd/>
              <a:tailEnd/>
            </a:ln>
            <a:extLst>
              <a:ext uri="{909E8E84-426E-40DD-AFC4-6F175D3DCCD1}">
                <a14:hiddenFill xmlns:a14="http://schemas.microsoft.com/office/drawing/2010/main">
                  <a:noFill/>
                </a14:hiddenFill>
              </a:ext>
            </a:extLst>
          </p:spPr>
        </p:cxnSp>
        <p:cxnSp>
          <p:nvCxnSpPr>
            <p:cNvPr id="56338" name="_s64535"/>
            <p:cNvCxnSpPr>
              <a:cxnSpLocks noChangeShapeType="1"/>
              <a:stCxn id="56348" idx="1"/>
              <a:endCxn id="56347" idx="3"/>
            </p:cNvCxnSpPr>
            <p:nvPr/>
          </p:nvCxnSpPr>
          <p:spPr bwMode="auto">
            <a:xfrm rot="10800000">
              <a:off x="2498" y="1575"/>
              <a:ext cx="264" cy="232"/>
            </a:xfrm>
            <a:prstGeom prst="bentConnector3">
              <a:avLst>
                <a:gd name="adj1" fmla="val 28347"/>
              </a:avLst>
            </a:prstGeom>
            <a:noFill/>
            <a:ln w="28575">
              <a:solidFill>
                <a:schemeClr val="tx1"/>
              </a:solidFill>
              <a:miter lim="800000"/>
              <a:headEnd/>
              <a:tailEnd/>
            </a:ln>
            <a:extLst>
              <a:ext uri="{909E8E84-426E-40DD-AFC4-6F175D3DCCD1}">
                <a14:hiddenFill xmlns:a14="http://schemas.microsoft.com/office/drawing/2010/main">
                  <a:noFill/>
                </a14:hiddenFill>
              </a:ext>
            </a:extLst>
          </p:spPr>
        </p:cxnSp>
        <p:cxnSp>
          <p:nvCxnSpPr>
            <p:cNvPr id="56339" name="_s64532"/>
            <p:cNvCxnSpPr>
              <a:cxnSpLocks noChangeShapeType="1"/>
              <a:stCxn id="56347" idx="1"/>
              <a:endCxn id="56344" idx="3"/>
            </p:cNvCxnSpPr>
            <p:nvPr/>
          </p:nvCxnSpPr>
          <p:spPr bwMode="auto">
            <a:xfrm rot="10800000" flipV="1">
              <a:off x="1601" y="1575"/>
              <a:ext cx="217" cy="261"/>
            </a:xfrm>
            <a:prstGeom prst="bentConnector3">
              <a:avLst>
                <a:gd name="adj1" fmla="val 34616"/>
              </a:avLst>
            </a:prstGeom>
            <a:noFill/>
            <a:ln w="28575">
              <a:solidFill>
                <a:schemeClr val="tx1"/>
              </a:solidFill>
              <a:miter lim="800000"/>
              <a:headEnd/>
              <a:tailEnd/>
            </a:ln>
            <a:extLst>
              <a:ext uri="{909E8E84-426E-40DD-AFC4-6F175D3DCCD1}">
                <a14:hiddenFill xmlns:a14="http://schemas.microsoft.com/office/drawing/2010/main">
                  <a:noFill/>
                </a14:hiddenFill>
              </a:ext>
            </a:extLst>
          </p:spPr>
        </p:cxnSp>
        <p:cxnSp>
          <p:nvCxnSpPr>
            <p:cNvPr id="56340" name="_s64530"/>
            <p:cNvCxnSpPr>
              <a:cxnSpLocks noChangeShapeType="1"/>
              <a:stCxn id="56346" idx="1"/>
              <a:endCxn id="56344" idx="3"/>
            </p:cNvCxnSpPr>
            <p:nvPr/>
          </p:nvCxnSpPr>
          <p:spPr bwMode="auto">
            <a:xfrm rot="10800000">
              <a:off x="1601" y="1836"/>
              <a:ext cx="217" cy="310"/>
            </a:xfrm>
            <a:prstGeom prst="bentConnector3">
              <a:avLst>
                <a:gd name="adj1" fmla="val 34616"/>
              </a:avLst>
            </a:prstGeom>
            <a:noFill/>
            <a:ln w="28575">
              <a:solidFill>
                <a:schemeClr val="tx1"/>
              </a:solidFill>
              <a:miter lim="800000"/>
              <a:headEnd/>
              <a:tailEnd/>
            </a:ln>
            <a:extLst>
              <a:ext uri="{909E8E84-426E-40DD-AFC4-6F175D3DCCD1}">
                <a14:hiddenFill xmlns:a14="http://schemas.microsoft.com/office/drawing/2010/main">
                  <a:noFill/>
                </a14:hiddenFill>
              </a:ext>
            </a:extLst>
          </p:spPr>
        </p:cxnSp>
        <p:cxnSp>
          <p:nvCxnSpPr>
            <p:cNvPr id="56341" name="_s64524"/>
            <p:cNvCxnSpPr>
              <a:cxnSpLocks noChangeShapeType="1"/>
              <a:stCxn id="56345" idx="1"/>
              <a:endCxn id="56343" idx="3"/>
            </p:cNvCxnSpPr>
            <p:nvPr/>
          </p:nvCxnSpPr>
          <p:spPr bwMode="auto">
            <a:xfrm rot="10800000">
              <a:off x="684" y="2399"/>
              <a:ext cx="189" cy="562"/>
            </a:xfrm>
            <a:prstGeom prst="bentConnector3">
              <a:avLst>
                <a:gd name="adj1" fmla="val 38097"/>
              </a:avLst>
            </a:prstGeom>
            <a:noFill/>
            <a:ln w="28575">
              <a:solidFill>
                <a:schemeClr val="tx1"/>
              </a:solidFill>
              <a:miter lim="800000"/>
              <a:headEnd/>
              <a:tailEnd/>
            </a:ln>
            <a:extLst>
              <a:ext uri="{909E8E84-426E-40DD-AFC4-6F175D3DCCD1}">
                <a14:hiddenFill xmlns:a14="http://schemas.microsoft.com/office/drawing/2010/main">
                  <a:noFill/>
                </a14:hiddenFill>
              </a:ext>
            </a:extLst>
          </p:spPr>
        </p:cxnSp>
        <p:cxnSp>
          <p:nvCxnSpPr>
            <p:cNvPr id="56342" name="_s64523"/>
            <p:cNvCxnSpPr>
              <a:cxnSpLocks noChangeShapeType="1"/>
              <a:stCxn id="56344" idx="1"/>
              <a:endCxn id="56343" idx="3"/>
            </p:cNvCxnSpPr>
            <p:nvPr/>
          </p:nvCxnSpPr>
          <p:spPr bwMode="auto">
            <a:xfrm rot="10800000" flipV="1">
              <a:off x="684" y="1837"/>
              <a:ext cx="189" cy="562"/>
            </a:xfrm>
            <a:prstGeom prst="bentConnector3">
              <a:avLst>
                <a:gd name="adj1" fmla="val 38097"/>
              </a:avLst>
            </a:prstGeom>
            <a:noFill/>
            <a:ln w="28575">
              <a:solidFill>
                <a:schemeClr val="tx1"/>
              </a:solidFill>
              <a:miter lim="800000"/>
              <a:headEnd/>
              <a:tailEnd/>
            </a:ln>
            <a:extLst>
              <a:ext uri="{909E8E84-426E-40DD-AFC4-6F175D3DCCD1}">
                <a14:hiddenFill xmlns:a14="http://schemas.microsoft.com/office/drawing/2010/main">
                  <a:noFill/>
                </a14:hiddenFill>
              </a:ext>
            </a:extLst>
          </p:spPr>
        </p:cxnSp>
        <p:sp>
          <p:nvSpPr>
            <p:cNvPr id="56343" name="_s64519"/>
            <p:cNvSpPr>
              <a:spLocks noChangeArrowheads="1"/>
            </p:cNvSpPr>
            <p:nvPr/>
          </p:nvSpPr>
          <p:spPr bwMode="auto">
            <a:xfrm>
              <a:off x="165" y="2229"/>
              <a:ext cx="519" cy="339"/>
            </a:xfrm>
            <a:prstGeom prst="roundRect">
              <a:avLst>
                <a:gd name="adj" fmla="val 16667"/>
              </a:avLst>
            </a:prstGeom>
            <a:solidFill>
              <a:srgbClr val="FFCC00"/>
            </a:solidFill>
            <a:ln w="9525">
              <a:solidFill>
                <a:schemeClr val="tx1"/>
              </a:solidFill>
              <a:round/>
              <a:headEnd/>
              <a:tailEnd/>
            </a:ln>
          </p:spPr>
          <p:txBody>
            <a:bodyPr wrap="none" lIns="0" tIns="0" rIns="0" bIns="0" anchor="ctr"/>
            <a:lstStyle/>
            <a:p>
              <a:pPr algn="ctr"/>
              <a:r>
                <a:rPr lang="es-ES">
                  <a:solidFill>
                    <a:schemeClr val="bg1"/>
                  </a:solidFill>
                </a:rPr>
                <a:t>RoI</a:t>
              </a:r>
            </a:p>
          </p:txBody>
        </p:sp>
        <p:sp>
          <p:nvSpPr>
            <p:cNvPr id="56344" name="_s64520"/>
            <p:cNvSpPr>
              <a:spLocks noChangeArrowheads="1"/>
            </p:cNvSpPr>
            <p:nvPr/>
          </p:nvSpPr>
          <p:spPr bwMode="auto">
            <a:xfrm>
              <a:off x="873" y="1639"/>
              <a:ext cx="728" cy="395"/>
            </a:xfrm>
            <a:prstGeom prst="roundRect">
              <a:avLst>
                <a:gd name="adj" fmla="val 16667"/>
              </a:avLst>
            </a:prstGeom>
            <a:solidFill>
              <a:srgbClr val="F6F98F"/>
            </a:solidFill>
            <a:ln w="9525">
              <a:solidFill>
                <a:schemeClr val="tx1"/>
              </a:solidFill>
              <a:round/>
              <a:headEnd/>
              <a:tailEnd/>
            </a:ln>
          </p:spPr>
          <p:txBody>
            <a:bodyPr lIns="0" tIns="0" rIns="0" bIns="0" anchor="ctr"/>
            <a:lstStyle/>
            <a:p>
              <a:pPr algn="ctr"/>
              <a:r>
                <a:rPr lang="es-ES" sz="1300" dirty="0"/>
                <a:t>Rentabilidad de ventas</a:t>
              </a:r>
            </a:p>
          </p:txBody>
        </p:sp>
        <p:sp>
          <p:nvSpPr>
            <p:cNvPr id="56345" name="_s64521"/>
            <p:cNvSpPr>
              <a:spLocks noChangeArrowheads="1"/>
            </p:cNvSpPr>
            <p:nvPr/>
          </p:nvSpPr>
          <p:spPr bwMode="auto">
            <a:xfrm>
              <a:off x="873" y="2763"/>
              <a:ext cx="803" cy="395"/>
            </a:xfrm>
            <a:prstGeom prst="roundRect">
              <a:avLst>
                <a:gd name="adj" fmla="val 16667"/>
              </a:avLst>
            </a:prstGeom>
            <a:solidFill>
              <a:srgbClr val="D5ABFF"/>
            </a:solidFill>
            <a:ln w="9525">
              <a:solidFill>
                <a:schemeClr val="tx1"/>
              </a:solidFill>
              <a:round/>
              <a:headEnd/>
              <a:tailEnd/>
            </a:ln>
          </p:spPr>
          <p:txBody>
            <a:bodyPr lIns="0" tIns="0" rIns="0" bIns="0" anchor="ctr"/>
            <a:lstStyle/>
            <a:p>
              <a:pPr algn="ctr"/>
              <a:r>
                <a:rPr lang="es-ES" sz="1300">
                  <a:solidFill>
                    <a:schemeClr val="bg1"/>
                  </a:solidFill>
                </a:rPr>
                <a:t>Rentabilidad del capital</a:t>
              </a:r>
            </a:p>
          </p:txBody>
        </p:sp>
        <p:sp>
          <p:nvSpPr>
            <p:cNvPr id="56346" name="_s64529"/>
            <p:cNvSpPr>
              <a:spLocks noChangeArrowheads="1"/>
            </p:cNvSpPr>
            <p:nvPr/>
          </p:nvSpPr>
          <p:spPr bwMode="auto">
            <a:xfrm>
              <a:off x="1818" y="1976"/>
              <a:ext cx="661" cy="339"/>
            </a:xfrm>
            <a:prstGeom prst="roundRect">
              <a:avLst>
                <a:gd name="adj" fmla="val 16667"/>
              </a:avLst>
            </a:prstGeom>
            <a:solidFill>
              <a:schemeClr val="accent1"/>
            </a:solidFill>
            <a:ln w="9525">
              <a:solidFill>
                <a:schemeClr val="tx1"/>
              </a:solidFill>
              <a:round/>
              <a:headEnd/>
              <a:tailEnd/>
            </a:ln>
          </p:spPr>
          <p:txBody>
            <a:bodyPr wrap="none" lIns="0" tIns="0" rIns="0" bIns="0" anchor="ctr"/>
            <a:lstStyle/>
            <a:p>
              <a:pPr algn="ctr"/>
              <a:r>
                <a:rPr lang="es-ES" sz="1300"/>
                <a:t>Ingresos</a:t>
              </a:r>
            </a:p>
          </p:txBody>
        </p:sp>
        <p:sp>
          <p:nvSpPr>
            <p:cNvPr id="56347" name="_s64531"/>
            <p:cNvSpPr>
              <a:spLocks noChangeArrowheads="1"/>
            </p:cNvSpPr>
            <p:nvPr/>
          </p:nvSpPr>
          <p:spPr bwMode="auto">
            <a:xfrm>
              <a:off x="1818" y="1385"/>
              <a:ext cx="680" cy="381"/>
            </a:xfrm>
            <a:prstGeom prst="roundRect">
              <a:avLst>
                <a:gd name="adj" fmla="val 16667"/>
              </a:avLst>
            </a:prstGeom>
            <a:solidFill>
              <a:schemeClr val="tx1"/>
            </a:solidFill>
            <a:ln w="9525">
              <a:solidFill>
                <a:schemeClr val="tx1"/>
              </a:solidFill>
              <a:round/>
              <a:headEnd/>
              <a:tailEnd/>
            </a:ln>
          </p:spPr>
          <p:txBody>
            <a:bodyPr lIns="0" tIns="0" rIns="0" bIns="0" anchor="ctr"/>
            <a:lstStyle/>
            <a:p>
              <a:pPr algn="ctr"/>
              <a:r>
                <a:rPr lang="es-ES" sz="1300">
                  <a:solidFill>
                    <a:schemeClr val="bg1"/>
                  </a:solidFill>
                </a:rPr>
                <a:t>Retorno operacional</a:t>
              </a:r>
            </a:p>
          </p:txBody>
        </p:sp>
        <p:sp>
          <p:nvSpPr>
            <p:cNvPr id="56348" name="_s64534"/>
            <p:cNvSpPr>
              <a:spLocks noChangeArrowheads="1"/>
            </p:cNvSpPr>
            <p:nvPr/>
          </p:nvSpPr>
          <p:spPr bwMode="auto">
            <a:xfrm>
              <a:off x="2762" y="1638"/>
              <a:ext cx="775" cy="338"/>
            </a:xfrm>
            <a:prstGeom prst="roundRect">
              <a:avLst>
                <a:gd name="adj" fmla="val 16667"/>
              </a:avLst>
            </a:prstGeom>
            <a:solidFill>
              <a:schemeClr val="bg2"/>
            </a:solidFill>
            <a:ln w="9525">
              <a:solidFill>
                <a:schemeClr val="tx1"/>
              </a:solidFill>
              <a:round/>
              <a:headEnd/>
              <a:tailEnd/>
            </a:ln>
          </p:spPr>
          <p:txBody>
            <a:bodyPr lIns="0" tIns="0" rIns="0" bIns="0" anchor="ctr"/>
            <a:lstStyle/>
            <a:p>
              <a:pPr algn="ctr"/>
              <a:r>
                <a:rPr lang="es-ES" sz="1300"/>
                <a:t>Depreciación</a:t>
              </a:r>
            </a:p>
          </p:txBody>
        </p:sp>
        <p:sp>
          <p:nvSpPr>
            <p:cNvPr id="56349" name="_s64536"/>
            <p:cNvSpPr>
              <a:spLocks noChangeArrowheads="1"/>
            </p:cNvSpPr>
            <p:nvPr/>
          </p:nvSpPr>
          <p:spPr bwMode="auto">
            <a:xfrm>
              <a:off x="2762" y="1131"/>
              <a:ext cx="775" cy="381"/>
            </a:xfrm>
            <a:prstGeom prst="roundRect">
              <a:avLst>
                <a:gd name="adj" fmla="val 16667"/>
              </a:avLst>
            </a:prstGeom>
            <a:solidFill>
              <a:schemeClr val="folHlink"/>
            </a:solidFill>
            <a:ln w="9525">
              <a:solidFill>
                <a:schemeClr val="tx1"/>
              </a:solidFill>
              <a:round/>
              <a:headEnd/>
              <a:tailEnd/>
            </a:ln>
          </p:spPr>
          <p:txBody>
            <a:bodyPr lIns="0" tIns="0" rIns="0" bIns="0" anchor="ctr"/>
            <a:lstStyle/>
            <a:p>
              <a:pPr algn="ctr"/>
              <a:r>
                <a:rPr lang="es-ES" sz="1300">
                  <a:solidFill>
                    <a:schemeClr val="bg1"/>
                  </a:solidFill>
                </a:rPr>
                <a:t>Utilidad operacional</a:t>
              </a:r>
            </a:p>
          </p:txBody>
        </p:sp>
        <p:sp>
          <p:nvSpPr>
            <p:cNvPr id="56350" name="_s64538"/>
            <p:cNvSpPr>
              <a:spLocks noChangeArrowheads="1"/>
            </p:cNvSpPr>
            <p:nvPr/>
          </p:nvSpPr>
          <p:spPr bwMode="auto">
            <a:xfrm>
              <a:off x="3801" y="1426"/>
              <a:ext cx="775" cy="297"/>
            </a:xfrm>
            <a:prstGeom prst="roundRect">
              <a:avLst>
                <a:gd name="adj" fmla="val 16667"/>
              </a:avLst>
            </a:prstGeom>
            <a:solidFill>
              <a:srgbClr val="5F5F5F"/>
            </a:solidFill>
            <a:ln w="9525">
              <a:solidFill>
                <a:schemeClr val="tx1"/>
              </a:solidFill>
              <a:round/>
              <a:headEnd/>
              <a:tailEnd/>
            </a:ln>
          </p:spPr>
          <p:txBody>
            <a:bodyPr lIns="0" tIns="0" rIns="0" bIns="0" anchor="ctr"/>
            <a:lstStyle/>
            <a:p>
              <a:pPr algn="ctr"/>
              <a:r>
                <a:rPr lang="es-ES" sz="1300"/>
                <a:t>Costos fijos</a:t>
              </a:r>
            </a:p>
          </p:txBody>
        </p:sp>
        <p:sp>
          <p:nvSpPr>
            <p:cNvPr id="56351" name="_s64540"/>
            <p:cNvSpPr>
              <a:spLocks noChangeArrowheads="1"/>
            </p:cNvSpPr>
            <p:nvPr/>
          </p:nvSpPr>
          <p:spPr bwMode="auto">
            <a:xfrm>
              <a:off x="3801" y="877"/>
              <a:ext cx="775" cy="352"/>
            </a:xfrm>
            <a:prstGeom prst="roundRect">
              <a:avLst>
                <a:gd name="adj" fmla="val 16667"/>
              </a:avLst>
            </a:prstGeom>
            <a:solidFill>
              <a:srgbClr val="00CC66"/>
            </a:solidFill>
            <a:ln w="9525">
              <a:solidFill>
                <a:schemeClr val="tx1"/>
              </a:solidFill>
              <a:round/>
              <a:headEnd/>
              <a:tailEnd/>
            </a:ln>
          </p:spPr>
          <p:txBody>
            <a:bodyPr lIns="0" tIns="0" rIns="0" bIns="0" anchor="ctr"/>
            <a:lstStyle/>
            <a:p>
              <a:pPr algn="ctr"/>
              <a:r>
                <a:rPr lang="es-ES" sz="1300"/>
                <a:t>Margen de contribución</a:t>
              </a:r>
            </a:p>
          </p:txBody>
        </p:sp>
        <p:sp>
          <p:nvSpPr>
            <p:cNvPr id="56352" name="_s64542"/>
            <p:cNvSpPr>
              <a:spLocks noChangeArrowheads="1"/>
            </p:cNvSpPr>
            <p:nvPr/>
          </p:nvSpPr>
          <p:spPr bwMode="auto">
            <a:xfrm>
              <a:off x="4774" y="1173"/>
              <a:ext cx="633" cy="353"/>
            </a:xfrm>
            <a:prstGeom prst="roundRect">
              <a:avLst>
                <a:gd name="adj" fmla="val 16667"/>
              </a:avLst>
            </a:prstGeom>
            <a:solidFill>
              <a:srgbClr val="CC3300"/>
            </a:solidFill>
            <a:ln w="9525">
              <a:solidFill>
                <a:schemeClr val="tx1"/>
              </a:solidFill>
              <a:round/>
              <a:headEnd/>
              <a:tailEnd/>
            </a:ln>
          </p:spPr>
          <p:txBody>
            <a:bodyPr lIns="0" tIns="0" rIns="0" bIns="0" anchor="ctr"/>
            <a:lstStyle/>
            <a:p>
              <a:pPr algn="ctr"/>
              <a:r>
                <a:rPr lang="es-ES" sz="1300"/>
                <a:t>Costos variables</a:t>
              </a:r>
            </a:p>
          </p:txBody>
        </p:sp>
        <p:sp>
          <p:nvSpPr>
            <p:cNvPr id="56353" name="_s64544"/>
            <p:cNvSpPr>
              <a:spLocks noChangeArrowheads="1"/>
            </p:cNvSpPr>
            <p:nvPr/>
          </p:nvSpPr>
          <p:spPr bwMode="auto">
            <a:xfrm>
              <a:off x="4774" y="665"/>
              <a:ext cx="633" cy="338"/>
            </a:xfrm>
            <a:prstGeom prst="roundRect">
              <a:avLst>
                <a:gd name="adj" fmla="val 16667"/>
              </a:avLst>
            </a:prstGeom>
            <a:solidFill>
              <a:schemeClr val="accent1"/>
            </a:solidFill>
            <a:ln w="9525">
              <a:solidFill>
                <a:schemeClr val="tx1"/>
              </a:solidFill>
              <a:round/>
              <a:headEnd/>
              <a:tailEnd/>
            </a:ln>
          </p:spPr>
          <p:txBody>
            <a:bodyPr wrap="none" lIns="0" tIns="0" rIns="0" bIns="0" anchor="ctr"/>
            <a:lstStyle/>
            <a:p>
              <a:pPr algn="ctr"/>
              <a:r>
                <a:rPr lang="es-ES" sz="1300"/>
                <a:t>Ingresos</a:t>
              </a:r>
            </a:p>
          </p:txBody>
        </p:sp>
        <p:sp>
          <p:nvSpPr>
            <p:cNvPr id="56354" name="Text Box 34"/>
            <p:cNvSpPr txBox="1">
              <a:spLocks noChangeArrowheads="1"/>
            </p:cNvSpPr>
            <p:nvPr/>
          </p:nvSpPr>
          <p:spPr bwMode="auto">
            <a:xfrm>
              <a:off x="4713" y="1033"/>
              <a:ext cx="164"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a:solidFill>
                    <a:schemeClr val="tx1"/>
                  </a:solidFill>
                  <a:latin typeface="Tahoma" pitchFamily="34" charset="0"/>
                  <a:ea typeface="MS PGothic" pitchFamily="34" charset="-128"/>
                </a:defRPr>
              </a:lvl1pPr>
              <a:lvl2pPr marL="37931725" indent="-37474525" eaLnBrk="0" hangingPunct="0">
                <a:defRPr sz="1400" b="1">
                  <a:solidFill>
                    <a:schemeClr val="tx1"/>
                  </a:solidFill>
                  <a:latin typeface="Tahoma" pitchFamily="34" charset="0"/>
                  <a:ea typeface="MS PGothic" pitchFamily="34" charset="-128"/>
                </a:defRPr>
              </a:lvl2pPr>
              <a:lvl3pPr eaLnBrk="0" hangingPunct="0">
                <a:defRPr sz="1400" b="1">
                  <a:solidFill>
                    <a:schemeClr val="tx1"/>
                  </a:solidFill>
                  <a:latin typeface="Tahoma" pitchFamily="34" charset="0"/>
                  <a:ea typeface="MS PGothic" pitchFamily="34" charset="-128"/>
                </a:defRPr>
              </a:lvl3pPr>
              <a:lvl4pPr eaLnBrk="0" hangingPunct="0">
                <a:defRPr sz="1400" b="1">
                  <a:solidFill>
                    <a:schemeClr val="tx1"/>
                  </a:solidFill>
                  <a:latin typeface="Tahoma" pitchFamily="34" charset="0"/>
                  <a:ea typeface="MS PGothic" pitchFamily="34" charset="-128"/>
                </a:defRPr>
              </a:lvl4pPr>
              <a:lvl5pPr eaLnBrk="0" hangingPunct="0">
                <a:defRPr sz="1400" b="1">
                  <a:solidFill>
                    <a:schemeClr val="tx1"/>
                  </a:solidFill>
                  <a:latin typeface="Tahoma" pitchFamily="34" charset="0"/>
                  <a:ea typeface="MS PGothic" pitchFamily="34" charset="-128"/>
                </a:defRPr>
              </a:lvl5pPr>
              <a:lvl6pPr marL="457200" eaLnBrk="0" fontAlgn="base" hangingPunct="0">
                <a:spcBef>
                  <a:spcPct val="0"/>
                </a:spcBef>
                <a:spcAft>
                  <a:spcPct val="0"/>
                </a:spcAft>
                <a:defRPr sz="1400" b="1">
                  <a:solidFill>
                    <a:schemeClr val="tx1"/>
                  </a:solidFill>
                  <a:latin typeface="Tahoma" pitchFamily="34" charset="0"/>
                  <a:ea typeface="MS PGothic" pitchFamily="34" charset="-128"/>
                </a:defRPr>
              </a:lvl6pPr>
              <a:lvl7pPr marL="914400" eaLnBrk="0" fontAlgn="base" hangingPunct="0">
                <a:spcBef>
                  <a:spcPct val="0"/>
                </a:spcBef>
                <a:spcAft>
                  <a:spcPct val="0"/>
                </a:spcAft>
                <a:defRPr sz="1400" b="1">
                  <a:solidFill>
                    <a:schemeClr val="tx1"/>
                  </a:solidFill>
                  <a:latin typeface="Tahoma" pitchFamily="34" charset="0"/>
                  <a:ea typeface="MS PGothic" pitchFamily="34" charset="-128"/>
                </a:defRPr>
              </a:lvl7pPr>
              <a:lvl8pPr marL="1371600" eaLnBrk="0" fontAlgn="base" hangingPunct="0">
                <a:spcBef>
                  <a:spcPct val="0"/>
                </a:spcBef>
                <a:spcAft>
                  <a:spcPct val="0"/>
                </a:spcAft>
                <a:defRPr sz="1400" b="1">
                  <a:solidFill>
                    <a:schemeClr val="tx1"/>
                  </a:solidFill>
                  <a:latin typeface="Tahoma" pitchFamily="34" charset="0"/>
                  <a:ea typeface="MS PGothic" pitchFamily="34" charset="-128"/>
                </a:defRPr>
              </a:lvl8pPr>
              <a:lvl9pPr marL="1828800" eaLnBrk="0" fontAlgn="base" hangingPunct="0">
                <a:spcBef>
                  <a:spcPct val="0"/>
                </a:spcBef>
                <a:spcAft>
                  <a:spcPct val="0"/>
                </a:spcAft>
                <a:defRPr sz="1400" b="1">
                  <a:solidFill>
                    <a:schemeClr val="tx1"/>
                  </a:solidFill>
                  <a:latin typeface="Tahoma" pitchFamily="34" charset="0"/>
                  <a:ea typeface="MS PGothic" pitchFamily="34" charset="-128"/>
                </a:defRPr>
              </a:lvl9pPr>
            </a:lstStyle>
            <a:p>
              <a:pPr algn="l" eaLnBrk="1" hangingPunct="1"/>
              <a:r>
                <a:rPr lang="es-ES"/>
                <a:t>-</a:t>
              </a:r>
            </a:p>
          </p:txBody>
        </p:sp>
        <p:sp>
          <p:nvSpPr>
            <p:cNvPr id="56355" name="Text Box 35"/>
            <p:cNvSpPr txBox="1">
              <a:spLocks noChangeArrowheads="1"/>
            </p:cNvSpPr>
            <p:nvPr/>
          </p:nvSpPr>
          <p:spPr bwMode="auto">
            <a:xfrm>
              <a:off x="3762" y="1260"/>
              <a:ext cx="164"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a:solidFill>
                    <a:schemeClr val="tx1"/>
                  </a:solidFill>
                  <a:latin typeface="Tahoma" pitchFamily="34" charset="0"/>
                  <a:ea typeface="MS PGothic" pitchFamily="34" charset="-128"/>
                </a:defRPr>
              </a:lvl1pPr>
              <a:lvl2pPr marL="37931725" indent="-37474525" eaLnBrk="0" hangingPunct="0">
                <a:defRPr sz="1400" b="1">
                  <a:solidFill>
                    <a:schemeClr val="tx1"/>
                  </a:solidFill>
                  <a:latin typeface="Tahoma" pitchFamily="34" charset="0"/>
                  <a:ea typeface="MS PGothic" pitchFamily="34" charset="-128"/>
                </a:defRPr>
              </a:lvl2pPr>
              <a:lvl3pPr eaLnBrk="0" hangingPunct="0">
                <a:defRPr sz="1400" b="1">
                  <a:solidFill>
                    <a:schemeClr val="tx1"/>
                  </a:solidFill>
                  <a:latin typeface="Tahoma" pitchFamily="34" charset="0"/>
                  <a:ea typeface="MS PGothic" pitchFamily="34" charset="-128"/>
                </a:defRPr>
              </a:lvl3pPr>
              <a:lvl4pPr eaLnBrk="0" hangingPunct="0">
                <a:defRPr sz="1400" b="1">
                  <a:solidFill>
                    <a:schemeClr val="tx1"/>
                  </a:solidFill>
                  <a:latin typeface="Tahoma" pitchFamily="34" charset="0"/>
                  <a:ea typeface="MS PGothic" pitchFamily="34" charset="-128"/>
                </a:defRPr>
              </a:lvl4pPr>
              <a:lvl5pPr eaLnBrk="0" hangingPunct="0">
                <a:defRPr sz="1400" b="1">
                  <a:solidFill>
                    <a:schemeClr val="tx1"/>
                  </a:solidFill>
                  <a:latin typeface="Tahoma" pitchFamily="34" charset="0"/>
                  <a:ea typeface="MS PGothic" pitchFamily="34" charset="-128"/>
                </a:defRPr>
              </a:lvl5pPr>
              <a:lvl6pPr marL="457200" eaLnBrk="0" fontAlgn="base" hangingPunct="0">
                <a:spcBef>
                  <a:spcPct val="0"/>
                </a:spcBef>
                <a:spcAft>
                  <a:spcPct val="0"/>
                </a:spcAft>
                <a:defRPr sz="1400" b="1">
                  <a:solidFill>
                    <a:schemeClr val="tx1"/>
                  </a:solidFill>
                  <a:latin typeface="Tahoma" pitchFamily="34" charset="0"/>
                  <a:ea typeface="MS PGothic" pitchFamily="34" charset="-128"/>
                </a:defRPr>
              </a:lvl6pPr>
              <a:lvl7pPr marL="914400" eaLnBrk="0" fontAlgn="base" hangingPunct="0">
                <a:spcBef>
                  <a:spcPct val="0"/>
                </a:spcBef>
                <a:spcAft>
                  <a:spcPct val="0"/>
                </a:spcAft>
                <a:defRPr sz="1400" b="1">
                  <a:solidFill>
                    <a:schemeClr val="tx1"/>
                  </a:solidFill>
                  <a:latin typeface="Tahoma" pitchFamily="34" charset="0"/>
                  <a:ea typeface="MS PGothic" pitchFamily="34" charset="-128"/>
                </a:defRPr>
              </a:lvl7pPr>
              <a:lvl8pPr marL="1371600" eaLnBrk="0" fontAlgn="base" hangingPunct="0">
                <a:spcBef>
                  <a:spcPct val="0"/>
                </a:spcBef>
                <a:spcAft>
                  <a:spcPct val="0"/>
                </a:spcAft>
                <a:defRPr sz="1400" b="1">
                  <a:solidFill>
                    <a:schemeClr val="tx1"/>
                  </a:solidFill>
                  <a:latin typeface="Tahoma" pitchFamily="34" charset="0"/>
                  <a:ea typeface="MS PGothic" pitchFamily="34" charset="-128"/>
                </a:defRPr>
              </a:lvl8pPr>
              <a:lvl9pPr marL="1828800" eaLnBrk="0" fontAlgn="base" hangingPunct="0">
                <a:spcBef>
                  <a:spcPct val="0"/>
                </a:spcBef>
                <a:spcAft>
                  <a:spcPct val="0"/>
                </a:spcAft>
                <a:defRPr sz="1400" b="1">
                  <a:solidFill>
                    <a:schemeClr val="tx1"/>
                  </a:solidFill>
                  <a:latin typeface="Tahoma" pitchFamily="34" charset="0"/>
                  <a:ea typeface="MS PGothic" pitchFamily="34" charset="-128"/>
                </a:defRPr>
              </a:lvl9pPr>
            </a:lstStyle>
            <a:p>
              <a:pPr algn="l" eaLnBrk="1" hangingPunct="1"/>
              <a:r>
                <a:rPr lang="es-ES"/>
                <a:t>-</a:t>
              </a:r>
            </a:p>
          </p:txBody>
        </p:sp>
        <p:sp>
          <p:nvSpPr>
            <p:cNvPr id="56356" name="Text Box 36"/>
            <p:cNvSpPr txBox="1">
              <a:spLocks noChangeArrowheads="1"/>
            </p:cNvSpPr>
            <p:nvPr/>
          </p:nvSpPr>
          <p:spPr bwMode="auto">
            <a:xfrm>
              <a:off x="2662" y="1492"/>
              <a:ext cx="208"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a:solidFill>
                    <a:schemeClr val="tx1"/>
                  </a:solidFill>
                  <a:latin typeface="Tahoma" pitchFamily="34" charset="0"/>
                  <a:ea typeface="MS PGothic" pitchFamily="34" charset="-128"/>
                </a:defRPr>
              </a:lvl1pPr>
              <a:lvl2pPr marL="37931725" indent="-37474525" eaLnBrk="0" hangingPunct="0">
                <a:defRPr sz="1400" b="1">
                  <a:solidFill>
                    <a:schemeClr val="tx1"/>
                  </a:solidFill>
                  <a:latin typeface="Tahoma" pitchFamily="34" charset="0"/>
                  <a:ea typeface="MS PGothic" pitchFamily="34" charset="-128"/>
                </a:defRPr>
              </a:lvl2pPr>
              <a:lvl3pPr eaLnBrk="0" hangingPunct="0">
                <a:defRPr sz="1400" b="1">
                  <a:solidFill>
                    <a:schemeClr val="tx1"/>
                  </a:solidFill>
                  <a:latin typeface="Tahoma" pitchFamily="34" charset="0"/>
                  <a:ea typeface="MS PGothic" pitchFamily="34" charset="-128"/>
                </a:defRPr>
              </a:lvl3pPr>
              <a:lvl4pPr eaLnBrk="0" hangingPunct="0">
                <a:defRPr sz="1400" b="1">
                  <a:solidFill>
                    <a:schemeClr val="tx1"/>
                  </a:solidFill>
                  <a:latin typeface="Tahoma" pitchFamily="34" charset="0"/>
                  <a:ea typeface="MS PGothic" pitchFamily="34" charset="-128"/>
                </a:defRPr>
              </a:lvl4pPr>
              <a:lvl5pPr eaLnBrk="0" hangingPunct="0">
                <a:defRPr sz="1400" b="1">
                  <a:solidFill>
                    <a:schemeClr val="tx1"/>
                  </a:solidFill>
                  <a:latin typeface="Tahoma" pitchFamily="34" charset="0"/>
                  <a:ea typeface="MS PGothic" pitchFamily="34" charset="-128"/>
                </a:defRPr>
              </a:lvl5pPr>
              <a:lvl6pPr marL="457200" eaLnBrk="0" fontAlgn="base" hangingPunct="0">
                <a:spcBef>
                  <a:spcPct val="0"/>
                </a:spcBef>
                <a:spcAft>
                  <a:spcPct val="0"/>
                </a:spcAft>
                <a:defRPr sz="1400" b="1">
                  <a:solidFill>
                    <a:schemeClr val="tx1"/>
                  </a:solidFill>
                  <a:latin typeface="Tahoma" pitchFamily="34" charset="0"/>
                  <a:ea typeface="MS PGothic" pitchFamily="34" charset="-128"/>
                </a:defRPr>
              </a:lvl6pPr>
              <a:lvl7pPr marL="914400" eaLnBrk="0" fontAlgn="base" hangingPunct="0">
                <a:spcBef>
                  <a:spcPct val="0"/>
                </a:spcBef>
                <a:spcAft>
                  <a:spcPct val="0"/>
                </a:spcAft>
                <a:defRPr sz="1400" b="1">
                  <a:solidFill>
                    <a:schemeClr val="tx1"/>
                  </a:solidFill>
                  <a:latin typeface="Tahoma" pitchFamily="34" charset="0"/>
                  <a:ea typeface="MS PGothic" pitchFamily="34" charset="-128"/>
                </a:defRPr>
              </a:lvl7pPr>
              <a:lvl8pPr marL="1371600" eaLnBrk="0" fontAlgn="base" hangingPunct="0">
                <a:spcBef>
                  <a:spcPct val="0"/>
                </a:spcBef>
                <a:spcAft>
                  <a:spcPct val="0"/>
                </a:spcAft>
                <a:defRPr sz="1400" b="1">
                  <a:solidFill>
                    <a:schemeClr val="tx1"/>
                  </a:solidFill>
                  <a:latin typeface="Tahoma" pitchFamily="34" charset="0"/>
                  <a:ea typeface="MS PGothic" pitchFamily="34" charset="-128"/>
                </a:defRPr>
              </a:lvl8pPr>
              <a:lvl9pPr marL="1828800" eaLnBrk="0" fontAlgn="base" hangingPunct="0">
                <a:spcBef>
                  <a:spcPct val="0"/>
                </a:spcBef>
                <a:spcAft>
                  <a:spcPct val="0"/>
                </a:spcAft>
                <a:defRPr sz="1400" b="1">
                  <a:solidFill>
                    <a:schemeClr val="tx1"/>
                  </a:solidFill>
                  <a:latin typeface="Tahoma" pitchFamily="34" charset="0"/>
                  <a:ea typeface="MS PGothic" pitchFamily="34" charset="-128"/>
                </a:defRPr>
              </a:lvl9pPr>
            </a:lstStyle>
            <a:p>
              <a:pPr algn="l" eaLnBrk="1" hangingPunct="1"/>
              <a:r>
                <a:rPr lang="es-ES"/>
                <a:t>+</a:t>
              </a:r>
            </a:p>
          </p:txBody>
        </p:sp>
        <p:sp>
          <p:nvSpPr>
            <p:cNvPr id="56357" name="Text Box 37"/>
            <p:cNvSpPr txBox="1">
              <a:spLocks noChangeArrowheads="1"/>
            </p:cNvSpPr>
            <p:nvPr/>
          </p:nvSpPr>
          <p:spPr bwMode="auto">
            <a:xfrm>
              <a:off x="1723" y="1788"/>
              <a:ext cx="181"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a:solidFill>
                    <a:schemeClr val="tx1"/>
                  </a:solidFill>
                  <a:latin typeface="Tahoma" pitchFamily="34" charset="0"/>
                  <a:ea typeface="MS PGothic" pitchFamily="34" charset="-128"/>
                </a:defRPr>
              </a:lvl1pPr>
              <a:lvl2pPr marL="37931725" indent="-37474525" eaLnBrk="0" hangingPunct="0">
                <a:defRPr sz="1400" b="1">
                  <a:solidFill>
                    <a:schemeClr val="tx1"/>
                  </a:solidFill>
                  <a:latin typeface="Tahoma" pitchFamily="34" charset="0"/>
                  <a:ea typeface="MS PGothic" pitchFamily="34" charset="-128"/>
                </a:defRPr>
              </a:lvl2pPr>
              <a:lvl3pPr eaLnBrk="0" hangingPunct="0">
                <a:defRPr sz="1400" b="1">
                  <a:solidFill>
                    <a:schemeClr val="tx1"/>
                  </a:solidFill>
                  <a:latin typeface="Tahoma" pitchFamily="34" charset="0"/>
                  <a:ea typeface="MS PGothic" pitchFamily="34" charset="-128"/>
                </a:defRPr>
              </a:lvl3pPr>
              <a:lvl4pPr eaLnBrk="0" hangingPunct="0">
                <a:defRPr sz="1400" b="1">
                  <a:solidFill>
                    <a:schemeClr val="tx1"/>
                  </a:solidFill>
                  <a:latin typeface="Tahoma" pitchFamily="34" charset="0"/>
                  <a:ea typeface="MS PGothic" pitchFamily="34" charset="-128"/>
                </a:defRPr>
              </a:lvl4pPr>
              <a:lvl5pPr eaLnBrk="0" hangingPunct="0">
                <a:defRPr sz="1400" b="1">
                  <a:solidFill>
                    <a:schemeClr val="tx1"/>
                  </a:solidFill>
                  <a:latin typeface="Tahoma" pitchFamily="34" charset="0"/>
                  <a:ea typeface="MS PGothic" pitchFamily="34" charset="-128"/>
                </a:defRPr>
              </a:lvl5pPr>
              <a:lvl6pPr marL="457200" eaLnBrk="0" fontAlgn="base" hangingPunct="0">
                <a:spcBef>
                  <a:spcPct val="0"/>
                </a:spcBef>
                <a:spcAft>
                  <a:spcPct val="0"/>
                </a:spcAft>
                <a:defRPr sz="1400" b="1">
                  <a:solidFill>
                    <a:schemeClr val="tx1"/>
                  </a:solidFill>
                  <a:latin typeface="Tahoma" pitchFamily="34" charset="0"/>
                  <a:ea typeface="MS PGothic" pitchFamily="34" charset="-128"/>
                </a:defRPr>
              </a:lvl6pPr>
              <a:lvl7pPr marL="914400" eaLnBrk="0" fontAlgn="base" hangingPunct="0">
                <a:spcBef>
                  <a:spcPct val="0"/>
                </a:spcBef>
                <a:spcAft>
                  <a:spcPct val="0"/>
                </a:spcAft>
                <a:defRPr sz="1400" b="1">
                  <a:solidFill>
                    <a:schemeClr val="tx1"/>
                  </a:solidFill>
                  <a:latin typeface="Tahoma" pitchFamily="34" charset="0"/>
                  <a:ea typeface="MS PGothic" pitchFamily="34" charset="-128"/>
                </a:defRPr>
              </a:lvl7pPr>
              <a:lvl8pPr marL="1371600" eaLnBrk="0" fontAlgn="base" hangingPunct="0">
                <a:spcBef>
                  <a:spcPct val="0"/>
                </a:spcBef>
                <a:spcAft>
                  <a:spcPct val="0"/>
                </a:spcAft>
                <a:defRPr sz="1400" b="1">
                  <a:solidFill>
                    <a:schemeClr val="tx1"/>
                  </a:solidFill>
                  <a:latin typeface="Tahoma" pitchFamily="34" charset="0"/>
                  <a:ea typeface="MS PGothic" pitchFamily="34" charset="-128"/>
                </a:defRPr>
              </a:lvl8pPr>
              <a:lvl9pPr marL="1828800" eaLnBrk="0" fontAlgn="base" hangingPunct="0">
                <a:spcBef>
                  <a:spcPct val="0"/>
                </a:spcBef>
                <a:spcAft>
                  <a:spcPct val="0"/>
                </a:spcAft>
                <a:defRPr sz="1400" b="1">
                  <a:solidFill>
                    <a:schemeClr val="tx1"/>
                  </a:solidFill>
                  <a:latin typeface="Tahoma" pitchFamily="34" charset="0"/>
                  <a:ea typeface="MS PGothic" pitchFamily="34" charset="-128"/>
                </a:defRPr>
              </a:lvl9pPr>
            </a:lstStyle>
            <a:p>
              <a:pPr algn="l" eaLnBrk="1" hangingPunct="1"/>
              <a:r>
                <a:rPr lang="es-ES"/>
                <a:t>/</a:t>
              </a:r>
            </a:p>
          </p:txBody>
        </p:sp>
        <p:sp>
          <p:nvSpPr>
            <p:cNvPr id="56358" name="_s64550"/>
            <p:cNvSpPr>
              <a:spLocks noChangeArrowheads="1"/>
            </p:cNvSpPr>
            <p:nvPr/>
          </p:nvSpPr>
          <p:spPr bwMode="auto">
            <a:xfrm>
              <a:off x="1818" y="3042"/>
              <a:ext cx="699" cy="374"/>
            </a:xfrm>
            <a:prstGeom prst="roundRect">
              <a:avLst>
                <a:gd name="adj" fmla="val 16667"/>
              </a:avLst>
            </a:prstGeom>
            <a:solidFill>
              <a:srgbClr val="B2B2B2"/>
            </a:solidFill>
            <a:ln w="9525">
              <a:solidFill>
                <a:schemeClr val="tx1"/>
              </a:solidFill>
              <a:round/>
              <a:headEnd/>
              <a:tailEnd/>
            </a:ln>
          </p:spPr>
          <p:txBody>
            <a:bodyPr lIns="0" tIns="0" rIns="0" bIns="0" anchor="ctr"/>
            <a:lstStyle/>
            <a:p>
              <a:pPr algn="ctr"/>
              <a:r>
                <a:rPr lang="es-ES" sz="1300">
                  <a:solidFill>
                    <a:schemeClr val="bg1"/>
                  </a:solidFill>
                </a:rPr>
                <a:t>Capital invertido</a:t>
              </a:r>
            </a:p>
          </p:txBody>
        </p:sp>
        <p:sp>
          <p:nvSpPr>
            <p:cNvPr id="56359" name="_s64552"/>
            <p:cNvSpPr>
              <a:spLocks noChangeArrowheads="1"/>
            </p:cNvSpPr>
            <p:nvPr/>
          </p:nvSpPr>
          <p:spPr bwMode="auto">
            <a:xfrm>
              <a:off x="1818" y="2527"/>
              <a:ext cx="654" cy="338"/>
            </a:xfrm>
            <a:prstGeom prst="roundRect">
              <a:avLst>
                <a:gd name="adj" fmla="val 16667"/>
              </a:avLst>
            </a:prstGeom>
            <a:solidFill>
              <a:schemeClr val="accent1"/>
            </a:solidFill>
            <a:ln w="9525">
              <a:solidFill>
                <a:schemeClr val="tx1"/>
              </a:solidFill>
              <a:round/>
              <a:headEnd/>
              <a:tailEnd/>
            </a:ln>
          </p:spPr>
          <p:txBody>
            <a:bodyPr wrap="none" lIns="0" tIns="0" rIns="0" bIns="0" anchor="ctr"/>
            <a:lstStyle/>
            <a:p>
              <a:pPr algn="ctr"/>
              <a:r>
                <a:rPr lang="es-ES" sz="1300"/>
                <a:t>Ingresos</a:t>
              </a:r>
            </a:p>
          </p:txBody>
        </p:sp>
        <p:sp>
          <p:nvSpPr>
            <p:cNvPr id="56360" name="_s64554"/>
            <p:cNvSpPr>
              <a:spLocks noChangeArrowheads="1"/>
            </p:cNvSpPr>
            <p:nvPr/>
          </p:nvSpPr>
          <p:spPr bwMode="auto">
            <a:xfrm>
              <a:off x="2952" y="3328"/>
              <a:ext cx="699" cy="374"/>
            </a:xfrm>
            <a:prstGeom prst="roundRect">
              <a:avLst>
                <a:gd name="adj" fmla="val 16667"/>
              </a:avLst>
            </a:prstGeom>
            <a:solidFill>
              <a:srgbClr val="00CC66"/>
            </a:solidFill>
            <a:ln w="9525">
              <a:solidFill>
                <a:schemeClr val="tx1"/>
              </a:solidFill>
              <a:round/>
              <a:headEnd/>
              <a:tailEnd/>
            </a:ln>
          </p:spPr>
          <p:txBody>
            <a:bodyPr lIns="0" tIns="0" rIns="0" bIns="0" anchor="ctr"/>
            <a:lstStyle/>
            <a:p>
              <a:pPr algn="ctr"/>
              <a:r>
                <a:rPr lang="es-ES"/>
                <a:t>Capital de trabajo</a:t>
              </a:r>
            </a:p>
          </p:txBody>
        </p:sp>
        <p:sp>
          <p:nvSpPr>
            <p:cNvPr id="56361" name="_s64556"/>
            <p:cNvSpPr>
              <a:spLocks noChangeArrowheads="1"/>
            </p:cNvSpPr>
            <p:nvPr/>
          </p:nvSpPr>
          <p:spPr bwMode="auto">
            <a:xfrm>
              <a:off x="2952" y="2693"/>
              <a:ext cx="699" cy="374"/>
            </a:xfrm>
            <a:prstGeom prst="roundRect">
              <a:avLst>
                <a:gd name="adj" fmla="val 16667"/>
              </a:avLst>
            </a:prstGeom>
            <a:solidFill>
              <a:srgbClr val="800000"/>
            </a:solidFill>
            <a:ln w="9525">
              <a:solidFill>
                <a:schemeClr val="tx1"/>
              </a:solidFill>
              <a:round/>
              <a:headEnd/>
              <a:tailEnd/>
            </a:ln>
          </p:spPr>
          <p:txBody>
            <a:bodyPr lIns="0" tIns="0" rIns="0" bIns="0" anchor="ctr"/>
            <a:lstStyle/>
            <a:p>
              <a:pPr algn="ctr"/>
              <a:r>
                <a:rPr lang="es-ES">
                  <a:solidFill>
                    <a:schemeClr val="bg1"/>
                  </a:solidFill>
                </a:rPr>
                <a:t>Activos</a:t>
              </a:r>
            </a:p>
          </p:txBody>
        </p:sp>
        <p:sp>
          <p:nvSpPr>
            <p:cNvPr id="56362" name="_s64558"/>
            <p:cNvSpPr>
              <a:spLocks noChangeArrowheads="1"/>
            </p:cNvSpPr>
            <p:nvPr/>
          </p:nvSpPr>
          <p:spPr bwMode="auto">
            <a:xfrm>
              <a:off x="3878" y="2951"/>
              <a:ext cx="699" cy="479"/>
            </a:xfrm>
            <a:prstGeom prst="roundRect">
              <a:avLst>
                <a:gd name="adj" fmla="val 16667"/>
              </a:avLst>
            </a:prstGeom>
            <a:solidFill>
              <a:srgbClr val="FF66FF"/>
            </a:solidFill>
            <a:ln w="9525">
              <a:solidFill>
                <a:schemeClr val="tx1"/>
              </a:solidFill>
              <a:round/>
              <a:headEnd/>
              <a:tailEnd/>
            </a:ln>
          </p:spPr>
          <p:txBody>
            <a:bodyPr wrap="none" lIns="0" tIns="0" rIns="0" bIns="0" anchor="ctr"/>
            <a:lstStyle/>
            <a:p>
              <a:pPr algn="ctr"/>
              <a:r>
                <a:rPr lang="es-ES">
                  <a:solidFill>
                    <a:schemeClr val="bg1"/>
                  </a:solidFill>
                </a:rPr>
                <a:t>Intangibles</a:t>
              </a:r>
            </a:p>
          </p:txBody>
        </p:sp>
        <p:sp>
          <p:nvSpPr>
            <p:cNvPr id="56363" name="_s64560"/>
            <p:cNvSpPr>
              <a:spLocks noChangeArrowheads="1"/>
            </p:cNvSpPr>
            <p:nvPr/>
          </p:nvSpPr>
          <p:spPr bwMode="auto">
            <a:xfrm>
              <a:off x="3878" y="2296"/>
              <a:ext cx="699" cy="479"/>
            </a:xfrm>
            <a:prstGeom prst="roundRect">
              <a:avLst>
                <a:gd name="adj" fmla="val 16667"/>
              </a:avLst>
            </a:prstGeom>
            <a:solidFill>
              <a:srgbClr val="292929"/>
            </a:solidFill>
            <a:ln w="9525">
              <a:solidFill>
                <a:schemeClr val="tx1"/>
              </a:solidFill>
              <a:round/>
              <a:headEnd/>
              <a:tailEnd/>
            </a:ln>
          </p:spPr>
          <p:txBody>
            <a:bodyPr wrap="none" lIns="0" tIns="0" rIns="0" bIns="0" anchor="ctr"/>
            <a:lstStyle/>
            <a:p>
              <a:pPr algn="ctr"/>
              <a:r>
                <a:rPr lang="es-ES">
                  <a:solidFill>
                    <a:schemeClr val="bg1"/>
                  </a:solidFill>
                </a:rPr>
                <a:t>Tangibles</a:t>
              </a:r>
            </a:p>
          </p:txBody>
        </p:sp>
        <p:sp>
          <p:nvSpPr>
            <p:cNvPr id="56364" name="Text Box 50"/>
            <p:cNvSpPr txBox="1">
              <a:spLocks noChangeArrowheads="1"/>
            </p:cNvSpPr>
            <p:nvPr/>
          </p:nvSpPr>
          <p:spPr bwMode="auto">
            <a:xfrm>
              <a:off x="3807" y="2784"/>
              <a:ext cx="208"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a:solidFill>
                    <a:schemeClr val="tx1"/>
                  </a:solidFill>
                  <a:latin typeface="Tahoma" pitchFamily="34" charset="0"/>
                  <a:ea typeface="MS PGothic" pitchFamily="34" charset="-128"/>
                </a:defRPr>
              </a:lvl1pPr>
              <a:lvl2pPr marL="37931725" indent="-37474525" eaLnBrk="0" hangingPunct="0">
                <a:defRPr sz="1400" b="1">
                  <a:solidFill>
                    <a:schemeClr val="tx1"/>
                  </a:solidFill>
                  <a:latin typeface="Tahoma" pitchFamily="34" charset="0"/>
                  <a:ea typeface="MS PGothic" pitchFamily="34" charset="-128"/>
                </a:defRPr>
              </a:lvl2pPr>
              <a:lvl3pPr eaLnBrk="0" hangingPunct="0">
                <a:defRPr sz="1400" b="1">
                  <a:solidFill>
                    <a:schemeClr val="tx1"/>
                  </a:solidFill>
                  <a:latin typeface="Tahoma" pitchFamily="34" charset="0"/>
                  <a:ea typeface="MS PGothic" pitchFamily="34" charset="-128"/>
                </a:defRPr>
              </a:lvl3pPr>
              <a:lvl4pPr eaLnBrk="0" hangingPunct="0">
                <a:defRPr sz="1400" b="1">
                  <a:solidFill>
                    <a:schemeClr val="tx1"/>
                  </a:solidFill>
                  <a:latin typeface="Tahoma" pitchFamily="34" charset="0"/>
                  <a:ea typeface="MS PGothic" pitchFamily="34" charset="-128"/>
                </a:defRPr>
              </a:lvl4pPr>
              <a:lvl5pPr eaLnBrk="0" hangingPunct="0">
                <a:defRPr sz="1400" b="1">
                  <a:solidFill>
                    <a:schemeClr val="tx1"/>
                  </a:solidFill>
                  <a:latin typeface="Tahoma" pitchFamily="34" charset="0"/>
                  <a:ea typeface="MS PGothic" pitchFamily="34" charset="-128"/>
                </a:defRPr>
              </a:lvl5pPr>
              <a:lvl6pPr marL="457200" eaLnBrk="0" fontAlgn="base" hangingPunct="0">
                <a:spcBef>
                  <a:spcPct val="0"/>
                </a:spcBef>
                <a:spcAft>
                  <a:spcPct val="0"/>
                </a:spcAft>
                <a:defRPr sz="1400" b="1">
                  <a:solidFill>
                    <a:schemeClr val="tx1"/>
                  </a:solidFill>
                  <a:latin typeface="Tahoma" pitchFamily="34" charset="0"/>
                  <a:ea typeface="MS PGothic" pitchFamily="34" charset="-128"/>
                </a:defRPr>
              </a:lvl6pPr>
              <a:lvl7pPr marL="914400" eaLnBrk="0" fontAlgn="base" hangingPunct="0">
                <a:spcBef>
                  <a:spcPct val="0"/>
                </a:spcBef>
                <a:spcAft>
                  <a:spcPct val="0"/>
                </a:spcAft>
                <a:defRPr sz="1400" b="1">
                  <a:solidFill>
                    <a:schemeClr val="tx1"/>
                  </a:solidFill>
                  <a:latin typeface="Tahoma" pitchFamily="34" charset="0"/>
                  <a:ea typeface="MS PGothic" pitchFamily="34" charset="-128"/>
                </a:defRPr>
              </a:lvl7pPr>
              <a:lvl8pPr marL="1371600" eaLnBrk="0" fontAlgn="base" hangingPunct="0">
                <a:spcBef>
                  <a:spcPct val="0"/>
                </a:spcBef>
                <a:spcAft>
                  <a:spcPct val="0"/>
                </a:spcAft>
                <a:defRPr sz="1400" b="1">
                  <a:solidFill>
                    <a:schemeClr val="tx1"/>
                  </a:solidFill>
                  <a:latin typeface="Tahoma" pitchFamily="34" charset="0"/>
                  <a:ea typeface="MS PGothic" pitchFamily="34" charset="-128"/>
                </a:defRPr>
              </a:lvl8pPr>
              <a:lvl9pPr marL="1828800" eaLnBrk="0" fontAlgn="base" hangingPunct="0">
                <a:spcBef>
                  <a:spcPct val="0"/>
                </a:spcBef>
                <a:spcAft>
                  <a:spcPct val="0"/>
                </a:spcAft>
                <a:defRPr sz="1400" b="1">
                  <a:solidFill>
                    <a:schemeClr val="tx1"/>
                  </a:solidFill>
                  <a:latin typeface="Tahoma" pitchFamily="34" charset="0"/>
                  <a:ea typeface="MS PGothic" pitchFamily="34" charset="-128"/>
                </a:defRPr>
              </a:lvl9pPr>
            </a:lstStyle>
            <a:p>
              <a:pPr algn="l" eaLnBrk="1" hangingPunct="1"/>
              <a:r>
                <a:rPr lang="es-ES"/>
                <a:t>+</a:t>
              </a:r>
            </a:p>
          </p:txBody>
        </p:sp>
        <p:sp>
          <p:nvSpPr>
            <p:cNvPr id="56365" name="Text Box 51"/>
            <p:cNvSpPr txBox="1">
              <a:spLocks noChangeArrowheads="1"/>
            </p:cNvSpPr>
            <p:nvPr/>
          </p:nvSpPr>
          <p:spPr bwMode="auto">
            <a:xfrm>
              <a:off x="2900" y="3147"/>
              <a:ext cx="208"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a:solidFill>
                    <a:schemeClr val="tx1"/>
                  </a:solidFill>
                  <a:latin typeface="Tahoma" pitchFamily="34" charset="0"/>
                  <a:ea typeface="MS PGothic" pitchFamily="34" charset="-128"/>
                </a:defRPr>
              </a:lvl1pPr>
              <a:lvl2pPr marL="37931725" indent="-37474525" eaLnBrk="0" hangingPunct="0">
                <a:defRPr sz="1400" b="1">
                  <a:solidFill>
                    <a:schemeClr val="tx1"/>
                  </a:solidFill>
                  <a:latin typeface="Tahoma" pitchFamily="34" charset="0"/>
                  <a:ea typeface="MS PGothic" pitchFamily="34" charset="-128"/>
                </a:defRPr>
              </a:lvl2pPr>
              <a:lvl3pPr eaLnBrk="0" hangingPunct="0">
                <a:defRPr sz="1400" b="1">
                  <a:solidFill>
                    <a:schemeClr val="tx1"/>
                  </a:solidFill>
                  <a:latin typeface="Tahoma" pitchFamily="34" charset="0"/>
                  <a:ea typeface="MS PGothic" pitchFamily="34" charset="-128"/>
                </a:defRPr>
              </a:lvl3pPr>
              <a:lvl4pPr eaLnBrk="0" hangingPunct="0">
                <a:defRPr sz="1400" b="1">
                  <a:solidFill>
                    <a:schemeClr val="tx1"/>
                  </a:solidFill>
                  <a:latin typeface="Tahoma" pitchFamily="34" charset="0"/>
                  <a:ea typeface="MS PGothic" pitchFamily="34" charset="-128"/>
                </a:defRPr>
              </a:lvl4pPr>
              <a:lvl5pPr eaLnBrk="0" hangingPunct="0">
                <a:defRPr sz="1400" b="1">
                  <a:solidFill>
                    <a:schemeClr val="tx1"/>
                  </a:solidFill>
                  <a:latin typeface="Tahoma" pitchFamily="34" charset="0"/>
                  <a:ea typeface="MS PGothic" pitchFamily="34" charset="-128"/>
                </a:defRPr>
              </a:lvl5pPr>
              <a:lvl6pPr marL="457200" eaLnBrk="0" fontAlgn="base" hangingPunct="0">
                <a:spcBef>
                  <a:spcPct val="0"/>
                </a:spcBef>
                <a:spcAft>
                  <a:spcPct val="0"/>
                </a:spcAft>
                <a:defRPr sz="1400" b="1">
                  <a:solidFill>
                    <a:schemeClr val="tx1"/>
                  </a:solidFill>
                  <a:latin typeface="Tahoma" pitchFamily="34" charset="0"/>
                  <a:ea typeface="MS PGothic" pitchFamily="34" charset="-128"/>
                </a:defRPr>
              </a:lvl6pPr>
              <a:lvl7pPr marL="914400" eaLnBrk="0" fontAlgn="base" hangingPunct="0">
                <a:spcBef>
                  <a:spcPct val="0"/>
                </a:spcBef>
                <a:spcAft>
                  <a:spcPct val="0"/>
                </a:spcAft>
                <a:defRPr sz="1400" b="1">
                  <a:solidFill>
                    <a:schemeClr val="tx1"/>
                  </a:solidFill>
                  <a:latin typeface="Tahoma" pitchFamily="34" charset="0"/>
                  <a:ea typeface="MS PGothic" pitchFamily="34" charset="-128"/>
                </a:defRPr>
              </a:lvl7pPr>
              <a:lvl8pPr marL="1371600" eaLnBrk="0" fontAlgn="base" hangingPunct="0">
                <a:spcBef>
                  <a:spcPct val="0"/>
                </a:spcBef>
                <a:spcAft>
                  <a:spcPct val="0"/>
                </a:spcAft>
                <a:defRPr sz="1400" b="1">
                  <a:solidFill>
                    <a:schemeClr val="tx1"/>
                  </a:solidFill>
                  <a:latin typeface="Tahoma" pitchFamily="34" charset="0"/>
                  <a:ea typeface="MS PGothic" pitchFamily="34" charset="-128"/>
                </a:defRPr>
              </a:lvl8pPr>
              <a:lvl9pPr marL="1828800" eaLnBrk="0" fontAlgn="base" hangingPunct="0">
                <a:spcBef>
                  <a:spcPct val="0"/>
                </a:spcBef>
                <a:spcAft>
                  <a:spcPct val="0"/>
                </a:spcAft>
                <a:defRPr sz="1400" b="1">
                  <a:solidFill>
                    <a:schemeClr val="tx1"/>
                  </a:solidFill>
                  <a:latin typeface="Tahoma" pitchFamily="34" charset="0"/>
                  <a:ea typeface="MS PGothic" pitchFamily="34" charset="-128"/>
                </a:defRPr>
              </a:lvl9pPr>
            </a:lstStyle>
            <a:p>
              <a:pPr algn="l" eaLnBrk="1" hangingPunct="1"/>
              <a:r>
                <a:rPr lang="es-ES"/>
                <a:t>+</a:t>
              </a:r>
            </a:p>
          </p:txBody>
        </p:sp>
        <p:sp>
          <p:nvSpPr>
            <p:cNvPr id="56366" name="Text Box 52"/>
            <p:cNvSpPr txBox="1">
              <a:spLocks noChangeArrowheads="1"/>
            </p:cNvSpPr>
            <p:nvPr/>
          </p:nvSpPr>
          <p:spPr bwMode="auto">
            <a:xfrm>
              <a:off x="1746" y="2875"/>
              <a:ext cx="181"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a:solidFill>
                    <a:schemeClr val="tx1"/>
                  </a:solidFill>
                  <a:latin typeface="Tahoma" pitchFamily="34" charset="0"/>
                  <a:ea typeface="MS PGothic" pitchFamily="34" charset="-128"/>
                </a:defRPr>
              </a:lvl1pPr>
              <a:lvl2pPr marL="37931725" indent="-37474525" eaLnBrk="0" hangingPunct="0">
                <a:defRPr sz="1400" b="1">
                  <a:solidFill>
                    <a:schemeClr val="tx1"/>
                  </a:solidFill>
                  <a:latin typeface="Tahoma" pitchFamily="34" charset="0"/>
                  <a:ea typeface="MS PGothic" pitchFamily="34" charset="-128"/>
                </a:defRPr>
              </a:lvl2pPr>
              <a:lvl3pPr eaLnBrk="0" hangingPunct="0">
                <a:defRPr sz="1400" b="1">
                  <a:solidFill>
                    <a:schemeClr val="tx1"/>
                  </a:solidFill>
                  <a:latin typeface="Tahoma" pitchFamily="34" charset="0"/>
                  <a:ea typeface="MS PGothic" pitchFamily="34" charset="-128"/>
                </a:defRPr>
              </a:lvl3pPr>
              <a:lvl4pPr eaLnBrk="0" hangingPunct="0">
                <a:defRPr sz="1400" b="1">
                  <a:solidFill>
                    <a:schemeClr val="tx1"/>
                  </a:solidFill>
                  <a:latin typeface="Tahoma" pitchFamily="34" charset="0"/>
                  <a:ea typeface="MS PGothic" pitchFamily="34" charset="-128"/>
                </a:defRPr>
              </a:lvl4pPr>
              <a:lvl5pPr eaLnBrk="0" hangingPunct="0">
                <a:defRPr sz="1400" b="1">
                  <a:solidFill>
                    <a:schemeClr val="tx1"/>
                  </a:solidFill>
                  <a:latin typeface="Tahoma" pitchFamily="34" charset="0"/>
                  <a:ea typeface="MS PGothic" pitchFamily="34" charset="-128"/>
                </a:defRPr>
              </a:lvl5pPr>
              <a:lvl6pPr marL="457200" eaLnBrk="0" fontAlgn="base" hangingPunct="0">
                <a:spcBef>
                  <a:spcPct val="0"/>
                </a:spcBef>
                <a:spcAft>
                  <a:spcPct val="0"/>
                </a:spcAft>
                <a:defRPr sz="1400" b="1">
                  <a:solidFill>
                    <a:schemeClr val="tx1"/>
                  </a:solidFill>
                  <a:latin typeface="Tahoma" pitchFamily="34" charset="0"/>
                  <a:ea typeface="MS PGothic" pitchFamily="34" charset="-128"/>
                </a:defRPr>
              </a:lvl6pPr>
              <a:lvl7pPr marL="914400" eaLnBrk="0" fontAlgn="base" hangingPunct="0">
                <a:spcBef>
                  <a:spcPct val="0"/>
                </a:spcBef>
                <a:spcAft>
                  <a:spcPct val="0"/>
                </a:spcAft>
                <a:defRPr sz="1400" b="1">
                  <a:solidFill>
                    <a:schemeClr val="tx1"/>
                  </a:solidFill>
                  <a:latin typeface="Tahoma" pitchFamily="34" charset="0"/>
                  <a:ea typeface="MS PGothic" pitchFamily="34" charset="-128"/>
                </a:defRPr>
              </a:lvl7pPr>
              <a:lvl8pPr marL="1371600" eaLnBrk="0" fontAlgn="base" hangingPunct="0">
                <a:spcBef>
                  <a:spcPct val="0"/>
                </a:spcBef>
                <a:spcAft>
                  <a:spcPct val="0"/>
                </a:spcAft>
                <a:defRPr sz="1400" b="1">
                  <a:solidFill>
                    <a:schemeClr val="tx1"/>
                  </a:solidFill>
                  <a:latin typeface="Tahoma" pitchFamily="34" charset="0"/>
                  <a:ea typeface="MS PGothic" pitchFamily="34" charset="-128"/>
                </a:defRPr>
              </a:lvl8pPr>
              <a:lvl9pPr marL="1828800" eaLnBrk="0" fontAlgn="base" hangingPunct="0">
                <a:spcBef>
                  <a:spcPct val="0"/>
                </a:spcBef>
                <a:spcAft>
                  <a:spcPct val="0"/>
                </a:spcAft>
                <a:defRPr sz="1400" b="1">
                  <a:solidFill>
                    <a:schemeClr val="tx1"/>
                  </a:solidFill>
                  <a:latin typeface="Tahoma" pitchFamily="34" charset="0"/>
                  <a:ea typeface="MS PGothic" pitchFamily="34" charset="-128"/>
                </a:defRPr>
              </a:lvl9pPr>
            </a:lstStyle>
            <a:p>
              <a:pPr algn="l" eaLnBrk="1" hangingPunct="1"/>
              <a:r>
                <a:rPr lang="es-ES"/>
                <a:t>/</a:t>
              </a:r>
            </a:p>
          </p:txBody>
        </p:sp>
        <p:sp>
          <p:nvSpPr>
            <p:cNvPr id="56367" name="Text Box 53"/>
            <p:cNvSpPr txBox="1">
              <a:spLocks noChangeArrowheads="1"/>
            </p:cNvSpPr>
            <p:nvPr/>
          </p:nvSpPr>
          <p:spPr bwMode="auto">
            <a:xfrm>
              <a:off x="839" y="2296"/>
              <a:ext cx="187"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a:solidFill>
                    <a:schemeClr val="tx1"/>
                  </a:solidFill>
                  <a:latin typeface="Tahoma" pitchFamily="34" charset="0"/>
                  <a:ea typeface="MS PGothic" pitchFamily="34" charset="-128"/>
                </a:defRPr>
              </a:lvl1pPr>
              <a:lvl2pPr marL="37931725" indent="-37474525" eaLnBrk="0" hangingPunct="0">
                <a:defRPr sz="1400" b="1">
                  <a:solidFill>
                    <a:schemeClr val="tx1"/>
                  </a:solidFill>
                  <a:latin typeface="Tahoma" pitchFamily="34" charset="0"/>
                  <a:ea typeface="MS PGothic" pitchFamily="34" charset="-128"/>
                </a:defRPr>
              </a:lvl2pPr>
              <a:lvl3pPr eaLnBrk="0" hangingPunct="0">
                <a:defRPr sz="1400" b="1">
                  <a:solidFill>
                    <a:schemeClr val="tx1"/>
                  </a:solidFill>
                  <a:latin typeface="Tahoma" pitchFamily="34" charset="0"/>
                  <a:ea typeface="MS PGothic" pitchFamily="34" charset="-128"/>
                </a:defRPr>
              </a:lvl3pPr>
              <a:lvl4pPr eaLnBrk="0" hangingPunct="0">
                <a:defRPr sz="1400" b="1">
                  <a:solidFill>
                    <a:schemeClr val="tx1"/>
                  </a:solidFill>
                  <a:latin typeface="Tahoma" pitchFamily="34" charset="0"/>
                  <a:ea typeface="MS PGothic" pitchFamily="34" charset="-128"/>
                </a:defRPr>
              </a:lvl4pPr>
              <a:lvl5pPr eaLnBrk="0" hangingPunct="0">
                <a:defRPr sz="1400" b="1">
                  <a:solidFill>
                    <a:schemeClr val="tx1"/>
                  </a:solidFill>
                  <a:latin typeface="Tahoma" pitchFamily="34" charset="0"/>
                  <a:ea typeface="MS PGothic" pitchFamily="34" charset="-128"/>
                </a:defRPr>
              </a:lvl5pPr>
              <a:lvl6pPr marL="457200" eaLnBrk="0" fontAlgn="base" hangingPunct="0">
                <a:spcBef>
                  <a:spcPct val="0"/>
                </a:spcBef>
                <a:spcAft>
                  <a:spcPct val="0"/>
                </a:spcAft>
                <a:defRPr sz="1400" b="1">
                  <a:solidFill>
                    <a:schemeClr val="tx1"/>
                  </a:solidFill>
                  <a:latin typeface="Tahoma" pitchFamily="34" charset="0"/>
                  <a:ea typeface="MS PGothic" pitchFamily="34" charset="-128"/>
                </a:defRPr>
              </a:lvl6pPr>
              <a:lvl7pPr marL="914400" eaLnBrk="0" fontAlgn="base" hangingPunct="0">
                <a:spcBef>
                  <a:spcPct val="0"/>
                </a:spcBef>
                <a:spcAft>
                  <a:spcPct val="0"/>
                </a:spcAft>
                <a:defRPr sz="1400" b="1">
                  <a:solidFill>
                    <a:schemeClr val="tx1"/>
                  </a:solidFill>
                  <a:latin typeface="Tahoma" pitchFamily="34" charset="0"/>
                  <a:ea typeface="MS PGothic" pitchFamily="34" charset="-128"/>
                </a:defRPr>
              </a:lvl7pPr>
              <a:lvl8pPr marL="1371600" eaLnBrk="0" fontAlgn="base" hangingPunct="0">
                <a:spcBef>
                  <a:spcPct val="0"/>
                </a:spcBef>
                <a:spcAft>
                  <a:spcPct val="0"/>
                </a:spcAft>
                <a:defRPr sz="1400" b="1">
                  <a:solidFill>
                    <a:schemeClr val="tx1"/>
                  </a:solidFill>
                  <a:latin typeface="Tahoma" pitchFamily="34" charset="0"/>
                  <a:ea typeface="MS PGothic" pitchFamily="34" charset="-128"/>
                </a:defRPr>
              </a:lvl8pPr>
              <a:lvl9pPr marL="1828800" eaLnBrk="0" fontAlgn="base" hangingPunct="0">
                <a:spcBef>
                  <a:spcPct val="0"/>
                </a:spcBef>
                <a:spcAft>
                  <a:spcPct val="0"/>
                </a:spcAft>
                <a:defRPr sz="1400" b="1">
                  <a:solidFill>
                    <a:schemeClr val="tx1"/>
                  </a:solidFill>
                  <a:latin typeface="Tahoma" pitchFamily="34" charset="0"/>
                  <a:ea typeface="MS PGothic" pitchFamily="34" charset="-128"/>
                </a:defRPr>
              </a:lvl9pPr>
            </a:lstStyle>
            <a:p>
              <a:pPr algn="l" eaLnBrk="1" hangingPunct="1"/>
              <a:r>
                <a:rPr lang="es-ES"/>
                <a:t>*</a:t>
              </a:r>
            </a:p>
          </p:txBody>
        </p:sp>
      </p:grpSp>
    </p:spTree>
    <p:extLst>
      <p:ext uri="{BB962C8B-B14F-4D97-AF65-F5344CB8AC3E}">
        <p14:creationId xmlns:p14="http://schemas.microsoft.com/office/powerpoint/2010/main" val="1545736227"/>
      </p:ext>
    </p:extLst>
  </p:cSld>
  <p:clrMapOvr>
    <a:masterClrMapping/>
  </p:clrMapOvr>
  <p:transition>
    <p:random/>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3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sp>
        <p:nvSpPr>
          <p:cNvPr id="77827" name="Rectangle 2"/>
          <p:cNvSpPr>
            <a:spLocks noGrp="1" noChangeArrowheads="1"/>
          </p:cNvSpPr>
          <p:nvPr>
            <p:ph type="title"/>
          </p:nvPr>
        </p:nvSpPr>
        <p:spPr>
          <a:xfrm>
            <a:off x="609600" y="0"/>
            <a:ext cx="7772400" cy="1143000"/>
          </a:xfrm>
          <a:solidFill>
            <a:srgbClr val="FFFFFF"/>
          </a:solidFill>
          <a:ln>
            <a:solidFill>
              <a:srgbClr val="000000"/>
            </a:solidFill>
            <a:miter lim="800000"/>
            <a:headEnd/>
            <a:tailEnd/>
          </a:ln>
        </p:spPr>
        <p:txBody>
          <a:bodyPr anchor="t"/>
          <a:lstStyle/>
          <a:p>
            <a:r>
              <a:rPr lang="es-CL" smtClean="0"/>
              <a:t>Estados Financieros</a:t>
            </a:r>
          </a:p>
        </p:txBody>
      </p:sp>
      <p:sp>
        <p:nvSpPr>
          <p:cNvPr id="77828" name="Rectangle 3"/>
          <p:cNvSpPr>
            <a:spLocks noChangeArrowheads="1"/>
          </p:cNvSpPr>
          <p:nvPr/>
        </p:nvSpPr>
        <p:spPr bwMode="auto">
          <a:xfrm>
            <a:off x="228600" y="2057400"/>
            <a:ext cx="1752600" cy="990600"/>
          </a:xfrm>
          <a:prstGeom prst="rect">
            <a:avLst/>
          </a:prstGeom>
          <a:solidFill>
            <a:schemeClr val="accent1"/>
          </a:solidFill>
          <a:ln w="9525">
            <a:solidFill>
              <a:schemeClr val="tx1"/>
            </a:solidFill>
            <a:miter lim="800000"/>
            <a:headEnd/>
            <a:tailEnd/>
          </a:ln>
        </p:spPr>
        <p:txBody>
          <a:bodyPr wrap="none" anchor="ctr"/>
          <a:lstStyle/>
          <a:p>
            <a:pPr algn="ctr"/>
            <a:r>
              <a:rPr lang="es-CL"/>
              <a:t>Activo</a:t>
            </a:r>
          </a:p>
          <a:p>
            <a:pPr algn="ctr"/>
            <a:r>
              <a:rPr lang="es-CL"/>
              <a:t>Circulante</a:t>
            </a:r>
          </a:p>
        </p:txBody>
      </p:sp>
      <p:sp>
        <p:nvSpPr>
          <p:cNvPr id="77829" name="Rectangle 4"/>
          <p:cNvSpPr>
            <a:spLocks noChangeArrowheads="1"/>
          </p:cNvSpPr>
          <p:nvPr/>
        </p:nvSpPr>
        <p:spPr bwMode="auto">
          <a:xfrm>
            <a:off x="228600" y="3048000"/>
            <a:ext cx="1752600" cy="914400"/>
          </a:xfrm>
          <a:prstGeom prst="rect">
            <a:avLst/>
          </a:prstGeom>
          <a:solidFill>
            <a:schemeClr val="accent1"/>
          </a:solidFill>
          <a:ln w="9525">
            <a:solidFill>
              <a:schemeClr val="tx1"/>
            </a:solidFill>
            <a:miter lim="800000"/>
            <a:headEnd/>
            <a:tailEnd/>
          </a:ln>
        </p:spPr>
        <p:txBody>
          <a:bodyPr wrap="none" anchor="ctr"/>
          <a:lstStyle/>
          <a:p>
            <a:pPr algn="ctr"/>
            <a:r>
              <a:rPr lang="es-CL"/>
              <a:t>Activo Fijo</a:t>
            </a:r>
          </a:p>
        </p:txBody>
      </p:sp>
      <p:sp>
        <p:nvSpPr>
          <p:cNvPr id="77830" name="Rectangle 5"/>
          <p:cNvSpPr>
            <a:spLocks noChangeArrowheads="1"/>
          </p:cNvSpPr>
          <p:nvPr/>
        </p:nvSpPr>
        <p:spPr bwMode="auto">
          <a:xfrm>
            <a:off x="228600" y="3962400"/>
            <a:ext cx="1752600" cy="838200"/>
          </a:xfrm>
          <a:prstGeom prst="rect">
            <a:avLst/>
          </a:prstGeom>
          <a:solidFill>
            <a:schemeClr val="accent1"/>
          </a:solidFill>
          <a:ln w="9525">
            <a:solidFill>
              <a:schemeClr val="tx1"/>
            </a:solidFill>
            <a:miter lim="800000"/>
            <a:headEnd/>
            <a:tailEnd/>
          </a:ln>
        </p:spPr>
        <p:txBody>
          <a:bodyPr wrap="none" anchor="ctr"/>
          <a:lstStyle/>
          <a:p>
            <a:pPr algn="ctr"/>
            <a:r>
              <a:rPr lang="es-CL"/>
              <a:t>Otros Activos</a:t>
            </a:r>
          </a:p>
        </p:txBody>
      </p:sp>
      <p:sp>
        <p:nvSpPr>
          <p:cNvPr id="77831" name="Rectangle 6"/>
          <p:cNvSpPr>
            <a:spLocks noChangeArrowheads="1"/>
          </p:cNvSpPr>
          <p:nvPr/>
        </p:nvSpPr>
        <p:spPr bwMode="auto">
          <a:xfrm>
            <a:off x="2438400" y="2057400"/>
            <a:ext cx="1752600" cy="762000"/>
          </a:xfrm>
          <a:prstGeom prst="rect">
            <a:avLst/>
          </a:prstGeom>
          <a:solidFill>
            <a:schemeClr val="accent1"/>
          </a:solidFill>
          <a:ln w="9525">
            <a:solidFill>
              <a:schemeClr val="tx1"/>
            </a:solidFill>
            <a:miter lim="800000"/>
            <a:headEnd/>
            <a:tailEnd/>
          </a:ln>
        </p:spPr>
        <p:txBody>
          <a:bodyPr wrap="none" anchor="ctr"/>
          <a:lstStyle/>
          <a:p>
            <a:pPr algn="ctr"/>
            <a:r>
              <a:rPr lang="es-CL"/>
              <a:t>Pasivo</a:t>
            </a:r>
          </a:p>
          <a:p>
            <a:pPr algn="ctr"/>
            <a:r>
              <a:rPr lang="es-CL"/>
              <a:t> Circulante</a:t>
            </a:r>
          </a:p>
        </p:txBody>
      </p:sp>
      <p:sp>
        <p:nvSpPr>
          <p:cNvPr id="77832" name="Rectangle 7"/>
          <p:cNvSpPr>
            <a:spLocks noChangeArrowheads="1"/>
          </p:cNvSpPr>
          <p:nvPr/>
        </p:nvSpPr>
        <p:spPr bwMode="auto">
          <a:xfrm>
            <a:off x="2438400" y="2819400"/>
            <a:ext cx="1752600" cy="990600"/>
          </a:xfrm>
          <a:prstGeom prst="rect">
            <a:avLst/>
          </a:prstGeom>
          <a:solidFill>
            <a:schemeClr val="accent1"/>
          </a:solidFill>
          <a:ln w="9525">
            <a:solidFill>
              <a:schemeClr val="tx1"/>
            </a:solidFill>
            <a:miter lim="800000"/>
            <a:headEnd/>
            <a:tailEnd/>
          </a:ln>
        </p:spPr>
        <p:txBody>
          <a:bodyPr wrap="none" anchor="ctr"/>
          <a:lstStyle/>
          <a:p>
            <a:pPr algn="ctr"/>
            <a:r>
              <a:rPr lang="es-CL"/>
              <a:t>Pasivo LP</a:t>
            </a:r>
          </a:p>
        </p:txBody>
      </p:sp>
      <p:sp>
        <p:nvSpPr>
          <p:cNvPr id="77833" name="Rectangle 8"/>
          <p:cNvSpPr>
            <a:spLocks noChangeArrowheads="1"/>
          </p:cNvSpPr>
          <p:nvPr/>
        </p:nvSpPr>
        <p:spPr bwMode="auto">
          <a:xfrm>
            <a:off x="2438400" y="3810000"/>
            <a:ext cx="1752600" cy="990600"/>
          </a:xfrm>
          <a:prstGeom prst="rect">
            <a:avLst/>
          </a:prstGeom>
          <a:solidFill>
            <a:schemeClr val="accent1"/>
          </a:solidFill>
          <a:ln w="9525">
            <a:solidFill>
              <a:schemeClr val="tx1"/>
            </a:solidFill>
            <a:miter lim="800000"/>
            <a:headEnd/>
            <a:tailEnd/>
          </a:ln>
        </p:spPr>
        <p:txBody>
          <a:bodyPr wrap="none" anchor="ctr"/>
          <a:lstStyle/>
          <a:p>
            <a:pPr algn="ctr"/>
            <a:r>
              <a:rPr lang="es-CL"/>
              <a:t>Patrimonio</a:t>
            </a:r>
          </a:p>
        </p:txBody>
      </p:sp>
      <p:sp>
        <p:nvSpPr>
          <p:cNvPr id="77834" name="Text Box 9"/>
          <p:cNvSpPr txBox="1">
            <a:spLocks noChangeArrowheads="1"/>
          </p:cNvSpPr>
          <p:nvPr/>
        </p:nvSpPr>
        <p:spPr bwMode="auto">
          <a:xfrm>
            <a:off x="1763713" y="1412875"/>
            <a:ext cx="12160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b="1" u="sng"/>
              <a:t>Balance</a:t>
            </a:r>
            <a:endParaRPr lang="es-CL"/>
          </a:p>
        </p:txBody>
      </p:sp>
      <p:sp>
        <p:nvSpPr>
          <p:cNvPr id="77835" name="Text Box 16"/>
          <p:cNvSpPr txBox="1">
            <a:spLocks noChangeArrowheads="1"/>
          </p:cNvSpPr>
          <p:nvPr/>
        </p:nvSpPr>
        <p:spPr bwMode="auto">
          <a:xfrm>
            <a:off x="5364163" y="1412875"/>
            <a:ext cx="296386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b="1" u="sng"/>
              <a:t>Estado de Resultados</a:t>
            </a:r>
            <a:endParaRPr lang="es-CL"/>
          </a:p>
        </p:txBody>
      </p:sp>
      <p:sp>
        <p:nvSpPr>
          <p:cNvPr id="77836" name="Rectangle 17"/>
          <p:cNvSpPr>
            <a:spLocks noChangeArrowheads="1"/>
          </p:cNvSpPr>
          <p:nvPr/>
        </p:nvSpPr>
        <p:spPr bwMode="auto">
          <a:xfrm>
            <a:off x="6324600" y="2057400"/>
            <a:ext cx="1524000" cy="3429000"/>
          </a:xfrm>
          <a:prstGeom prst="rect">
            <a:avLst/>
          </a:prstGeom>
          <a:solidFill>
            <a:schemeClr val="accent1"/>
          </a:solidFill>
          <a:ln w="9525">
            <a:solidFill>
              <a:schemeClr val="tx1"/>
            </a:solidFill>
            <a:miter lim="800000"/>
            <a:headEnd/>
            <a:tailEnd/>
          </a:ln>
        </p:spPr>
        <p:txBody>
          <a:bodyPr wrap="none" anchor="ctr"/>
          <a:lstStyle/>
          <a:p>
            <a:pPr algn="ctr"/>
            <a:endParaRPr lang="es-CL"/>
          </a:p>
        </p:txBody>
      </p:sp>
      <p:sp>
        <p:nvSpPr>
          <p:cNvPr id="77837" name="Line 18"/>
          <p:cNvSpPr>
            <a:spLocks noChangeShapeType="1"/>
          </p:cNvSpPr>
          <p:nvPr/>
        </p:nvSpPr>
        <p:spPr bwMode="auto">
          <a:xfrm>
            <a:off x="6324600" y="4191000"/>
            <a:ext cx="15240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77838" name="Text Box 20"/>
          <p:cNvSpPr txBox="1">
            <a:spLocks noChangeArrowheads="1"/>
          </p:cNvSpPr>
          <p:nvPr/>
        </p:nvSpPr>
        <p:spPr bwMode="auto">
          <a:xfrm>
            <a:off x="6384925" y="4460875"/>
            <a:ext cx="114776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s-CL" b="1"/>
              <a:t>Costo</a:t>
            </a:r>
          </a:p>
          <a:p>
            <a:pPr algn="ctr" eaLnBrk="1" hangingPunct="1"/>
            <a:r>
              <a:rPr lang="es-CL" b="1"/>
              <a:t>Directo</a:t>
            </a:r>
            <a:endParaRPr lang="es-CL"/>
          </a:p>
        </p:txBody>
      </p:sp>
      <p:sp>
        <p:nvSpPr>
          <p:cNvPr id="77839" name="Line 21"/>
          <p:cNvSpPr>
            <a:spLocks noChangeShapeType="1"/>
          </p:cNvSpPr>
          <p:nvPr/>
        </p:nvSpPr>
        <p:spPr bwMode="auto">
          <a:xfrm>
            <a:off x="6324600" y="3200400"/>
            <a:ext cx="15240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77840" name="Text Box 22"/>
          <p:cNvSpPr txBox="1">
            <a:spLocks noChangeArrowheads="1"/>
          </p:cNvSpPr>
          <p:nvPr/>
        </p:nvSpPr>
        <p:spPr bwMode="auto">
          <a:xfrm>
            <a:off x="6248400" y="3352800"/>
            <a:ext cx="1608138"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s-CL" b="1"/>
              <a:t>Gasto</a:t>
            </a:r>
          </a:p>
          <a:p>
            <a:pPr algn="ctr" eaLnBrk="1" hangingPunct="1"/>
            <a:r>
              <a:rPr lang="es-CL" b="1"/>
              <a:t>Adm y Vta</a:t>
            </a:r>
            <a:endParaRPr lang="es-CL"/>
          </a:p>
        </p:txBody>
      </p:sp>
      <p:sp>
        <p:nvSpPr>
          <p:cNvPr id="77841" name="Text Box 23"/>
          <p:cNvSpPr txBox="1">
            <a:spLocks noChangeArrowheads="1"/>
          </p:cNvSpPr>
          <p:nvPr/>
        </p:nvSpPr>
        <p:spPr bwMode="auto">
          <a:xfrm>
            <a:off x="6324600" y="2362200"/>
            <a:ext cx="147796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a:t>Resultado </a:t>
            </a:r>
          </a:p>
          <a:p>
            <a:pPr eaLnBrk="1" hangingPunct="1"/>
            <a:r>
              <a:rPr lang="es-CL"/>
              <a:t>no Op.</a:t>
            </a:r>
          </a:p>
        </p:txBody>
      </p:sp>
      <p:sp>
        <p:nvSpPr>
          <p:cNvPr id="77842" name="Line 24"/>
          <p:cNvSpPr>
            <a:spLocks noChangeShapeType="1"/>
          </p:cNvSpPr>
          <p:nvPr/>
        </p:nvSpPr>
        <p:spPr bwMode="auto">
          <a:xfrm>
            <a:off x="6324600" y="2438400"/>
            <a:ext cx="15240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77843" name="Rectangle 26"/>
          <p:cNvSpPr>
            <a:spLocks noChangeArrowheads="1"/>
          </p:cNvSpPr>
          <p:nvPr/>
        </p:nvSpPr>
        <p:spPr bwMode="auto">
          <a:xfrm>
            <a:off x="6324600" y="2057400"/>
            <a:ext cx="1524000" cy="381000"/>
          </a:xfrm>
          <a:prstGeom prst="rect">
            <a:avLst/>
          </a:prstGeom>
          <a:solidFill>
            <a:srgbClr val="FFFF00"/>
          </a:solidFill>
          <a:ln w="9525">
            <a:solidFill>
              <a:schemeClr val="tx1"/>
            </a:solidFill>
            <a:miter lim="800000"/>
            <a:headEnd/>
            <a:tailEnd/>
          </a:ln>
        </p:spPr>
        <p:txBody>
          <a:bodyPr wrap="none" anchor="ctr"/>
          <a:lstStyle/>
          <a:p>
            <a:pPr algn="ctr"/>
            <a:r>
              <a:rPr lang="es-CL"/>
              <a:t>Utilidad</a:t>
            </a:r>
          </a:p>
        </p:txBody>
      </p:sp>
      <p:sp>
        <p:nvSpPr>
          <p:cNvPr id="77844" name="Line 29"/>
          <p:cNvSpPr>
            <a:spLocks noChangeShapeType="1"/>
          </p:cNvSpPr>
          <p:nvPr/>
        </p:nvSpPr>
        <p:spPr bwMode="auto">
          <a:xfrm>
            <a:off x="8229600" y="2057400"/>
            <a:ext cx="0" cy="342900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s-CL"/>
          </a:p>
        </p:txBody>
      </p:sp>
      <p:sp>
        <p:nvSpPr>
          <p:cNvPr id="77845" name="Text Box 30"/>
          <p:cNvSpPr txBox="1">
            <a:spLocks noChangeArrowheads="1"/>
          </p:cNvSpPr>
          <p:nvPr/>
        </p:nvSpPr>
        <p:spPr bwMode="auto">
          <a:xfrm>
            <a:off x="8213725" y="3470275"/>
            <a:ext cx="9302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sz="1600"/>
              <a:t>Ingresos</a:t>
            </a:r>
          </a:p>
        </p:txBody>
      </p:sp>
      <p:sp>
        <p:nvSpPr>
          <p:cNvPr id="77846" name="Line 31"/>
          <p:cNvSpPr>
            <a:spLocks noChangeShapeType="1"/>
          </p:cNvSpPr>
          <p:nvPr/>
        </p:nvSpPr>
        <p:spPr bwMode="auto">
          <a:xfrm>
            <a:off x="6096000" y="2057400"/>
            <a:ext cx="0" cy="114300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s-CL"/>
          </a:p>
        </p:txBody>
      </p:sp>
      <p:sp>
        <p:nvSpPr>
          <p:cNvPr id="77847" name="Text Box 32"/>
          <p:cNvSpPr txBox="1">
            <a:spLocks noChangeArrowheads="1"/>
          </p:cNvSpPr>
          <p:nvPr/>
        </p:nvSpPr>
        <p:spPr bwMode="auto">
          <a:xfrm>
            <a:off x="5257800" y="2286000"/>
            <a:ext cx="1054100"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sz="1400"/>
              <a:t>Resultado</a:t>
            </a:r>
          </a:p>
          <a:p>
            <a:pPr eaLnBrk="1" hangingPunct="1"/>
            <a:r>
              <a:rPr lang="es-CL" sz="1400"/>
              <a:t>Operacional</a:t>
            </a:r>
          </a:p>
        </p:txBody>
      </p:sp>
      <p:sp>
        <p:nvSpPr>
          <p:cNvPr id="77848" name="Text Box 34"/>
          <p:cNvSpPr txBox="1">
            <a:spLocks noChangeArrowheads="1"/>
          </p:cNvSpPr>
          <p:nvPr/>
        </p:nvSpPr>
        <p:spPr bwMode="auto">
          <a:xfrm>
            <a:off x="0" y="6289675"/>
            <a:ext cx="3873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a:solidFill>
                  <a:srgbClr val="99FF66"/>
                </a:solidFill>
              </a:rPr>
              <a:t>B</a:t>
            </a:r>
            <a:endParaRPr lang="es-ES">
              <a:solidFill>
                <a:srgbClr val="99FF66"/>
              </a:solidFill>
            </a:endParaRPr>
          </a:p>
        </p:txBody>
      </p:sp>
      <p:sp>
        <p:nvSpPr>
          <p:cNvPr id="10275" name="Text Box 35"/>
          <p:cNvSpPr txBox="1">
            <a:spLocks noChangeArrowheads="1"/>
          </p:cNvSpPr>
          <p:nvPr/>
        </p:nvSpPr>
        <p:spPr bwMode="auto">
          <a:xfrm>
            <a:off x="2403475" y="5894388"/>
            <a:ext cx="1716088" cy="466725"/>
          </a:xfrm>
          <a:prstGeom prst="rect">
            <a:avLst/>
          </a:prstGeom>
          <a:ln>
            <a:headEnd/>
            <a:tailEnd/>
          </a:ln>
        </p:spPr>
        <p:style>
          <a:lnRef idx="0">
            <a:schemeClr val="accent4"/>
          </a:lnRef>
          <a:fillRef idx="3">
            <a:schemeClr val="accent4"/>
          </a:fillRef>
          <a:effectRef idx="3">
            <a:schemeClr val="accent4"/>
          </a:effectRef>
          <a:fontRef idx="minor">
            <a:schemeClr val="lt1"/>
          </a:fontRef>
        </p:style>
        <p:txBody>
          <a:bodyPr wrap="none">
            <a:spAutoFit/>
          </a:bodyPr>
          <a:lstStyle/>
          <a:p>
            <a:pPr>
              <a:defRPr/>
            </a:pPr>
            <a:r>
              <a:rPr lang="es-ES_tradnl" dirty="0">
                <a:solidFill>
                  <a:srgbClr val="FF0000"/>
                </a:solidFill>
              </a:rPr>
              <a:t>Operaciones</a:t>
            </a:r>
          </a:p>
        </p:txBody>
      </p:sp>
      <p:cxnSp>
        <p:nvCxnSpPr>
          <p:cNvPr id="10276" name="AutoShape 36"/>
          <p:cNvCxnSpPr>
            <a:cxnSpLocks noChangeShapeType="1"/>
            <a:stCxn id="0" idx="1"/>
          </p:cNvCxnSpPr>
          <p:nvPr/>
        </p:nvCxnSpPr>
        <p:spPr bwMode="auto">
          <a:xfrm rot="10800000">
            <a:off x="1042988" y="5013325"/>
            <a:ext cx="1360487" cy="1114425"/>
          </a:xfrm>
          <a:prstGeom prst="bentConnector3">
            <a:avLst>
              <a:gd name="adj1" fmla="val 100231"/>
            </a:avLst>
          </a:prstGeom>
          <a:noFill/>
          <a:ln w="9525">
            <a:solidFill>
              <a:srgbClr val="FF0000"/>
            </a:solidFill>
            <a:miter lim="800000"/>
            <a:headEnd/>
            <a:tailEnd type="triangle" w="med" len="med"/>
          </a:ln>
          <a:extLst>
            <a:ext uri="{909E8E84-426E-40DD-AFC4-6F175D3DCCD1}">
              <a14:hiddenFill xmlns:a14="http://schemas.microsoft.com/office/drawing/2010/main">
                <a:noFill/>
              </a14:hiddenFill>
            </a:ext>
          </a:extLst>
        </p:spPr>
      </p:cxnSp>
      <p:cxnSp>
        <p:nvCxnSpPr>
          <p:cNvPr id="10277" name="AutoShape 37"/>
          <p:cNvCxnSpPr>
            <a:cxnSpLocks noChangeShapeType="1"/>
            <a:stCxn id="0" idx="3"/>
          </p:cNvCxnSpPr>
          <p:nvPr/>
        </p:nvCxnSpPr>
        <p:spPr bwMode="auto">
          <a:xfrm flipV="1">
            <a:off x="4119563" y="5661025"/>
            <a:ext cx="2973387" cy="466725"/>
          </a:xfrm>
          <a:prstGeom prst="bentConnector3">
            <a:avLst>
              <a:gd name="adj1" fmla="val 99889"/>
            </a:avLst>
          </a:prstGeom>
          <a:noFill/>
          <a:ln w="9525">
            <a:solidFill>
              <a:srgbClr val="FF0000"/>
            </a:solidFill>
            <a:miter lim="800000"/>
            <a:headEnd/>
            <a:tailEnd type="triangle" w="med" len="med"/>
          </a:ln>
          <a:extLst>
            <a:ext uri="{909E8E84-426E-40DD-AFC4-6F175D3DCCD1}">
              <a14:hiddenFill xmlns:a14="http://schemas.microsoft.com/office/drawing/2010/main">
                <a:noFill/>
              </a14:hiddenFill>
            </a:ext>
          </a:extLst>
        </p:spPr>
      </p:cxnSp>
      <p:sp>
        <p:nvSpPr>
          <p:cNvPr id="77854" name="27 Marcador de fecha"/>
          <p:cNvSpPr>
            <a:spLocks noGrp="1"/>
          </p:cNvSpPr>
          <p:nvPr>
            <p:ph type="dt" sz="quarter" idx="4294967295"/>
          </p:nvPr>
        </p:nvSpPr>
        <p:spPr>
          <a:xfrm>
            <a:off x="0" y="6597650"/>
            <a:ext cx="2133600" cy="2603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65B69C9-04F6-48AF-B441-1CFBBB1BA637}" type="datetime1">
              <a:rPr lang="es-CL" smtClean="0"/>
              <a:t>12-10-2011</a:t>
            </a:fld>
            <a:endParaRPr lang="es-ES"/>
          </a:p>
        </p:txBody>
      </p:sp>
      <p:sp>
        <p:nvSpPr>
          <p:cNvPr id="77855" name="28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EA4B150-6B2D-44D8-9DA0-41604900777F}" type="slidenum">
              <a:rPr lang="es-ES" smtClean="0"/>
              <a:pPr eaLnBrk="1" hangingPunct="1"/>
              <a:t>52</a:t>
            </a:fld>
            <a:endParaRPr lang="es-ES" smtClean="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10275"/>
                                        </p:tgtEl>
                                        <p:attrNameLst>
                                          <p:attrName>style.visibility</p:attrName>
                                        </p:attrNameLst>
                                      </p:cBhvr>
                                      <p:to>
                                        <p:strVal val="visible"/>
                                      </p:to>
                                    </p:set>
                                    <p:animEffect transition="in" filter="box(in)">
                                      <p:cBhvr>
                                        <p:cTn id="7" dur="500"/>
                                        <p:tgtEl>
                                          <p:spTgt spid="10275"/>
                                        </p:tgtEl>
                                      </p:cBhvr>
                                    </p:animEffect>
                                  </p:childTnLst>
                                </p:cTn>
                              </p:par>
                              <p:par>
                                <p:cTn id="8" presetID="4" presetClass="entr" presetSubtype="16" fill="hold" nodeType="withEffect">
                                  <p:stCondLst>
                                    <p:cond delay="0"/>
                                  </p:stCondLst>
                                  <p:childTnLst>
                                    <p:set>
                                      <p:cBhvr>
                                        <p:cTn id="9" dur="1" fill="hold">
                                          <p:stCondLst>
                                            <p:cond delay="0"/>
                                          </p:stCondLst>
                                        </p:cTn>
                                        <p:tgtEl>
                                          <p:spTgt spid="10277"/>
                                        </p:tgtEl>
                                        <p:attrNameLst>
                                          <p:attrName>style.visibility</p:attrName>
                                        </p:attrNameLst>
                                      </p:cBhvr>
                                      <p:to>
                                        <p:strVal val="visible"/>
                                      </p:to>
                                    </p:set>
                                    <p:animEffect transition="in" filter="box(in)">
                                      <p:cBhvr>
                                        <p:cTn id="10" dur="500"/>
                                        <p:tgtEl>
                                          <p:spTgt spid="10277"/>
                                        </p:tgtEl>
                                      </p:cBhvr>
                                    </p:animEffect>
                                  </p:childTnLst>
                                </p:cTn>
                              </p:par>
                              <p:par>
                                <p:cTn id="11" presetID="4" presetClass="entr" presetSubtype="16" fill="hold" nodeType="withEffect">
                                  <p:stCondLst>
                                    <p:cond delay="0"/>
                                  </p:stCondLst>
                                  <p:childTnLst>
                                    <p:set>
                                      <p:cBhvr>
                                        <p:cTn id="12" dur="1" fill="hold">
                                          <p:stCondLst>
                                            <p:cond delay="0"/>
                                          </p:stCondLst>
                                        </p:cTn>
                                        <p:tgtEl>
                                          <p:spTgt spid="10276"/>
                                        </p:tgtEl>
                                        <p:attrNameLst>
                                          <p:attrName>style.visibility</p:attrName>
                                        </p:attrNameLst>
                                      </p:cBhvr>
                                      <p:to>
                                        <p:strVal val="visible"/>
                                      </p:to>
                                    </p:set>
                                    <p:animEffect transition="in" filter="box(in)">
                                      <p:cBhvr>
                                        <p:cTn id="13" dur="500"/>
                                        <p:tgtEl>
                                          <p:spTgt spid="102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8850" name="2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sp>
        <p:nvSpPr>
          <p:cNvPr id="78851" name="Oval 2"/>
          <p:cNvSpPr>
            <a:spLocks noChangeArrowheads="1"/>
          </p:cNvSpPr>
          <p:nvPr/>
        </p:nvSpPr>
        <p:spPr bwMode="auto">
          <a:xfrm>
            <a:off x="3206750" y="996950"/>
            <a:ext cx="1892300" cy="825500"/>
          </a:xfrm>
          <a:prstGeom prst="ellipse">
            <a:avLst/>
          </a:prstGeom>
          <a:solidFill>
            <a:schemeClr val="bg1"/>
          </a:solidFill>
          <a:ln w="12700">
            <a:solidFill>
              <a:schemeClr val="tx1"/>
            </a:solidFill>
            <a:round/>
            <a:headEnd/>
            <a:tailEnd/>
          </a:ln>
        </p:spPr>
        <p:txBody>
          <a:bodyPr wrap="none" anchor="ctr"/>
          <a:lstStyle/>
          <a:p>
            <a:endParaRPr lang="es-CL"/>
          </a:p>
        </p:txBody>
      </p:sp>
      <p:sp>
        <p:nvSpPr>
          <p:cNvPr id="78852" name="Oval 3"/>
          <p:cNvSpPr>
            <a:spLocks noChangeArrowheads="1"/>
          </p:cNvSpPr>
          <p:nvPr/>
        </p:nvSpPr>
        <p:spPr bwMode="auto">
          <a:xfrm>
            <a:off x="3282950" y="2520950"/>
            <a:ext cx="1816100" cy="825500"/>
          </a:xfrm>
          <a:prstGeom prst="ellipse">
            <a:avLst/>
          </a:prstGeom>
          <a:solidFill>
            <a:schemeClr val="bg1"/>
          </a:solidFill>
          <a:ln w="12700">
            <a:solidFill>
              <a:schemeClr val="tx1"/>
            </a:solidFill>
            <a:round/>
            <a:headEnd/>
            <a:tailEnd/>
          </a:ln>
        </p:spPr>
        <p:txBody>
          <a:bodyPr wrap="none" anchor="ctr"/>
          <a:lstStyle/>
          <a:p>
            <a:endParaRPr lang="es-CL"/>
          </a:p>
        </p:txBody>
      </p:sp>
      <p:sp>
        <p:nvSpPr>
          <p:cNvPr id="78853" name="Oval 4"/>
          <p:cNvSpPr>
            <a:spLocks noChangeArrowheads="1"/>
          </p:cNvSpPr>
          <p:nvPr/>
        </p:nvSpPr>
        <p:spPr bwMode="auto">
          <a:xfrm>
            <a:off x="3282950" y="4121150"/>
            <a:ext cx="1739900" cy="901700"/>
          </a:xfrm>
          <a:prstGeom prst="ellipse">
            <a:avLst/>
          </a:prstGeom>
          <a:solidFill>
            <a:schemeClr val="bg1"/>
          </a:solidFill>
          <a:ln w="12700">
            <a:solidFill>
              <a:schemeClr val="tx1"/>
            </a:solidFill>
            <a:round/>
            <a:headEnd/>
            <a:tailEnd/>
          </a:ln>
        </p:spPr>
        <p:txBody>
          <a:bodyPr wrap="none" anchor="ctr"/>
          <a:lstStyle/>
          <a:p>
            <a:endParaRPr lang="es-CL"/>
          </a:p>
        </p:txBody>
      </p:sp>
      <p:sp>
        <p:nvSpPr>
          <p:cNvPr id="78854" name="Line 5"/>
          <p:cNvSpPr>
            <a:spLocks noChangeShapeType="1"/>
          </p:cNvSpPr>
          <p:nvPr/>
        </p:nvSpPr>
        <p:spPr bwMode="auto">
          <a:xfrm>
            <a:off x="4267200" y="1835150"/>
            <a:ext cx="0" cy="74930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s-CL"/>
          </a:p>
        </p:txBody>
      </p:sp>
      <p:sp>
        <p:nvSpPr>
          <p:cNvPr id="78855" name="Line 6"/>
          <p:cNvSpPr>
            <a:spLocks noChangeShapeType="1"/>
          </p:cNvSpPr>
          <p:nvPr/>
        </p:nvSpPr>
        <p:spPr bwMode="auto">
          <a:xfrm>
            <a:off x="4191000" y="3359150"/>
            <a:ext cx="0" cy="74930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s-CL"/>
          </a:p>
        </p:txBody>
      </p:sp>
      <p:sp>
        <p:nvSpPr>
          <p:cNvPr id="78856" name="Rectangle 7"/>
          <p:cNvSpPr>
            <a:spLocks noChangeArrowheads="1"/>
          </p:cNvSpPr>
          <p:nvPr/>
        </p:nvSpPr>
        <p:spPr bwMode="auto">
          <a:xfrm>
            <a:off x="3506788" y="1220788"/>
            <a:ext cx="1444625" cy="4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algn="ctr" defTabSz="762000">
              <a:spcBef>
                <a:spcPct val="50000"/>
              </a:spcBef>
            </a:pPr>
            <a:r>
              <a:rPr lang="es-CL"/>
              <a:t>RSV</a:t>
            </a:r>
          </a:p>
        </p:txBody>
      </p:sp>
      <p:sp>
        <p:nvSpPr>
          <p:cNvPr id="78857" name="Rectangle 8"/>
          <p:cNvSpPr>
            <a:spLocks noChangeArrowheads="1"/>
          </p:cNvSpPr>
          <p:nvPr/>
        </p:nvSpPr>
        <p:spPr bwMode="auto">
          <a:xfrm>
            <a:off x="3659188" y="2592388"/>
            <a:ext cx="911225" cy="4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algn="ctr" defTabSz="762000">
              <a:spcBef>
                <a:spcPct val="50000"/>
              </a:spcBef>
            </a:pPr>
            <a:r>
              <a:rPr lang="es-CL"/>
              <a:t>RSA</a:t>
            </a:r>
          </a:p>
        </p:txBody>
      </p:sp>
      <p:sp>
        <p:nvSpPr>
          <p:cNvPr id="78858" name="Rectangle 9"/>
          <p:cNvSpPr>
            <a:spLocks noChangeArrowheads="1"/>
          </p:cNvSpPr>
          <p:nvPr/>
        </p:nvSpPr>
        <p:spPr bwMode="auto">
          <a:xfrm>
            <a:off x="3659188" y="4344988"/>
            <a:ext cx="911225" cy="4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algn="ctr" defTabSz="762000">
              <a:spcBef>
                <a:spcPct val="50000"/>
              </a:spcBef>
            </a:pPr>
            <a:r>
              <a:rPr lang="es-CL"/>
              <a:t>RSP</a:t>
            </a:r>
          </a:p>
        </p:txBody>
      </p:sp>
      <p:sp>
        <p:nvSpPr>
          <p:cNvPr id="78859" name="Rectangle 10"/>
          <p:cNvSpPr>
            <a:spLocks noChangeArrowheads="1"/>
          </p:cNvSpPr>
          <p:nvPr/>
        </p:nvSpPr>
        <p:spPr bwMode="auto">
          <a:xfrm>
            <a:off x="3359150" y="5645150"/>
            <a:ext cx="1739900" cy="673100"/>
          </a:xfrm>
          <a:prstGeom prst="rect">
            <a:avLst/>
          </a:prstGeom>
          <a:solidFill>
            <a:schemeClr val="bg1"/>
          </a:solidFill>
          <a:ln w="12700">
            <a:solidFill>
              <a:schemeClr val="tx1"/>
            </a:solidFill>
            <a:miter lim="800000"/>
            <a:headEnd/>
            <a:tailEnd/>
          </a:ln>
        </p:spPr>
        <p:txBody>
          <a:bodyPr wrap="none" anchor="ctr"/>
          <a:lstStyle/>
          <a:p>
            <a:endParaRPr lang="es-CL"/>
          </a:p>
        </p:txBody>
      </p:sp>
      <p:sp>
        <p:nvSpPr>
          <p:cNvPr id="78860" name="Rectangle 11"/>
          <p:cNvSpPr>
            <a:spLocks noChangeArrowheads="1"/>
          </p:cNvSpPr>
          <p:nvPr/>
        </p:nvSpPr>
        <p:spPr bwMode="auto">
          <a:xfrm>
            <a:off x="3735388" y="5716588"/>
            <a:ext cx="911225" cy="4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algn="ctr" defTabSz="762000">
              <a:spcBef>
                <a:spcPct val="50000"/>
              </a:spcBef>
            </a:pPr>
            <a:r>
              <a:rPr lang="es-CL"/>
              <a:t>M/B</a:t>
            </a:r>
          </a:p>
        </p:txBody>
      </p:sp>
      <p:sp>
        <p:nvSpPr>
          <p:cNvPr id="78861" name="Line 12"/>
          <p:cNvSpPr>
            <a:spLocks noChangeShapeType="1"/>
          </p:cNvSpPr>
          <p:nvPr/>
        </p:nvSpPr>
        <p:spPr bwMode="auto">
          <a:xfrm>
            <a:off x="4267200" y="5035550"/>
            <a:ext cx="0" cy="59690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s-CL"/>
          </a:p>
        </p:txBody>
      </p:sp>
      <p:sp>
        <p:nvSpPr>
          <p:cNvPr id="78862" name="Rectangle 13"/>
          <p:cNvSpPr>
            <a:spLocks noChangeArrowheads="1"/>
          </p:cNvSpPr>
          <p:nvPr/>
        </p:nvSpPr>
        <p:spPr bwMode="auto">
          <a:xfrm>
            <a:off x="4649788" y="1982788"/>
            <a:ext cx="2892425" cy="4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defTabSz="762000">
              <a:spcBef>
                <a:spcPct val="50000"/>
              </a:spcBef>
            </a:pPr>
            <a:r>
              <a:rPr lang="es-CL"/>
              <a:t>Rotación de Activos</a:t>
            </a:r>
          </a:p>
        </p:txBody>
      </p:sp>
      <p:sp>
        <p:nvSpPr>
          <p:cNvPr id="78863" name="Rectangle 14"/>
          <p:cNvSpPr>
            <a:spLocks noChangeArrowheads="1"/>
          </p:cNvSpPr>
          <p:nvPr/>
        </p:nvSpPr>
        <p:spPr bwMode="auto">
          <a:xfrm>
            <a:off x="4573588" y="3506788"/>
            <a:ext cx="2968625" cy="81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defTabSz="762000">
              <a:spcBef>
                <a:spcPct val="50000"/>
              </a:spcBef>
            </a:pPr>
            <a:r>
              <a:rPr lang="es-CL"/>
              <a:t>Apalancamiento Financiero</a:t>
            </a:r>
          </a:p>
        </p:txBody>
      </p:sp>
      <p:sp>
        <p:nvSpPr>
          <p:cNvPr id="78864" name="Rectangle 15"/>
          <p:cNvSpPr>
            <a:spLocks noChangeArrowheads="1"/>
          </p:cNvSpPr>
          <p:nvPr/>
        </p:nvSpPr>
        <p:spPr bwMode="auto">
          <a:xfrm>
            <a:off x="4649788" y="5030788"/>
            <a:ext cx="2663825" cy="4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defTabSz="762000">
              <a:spcBef>
                <a:spcPct val="50000"/>
              </a:spcBef>
            </a:pPr>
            <a:r>
              <a:rPr lang="es-CL"/>
              <a:t>Relación P/U</a:t>
            </a:r>
          </a:p>
        </p:txBody>
      </p:sp>
      <p:sp>
        <p:nvSpPr>
          <p:cNvPr id="78865" name="Rectangle 16"/>
          <p:cNvSpPr>
            <a:spLocks noChangeArrowheads="1"/>
          </p:cNvSpPr>
          <p:nvPr/>
        </p:nvSpPr>
        <p:spPr bwMode="auto">
          <a:xfrm>
            <a:off x="0" y="260350"/>
            <a:ext cx="6659563" cy="458788"/>
          </a:xfrm>
          <a:prstGeom prst="rect">
            <a:avLst/>
          </a:prstGeom>
          <a:noFill/>
          <a:ln w="508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90488" tIns="44450" rIns="90488" bIns="44450">
            <a:spAutoFit/>
          </a:bodyPr>
          <a:lstStyle/>
          <a:p>
            <a:pPr defTabSz="762000">
              <a:spcBef>
                <a:spcPct val="50000"/>
              </a:spcBef>
            </a:pPr>
            <a:r>
              <a:rPr lang="es-CL" sz="2400" b="1">
                <a:solidFill>
                  <a:schemeClr val="bg1"/>
                </a:solidFill>
              </a:rPr>
              <a:t>Mirada financiera de la creación de valor.</a:t>
            </a:r>
          </a:p>
        </p:txBody>
      </p:sp>
      <p:sp>
        <p:nvSpPr>
          <p:cNvPr id="78866" name="Text Box 17"/>
          <p:cNvSpPr txBox="1">
            <a:spLocks noChangeArrowheads="1"/>
          </p:cNvSpPr>
          <p:nvPr/>
        </p:nvSpPr>
        <p:spPr bwMode="auto">
          <a:xfrm>
            <a:off x="0" y="6289675"/>
            <a:ext cx="3873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a:solidFill>
                  <a:srgbClr val="99FF66"/>
                </a:solidFill>
              </a:rPr>
              <a:t>C</a:t>
            </a:r>
            <a:endParaRPr lang="es-ES">
              <a:solidFill>
                <a:srgbClr val="99FF66"/>
              </a:solidFill>
            </a:endParaRPr>
          </a:p>
        </p:txBody>
      </p:sp>
      <p:sp>
        <p:nvSpPr>
          <p:cNvPr id="78867" name="18 Marcador de fecha"/>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483124B-FA78-4AE3-90D0-B7544FDB8C33}" type="datetime1">
              <a:rPr lang="es-CL" smtClean="0"/>
              <a:t>12-10-2011</a:t>
            </a:fld>
            <a:endParaRPr lang="es-ES"/>
          </a:p>
        </p:txBody>
      </p:sp>
      <p:sp>
        <p:nvSpPr>
          <p:cNvPr id="78868" name="19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5EF63AA-3E4F-496B-8238-795F1BECAC96}" type="slidenum">
              <a:rPr lang="es-ES" smtClean="0"/>
              <a:pPr eaLnBrk="1" hangingPunct="1"/>
              <a:t>53</a:t>
            </a:fld>
            <a:endParaRPr lang="es-ES" smtClean="0"/>
          </a:p>
        </p:txBody>
      </p:sp>
    </p:spTree>
  </p:cSld>
  <p:clrMapOvr>
    <a:masterClrMapping/>
  </p:clrMapOv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9874" name="4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sp>
        <p:nvSpPr>
          <p:cNvPr id="79875" name="Rectangle 2"/>
          <p:cNvSpPr>
            <a:spLocks noGrp="1" noChangeArrowheads="1"/>
          </p:cNvSpPr>
          <p:nvPr>
            <p:ph type="title"/>
          </p:nvPr>
        </p:nvSpPr>
        <p:spPr>
          <a:xfrm>
            <a:off x="0" y="0"/>
            <a:ext cx="6635750" cy="981075"/>
          </a:xfrm>
          <a:solidFill>
            <a:srgbClr val="FFFFFF"/>
          </a:solidFill>
          <a:ln>
            <a:solidFill>
              <a:srgbClr val="000000"/>
            </a:solidFill>
            <a:miter lim="800000"/>
            <a:headEnd/>
            <a:tailEnd/>
          </a:ln>
        </p:spPr>
        <p:txBody>
          <a:bodyPr anchor="t"/>
          <a:lstStyle/>
          <a:p>
            <a:r>
              <a:rPr lang="es-CL" sz="2400" smtClean="0"/>
              <a:t>Efectos de la gestión de operaciones sobre el valor de una empresa </a:t>
            </a:r>
          </a:p>
        </p:txBody>
      </p:sp>
      <p:sp>
        <p:nvSpPr>
          <p:cNvPr id="79876" name="Rectangle 3"/>
          <p:cNvSpPr>
            <a:spLocks noGrp="1" noChangeArrowheads="1"/>
          </p:cNvSpPr>
          <p:nvPr>
            <p:ph type="body" idx="1"/>
          </p:nvPr>
        </p:nvSpPr>
        <p:spPr>
          <a:xfrm>
            <a:off x="685800" y="1524000"/>
            <a:ext cx="8229600" cy="4572000"/>
          </a:xfrm>
        </p:spPr>
        <p:txBody>
          <a:bodyPr/>
          <a:lstStyle/>
          <a:p>
            <a:r>
              <a:rPr lang="es-CL" sz="2800" smtClean="0"/>
              <a:t>El resultado y el valor de la empresa están determinado por variables en que la gestión de operaciones influye, tales como:</a:t>
            </a:r>
          </a:p>
          <a:p>
            <a:pPr marL="1428750" lvl="3"/>
            <a:r>
              <a:rPr lang="es-CL" smtClean="0"/>
              <a:t>Ingresos</a:t>
            </a:r>
          </a:p>
          <a:p>
            <a:pPr marL="1428750" lvl="3"/>
            <a:r>
              <a:rPr lang="es-CL" smtClean="0"/>
              <a:t>Costos directos</a:t>
            </a:r>
          </a:p>
          <a:p>
            <a:pPr marL="1428750" lvl="3"/>
            <a:r>
              <a:rPr lang="es-CL" smtClean="0"/>
              <a:t>Depreciación</a:t>
            </a:r>
          </a:p>
          <a:p>
            <a:pPr marL="1428750" lvl="3"/>
            <a:r>
              <a:rPr lang="es-CL" smtClean="0"/>
              <a:t>Gasto de administración</a:t>
            </a:r>
          </a:p>
          <a:p>
            <a:pPr marL="1428750" lvl="3"/>
            <a:r>
              <a:rPr lang="es-CL" smtClean="0"/>
              <a:t>Resultado no operacional</a:t>
            </a:r>
          </a:p>
          <a:p>
            <a:pPr marL="1428750" lvl="3"/>
            <a:r>
              <a:rPr lang="es-CL" smtClean="0"/>
              <a:t>Inventarios</a:t>
            </a:r>
          </a:p>
          <a:p>
            <a:pPr marL="1428750" lvl="3"/>
            <a:r>
              <a:rPr lang="es-CL" smtClean="0"/>
              <a:t>Capital de trabajo</a:t>
            </a:r>
          </a:p>
          <a:p>
            <a:pPr marL="1428750" lvl="3"/>
            <a:r>
              <a:rPr lang="es-CL" smtClean="0"/>
              <a:t>Activo fijo</a:t>
            </a:r>
            <a:endParaRPr lang="es-CL" sz="1800" smtClean="0"/>
          </a:p>
        </p:txBody>
      </p:sp>
      <p:sp>
        <p:nvSpPr>
          <p:cNvPr id="79877" name="Text Box 4"/>
          <p:cNvSpPr txBox="1">
            <a:spLocks noChangeArrowheads="1"/>
          </p:cNvSpPr>
          <p:nvPr/>
        </p:nvSpPr>
        <p:spPr bwMode="auto">
          <a:xfrm>
            <a:off x="0" y="6289675"/>
            <a:ext cx="3873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a:solidFill>
                  <a:srgbClr val="99FF66"/>
                </a:solidFill>
              </a:rPr>
              <a:t>B</a:t>
            </a:r>
            <a:endParaRPr lang="es-ES">
              <a:solidFill>
                <a:srgbClr val="99FF66"/>
              </a:solidFill>
            </a:endParaRPr>
          </a:p>
        </p:txBody>
      </p:sp>
      <p:sp>
        <p:nvSpPr>
          <p:cNvPr id="79878" name="5 Marcador de fecha"/>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B11F7CA-D37A-40C2-8756-2694E249DE5B}" type="datetime1">
              <a:rPr lang="es-CL" smtClean="0"/>
              <a:t>12-10-2011</a:t>
            </a:fld>
            <a:endParaRPr lang="es-ES"/>
          </a:p>
        </p:txBody>
      </p:sp>
      <p:sp>
        <p:nvSpPr>
          <p:cNvPr id="79879" name="6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57B83B5-C57F-4E93-97C4-EF54CF2E9590}" type="slidenum">
              <a:rPr lang="es-ES"/>
              <a:pPr eaLnBrk="1" hangingPunct="1"/>
              <a:t>54</a:t>
            </a:fld>
            <a:endParaRPr lang="es-ES"/>
          </a:p>
        </p:txBody>
      </p:sp>
    </p:spTree>
  </p:cSld>
  <p:clrMapOvr>
    <a:masterClrMapping/>
  </p:clrMapOv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4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sp>
        <p:nvSpPr>
          <p:cNvPr id="80899" name="Rectangle 2"/>
          <p:cNvSpPr>
            <a:spLocks noGrp="1" noChangeArrowheads="1"/>
          </p:cNvSpPr>
          <p:nvPr>
            <p:ph type="title"/>
          </p:nvPr>
        </p:nvSpPr>
        <p:spPr>
          <a:xfrm>
            <a:off x="0" y="0"/>
            <a:ext cx="7772400" cy="1143000"/>
          </a:xfrm>
          <a:extLs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lstStyle/>
          <a:p>
            <a:pPr defTabSz="762000"/>
            <a:r>
              <a:rPr lang="es-CL" smtClean="0">
                <a:solidFill>
                  <a:schemeClr val="bg1"/>
                </a:solidFill>
              </a:rPr>
              <a:t>Capital de trabajo</a:t>
            </a:r>
          </a:p>
        </p:txBody>
      </p:sp>
      <p:sp>
        <p:nvSpPr>
          <p:cNvPr id="80900" name="Rectangle 3"/>
          <p:cNvSpPr>
            <a:spLocks noGrp="1" noChangeArrowheads="1"/>
          </p:cNvSpPr>
          <p:nvPr>
            <p:ph type="body" idx="1"/>
          </p:nvPr>
        </p:nvSpPr>
        <p:spPr>
          <a:xfrm>
            <a:off x="685800" y="1981200"/>
            <a:ext cx="7772400" cy="1600200"/>
          </a:xfrm>
        </p:spPr>
        <p:txBody>
          <a:bodyPr lIns="90488" tIns="44450" rIns="90488" bIns="44450"/>
          <a:lstStyle/>
          <a:p>
            <a:pPr defTabSz="762000"/>
            <a:r>
              <a:rPr lang="es-CL" smtClean="0"/>
              <a:t>Medida de la inversión  necesaria para satisfacer las necesidades de flujo de caja en su ciclo operativo.</a:t>
            </a:r>
          </a:p>
          <a:p>
            <a:pPr defTabSz="762000">
              <a:buFontTx/>
              <a:buNone/>
            </a:pPr>
            <a:endParaRPr lang="es-CL" smtClean="0"/>
          </a:p>
        </p:txBody>
      </p:sp>
      <p:sp>
        <p:nvSpPr>
          <p:cNvPr id="80901" name="Rectangle 4"/>
          <p:cNvSpPr>
            <a:spLocks noChangeArrowheads="1"/>
          </p:cNvSpPr>
          <p:nvPr/>
        </p:nvSpPr>
        <p:spPr bwMode="auto">
          <a:xfrm>
            <a:off x="890588" y="4167188"/>
            <a:ext cx="7667625" cy="504825"/>
          </a:xfrm>
          <a:prstGeom prst="rect">
            <a:avLst/>
          </a:prstGeom>
          <a:noFill/>
          <a:ln w="508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90488" tIns="44450" rIns="90488" bIns="44450">
            <a:spAutoFit/>
          </a:bodyPr>
          <a:lstStyle/>
          <a:p>
            <a:pPr defTabSz="762000">
              <a:spcBef>
                <a:spcPct val="50000"/>
              </a:spcBef>
            </a:pPr>
            <a:r>
              <a:rPr lang="es-CL"/>
              <a:t>Capital de Trabajo = Activo Circulante - Pasivo Circulante</a:t>
            </a:r>
          </a:p>
        </p:txBody>
      </p:sp>
      <p:sp>
        <p:nvSpPr>
          <p:cNvPr id="80902" name="Line 5"/>
          <p:cNvSpPr>
            <a:spLocks noChangeShapeType="1"/>
          </p:cNvSpPr>
          <p:nvPr/>
        </p:nvSpPr>
        <p:spPr bwMode="auto">
          <a:xfrm flipH="1">
            <a:off x="3651250" y="4578350"/>
            <a:ext cx="1003300" cy="749300"/>
          </a:xfrm>
          <a:prstGeom prst="line">
            <a:avLst/>
          </a:prstGeom>
          <a:noFill/>
          <a:ln w="12700">
            <a:solidFill>
              <a:schemeClr val="tx1"/>
            </a:solidFill>
            <a:round/>
            <a:headEnd type="triangle" w="med" len="med"/>
            <a:tailEnd/>
          </a:ln>
          <a:extLst>
            <a:ext uri="{909E8E84-426E-40DD-AFC4-6F175D3DCCD1}">
              <a14:hiddenFill xmlns:a14="http://schemas.microsoft.com/office/drawing/2010/main">
                <a:noFill/>
              </a14:hiddenFill>
            </a:ext>
          </a:extLst>
        </p:spPr>
        <p:txBody>
          <a:bodyPr wrap="none" anchor="ctr"/>
          <a:lstStyle/>
          <a:p>
            <a:endParaRPr lang="es-CL"/>
          </a:p>
        </p:txBody>
      </p:sp>
      <p:sp>
        <p:nvSpPr>
          <p:cNvPr id="80903" name="Line 6"/>
          <p:cNvSpPr>
            <a:spLocks noChangeShapeType="1"/>
          </p:cNvSpPr>
          <p:nvPr/>
        </p:nvSpPr>
        <p:spPr bwMode="auto">
          <a:xfrm>
            <a:off x="7086600" y="4578350"/>
            <a:ext cx="0" cy="596900"/>
          </a:xfrm>
          <a:prstGeom prst="line">
            <a:avLst/>
          </a:prstGeom>
          <a:noFill/>
          <a:ln w="12700">
            <a:solidFill>
              <a:schemeClr val="tx1"/>
            </a:solidFill>
            <a:round/>
            <a:headEnd type="triangle" w="med" len="med"/>
            <a:tailEnd/>
          </a:ln>
          <a:extLst>
            <a:ext uri="{909E8E84-426E-40DD-AFC4-6F175D3DCCD1}">
              <a14:hiddenFill xmlns:a14="http://schemas.microsoft.com/office/drawing/2010/main">
                <a:noFill/>
              </a14:hiddenFill>
            </a:ext>
          </a:extLst>
        </p:spPr>
        <p:txBody>
          <a:bodyPr wrap="none" anchor="ctr"/>
          <a:lstStyle/>
          <a:p>
            <a:endParaRPr lang="es-CL"/>
          </a:p>
        </p:txBody>
      </p:sp>
      <p:sp>
        <p:nvSpPr>
          <p:cNvPr id="80904" name="Rectangle 7"/>
          <p:cNvSpPr>
            <a:spLocks noChangeArrowheads="1"/>
          </p:cNvSpPr>
          <p:nvPr/>
        </p:nvSpPr>
        <p:spPr bwMode="auto">
          <a:xfrm>
            <a:off x="2662238" y="5329238"/>
            <a:ext cx="2752725" cy="1001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defTabSz="762000">
              <a:spcBef>
                <a:spcPct val="50000"/>
              </a:spcBef>
            </a:pPr>
            <a:r>
              <a:rPr lang="es-CL"/>
              <a:t>Existencias, Cuentas</a:t>
            </a:r>
          </a:p>
          <a:p>
            <a:pPr defTabSz="762000">
              <a:spcBef>
                <a:spcPct val="50000"/>
              </a:spcBef>
            </a:pPr>
            <a:r>
              <a:rPr lang="es-CL"/>
              <a:t>por cobrar, caja.</a:t>
            </a:r>
          </a:p>
        </p:txBody>
      </p:sp>
      <p:sp>
        <p:nvSpPr>
          <p:cNvPr id="80905" name="Rectangle 8"/>
          <p:cNvSpPr>
            <a:spLocks noChangeArrowheads="1"/>
          </p:cNvSpPr>
          <p:nvPr/>
        </p:nvSpPr>
        <p:spPr bwMode="auto">
          <a:xfrm>
            <a:off x="6015038" y="5253038"/>
            <a:ext cx="2752725" cy="118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defTabSz="762000">
              <a:spcBef>
                <a:spcPct val="50000"/>
              </a:spcBef>
            </a:pPr>
            <a:r>
              <a:rPr lang="es-CL"/>
              <a:t>Cuentas por pagar, pagos diferidos, obligaciones CP.</a:t>
            </a:r>
          </a:p>
        </p:txBody>
      </p:sp>
      <p:sp>
        <p:nvSpPr>
          <p:cNvPr id="80906" name="Text Box 9"/>
          <p:cNvSpPr txBox="1">
            <a:spLocks noChangeArrowheads="1"/>
          </p:cNvSpPr>
          <p:nvPr/>
        </p:nvSpPr>
        <p:spPr bwMode="auto">
          <a:xfrm>
            <a:off x="0" y="6289675"/>
            <a:ext cx="3873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a:solidFill>
                  <a:srgbClr val="99FF66"/>
                </a:solidFill>
              </a:rPr>
              <a:t>C</a:t>
            </a:r>
            <a:endParaRPr lang="es-ES">
              <a:solidFill>
                <a:srgbClr val="99FF66"/>
              </a:solidFill>
            </a:endParaRPr>
          </a:p>
        </p:txBody>
      </p:sp>
      <p:sp>
        <p:nvSpPr>
          <p:cNvPr id="80907" name="10 Marcador de fecha"/>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5F93DC1-388B-405D-BD3B-B6283DED9B62}" type="datetime1">
              <a:rPr lang="es-CL" smtClean="0"/>
              <a:t>12-10-2011</a:t>
            </a:fld>
            <a:endParaRPr lang="es-ES"/>
          </a:p>
        </p:txBody>
      </p:sp>
      <p:sp>
        <p:nvSpPr>
          <p:cNvPr id="80908" name="11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6C61769-6DE1-4B3A-8499-C7E6D0BC68A5}" type="slidenum">
              <a:rPr lang="es-ES"/>
              <a:pPr eaLnBrk="1" hangingPunct="1"/>
              <a:t>55</a:t>
            </a:fld>
            <a:endParaRPr lang="es-ES"/>
          </a:p>
        </p:txBody>
      </p:sp>
    </p:spTree>
  </p:cSld>
  <p:clrMapOvr>
    <a:masterClrMapping/>
  </p:clrMapOv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4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sp>
        <p:nvSpPr>
          <p:cNvPr id="81923" name="Rectangle 2"/>
          <p:cNvSpPr>
            <a:spLocks noGrp="1" noChangeArrowheads="1"/>
          </p:cNvSpPr>
          <p:nvPr>
            <p:ph type="title"/>
          </p:nvPr>
        </p:nvSpPr>
        <p:spPr>
          <a:xfrm>
            <a:off x="0" y="0"/>
            <a:ext cx="7772400" cy="1143000"/>
          </a:xfrm>
          <a:extLs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lstStyle/>
          <a:p>
            <a:pPr defTabSz="762000"/>
            <a:r>
              <a:rPr lang="es-CL" smtClean="0">
                <a:solidFill>
                  <a:schemeClr val="bg1"/>
                </a:solidFill>
              </a:rPr>
              <a:t>Capital invertido</a:t>
            </a:r>
          </a:p>
        </p:txBody>
      </p:sp>
      <p:sp>
        <p:nvSpPr>
          <p:cNvPr id="81924" name="Rectangle 3"/>
          <p:cNvSpPr>
            <a:spLocks noGrp="1" noChangeArrowheads="1"/>
          </p:cNvSpPr>
          <p:nvPr>
            <p:ph type="body" idx="1"/>
          </p:nvPr>
        </p:nvSpPr>
        <p:spPr>
          <a:xfrm>
            <a:off x="685800" y="1981200"/>
            <a:ext cx="7772400" cy="1371600"/>
          </a:xfrm>
        </p:spPr>
        <p:txBody>
          <a:bodyPr lIns="90488" tIns="44450" rIns="90488" bIns="44450"/>
          <a:lstStyle/>
          <a:p>
            <a:pPr defTabSz="762000"/>
            <a:r>
              <a:rPr lang="es-CL" smtClean="0"/>
              <a:t>Es una medida de la cantidad que la empresa ha invertido en una unidad de negocio.</a:t>
            </a:r>
          </a:p>
        </p:txBody>
      </p:sp>
      <p:sp>
        <p:nvSpPr>
          <p:cNvPr id="81925" name="Rectangle 4"/>
          <p:cNvSpPr>
            <a:spLocks noChangeArrowheads="1"/>
          </p:cNvSpPr>
          <p:nvPr/>
        </p:nvSpPr>
        <p:spPr bwMode="auto">
          <a:xfrm>
            <a:off x="890588" y="3833813"/>
            <a:ext cx="7667625" cy="504825"/>
          </a:xfrm>
          <a:prstGeom prst="rect">
            <a:avLst/>
          </a:prstGeom>
          <a:noFill/>
          <a:ln w="508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90488" tIns="44450" rIns="90488" bIns="44450">
            <a:spAutoFit/>
          </a:bodyPr>
          <a:lstStyle/>
          <a:p>
            <a:pPr defTabSz="762000">
              <a:spcBef>
                <a:spcPct val="50000"/>
              </a:spcBef>
            </a:pPr>
            <a:r>
              <a:rPr lang="es-CL"/>
              <a:t>Capital Invertido total   = Activo fijo + Capital de Trabajo </a:t>
            </a:r>
          </a:p>
        </p:txBody>
      </p:sp>
      <p:sp>
        <p:nvSpPr>
          <p:cNvPr id="29701" name="Line 5"/>
          <p:cNvSpPr>
            <a:spLocks noChangeShapeType="1"/>
          </p:cNvSpPr>
          <p:nvPr/>
        </p:nvSpPr>
        <p:spPr bwMode="auto">
          <a:xfrm flipH="1">
            <a:off x="3346450" y="4273550"/>
            <a:ext cx="1308100" cy="749300"/>
          </a:xfrm>
          <a:prstGeom prst="line">
            <a:avLst/>
          </a:prstGeom>
          <a:noFill/>
          <a:ln w="12700">
            <a:solidFill>
              <a:srgbClr val="FF0000"/>
            </a:solidFill>
            <a:round/>
            <a:headEnd type="triangle" w="med" len="med"/>
            <a:tailEnd/>
          </a:ln>
          <a:extLst>
            <a:ext uri="{909E8E84-426E-40DD-AFC4-6F175D3DCCD1}">
              <a14:hiddenFill xmlns:a14="http://schemas.microsoft.com/office/drawing/2010/main">
                <a:noFill/>
              </a14:hiddenFill>
            </a:ext>
          </a:extLst>
        </p:spPr>
        <p:txBody>
          <a:bodyPr wrap="none" anchor="ctr"/>
          <a:lstStyle/>
          <a:p>
            <a:endParaRPr lang="es-CL"/>
          </a:p>
        </p:txBody>
      </p:sp>
      <p:sp>
        <p:nvSpPr>
          <p:cNvPr id="29702" name="Line 6"/>
          <p:cNvSpPr>
            <a:spLocks noChangeShapeType="1"/>
          </p:cNvSpPr>
          <p:nvPr/>
        </p:nvSpPr>
        <p:spPr bwMode="auto">
          <a:xfrm>
            <a:off x="6705600" y="4273550"/>
            <a:ext cx="0" cy="673100"/>
          </a:xfrm>
          <a:prstGeom prst="line">
            <a:avLst/>
          </a:prstGeom>
          <a:noFill/>
          <a:ln w="12700">
            <a:solidFill>
              <a:srgbClr val="FF0000"/>
            </a:solidFill>
            <a:round/>
            <a:headEnd type="triangle" w="med" len="med"/>
            <a:tailEnd/>
          </a:ln>
          <a:extLst>
            <a:ext uri="{909E8E84-426E-40DD-AFC4-6F175D3DCCD1}">
              <a14:hiddenFill xmlns:a14="http://schemas.microsoft.com/office/drawing/2010/main">
                <a:noFill/>
              </a14:hiddenFill>
            </a:ext>
          </a:extLst>
        </p:spPr>
        <p:txBody>
          <a:bodyPr wrap="none" anchor="ctr"/>
          <a:lstStyle/>
          <a:p>
            <a:endParaRPr lang="es-CL"/>
          </a:p>
        </p:txBody>
      </p:sp>
      <p:sp>
        <p:nvSpPr>
          <p:cNvPr id="29703" name="Rectangle 7"/>
          <p:cNvSpPr>
            <a:spLocks noChangeArrowheads="1"/>
          </p:cNvSpPr>
          <p:nvPr/>
        </p:nvSpPr>
        <p:spPr bwMode="auto">
          <a:xfrm>
            <a:off x="6249988" y="5030788"/>
            <a:ext cx="2130425" cy="118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defTabSz="762000">
              <a:spcBef>
                <a:spcPct val="50000"/>
              </a:spcBef>
            </a:pPr>
            <a:r>
              <a:rPr lang="es-CL">
                <a:solidFill>
                  <a:srgbClr val="FF0000"/>
                </a:solidFill>
              </a:rPr>
              <a:t>Centrado en la operación diaria.</a:t>
            </a:r>
          </a:p>
        </p:txBody>
      </p:sp>
      <p:sp>
        <p:nvSpPr>
          <p:cNvPr id="29704" name="Rectangle 8"/>
          <p:cNvSpPr>
            <a:spLocks noChangeArrowheads="1"/>
          </p:cNvSpPr>
          <p:nvPr/>
        </p:nvSpPr>
        <p:spPr bwMode="auto">
          <a:xfrm>
            <a:off x="2135188" y="5106988"/>
            <a:ext cx="2511425" cy="118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defTabSz="762000">
              <a:spcBef>
                <a:spcPct val="50000"/>
              </a:spcBef>
            </a:pPr>
            <a:r>
              <a:rPr lang="es-CL">
                <a:solidFill>
                  <a:srgbClr val="FF0000"/>
                </a:solidFill>
              </a:rPr>
              <a:t>Entrega la capacidad de largo plazo</a:t>
            </a:r>
          </a:p>
        </p:txBody>
      </p:sp>
      <p:sp>
        <p:nvSpPr>
          <p:cNvPr id="81930" name="Text Box 9"/>
          <p:cNvSpPr txBox="1">
            <a:spLocks noChangeArrowheads="1"/>
          </p:cNvSpPr>
          <p:nvPr/>
        </p:nvSpPr>
        <p:spPr bwMode="auto">
          <a:xfrm>
            <a:off x="0" y="6289675"/>
            <a:ext cx="3873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a:solidFill>
                  <a:srgbClr val="99FF66"/>
                </a:solidFill>
              </a:rPr>
              <a:t>C</a:t>
            </a:r>
            <a:endParaRPr lang="es-ES">
              <a:solidFill>
                <a:srgbClr val="99FF66"/>
              </a:solidFill>
            </a:endParaRPr>
          </a:p>
        </p:txBody>
      </p:sp>
      <p:sp>
        <p:nvSpPr>
          <p:cNvPr id="81931" name="10 Marcador de fecha"/>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44054E5-2CA1-4914-BF6B-E6AA5E3A1D26}" type="datetime1">
              <a:rPr lang="es-CL" smtClean="0"/>
              <a:t>12-10-2011</a:t>
            </a:fld>
            <a:endParaRPr lang="es-ES"/>
          </a:p>
        </p:txBody>
      </p:sp>
      <p:sp>
        <p:nvSpPr>
          <p:cNvPr id="81932" name="11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A9194D5-D965-46DE-AEE7-93986830D2C6}" type="slidenum">
              <a:rPr lang="es-ES"/>
              <a:pPr eaLnBrk="1" hangingPunct="1"/>
              <a:t>56</a:t>
            </a:fld>
            <a:endParaRPr lang="es-ES"/>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9701"/>
                                        </p:tgtEl>
                                        <p:attrNameLst>
                                          <p:attrName>style.visibility</p:attrName>
                                        </p:attrNameLst>
                                      </p:cBhvr>
                                      <p:to>
                                        <p:strVal val="visible"/>
                                      </p:to>
                                    </p:set>
                                    <p:animEffect transition="in" filter="box(in)">
                                      <p:cBhvr>
                                        <p:cTn id="7" dur="500"/>
                                        <p:tgtEl>
                                          <p:spTgt spid="29701"/>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29704"/>
                                        </p:tgtEl>
                                        <p:attrNameLst>
                                          <p:attrName>style.visibility</p:attrName>
                                        </p:attrNameLst>
                                      </p:cBhvr>
                                      <p:to>
                                        <p:strVal val="visible"/>
                                      </p:to>
                                    </p:set>
                                    <p:animEffect transition="in" filter="box(in)">
                                      <p:cBhvr>
                                        <p:cTn id="10" dur="500"/>
                                        <p:tgtEl>
                                          <p:spTgt spid="29704"/>
                                        </p:tgtEl>
                                      </p:cBhvr>
                                    </p:animEffect>
                                  </p:childTnLst>
                                </p:cTn>
                              </p:par>
                              <p:par>
                                <p:cTn id="11" presetID="4" presetClass="entr" presetSubtype="16" fill="hold" grpId="0" nodeType="withEffect">
                                  <p:stCondLst>
                                    <p:cond delay="0"/>
                                  </p:stCondLst>
                                  <p:childTnLst>
                                    <p:set>
                                      <p:cBhvr>
                                        <p:cTn id="12" dur="1" fill="hold">
                                          <p:stCondLst>
                                            <p:cond delay="0"/>
                                          </p:stCondLst>
                                        </p:cTn>
                                        <p:tgtEl>
                                          <p:spTgt spid="29702"/>
                                        </p:tgtEl>
                                        <p:attrNameLst>
                                          <p:attrName>style.visibility</p:attrName>
                                        </p:attrNameLst>
                                      </p:cBhvr>
                                      <p:to>
                                        <p:strVal val="visible"/>
                                      </p:to>
                                    </p:set>
                                    <p:animEffect transition="in" filter="box(in)">
                                      <p:cBhvr>
                                        <p:cTn id="13" dur="500"/>
                                        <p:tgtEl>
                                          <p:spTgt spid="29702"/>
                                        </p:tgtEl>
                                      </p:cBhvr>
                                    </p:animEffect>
                                  </p:childTnLst>
                                </p:cTn>
                              </p:par>
                              <p:par>
                                <p:cTn id="14" presetID="4" presetClass="entr" presetSubtype="16" fill="hold" grpId="0" nodeType="withEffect">
                                  <p:stCondLst>
                                    <p:cond delay="0"/>
                                  </p:stCondLst>
                                  <p:childTnLst>
                                    <p:set>
                                      <p:cBhvr>
                                        <p:cTn id="15" dur="1" fill="hold">
                                          <p:stCondLst>
                                            <p:cond delay="0"/>
                                          </p:stCondLst>
                                        </p:cTn>
                                        <p:tgtEl>
                                          <p:spTgt spid="29703"/>
                                        </p:tgtEl>
                                        <p:attrNameLst>
                                          <p:attrName>style.visibility</p:attrName>
                                        </p:attrNameLst>
                                      </p:cBhvr>
                                      <p:to>
                                        <p:strVal val="visible"/>
                                      </p:to>
                                    </p:set>
                                    <p:animEffect transition="in" filter="box(in)">
                                      <p:cBhvr>
                                        <p:cTn id="16" dur="500"/>
                                        <p:tgtEl>
                                          <p:spTgt spid="297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01" grpId="0" animBg="1"/>
      <p:bldP spid="29702" grpId="0" animBg="1"/>
      <p:bldP spid="29703" grpId="0"/>
      <p:bldP spid="29704"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4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pic>
        <p:nvPicPr>
          <p:cNvPr id="82947" name="Picture 1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916113"/>
            <a:ext cx="8964613" cy="35274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82948" name="Rectangle 6"/>
          <p:cNvSpPr>
            <a:spLocks noChangeArrowheads="1"/>
          </p:cNvSpPr>
          <p:nvPr/>
        </p:nvSpPr>
        <p:spPr bwMode="auto">
          <a:xfrm>
            <a:off x="228600" y="914400"/>
            <a:ext cx="8686800" cy="6096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s-CL"/>
          </a:p>
        </p:txBody>
      </p:sp>
      <p:sp>
        <p:nvSpPr>
          <p:cNvPr id="82949" name="Rectangle 7"/>
          <p:cNvSpPr>
            <a:spLocks noGrp="1" noChangeArrowheads="1"/>
          </p:cNvSpPr>
          <p:nvPr>
            <p:ph type="title"/>
          </p:nvPr>
        </p:nvSpPr>
        <p:spPr>
          <a:xfrm>
            <a:off x="323850" y="333375"/>
            <a:ext cx="7772400" cy="533400"/>
          </a:xfrm>
        </p:spPr>
        <p:txBody>
          <a:bodyPr/>
          <a:lstStyle/>
          <a:p>
            <a:pPr algn="l"/>
            <a:r>
              <a:rPr lang="es-ES_tradnl" sz="2800" smtClean="0">
                <a:solidFill>
                  <a:schemeClr val="bg1"/>
                </a:solidFill>
              </a:rPr>
              <a:t>Ejemplo simple</a:t>
            </a:r>
            <a:endParaRPr lang="es-ES_tradnl" sz="4000" smtClean="0">
              <a:solidFill>
                <a:schemeClr val="bg1"/>
              </a:solidFill>
            </a:endParaRPr>
          </a:p>
        </p:txBody>
      </p:sp>
      <p:sp>
        <p:nvSpPr>
          <p:cNvPr id="82950" name="Rectangle 12"/>
          <p:cNvSpPr>
            <a:spLocks noChangeArrowheads="1"/>
          </p:cNvSpPr>
          <p:nvPr/>
        </p:nvSpPr>
        <p:spPr bwMode="auto">
          <a:xfrm>
            <a:off x="5105400" y="6400800"/>
            <a:ext cx="3436938"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es-ES_tradnl" sz="1000">
                <a:sym typeface="Symbol" pitchFamily="18" charset="2"/>
              </a:rPr>
              <a:t>Fuente: Heizer, Dirección de la Producción (1997).</a:t>
            </a:r>
          </a:p>
        </p:txBody>
      </p:sp>
      <p:sp>
        <p:nvSpPr>
          <p:cNvPr id="82951" name="Rectangle 13"/>
          <p:cNvSpPr>
            <a:spLocks noChangeArrowheads="1"/>
          </p:cNvSpPr>
          <p:nvPr/>
        </p:nvSpPr>
        <p:spPr bwMode="auto">
          <a:xfrm>
            <a:off x="3059113" y="1989138"/>
            <a:ext cx="6084887" cy="3384550"/>
          </a:xfrm>
          <a:prstGeom prst="rect">
            <a:avLst/>
          </a:prstGeom>
          <a:solidFill>
            <a:schemeClr val="accent1"/>
          </a:solidFill>
          <a:ln w="9525">
            <a:solidFill>
              <a:schemeClr val="tx1"/>
            </a:solidFill>
            <a:miter lim="800000"/>
            <a:headEnd/>
            <a:tailEnd/>
          </a:ln>
        </p:spPr>
        <p:txBody>
          <a:bodyPr wrap="none" anchor="ctr"/>
          <a:lstStyle/>
          <a:p>
            <a:endParaRPr lang="es-CL"/>
          </a:p>
        </p:txBody>
      </p:sp>
      <p:sp>
        <p:nvSpPr>
          <p:cNvPr id="82952" name="Text Box 14"/>
          <p:cNvSpPr txBox="1">
            <a:spLocks noChangeArrowheads="1"/>
          </p:cNvSpPr>
          <p:nvPr/>
        </p:nvSpPr>
        <p:spPr bwMode="auto">
          <a:xfrm>
            <a:off x="0" y="6289675"/>
            <a:ext cx="3873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a:solidFill>
                  <a:srgbClr val="99FF66"/>
                </a:solidFill>
              </a:rPr>
              <a:t>B</a:t>
            </a:r>
            <a:endParaRPr lang="es-ES">
              <a:solidFill>
                <a:srgbClr val="99FF66"/>
              </a:solidFill>
            </a:endParaRPr>
          </a:p>
        </p:txBody>
      </p:sp>
      <p:sp>
        <p:nvSpPr>
          <p:cNvPr id="82953" name="Text Box 17"/>
          <p:cNvSpPr txBox="1">
            <a:spLocks noChangeArrowheads="1"/>
          </p:cNvSpPr>
          <p:nvPr/>
        </p:nvSpPr>
        <p:spPr bwMode="auto">
          <a:xfrm>
            <a:off x="179388" y="2133600"/>
            <a:ext cx="863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a:t>K USD</a:t>
            </a:r>
            <a:endParaRPr lang="es-ES"/>
          </a:p>
        </p:txBody>
      </p:sp>
      <p:sp>
        <p:nvSpPr>
          <p:cNvPr id="82954" name="10 Marcador de fecha"/>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9AE20B8-E725-492B-825F-4F40C6E6B3C1}" type="datetime1">
              <a:rPr lang="es-CL" smtClean="0"/>
              <a:t>12-10-2011</a:t>
            </a:fld>
            <a:endParaRPr lang="es-ES"/>
          </a:p>
        </p:txBody>
      </p:sp>
      <p:sp>
        <p:nvSpPr>
          <p:cNvPr id="82955" name="11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18CCD95-044D-418D-A1E0-C7FA5BCF2263}" type="slidenum">
              <a:rPr lang="es-ES"/>
              <a:pPr eaLnBrk="1" hangingPunct="1"/>
              <a:t>57</a:t>
            </a:fld>
            <a:endParaRPr lang="es-ES"/>
          </a:p>
        </p:txBody>
      </p:sp>
    </p:spTree>
  </p:cSld>
  <p:clrMapOvr>
    <a:masterClrMapping/>
  </p:clrMapOv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4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pic>
        <p:nvPicPr>
          <p:cNvPr id="83971"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916113"/>
            <a:ext cx="8964613" cy="35274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83972" name="Rectangle 4"/>
          <p:cNvSpPr>
            <a:spLocks noChangeArrowheads="1"/>
          </p:cNvSpPr>
          <p:nvPr/>
        </p:nvSpPr>
        <p:spPr bwMode="auto">
          <a:xfrm>
            <a:off x="228600" y="914400"/>
            <a:ext cx="8686800" cy="6096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s-CL"/>
          </a:p>
        </p:txBody>
      </p:sp>
      <p:sp>
        <p:nvSpPr>
          <p:cNvPr id="83973" name="Rectangle 5"/>
          <p:cNvSpPr>
            <a:spLocks noGrp="1" noChangeArrowheads="1"/>
          </p:cNvSpPr>
          <p:nvPr>
            <p:ph type="title"/>
          </p:nvPr>
        </p:nvSpPr>
        <p:spPr>
          <a:xfrm>
            <a:off x="250825" y="333375"/>
            <a:ext cx="7772400" cy="533400"/>
          </a:xfrm>
        </p:spPr>
        <p:txBody>
          <a:bodyPr/>
          <a:lstStyle/>
          <a:p>
            <a:pPr algn="l"/>
            <a:r>
              <a:rPr lang="es-ES_tradnl" sz="2800" smtClean="0">
                <a:solidFill>
                  <a:schemeClr val="bg1"/>
                </a:solidFill>
              </a:rPr>
              <a:t>Ejemplos</a:t>
            </a:r>
            <a:endParaRPr lang="es-ES_tradnl" sz="4000" smtClean="0">
              <a:solidFill>
                <a:schemeClr val="bg1"/>
              </a:solidFill>
            </a:endParaRPr>
          </a:p>
        </p:txBody>
      </p:sp>
      <p:sp>
        <p:nvSpPr>
          <p:cNvPr id="83974" name="Rectangle 6"/>
          <p:cNvSpPr>
            <a:spLocks noChangeArrowheads="1"/>
          </p:cNvSpPr>
          <p:nvPr/>
        </p:nvSpPr>
        <p:spPr bwMode="auto">
          <a:xfrm>
            <a:off x="5105400" y="6400800"/>
            <a:ext cx="3436938"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es-ES_tradnl" sz="1000">
                <a:sym typeface="Symbol" pitchFamily="18" charset="2"/>
              </a:rPr>
              <a:t>Fuente: Heizer, Dirección de la Producción (1997).</a:t>
            </a:r>
          </a:p>
        </p:txBody>
      </p:sp>
      <p:sp>
        <p:nvSpPr>
          <p:cNvPr id="83975" name="Rectangle 7"/>
          <p:cNvSpPr>
            <a:spLocks noChangeArrowheads="1"/>
          </p:cNvSpPr>
          <p:nvPr/>
        </p:nvSpPr>
        <p:spPr bwMode="auto">
          <a:xfrm>
            <a:off x="4932363" y="1989138"/>
            <a:ext cx="4211637" cy="3384550"/>
          </a:xfrm>
          <a:prstGeom prst="rect">
            <a:avLst/>
          </a:prstGeom>
          <a:solidFill>
            <a:schemeClr val="accent1"/>
          </a:solidFill>
          <a:ln w="9525">
            <a:solidFill>
              <a:schemeClr val="tx1"/>
            </a:solidFill>
            <a:miter lim="800000"/>
            <a:headEnd/>
            <a:tailEnd/>
          </a:ln>
        </p:spPr>
        <p:txBody>
          <a:bodyPr wrap="none" anchor="ctr"/>
          <a:lstStyle/>
          <a:p>
            <a:endParaRPr lang="es-CL"/>
          </a:p>
        </p:txBody>
      </p:sp>
      <p:sp>
        <p:nvSpPr>
          <p:cNvPr id="83976" name="Text Box 8"/>
          <p:cNvSpPr txBox="1">
            <a:spLocks noChangeArrowheads="1"/>
          </p:cNvSpPr>
          <p:nvPr/>
        </p:nvSpPr>
        <p:spPr bwMode="auto">
          <a:xfrm>
            <a:off x="0" y="6289675"/>
            <a:ext cx="3873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a:solidFill>
                  <a:srgbClr val="99FF66"/>
                </a:solidFill>
              </a:rPr>
              <a:t>B</a:t>
            </a:r>
            <a:endParaRPr lang="es-ES">
              <a:solidFill>
                <a:srgbClr val="99FF66"/>
              </a:solidFill>
            </a:endParaRPr>
          </a:p>
        </p:txBody>
      </p:sp>
      <p:sp>
        <p:nvSpPr>
          <p:cNvPr id="83977" name="Text Box 9"/>
          <p:cNvSpPr txBox="1">
            <a:spLocks noChangeArrowheads="1"/>
          </p:cNvSpPr>
          <p:nvPr/>
        </p:nvSpPr>
        <p:spPr bwMode="auto">
          <a:xfrm>
            <a:off x="179388" y="2133600"/>
            <a:ext cx="863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a:t>K USD</a:t>
            </a:r>
            <a:endParaRPr lang="es-ES"/>
          </a:p>
        </p:txBody>
      </p:sp>
      <p:sp>
        <p:nvSpPr>
          <p:cNvPr id="83978" name="Oval 10"/>
          <p:cNvSpPr>
            <a:spLocks noChangeArrowheads="1"/>
          </p:cNvSpPr>
          <p:nvPr/>
        </p:nvSpPr>
        <p:spPr bwMode="auto">
          <a:xfrm>
            <a:off x="3924300" y="2565400"/>
            <a:ext cx="1081088" cy="360363"/>
          </a:xfrm>
          <a:prstGeom prst="ellipse">
            <a:avLst/>
          </a:pr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s-CL"/>
          </a:p>
        </p:txBody>
      </p:sp>
      <p:sp>
        <p:nvSpPr>
          <p:cNvPr id="83979" name="11 Marcador de fecha"/>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E33650F-A098-4B03-9947-AB4E94983593}" type="datetime1">
              <a:rPr lang="es-CL" smtClean="0"/>
              <a:t>12-10-2011</a:t>
            </a:fld>
            <a:endParaRPr lang="es-ES"/>
          </a:p>
        </p:txBody>
      </p:sp>
      <p:sp>
        <p:nvSpPr>
          <p:cNvPr id="83980" name="12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2AC7EAD-F175-4227-8ACA-7D77AE3AFD58}" type="slidenum">
              <a:rPr lang="es-ES"/>
              <a:pPr eaLnBrk="1" hangingPunct="1"/>
              <a:t>58</a:t>
            </a:fld>
            <a:endParaRPr lang="es-ES"/>
          </a:p>
        </p:txBody>
      </p:sp>
    </p:spTree>
  </p:cSld>
  <p:clrMapOvr>
    <a:masterClrMapping/>
  </p:clrMapOv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4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pic>
        <p:nvPicPr>
          <p:cNvPr id="8499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916113"/>
            <a:ext cx="8964613" cy="35274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84996" name="Rectangle 4"/>
          <p:cNvSpPr>
            <a:spLocks noChangeArrowheads="1"/>
          </p:cNvSpPr>
          <p:nvPr/>
        </p:nvSpPr>
        <p:spPr bwMode="auto">
          <a:xfrm>
            <a:off x="0" y="333375"/>
            <a:ext cx="8686800" cy="6096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s-CL">
              <a:solidFill>
                <a:schemeClr val="bg1"/>
              </a:solidFill>
            </a:endParaRPr>
          </a:p>
        </p:txBody>
      </p:sp>
      <p:sp>
        <p:nvSpPr>
          <p:cNvPr id="84997" name="Rectangle 5"/>
          <p:cNvSpPr>
            <a:spLocks noGrp="1" noChangeArrowheads="1"/>
          </p:cNvSpPr>
          <p:nvPr>
            <p:ph type="title"/>
          </p:nvPr>
        </p:nvSpPr>
        <p:spPr>
          <a:xfrm>
            <a:off x="539750" y="404813"/>
            <a:ext cx="7772400" cy="533400"/>
          </a:xfrm>
        </p:spPr>
        <p:txBody>
          <a:bodyPr/>
          <a:lstStyle/>
          <a:p>
            <a:pPr algn="l"/>
            <a:r>
              <a:rPr lang="es-ES_tradnl" sz="2800" smtClean="0">
                <a:solidFill>
                  <a:schemeClr val="bg1"/>
                </a:solidFill>
              </a:rPr>
              <a:t>Ejemplos</a:t>
            </a:r>
            <a:endParaRPr lang="es-ES_tradnl" sz="4000" smtClean="0">
              <a:solidFill>
                <a:schemeClr val="bg1"/>
              </a:solidFill>
            </a:endParaRPr>
          </a:p>
        </p:txBody>
      </p:sp>
      <p:sp>
        <p:nvSpPr>
          <p:cNvPr id="84998" name="Rectangle 6"/>
          <p:cNvSpPr>
            <a:spLocks noChangeArrowheads="1"/>
          </p:cNvSpPr>
          <p:nvPr/>
        </p:nvSpPr>
        <p:spPr bwMode="auto">
          <a:xfrm>
            <a:off x="5105400" y="6400800"/>
            <a:ext cx="3436938"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es-ES_tradnl" sz="1000">
                <a:sym typeface="Symbol" pitchFamily="18" charset="2"/>
              </a:rPr>
              <a:t>Fuente: Heizer, Dirección de la Producción (1997).</a:t>
            </a:r>
          </a:p>
        </p:txBody>
      </p:sp>
      <p:sp>
        <p:nvSpPr>
          <p:cNvPr id="84999" name="Rectangle 7"/>
          <p:cNvSpPr>
            <a:spLocks noChangeArrowheads="1"/>
          </p:cNvSpPr>
          <p:nvPr/>
        </p:nvSpPr>
        <p:spPr bwMode="auto">
          <a:xfrm>
            <a:off x="6732588" y="1989138"/>
            <a:ext cx="2411412" cy="3384550"/>
          </a:xfrm>
          <a:prstGeom prst="rect">
            <a:avLst/>
          </a:prstGeom>
          <a:solidFill>
            <a:schemeClr val="accent1"/>
          </a:solidFill>
          <a:ln w="9525">
            <a:solidFill>
              <a:schemeClr val="tx1"/>
            </a:solidFill>
            <a:miter lim="800000"/>
            <a:headEnd/>
            <a:tailEnd/>
          </a:ln>
        </p:spPr>
        <p:txBody>
          <a:bodyPr wrap="none" anchor="ctr"/>
          <a:lstStyle/>
          <a:p>
            <a:endParaRPr lang="es-CL"/>
          </a:p>
        </p:txBody>
      </p:sp>
      <p:sp>
        <p:nvSpPr>
          <p:cNvPr id="85000" name="Text Box 8"/>
          <p:cNvSpPr txBox="1">
            <a:spLocks noChangeArrowheads="1"/>
          </p:cNvSpPr>
          <p:nvPr/>
        </p:nvSpPr>
        <p:spPr bwMode="auto">
          <a:xfrm>
            <a:off x="0" y="6289675"/>
            <a:ext cx="3873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a:solidFill>
                  <a:srgbClr val="99FF66"/>
                </a:solidFill>
              </a:rPr>
              <a:t>B</a:t>
            </a:r>
            <a:endParaRPr lang="es-ES">
              <a:solidFill>
                <a:srgbClr val="99FF66"/>
              </a:solidFill>
            </a:endParaRPr>
          </a:p>
        </p:txBody>
      </p:sp>
      <p:sp>
        <p:nvSpPr>
          <p:cNvPr id="85001" name="Text Box 9"/>
          <p:cNvSpPr txBox="1">
            <a:spLocks noChangeArrowheads="1"/>
          </p:cNvSpPr>
          <p:nvPr/>
        </p:nvSpPr>
        <p:spPr bwMode="auto">
          <a:xfrm>
            <a:off x="179388" y="2133600"/>
            <a:ext cx="863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a:t>K USD</a:t>
            </a:r>
            <a:endParaRPr lang="es-ES"/>
          </a:p>
        </p:txBody>
      </p:sp>
      <p:sp>
        <p:nvSpPr>
          <p:cNvPr id="85002" name="Oval 10"/>
          <p:cNvSpPr>
            <a:spLocks noChangeArrowheads="1"/>
          </p:cNvSpPr>
          <p:nvPr/>
        </p:nvSpPr>
        <p:spPr bwMode="auto">
          <a:xfrm>
            <a:off x="5724525" y="4076700"/>
            <a:ext cx="1081088" cy="360363"/>
          </a:xfrm>
          <a:prstGeom prst="ellipse">
            <a:avLst/>
          </a:pr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s-CL"/>
          </a:p>
        </p:txBody>
      </p:sp>
      <p:sp>
        <p:nvSpPr>
          <p:cNvPr id="85003" name="11 Marcador de fecha"/>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EE82DF2-7710-49C6-8E95-E3520A642906}" type="datetime1">
              <a:rPr lang="es-CL" smtClean="0"/>
              <a:t>12-10-2011</a:t>
            </a:fld>
            <a:endParaRPr lang="es-ES"/>
          </a:p>
        </p:txBody>
      </p:sp>
      <p:sp>
        <p:nvSpPr>
          <p:cNvPr id="85004" name="12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416BD65-E073-40E3-8E28-00B7A5641713}" type="slidenum">
              <a:rPr lang="es-ES"/>
              <a:pPr eaLnBrk="1" hangingPunct="1"/>
              <a:t>59</a:t>
            </a:fld>
            <a:endParaRPr lang="es-ES"/>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4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sp>
        <p:nvSpPr>
          <p:cNvPr id="32771" name="Text Box 1029"/>
          <p:cNvSpPr txBox="1">
            <a:spLocks noChangeArrowheads="1"/>
          </p:cNvSpPr>
          <p:nvPr/>
        </p:nvSpPr>
        <p:spPr bwMode="auto">
          <a:xfrm>
            <a:off x="2843213" y="3355975"/>
            <a:ext cx="360203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b="1"/>
              <a:t>Estrategia de Operaciones</a:t>
            </a:r>
            <a:endParaRPr lang="es-CL"/>
          </a:p>
        </p:txBody>
      </p:sp>
      <p:sp>
        <p:nvSpPr>
          <p:cNvPr id="32772" name="Text Box 1036"/>
          <p:cNvSpPr txBox="1">
            <a:spLocks noChangeArrowheads="1"/>
          </p:cNvSpPr>
          <p:nvPr/>
        </p:nvSpPr>
        <p:spPr bwMode="auto">
          <a:xfrm>
            <a:off x="468313" y="5229225"/>
            <a:ext cx="2225675"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a:t>Integración variables empresa</a:t>
            </a:r>
          </a:p>
        </p:txBody>
      </p:sp>
      <p:sp>
        <p:nvSpPr>
          <p:cNvPr id="32773" name="Text Box 1037"/>
          <p:cNvSpPr txBox="1">
            <a:spLocks noChangeArrowheads="1"/>
          </p:cNvSpPr>
          <p:nvPr/>
        </p:nvSpPr>
        <p:spPr bwMode="auto">
          <a:xfrm>
            <a:off x="468313" y="1412875"/>
            <a:ext cx="25908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a:t>Gestión de Operaciones</a:t>
            </a:r>
          </a:p>
        </p:txBody>
      </p:sp>
      <p:sp>
        <p:nvSpPr>
          <p:cNvPr id="32774" name="Line 1042"/>
          <p:cNvSpPr>
            <a:spLocks noChangeShapeType="1"/>
          </p:cNvSpPr>
          <p:nvPr/>
        </p:nvSpPr>
        <p:spPr bwMode="auto">
          <a:xfrm>
            <a:off x="1331913" y="2347913"/>
            <a:ext cx="1800225" cy="100806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32775" name="Line 1043"/>
          <p:cNvSpPr>
            <a:spLocks noChangeShapeType="1"/>
          </p:cNvSpPr>
          <p:nvPr/>
        </p:nvSpPr>
        <p:spPr bwMode="auto">
          <a:xfrm flipV="1">
            <a:off x="1908175" y="3860800"/>
            <a:ext cx="1223963" cy="1439863"/>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32776" name="Text Box 1044"/>
          <p:cNvSpPr txBox="1">
            <a:spLocks noChangeArrowheads="1"/>
          </p:cNvSpPr>
          <p:nvPr/>
        </p:nvSpPr>
        <p:spPr bwMode="auto">
          <a:xfrm>
            <a:off x="376238" y="3305175"/>
            <a:ext cx="164782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a:t>Estrategia </a:t>
            </a:r>
          </a:p>
          <a:p>
            <a:pPr eaLnBrk="1" hangingPunct="1"/>
            <a:r>
              <a:rPr lang="es-CL"/>
              <a:t>De Negocio</a:t>
            </a:r>
            <a:endParaRPr lang="es-ES"/>
          </a:p>
        </p:txBody>
      </p:sp>
      <p:sp>
        <p:nvSpPr>
          <p:cNvPr id="32777" name="Line 1045"/>
          <p:cNvSpPr>
            <a:spLocks noChangeShapeType="1"/>
          </p:cNvSpPr>
          <p:nvPr/>
        </p:nvSpPr>
        <p:spPr bwMode="auto">
          <a:xfrm>
            <a:off x="1981200" y="3644900"/>
            <a:ext cx="792163"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32778" name="Text Box 1046"/>
          <p:cNvSpPr txBox="1">
            <a:spLocks noChangeArrowheads="1"/>
          </p:cNvSpPr>
          <p:nvPr/>
        </p:nvSpPr>
        <p:spPr bwMode="auto">
          <a:xfrm>
            <a:off x="250825" y="260350"/>
            <a:ext cx="480218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sz="3600" b="1" u="sng">
                <a:solidFill>
                  <a:schemeClr val="bg1"/>
                </a:solidFill>
              </a:rPr>
              <a:t>Origen y orientación </a:t>
            </a:r>
            <a:endParaRPr lang="es-ES" sz="3600" b="1" u="sng">
              <a:solidFill>
                <a:schemeClr val="bg1"/>
              </a:solidFill>
            </a:endParaRPr>
          </a:p>
        </p:txBody>
      </p:sp>
      <p:sp>
        <p:nvSpPr>
          <p:cNvPr id="32779" name="Text Box 1047"/>
          <p:cNvSpPr txBox="1">
            <a:spLocks noChangeArrowheads="1"/>
          </p:cNvSpPr>
          <p:nvPr/>
        </p:nvSpPr>
        <p:spPr bwMode="auto">
          <a:xfrm>
            <a:off x="0" y="6289675"/>
            <a:ext cx="4048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a:solidFill>
                  <a:srgbClr val="99FF66"/>
                </a:solidFill>
              </a:rPr>
              <a:t>A</a:t>
            </a:r>
            <a:endParaRPr lang="es-ES">
              <a:solidFill>
                <a:srgbClr val="99FF66"/>
              </a:solidFill>
            </a:endParaRPr>
          </a:p>
        </p:txBody>
      </p:sp>
      <p:sp>
        <p:nvSpPr>
          <p:cNvPr id="32780" name="11 Marcador de fecha"/>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72AFF16-2170-431C-8C1D-C3043F5CE792}" type="datetime1">
              <a:rPr lang="es-CL" smtClean="0"/>
              <a:t>12-10-2011</a:t>
            </a:fld>
            <a:endParaRPr lang="es-ES"/>
          </a:p>
        </p:txBody>
      </p:sp>
      <p:sp>
        <p:nvSpPr>
          <p:cNvPr id="32781" name="12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8206581-5545-48B2-A4F5-F8D0ED5DDAA1}" type="slidenum">
              <a:rPr lang="es-ES"/>
              <a:pPr eaLnBrk="1" hangingPunct="1"/>
              <a:t>6</a:t>
            </a:fld>
            <a:endParaRPr lang="es-ES"/>
          </a:p>
        </p:txBody>
      </p:sp>
    </p:spTree>
  </p:cSld>
  <p:clrMapOvr>
    <a:masterClrMapping/>
  </p:clrMapOvr>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4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pic>
        <p:nvPicPr>
          <p:cNvPr id="86019"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916113"/>
            <a:ext cx="8964613" cy="35274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86020" name="Rectangle 4"/>
          <p:cNvSpPr>
            <a:spLocks noChangeArrowheads="1"/>
          </p:cNvSpPr>
          <p:nvPr/>
        </p:nvSpPr>
        <p:spPr bwMode="auto">
          <a:xfrm>
            <a:off x="228600" y="914400"/>
            <a:ext cx="8686800" cy="6096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s-CL"/>
          </a:p>
        </p:txBody>
      </p:sp>
      <p:sp>
        <p:nvSpPr>
          <p:cNvPr id="86021" name="Rectangle 5"/>
          <p:cNvSpPr>
            <a:spLocks noGrp="1" noChangeArrowheads="1"/>
          </p:cNvSpPr>
          <p:nvPr>
            <p:ph type="title"/>
          </p:nvPr>
        </p:nvSpPr>
        <p:spPr>
          <a:xfrm>
            <a:off x="395288" y="333375"/>
            <a:ext cx="7772400" cy="533400"/>
          </a:xfrm>
        </p:spPr>
        <p:txBody>
          <a:bodyPr/>
          <a:lstStyle/>
          <a:p>
            <a:pPr algn="l"/>
            <a:r>
              <a:rPr lang="es-ES_tradnl" sz="2800" smtClean="0">
                <a:solidFill>
                  <a:schemeClr val="bg1"/>
                </a:solidFill>
              </a:rPr>
              <a:t>Ejemplos</a:t>
            </a:r>
            <a:endParaRPr lang="es-ES_tradnl" sz="4000" smtClean="0">
              <a:solidFill>
                <a:schemeClr val="bg1"/>
              </a:solidFill>
            </a:endParaRPr>
          </a:p>
        </p:txBody>
      </p:sp>
      <p:sp>
        <p:nvSpPr>
          <p:cNvPr id="86022" name="Rectangle 6"/>
          <p:cNvSpPr>
            <a:spLocks noChangeArrowheads="1"/>
          </p:cNvSpPr>
          <p:nvPr/>
        </p:nvSpPr>
        <p:spPr bwMode="auto">
          <a:xfrm>
            <a:off x="5105400" y="6400800"/>
            <a:ext cx="3436938"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es-ES_tradnl" sz="1000">
                <a:sym typeface="Symbol" pitchFamily="18" charset="2"/>
              </a:rPr>
              <a:t>Fuente: Heizer, Dirección de la Producción (1997).</a:t>
            </a:r>
          </a:p>
        </p:txBody>
      </p:sp>
      <p:sp>
        <p:nvSpPr>
          <p:cNvPr id="86023" name="Text Box 8"/>
          <p:cNvSpPr txBox="1">
            <a:spLocks noChangeArrowheads="1"/>
          </p:cNvSpPr>
          <p:nvPr/>
        </p:nvSpPr>
        <p:spPr bwMode="auto">
          <a:xfrm>
            <a:off x="0" y="6289675"/>
            <a:ext cx="3873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a:solidFill>
                  <a:srgbClr val="99FF66"/>
                </a:solidFill>
              </a:rPr>
              <a:t>B</a:t>
            </a:r>
            <a:endParaRPr lang="es-ES">
              <a:solidFill>
                <a:srgbClr val="99FF66"/>
              </a:solidFill>
            </a:endParaRPr>
          </a:p>
        </p:txBody>
      </p:sp>
      <p:sp>
        <p:nvSpPr>
          <p:cNvPr id="86024" name="Text Box 9"/>
          <p:cNvSpPr txBox="1">
            <a:spLocks noChangeArrowheads="1"/>
          </p:cNvSpPr>
          <p:nvPr/>
        </p:nvSpPr>
        <p:spPr bwMode="auto">
          <a:xfrm>
            <a:off x="179388" y="2133600"/>
            <a:ext cx="863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a:t>K USD</a:t>
            </a:r>
            <a:endParaRPr lang="es-ES"/>
          </a:p>
        </p:txBody>
      </p:sp>
      <p:sp>
        <p:nvSpPr>
          <p:cNvPr id="86025" name="Oval 10"/>
          <p:cNvSpPr>
            <a:spLocks noChangeArrowheads="1"/>
          </p:cNvSpPr>
          <p:nvPr/>
        </p:nvSpPr>
        <p:spPr bwMode="auto">
          <a:xfrm>
            <a:off x="7812088" y="2852738"/>
            <a:ext cx="1081087" cy="360362"/>
          </a:xfrm>
          <a:prstGeom prst="ellipse">
            <a:avLst/>
          </a:pr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s-CL"/>
          </a:p>
        </p:txBody>
      </p:sp>
      <p:sp>
        <p:nvSpPr>
          <p:cNvPr id="86026" name="10 Marcador de fecha"/>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76D873A-EDFC-4111-B9CF-8DA992B292F3}" type="datetime1">
              <a:rPr lang="es-CL" smtClean="0"/>
              <a:t>12-10-2011</a:t>
            </a:fld>
            <a:endParaRPr lang="es-ES"/>
          </a:p>
        </p:txBody>
      </p:sp>
      <p:sp>
        <p:nvSpPr>
          <p:cNvPr id="86027" name="11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1B366E0-BF15-496A-A51A-A0159F3DC2A9}" type="slidenum">
              <a:rPr lang="es-ES"/>
              <a:pPr eaLnBrk="1" hangingPunct="1"/>
              <a:t>60</a:t>
            </a:fld>
            <a:endParaRPr lang="es-ES"/>
          </a:p>
        </p:txBody>
      </p:sp>
    </p:spTree>
  </p:cSld>
  <p:clrMapOvr>
    <a:masterClrMapping/>
  </p:clrMapOvr>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9" name="4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sp>
        <p:nvSpPr>
          <p:cNvPr id="4100" name="Rectangle 5"/>
          <p:cNvSpPr>
            <a:spLocks noChangeArrowheads="1"/>
          </p:cNvSpPr>
          <p:nvPr/>
        </p:nvSpPr>
        <p:spPr bwMode="auto">
          <a:xfrm>
            <a:off x="228600" y="228600"/>
            <a:ext cx="8686800" cy="6858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s-CL"/>
          </a:p>
        </p:txBody>
      </p:sp>
      <p:sp>
        <p:nvSpPr>
          <p:cNvPr id="4101" name="Rectangle 6"/>
          <p:cNvSpPr>
            <a:spLocks noChangeArrowheads="1"/>
          </p:cNvSpPr>
          <p:nvPr/>
        </p:nvSpPr>
        <p:spPr bwMode="auto">
          <a:xfrm>
            <a:off x="228600" y="914400"/>
            <a:ext cx="8686800" cy="6096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s-CL"/>
          </a:p>
        </p:txBody>
      </p:sp>
      <p:sp>
        <p:nvSpPr>
          <p:cNvPr id="4102" name="Rectangle 7"/>
          <p:cNvSpPr>
            <a:spLocks noGrp="1" noChangeArrowheads="1"/>
          </p:cNvSpPr>
          <p:nvPr>
            <p:ph type="title"/>
          </p:nvPr>
        </p:nvSpPr>
        <p:spPr>
          <a:xfrm>
            <a:off x="468313" y="404813"/>
            <a:ext cx="7772400" cy="533400"/>
          </a:xfrm>
        </p:spPr>
        <p:txBody>
          <a:bodyPr/>
          <a:lstStyle/>
          <a:p>
            <a:pPr algn="l"/>
            <a:r>
              <a:rPr lang="es-ES_tradnl" sz="3600" smtClean="0">
                <a:solidFill>
                  <a:schemeClr val="bg1"/>
                </a:solidFill>
              </a:rPr>
              <a:t>Algunas cifras por industria</a:t>
            </a:r>
          </a:p>
        </p:txBody>
      </p:sp>
      <p:sp>
        <p:nvSpPr>
          <p:cNvPr id="4103" name="Rectangle 8"/>
          <p:cNvSpPr>
            <a:spLocks noGrp="1" noChangeArrowheads="1"/>
          </p:cNvSpPr>
          <p:nvPr>
            <p:ph type="body" idx="1"/>
          </p:nvPr>
        </p:nvSpPr>
        <p:spPr>
          <a:xfrm>
            <a:off x="457200" y="1676400"/>
            <a:ext cx="8229600" cy="4114800"/>
          </a:xfrm>
        </p:spPr>
        <p:txBody>
          <a:bodyPr/>
          <a:lstStyle/>
          <a:p>
            <a:pPr algn="just"/>
            <a:r>
              <a:rPr lang="es-ES_tradnl" sz="2400" smtClean="0"/>
              <a:t>Costos Principales según Función Empresarial.</a:t>
            </a:r>
          </a:p>
        </p:txBody>
      </p:sp>
      <p:graphicFrame>
        <p:nvGraphicFramePr>
          <p:cNvPr id="4098" name="Object 12"/>
          <p:cNvGraphicFramePr>
            <a:graphicFrameLocks noChangeAspect="1"/>
          </p:cNvGraphicFramePr>
          <p:nvPr/>
        </p:nvGraphicFramePr>
        <p:xfrm>
          <a:off x="1066800" y="2209800"/>
          <a:ext cx="7239000" cy="3398838"/>
        </p:xfrm>
        <a:graphic>
          <a:graphicData uri="http://schemas.openxmlformats.org/presentationml/2006/ole">
            <mc:AlternateContent xmlns:mc="http://schemas.openxmlformats.org/markup-compatibility/2006">
              <mc:Choice xmlns:v="urn:schemas-microsoft-com:vml" Requires="v">
                <p:oleObj spid="_x0000_s4125" name="Hoja de cálculo" r:id="rId3" imgW="5173200" imgH="2436120" progId="Excel.Sheet.8">
                  <p:embed/>
                </p:oleObj>
              </mc:Choice>
              <mc:Fallback>
                <p:oleObj name="Hoja de cálculo" r:id="rId3" imgW="5173200" imgH="2436120" progId="Excel.Sheet.8">
                  <p:embed/>
                  <p:pic>
                    <p:nvPicPr>
                      <p:cNvPr id="0" name="Object 1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66800" y="2209800"/>
                        <a:ext cx="7239000" cy="3398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104" name="Text Box 13"/>
          <p:cNvSpPr txBox="1">
            <a:spLocks noChangeArrowheads="1"/>
          </p:cNvSpPr>
          <p:nvPr/>
        </p:nvSpPr>
        <p:spPr bwMode="auto">
          <a:xfrm>
            <a:off x="1143000" y="5715000"/>
            <a:ext cx="57150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_tradnl" sz="1600"/>
              <a:t>Nota: Datos aproximados y redondeados para cada tipo de empresa.</a:t>
            </a:r>
          </a:p>
        </p:txBody>
      </p:sp>
      <p:sp>
        <p:nvSpPr>
          <p:cNvPr id="4105" name="Text Box 14"/>
          <p:cNvSpPr txBox="1">
            <a:spLocks noChangeArrowheads="1"/>
          </p:cNvSpPr>
          <p:nvPr/>
        </p:nvSpPr>
        <p:spPr bwMode="auto">
          <a:xfrm>
            <a:off x="0" y="6289675"/>
            <a:ext cx="3873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a:solidFill>
                  <a:srgbClr val="99FF66"/>
                </a:solidFill>
              </a:rPr>
              <a:t>B</a:t>
            </a:r>
            <a:endParaRPr lang="es-ES">
              <a:solidFill>
                <a:srgbClr val="99FF66"/>
              </a:solidFill>
            </a:endParaRPr>
          </a:p>
        </p:txBody>
      </p:sp>
      <p:sp>
        <p:nvSpPr>
          <p:cNvPr id="4106" name="10 Marcador de fecha"/>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3387496-0A86-41C8-B60C-1009C609DF17}" type="datetime1">
              <a:rPr lang="es-CL" smtClean="0"/>
              <a:t>12-10-2011</a:t>
            </a:fld>
            <a:endParaRPr lang="es-ES"/>
          </a:p>
        </p:txBody>
      </p:sp>
      <p:sp>
        <p:nvSpPr>
          <p:cNvPr id="4107" name="11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E92345F-1290-49AC-B1D7-84777DA22844}" type="slidenum">
              <a:rPr lang="es-ES"/>
              <a:pPr eaLnBrk="1" hangingPunct="1"/>
              <a:t>61</a:t>
            </a:fld>
            <a:endParaRPr lang="es-ES"/>
          </a:p>
        </p:txBody>
      </p:sp>
    </p:spTree>
  </p:cSld>
  <p:clrMapOvr>
    <a:masterClrMapping/>
  </p:clrMapOvr>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4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sp>
        <p:nvSpPr>
          <p:cNvPr id="87043" name="Rectangle 2"/>
          <p:cNvSpPr>
            <a:spLocks noGrp="1" noChangeArrowheads="1"/>
          </p:cNvSpPr>
          <p:nvPr>
            <p:ph type="title"/>
          </p:nvPr>
        </p:nvSpPr>
        <p:spPr>
          <a:xfrm>
            <a:off x="0" y="0"/>
            <a:ext cx="5686425" cy="1143000"/>
          </a:xfrm>
          <a:solidFill>
            <a:srgbClr val="FFFFFF"/>
          </a:solidFill>
          <a:ln>
            <a:solidFill>
              <a:srgbClr val="000000"/>
            </a:solidFill>
            <a:miter lim="800000"/>
            <a:headEnd/>
            <a:tailEnd/>
          </a:ln>
        </p:spPr>
        <p:txBody>
          <a:bodyPr anchor="t"/>
          <a:lstStyle/>
          <a:p>
            <a:r>
              <a:rPr lang="es-CL" smtClean="0"/>
              <a:t>Ejemplo</a:t>
            </a:r>
          </a:p>
        </p:txBody>
      </p:sp>
      <p:sp>
        <p:nvSpPr>
          <p:cNvPr id="150531" name="Rectangle 3"/>
          <p:cNvSpPr>
            <a:spLocks noGrp="1" noChangeArrowheads="1"/>
          </p:cNvSpPr>
          <p:nvPr>
            <p:ph type="body" idx="1"/>
          </p:nvPr>
        </p:nvSpPr>
        <p:spPr>
          <a:xfrm>
            <a:off x="685800" y="2743200"/>
            <a:ext cx="7772400" cy="1371600"/>
          </a:xfrm>
        </p:spPr>
        <p:txBody>
          <a:bodyPr/>
          <a:lstStyle/>
          <a:p>
            <a:pPr algn="ctr">
              <a:buFontTx/>
              <a:buNone/>
            </a:pPr>
            <a:r>
              <a:rPr lang="es-CL" sz="4000" smtClean="0"/>
              <a:t>¿Qué ventajas estratégicas tiene una empresa que ha implementado JIT?</a:t>
            </a:r>
          </a:p>
        </p:txBody>
      </p:sp>
      <p:sp>
        <p:nvSpPr>
          <p:cNvPr id="87045" name="Text Box 4"/>
          <p:cNvSpPr txBox="1">
            <a:spLocks noChangeArrowheads="1"/>
          </p:cNvSpPr>
          <p:nvPr/>
        </p:nvSpPr>
        <p:spPr bwMode="auto">
          <a:xfrm>
            <a:off x="0" y="6289675"/>
            <a:ext cx="3873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a:solidFill>
                  <a:srgbClr val="99FF66"/>
                </a:solidFill>
              </a:rPr>
              <a:t>C</a:t>
            </a:r>
            <a:endParaRPr lang="es-ES">
              <a:solidFill>
                <a:srgbClr val="99FF66"/>
              </a:solidFill>
            </a:endParaRPr>
          </a:p>
        </p:txBody>
      </p:sp>
      <p:sp>
        <p:nvSpPr>
          <p:cNvPr id="87046" name="5 Marcador de fecha"/>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A1922FD-A4D4-4218-8D57-3475B08F7B85}" type="datetime1">
              <a:rPr lang="es-CL" smtClean="0"/>
              <a:t>12-10-2011</a:t>
            </a:fld>
            <a:endParaRPr lang="es-ES"/>
          </a:p>
        </p:txBody>
      </p:sp>
      <p:sp>
        <p:nvSpPr>
          <p:cNvPr id="87047" name="6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9B2A550D-27C7-4AE5-A574-8973085F54D3}" type="slidenum">
              <a:rPr lang="es-ES"/>
              <a:pPr eaLnBrk="1" hangingPunct="1"/>
              <a:t>62</a:t>
            </a:fld>
            <a:endParaRPr lang="es-ES"/>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150531">
                                            <p:txEl>
                                              <p:pRg st="0" end="0"/>
                                            </p:txEl>
                                          </p:spTgt>
                                        </p:tgtEl>
                                        <p:attrNameLst>
                                          <p:attrName>style.visibility</p:attrName>
                                        </p:attrNameLst>
                                      </p:cBhvr>
                                      <p:to>
                                        <p:strVal val="visible"/>
                                      </p:to>
                                    </p:set>
                                    <p:animEffect transition="in" filter="diamond(in)">
                                      <p:cBhvr>
                                        <p:cTn id="7" dur="2000"/>
                                        <p:tgtEl>
                                          <p:spTgt spid="15053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0531" grpId="0" build="p"/>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5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sp>
        <p:nvSpPr>
          <p:cNvPr id="88067" name="Rectangle 2"/>
          <p:cNvSpPr>
            <a:spLocks noGrp="1" noChangeArrowheads="1"/>
          </p:cNvSpPr>
          <p:nvPr>
            <p:ph type="title"/>
          </p:nvPr>
        </p:nvSpPr>
        <p:spPr>
          <a:xfrm>
            <a:off x="685800" y="609600"/>
            <a:ext cx="7772400" cy="1143000"/>
          </a:xfrm>
          <a:solidFill>
            <a:srgbClr val="FFFFFF"/>
          </a:solidFill>
          <a:ln>
            <a:solidFill>
              <a:srgbClr val="000000"/>
            </a:solidFill>
            <a:miter lim="800000"/>
            <a:headEnd/>
            <a:tailEnd/>
          </a:ln>
        </p:spPr>
        <p:txBody>
          <a:bodyPr anchor="t"/>
          <a:lstStyle/>
          <a:p>
            <a:r>
              <a:rPr lang="es-CL" sz="3600" smtClean="0"/>
              <a:t>Comparación JIT - Producción Tradicional</a:t>
            </a:r>
          </a:p>
        </p:txBody>
      </p:sp>
      <p:sp>
        <p:nvSpPr>
          <p:cNvPr id="88068" name="Rectangle 3"/>
          <p:cNvSpPr>
            <a:spLocks noGrp="1" noChangeArrowheads="1"/>
          </p:cNvSpPr>
          <p:nvPr>
            <p:ph type="body" sz="half" idx="1"/>
          </p:nvPr>
        </p:nvSpPr>
        <p:spPr>
          <a:xfrm>
            <a:off x="0" y="1981200"/>
            <a:ext cx="4495800" cy="4114800"/>
          </a:xfrm>
        </p:spPr>
        <p:txBody>
          <a:bodyPr/>
          <a:lstStyle/>
          <a:p>
            <a:r>
              <a:rPr lang="es-CL" smtClean="0"/>
              <a:t>JIT</a:t>
            </a:r>
          </a:p>
          <a:p>
            <a:pPr lvl="1"/>
            <a:r>
              <a:rPr lang="es-CL" smtClean="0"/>
              <a:t>Sistema pull-trough</a:t>
            </a:r>
          </a:p>
          <a:p>
            <a:pPr lvl="1"/>
            <a:r>
              <a:rPr lang="es-CL" smtClean="0"/>
              <a:t>Inventarios reducidos</a:t>
            </a:r>
          </a:p>
          <a:p>
            <a:pPr lvl="1"/>
            <a:r>
              <a:rPr lang="es-CL" smtClean="0"/>
              <a:t>Celulas de producción</a:t>
            </a:r>
          </a:p>
          <a:p>
            <a:pPr lvl="1"/>
            <a:r>
              <a:rPr lang="es-CL" smtClean="0"/>
              <a:t>M/O interdisciplinaria</a:t>
            </a:r>
          </a:p>
          <a:p>
            <a:pPr lvl="1"/>
            <a:r>
              <a:rPr lang="es-CL" smtClean="0"/>
              <a:t>Control de Calidad Total</a:t>
            </a:r>
          </a:p>
          <a:p>
            <a:pPr lvl="1"/>
            <a:r>
              <a:rPr lang="es-CL" smtClean="0"/>
              <a:t>Servicios descentralizados</a:t>
            </a:r>
          </a:p>
        </p:txBody>
      </p:sp>
      <p:sp>
        <p:nvSpPr>
          <p:cNvPr id="88069" name="Rectangle 4"/>
          <p:cNvSpPr>
            <a:spLocks noGrp="1" noChangeArrowheads="1"/>
          </p:cNvSpPr>
          <p:nvPr>
            <p:ph type="body" sz="half" idx="2"/>
          </p:nvPr>
        </p:nvSpPr>
        <p:spPr>
          <a:xfrm>
            <a:off x="4495800" y="1981200"/>
            <a:ext cx="4419600" cy="4114800"/>
          </a:xfrm>
        </p:spPr>
        <p:txBody>
          <a:bodyPr/>
          <a:lstStyle/>
          <a:p>
            <a:r>
              <a:rPr lang="es-CL" smtClean="0"/>
              <a:t>Producción Tradicional</a:t>
            </a:r>
          </a:p>
          <a:p>
            <a:pPr lvl="1"/>
            <a:r>
              <a:rPr lang="es-CL" smtClean="0"/>
              <a:t>Sistema push-trough</a:t>
            </a:r>
          </a:p>
          <a:p>
            <a:pPr lvl="1"/>
            <a:r>
              <a:rPr lang="es-CL" smtClean="0"/>
              <a:t>Inventarios significativos</a:t>
            </a:r>
          </a:p>
          <a:p>
            <a:pPr lvl="1"/>
            <a:r>
              <a:rPr lang="es-CL" smtClean="0"/>
              <a:t>Estructura departamental</a:t>
            </a:r>
          </a:p>
          <a:p>
            <a:pPr lvl="1"/>
            <a:r>
              <a:rPr lang="es-CL" smtClean="0"/>
              <a:t>M/O especializada</a:t>
            </a:r>
          </a:p>
          <a:p>
            <a:pPr lvl="1"/>
            <a:r>
              <a:rPr lang="es-CL" smtClean="0"/>
              <a:t>Calidad mínima aceptable</a:t>
            </a:r>
          </a:p>
          <a:p>
            <a:pPr lvl="1"/>
            <a:r>
              <a:rPr lang="es-CL" smtClean="0"/>
              <a:t>Servicios centralizados</a:t>
            </a:r>
          </a:p>
        </p:txBody>
      </p:sp>
      <p:sp>
        <p:nvSpPr>
          <p:cNvPr id="88070" name="Text Box 5"/>
          <p:cNvSpPr txBox="1">
            <a:spLocks noChangeArrowheads="1"/>
          </p:cNvSpPr>
          <p:nvPr/>
        </p:nvSpPr>
        <p:spPr bwMode="auto">
          <a:xfrm>
            <a:off x="0" y="6289675"/>
            <a:ext cx="3873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a:solidFill>
                  <a:srgbClr val="99FF66"/>
                </a:solidFill>
              </a:rPr>
              <a:t>C</a:t>
            </a:r>
            <a:endParaRPr lang="es-ES">
              <a:solidFill>
                <a:srgbClr val="99FF66"/>
              </a:solidFill>
            </a:endParaRPr>
          </a:p>
        </p:txBody>
      </p:sp>
      <p:sp>
        <p:nvSpPr>
          <p:cNvPr id="88071" name="6 Marcador de fecha"/>
          <p:cNvSpPr>
            <a:spLocks noGrp="1"/>
          </p:cNvSpPr>
          <p:nvPr>
            <p:ph type="dt" sz="quarter" idx="4294967295"/>
          </p:nvPr>
        </p:nvSpPr>
        <p:spPr>
          <a:xfrm>
            <a:off x="0" y="6597650"/>
            <a:ext cx="2133600" cy="2603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39785FB-6B20-425D-A36B-B26A7AECA613}" type="datetime1">
              <a:rPr lang="es-CL" smtClean="0"/>
              <a:t>12-10-2011</a:t>
            </a:fld>
            <a:endParaRPr lang="es-ES"/>
          </a:p>
        </p:txBody>
      </p:sp>
      <p:sp>
        <p:nvSpPr>
          <p:cNvPr id="88072" name="7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F467A5E-BF68-4938-B2FE-9A5CAB64E163}" type="slidenum">
              <a:rPr lang="es-ES" smtClean="0"/>
              <a:pPr eaLnBrk="1" hangingPunct="1"/>
              <a:t>63</a:t>
            </a:fld>
            <a:endParaRPr lang="es-ES" smtClean="0"/>
          </a:p>
        </p:txBody>
      </p:sp>
    </p:spTree>
  </p:cSld>
  <p:clrMapOvr>
    <a:masterClrMapping/>
  </p:clrMapOvr>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4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sp>
        <p:nvSpPr>
          <p:cNvPr id="89091" name="Rectangle 2"/>
          <p:cNvSpPr>
            <a:spLocks noGrp="1" noChangeArrowheads="1"/>
          </p:cNvSpPr>
          <p:nvPr>
            <p:ph type="title"/>
          </p:nvPr>
        </p:nvSpPr>
        <p:spPr>
          <a:xfrm>
            <a:off x="0" y="0"/>
            <a:ext cx="6588125" cy="1143000"/>
          </a:xfrm>
          <a:solidFill>
            <a:srgbClr val="FFFFFF"/>
          </a:solidFill>
          <a:ln>
            <a:solidFill>
              <a:srgbClr val="000000"/>
            </a:solidFill>
            <a:miter lim="800000"/>
            <a:headEnd/>
            <a:tailEnd/>
          </a:ln>
        </p:spPr>
        <p:txBody>
          <a:bodyPr anchor="t"/>
          <a:lstStyle/>
          <a:p>
            <a:r>
              <a:rPr lang="es-CL" smtClean="0"/>
              <a:t>Beneficios JIT</a:t>
            </a:r>
          </a:p>
        </p:txBody>
      </p:sp>
      <p:sp>
        <p:nvSpPr>
          <p:cNvPr id="89092" name="Rectangle 3"/>
          <p:cNvSpPr>
            <a:spLocks noGrp="1" noChangeArrowheads="1"/>
          </p:cNvSpPr>
          <p:nvPr>
            <p:ph type="body" idx="1"/>
          </p:nvPr>
        </p:nvSpPr>
        <p:spPr/>
        <p:txBody>
          <a:bodyPr/>
          <a:lstStyle/>
          <a:p>
            <a:r>
              <a:rPr lang="es-CL" smtClean="0"/>
              <a:t>Ahorro por reducción de inventarios.</a:t>
            </a:r>
          </a:p>
          <a:p>
            <a:r>
              <a:rPr lang="es-CL" smtClean="0"/>
              <a:t>Reducción de costos de producción, por la vía de reducir ‘desperdicio’.</a:t>
            </a:r>
          </a:p>
          <a:p>
            <a:r>
              <a:rPr lang="es-CL" smtClean="0"/>
              <a:t>Relación con proveedores en contratos de largo plazo.</a:t>
            </a:r>
          </a:p>
          <a:p>
            <a:r>
              <a:rPr lang="es-CL" smtClean="0"/>
              <a:t>Mayor precisión en el costo de producto.</a:t>
            </a:r>
          </a:p>
        </p:txBody>
      </p:sp>
      <p:sp>
        <p:nvSpPr>
          <p:cNvPr id="89093" name="Text Box 4"/>
          <p:cNvSpPr txBox="1">
            <a:spLocks noChangeArrowheads="1"/>
          </p:cNvSpPr>
          <p:nvPr/>
        </p:nvSpPr>
        <p:spPr bwMode="auto">
          <a:xfrm>
            <a:off x="0" y="6289675"/>
            <a:ext cx="3873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a:solidFill>
                  <a:srgbClr val="99FF66"/>
                </a:solidFill>
              </a:rPr>
              <a:t>C</a:t>
            </a:r>
            <a:endParaRPr lang="es-ES">
              <a:solidFill>
                <a:srgbClr val="99FF66"/>
              </a:solidFill>
            </a:endParaRPr>
          </a:p>
        </p:txBody>
      </p:sp>
      <p:sp>
        <p:nvSpPr>
          <p:cNvPr id="89094" name="5 Marcador de fecha"/>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34943F1-3F2D-4EB8-9B33-68575D347C47}" type="datetime1">
              <a:rPr lang="es-CL" smtClean="0"/>
              <a:t>12-10-2011</a:t>
            </a:fld>
            <a:endParaRPr lang="es-ES"/>
          </a:p>
        </p:txBody>
      </p:sp>
      <p:sp>
        <p:nvSpPr>
          <p:cNvPr id="89095" name="6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FE5D3FD-46DA-4830-BF28-2516D093CDAE}" type="slidenum">
              <a:rPr lang="es-ES"/>
              <a:pPr eaLnBrk="1" hangingPunct="1"/>
              <a:t>64</a:t>
            </a:fld>
            <a:endParaRPr lang="es-ES"/>
          </a:p>
        </p:txBody>
      </p:sp>
    </p:spTree>
  </p:cSld>
  <p:clrMapOvr>
    <a:masterClrMapping/>
  </p:clrMapOvr>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4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sp>
        <p:nvSpPr>
          <p:cNvPr id="90115" name="Rectangle 2"/>
          <p:cNvSpPr>
            <a:spLocks noGrp="1" noChangeArrowheads="1"/>
          </p:cNvSpPr>
          <p:nvPr>
            <p:ph type="title"/>
          </p:nvPr>
        </p:nvSpPr>
        <p:spPr>
          <a:xfrm>
            <a:off x="304800" y="0"/>
            <a:ext cx="8458200" cy="620713"/>
          </a:xfrm>
          <a:solidFill>
            <a:srgbClr val="FFFFFF"/>
          </a:solidFill>
          <a:ln>
            <a:solidFill>
              <a:srgbClr val="000000"/>
            </a:solidFill>
            <a:miter lim="800000"/>
            <a:headEnd/>
            <a:tailEnd/>
          </a:ln>
        </p:spPr>
        <p:txBody>
          <a:bodyPr anchor="t"/>
          <a:lstStyle/>
          <a:p>
            <a:r>
              <a:rPr lang="es-CL" sz="4000" smtClean="0"/>
              <a:t>Ejemplo: Reducción de Inventarios</a:t>
            </a:r>
          </a:p>
        </p:txBody>
      </p:sp>
      <p:pic>
        <p:nvPicPr>
          <p:cNvPr id="90116"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1295400"/>
            <a:ext cx="7924800" cy="2312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pic>
        <p:nvPicPr>
          <p:cNvPr id="901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 y="3962400"/>
            <a:ext cx="7772400"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sp>
        <p:nvSpPr>
          <p:cNvPr id="90118" name="Text Box 5"/>
          <p:cNvSpPr txBox="1">
            <a:spLocks noChangeArrowheads="1"/>
          </p:cNvSpPr>
          <p:nvPr/>
        </p:nvSpPr>
        <p:spPr bwMode="auto">
          <a:xfrm>
            <a:off x="2987675" y="6092825"/>
            <a:ext cx="34432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b="1">
                <a:solidFill>
                  <a:srgbClr val="FF0000"/>
                </a:solidFill>
              </a:rPr>
              <a:t>Seis meses de inventarios</a:t>
            </a:r>
            <a:endParaRPr lang="es-CL"/>
          </a:p>
        </p:txBody>
      </p:sp>
      <p:sp>
        <p:nvSpPr>
          <p:cNvPr id="90119" name="Text Box 6"/>
          <p:cNvSpPr txBox="1">
            <a:spLocks noChangeArrowheads="1"/>
          </p:cNvSpPr>
          <p:nvPr/>
        </p:nvSpPr>
        <p:spPr bwMode="auto">
          <a:xfrm>
            <a:off x="0" y="6289675"/>
            <a:ext cx="3873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a:solidFill>
                  <a:srgbClr val="99FF66"/>
                </a:solidFill>
              </a:rPr>
              <a:t>B</a:t>
            </a:r>
            <a:endParaRPr lang="es-ES">
              <a:solidFill>
                <a:srgbClr val="99FF66"/>
              </a:solidFill>
            </a:endParaRPr>
          </a:p>
        </p:txBody>
      </p:sp>
      <p:sp>
        <p:nvSpPr>
          <p:cNvPr id="90120" name="Text Box 7"/>
          <p:cNvSpPr txBox="1">
            <a:spLocks noChangeArrowheads="1"/>
          </p:cNvSpPr>
          <p:nvPr/>
        </p:nvSpPr>
        <p:spPr bwMode="auto">
          <a:xfrm>
            <a:off x="2627313" y="981075"/>
            <a:ext cx="489743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sz="1400"/>
              <a:t>Todas las cifras en KUSD</a:t>
            </a:r>
          </a:p>
        </p:txBody>
      </p:sp>
      <p:sp>
        <p:nvSpPr>
          <p:cNvPr id="90121" name="8 Marcador de fecha"/>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B3D0CFA-6564-4A59-8935-38924D712B73}" type="datetime1">
              <a:rPr lang="es-CL" smtClean="0"/>
              <a:t>12-10-2011</a:t>
            </a:fld>
            <a:endParaRPr lang="es-ES"/>
          </a:p>
        </p:txBody>
      </p:sp>
      <p:sp>
        <p:nvSpPr>
          <p:cNvPr id="90122" name="9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19F2B4B-3AC2-4C4C-B92A-5A5FAA93E2C5}" type="slidenum">
              <a:rPr lang="es-ES"/>
              <a:pPr eaLnBrk="1" hangingPunct="1"/>
              <a:t>65</a:t>
            </a:fld>
            <a:endParaRPr lang="es-ES"/>
          </a:p>
        </p:txBody>
      </p:sp>
    </p:spTree>
  </p:cSld>
  <p:clrMapOvr>
    <a:masterClrMapping/>
  </p:clrMapOvr>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3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sp>
        <p:nvSpPr>
          <p:cNvPr id="91139" name="Rectangle 2"/>
          <p:cNvSpPr>
            <a:spLocks noGrp="1" noChangeArrowheads="1"/>
          </p:cNvSpPr>
          <p:nvPr>
            <p:ph type="title"/>
          </p:nvPr>
        </p:nvSpPr>
        <p:spPr>
          <a:xfrm>
            <a:off x="685800" y="0"/>
            <a:ext cx="7772400" cy="1143000"/>
          </a:xfrm>
          <a:solidFill>
            <a:srgbClr val="FFFFFF"/>
          </a:solidFill>
          <a:ln>
            <a:solidFill>
              <a:srgbClr val="000000"/>
            </a:solidFill>
            <a:miter lim="800000"/>
            <a:headEnd/>
            <a:tailEnd/>
          </a:ln>
        </p:spPr>
        <p:txBody>
          <a:bodyPr anchor="t"/>
          <a:lstStyle/>
          <a:p>
            <a:r>
              <a:rPr lang="es-CL" sz="3600" smtClean="0"/>
              <a:t>Suponiendo una reducción drástica del inventario a 2/3 de su valor inicial</a:t>
            </a:r>
            <a:endParaRPr lang="es-CL" smtClean="0"/>
          </a:p>
        </p:txBody>
      </p:sp>
      <p:pic>
        <p:nvPicPr>
          <p:cNvPr id="91140"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3400" y="1447800"/>
            <a:ext cx="8229600" cy="2236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pic>
        <p:nvPicPr>
          <p:cNvPr id="91141"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3400" y="4191000"/>
            <a:ext cx="8229600" cy="190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sp>
        <p:nvSpPr>
          <p:cNvPr id="91142" name="Text Box 5"/>
          <p:cNvSpPr txBox="1">
            <a:spLocks noChangeArrowheads="1"/>
          </p:cNvSpPr>
          <p:nvPr/>
        </p:nvSpPr>
        <p:spPr bwMode="auto">
          <a:xfrm>
            <a:off x="1905000" y="6172200"/>
            <a:ext cx="5791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b="1">
                <a:solidFill>
                  <a:srgbClr val="FF0000"/>
                </a:solidFill>
              </a:rPr>
              <a:t>¡¡¡Utilidades suben de 3,55% a 13, 55%!!!</a:t>
            </a:r>
          </a:p>
        </p:txBody>
      </p:sp>
      <p:sp>
        <p:nvSpPr>
          <p:cNvPr id="91143" name="Text Box 6"/>
          <p:cNvSpPr txBox="1">
            <a:spLocks noChangeArrowheads="1"/>
          </p:cNvSpPr>
          <p:nvPr/>
        </p:nvSpPr>
        <p:spPr bwMode="auto">
          <a:xfrm>
            <a:off x="0" y="6289675"/>
            <a:ext cx="3873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a:solidFill>
                  <a:srgbClr val="99FF66"/>
                </a:solidFill>
              </a:rPr>
              <a:t>B</a:t>
            </a:r>
            <a:endParaRPr lang="es-ES">
              <a:solidFill>
                <a:srgbClr val="99FF66"/>
              </a:solidFill>
            </a:endParaRPr>
          </a:p>
        </p:txBody>
      </p:sp>
      <p:sp>
        <p:nvSpPr>
          <p:cNvPr id="91144" name="7 Marcador de fecha"/>
          <p:cNvSpPr>
            <a:spLocks noGrp="1"/>
          </p:cNvSpPr>
          <p:nvPr>
            <p:ph type="dt" sz="quarter" idx="4294967295"/>
          </p:nvPr>
        </p:nvSpPr>
        <p:spPr>
          <a:xfrm>
            <a:off x="0" y="6597650"/>
            <a:ext cx="2133600" cy="2603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6411E5B-388C-48A7-BB6C-35FE28AEFA6F}" type="datetime1">
              <a:rPr lang="es-CL" smtClean="0"/>
              <a:t>12-10-2011</a:t>
            </a:fld>
            <a:endParaRPr lang="es-ES"/>
          </a:p>
        </p:txBody>
      </p:sp>
      <p:sp>
        <p:nvSpPr>
          <p:cNvPr id="91145" name="8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05B9BC7-8AA3-4EB9-9BD9-82C6CF8FFEBF}" type="slidenum">
              <a:rPr lang="es-ES" smtClean="0"/>
              <a:pPr eaLnBrk="1" hangingPunct="1"/>
              <a:t>66</a:t>
            </a:fld>
            <a:endParaRPr lang="es-ES" smtClean="0"/>
          </a:p>
        </p:txBody>
      </p:sp>
    </p:spTree>
  </p:cSld>
  <p:clrMapOvr>
    <a:masterClrMapping/>
  </p:clrMapOvr>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40" name="4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grpSp>
        <p:nvGrpSpPr>
          <p:cNvPr id="2" name="Organization Chart 5"/>
          <p:cNvGrpSpPr>
            <a:grpSpLocks/>
          </p:cNvGrpSpPr>
          <p:nvPr/>
        </p:nvGrpSpPr>
        <p:grpSpPr bwMode="auto">
          <a:xfrm>
            <a:off x="0" y="838200"/>
            <a:ext cx="9467850" cy="5038725"/>
            <a:chOff x="1134" y="1270"/>
            <a:chExt cx="3024" cy="2016"/>
          </a:xfrm>
        </p:grpSpPr>
        <p:graphicFrame>
          <p:nvGraphicFramePr>
            <p:cNvPr id="4" name="3 Diagrama"/>
            <p:cNvGraphicFramePr/>
            <p:nvPr/>
          </p:nvGraphicFramePr>
          <p:xfrm>
            <a:off x="1134" y="1270"/>
            <a:ext cx="3024" cy="20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AutoShape 29"/>
            <p:cNvSpPr>
              <a:spLocks noChangeArrowheads="1"/>
            </p:cNvSpPr>
            <p:nvPr/>
          </p:nvSpPr>
          <p:spPr bwMode="auto">
            <a:xfrm>
              <a:off x="2387" y="2010"/>
              <a:ext cx="207" cy="142"/>
            </a:xfrm>
            <a:prstGeom prst="upArrow">
              <a:avLst>
                <a:gd name="adj1" fmla="val 50000"/>
                <a:gd name="adj2" fmla="val 25000"/>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bodyPr>
            <a:lstStyle/>
            <a:p>
              <a:endParaRPr lang="es-CL"/>
            </a:p>
          </p:txBody>
        </p:sp>
      </p:grpSp>
      <p:sp>
        <p:nvSpPr>
          <p:cNvPr id="226340" name="Text Box 36"/>
          <p:cNvSpPr txBox="1">
            <a:spLocks noChangeArrowheads="1"/>
          </p:cNvSpPr>
          <p:nvPr/>
        </p:nvSpPr>
        <p:spPr bwMode="auto">
          <a:xfrm>
            <a:off x="5592763" y="404813"/>
            <a:ext cx="3551237" cy="2281237"/>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a:spAutoFit/>
          </a:bodyPr>
          <a:lstStyle/>
          <a:p>
            <a:pPr>
              <a:buFontTx/>
              <a:buChar char="•"/>
              <a:defRPr/>
            </a:pPr>
            <a:r>
              <a:rPr lang="es-ES_tradnl" dirty="0"/>
              <a:t>Inventario</a:t>
            </a:r>
          </a:p>
          <a:p>
            <a:pPr>
              <a:buFontTx/>
              <a:buChar char="•"/>
              <a:defRPr/>
            </a:pPr>
            <a:r>
              <a:rPr lang="es-ES_tradnl" dirty="0" err="1"/>
              <a:t>CxC</a:t>
            </a:r>
            <a:endParaRPr lang="es-ES_tradnl" dirty="0"/>
          </a:p>
          <a:p>
            <a:pPr>
              <a:buFontTx/>
              <a:buChar char="•"/>
              <a:defRPr/>
            </a:pPr>
            <a:r>
              <a:rPr lang="es-ES_tradnl" dirty="0" err="1"/>
              <a:t>CxP</a:t>
            </a:r>
            <a:endParaRPr lang="es-ES_tradnl" dirty="0"/>
          </a:p>
          <a:p>
            <a:pPr>
              <a:buFontTx/>
              <a:buChar char="•"/>
              <a:defRPr/>
            </a:pPr>
            <a:r>
              <a:rPr lang="es-ES_tradnl" dirty="0"/>
              <a:t>GICAV</a:t>
            </a:r>
          </a:p>
          <a:p>
            <a:pPr>
              <a:buFontTx/>
              <a:buChar char="•"/>
              <a:defRPr/>
            </a:pPr>
            <a:endParaRPr lang="es-ES_tradnl" dirty="0"/>
          </a:p>
          <a:p>
            <a:pPr>
              <a:buFont typeface="Wingdings" pitchFamily="2" charset="2"/>
              <a:buChar char="["/>
              <a:defRPr/>
            </a:pPr>
            <a:r>
              <a:rPr lang="es-ES_tradnl" dirty="0"/>
              <a:t>Capital/Nivel de Servicio</a:t>
            </a:r>
          </a:p>
        </p:txBody>
      </p:sp>
      <p:sp>
        <p:nvSpPr>
          <p:cNvPr id="5142" name="Rectangle 2"/>
          <p:cNvSpPr>
            <a:spLocks noGrp="1" noChangeArrowheads="1"/>
          </p:cNvSpPr>
          <p:nvPr>
            <p:ph type="title"/>
          </p:nvPr>
        </p:nvSpPr>
        <p:spPr>
          <a:xfrm>
            <a:off x="-252413" y="0"/>
            <a:ext cx="8229601" cy="1143000"/>
          </a:xfrm>
        </p:spPr>
        <p:txBody>
          <a:bodyPr anchor="t"/>
          <a:lstStyle/>
          <a:p>
            <a:r>
              <a:rPr lang="es-ES_tradnl" smtClean="0">
                <a:solidFill>
                  <a:schemeClr val="bg1"/>
                </a:solidFill>
              </a:rPr>
              <a:t>Síntesis</a:t>
            </a:r>
          </a:p>
        </p:txBody>
      </p:sp>
      <p:sp>
        <p:nvSpPr>
          <p:cNvPr id="5143" name="AutoShape 28"/>
          <p:cNvSpPr>
            <a:spLocks noChangeArrowheads="1"/>
          </p:cNvSpPr>
          <p:nvPr/>
        </p:nvSpPr>
        <p:spPr bwMode="auto">
          <a:xfrm>
            <a:off x="3924300" y="1412875"/>
            <a:ext cx="647700" cy="288925"/>
          </a:xfrm>
          <a:prstGeom prst="upArrow">
            <a:avLst>
              <a:gd name="adj1" fmla="val 50000"/>
              <a:gd name="adj2" fmla="val 25000"/>
            </a:avLst>
          </a:prstGeom>
          <a:solidFill>
            <a:srgbClr val="FFFF00"/>
          </a:solidFill>
          <a:ln w="9525">
            <a:solidFill>
              <a:schemeClr val="tx1"/>
            </a:solidFill>
            <a:miter lim="800000"/>
            <a:headEnd/>
            <a:tailEnd/>
          </a:ln>
        </p:spPr>
        <p:txBody>
          <a:bodyPr wrap="none" anchor="ctr"/>
          <a:lstStyle/>
          <a:p>
            <a:endParaRPr lang="es-CL"/>
          </a:p>
        </p:txBody>
      </p:sp>
      <p:sp>
        <p:nvSpPr>
          <p:cNvPr id="226334" name="Text Box 30"/>
          <p:cNvSpPr txBox="1">
            <a:spLocks noChangeArrowheads="1"/>
          </p:cNvSpPr>
          <p:nvPr/>
        </p:nvSpPr>
        <p:spPr bwMode="auto">
          <a:xfrm>
            <a:off x="0" y="4940300"/>
            <a:ext cx="3060700" cy="1917700"/>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wrap="none">
            <a:spAutoFit/>
          </a:bodyPr>
          <a:lstStyle/>
          <a:p>
            <a:pPr>
              <a:buFontTx/>
              <a:buChar char="•"/>
              <a:defRPr/>
            </a:pPr>
            <a:r>
              <a:rPr lang="es-ES_tradnl" dirty="0"/>
              <a:t>Innovación</a:t>
            </a:r>
          </a:p>
          <a:p>
            <a:pPr>
              <a:buFontTx/>
              <a:buChar char="•"/>
              <a:defRPr/>
            </a:pPr>
            <a:r>
              <a:rPr lang="es-ES_tradnl" dirty="0"/>
              <a:t>Ventas/servicio</a:t>
            </a:r>
          </a:p>
          <a:p>
            <a:pPr>
              <a:buFontTx/>
              <a:buChar char="•"/>
              <a:defRPr/>
            </a:pPr>
            <a:r>
              <a:rPr lang="es-ES_tradnl" dirty="0"/>
              <a:t>GICAV</a:t>
            </a:r>
          </a:p>
          <a:p>
            <a:pPr>
              <a:defRPr/>
            </a:pPr>
            <a:endParaRPr lang="es-ES_tradnl" dirty="0"/>
          </a:p>
          <a:p>
            <a:pPr>
              <a:buFont typeface="Wingdings" pitchFamily="2" charset="2"/>
              <a:buChar char="["/>
              <a:defRPr/>
            </a:pPr>
            <a:r>
              <a:rPr lang="es-ES_tradnl" dirty="0"/>
              <a:t>Ingresos/Satisfacción</a:t>
            </a:r>
          </a:p>
        </p:txBody>
      </p:sp>
      <p:sp>
        <p:nvSpPr>
          <p:cNvPr id="226335" name="AutoShape 31"/>
          <p:cNvSpPr>
            <a:spLocks noChangeArrowheads="1"/>
          </p:cNvSpPr>
          <p:nvPr/>
        </p:nvSpPr>
        <p:spPr bwMode="auto">
          <a:xfrm>
            <a:off x="684213" y="4581525"/>
            <a:ext cx="647700" cy="288925"/>
          </a:xfrm>
          <a:prstGeom prst="upArrow">
            <a:avLst>
              <a:gd name="adj1" fmla="val 50000"/>
              <a:gd name="adj2" fmla="val 25000"/>
            </a:avLst>
          </a:prstGeom>
          <a:solidFill>
            <a:srgbClr val="FFFF00"/>
          </a:solidFill>
          <a:ln w="9525">
            <a:solidFill>
              <a:schemeClr val="tx1"/>
            </a:solidFill>
            <a:miter lim="800000"/>
            <a:headEnd/>
            <a:tailEnd/>
          </a:ln>
        </p:spPr>
        <p:txBody>
          <a:bodyPr wrap="none" anchor="ctr"/>
          <a:lstStyle/>
          <a:p>
            <a:endParaRPr lang="es-CL"/>
          </a:p>
        </p:txBody>
      </p:sp>
      <p:sp>
        <p:nvSpPr>
          <p:cNvPr id="226336" name="Text Box 32"/>
          <p:cNvSpPr txBox="1">
            <a:spLocks noChangeArrowheads="1"/>
          </p:cNvSpPr>
          <p:nvPr/>
        </p:nvSpPr>
        <p:spPr bwMode="auto">
          <a:xfrm>
            <a:off x="3024188" y="4940300"/>
            <a:ext cx="3500437" cy="1917700"/>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wrap="none">
            <a:spAutoFit/>
          </a:bodyPr>
          <a:lstStyle/>
          <a:p>
            <a:pPr>
              <a:buFontTx/>
              <a:buChar char="•"/>
              <a:defRPr/>
            </a:pPr>
            <a:r>
              <a:rPr lang="es-ES_tradnl" dirty="0"/>
              <a:t>Abastecimiento</a:t>
            </a:r>
          </a:p>
          <a:p>
            <a:pPr>
              <a:buFontTx/>
              <a:buChar char="•"/>
              <a:defRPr/>
            </a:pPr>
            <a:r>
              <a:rPr lang="es-ES_tradnl" dirty="0"/>
              <a:t>Producción</a:t>
            </a:r>
          </a:p>
          <a:p>
            <a:pPr>
              <a:buFontTx/>
              <a:buChar char="•"/>
              <a:defRPr/>
            </a:pPr>
            <a:r>
              <a:rPr lang="es-ES_tradnl" dirty="0"/>
              <a:t>Logística</a:t>
            </a:r>
          </a:p>
          <a:p>
            <a:pPr>
              <a:buFontTx/>
              <a:buChar char="•"/>
              <a:defRPr/>
            </a:pPr>
            <a:r>
              <a:rPr lang="es-ES_tradnl" dirty="0" err="1"/>
              <a:t>Adm</a:t>
            </a:r>
            <a:r>
              <a:rPr lang="es-ES_tradnl" dirty="0"/>
              <a:t> y Gestión</a:t>
            </a:r>
          </a:p>
          <a:p>
            <a:pPr>
              <a:buFont typeface="Wingdings" pitchFamily="2" charset="2"/>
              <a:buChar char="["/>
              <a:defRPr/>
            </a:pPr>
            <a:r>
              <a:rPr lang="es-ES_tradnl" dirty="0"/>
              <a:t>Costos/Nivel de Servicio</a:t>
            </a:r>
          </a:p>
        </p:txBody>
      </p:sp>
      <p:sp>
        <p:nvSpPr>
          <p:cNvPr id="226337" name="AutoShape 33"/>
          <p:cNvSpPr>
            <a:spLocks noChangeArrowheads="1"/>
          </p:cNvSpPr>
          <p:nvPr/>
        </p:nvSpPr>
        <p:spPr bwMode="auto">
          <a:xfrm>
            <a:off x="3708400" y="4581525"/>
            <a:ext cx="647700" cy="288925"/>
          </a:xfrm>
          <a:prstGeom prst="upArrow">
            <a:avLst>
              <a:gd name="adj1" fmla="val 50000"/>
              <a:gd name="adj2" fmla="val 25000"/>
            </a:avLst>
          </a:prstGeom>
          <a:solidFill>
            <a:srgbClr val="FFFF00"/>
          </a:solidFill>
          <a:ln w="9525">
            <a:solidFill>
              <a:schemeClr val="tx1"/>
            </a:solidFill>
            <a:miter lim="800000"/>
            <a:headEnd/>
            <a:tailEnd/>
          </a:ln>
        </p:spPr>
        <p:txBody>
          <a:bodyPr wrap="none" anchor="ctr"/>
          <a:lstStyle/>
          <a:p>
            <a:endParaRPr lang="es-CL"/>
          </a:p>
        </p:txBody>
      </p:sp>
      <p:sp>
        <p:nvSpPr>
          <p:cNvPr id="226341" name="AutoShape 37"/>
          <p:cNvSpPr>
            <a:spLocks noChangeArrowheads="1"/>
          </p:cNvSpPr>
          <p:nvPr/>
        </p:nvSpPr>
        <p:spPr bwMode="auto">
          <a:xfrm>
            <a:off x="7740650" y="2997200"/>
            <a:ext cx="576263" cy="719138"/>
          </a:xfrm>
          <a:prstGeom prst="downArrow">
            <a:avLst>
              <a:gd name="adj1" fmla="val 50000"/>
              <a:gd name="adj2" fmla="val 31198"/>
            </a:avLst>
          </a:prstGeom>
          <a:solidFill>
            <a:srgbClr val="FFFF00"/>
          </a:solidFill>
          <a:ln w="9525">
            <a:solidFill>
              <a:schemeClr val="tx1"/>
            </a:solidFill>
            <a:miter lim="800000"/>
            <a:headEnd/>
            <a:tailEnd/>
          </a:ln>
        </p:spPr>
        <p:txBody>
          <a:bodyPr wrap="none" anchor="ctr"/>
          <a:lstStyle/>
          <a:p>
            <a:endParaRPr lang="es-CL"/>
          </a:p>
        </p:txBody>
      </p:sp>
      <p:sp>
        <p:nvSpPr>
          <p:cNvPr id="226342" name="Text Box 38"/>
          <p:cNvSpPr txBox="1">
            <a:spLocks noChangeArrowheads="1"/>
          </p:cNvSpPr>
          <p:nvPr/>
        </p:nvSpPr>
        <p:spPr bwMode="auto">
          <a:xfrm>
            <a:off x="5592763" y="1989138"/>
            <a:ext cx="3551237" cy="2647950"/>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a:spAutoFit/>
          </a:bodyPr>
          <a:lstStyle/>
          <a:p>
            <a:pPr>
              <a:buFontTx/>
              <a:buChar char="•"/>
              <a:defRPr/>
            </a:pPr>
            <a:r>
              <a:rPr lang="es-ES_tradnl" dirty="0"/>
              <a:t>Red</a:t>
            </a:r>
          </a:p>
          <a:p>
            <a:pPr>
              <a:buFontTx/>
              <a:buChar char="•"/>
              <a:defRPr/>
            </a:pPr>
            <a:r>
              <a:rPr lang="es-ES_tradnl" dirty="0"/>
              <a:t>Instalaciones</a:t>
            </a:r>
          </a:p>
          <a:p>
            <a:pPr>
              <a:buFontTx/>
              <a:buChar char="•"/>
              <a:defRPr/>
            </a:pPr>
            <a:r>
              <a:rPr lang="es-ES_tradnl" dirty="0"/>
              <a:t>GICAV</a:t>
            </a:r>
          </a:p>
          <a:p>
            <a:pPr>
              <a:buFontTx/>
              <a:buChar char="•"/>
              <a:defRPr/>
            </a:pPr>
            <a:r>
              <a:rPr lang="es-ES_tradnl" dirty="0" err="1"/>
              <a:t>OFFShoring</a:t>
            </a:r>
            <a:endParaRPr lang="es-ES_tradnl" dirty="0"/>
          </a:p>
          <a:p>
            <a:pPr>
              <a:buFontTx/>
              <a:buChar char="•"/>
              <a:defRPr/>
            </a:pPr>
            <a:endParaRPr lang="es-ES_tradnl" dirty="0"/>
          </a:p>
          <a:p>
            <a:pPr>
              <a:buFont typeface="Wingdings" pitchFamily="2" charset="2"/>
              <a:buChar char="["/>
              <a:defRPr/>
            </a:pPr>
            <a:r>
              <a:rPr lang="es-ES_tradnl" dirty="0"/>
              <a:t>Activos esenciales/No esenciales</a:t>
            </a:r>
          </a:p>
        </p:txBody>
      </p:sp>
      <p:sp>
        <p:nvSpPr>
          <p:cNvPr id="226343" name="AutoShape 39"/>
          <p:cNvSpPr>
            <a:spLocks noChangeArrowheads="1"/>
          </p:cNvSpPr>
          <p:nvPr/>
        </p:nvSpPr>
        <p:spPr bwMode="auto">
          <a:xfrm>
            <a:off x="7740650" y="4581525"/>
            <a:ext cx="576263" cy="719138"/>
          </a:xfrm>
          <a:prstGeom prst="downArrow">
            <a:avLst>
              <a:gd name="adj1" fmla="val 50000"/>
              <a:gd name="adj2" fmla="val 31198"/>
            </a:avLst>
          </a:prstGeom>
          <a:solidFill>
            <a:srgbClr val="FFFF00"/>
          </a:solidFill>
          <a:ln w="9525">
            <a:solidFill>
              <a:schemeClr val="tx1"/>
            </a:solidFill>
            <a:miter lim="800000"/>
            <a:headEnd/>
            <a:tailEnd/>
          </a:ln>
        </p:spPr>
        <p:txBody>
          <a:bodyPr wrap="none" anchor="ctr"/>
          <a:lstStyle/>
          <a:p>
            <a:endParaRPr lang="es-CL"/>
          </a:p>
        </p:txBody>
      </p:sp>
      <p:sp>
        <p:nvSpPr>
          <p:cNvPr id="5151" name="13 Marcador de fecha"/>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BF8B671-D89E-4FA9-9D7B-9CB18FDC7E08}" type="datetime1">
              <a:rPr lang="es-CL" smtClean="0"/>
              <a:t>12-10-2011</a:t>
            </a:fld>
            <a:endParaRPr lang="en-US"/>
          </a:p>
        </p:txBody>
      </p:sp>
      <p:sp>
        <p:nvSpPr>
          <p:cNvPr id="5152" name="14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244BBE7-7397-4CB5-B1E9-F9B16274DA88}" type="slidenum">
              <a:rPr lang="en-US" smtClean="0"/>
              <a:pPr eaLnBrk="1" hangingPunct="1"/>
              <a:t>67</a:t>
            </a:fld>
            <a:endParaRPr lang="en-US" smtClean="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26335"/>
                                        </p:tgtEl>
                                        <p:attrNameLst>
                                          <p:attrName>style.visibility</p:attrName>
                                        </p:attrNameLst>
                                      </p:cBhvr>
                                      <p:to>
                                        <p:strVal val="visible"/>
                                      </p:to>
                                    </p:set>
                                    <p:animEffect transition="in" filter="box(in)">
                                      <p:cBhvr>
                                        <p:cTn id="7" dur="500"/>
                                        <p:tgtEl>
                                          <p:spTgt spid="226335"/>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226334"/>
                                        </p:tgtEl>
                                        <p:attrNameLst>
                                          <p:attrName>style.visibility</p:attrName>
                                        </p:attrNameLst>
                                      </p:cBhvr>
                                      <p:to>
                                        <p:strVal val="visible"/>
                                      </p:to>
                                    </p:set>
                                    <p:animEffect transition="in" filter="box(in)">
                                      <p:cBhvr>
                                        <p:cTn id="10" dur="500"/>
                                        <p:tgtEl>
                                          <p:spTgt spid="226334"/>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4" presetClass="exit" presetSubtype="16" fill="hold" grpId="1" nodeType="clickEffect">
                                  <p:stCondLst>
                                    <p:cond delay="0"/>
                                  </p:stCondLst>
                                  <p:childTnLst>
                                    <p:animEffect transition="out" filter="box(in)">
                                      <p:cBhvr>
                                        <p:cTn id="14" dur="500"/>
                                        <p:tgtEl>
                                          <p:spTgt spid="226335"/>
                                        </p:tgtEl>
                                      </p:cBhvr>
                                    </p:animEffect>
                                    <p:set>
                                      <p:cBhvr>
                                        <p:cTn id="15" dur="1" fill="hold">
                                          <p:stCondLst>
                                            <p:cond delay="499"/>
                                          </p:stCondLst>
                                        </p:cTn>
                                        <p:tgtEl>
                                          <p:spTgt spid="226335"/>
                                        </p:tgtEl>
                                        <p:attrNameLst>
                                          <p:attrName>style.visibility</p:attrName>
                                        </p:attrNameLst>
                                      </p:cBhvr>
                                      <p:to>
                                        <p:strVal val="hidden"/>
                                      </p:to>
                                    </p:set>
                                  </p:childTnLst>
                                </p:cTn>
                              </p:par>
                              <p:par>
                                <p:cTn id="16" presetID="4" presetClass="exit" presetSubtype="16" fill="hold" grpId="1" nodeType="withEffect">
                                  <p:stCondLst>
                                    <p:cond delay="0"/>
                                  </p:stCondLst>
                                  <p:childTnLst>
                                    <p:animEffect transition="out" filter="box(in)">
                                      <p:cBhvr>
                                        <p:cTn id="17" dur="500"/>
                                        <p:tgtEl>
                                          <p:spTgt spid="226334"/>
                                        </p:tgtEl>
                                      </p:cBhvr>
                                    </p:animEffect>
                                    <p:set>
                                      <p:cBhvr>
                                        <p:cTn id="18" dur="1" fill="hold">
                                          <p:stCondLst>
                                            <p:cond delay="499"/>
                                          </p:stCondLst>
                                        </p:cTn>
                                        <p:tgtEl>
                                          <p:spTgt spid="226334"/>
                                        </p:tgtEl>
                                        <p:attrNameLst>
                                          <p:attrName>style.visibility</p:attrName>
                                        </p:attrNameLst>
                                      </p:cBhvr>
                                      <p:to>
                                        <p:strVal val="hidden"/>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4" presetClass="entr" presetSubtype="16" fill="hold" grpId="0" nodeType="clickEffect">
                                  <p:stCondLst>
                                    <p:cond delay="0"/>
                                  </p:stCondLst>
                                  <p:childTnLst>
                                    <p:set>
                                      <p:cBhvr>
                                        <p:cTn id="22" dur="1" fill="hold">
                                          <p:stCondLst>
                                            <p:cond delay="0"/>
                                          </p:stCondLst>
                                        </p:cTn>
                                        <p:tgtEl>
                                          <p:spTgt spid="226337"/>
                                        </p:tgtEl>
                                        <p:attrNameLst>
                                          <p:attrName>style.visibility</p:attrName>
                                        </p:attrNameLst>
                                      </p:cBhvr>
                                      <p:to>
                                        <p:strVal val="visible"/>
                                      </p:to>
                                    </p:set>
                                    <p:animEffect transition="in" filter="box(in)">
                                      <p:cBhvr>
                                        <p:cTn id="23" dur="500"/>
                                        <p:tgtEl>
                                          <p:spTgt spid="226337"/>
                                        </p:tgtEl>
                                      </p:cBhvr>
                                    </p:animEffect>
                                  </p:childTnLst>
                                </p:cTn>
                              </p:par>
                              <p:par>
                                <p:cTn id="24" presetID="4" presetClass="entr" presetSubtype="16" fill="hold" grpId="0" nodeType="withEffect">
                                  <p:stCondLst>
                                    <p:cond delay="0"/>
                                  </p:stCondLst>
                                  <p:childTnLst>
                                    <p:set>
                                      <p:cBhvr>
                                        <p:cTn id="25" dur="1" fill="hold">
                                          <p:stCondLst>
                                            <p:cond delay="0"/>
                                          </p:stCondLst>
                                        </p:cTn>
                                        <p:tgtEl>
                                          <p:spTgt spid="226336"/>
                                        </p:tgtEl>
                                        <p:attrNameLst>
                                          <p:attrName>style.visibility</p:attrName>
                                        </p:attrNameLst>
                                      </p:cBhvr>
                                      <p:to>
                                        <p:strVal val="visible"/>
                                      </p:to>
                                    </p:set>
                                    <p:animEffect transition="in" filter="box(in)">
                                      <p:cBhvr>
                                        <p:cTn id="26" dur="500"/>
                                        <p:tgtEl>
                                          <p:spTgt spid="226336"/>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4" presetClass="exit" presetSubtype="16" fill="hold" grpId="1" nodeType="clickEffect">
                                  <p:stCondLst>
                                    <p:cond delay="0"/>
                                  </p:stCondLst>
                                  <p:childTnLst>
                                    <p:animEffect transition="out" filter="box(in)">
                                      <p:cBhvr>
                                        <p:cTn id="30" dur="500"/>
                                        <p:tgtEl>
                                          <p:spTgt spid="226337"/>
                                        </p:tgtEl>
                                      </p:cBhvr>
                                    </p:animEffect>
                                    <p:set>
                                      <p:cBhvr>
                                        <p:cTn id="31" dur="1" fill="hold">
                                          <p:stCondLst>
                                            <p:cond delay="499"/>
                                          </p:stCondLst>
                                        </p:cTn>
                                        <p:tgtEl>
                                          <p:spTgt spid="226337"/>
                                        </p:tgtEl>
                                        <p:attrNameLst>
                                          <p:attrName>style.visibility</p:attrName>
                                        </p:attrNameLst>
                                      </p:cBhvr>
                                      <p:to>
                                        <p:strVal val="hidden"/>
                                      </p:to>
                                    </p:set>
                                  </p:childTnLst>
                                </p:cTn>
                              </p:par>
                              <p:par>
                                <p:cTn id="32" presetID="4" presetClass="exit" presetSubtype="16" fill="hold" grpId="1" nodeType="withEffect">
                                  <p:stCondLst>
                                    <p:cond delay="0"/>
                                  </p:stCondLst>
                                  <p:childTnLst>
                                    <p:animEffect transition="out" filter="box(in)">
                                      <p:cBhvr>
                                        <p:cTn id="33" dur="500"/>
                                        <p:tgtEl>
                                          <p:spTgt spid="226336"/>
                                        </p:tgtEl>
                                      </p:cBhvr>
                                    </p:animEffect>
                                    <p:set>
                                      <p:cBhvr>
                                        <p:cTn id="34" dur="1" fill="hold">
                                          <p:stCondLst>
                                            <p:cond delay="499"/>
                                          </p:stCondLst>
                                        </p:cTn>
                                        <p:tgtEl>
                                          <p:spTgt spid="226336"/>
                                        </p:tgtEl>
                                        <p:attrNameLst>
                                          <p:attrName>style.visibility</p:attrName>
                                        </p:attrNameLst>
                                      </p:cBhvr>
                                      <p:to>
                                        <p:strVal val="hidden"/>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4" presetClass="entr" presetSubtype="16" fill="hold" grpId="0" nodeType="clickEffect">
                                  <p:stCondLst>
                                    <p:cond delay="0"/>
                                  </p:stCondLst>
                                  <p:childTnLst>
                                    <p:set>
                                      <p:cBhvr>
                                        <p:cTn id="38" dur="1" fill="hold">
                                          <p:stCondLst>
                                            <p:cond delay="0"/>
                                          </p:stCondLst>
                                        </p:cTn>
                                        <p:tgtEl>
                                          <p:spTgt spid="226341"/>
                                        </p:tgtEl>
                                        <p:attrNameLst>
                                          <p:attrName>style.visibility</p:attrName>
                                        </p:attrNameLst>
                                      </p:cBhvr>
                                      <p:to>
                                        <p:strVal val="visible"/>
                                      </p:to>
                                    </p:set>
                                    <p:animEffect transition="in" filter="box(in)">
                                      <p:cBhvr>
                                        <p:cTn id="39" dur="500"/>
                                        <p:tgtEl>
                                          <p:spTgt spid="226341"/>
                                        </p:tgtEl>
                                      </p:cBhvr>
                                    </p:animEffect>
                                  </p:childTnLst>
                                </p:cTn>
                              </p:par>
                              <p:par>
                                <p:cTn id="40" presetID="4" presetClass="entr" presetSubtype="16" fill="hold" grpId="0" nodeType="withEffect">
                                  <p:stCondLst>
                                    <p:cond delay="0"/>
                                  </p:stCondLst>
                                  <p:childTnLst>
                                    <p:set>
                                      <p:cBhvr>
                                        <p:cTn id="41" dur="1" fill="hold">
                                          <p:stCondLst>
                                            <p:cond delay="0"/>
                                          </p:stCondLst>
                                        </p:cTn>
                                        <p:tgtEl>
                                          <p:spTgt spid="226340"/>
                                        </p:tgtEl>
                                        <p:attrNameLst>
                                          <p:attrName>style.visibility</p:attrName>
                                        </p:attrNameLst>
                                      </p:cBhvr>
                                      <p:to>
                                        <p:strVal val="visible"/>
                                      </p:to>
                                    </p:set>
                                    <p:animEffect transition="in" filter="box(in)">
                                      <p:cBhvr>
                                        <p:cTn id="42" dur="500"/>
                                        <p:tgtEl>
                                          <p:spTgt spid="226340"/>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4" presetClass="exit" presetSubtype="16" fill="hold" grpId="1" nodeType="clickEffect">
                                  <p:stCondLst>
                                    <p:cond delay="0"/>
                                  </p:stCondLst>
                                  <p:childTnLst>
                                    <p:animEffect transition="out" filter="box(in)">
                                      <p:cBhvr>
                                        <p:cTn id="46" dur="500"/>
                                        <p:tgtEl>
                                          <p:spTgt spid="226341"/>
                                        </p:tgtEl>
                                      </p:cBhvr>
                                    </p:animEffect>
                                    <p:set>
                                      <p:cBhvr>
                                        <p:cTn id="47" dur="1" fill="hold">
                                          <p:stCondLst>
                                            <p:cond delay="499"/>
                                          </p:stCondLst>
                                        </p:cTn>
                                        <p:tgtEl>
                                          <p:spTgt spid="226341"/>
                                        </p:tgtEl>
                                        <p:attrNameLst>
                                          <p:attrName>style.visibility</p:attrName>
                                        </p:attrNameLst>
                                      </p:cBhvr>
                                      <p:to>
                                        <p:strVal val="hidden"/>
                                      </p:to>
                                    </p:set>
                                  </p:childTnLst>
                                </p:cTn>
                              </p:par>
                              <p:par>
                                <p:cTn id="48" presetID="4" presetClass="exit" presetSubtype="16" fill="hold" grpId="1" nodeType="withEffect">
                                  <p:stCondLst>
                                    <p:cond delay="0"/>
                                  </p:stCondLst>
                                  <p:childTnLst>
                                    <p:animEffect transition="out" filter="box(in)">
                                      <p:cBhvr>
                                        <p:cTn id="49" dur="500"/>
                                        <p:tgtEl>
                                          <p:spTgt spid="226340"/>
                                        </p:tgtEl>
                                      </p:cBhvr>
                                    </p:animEffect>
                                    <p:set>
                                      <p:cBhvr>
                                        <p:cTn id="50" dur="1" fill="hold">
                                          <p:stCondLst>
                                            <p:cond delay="499"/>
                                          </p:stCondLst>
                                        </p:cTn>
                                        <p:tgtEl>
                                          <p:spTgt spid="226340"/>
                                        </p:tgtEl>
                                        <p:attrNameLst>
                                          <p:attrName>style.visibility</p:attrName>
                                        </p:attrNameLst>
                                      </p:cBhvr>
                                      <p:to>
                                        <p:strVal val="hidden"/>
                                      </p:to>
                                    </p:set>
                                  </p:childTnLst>
                                </p:cTn>
                              </p:par>
                            </p:childTnLst>
                          </p:cTn>
                        </p:par>
                      </p:childTnLst>
                    </p:cTn>
                  </p:par>
                  <p:par>
                    <p:cTn id="51" fill="hold" nodeType="clickPar">
                      <p:stCondLst>
                        <p:cond delay="indefinite"/>
                      </p:stCondLst>
                      <p:childTnLst>
                        <p:par>
                          <p:cTn id="52" fill="hold" nodeType="withGroup">
                            <p:stCondLst>
                              <p:cond delay="0"/>
                            </p:stCondLst>
                            <p:childTnLst>
                              <p:par>
                                <p:cTn id="53" presetID="4" presetClass="entr" presetSubtype="16" fill="hold" grpId="0" nodeType="clickEffect">
                                  <p:stCondLst>
                                    <p:cond delay="0"/>
                                  </p:stCondLst>
                                  <p:childTnLst>
                                    <p:set>
                                      <p:cBhvr>
                                        <p:cTn id="54" dur="1" fill="hold">
                                          <p:stCondLst>
                                            <p:cond delay="0"/>
                                          </p:stCondLst>
                                        </p:cTn>
                                        <p:tgtEl>
                                          <p:spTgt spid="226343"/>
                                        </p:tgtEl>
                                        <p:attrNameLst>
                                          <p:attrName>style.visibility</p:attrName>
                                        </p:attrNameLst>
                                      </p:cBhvr>
                                      <p:to>
                                        <p:strVal val="visible"/>
                                      </p:to>
                                    </p:set>
                                    <p:animEffect transition="in" filter="box(in)">
                                      <p:cBhvr>
                                        <p:cTn id="55" dur="500"/>
                                        <p:tgtEl>
                                          <p:spTgt spid="226343"/>
                                        </p:tgtEl>
                                      </p:cBhvr>
                                    </p:animEffect>
                                  </p:childTnLst>
                                </p:cTn>
                              </p:par>
                              <p:par>
                                <p:cTn id="56" presetID="4" presetClass="entr" presetSubtype="16" fill="hold" grpId="0" nodeType="withEffect">
                                  <p:stCondLst>
                                    <p:cond delay="0"/>
                                  </p:stCondLst>
                                  <p:childTnLst>
                                    <p:set>
                                      <p:cBhvr>
                                        <p:cTn id="57" dur="1" fill="hold">
                                          <p:stCondLst>
                                            <p:cond delay="0"/>
                                          </p:stCondLst>
                                        </p:cTn>
                                        <p:tgtEl>
                                          <p:spTgt spid="226342"/>
                                        </p:tgtEl>
                                        <p:attrNameLst>
                                          <p:attrName>style.visibility</p:attrName>
                                        </p:attrNameLst>
                                      </p:cBhvr>
                                      <p:to>
                                        <p:strVal val="visible"/>
                                      </p:to>
                                    </p:set>
                                    <p:animEffect transition="in" filter="box(in)">
                                      <p:cBhvr>
                                        <p:cTn id="58" dur="500"/>
                                        <p:tgtEl>
                                          <p:spTgt spid="226342"/>
                                        </p:tgtEl>
                                      </p:cBhvr>
                                    </p:animEffect>
                                  </p:childTnLst>
                                </p:cTn>
                              </p:par>
                            </p:childTnLst>
                          </p:cTn>
                        </p:par>
                      </p:childTnLst>
                    </p:cTn>
                  </p:par>
                  <p:par>
                    <p:cTn id="59" fill="hold" nodeType="clickPar">
                      <p:stCondLst>
                        <p:cond delay="indefinite"/>
                      </p:stCondLst>
                      <p:childTnLst>
                        <p:par>
                          <p:cTn id="60" fill="hold" nodeType="withGroup">
                            <p:stCondLst>
                              <p:cond delay="0"/>
                            </p:stCondLst>
                            <p:childTnLst>
                              <p:par>
                                <p:cTn id="61" presetID="4" presetClass="exit" presetSubtype="16" fill="hold" grpId="1" nodeType="clickEffect">
                                  <p:stCondLst>
                                    <p:cond delay="0"/>
                                  </p:stCondLst>
                                  <p:childTnLst>
                                    <p:animEffect transition="out" filter="box(in)">
                                      <p:cBhvr>
                                        <p:cTn id="62" dur="500"/>
                                        <p:tgtEl>
                                          <p:spTgt spid="226343"/>
                                        </p:tgtEl>
                                      </p:cBhvr>
                                    </p:animEffect>
                                    <p:set>
                                      <p:cBhvr>
                                        <p:cTn id="63" dur="1" fill="hold">
                                          <p:stCondLst>
                                            <p:cond delay="499"/>
                                          </p:stCondLst>
                                        </p:cTn>
                                        <p:tgtEl>
                                          <p:spTgt spid="226343"/>
                                        </p:tgtEl>
                                        <p:attrNameLst>
                                          <p:attrName>style.visibility</p:attrName>
                                        </p:attrNameLst>
                                      </p:cBhvr>
                                      <p:to>
                                        <p:strVal val="hidden"/>
                                      </p:to>
                                    </p:set>
                                  </p:childTnLst>
                                </p:cTn>
                              </p:par>
                              <p:par>
                                <p:cTn id="64" presetID="4" presetClass="exit" presetSubtype="16" fill="hold" grpId="1" nodeType="withEffect">
                                  <p:stCondLst>
                                    <p:cond delay="0"/>
                                  </p:stCondLst>
                                  <p:childTnLst>
                                    <p:animEffect transition="out" filter="box(in)">
                                      <p:cBhvr>
                                        <p:cTn id="65" dur="500"/>
                                        <p:tgtEl>
                                          <p:spTgt spid="226342"/>
                                        </p:tgtEl>
                                      </p:cBhvr>
                                    </p:animEffect>
                                    <p:set>
                                      <p:cBhvr>
                                        <p:cTn id="66" dur="1" fill="hold">
                                          <p:stCondLst>
                                            <p:cond delay="499"/>
                                          </p:stCondLst>
                                        </p:cTn>
                                        <p:tgtEl>
                                          <p:spTgt spid="22634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6340" grpId="0" animBg="1"/>
      <p:bldP spid="226340" grpId="1" animBg="1"/>
      <p:bldP spid="226334" grpId="0" animBg="1"/>
      <p:bldP spid="226334" grpId="1" animBg="1"/>
      <p:bldP spid="226335" grpId="0" animBg="1"/>
      <p:bldP spid="226335" grpId="1" animBg="1"/>
      <p:bldP spid="226336" grpId="0" animBg="1"/>
      <p:bldP spid="226336" grpId="1" animBg="1"/>
      <p:bldP spid="226337" grpId="0" animBg="1"/>
      <p:bldP spid="226337" grpId="1" animBg="1"/>
      <p:bldP spid="226341" grpId="0" animBg="1"/>
      <p:bldP spid="226341" grpId="1" animBg="1"/>
      <p:bldP spid="226342" grpId="0" animBg="1"/>
      <p:bldP spid="226342" grpId="1" animBg="1"/>
      <p:bldP spid="226343" grpId="0" animBg="1"/>
      <p:bldP spid="226343" grpId="1" animBg="1"/>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4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sp>
        <p:nvSpPr>
          <p:cNvPr id="92163" name="Rectangle 2"/>
          <p:cNvSpPr>
            <a:spLocks noGrp="1" noChangeArrowheads="1"/>
          </p:cNvSpPr>
          <p:nvPr>
            <p:ph type="title"/>
          </p:nvPr>
        </p:nvSpPr>
        <p:spPr/>
        <p:txBody>
          <a:bodyPr anchor="t"/>
          <a:lstStyle/>
          <a:p>
            <a:endParaRPr lang="es-ES_tradnl" smtClean="0"/>
          </a:p>
        </p:txBody>
      </p:sp>
      <p:sp>
        <p:nvSpPr>
          <p:cNvPr id="92164" name="Rectangle 3"/>
          <p:cNvSpPr>
            <a:spLocks noGrp="1" noChangeArrowheads="1"/>
          </p:cNvSpPr>
          <p:nvPr>
            <p:ph type="body" idx="1"/>
          </p:nvPr>
        </p:nvSpPr>
        <p:spPr/>
        <p:txBody>
          <a:bodyPr/>
          <a:lstStyle/>
          <a:p>
            <a:endParaRPr lang="es-ES_tradnl" smtClean="0"/>
          </a:p>
        </p:txBody>
      </p:sp>
      <p:pic>
        <p:nvPicPr>
          <p:cNvPr id="92165"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850" y="260350"/>
            <a:ext cx="7991475" cy="561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166" name="Rectangle 5"/>
          <p:cNvSpPr>
            <a:spLocks noChangeArrowheads="1"/>
          </p:cNvSpPr>
          <p:nvPr/>
        </p:nvSpPr>
        <p:spPr bwMode="auto">
          <a:xfrm>
            <a:off x="323850" y="692150"/>
            <a:ext cx="7993063" cy="792163"/>
          </a:xfrm>
          <a:prstGeom prst="rect">
            <a:avLst/>
          </a:prstGeom>
          <a:solidFill>
            <a:schemeClr val="accent1"/>
          </a:solidFill>
          <a:ln w="9525">
            <a:solidFill>
              <a:schemeClr val="tx1"/>
            </a:solidFill>
            <a:miter lim="800000"/>
            <a:headEnd/>
            <a:tailEnd/>
          </a:ln>
        </p:spPr>
        <p:txBody>
          <a:bodyPr wrap="none" anchor="ctr"/>
          <a:lstStyle/>
          <a:p>
            <a:endParaRPr lang="es-CL"/>
          </a:p>
        </p:txBody>
      </p:sp>
      <p:sp>
        <p:nvSpPr>
          <p:cNvPr id="92167" name="6 Marcador de fecha"/>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A70E708-0F79-4CF3-B393-EEBF7029B847}" type="datetime1">
              <a:rPr lang="es-CL" smtClean="0"/>
              <a:t>12-10-2011</a:t>
            </a:fld>
            <a:endParaRPr lang="es-ES"/>
          </a:p>
        </p:txBody>
      </p:sp>
      <p:sp>
        <p:nvSpPr>
          <p:cNvPr id="92168" name="7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4DD60F3-4823-4399-ABD3-DBD831FFB9A6}" type="slidenum">
              <a:rPr lang="es-ES"/>
              <a:pPr eaLnBrk="1" hangingPunct="1"/>
              <a:t>68</a:t>
            </a:fld>
            <a:endParaRPr lang="es-ES"/>
          </a:p>
        </p:txBody>
      </p:sp>
    </p:spTree>
  </p:cSld>
  <p:clrMapOvr>
    <a:masterClrMapping/>
  </p:clrMapOvr>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4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sp>
        <p:nvSpPr>
          <p:cNvPr id="93187" name="Rectangle 2"/>
          <p:cNvSpPr>
            <a:spLocks noGrp="1" noChangeArrowheads="1"/>
          </p:cNvSpPr>
          <p:nvPr>
            <p:ph type="title"/>
          </p:nvPr>
        </p:nvSpPr>
        <p:spPr>
          <a:xfrm>
            <a:off x="323850" y="188913"/>
            <a:ext cx="5338763" cy="633412"/>
          </a:xfrm>
        </p:spPr>
        <p:txBody>
          <a:bodyPr anchor="t"/>
          <a:lstStyle/>
          <a:p>
            <a:r>
              <a:rPr lang="es-CL" sz="3200" smtClean="0">
                <a:solidFill>
                  <a:schemeClr val="bg1"/>
                </a:solidFill>
              </a:rPr>
              <a:t>Objetivos de la Estrategia de Operaciones</a:t>
            </a:r>
          </a:p>
        </p:txBody>
      </p:sp>
      <p:sp>
        <p:nvSpPr>
          <p:cNvPr id="73732" name="Rectangle 3"/>
          <p:cNvSpPr>
            <a:spLocks noGrp="1" noChangeArrowheads="1"/>
          </p:cNvSpPr>
          <p:nvPr>
            <p:ph type="body" idx="1"/>
          </p:nvPr>
        </p:nvSpPr>
        <p:spPr>
          <a:xfrm>
            <a:off x="685800" y="1981200"/>
            <a:ext cx="8207375" cy="2311400"/>
          </a:xfrm>
          <a:ln>
            <a:solidFill>
              <a:schemeClr val="accent1">
                <a:lumMod val="20000"/>
                <a:lumOff val="80000"/>
              </a:schemeClr>
            </a:solidFill>
          </a:ln>
        </p:spPr>
        <p:txBody>
          <a:bodyPr/>
          <a:lstStyle/>
          <a:p>
            <a:pPr>
              <a:lnSpc>
                <a:spcPct val="80000"/>
              </a:lnSpc>
              <a:defRPr/>
            </a:pPr>
            <a:r>
              <a:rPr lang="es-CL" dirty="0" smtClean="0"/>
              <a:t>Desarrollar la capacidad de implementar la estrategia de negocio a través de un sistema de creación de valor coherente con ella. </a:t>
            </a:r>
          </a:p>
          <a:p>
            <a:pPr>
              <a:lnSpc>
                <a:spcPct val="80000"/>
              </a:lnSpc>
              <a:defRPr/>
            </a:pPr>
            <a:endParaRPr lang="es-CL" dirty="0" smtClean="0"/>
          </a:p>
          <a:p>
            <a:pPr>
              <a:lnSpc>
                <a:spcPct val="80000"/>
              </a:lnSpc>
              <a:defRPr/>
            </a:pPr>
            <a:endParaRPr lang="es-CL" dirty="0" smtClean="0"/>
          </a:p>
          <a:p>
            <a:pPr>
              <a:lnSpc>
                <a:spcPct val="80000"/>
              </a:lnSpc>
              <a:defRPr/>
            </a:pPr>
            <a:endParaRPr lang="es-CL" dirty="0" smtClean="0"/>
          </a:p>
          <a:p>
            <a:pPr>
              <a:lnSpc>
                <a:spcPct val="80000"/>
              </a:lnSpc>
              <a:defRPr/>
            </a:pPr>
            <a:r>
              <a:rPr lang="es-CL" dirty="0" smtClean="0"/>
              <a:t>Maximizar las opciones para el desarrollo del negocio, entregando variantes para el diseño de la estrategia.</a:t>
            </a:r>
          </a:p>
        </p:txBody>
      </p:sp>
      <p:sp>
        <p:nvSpPr>
          <p:cNvPr id="199688" name="AutoShape 8"/>
          <p:cNvSpPr>
            <a:spLocks noChangeArrowheads="1"/>
          </p:cNvSpPr>
          <p:nvPr/>
        </p:nvSpPr>
        <p:spPr bwMode="auto">
          <a:xfrm>
            <a:off x="2771775" y="3429000"/>
            <a:ext cx="576263" cy="1008063"/>
          </a:xfrm>
          <a:prstGeom prst="upArrow">
            <a:avLst>
              <a:gd name="adj1" fmla="val 50000"/>
              <a:gd name="adj2" fmla="val 43733"/>
            </a:avLst>
          </a:prstGeom>
          <a:solidFill>
            <a:schemeClr val="accent1"/>
          </a:solidFill>
          <a:ln w="9525">
            <a:solidFill>
              <a:schemeClr val="tx1"/>
            </a:solidFill>
            <a:miter lim="800000"/>
            <a:headEnd/>
            <a:tailEnd/>
          </a:ln>
        </p:spPr>
        <p:txBody>
          <a:bodyPr wrap="none" anchor="ctr"/>
          <a:lstStyle/>
          <a:p>
            <a:endParaRPr lang="es-CL"/>
          </a:p>
        </p:txBody>
      </p:sp>
      <p:sp>
        <p:nvSpPr>
          <p:cNvPr id="199689" name="AutoShape 9"/>
          <p:cNvSpPr>
            <a:spLocks noChangeArrowheads="1"/>
          </p:cNvSpPr>
          <p:nvPr/>
        </p:nvSpPr>
        <p:spPr bwMode="auto">
          <a:xfrm rot="10800000">
            <a:off x="4211638" y="3429000"/>
            <a:ext cx="576262" cy="1008063"/>
          </a:xfrm>
          <a:prstGeom prst="upArrow">
            <a:avLst>
              <a:gd name="adj1" fmla="val 50000"/>
              <a:gd name="adj2" fmla="val 43733"/>
            </a:avLst>
          </a:prstGeom>
          <a:solidFill>
            <a:schemeClr val="accent1"/>
          </a:solidFill>
          <a:ln w="9525">
            <a:solidFill>
              <a:schemeClr val="tx1"/>
            </a:solidFill>
            <a:miter lim="800000"/>
            <a:headEnd/>
            <a:tailEnd/>
          </a:ln>
        </p:spPr>
        <p:txBody>
          <a:bodyPr wrap="none" anchor="ctr"/>
          <a:lstStyle/>
          <a:p>
            <a:endParaRPr lang="es-CL"/>
          </a:p>
        </p:txBody>
      </p:sp>
      <p:sp>
        <p:nvSpPr>
          <p:cNvPr id="93191" name="6 Marcador de fecha"/>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3F5189C-C925-4A07-8CD2-4D44612EA787}" type="datetime1">
              <a:rPr lang="es-CL" smtClean="0"/>
              <a:t>12-10-2011</a:t>
            </a:fld>
            <a:endParaRPr lang="es-ES"/>
          </a:p>
        </p:txBody>
      </p:sp>
      <p:sp>
        <p:nvSpPr>
          <p:cNvPr id="93192" name="7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69A427C-0980-4F91-AD51-951E2D091ECA}" type="slidenum">
              <a:rPr lang="es-ES"/>
              <a:pPr eaLnBrk="1" hangingPunct="1"/>
              <a:t>69</a:t>
            </a:fld>
            <a:endParaRPr lang="es-ES"/>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7" presetClass="emph" presetSubtype="0" fill="hold" grpId="0" nodeType="afterEffect">
                                  <p:stCondLst>
                                    <p:cond delay="0"/>
                                  </p:stCondLst>
                                  <p:childTnLst>
                                    <p:animClr clrSpc="rgb" dir="cw">
                                      <p:cBhvr override="childStyle">
                                        <p:cTn id="6" dur="250" autoRev="1" fill="hold"/>
                                        <p:tgtEl>
                                          <p:spTgt spid="199688"/>
                                        </p:tgtEl>
                                        <p:attrNameLst>
                                          <p:attrName>style.color</p:attrName>
                                        </p:attrNameLst>
                                      </p:cBhvr>
                                      <p:to>
                                        <a:schemeClr val="bg1"/>
                                      </p:to>
                                    </p:animClr>
                                    <p:animClr clrSpc="rgb" dir="cw">
                                      <p:cBhvr>
                                        <p:cTn id="7" dur="250" autoRev="1" fill="hold"/>
                                        <p:tgtEl>
                                          <p:spTgt spid="199688"/>
                                        </p:tgtEl>
                                        <p:attrNameLst>
                                          <p:attrName>fillcolor</p:attrName>
                                        </p:attrNameLst>
                                      </p:cBhvr>
                                      <p:to>
                                        <a:schemeClr val="bg1"/>
                                      </p:to>
                                    </p:animClr>
                                    <p:set>
                                      <p:cBhvr>
                                        <p:cTn id="8" dur="250" autoRev="1" fill="hold"/>
                                        <p:tgtEl>
                                          <p:spTgt spid="199688"/>
                                        </p:tgtEl>
                                        <p:attrNameLst>
                                          <p:attrName>fill.type</p:attrName>
                                        </p:attrNameLst>
                                      </p:cBhvr>
                                      <p:to>
                                        <p:strVal val="solid"/>
                                      </p:to>
                                    </p:set>
                                    <p:set>
                                      <p:cBhvr>
                                        <p:cTn id="9" dur="250" autoRev="1" fill="hold"/>
                                        <p:tgtEl>
                                          <p:spTgt spid="199688"/>
                                        </p:tgtEl>
                                        <p:attrNameLst>
                                          <p:attrName>fill.on</p:attrName>
                                        </p:attrNameLst>
                                      </p:cBhvr>
                                      <p:to>
                                        <p:strVal val="true"/>
                                      </p:to>
                                    </p:set>
                                  </p:childTnLst>
                                </p:cTn>
                              </p:par>
                              <p:par>
                                <p:cTn id="10" presetID="27" presetClass="emph" presetSubtype="0" fill="hold" grpId="0" nodeType="withEffect">
                                  <p:stCondLst>
                                    <p:cond delay="0"/>
                                  </p:stCondLst>
                                  <p:childTnLst>
                                    <p:animClr clrSpc="rgb" dir="cw">
                                      <p:cBhvr override="childStyle">
                                        <p:cTn id="11" dur="250" autoRev="1" fill="hold"/>
                                        <p:tgtEl>
                                          <p:spTgt spid="199689"/>
                                        </p:tgtEl>
                                        <p:attrNameLst>
                                          <p:attrName>style.color</p:attrName>
                                        </p:attrNameLst>
                                      </p:cBhvr>
                                      <p:to>
                                        <a:schemeClr val="bg1"/>
                                      </p:to>
                                    </p:animClr>
                                    <p:animClr clrSpc="rgb" dir="cw">
                                      <p:cBhvr>
                                        <p:cTn id="12" dur="250" autoRev="1" fill="hold"/>
                                        <p:tgtEl>
                                          <p:spTgt spid="199689"/>
                                        </p:tgtEl>
                                        <p:attrNameLst>
                                          <p:attrName>fillcolor</p:attrName>
                                        </p:attrNameLst>
                                      </p:cBhvr>
                                      <p:to>
                                        <a:schemeClr val="bg1"/>
                                      </p:to>
                                    </p:animClr>
                                    <p:set>
                                      <p:cBhvr>
                                        <p:cTn id="13" dur="250" autoRev="1" fill="hold"/>
                                        <p:tgtEl>
                                          <p:spTgt spid="199689"/>
                                        </p:tgtEl>
                                        <p:attrNameLst>
                                          <p:attrName>fill.type</p:attrName>
                                        </p:attrNameLst>
                                      </p:cBhvr>
                                      <p:to>
                                        <p:strVal val="solid"/>
                                      </p:to>
                                    </p:set>
                                    <p:set>
                                      <p:cBhvr>
                                        <p:cTn id="14" dur="250" autoRev="1" fill="hold"/>
                                        <p:tgtEl>
                                          <p:spTgt spid="199689"/>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9688" grpId="0" animBg="1"/>
      <p:bldP spid="19968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4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sp>
        <p:nvSpPr>
          <p:cNvPr id="33795" name="Text Box 2"/>
          <p:cNvSpPr txBox="1">
            <a:spLocks noChangeArrowheads="1"/>
          </p:cNvSpPr>
          <p:nvPr/>
        </p:nvSpPr>
        <p:spPr bwMode="auto">
          <a:xfrm>
            <a:off x="2770188" y="2708275"/>
            <a:ext cx="360203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b="1"/>
              <a:t>Estrategia de Operaciones</a:t>
            </a:r>
            <a:endParaRPr lang="es-CL"/>
          </a:p>
        </p:txBody>
      </p:sp>
      <p:sp>
        <p:nvSpPr>
          <p:cNvPr id="33796" name="Line 3"/>
          <p:cNvSpPr>
            <a:spLocks noChangeShapeType="1"/>
          </p:cNvSpPr>
          <p:nvPr/>
        </p:nvSpPr>
        <p:spPr bwMode="auto">
          <a:xfrm flipV="1">
            <a:off x="5292725" y="5516563"/>
            <a:ext cx="1871663"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s-CL"/>
          </a:p>
        </p:txBody>
      </p:sp>
      <p:sp>
        <p:nvSpPr>
          <p:cNvPr id="33797" name="Text Box 4"/>
          <p:cNvSpPr txBox="1">
            <a:spLocks noChangeArrowheads="1"/>
          </p:cNvSpPr>
          <p:nvPr/>
        </p:nvSpPr>
        <p:spPr bwMode="auto">
          <a:xfrm>
            <a:off x="3637161" y="5102225"/>
            <a:ext cx="165556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dirty="0">
                <a:solidFill>
                  <a:srgbClr val="FF0000"/>
                </a:solidFill>
              </a:rPr>
              <a:t>Desarrollo </a:t>
            </a:r>
            <a:r>
              <a:rPr lang="es-CL" dirty="0" smtClean="0">
                <a:solidFill>
                  <a:srgbClr val="FF0000"/>
                </a:solidFill>
              </a:rPr>
              <a:t>de las TIC</a:t>
            </a:r>
            <a:endParaRPr lang="es-CL" dirty="0">
              <a:solidFill>
                <a:srgbClr val="FF0000"/>
              </a:solidFill>
            </a:endParaRPr>
          </a:p>
        </p:txBody>
      </p:sp>
      <p:sp>
        <p:nvSpPr>
          <p:cNvPr id="33798" name="Text Box 5"/>
          <p:cNvSpPr txBox="1">
            <a:spLocks noChangeArrowheads="1"/>
          </p:cNvSpPr>
          <p:nvPr/>
        </p:nvSpPr>
        <p:spPr bwMode="auto">
          <a:xfrm>
            <a:off x="6994525" y="4941888"/>
            <a:ext cx="2149475" cy="155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s-CL" b="1"/>
              <a:t>Estrategia de</a:t>
            </a:r>
          </a:p>
          <a:p>
            <a:pPr algn="ctr" eaLnBrk="1" hangingPunct="1"/>
            <a:r>
              <a:rPr lang="es-CL" b="1"/>
              <a:t>Operaciones </a:t>
            </a:r>
          </a:p>
          <a:p>
            <a:pPr algn="ctr" eaLnBrk="1" hangingPunct="1"/>
            <a:r>
              <a:rPr lang="es-CL" b="1"/>
              <a:t>en la nueva economía</a:t>
            </a:r>
            <a:endParaRPr lang="es-CL"/>
          </a:p>
        </p:txBody>
      </p:sp>
      <p:sp>
        <p:nvSpPr>
          <p:cNvPr id="33799" name="Text Box 6"/>
          <p:cNvSpPr txBox="1">
            <a:spLocks noChangeArrowheads="1"/>
          </p:cNvSpPr>
          <p:nvPr/>
        </p:nvSpPr>
        <p:spPr bwMode="auto">
          <a:xfrm>
            <a:off x="0" y="4508500"/>
            <a:ext cx="2225675"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a:t>Integración variables empresa</a:t>
            </a:r>
          </a:p>
        </p:txBody>
      </p:sp>
      <p:sp>
        <p:nvSpPr>
          <p:cNvPr id="33800" name="Text Box 7"/>
          <p:cNvSpPr txBox="1">
            <a:spLocks noChangeArrowheads="1"/>
          </p:cNvSpPr>
          <p:nvPr/>
        </p:nvSpPr>
        <p:spPr bwMode="auto">
          <a:xfrm>
            <a:off x="0" y="1268413"/>
            <a:ext cx="183515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a:t>Gestión de Operaciones</a:t>
            </a:r>
          </a:p>
        </p:txBody>
      </p:sp>
      <p:sp>
        <p:nvSpPr>
          <p:cNvPr id="33801" name="Line 8"/>
          <p:cNvSpPr>
            <a:spLocks noChangeShapeType="1"/>
          </p:cNvSpPr>
          <p:nvPr/>
        </p:nvSpPr>
        <p:spPr bwMode="auto">
          <a:xfrm>
            <a:off x="1476375" y="1844675"/>
            <a:ext cx="1582738" cy="863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33802" name="Line 9"/>
          <p:cNvSpPr>
            <a:spLocks noChangeShapeType="1"/>
          </p:cNvSpPr>
          <p:nvPr/>
        </p:nvSpPr>
        <p:spPr bwMode="auto">
          <a:xfrm flipV="1">
            <a:off x="1258888" y="3213100"/>
            <a:ext cx="1800225" cy="15113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33803" name="Text Box 10"/>
          <p:cNvSpPr txBox="1">
            <a:spLocks noChangeArrowheads="1"/>
          </p:cNvSpPr>
          <p:nvPr/>
        </p:nvSpPr>
        <p:spPr bwMode="auto">
          <a:xfrm>
            <a:off x="303213" y="2657475"/>
            <a:ext cx="164782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a:t>Estrategia </a:t>
            </a:r>
          </a:p>
          <a:p>
            <a:pPr eaLnBrk="1" hangingPunct="1"/>
            <a:r>
              <a:rPr lang="es-CL"/>
              <a:t>De Negocio</a:t>
            </a:r>
            <a:endParaRPr lang="es-ES"/>
          </a:p>
        </p:txBody>
      </p:sp>
      <p:sp>
        <p:nvSpPr>
          <p:cNvPr id="33804" name="Line 11"/>
          <p:cNvSpPr>
            <a:spLocks noChangeShapeType="1"/>
          </p:cNvSpPr>
          <p:nvPr/>
        </p:nvSpPr>
        <p:spPr bwMode="auto">
          <a:xfrm>
            <a:off x="1908175" y="2997200"/>
            <a:ext cx="792163"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33805" name="Line 12"/>
          <p:cNvSpPr>
            <a:spLocks noChangeShapeType="1"/>
          </p:cNvSpPr>
          <p:nvPr/>
        </p:nvSpPr>
        <p:spPr bwMode="auto">
          <a:xfrm>
            <a:off x="5651500" y="3213100"/>
            <a:ext cx="1728788" cy="172878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33806" name="Text Box 13"/>
          <p:cNvSpPr txBox="1">
            <a:spLocks noChangeArrowheads="1"/>
          </p:cNvSpPr>
          <p:nvPr/>
        </p:nvSpPr>
        <p:spPr bwMode="auto">
          <a:xfrm>
            <a:off x="0" y="6289675"/>
            <a:ext cx="4048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a:solidFill>
                  <a:srgbClr val="99FF66"/>
                </a:solidFill>
              </a:rPr>
              <a:t>A</a:t>
            </a:r>
            <a:endParaRPr lang="es-ES">
              <a:solidFill>
                <a:srgbClr val="99FF66"/>
              </a:solidFill>
            </a:endParaRPr>
          </a:p>
        </p:txBody>
      </p:sp>
      <p:sp>
        <p:nvSpPr>
          <p:cNvPr id="33807" name="Text Box 14"/>
          <p:cNvSpPr txBox="1">
            <a:spLocks noChangeArrowheads="1"/>
          </p:cNvSpPr>
          <p:nvPr/>
        </p:nvSpPr>
        <p:spPr bwMode="auto">
          <a:xfrm>
            <a:off x="7235825" y="1412875"/>
            <a:ext cx="165417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_tradnl">
                <a:solidFill>
                  <a:srgbClr val="FF0000"/>
                </a:solidFill>
              </a:rPr>
              <a:t>Economía </a:t>
            </a:r>
          </a:p>
          <a:p>
            <a:pPr eaLnBrk="1" hangingPunct="1"/>
            <a:r>
              <a:rPr lang="es-ES_tradnl">
                <a:solidFill>
                  <a:srgbClr val="FF0000"/>
                </a:solidFill>
              </a:rPr>
              <a:t>Globalizada</a:t>
            </a:r>
          </a:p>
        </p:txBody>
      </p:sp>
      <p:sp>
        <p:nvSpPr>
          <p:cNvPr id="33808" name="Line 15"/>
          <p:cNvSpPr>
            <a:spLocks noChangeShapeType="1"/>
          </p:cNvSpPr>
          <p:nvPr/>
        </p:nvSpPr>
        <p:spPr bwMode="auto">
          <a:xfrm>
            <a:off x="8101013" y="2420938"/>
            <a:ext cx="0" cy="252095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33809" name="16 Marcador de fecha"/>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E81F981-7826-40B3-A4F6-EA7D1A96A74E}" type="datetime1">
              <a:rPr lang="es-CL" smtClean="0"/>
              <a:t>12-10-2011</a:t>
            </a:fld>
            <a:endParaRPr lang="es-ES"/>
          </a:p>
        </p:txBody>
      </p:sp>
      <p:sp>
        <p:nvSpPr>
          <p:cNvPr id="33810" name="17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6DDC3C1-996E-4ACE-A1A7-F12B7D729C19}" type="slidenum">
              <a:rPr lang="es-ES"/>
              <a:pPr eaLnBrk="1" hangingPunct="1"/>
              <a:t>7</a:t>
            </a:fld>
            <a:endParaRPr lang="es-ES"/>
          </a:p>
        </p:txBody>
      </p:sp>
    </p:spTree>
  </p:cSld>
  <p:clrMapOvr>
    <a:masterClrMapping/>
  </p:clrMapOvr>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18 Rectángulo"/>
          <p:cNvSpPr/>
          <p:nvPr/>
        </p:nvSpPr>
        <p:spPr bwMode="auto">
          <a:xfrm>
            <a:off x="7072330" y="3429000"/>
            <a:ext cx="1714512" cy="785818"/>
          </a:xfrm>
          <a:prstGeom prst="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a:lstStyle/>
          <a:p>
            <a:pPr>
              <a:defRPr/>
            </a:pPr>
            <a:endParaRPr lang="es-ES">
              <a:solidFill>
                <a:schemeClr val="tx1"/>
              </a:solidFill>
            </a:endParaRPr>
          </a:p>
        </p:txBody>
      </p:sp>
      <p:sp>
        <p:nvSpPr>
          <p:cNvPr id="94213" name="4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sp>
        <p:nvSpPr>
          <p:cNvPr id="94214" name="Rectangle 2"/>
          <p:cNvSpPr>
            <a:spLocks noGrp="1" noChangeArrowheads="1"/>
          </p:cNvSpPr>
          <p:nvPr>
            <p:ph type="title"/>
          </p:nvPr>
        </p:nvSpPr>
        <p:spPr>
          <a:xfrm>
            <a:off x="0" y="0"/>
            <a:ext cx="6491288" cy="1143000"/>
          </a:xfrm>
          <a:solidFill>
            <a:srgbClr val="FFFFFF"/>
          </a:solidFill>
          <a:ln>
            <a:solidFill>
              <a:srgbClr val="000000"/>
            </a:solidFill>
            <a:miter lim="800000"/>
            <a:headEnd/>
            <a:tailEnd/>
          </a:ln>
        </p:spPr>
        <p:txBody>
          <a:bodyPr anchor="t"/>
          <a:lstStyle/>
          <a:p>
            <a:r>
              <a:rPr lang="es-CL" sz="3600" smtClean="0"/>
              <a:t>Estrategia de Operaciones: Enfoque clásico</a:t>
            </a:r>
            <a:endParaRPr lang="es-ES" sz="3600" smtClean="0"/>
          </a:p>
        </p:txBody>
      </p:sp>
      <p:sp>
        <p:nvSpPr>
          <p:cNvPr id="94215" name="Rectangle 3"/>
          <p:cNvSpPr>
            <a:spLocks noGrp="1" noChangeArrowheads="1"/>
          </p:cNvSpPr>
          <p:nvPr>
            <p:ph type="body" idx="1"/>
          </p:nvPr>
        </p:nvSpPr>
        <p:spPr>
          <a:xfrm>
            <a:off x="7164388" y="3284538"/>
            <a:ext cx="1763712" cy="1296987"/>
          </a:xfrm>
        </p:spPr>
        <p:txBody>
          <a:bodyPr/>
          <a:lstStyle/>
          <a:p>
            <a:pPr>
              <a:lnSpc>
                <a:spcPct val="80000"/>
              </a:lnSpc>
            </a:pPr>
            <a:endParaRPr lang="es-CL" sz="1200" smtClean="0"/>
          </a:p>
          <a:p>
            <a:pPr>
              <a:lnSpc>
                <a:spcPct val="80000"/>
              </a:lnSpc>
            </a:pPr>
            <a:r>
              <a:rPr lang="es-CL" sz="1200" smtClean="0"/>
              <a:t>Costos</a:t>
            </a:r>
          </a:p>
          <a:p>
            <a:pPr>
              <a:lnSpc>
                <a:spcPct val="80000"/>
              </a:lnSpc>
            </a:pPr>
            <a:r>
              <a:rPr lang="es-CL" sz="1200" smtClean="0"/>
              <a:t>Tiempos</a:t>
            </a:r>
          </a:p>
          <a:p>
            <a:pPr>
              <a:lnSpc>
                <a:spcPct val="80000"/>
              </a:lnSpc>
            </a:pPr>
            <a:r>
              <a:rPr lang="es-CL" sz="1200" smtClean="0"/>
              <a:t>Calidad/servicio</a:t>
            </a:r>
          </a:p>
          <a:p>
            <a:pPr>
              <a:lnSpc>
                <a:spcPct val="80000"/>
              </a:lnSpc>
            </a:pPr>
            <a:r>
              <a:rPr lang="es-CL" sz="1200" smtClean="0"/>
              <a:t>Flexibilidad</a:t>
            </a:r>
            <a:endParaRPr lang="es-ES" sz="1200" smtClean="0"/>
          </a:p>
        </p:txBody>
      </p:sp>
      <p:sp>
        <p:nvSpPr>
          <p:cNvPr id="74760" name="Oval 4"/>
          <p:cNvSpPr>
            <a:spLocks noChangeArrowheads="1"/>
          </p:cNvSpPr>
          <p:nvPr/>
        </p:nvSpPr>
        <p:spPr bwMode="auto">
          <a:xfrm>
            <a:off x="250825" y="2133600"/>
            <a:ext cx="2017713" cy="574675"/>
          </a:xfrm>
          <a:prstGeom prst="ellipse">
            <a:avLst/>
          </a:prstGeom>
          <a:solidFill>
            <a:schemeClr val="accent1"/>
          </a:solidFill>
          <a:ln w="9525">
            <a:noFill/>
            <a:round/>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none" anchor="ctr"/>
          <a:lstStyle/>
          <a:p>
            <a:pPr algn="ctr">
              <a:defRPr/>
            </a:pPr>
            <a:r>
              <a:rPr lang="es-CL">
                <a:cs typeface="+mn-cs"/>
              </a:rPr>
              <a:t>Empresa</a:t>
            </a:r>
            <a:endParaRPr lang="es-ES">
              <a:cs typeface="+mn-cs"/>
            </a:endParaRPr>
          </a:p>
        </p:txBody>
      </p:sp>
      <p:sp>
        <p:nvSpPr>
          <p:cNvPr id="94219" name="AutoShape 5"/>
          <p:cNvSpPr>
            <a:spLocks noChangeArrowheads="1"/>
          </p:cNvSpPr>
          <p:nvPr/>
        </p:nvSpPr>
        <p:spPr bwMode="auto">
          <a:xfrm>
            <a:off x="2484438" y="2276475"/>
            <a:ext cx="1511300" cy="215900"/>
          </a:xfrm>
          <a:prstGeom prst="rightArrow">
            <a:avLst>
              <a:gd name="adj1" fmla="val 50000"/>
              <a:gd name="adj2" fmla="val 175000"/>
            </a:avLst>
          </a:prstGeom>
          <a:solidFill>
            <a:srgbClr val="FFFF00"/>
          </a:solidFill>
          <a:ln w="9525">
            <a:solidFill>
              <a:schemeClr val="tx1"/>
            </a:solidFill>
            <a:miter lim="800000"/>
            <a:headEnd/>
            <a:tailEnd/>
          </a:ln>
        </p:spPr>
        <p:txBody>
          <a:bodyPr wrap="none" anchor="ctr"/>
          <a:lstStyle/>
          <a:p>
            <a:endParaRPr lang="es-CL"/>
          </a:p>
        </p:txBody>
      </p:sp>
      <p:sp>
        <p:nvSpPr>
          <p:cNvPr id="2" name="Text Box 6"/>
          <p:cNvSpPr txBox="1">
            <a:spLocks noChangeArrowheads="1"/>
          </p:cNvSpPr>
          <p:nvPr/>
        </p:nvSpPr>
        <p:spPr bwMode="auto">
          <a:xfrm>
            <a:off x="4264025" y="2152650"/>
            <a:ext cx="2101850" cy="2014538"/>
          </a:xfrm>
          <a:prstGeom prst="rect">
            <a:avLst/>
          </a:prstGeom>
          <a:ln>
            <a:solidFill>
              <a:schemeClr val="tx1"/>
            </a:solidFill>
            <a:headEnd/>
            <a:tailEnd/>
          </a:ln>
          <a:effectLst/>
          <a:scene3d>
            <a:camera prst="orthographicFront">
              <a:rot lat="0" lon="0" rev="0"/>
            </a:camera>
            <a:lightRig rig="glow" dir="t">
              <a:rot lat="0" lon="0" rev="14100000"/>
            </a:lightRig>
          </a:scene3d>
          <a:sp3d prstMaterial="softEdge">
            <a:bevelT w="127000" prst="artDeco"/>
          </a:sp3d>
        </p:spPr>
        <p:style>
          <a:lnRef idx="1">
            <a:schemeClr val="accent2"/>
          </a:lnRef>
          <a:fillRef idx="2">
            <a:schemeClr val="accent2"/>
          </a:fillRef>
          <a:effectRef idx="1">
            <a:schemeClr val="accent2"/>
          </a:effectRef>
          <a:fontRef idx="minor">
            <a:schemeClr val="dk1"/>
          </a:fontRef>
        </p:style>
        <p:txBody>
          <a:bodyPr wrap="none">
            <a:spAutoFit/>
          </a:bodyPr>
          <a:lstStyle/>
          <a:p>
            <a:pPr>
              <a:defRPr/>
            </a:pPr>
            <a:r>
              <a:rPr lang="es-CL" b="1" dirty="0"/>
              <a:t>ESTRATEGIA</a:t>
            </a:r>
          </a:p>
          <a:p>
            <a:pPr>
              <a:defRPr/>
            </a:pPr>
            <a:r>
              <a:rPr lang="es-CL" b="1" dirty="0"/>
              <a:t>DE NEGOCIOS</a:t>
            </a:r>
          </a:p>
          <a:p>
            <a:pPr>
              <a:defRPr/>
            </a:pPr>
            <a:endParaRPr lang="es-CL" b="1" dirty="0"/>
          </a:p>
          <a:p>
            <a:pPr>
              <a:defRPr/>
            </a:pPr>
            <a:endParaRPr lang="es-CL" b="1" dirty="0"/>
          </a:p>
          <a:p>
            <a:pPr>
              <a:defRPr/>
            </a:pPr>
            <a:endParaRPr lang="es-CL" b="1" dirty="0"/>
          </a:p>
          <a:p>
            <a:pPr>
              <a:defRPr/>
            </a:pPr>
            <a:r>
              <a:rPr lang="es-CL" b="1" dirty="0"/>
              <a:t>ESTRATEGIA DE </a:t>
            </a:r>
          </a:p>
          <a:p>
            <a:pPr>
              <a:defRPr/>
            </a:pPr>
            <a:r>
              <a:rPr lang="es-CL" b="1" dirty="0"/>
              <a:t>OPERACIONES</a:t>
            </a:r>
            <a:endParaRPr lang="es-ES" b="1" dirty="0"/>
          </a:p>
        </p:txBody>
      </p:sp>
      <p:sp>
        <p:nvSpPr>
          <p:cNvPr id="94223" name="Text Box 8"/>
          <p:cNvSpPr txBox="1">
            <a:spLocks noChangeArrowheads="1"/>
          </p:cNvSpPr>
          <p:nvPr/>
        </p:nvSpPr>
        <p:spPr bwMode="auto">
          <a:xfrm>
            <a:off x="663575" y="3592513"/>
            <a:ext cx="18986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a:t>Cadena de Valor</a:t>
            </a:r>
            <a:endParaRPr lang="es-ES"/>
          </a:p>
        </p:txBody>
      </p:sp>
      <p:sp>
        <p:nvSpPr>
          <p:cNvPr id="94224" name="AutoShape 9"/>
          <p:cNvSpPr>
            <a:spLocks noChangeArrowheads="1"/>
          </p:cNvSpPr>
          <p:nvPr/>
        </p:nvSpPr>
        <p:spPr bwMode="auto">
          <a:xfrm>
            <a:off x="2555875" y="3716338"/>
            <a:ext cx="1511300" cy="215900"/>
          </a:xfrm>
          <a:prstGeom prst="rightArrow">
            <a:avLst>
              <a:gd name="adj1" fmla="val 50000"/>
              <a:gd name="adj2" fmla="val 175000"/>
            </a:avLst>
          </a:prstGeom>
          <a:solidFill>
            <a:srgbClr val="FFFF00"/>
          </a:solidFill>
          <a:ln w="9525">
            <a:solidFill>
              <a:schemeClr val="tx1"/>
            </a:solidFill>
            <a:miter lim="800000"/>
            <a:headEnd/>
            <a:tailEnd/>
          </a:ln>
        </p:spPr>
        <p:txBody>
          <a:bodyPr wrap="none" anchor="ctr"/>
          <a:lstStyle/>
          <a:p>
            <a:endParaRPr lang="es-CL"/>
          </a:p>
        </p:txBody>
      </p:sp>
      <p:sp>
        <p:nvSpPr>
          <p:cNvPr id="94225" name="Text Box 10"/>
          <p:cNvSpPr txBox="1">
            <a:spLocks noChangeArrowheads="1"/>
          </p:cNvSpPr>
          <p:nvPr/>
        </p:nvSpPr>
        <p:spPr bwMode="auto">
          <a:xfrm>
            <a:off x="4335463" y="5056188"/>
            <a:ext cx="2127250"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sz="1600"/>
              <a:t>Ámbitos estratégicos </a:t>
            </a:r>
          </a:p>
          <a:p>
            <a:pPr eaLnBrk="1" hangingPunct="1"/>
            <a:r>
              <a:rPr lang="es-CL" sz="1600"/>
              <a:t>de decisión</a:t>
            </a:r>
            <a:endParaRPr lang="es-ES" sz="1600"/>
          </a:p>
        </p:txBody>
      </p:sp>
      <p:sp>
        <p:nvSpPr>
          <p:cNvPr id="94226" name="Line 12"/>
          <p:cNvSpPr>
            <a:spLocks noChangeShapeType="1"/>
          </p:cNvSpPr>
          <p:nvPr/>
        </p:nvSpPr>
        <p:spPr bwMode="auto">
          <a:xfrm>
            <a:off x="5148263" y="4149725"/>
            <a:ext cx="0" cy="93503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94227" name="Line 13"/>
          <p:cNvSpPr>
            <a:spLocks noChangeShapeType="1"/>
          </p:cNvSpPr>
          <p:nvPr/>
        </p:nvSpPr>
        <p:spPr bwMode="auto">
          <a:xfrm>
            <a:off x="6300788" y="3716338"/>
            <a:ext cx="719137"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94228" name="AutoShape 14"/>
          <p:cNvSpPr>
            <a:spLocks noChangeArrowheads="1"/>
          </p:cNvSpPr>
          <p:nvPr/>
        </p:nvSpPr>
        <p:spPr bwMode="auto">
          <a:xfrm>
            <a:off x="1258888" y="2852738"/>
            <a:ext cx="433387" cy="576262"/>
          </a:xfrm>
          <a:prstGeom prst="downArrow">
            <a:avLst>
              <a:gd name="adj1" fmla="val 50000"/>
              <a:gd name="adj2" fmla="val 33242"/>
            </a:avLst>
          </a:prstGeom>
          <a:solidFill>
            <a:schemeClr val="accent1"/>
          </a:solidFill>
          <a:ln w="9525">
            <a:solidFill>
              <a:schemeClr val="tx1"/>
            </a:solidFill>
            <a:miter lim="800000"/>
            <a:headEnd/>
            <a:tailEnd/>
          </a:ln>
        </p:spPr>
        <p:txBody>
          <a:bodyPr wrap="none" anchor="ctr"/>
          <a:lstStyle/>
          <a:p>
            <a:endParaRPr lang="es-CL"/>
          </a:p>
        </p:txBody>
      </p:sp>
      <p:sp>
        <p:nvSpPr>
          <p:cNvPr id="94229" name="AutoShape 15"/>
          <p:cNvSpPr>
            <a:spLocks noChangeArrowheads="1"/>
          </p:cNvSpPr>
          <p:nvPr/>
        </p:nvSpPr>
        <p:spPr bwMode="auto">
          <a:xfrm>
            <a:off x="5219700" y="2781300"/>
            <a:ext cx="433388" cy="576263"/>
          </a:xfrm>
          <a:prstGeom prst="downArrow">
            <a:avLst>
              <a:gd name="adj1" fmla="val 50000"/>
              <a:gd name="adj2" fmla="val 33242"/>
            </a:avLst>
          </a:prstGeom>
          <a:solidFill>
            <a:schemeClr val="accent1"/>
          </a:solidFill>
          <a:ln w="9525">
            <a:solidFill>
              <a:schemeClr val="tx1"/>
            </a:solidFill>
            <a:miter lim="800000"/>
            <a:headEnd/>
            <a:tailEnd/>
          </a:ln>
        </p:spPr>
        <p:txBody>
          <a:bodyPr wrap="none" anchor="ctr"/>
          <a:lstStyle/>
          <a:p>
            <a:endParaRPr lang="es-CL"/>
          </a:p>
        </p:txBody>
      </p:sp>
      <p:sp>
        <p:nvSpPr>
          <p:cNvPr id="202768" name="AutoShape 16"/>
          <p:cNvSpPr>
            <a:spLocks noChangeArrowheads="1"/>
          </p:cNvSpPr>
          <p:nvPr/>
        </p:nvSpPr>
        <p:spPr bwMode="auto">
          <a:xfrm>
            <a:off x="4427538" y="2781300"/>
            <a:ext cx="504825" cy="576263"/>
          </a:xfrm>
          <a:prstGeom prst="upArrow">
            <a:avLst>
              <a:gd name="adj1" fmla="val 50000"/>
              <a:gd name="adj2" fmla="val 28538"/>
            </a:avLst>
          </a:prstGeom>
          <a:solidFill>
            <a:srgbClr val="FF9900"/>
          </a:solidFill>
          <a:ln w="9525">
            <a:solidFill>
              <a:schemeClr val="tx1"/>
            </a:solidFill>
            <a:miter lim="800000"/>
            <a:headEnd/>
            <a:tailEnd/>
          </a:ln>
        </p:spPr>
        <p:txBody>
          <a:bodyPr wrap="none" anchor="ctr"/>
          <a:lstStyle/>
          <a:p>
            <a:endParaRPr lang="es-CL"/>
          </a:p>
        </p:txBody>
      </p:sp>
      <p:sp>
        <p:nvSpPr>
          <p:cNvPr id="202769" name="AutoShape 17"/>
          <p:cNvSpPr>
            <a:spLocks noChangeArrowheads="1"/>
          </p:cNvSpPr>
          <p:nvPr/>
        </p:nvSpPr>
        <p:spPr bwMode="auto">
          <a:xfrm>
            <a:off x="684213" y="2852738"/>
            <a:ext cx="504825" cy="576262"/>
          </a:xfrm>
          <a:prstGeom prst="upArrow">
            <a:avLst>
              <a:gd name="adj1" fmla="val 50000"/>
              <a:gd name="adj2" fmla="val 28538"/>
            </a:avLst>
          </a:prstGeom>
          <a:solidFill>
            <a:srgbClr val="FF9900"/>
          </a:solidFill>
          <a:ln w="9525">
            <a:solidFill>
              <a:schemeClr val="tx1"/>
            </a:solidFill>
            <a:miter lim="800000"/>
            <a:headEnd/>
            <a:tailEnd/>
          </a:ln>
        </p:spPr>
        <p:txBody>
          <a:bodyPr wrap="none" anchor="ctr"/>
          <a:lstStyle/>
          <a:p>
            <a:endParaRPr lang="es-CL"/>
          </a:p>
        </p:txBody>
      </p:sp>
      <p:sp>
        <p:nvSpPr>
          <p:cNvPr id="94232" name="Line 18"/>
          <p:cNvSpPr>
            <a:spLocks noChangeShapeType="1"/>
          </p:cNvSpPr>
          <p:nvPr/>
        </p:nvSpPr>
        <p:spPr bwMode="auto">
          <a:xfrm>
            <a:off x="6227763" y="2349500"/>
            <a:ext cx="792162"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74770" name="Text Box 19"/>
          <p:cNvSpPr txBox="1">
            <a:spLocks noChangeArrowheads="1"/>
          </p:cNvSpPr>
          <p:nvPr/>
        </p:nvSpPr>
        <p:spPr bwMode="auto">
          <a:xfrm>
            <a:off x="7216775" y="2152650"/>
            <a:ext cx="1520825" cy="457200"/>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wrap="none">
            <a:spAutoFit/>
          </a:bodyPr>
          <a:lstStyle/>
          <a:p>
            <a:pPr>
              <a:defRPr/>
            </a:pPr>
            <a:r>
              <a:rPr lang="es-ES_tradnl" dirty="0"/>
              <a:t>Resultados</a:t>
            </a:r>
          </a:p>
        </p:txBody>
      </p:sp>
      <p:sp>
        <p:nvSpPr>
          <p:cNvPr id="94236" name="19 Marcador de fecha"/>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9A9BAB38-F654-4586-BB86-A4093681ACAC}" type="datetime1">
              <a:rPr lang="es-CL" smtClean="0"/>
              <a:t>12-10-2011</a:t>
            </a:fld>
            <a:endParaRPr lang="es-ES"/>
          </a:p>
        </p:txBody>
      </p:sp>
      <p:sp>
        <p:nvSpPr>
          <p:cNvPr id="94237" name="20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143EA34-4D57-46B2-BB70-F1A460783910}" type="slidenum">
              <a:rPr lang="es-ES"/>
              <a:pPr eaLnBrk="1" hangingPunct="1"/>
              <a:t>70</a:t>
            </a:fld>
            <a:endParaRPr lang="es-ES"/>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02769"/>
                                        </p:tgtEl>
                                        <p:attrNameLst>
                                          <p:attrName>style.visibility</p:attrName>
                                        </p:attrNameLst>
                                      </p:cBhvr>
                                      <p:to>
                                        <p:strVal val="visible"/>
                                      </p:to>
                                    </p:set>
                                    <p:animEffect transition="in" filter="box(in)">
                                      <p:cBhvr>
                                        <p:cTn id="7" dur="500"/>
                                        <p:tgtEl>
                                          <p:spTgt spid="202769"/>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202768"/>
                                        </p:tgtEl>
                                        <p:attrNameLst>
                                          <p:attrName>style.visibility</p:attrName>
                                        </p:attrNameLst>
                                      </p:cBhvr>
                                      <p:to>
                                        <p:strVal val="visible"/>
                                      </p:to>
                                    </p:set>
                                    <p:animEffect transition="in" filter="box(in)">
                                      <p:cBhvr>
                                        <p:cTn id="10" dur="500"/>
                                        <p:tgtEl>
                                          <p:spTgt spid="2027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768" grpId="0" animBg="1"/>
      <p:bldP spid="202769" grpId="0" animBg="1"/>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4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sp>
        <p:nvSpPr>
          <p:cNvPr id="95235" name="Rectangle 2"/>
          <p:cNvSpPr>
            <a:spLocks noGrp="1" noChangeArrowheads="1"/>
          </p:cNvSpPr>
          <p:nvPr>
            <p:ph type="title"/>
          </p:nvPr>
        </p:nvSpPr>
        <p:spPr>
          <a:xfrm>
            <a:off x="714375" y="428625"/>
            <a:ext cx="7772400" cy="1143000"/>
          </a:xfrm>
          <a:solidFill>
            <a:srgbClr val="FFFFFF"/>
          </a:solidFill>
          <a:ln>
            <a:solidFill>
              <a:srgbClr val="000000"/>
            </a:solidFill>
            <a:miter lim="800000"/>
            <a:headEnd/>
            <a:tailEnd/>
          </a:ln>
        </p:spPr>
        <p:txBody>
          <a:bodyPr anchor="t"/>
          <a:lstStyle/>
          <a:p>
            <a:r>
              <a:rPr lang="es-CL" sz="3600" smtClean="0"/>
              <a:t>Indicadores principales de operaciones en una empresa</a:t>
            </a:r>
          </a:p>
        </p:txBody>
      </p:sp>
      <p:sp>
        <p:nvSpPr>
          <p:cNvPr id="191491" name="Rectangle 3"/>
          <p:cNvSpPr>
            <a:spLocks noGrp="1" noChangeArrowheads="1"/>
          </p:cNvSpPr>
          <p:nvPr>
            <p:ph type="body" idx="1"/>
          </p:nvPr>
        </p:nvSpPr>
        <p:spPr>
          <a:xfrm>
            <a:off x="323850" y="1700213"/>
            <a:ext cx="8458200" cy="4495800"/>
          </a:xfrm>
        </p:spPr>
        <p:style>
          <a:lnRef idx="2">
            <a:schemeClr val="accent2"/>
          </a:lnRef>
          <a:fillRef idx="1">
            <a:schemeClr val="lt1"/>
          </a:fillRef>
          <a:effectRef idx="0">
            <a:schemeClr val="accent2"/>
          </a:effectRef>
          <a:fontRef idx="minor">
            <a:schemeClr val="dk1"/>
          </a:fontRef>
        </p:style>
        <p:txBody>
          <a:bodyPr/>
          <a:lstStyle/>
          <a:p>
            <a:pPr>
              <a:lnSpc>
                <a:spcPct val="90000"/>
              </a:lnSpc>
              <a:buFont typeface="Wingdings" pitchFamily="2" charset="2"/>
              <a:buChar char="ü"/>
              <a:defRPr/>
            </a:pPr>
            <a:r>
              <a:rPr lang="es-CL" sz="2800" u="sng" dirty="0" smtClean="0"/>
              <a:t>Costos</a:t>
            </a:r>
            <a:r>
              <a:rPr lang="es-CL" sz="2800" dirty="0" smtClean="0"/>
              <a:t> </a:t>
            </a:r>
          </a:p>
          <a:p>
            <a:pPr lvl="1">
              <a:lnSpc>
                <a:spcPct val="90000"/>
              </a:lnSpc>
              <a:buFont typeface="Wingdings" pitchFamily="2" charset="2"/>
              <a:buChar char="Ø"/>
              <a:defRPr/>
            </a:pPr>
            <a:r>
              <a:rPr lang="es-CL" sz="2400" dirty="0" smtClean="0"/>
              <a:t>por unidad, total, por ciclo de vida, …</a:t>
            </a:r>
          </a:p>
          <a:p>
            <a:pPr>
              <a:lnSpc>
                <a:spcPct val="90000"/>
              </a:lnSpc>
              <a:buFont typeface="Wingdings" pitchFamily="2" charset="2"/>
              <a:buChar char="ü"/>
              <a:defRPr/>
            </a:pPr>
            <a:r>
              <a:rPr lang="es-CL" sz="2800" u="sng" dirty="0" smtClean="0"/>
              <a:t>Tiempo  de Servicio/Entrega </a:t>
            </a:r>
          </a:p>
          <a:p>
            <a:pPr lvl="1">
              <a:lnSpc>
                <a:spcPct val="90000"/>
              </a:lnSpc>
              <a:buFont typeface="Wingdings" pitchFamily="2" charset="2"/>
              <a:buChar char="Ø"/>
              <a:defRPr/>
            </a:pPr>
            <a:r>
              <a:rPr lang="es-CL" sz="2400" dirty="0" smtClean="0"/>
              <a:t>Oportunidad, cumplimiento, previsibilidad, capacidad de reacción,...</a:t>
            </a:r>
          </a:p>
          <a:p>
            <a:pPr>
              <a:lnSpc>
                <a:spcPct val="90000"/>
              </a:lnSpc>
              <a:buFont typeface="Wingdings" pitchFamily="2" charset="2"/>
              <a:buChar char="ü"/>
              <a:defRPr/>
            </a:pPr>
            <a:r>
              <a:rPr lang="es-CL" sz="2800" u="sng" dirty="0" smtClean="0"/>
              <a:t>Calidad</a:t>
            </a:r>
            <a:r>
              <a:rPr lang="es-CL" sz="2800" dirty="0" smtClean="0"/>
              <a:t> </a:t>
            </a:r>
          </a:p>
          <a:p>
            <a:pPr lvl="1">
              <a:lnSpc>
                <a:spcPct val="90000"/>
              </a:lnSpc>
              <a:buFont typeface="Wingdings" pitchFamily="2" charset="2"/>
              <a:buChar char="Ø"/>
              <a:defRPr/>
            </a:pPr>
            <a:r>
              <a:rPr lang="es-CL" sz="2400" dirty="0" smtClean="0"/>
              <a:t>Tasa de rechazo, confiabilidad, costo y velocidad de reparación, costo de calidad,…</a:t>
            </a:r>
          </a:p>
          <a:p>
            <a:pPr>
              <a:lnSpc>
                <a:spcPct val="90000"/>
              </a:lnSpc>
              <a:buFont typeface="Wingdings" pitchFamily="2" charset="2"/>
              <a:buChar char="ü"/>
              <a:defRPr/>
            </a:pPr>
            <a:r>
              <a:rPr lang="es-CL" sz="2800" u="sng" dirty="0" smtClean="0"/>
              <a:t>Flexibilidad</a:t>
            </a:r>
            <a:r>
              <a:rPr lang="es-CL" sz="2800" dirty="0" smtClean="0"/>
              <a:t> </a:t>
            </a:r>
          </a:p>
          <a:p>
            <a:pPr lvl="1">
              <a:lnSpc>
                <a:spcPct val="90000"/>
              </a:lnSpc>
              <a:buFont typeface="Wingdings" pitchFamily="2" charset="2"/>
              <a:buChar char="Ø"/>
              <a:defRPr/>
            </a:pPr>
            <a:r>
              <a:rPr lang="es-CL" sz="2400" dirty="0" smtClean="0"/>
              <a:t>Posibilidad de sustituir productos, opciones de cambios, respuesta a cambios en volumen o diseño.</a:t>
            </a:r>
          </a:p>
        </p:txBody>
      </p:sp>
      <p:sp>
        <p:nvSpPr>
          <p:cNvPr id="95237" name="Text Box 4"/>
          <p:cNvSpPr txBox="1">
            <a:spLocks noChangeArrowheads="1"/>
          </p:cNvSpPr>
          <p:nvPr/>
        </p:nvSpPr>
        <p:spPr bwMode="auto">
          <a:xfrm>
            <a:off x="0" y="6289675"/>
            <a:ext cx="4048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a:solidFill>
                  <a:srgbClr val="99FF66"/>
                </a:solidFill>
              </a:rPr>
              <a:t>A</a:t>
            </a:r>
            <a:endParaRPr lang="es-ES">
              <a:solidFill>
                <a:srgbClr val="99FF66"/>
              </a:solidFill>
            </a:endParaRPr>
          </a:p>
        </p:txBody>
      </p:sp>
      <p:sp>
        <p:nvSpPr>
          <p:cNvPr id="95238" name="5 Marcador de fecha"/>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C438421-E854-4BE0-8F63-44B1F1D00E92}" type="datetime1">
              <a:rPr lang="es-CL" smtClean="0"/>
              <a:t>12-10-2011</a:t>
            </a:fld>
            <a:endParaRPr lang="es-ES"/>
          </a:p>
        </p:txBody>
      </p:sp>
      <p:sp>
        <p:nvSpPr>
          <p:cNvPr id="95239" name="6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ABFCDF7-BCB2-4A5F-9CDB-8FF407A41F36}" type="slidenum">
              <a:rPr lang="es-ES"/>
              <a:pPr eaLnBrk="1" hangingPunct="1"/>
              <a:t>71</a:t>
            </a:fld>
            <a:endParaRPr lang="es-ES"/>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91491">
                                            <p:bg/>
                                          </p:spTgt>
                                        </p:tgtEl>
                                        <p:attrNameLst>
                                          <p:attrName>style.visibility</p:attrName>
                                        </p:attrNameLst>
                                      </p:cBhvr>
                                      <p:to>
                                        <p:strVal val="visible"/>
                                      </p:to>
                                    </p:set>
                                    <p:animEffect transition="in" filter="box(in)">
                                      <p:cBhvr>
                                        <p:cTn id="7" dur="500"/>
                                        <p:tgtEl>
                                          <p:spTgt spid="191491">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91491">
                                            <p:txEl>
                                              <p:pRg st="0" end="0"/>
                                            </p:txEl>
                                          </p:spTgt>
                                        </p:tgtEl>
                                        <p:attrNameLst>
                                          <p:attrName>style.visibility</p:attrName>
                                        </p:attrNameLst>
                                      </p:cBhvr>
                                      <p:to>
                                        <p:strVal val="visible"/>
                                      </p:to>
                                    </p:set>
                                    <p:animEffect transition="in" filter="box(in)">
                                      <p:cBhvr>
                                        <p:cTn id="12" dur="500"/>
                                        <p:tgtEl>
                                          <p:spTgt spid="191491">
                                            <p:txEl>
                                              <p:pRg st="0" end="0"/>
                                            </p:txEl>
                                          </p:spTgt>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191491">
                                            <p:txEl>
                                              <p:pRg st="1" end="1"/>
                                            </p:txEl>
                                          </p:spTgt>
                                        </p:tgtEl>
                                        <p:attrNameLst>
                                          <p:attrName>style.visibility</p:attrName>
                                        </p:attrNameLst>
                                      </p:cBhvr>
                                      <p:to>
                                        <p:strVal val="visible"/>
                                      </p:to>
                                    </p:set>
                                    <p:animEffect transition="in" filter="box(in)">
                                      <p:cBhvr>
                                        <p:cTn id="15" dur="500"/>
                                        <p:tgtEl>
                                          <p:spTgt spid="191491">
                                            <p:txEl>
                                              <p:pRg st="1" end="1"/>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4" presetClass="entr" presetSubtype="16" fill="hold" grpId="0" nodeType="clickEffect">
                                  <p:stCondLst>
                                    <p:cond delay="0"/>
                                  </p:stCondLst>
                                  <p:childTnLst>
                                    <p:set>
                                      <p:cBhvr>
                                        <p:cTn id="19" dur="1" fill="hold">
                                          <p:stCondLst>
                                            <p:cond delay="0"/>
                                          </p:stCondLst>
                                        </p:cTn>
                                        <p:tgtEl>
                                          <p:spTgt spid="191491">
                                            <p:txEl>
                                              <p:pRg st="2" end="2"/>
                                            </p:txEl>
                                          </p:spTgt>
                                        </p:tgtEl>
                                        <p:attrNameLst>
                                          <p:attrName>style.visibility</p:attrName>
                                        </p:attrNameLst>
                                      </p:cBhvr>
                                      <p:to>
                                        <p:strVal val="visible"/>
                                      </p:to>
                                    </p:set>
                                    <p:animEffect transition="in" filter="box(in)">
                                      <p:cBhvr>
                                        <p:cTn id="20" dur="500"/>
                                        <p:tgtEl>
                                          <p:spTgt spid="191491">
                                            <p:txEl>
                                              <p:pRg st="2" end="2"/>
                                            </p:txEl>
                                          </p:spTgt>
                                        </p:tgtEl>
                                      </p:cBhvr>
                                    </p:animEffect>
                                  </p:childTnLst>
                                </p:cTn>
                              </p:par>
                              <p:par>
                                <p:cTn id="21" presetID="4" presetClass="entr" presetSubtype="16" fill="hold" grpId="0" nodeType="withEffect">
                                  <p:stCondLst>
                                    <p:cond delay="0"/>
                                  </p:stCondLst>
                                  <p:childTnLst>
                                    <p:set>
                                      <p:cBhvr>
                                        <p:cTn id="22" dur="1" fill="hold">
                                          <p:stCondLst>
                                            <p:cond delay="0"/>
                                          </p:stCondLst>
                                        </p:cTn>
                                        <p:tgtEl>
                                          <p:spTgt spid="191491">
                                            <p:txEl>
                                              <p:pRg st="3" end="3"/>
                                            </p:txEl>
                                          </p:spTgt>
                                        </p:tgtEl>
                                        <p:attrNameLst>
                                          <p:attrName>style.visibility</p:attrName>
                                        </p:attrNameLst>
                                      </p:cBhvr>
                                      <p:to>
                                        <p:strVal val="visible"/>
                                      </p:to>
                                    </p:set>
                                    <p:animEffect transition="in" filter="box(in)">
                                      <p:cBhvr>
                                        <p:cTn id="23" dur="500"/>
                                        <p:tgtEl>
                                          <p:spTgt spid="191491">
                                            <p:txEl>
                                              <p:pRg st="3" end="3"/>
                                            </p:txEl>
                                          </p:spTgt>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4" presetClass="entr" presetSubtype="16" fill="hold" grpId="0" nodeType="clickEffect">
                                  <p:stCondLst>
                                    <p:cond delay="0"/>
                                  </p:stCondLst>
                                  <p:childTnLst>
                                    <p:set>
                                      <p:cBhvr>
                                        <p:cTn id="27" dur="1" fill="hold">
                                          <p:stCondLst>
                                            <p:cond delay="0"/>
                                          </p:stCondLst>
                                        </p:cTn>
                                        <p:tgtEl>
                                          <p:spTgt spid="191491">
                                            <p:txEl>
                                              <p:pRg st="4" end="4"/>
                                            </p:txEl>
                                          </p:spTgt>
                                        </p:tgtEl>
                                        <p:attrNameLst>
                                          <p:attrName>style.visibility</p:attrName>
                                        </p:attrNameLst>
                                      </p:cBhvr>
                                      <p:to>
                                        <p:strVal val="visible"/>
                                      </p:to>
                                    </p:set>
                                    <p:animEffect transition="in" filter="box(in)">
                                      <p:cBhvr>
                                        <p:cTn id="28" dur="500"/>
                                        <p:tgtEl>
                                          <p:spTgt spid="191491">
                                            <p:txEl>
                                              <p:pRg st="4" end="4"/>
                                            </p:txEl>
                                          </p:spTgt>
                                        </p:tgtEl>
                                      </p:cBhvr>
                                    </p:animEffect>
                                  </p:childTnLst>
                                </p:cTn>
                              </p:par>
                              <p:par>
                                <p:cTn id="29" presetID="4" presetClass="entr" presetSubtype="16" fill="hold" grpId="0" nodeType="withEffect">
                                  <p:stCondLst>
                                    <p:cond delay="0"/>
                                  </p:stCondLst>
                                  <p:childTnLst>
                                    <p:set>
                                      <p:cBhvr>
                                        <p:cTn id="30" dur="1" fill="hold">
                                          <p:stCondLst>
                                            <p:cond delay="0"/>
                                          </p:stCondLst>
                                        </p:cTn>
                                        <p:tgtEl>
                                          <p:spTgt spid="191491">
                                            <p:txEl>
                                              <p:pRg st="5" end="5"/>
                                            </p:txEl>
                                          </p:spTgt>
                                        </p:tgtEl>
                                        <p:attrNameLst>
                                          <p:attrName>style.visibility</p:attrName>
                                        </p:attrNameLst>
                                      </p:cBhvr>
                                      <p:to>
                                        <p:strVal val="visible"/>
                                      </p:to>
                                    </p:set>
                                    <p:animEffect transition="in" filter="box(in)">
                                      <p:cBhvr>
                                        <p:cTn id="31" dur="500"/>
                                        <p:tgtEl>
                                          <p:spTgt spid="191491">
                                            <p:txEl>
                                              <p:pRg st="5" end="5"/>
                                            </p:txEl>
                                          </p:spTgt>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4" presetClass="entr" presetSubtype="16" fill="hold" grpId="0" nodeType="clickEffect">
                                  <p:stCondLst>
                                    <p:cond delay="0"/>
                                  </p:stCondLst>
                                  <p:childTnLst>
                                    <p:set>
                                      <p:cBhvr>
                                        <p:cTn id="35" dur="1" fill="hold">
                                          <p:stCondLst>
                                            <p:cond delay="0"/>
                                          </p:stCondLst>
                                        </p:cTn>
                                        <p:tgtEl>
                                          <p:spTgt spid="191491">
                                            <p:txEl>
                                              <p:pRg st="6" end="6"/>
                                            </p:txEl>
                                          </p:spTgt>
                                        </p:tgtEl>
                                        <p:attrNameLst>
                                          <p:attrName>style.visibility</p:attrName>
                                        </p:attrNameLst>
                                      </p:cBhvr>
                                      <p:to>
                                        <p:strVal val="visible"/>
                                      </p:to>
                                    </p:set>
                                    <p:animEffect transition="in" filter="box(in)">
                                      <p:cBhvr>
                                        <p:cTn id="36" dur="500"/>
                                        <p:tgtEl>
                                          <p:spTgt spid="191491">
                                            <p:txEl>
                                              <p:pRg st="6" end="6"/>
                                            </p:txEl>
                                          </p:spTgt>
                                        </p:tgtEl>
                                      </p:cBhvr>
                                    </p:animEffect>
                                  </p:childTnLst>
                                </p:cTn>
                              </p:par>
                              <p:par>
                                <p:cTn id="37" presetID="4" presetClass="entr" presetSubtype="16" fill="hold" grpId="0" nodeType="withEffect">
                                  <p:stCondLst>
                                    <p:cond delay="0"/>
                                  </p:stCondLst>
                                  <p:childTnLst>
                                    <p:set>
                                      <p:cBhvr>
                                        <p:cTn id="38" dur="1" fill="hold">
                                          <p:stCondLst>
                                            <p:cond delay="0"/>
                                          </p:stCondLst>
                                        </p:cTn>
                                        <p:tgtEl>
                                          <p:spTgt spid="191491">
                                            <p:txEl>
                                              <p:pRg st="7" end="7"/>
                                            </p:txEl>
                                          </p:spTgt>
                                        </p:tgtEl>
                                        <p:attrNameLst>
                                          <p:attrName>style.visibility</p:attrName>
                                        </p:attrNameLst>
                                      </p:cBhvr>
                                      <p:to>
                                        <p:strVal val="visible"/>
                                      </p:to>
                                    </p:set>
                                    <p:animEffect transition="in" filter="box(in)">
                                      <p:cBhvr>
                                        <p:cTn id="39" dur="500"/>
                                        <p:tgtEl>
                                          <p:spTgt spid="191491">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1491" grpId="0" build="p" animBg="1"/>
    </p:bldLst>
  </p:timing>
</p:sld>
</file>

<file path=ppt/slides/slide7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6258" name="3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sp>
        <p:nvSpPr>
          <p:cNvPr id="96259" name="Rectangle 2"/>
          <p:cNvSpPr>
            <a:spLocks noGrp="1" noChangeArrowheads="1"/>
          </p:cNvSpPr>
          <p:nvPr>
            <p:ph type="title"/>
          </p:nvPr>
        </p:nvSpPr>
        <p:spPr>
          <a:xfrm>
            <a:off x="685800" y="0"/>
            <a:ext cx="7772400" cy="1143000"/>
          </a:xfrm>
          <a:solidFill>
            <a:srgbClr val="FFFFFF"/>
          </a:solidFill>
          <a:ln>
            <a:solidFill>
              <a:srgbClr val="000000"/>
            </a:solidFill>
            <a:miter lim="800000"/>
            <a:headEnd/>
            <a:tailEnd/>
          </a:ln>
        </p:spPr>
        <p:txBody>
          <a:bodyPr anchor="t"/>
          <a:lstStyle/>
          <a:p>
            <a:r>
              <a:rPr lang="es-ES" smtClean="0">
                <a:solidFill>
                  <a:srgbClr val="000066"/>
                </a:solidFill>
                <a:latin typeface="Verdana" pitchFamily="34" charset="0"/>
              </a:rPr>
              <a:t>Costos de Procesos</a:t>
            </a:r>
          </a:p>
        </p:txBody>
      </p:sp>
      <p:sp>
        <p:nvSpPr>
          <p:cNvPr id="96260" name="Rectangle 3"/>
          <p:cNvSpPr>
            <a:spLocks noChangeArrowheads="1"/>
          </p:cNvSpPr>
          <p:nvPr/>
        </p:nvSpPr>
        <p:spPr bwMode="auto">
          <a:xfrm>
            <a:off x="120650" y="1838325"/>
            <a:ext cx="8905875" cy="563563"/>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s-CL"/>
          </a:p>
        </p:txBody>
      </p:sp>
      <p:sp>
        <p:nvSpPr>
          <p:cNvPr id="96261" name="Rectangle 4"/>
          <p:cNvSpPr>
            <a:spLocks noChangeArrowheads="1"/>
          </p:cNvSpPr>
          <p:nvPr/>
        </p:nvSpPr>
        <p:spPr bwMode="auto">
          <a:xfrm>
            <a:off x="120650" y="2397125"/>
            <a:ext cx="8905875" cy="2093913"/>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s-CL"/>
          </a:p>
        </p:txBody>
      </p:sp>
      <p:sp>
        <p:nvSpPr>
          <p:cNvPr id="96262" name="Rectangle 5"/>
          <p:cNvSpPr>
            <a:spLocks noChangeArrowheads="1"/>
          </p:cNvSpPr>
          <p:nvPr/>
        </p:nvSpPr>
        <p:spPr bwMode="auto">
          <a:xfrm>
            <a:off x="157163" y="1833563"/>
            <a:ext cx="1524000" cy="42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s-ES" sz="1400" b="1">
                <a:solidFill>
                  <a:srgbClr val="333399"/>
                </a:solidFill>
                <a:latin typeface="Verdana" pitchFamily="34" charset="0"/>
              </a:rPr>
              <a:t>Descripción de </a:t>
            </a:r>
          </a:p>
          <a:p>
            <a:r>
              <a:rPr lang="es-ES" sz="1400" b="1">
                <a:solidFill>
                  <a:srgbClr val="333399"/>
                </a:solidFill>
                <a:latin typeface="Verdana" pitchFamily="34" charset="0"/>
              </a:rPr>
              <a:t>los Procesos</a:t>
            </a:r>
            <a:endParaRPr lang="es-ES"/>
          </a:p>
        </p:txBody>
      </p:sp>
      <p:sp>
        <p:nvSpPr>
          <p:cNvPr id="96263" name="Rectangle 6"/>
          <p:cNvSpPr>
            <a:spLocks noChangeArrowheads="1"/>
          </p:cNvSpPr>
          <p:nvPr/>
        </p:nvSpPr>
        <p:spPr bwMode="auto">
          <a:xfrm>
            <a:off x="3227388" y="1833563"/>
            <a:ext cx="1412875" cy="42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s-ES" sz="1400" b="1">
                <a:solidFill>
                  <a:srgbClr val="333399"/>
                </a:solidFill>
                <a:latin typeface="Verdana" pitchFamily="34" charset="0"/>
              </a:rPr>
              <a:t>Papel / Costo </a:t>
            </a:r>
          </a:p>
          <a:p>
            <a:pPr algn="ctr"/>
            <a:r>
              <a:rPr lang="es-ES" sz="1400" b="1">
                <a:solidFill>
                  <a:srgbClr val="333399"/>
                </a:solidFill>
                <a:latin typeface="Verdana" pitchFamily="34" charset="0"/>
              </a:rPr>
              <a:t>Humano</a:t>
            </a:r>
            <a:endParaRPr lang="es-ES"/>
          </a:p>
        </p:txBody>
      </p:sp>
      <p:sp>
        <p:nvSpPr>
          <p:cNvPr id="96264" name="Rectangle 7"/>
          <p:cNvSpPr>
            <a:spLocks noChangeArrowheads="1"/>
          </p:cNvSpPr>
          <p:nvPr/>
        </p:nvSpPr>
        <p:spPr bwMode="auto">
          <a:xfrm>
            <a:off x="5389563" y="1833563"/>
            <a:ext cx="13081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s-ES" sz="1000" b="1">
                <a:solidFill>
                  <a:srgbClr val="333399"/>
                </a:solidFill>
                <a:latin typeface="Verdana" pitchFamily="34" charset="0"/>
              </a:rPr>
              <a:t>Costo del Proceso </a:t>
            </a:r>
            <a:endParaRPr lang="es-ES" sz="1000"/>
          </a:p>
        </p:txBody>
      </p:sp>
      <p:sp>
        <p:nvSpPr>
          <p:cNvPr id="96265" name="Rectangle 8"/>
          <p:cNvSpPr>
            <a:spLocks noChangeArrowheads="1"/>
          </p:cNvSpPr>
          <p:nvPr/>
        </p:nvSpPr>
        <p:spPr bwMode="auto">
          <a:xfrm>
            <a:off x="7686675" y="1828800"/>
            <a:ext cx="993775" cy="42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s-ES" sz="1400" b="1">
                <a:solidFill>
                  <a:srgbClr val="333399"/>
                </a:solidFill>
                <a:latin typeface="Verdana" pitchFamily="34" charset="0"/>
              </a:rPr>
              <a:t>Factor de </a:t>
            </a:r>
          </a:p>
          <a:p>
            <a:pPr algn="ctr"/>
            <a:r>
              <a:rPr lang="es-ES" sz="1400" b="1">
                <a:solidFill>
                  <a:srgbClr val="333399"/>
                </a:solidFill>
                <a:latin typeface="Verdana" pitchFamily="34" charset="0"/>
              </a:rPr>
              <a:t>Ahorro</a:t>
            </a:r>
            <a:endParaRPr lang="es-ES"/>
          </a:p>
        </p:txBody>
      </p:sp>
      <p:sp>
        <p:nvSpPr>
          <p:cNvPr id="96266" name="Rectangle 9"/>
          <p:cNvSpPr>
            <a:spLocks noChangeArrowheads="1"/>
          </p:cNvSpPr>
          <p:nvPr/>
        </p:nvSpPr>
        <p:spPr bwMode="auto">
          <a:xfrm>
            <a:off x="5732463" y="2101850"/>
            <a:ext cx="1111250"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s-ES" sz="1400" b="1">
                <a:solidFill>
                  <a:srgbClr val="333399"/>
                </a:solidFill>
                <a:latin typeface="Verdana" pitchFamily="34" charset="0"/>
              </a:rPr>
              <a:t>Electrónico</a:t>
            </a:r>
            <a:endParaRPr lang="es-ES"/>
          </a:p>
        </p:txBody>
      </p:sp>
      <p:sp>
        <p:nvSpPr>
          <p:cNvPr id="96267" name="Rectangle 10"/>
          <p:cNvSpPr>
            <a:spLocks noChangeArrowheads="1"/>
          </p:cNvSpPr>
          <p:nvPr/>
        </p:nvSpPr>
        <p:spPr bwMode="auto">
          <a:xfrm>
            <a:off x="157163" y="2397125"/>
            <a:ext cx="1730375"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s-ES" sz="1200" b="1">
                <a:solidFill>
                  <a:srgbClr val="333399"/>
                </a:solidFill>
                <a:latin typeface="Verdana" pitchFamily="34" charset="0"/>
              </a:rPr>
              <a:t>Producir y Procesar </a:t>
            </a:r>
            <a:endParaRPr lang="es-ES"/>
          </a:p>
        </p:txBody>
      </p:sp>
      <p:sp>
        <p:nvSpPr>
          <p:cNvPr id="96268" name="Rectangle 11"/>
          <p:cNvSpPr>
            <a:spLocks noChangeArrowheads="1"/>
          </p:cNvSpPr>
          <p:nvPr/>
        </p:nvSpPr>
        <p:spPr bwMode="auto">
          <a:xfrm>
            <a:off x="3914775" y="2397125"/>
            <a:ext cx="32385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s-ES" sz="1200" b="1">
                <a:solidFill>
                  <a:srgbClr val="333399"/>
                </a:solidFill>
                <a:latin typeface="Verdana" pitchFamily="34" charset="0"/>
              </a:rPr>
              <a:t>$10</a:t>
            </a:r>
            <a:endParaRPr lang="es-ES"/>
          </a:p>
        </p:txBody>
      </p:sp>
      <p:sp>
        <p:nvSpPr>
          <p:cNvPr id="96269" name="Rectangle 12"/>
          <p:cNvSpPr>
            <a:spLocks noChangeArrowheads="1"/>
          </p:cNvSpPr>
          <p:nvPr/>
        </p:nvSpPr>
        <p:spPr bwMode="auto">
          <a:xfrm>
            <a:off x="6140450" y="2397125"/>
            <a:ext cx="2159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s-ES" sz="1200" b="1">
                <a:solidFill>
                  <a:srgbClr val="333399"/>
                </a:solidFill>
                <a:latin typeface="Verdana" pitchFamily="34" charset="0"/>
              </a:rPr>
              <a:t>$1</a:t>
            </a:r>
            <a:endParaRPr lang="es-ES"/>
          </a:p>
        </p:txBody>
      </p:sp>
      <p:sp>
        <p:nvSpPr>
          <p:cNvPr id="96270" name="Rectangle 13"/>
          <p:cNvSpPr>
            <a:spLocks noChangeArrowheads="1"/>
          </p:cNvSpPr>
          <p:nvPr/>
        </p:nvSpPr>
        <p:spPr bwMode="auto">
          <a:xfrm>
            <a:off x="8037513" y="2397125"/>
            <a:ext cx="2159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s-ES" sz="1200" b="1">
                <a:solidFill>
                  <a:srgbClr val="333399"/>
                </a:solidFill>
                <a:latin typeface="Verdana" pitchFamily="34" charset="0"/>
              </a:rPr>
              <a:t>10</a:t>
            </a:r>
            <a:endParaRPr lang="es-ES"/>
          </a:p>
        </p:txBody>
      </p:sp>
      <p:sp>
        <p:nvSpPr>
          <p:cNvPr id="96271" name="Rectangle 14"/>
          <p:cNvSpPr>
            <a:spLocks noChangeArrowheads="1"/>
          </p:cNvSpPr>
          <p:nvPr/>
        </p:nvSpPr>
        <p:spPr bwMode="auto">
          <a:xfrm>
            <a:off x="157163" y="2655888"/>
            <a:ext cx="1014412"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s-ES" sz="1200" b="1">
                <a:solidFill>
                  <a:srgbClr val="333399"/>
                </a:solidFill>
                <a:latin typeface="Verdana" pitchFamily="34" charset="0"/>
              </a:rPr>
              <a:t>una Factura</a:t>
            </a:r>
            <a:endParaRPr lang="es-ES"/>
          </a:p>
        </p:txBody>
      </p:sp>
      <p:sp>
        <p:nvSpPr>
          <p:cNvPr id="96272" name="Rectangle 15"/>
          <p:cNvSpPr>
            <a:spLocks noChangeArrowheads="1"/>
          </p:cNvSpPr>
          <p:nvPr/>
        </p:nvSpPr>
        <p:spPr bwMode="auto">
          <a:xfrm>
            <a:off x="157163" y="2916238"/>
            <a:ext cx="1874837"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s-ES" sz="1200" b="1">
                <a:solidFill>
                  <a:srgbClr val="333399"/>
                </a:solidFill>
                <a:latin typeface="Verdana" pitchFamily="34" charset="0"/>
              </a:rPr>
              <a:t>Transacción Bancaria </a:t>
            </a:r>
            <a:endParaRPr lang="es-ES"/>
          </a:p>
        </p:txBody>
      </p:sp>
      <p:sp>
        <p:nvSpPr>
          <p:cNvPr id="96273" name="Rectangle 16"/>
          <p:cNvSpPr>
            <a:spLocks noChangeArrowheads="1"/>
          </p:cNvSpPr>
          <p:nvPr/>
        </p:nvSpPr>
        <p:spPr bwMode="auto">
          <a:xfrm>
            <a:off x="3887788" y="2916238"/>
            <a:ext cx="379412"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s-ES" sz="1200" b="1">
                <a:solidFill>
                  <a:srgbClr val="333399"/>
                </a:solidFill>
                <a:latin typeface="Verdana" pitchFamily="34" charset="0"/>
              </a:rPr>
              <a:t>$1,5</a:t>
            </a:r>
            <a:endParaRPr lang="es-ES"/>
          </a:p>
        </p:txBody>
      </p:sp>
      <p:sp>
        <p:nvSpPr>
          <p:cNvPr id="96274" name="Rectangle 17"/>
          <p:cNvSpPr>
            <a:spLocks noChangeArrowheads="1"/>
          </p:cNvSpPr>
          <p:nvPr/>
        </p:nvSpPr>
        <p:spPr bwMode="auto">
          <a:xfrm>
            <a:off x="5648325" y="2916238"/>
            <a:ext cx="11811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s-ES" sz="1200" b="1">
                <a:solidFill>
                  <a:srgbClr val="333399"/>
                </a:solidFill>
                <a:latin typeface="Verdana" pitchFamily="34" charset="0"/>
              </a:rPr>
              <a:t>$0,15 a $0,20</a:t>
            </a:r>
            <a:endParaRPr lang="es-ES"/>
          </a:p>
        </p:txBody>
      </p:sp>
      <p:sp>
        <p:nvSpPr>
          <p:cNvPr id="96275" name="Rectangle 18"/>
          <p:cNvSpPr>
            <a:spLocks noChangeArrowheads="1"/>
          </p:cNvSpPr>
          <p:nvPr/>
        </p:nvSpPr>
        <p:spPr bwMode="auto">
          <a:xfrm>
            <a:off x="7889875" y="2916238"/>
            <a:ext cx="50165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s-ES" sz="1200" b="1">
                <a:solidFill>
                  <a:srgbClr val="333399"/>
                </a:solidFill>
                <a:latin typeface="Verdana" pitchFamily="34" charset="0"/>
              </a:rPr>
              <a:t>6 - 10</a:t>
            </a:r>
            <a:endParaRPr lang="es-ES"/>
          </a:p>
        </p:txBody>
      </p:sp>
      <p:sp>
        <p:nvSpPr>
          <p:cNvPr id="96276" name="Rectangle 19"/>
          <p:cNvSpPr>
            <a:spLocks noChangeArrowheads="1"/>
          </p:cNvSpPr>
          <p:nvPr/>
        </p:nvSpPr>
        <p:spPr bwMode="auto">
          <a:xfrm>
            <a:off x="157163" y="3175000"/>
            <a:ext cx="81915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s-ES" sz="1200" b="1">
                <a:solidFill>
                  <a:srgbClr val="333399"/>
                </a:solidFill>
                <a:latin typeface="Verdana" pitchFamily="34" charset="0"/>
              </a:rPr>
              <a:t>Promedio</a:t>
            </a:r>
            <a:endParaRPr lang="es-ES"/>
          </a:p>
        </p:txBody>
      </p:sp>
      <p:sp>
        <p:nvSpPr>
          <p:cNvPr id="96277" name="Rectangle 20"/>
          <p:cNvSpPr>
            <a:spLocks noChangeArrowheads="1"/>
          </p:cNvSpPr>
          <p:nvPr/>
        </p:nvSpPr>
        <p:spPr bwMode="auto">
          <a:xfrm>
            <a:off x="157163" y="3435350"/>
            <a:ext cx="250825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s-ES" sz="1200" b="1">
                <a:solidFill>
                  <a:srgbClr val="333399"/>
                </a:solidFill>
                <a:latin typeface="Verdana" pitchFamily="34" charset="0"/>
              </a:rPr>
              <a:t>Responder un requerimiento </a:t>
            </a:r>
            <a:endParaRPr lang="es-ES"/>
          </a:p>
        </p:txBody>
      </p:sp>
      <p:sp>
        <p:nvSpPr>
          <p:cNvPr id="96278" name="Rectangle 21"/>
          <p:cNvSpPr>
            <a:spLocks noChangeArrowheads="1"/>
          </p:cNvSpPr>
          <p:nvPr/>
        </p:nvSpPr>
        <p:spPr bwMode="auto">
          <a:xfrm>
            <a:off x="3643313" y="3435350"/>
            <a:ext cx="854075"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s-ES" sz="1200" b="1">
                <a:solidFill>
                  <a:srgbClr val="333399"/>
                </a:solidFill>
                <a:latin typeface="Verdana" pitchFamily="34" charset="0"/>
              </a:rPr>
              <a:t>$15 a $25</a:t>
            </a:r>
            <a:endParaRPr lang="es-ES"/>
          </a:p>
        </p:txBody>
      </p:sp>
      <p:sp>
        <p:nvSpPr>
          <p:cNvPr id="96279" name="Rectangle 22"/>
          <p:cNvSpPr>
            <a:spLocks noChangeArrowheads="1"/>
          </p:cNvSpPr>
          <p:nvPr/>
        </p:nvSpPr>
        <p:spPr bwMode="auto">
          <a:xfrm>
            <a:off x="5926138" y="3435350"/>
            <a:ext cx="638175"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s-ES" sz="1200" b="1">
                <a:solidFill>
                  <a:srgbClr val="333399"/>
                </a:solidFill>
                <a:latin typeface="Verdana" pitchFamily="34" charset="0"/>
              </a:rPr>
              <a:t>$3 a $5</a:t>
            </a:r>
            <a:endParaRPr lang="es-ES"/>
          </a:p>
        </p:txBody>
      </p:sp>
      <p:sp>
        <p:nvSpPr>
          <p:cNvPr id="96280" name="Rectangle 23"/>
          <p:cNvSpPr>
            <a:spLocks noChangeArrowheads="1"/>
          </p:cNvSpPr>
          <p:nvPr/>
        </p:nvSpPr>
        <p:spPr bwMode="auto">
          <a:xfrm>
            <a:off x="8091488" y="3435350"/>
            <a:ext cx="10795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s-ES" sz="1200" b="1">
                <a:solidFill>
                  <a:srgbClr val="333399"/>
                </a:solidFill>
                <a:latin typeface="Verdana" pitchFamily="34" charset="0"/>
              </a:rPr>
              <a:t>5</a:t>
            </a:r>
            <a:endParaRPr lang="es-ES"/>
          </a:p>
        </p:txBody>
      </p:sp>
      <p:sp>
        <p:nvSpPr>
          <p:cNvPr id="96281" name="Rectangle 24"/>
          <p:cNvSpPr>
            <a:spLocks noChangeArrowheads="1"/>
          </p:cNvSpPr>
          <p:nvPr/>
        </p:nvSpPr>
        <p:spPr bwMode="auto">
          <a:xfrm>
            <a:off x="157163" y="3694113"/>
            <a:ext cx="2185987"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s-ES" sz="1200" b="1">
                <a:solidFill>
                  <a:srgbClr val="333399"/>
                </a:solidFill>
                <a:latin typeface="Verdana" pitchFamily="34" charset="0"/>
              </a:rPr>
              <a:t>de servicio al consumidor</a:t>
            </a:r>
            <a:endParaRPr lang="es-ES"/>
          </a:p>
        </p:txBody>
      </p:sp>
      <p:sp>
        <p:nvSpPr>
          <p:cNvPr id="96282" name="Rectangle 25"/>
          <p:cNvSpPr>
            <a:spLocks noChangeArrowheads="1"/>
          </p:cNvSpPr>
          <p:nvPr/>
        </p:nvSpPr>
        <p:spPr bwMode="auto">
          <a:xfrm>
            <a:off x="3241675" y="3694113"/>
            <a:ext cx="165417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s-ES" sz="1200" b="1">
                <a:solidFill>
                  <a:srgbClr val="333399"/>
                </a:solidFill>
                <a:latin typeface="Verdana" pitchFamily="34" charset="0"/>
              </a:rPr>
              <a:t>Centro de llamados</a:t>
            </a:r>
            <a:endParaRPr lang="es-ES"/>
          </a:p>
        </p:txBody>
      </p:sp>
      <p:sp>
        <p:nvSpPr>
          <p:cNvPr id="96283" name="Rectangle 26"/>
          <p:cNvSpPr>
            <a:spLocks noChangeArrowheads="1"/>
          </p:cNvSpPr>
          <p:nvPr/>
        </p:nvSpPr>
        <p:spPr bwMode="auto">
          <a:xfrm>
            <a:off x="5326063" y="3694113"/>
            <a:ext cx="181927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s-ES" sz="1200" b="1">
                <a:solidFill>
                  <a:srgbClr val="333399"/>
                </a:solidFill>
                <a:latin typeface="Verdana" pitchFamily="34" charset="0"/>
              </a:rPr>
              <a:t>Internet autoservicio</a:t>
            </a:r>
            <a:endParaRPr lang="es-ES"/>
          </a:p>
        </p:txBody>
      </p:sp>
      <p:sp>
        <p:nvSpPr>
          <p:cNvPr id="96284" name="Rectangle 27"/>
          <p:cNvSpPr>
            <a:spLocks noChangeArrowheads="1"/>
          </p:cNvSpPr>
          <p:nvPr/>
        </p:nvSpPr>
        <p:spPr bwMode="auto">
          <a:xfrm>
            <a:off x="157163" y="3954463"/>
            <a:ext cx="1743075"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s-ES" sz="1200" b="1">
                <a:solidFill>
                  <a:srgbClr val="333399"/>
                </a:solidFill>
                <a:latin typeface="Verdana" pitchFamily="34" charset="0"/>
              </a:rPr>
              <a:t>Trámite de Créditos </a:t>
            </a:r>
          </a:p>
          <a:p>
            <a:r>
              <a:rPr lang="es-ES" sz="1200" b="1">
                <a:solidFill>
                  <a:srgbClr val="333399"/>
                </a:solidFill>
                <a:latin typeface="Verdana" pitchFamily="34" charset="0"/>
              </a:rPr>
              <a:t>Hipotecarios</a:t>
            </a:r>
            <a:endParaRPr lang="es-ES"/>
          </a:p>
        </p:txBody>
      </p:sp>
      <p:sp>
        <p:nvSpPr>
          <p:cNvPr id="96285" name="Rectangle 28"/>
          <p:cNvSpPr>
            <a:spLocks noChangeArrowheads="1"/>
          </p:cNvSpPr>
          <p:nvPr/>
        </p:nvSpPr>
        <p:spPr bwMode="auto">
          <a:xfrm>
            <a:off x="3519488" y="3954463"/>
            <a:ext cx="1100137"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s-ES" sz="1200" b="1">
                <a:solidFill>
                  <a:srgbClr val="333399"/>
                </a:solidFill>
                <a:latin typeface="Verdana" pitchFamily="34" charset="0"/>
              </a:rPr>
              <a:t>1% del valor</a:t>
            </a:r>
            <a:endParaRPr lang="es-ES"/>
          </a:p>
        </p:txBody>
      </p:sp>
      <p:sp>
        <p:nvSpPr>
          <p:cNvPr id="96286" name="Rectangle 29"/>
          <p:cNvSpPr>
            <a:spLocks noChangeArrowheads="1"/>
          </p:cNvSpPr>
          <p:nvPr/>
        </p:nvSpPr>
        <p:spPr bwMode="auto">
          <a:xfrm>
            <a:off x="5580063" y="3954463"/>
            <a:ext cx="1316037"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s-ES" sz="1200" b="1">
                <a:solidFill>
                  <a:srgbClr val="333399"/>
                </a:solidFill>
                <a:latin typeface="Verdana" pitchFamily="34" charset="0"/>
              </a:rPr>
              <a:t>0,2 % del valor</a:t>
            </a:r>
            <a:endParaRPr lang="es-ES"/>
          </a:p>
        </p:txBody>
      </p:sp>
      <p:sp>
        <p:nvSpPr>
          <p:cNvPr id="96287" name="Rectangle 30"/>
          <p:cNvSpPr>
            <a:spLocks noChangeArrowheads="1"/>
          </p:cNvSpPr>
          <p:nvPr/>
        </p:nvSpPr>
        <p:spPr bwMode="auto">
          <a:xfrm>
            <a:off x="8091488" y="3954463"/>
            <a:ext cx="10795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s-ES" sz="1200" b="1">
                <a:solidFill>
                  <a:srgbClr val="333399"/>
                </a:solidFill>
                <a:latin typeface="Verdana" pitchFamily="34" charset="0"/>
              </a:rPr>
              <a:t>5</a:t>
            </a:r>
            <a:endParaRPr lang="es-ES"/>
          </a:p>
        </p:txBody>
      </p:sp>
      <p:sp>
        <p:nvSpPr>
          <p:cNvPr id="96288" name="Line 31"/>
          <p:cNvSpPr>
            <a:spLocks noChangeShapeType="1"/>
          </p:cNvSpPr>
          <p:nvPr/>
        </p:nvSpPr>
        <p:spPr bwMode="auto">
          <a:xfrm>
            <a:off x="2913063" y="1855788"/>
            <a:ext cx="1587" cy="5238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96289" name="Rectangle 32"/>
          <p:cNvSpPr>
            <a:spLocks noChangeArrowheads="1"/>
          </p:cNvSpPr>
          <p:nvPr/>
        </p:nvSpPr>
        <p:spPr bwMode="auto">
          <a:xfrm>
            <a:off x="2913063" y="1855788"/>
            <a:ext cx="12700" cy="5238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s-CL"/>
          </a:p>
        </p:txBody>
      </p:sp>
      <p:sp>
        <p:nvSpPr>
          <p:cNvPr id="96290" name="Line 33"/>
          <p:cNvSpPr>
            <a:spLocks noChangeShapeType="1"/>
          </p:cNvSpPr>
          <p:nvPr/>
        </p:nvSpPr>
        <p:spPr bwMode="auto">
          <a:xfrm>
            <a:off x="5226050" y="1855788"/>
            <a:ext cx="1588" cy="5238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96291" name="Rectangle 34"/>
          <p:cNvSpPr>
            <a:spLocks noChangeArrowheads="1"/>
          </p:cNvSpPr>
          <p:nvPr/>
        </p:nvSpPr>
        <p:spPr bwMode="auto">
          <a:xfrm>
            <a:off x="5226050" y="1855788"/>
            <a:ext cx="12700" cy="5238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s-CL"/>
          </a:p>
        </p:txBody>
      </p:sp>
      <p:sp>
        <p:nvSpPr>
          <p:cNvPr id="96292" name="Line 35"/>
          <p:cNvSpPr>
            <a:spLocks noChangeShapeType="1"/>
          </p:cNvSpPr>
          <p:nvPr/>
        </p:nvSpPr>
        <p:spPr bwMode="auto">
          <a:xfrm>
            <a:off x="7253288" y="1855788"/>
            <a:ext cx="1587" cy="5238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96293" name="Rectangle 36"/>
          <p:cNvSpPr>
            <a:spLocks noChangeArrowheads="1"/>
          </p:cNvSpPr>
          <p:nvPr/>
        </p:nvSpPr>
        <p:spPr bwMode="auto">
          <a:xfrm>
            <a:off x="7253288" y="1855788"/>
            <a:ext cx="12700" cy="5238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s-CL"/>
          </a:p>
        </p:txBody>
      </p:sp>
      <p:sp>
        <p:nvSpPr>
          <p:cNvPr id="96294" name="Rectangle 37"/>
          <p:cNvSpPr>
            <a:spLocks noChangeArrowheads="1"/>
          </p:cNvSpPr>
          <p:nvPr/>
        </p:nvSpPr>
        <p:spPr bwMode="auto">
          <a:xfrm>
            <a:off x="107950" y="1819275"/>
            <a:ext cx="26988" cy="26860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s-CL"/>
          </a:p>
        </p:txBody>
      </p:sp>
      <p:sp>
        <p:nvSpPr>
          <p:cNvPr id="96295" name="Line 38"/>
          <p:cNvSpPr>
            <a:spLocks noChangeShapeType="1"/>
          </p:cNvSpPr>
          <p:nvPr/>
        </p:nvSpPr>
        <p:spPr bwMode="auto">
          <a:xfrm>
            <a:off x="2913063" y="2414588"/>
            <a:ext cx="1587" cy="20542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96296" name="Rectangle 39"/>
          <p:cNvSpPr>
            <a:spLocks noChangeArrowheads="1"/>
          </p:cNvSpPr>
          <p:nvPr/>
        </p:nvSpPr>
        <p:spPr bwMode="auto">
          <a:xfrm>
            <a:off x="2913063" y="2414588"/>
            <a:ext cx="12700" cy="20542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s-CL"/>
          </a:p>
        </p:txBody>
      </p:sp>
      <p:sp>
        <p:nvSpPr>
          <p:cNvPr id="96297" name="Line 40"/>
          <p:cNvSpPr>
            <a:spLocks noChangeShapeType="1"/>
          </p:cNvSpPr>
          <p:nvPr/>
        </p:nvSpPr>
        <p:spPr bwMode="auto">
          <a:xfrm>
            <a:off x="5226050" y="2414588"/>
            <a:ext cx="1588" cy="20542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96298" name="Rectangle 41"/>
          <p:cNvSpPr>
            <a:spLocks noChangeArrowheads="1"/>
          </p:cNvSpPr>
          <p:nvPr/>
        </p:nvSpPr>
        <p:spPr bwMode="auto">
          <a:xfrm>
            <a:off x="5226050" y="2414588"/>
            <a:ext cx="12700" cy="20542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s-CL"/>
          </a:p>
        </p:txBody>
      </p:sp>
      <p:sp>
        <p:nvSpPr>
          <p:cNvPr id="96299" name="Line 42"/>
          <p:cNvSpPr>
            <a:spLocks noChangeShapeType="1"/>
          </p:cNvSpPr>
          <p:nvPr/>
        </p:nvSpPr>
        <p:spPr bwMode="auto">
          <a:xfrm>
            <a:off x="7253288" y="2414588"/>
            <a:ext cx="1587" cy="20542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96300" name="Rectangle 43"/>
          <p:cNvSpPr>
            <a:spLocks noChangeArrowheads="1"/>
          </p:cNvSpPr>
          <p:nvPr/>
        </p:nvSpPr>
        <p:spPr bwMode="auto">
          <a:xfrm>
            <a:off x="7253288" y="2414588"/>
            <a:ext cx="12700" cy="20542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s-CL"/>
          </a:p>
        </p:txBody>
      </p:sp>
      <p:sp>
        <p:nvSpPr>
          <p:cNvPr id="96301" name="Rectangle 44"/>
          <p:cNvSpPr>
            <a:spLocks noChangeArrowheads="1"/>
          </p:cNvSpPr>
          <p:nvPr/>
        </p:nvSpPr>
        <p:spPr bwMode="auto">
          <a:xfrm>
            <a:off x="9009063" y="1855788"/>
            <a:ext cx="26987" cy="264953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s-CL"/>
          </a:p>
        </p:txBody>
      </p:sp>
      <p:sp>
        <p:nvSpPr>
          <p:cNvPr id="96302" name="Rectangle 45"/>
          <p:cNvSpPr>
            <a:spLocks noChangeArrowheads="1"/>
          </p:cNvSpPr>
          <p:nvPr/>
        </p:nvSpPr>
        <p:spPr bwMode="auto">
          <a:xfrm>
            <a:off x="134938" y="1819275"/>
            <a:ext cx="8901112" cy="365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s-CL"/>
          </a:p>
        </p:txBody>
      </p:sp>
      <p:sp>
        <p:nvSpPr>
          <p:cNvPr id="96303" name="Rectangle 46"/>
          <p:cNvSpPr>
            <a:spLocks noChangeArrowheads="1"/>
          </p:cNvSpPr>
          <p:nvPr/>
        </p:nvSpPr>
        <p:spPr bwMode="auto">
          <a:xfrm>
            <a:off x="134938" y="2379663"/>
            <a:ext cx="8901112" cy="349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s-CL"/>
          </a:p>
        </p:txBody>
      </p:sp>
      <p:sp>
        <p:nvSpPr>
          <p:cNvPr id="96304" name="Line 47"/>
          <p:cNvSpPr>
            <a:spLocks noChangeShapeType="1"/>
          </p:cNvSpPr>
          <p:nvPr/>
        </p:nvSpPr>
        <p:spPr bwMode="auto">
          <a:xfrm>
            <a:off x="134938" y="2906713"/>
            <a:ext cx="88741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96305" name="Rectangle 48"/>
          <p:cNvSpPr>
            <a:spLocks noChangeArrowheads="1"/>
          </p:cNvSpPr>
          <p:nvPr/>
        </p:nvSpPr>
        <p:spPr bwMode="auto">
          <a:xfrm>
            <a:off x="134938" y="2906713"/>
            <a:ext cx="8874125" cy="190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s-CL"/>
          </a:p>
        </p:txBody>
      </p:sp>
      <p:sp>
        <p:nvSpPr>
          <p:cNvPr id="96306" name="Line 49"/>
          <p:cNvSpPr>
            <a:spLocks noChangeShapeType="1"/>
          </p:cNvSpPr>
          <p:nvPr/>
        </p:nvSpPr>
        <p:spPr bwMode="auto">
          <a:xfrm>
            <a:off x="134938" y="3425825"/>
            <a:ext cx="88741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96307" name="Rectangle 50"/>
          <p:cNvSpPr>
            <a:spLocks noChangeArrowheads="1"/>
          </p:cNvSpPr>
          <p:nvPr/>
        </p:nvSpPr>
        <p:spPr bwMode="auto">
          <a:xfrm>
            <a:off x="134938" y="3425825"/>
            <a:ext cx="8874125" cy="190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s-CL"/>
          </a:p>
        </p:txBody>
      </p:sp>
      <p:sp>
        <p:nvSpPr>
          <p:cNvPr id="96308" name="Line 51"/>
          <p:cNvSpPr>
            <a:spLocks noChangeShapeType="1"/>
          </p:cNvSpPr>
          <p:nvPr/>
        </p:nvSpPr>
        <p:spPr bwMode="auto">
          <a:xfrm>
            <a:off x="134938" y="3944938"/>
            <a:ext cx="88741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96309" name="Rectangle 52"/>
          <p:cNvSpPr>
            <a:spLocks noChangeArrowheads="1"/>
          </p:cNvSpPr>
          <p:nvPr/>
        </p:nvSpPr>
        <p:spPr bwMode="auto">
          <a:xfrm>
            <a:off x="134938" y="3944938"/>
            <a:ext cx="8874125" cy="190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s-CL"/>
          </a:p>
        </p:txBody>
      </p:sp>
      <p:sp>
        <p:nvSpPr>
          <p:cNvPr id="96310" name="Rectangle 53"/>
          <p:cNvSpPr>
            <a:spLocks noChangeArrowheads="1"/>
          </p:cNvSpPr>
          <p:nvPr/>
        </p:nvSpPr>
        <p:spPr bwMode="auto">
          <a:xfrm>
            <a:off x="134938" y="4468813"/>
            <a:ext cx="8901112" cy="3651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s-CL"/>
          </a:p>
        </p:txBody>
      </p:sp>
      <p:sp>
        <p:nvSpPr>
          <p:cNvPr id="96311" name="Text Box 54"/>
          <p:cNvSpPr txBox="1">
            <a:spLocks noChangeArrowheads="1"/>
          </p:cNvSpPr>
          <p:nvPr/>
        </p:nvSpPr>
        <p:spPr bwMode="auto">
          <a:xfrm>
            <a:off x="0" y="4699000"/>
            <a:ext cx="2024063"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sz="1000" b="1">
                <a:latin typeface="Verdana" pitchFamily="34" charset="0"/>
              </a:rPr>
              <a:t>Fuente: Price Waterhause</a:t>
            </a:r>
          </a:p>
        </p:txBody>
      </p:sp>
      <p:sp>
        <p:nvSpPr>
          <p:cNvPr id="96312" name="55 Marcador de fecha"/>
          <p:cNvSpPr>
            <a:spLocks noGrp="1"/>
          </p:cNvSpPr>
          <p:nvPr>
            <p:ph type="dt" sz="quarter" idx="4294967295"/>
          </p:nvPr>
        </p:nvSpPr>
        <p:spPr>
          <a:xfrm>
            <a:off x="0" y="6597650"/>
            <a:ext cx="2133600" cy="2603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F1D253F-9B30-40B1-9BA9-46403AE51752}" type="datetime1">
              <a:rPr lang="es-CL" smtClean="0"/>
              <a:t>12-10-2011</a:t>
            </a:fld>
            <a:endParaRPr lang="es-ES"/>
          </a:p>
        </p:txBody>
      </p:sp>
      <p:sp>
        <p:nvSpPr>
          <p:cNvPr id="96313" name="56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B2027A4-7C9C-4775-8035-DC83AEB54063}" type="slidenum">
              <a:rPr lang="es-ES" smtClean="0"/>
              <a:pPr eaLnBrk="1" hangingPunct="1"/>
              <a:t>72</a:t>
            </a:fld>
            <a:endParaRPr lang="es-ES" smtClean="0"/>
          </a:p>
        </p:txBody>
      </p:sp>
    </p:spTree>
  </p:cSld>
  <p:clrMapOvr>
    <a:masterClrMapping/>
  </p:clrMapOvr>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4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sp>
        <p:nvSpPr>
          <p:cNvPr id="97283" name="Rectangle 2"/>
          <p:cNvSpPr>
            <a:spLocks noGrp="1" noChangeArrowheads="1"/>
          </p:cNvSpPr>
          <p:nvPr>
            <p:ph type="title"/>
          </p:nvPr>
        </p:nvSpPr>
        <p:spPr>
          <a:xfrm>
            <a:off x="428625" y="0"/>
            <a:ext cx="7772400" cy="1143000"/>
          </a:xfrm>
          <a:solidFill>
            <a:srgbClr val="FFFFFF"/>
          </a:solidFill>
          <a:ln>
            <a:solidFill>
              <a:srgbClr val="000000"/>
            </a:solidFill>
            <a:miter lim="800000"/>
            <a:headEnd/>
            <a:tailEnd/>
          </a:ln>
        </p:spPr>
        <p:txBody>
          <a:bodyPr anchor="t"/>
          <a:lstStyle/>
          <a:p>
            <a:pPr algn="l"/>
            <a:r>
              <a:rPr lang="es-CL" sz="2800" smtClean="0"/>
              <a:t>Diseñando el sistema de creación de valor de acuerdo a la estrategia</a:t>
            </a:r>
          </a:p>
        </p:txBody>
      </p:sp>
      <p:sp>
        <p:nvSpPr>
          <p:cNvPr id="97284" name="Rectangle 3"/>
          <p:cNvSpPr>
            <a:spLocks noGrp="1" noChangeArrowheads="1"/>
          </p:cNvSpPr>
          <p:nvPr>
            <p:ph type="body" idx="1"/>
          </p:nvPr>
        </p:nvSpPr>
        <p:spPr>
          <a:xfrm>
            <a:off x="468313" y="1125538"/>
            <a:ext cx="7772400" cy="4114800"/>
          </a:xfrm>
        </p:spPr>
        <p:txBody>
          <a:bodyPr/>
          <a:lstStyle/>
          <a:p>
            <a:pPr algn="ctr">
              <a:buFontTx/>
              <a:buNone/>
            </a:pPr>
            <a:r>
              <a:rPr lang="es-CL" smtClean="0"/>
              <a:t>  ¿Cómo va a crear valor la empresa, de acuerdo a su estrategia?</a:t>
            </a:r>
          </a:p>
          <a:p>
            <a:pPr algn="ctr">
              <a:buFontTx/>
              <a:buNone/>
            </a:pPr>
            <a:endParaRPr lang="es-CL" smtClean="0"/>
          </a:p>
          <a:p>
            <a:pPr algn="ctr">
              <a:buFontTx/>
              <a:buNone/>
            </a:pPr>
            <a:endParaRPr lang="es-CL" smtClean="0"/>
          </a:p>
        </p:txBody>
      </p:sp>
      <p:pic>
        <p:nvPicPr>
          <p:cNvPr id="97285"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276475"/>
            <a:ext cx="8820150" cy="455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7286" name="5 Marcador de fecha"/>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737F8B7-803B-447B-9745-798054F65282}" type="datetime1">
              <a:rPr lang="es-CL" smtClean="0"/>
              <a:t>12-10-2011</a:t>
            </a:fld>
            <a:endParaRPr lang="es-ES"/>
          </a:p>
        </p:txBody>
      </p:sp>
      <p:sp>
        <p:nvSpPr>
          <p:cNvPr id="97287" name="6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B81047B-D464-441A-80E6-116FCDB19E1B}" type="slidenum">
              <a:rPr lang="es-ES"/>
              <a:pPr eaLnBrk="1" hangingPunct="1"/>
              <a:t>73</a:t>
            </a:fld>
            <a:endParaRPr lang="es-ES"/>
          </a:p>
        </p:txBody>
      </p:sp>
    </p:spTree>
  </p:cSld>
  <p:clrMapOvr>
    <a:masterClrMapping/>
  </p:clrMapOvr>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4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sp>
        <p:nvSpPr>
          <p:cNvPr id="98307" name="Rectangle 2"/>
          <p:cNvSpPr>
            <a:spLocks noGrp="1" noChangeArrowheads="1"/>
          </p:cNvSpPr>
          <p:nvPr>
            <p:ph type="title"/>
          </p:nvPr>
        </p:nvSpPr>
        <p:spPr>
          <a:xfrm>
            <a:off x="0" y="0"/>
            <a:ext cx="7772400" cy="1143000"/>
          </a:xfrm>
          <a:solidFill>
            <a:srgbClr val="FFFFFF"/>
          </a:solidFill>
          <a:ln>
            <a:solidFill>
              <a:srgbClr val="000000"/>
            </a:solidFill>
            <a:miter lim="800000"/>
            <a:headEnd/>
            <a:tailEnd/>
          </a:ln>
        </p:spPr>
        <p:txBody>
          <a:bodyPr anchor="t"/>
          <a:lstStyle/>
          <a:p>
            <a:pPr algn="l"/>
            <a:r>
              <a:rPr lang="es-CL" sz="2800" smtClean="0"/>
              <a:t>Diseñando el sistema de creación de valor de acuerdo a la estrategia</a:t>
            </a:r>
          </a:p>
        </p:txBody>
      </p:sp>
      <p:sp>
        <p:nvSpPr>
          <p:cNvPr id="98308" name="Rectangle 3"/>
          <p:cNvSpPr>
            <a:spLocks noGrp="1" noChangeArrowheads="1"/>
          </p:cNvSpPr>
          <p:nvPr>
            <p:ph type="body" idx="1"/>
          </p:nvPr>
        </p:nvSpPr>
        <p:spPr>
          <a:xfrm>
            <a:off x="468313" y="1125538"/>
            <a:ext cx="7772400" cy="4114800"/>
          </a:xfrm>
        </p:spPr>
        <p:txBody>
          <a:bodyPr/>
          <a:lstStyle/>
          <a:p>
            <a:pPr algn="ctr">
              <a:buFontTx/>
              <a:buNone/>
            </a:pPr>
            <a:r>
              <a:rPr lang="es-CL" smtClean="0"/>
              <a:t>  ¿Cómo va a crear valor la empresa, de acuerdo a su estrategia?</a:t>
            </a:r>
          </a:p>
          <a:p>
            <a:pPr algn="ctr">
              <a:buFontTx/>
              <a:buNone/>
            </a:pPr>
            <a:endParaRPr lang="es-CL" smtClean="0"/>
          </a:p>
          <a:p>
            <a:pPr algn="ctr">
              <a:buFontTx/>
              <a:buNone/>
            </a:pPr>
            <a:endParaRPr lang="es-CL" smtClean="0"/>
          </a:p>
        </p:txBody>
      </p:sp>
      <p:pic>
        <p:nvPicPr>
          <p:cNvPr id="98309"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276475"/>
            <a:ext cx="8820150" cy="455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8310" name="Oval 5"/>
          <p:cNvSpPr>
            <a:spLocks noChangeArrowheads="1"/>
          </p:cNvSpPr>
          <p:nvPr/>
        </p:nvSpPr>
        <p:spPr bwMode="auto">
          <a:xfrm>
            <a:off x="2627313" y="2420938"/>
            <a:ext cx="2882900" cy="2665412"/>
          </a:xfrm>
          <a:prstGeom prst="ellipse">
            <a:avLst/>
          </a:pr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s-CL"/>
          </a:p>
        </p:txBody>
      </p:sp>
      <p:sp>
        <p:nvSpPr>
          <p:cNvPr id="98311" name="Oval 6"/>
          <p:cNvSpPr>
            <a:spLocks noChangeArrowheads="1"/>
          </p:cNvSpPr>
          <p:nvPr/>
        </p:nvSpPr>
        <p:spPr bwMode="auto">
          <a:xfrm>
            <a:off x="5580063" y="3500438"/>
            <a:ext cx="3168650" cy="2665412"/>
          </a:xfrm>
          <a:prstGeom prst="ellipse">
            <a:avLst/>
          </a:pr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s-CL"/>
          </a:p>
        </p:txBody>
      </p:sp>
      <p:sp>
        <p:nvSpPr>
          <p:cNvPr id="98312" name="Oval 7"/>
          <p:cNvSpPr>
            <a:spLocks noChangeArrowheads="1"/>
          </p:cNvSpPr>
          <p:nvPr/>
        </p:nvSpPr>
        <p:spPr bwMode="auto">
          <a:xfrm>
            <a:off x="2484438" y="5589588"/>
            <a:ext cx="2882900" cy="1268412"/>
          </a:xfrm>
          <a:prstGeom prst="ellipse">
            <a:avLst/>
          </a:pr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s-CL"/>
          </a:p>
        </p:txBody>
      </p:sp>
      <p:sp>
        <p:nvSpPr>
          <p:cNvPr id="98313" name="8 Marcador de fecha"/>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62962B4-3089-4D31-9074-D0F9FABD3D8A}" type="datetime1">
              <a:rPr lang="es-CL" smtClean="0"/>
              <a:t>12-10-2011</a:t>
            </a:fld>
            <a:endParaRPr lang="es-ES"/>
          </a:p>
        </p:txBody>
      </p:sp>
      <p:sp>
        <p:nvSpPr>
          <p:cNvPr id="98314" name="9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617417A-8110-4693-8E23-6350175E9196}" type="slidenum">
              <a:rPr lang="es-ES"/>
              <a:pPr eaLnBrk="1" hangingPunct="1"/>
              <a:t>74</a:t>
            </a:fld>
            <a:endParaRPr lang="es-ES"/>
          </a:p>
        </p:txBody>
      </p:sp>
    </p:spTree>
  </p:cSld>
  <p:clrMapOvr>
    <a:masterClrMapping/>
  </p:clrMapOvr>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4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sp>
        <p:nvSpPr>
          <p:cNvPr id="99331" name="Rectangle 2"/>
          <p:cNvSpPr>
            <a:spLocks noGrp="1" noChangeArrowheads="1"/>
          </p:cNvSpPr>
          <p:nvPr>
            <p:ph type="title"/>
          </p:nvPr>
        </p:nvSpPr>
        <p:spPr>
          <a:xfrm>
            <a:off x="539750" y="260350"/>
            <a:ext cx="7772400" cy="1143000"/>
          </a:xfrm>
          <a:solidFill>
            <a:srgbClr val="FFFFFF"/>
          </a:solidFill>
          <a:ln>
            <a:solidFill>
              <a:srgbClr val="000000"/>
            </a:solidFill>
            <a:miter lim="800000"/>
            <a:headEnd/>
            <a:tailEnd/>
          </a:ln>
        </p:spPr>
        <p:txBody>
          <a:bodyPr anchor="t"/>
          <a:lstStyle/>
          <a:p>
            <a:r>
              <a:rPr lang="es-CL" smtClean="0"/>
              <a:t>Caso: Empresa textil chilena </a:t>
            </a:r>
          </a:p>
        </p:txBody>
      </p:sp>
      <p:sp>
        <p:nvSpPr>
          <p:cNvPr id="99332" name="Rectangle 3"/>
          <p:cNvSpPr>
            <a:spLocks noGrp="1" noChangeArrowheads="1"/>
          </p:cNvSpPr>
          <p:nvPr>
            <p:ph type="body" idx="1"/>
          </p:nvPr>
        </p:nvSpPr>
        <p:spPr>
          <a:xfrm>
            <a:off x="468313" y="1557338"/>
            <a:ext cx="7772400" cy="4114800"/>
          </a:xfrm>
        </p:spPr>
        <p:txBody>
          <a:bodyPr/>
          <a:lstStyle/>
          <a:p>
            <a:pPr>
              <a:lnSpc>
                <a:spcPct val="80000"/>
              </a:lnSpc>
            </a:pPr>
            <a:r>
              <a:rPr lang="es-CL" sz="2400" smtClean="0"/>
              <a:t>Posición tradicional de liderazgo en la producción y venta de ropa destinada al mercado nacional.</a:t>
            </a:r>
          </a:p>
          <a:p>
            <a:pPr>
              <a:lnSpc>
                <a:spcPct val="80000"/>
              </a:lnSpc>
            </a:pPr>
            <a:endParaRPr lang="es-CL" sz="2400" smtClean="0"/>
          </a:p>
          <a:p>
            <a:pPr>
              <a:lnSpc>
                <a:spcPct val="80000"/>
              </a:lnSpc>
            </a:pPr>
            <a:r>
              <a:rPr lang="es-CL" sz="2400" smtClean="0"/>
              <a:t>Mercado: Masivo, jóvenes y adultos, ambos sexos.</a:t>
            </a:r>
          </a:p>
          <a:p>
            <a:pPr>
              <a:lnSpc>
                <a:spcPct val="80000"/>
              </a:lnSpc>
            </a:pPr>
            <a:endParaRPr lang="es-CL" sz="2400" smtClean="0"/>
          </a:p>
          <a:p>
            <a:pPr>
              <a:lnSpc>
                <a:spcPct val="80000"/>
              </a:lnSpc>
            </a:pPr>
            <a:r>
              <a:rPr lang="es-CL" sz="2400" smtClean="0"/>
              <a:t>Modelo de creación valor: </a:t>
            </a:r>
          </a:p>
          <a:p>
            <a:pPr lvl="1">
              <a:lnSpc>
                <a:spcPct val="80000"/>
              </a:lnSpc>
            </a:pPr>
            <a:r>
              <a:rPr lang="es-CL" sz="2000" smtClean="0"/>
              <a:t>Fabricación de productos, de acuerdo a un diseño orientado según tendencias esperadas del mercado.</a:t>
            </a:r>
          </a:p>
          <a:p>
            <a:pPr lvl="1">
              <a:lnSpc>
                <a:spcPct val="80000"/>
              </a:lnSpc>
            </a:pPr>
            <a:r>
              <a:rPr lang="es-CL" sz="2000" smtClean="0"/>
              <a:t>Comercialización directa y a través de terceros.</a:t>
            </a:r>
          </a:p>
          <a:p>
            <a:pPr>
              <a:lnSpc>
                <a:spcPct val="80000"/>
              </a:lnSpc>
            </a:pPr>
            <a:endParaRPr lang="es-CL" sz="2400" smtClean="0"/>
          </a:p>
          <a:p>
            <a:pPr>
              <a:lnSpc>
                <a:spcPct val="80000"/>
              </a:lnSpc>
            </a:pPr>
            <a:r>
              <a:rPr lang="es-CL" sz="2400" smtClean="0"/>
              <a:t>Problema: Competencia de productos exportados de Asia a precios más bajos.</a:t>
            </a:r>
          </a:p>
        </p:txBody>
      </p:sp>
      <p:sp>
        <p:nvSpPr>
          <p:cNvPr id="99333" name="4 Marcador de fecha"/>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EDE3A72-7695-46DD-9605-7E37BB60A773}" type="datetime1">
              <a:rPr lang="es-CL" smtClean="0"/>
              <a:t>12-10-2011</a:t>
            </a:fld>
            <a:endParaRPr lang="es-ES"/>
          </a:p>
        </p:txBody>
      </p:sp>
      <p:sp>
        <p:nvSpPr>
          <p:cNvPr id="99334" name="5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195924C-6FC7-4A0E-B0F9-7181AB0D0E3E}" type="slidenum">
              <a:rPr lang="es-ES"/>
              <a:pPr eaLnBrk="1" hangingPunct="1"/>
              <a:t>75</a:t>
            </a:fld>
            <a:endParaRPr lang="es-ES"/>
          </a:p>
        </p:txBody>
      </p:sp>
    </p:spTree>
  </p:cSld>
  <p:clrMapOvr>
    <a:masterClrMapping/>
  </p:clrMapOvr>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9" name="Rectangle 2"/>
          <p:cNvSpPr>
            <a:spLocks noChangeArrowheads="1"/>
          </p:cNvSpPr>
          <p:nvPr/>
        </p:nvSpPr>
        <p:spPr bwMode="auto">
          <a:xfrm>
            <a:off x="2700338" y="692150"/>
            <a:ext cx="3024187" cy="720725"/>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p>
            <a:pPr algn="ctr">
              <a:defRPr/>
            </a:pPr>
            <a:r>
              <a:rPr lang="es-CL">
                <a:solidFill>
                  <a:schemeClr val="tx1"/>
                </a:solidFill>
              </a:rPr>
              <a:t>Leer el mercado</a:t>
            </a:r>
          </a:p>
        </p:txBody>
      </p:sp>
      <p:sp>
        <p:nvSpPr>
          <p:cNvPr id="80900" name="Rectangle 3"/>
          <p:cNvSpPr>
            <a:spLocks noChangeArrowheads="1"/>
          </p:cNvSpPr>
          <p:nvPr/>
        </p:nvSpPr>
        <p:spPr bwMode="auto">
          <a:xfrm>
            <a:off x="3851275" y="1989138"/>
            <a:ext cx="3024188" cy="720725"/>
          </a:xfrm>
          <a:prstGeom prst="rect">
            <a:avLst/>
          </a:prstGeom>
          <a:ln>
            <a:headEnd/>
            <a:tailEnd/>
          </a:ln>
        </p:spPr>
        <p:style>
          <a:lnRef idx="1">
            <a:schemeClr val="accent6"/>
          </a:lnRef>
          <a:fillRef idx="2">
            <a:schemeClr val="accent6"/>
          </a:fillRef>
          <a:effectRef idx="1">
            <a:schemeClr val="accent6"/>
          </a:effectRef>
          <a:fontRef idx="minor">
            <a:schemeClr val="dk1"/>
          </a:fontRef>
        </p:style>
        <p:txBody>
          <a:bodyPr wrap="none" anchor="ctr"/>
          <a:lstStyle/>
          <a:p>
            <a:pPr algn="ctr">
              <a:defRPr/>
            </a:pPr>
            <a:r>
              <a:rPr lang="es-CL" dirty="0"/>
              <a:t>Diseño de productos</a:t>
            </a:r>
          </a:p>
        </p:txBody>
      </p:sp>
      <p:sp>
        <p:nvSpPr>
          <p:cNvPr id="80901" name="Rectangle 4"/>
          <p:cNvSpPr>
            <a:spLocks noChangeArrowheads="1"/>
          </p:cNvSpPr>
          <p:nvPr/>
        </p:nvSpPr>
        <p:spPr bwMode="auto">
          <a:xfrm>
            <a:off x="3995738" y="4365625"/>
            <a:ext cx="3024187" cy="720725"/>
          </a:xfrm>
          <a:prstGeom prst="rect">
            <a:avLst/>
          </a:prstGeom>
          <a:ln>
            <a:headEnd/>
            <a:tailEnd/>
          </a:ln>
        </p:spPr>
        <p:style>
          <a:lnRef idx="1">
            <a:schemeClr val="accent6"/>
          </a:lnRef>
          <a:fillRef idx="2">
            <a:schemeClr val="accent6"/>
          </a:fillRef>
          <a:effectRef idx="1">
            <a:schemeClr val="accent6"/>
          </a:effectRef>
          <a:fontRef idx="minor">
            <a:schemeClr val="dk1"/>
          </a:fontRef>
        </p:style>
        <p:txBody>
          <a:bodyPr wrap="none" anchor="ctr"/>
          <a:lstStyle/>
          <a:p>
            <a:pPr algn="ctr">
              <a:defRPr/>
            </a:pPr>
            <a:r>
              <a:rPr lang="es-CL"/>
              <a:t>Fabricación</a:t>
            </a:r>
          </a:p>
        </p:txBody>
      </p:sp>
      <p:sp>
        <p:nvSpPr>
          <p:cNvPr id="80902" name="Rectangle 5"/>
          <p:cNvSpPr>
            <a:spLocks noChangeArrowheads="1"/>
          </p:cNvSpPr>
          <p:nvPr/>
        </p:nvSpPr>
        <p:spPr bwMode="auto">
          <a:xfrm>
            <a:off x="6516688" y="3141663"/>
            <a:ext cx="2016125" cy="720725"/>
          </a:xfrm>
          <a:prstGeom prst="rect">
            <a:avLst/>
          </a:prstGeom>
          <a:ln>
            <a:headEnd/>
            <a:tailEnd/>
          </a:ln>
        </p:spPr>
        <p:style>
          <a:lnRef idx="1">
            <a:schemeClr val="accent6"/>
          </a:lnRef>
          <a:fillRef idx="2">
            <a:schemeClr val="accent6"/>
          </a:fillRef>
          <a:effectRef idx="1">
            <a:schemeClr val="accent6"/>
          </a:effectRef>
          <a:fontRef idx="minor">
            <a:schemeClr val="dk1"/>
          </a:fontRef>
        </p:style>
        <p:txBody>
          <a:bodyPr wrap="none" anchor="ctr"/>
          <a:lstStyle/>
          <a:p>
            <a:pPr algn="ctr">
              <a:defRPr/>
            </a:pPr>
            <a:r>
              <a:rPr lang="es-CL"/>
              <a:t>Compra MP</a:t>
            </a:r>
          </a:p>
        </p:txBody>
      </p:sp>
      <p:sp>
        <p:nvSpPr>
          <p:cNvPr id="80903" name="Rectangle 6"/>
          <p:cNvSpPr>
            <a:spLocks noChangeArrowheads="1"/>
          </p:cNvSpPr>
          <p:nvPr/>
        </p:nvSpPr>
        <p:spPr bwMode="auto">
          <a:xfrm>
            <a:off x="3492500" y="5373688"/>
            <a:ext cx="3889375" cy="649287"/>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p>
            <a:pPr algn="ctr">
              <a:defRPr/>
            </a:pPr>
            <a:r>
              <a:rPr lang="es-CL">
                <a:solidFill>
                  <a:schemeClr val="tx1"/>
                </a:solidFill>
              </a:rPr>
              <a:t>Comercialización y Promoción </a:t>
            </a:r>
          </a:p>
        </p:txBody>
      </p:sp>
      <p:sp>
        <p:nvSpPr>
          <p:cNvPr id="80904" name="Oval 7"/>
          <p:cNvSpPr>
            <a:spLocks noChangeArrowheads="1"/>
          </p:cNvSpPr>
          <p:nvPr/>
        </p:nvSpPr>
        <p:spPr bwMode="auto">
          <a:xfrm>
            <a:off x="468313" y="1484313"/>
            <a:ext cx="1692275" cy="3889375"/>
          </a:xfrm>
          <a:prstGeom prst="ellipse">
            <a:avLst/>
          </a:prstGeom>
          <a:ln>
            <a:noFill/>
            <a:headEnd/>
            <a:tailEnd/>
          </a:ln>
          <a:effectLst>
            <a:glow rad="63500">
              <a:schemeClr val="accent4">
                <a:satMod val="175000"/>
                <a:alpha val="40000"/>
              </a:schemeClr>
            </a:glow>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dk1"/>
          </a:lnRef>
          <a:fillRef idx="1">
            <a:schemeClr val="lt1"/>
          </a:fillRef>
          <a:effectRef idx="0">
            <a:schemeClr val="dk1"/>
          </a:effectRef>
          <a:fontRef idx="minor">
            <a:schemeClr val="dk1"/>
          </a:fontRef>
        </p:style>
        <p:txBody>
          <a:bodyPr wrap="none" anchor="ctr"/>
          <a:lstStyle/>
          <a:p>
            <a:pPr algn="ctr">
              <a:defRPr/>
            </a:pPr>
            <a:r>
              <a:rPr lang="es-CL"/>
              <a:t>MERCADO</a:t>
            </a:r>
          </a:p>
        </p:txBody>
      </p:sp>
      <p:sp>
        <p:nvSpPr>
          <p:cNvPr id="100366" name="Line 8"/>
          <p:cNvSpPr>
            <a:spLocks noChangeShapeType="1"/>
          </p:cNvSpPr>
          <p:nvPr/>
        </p:nvSpPr>
        <p:spPr bwMode="auto">
          <a:xfrm>
            <a:off x="4787900" y="1412875"/>
            <a:ext cx="0" cy="576263"/>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100367" name="Line 9"/>
          <p:cNvSpPr>
            <a:spLocks noChangeShapeType="1"/>
          </p:cNvSpPr>
          <p:nvPr/>
        </p:nvSpPr>
        <p:spPr bwMode="auto">
          <a:xfrm flipV="1">
            <a:off x="1692275" y="1341438"/>
            <a:ext cx="935038" cy="28733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100368" name="Text Box 10"/>
          <p:cNvSpPr txBox="1">
            <a:spLocks noChangeArrowheads="1"/>
          </p:cNvSpPr>
          <p:nvPr/>
        </p:nvSpPr>
        <p:spPr bwMode="auto">
          <a:xfrm>
            <a:off x="250825" y="0"/>
            <a:ext cx="32877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b="1">
                <a:solidFill>
                  <a:schemeClr val="bg1"/>
                </a:solidFill>
              </a:rPr>
              <a:t>Modelo de creación de valor</a:t>
            </a:r>
          </a:p>
        </p:txBody>
      </p:sp>
      <p:sp>
        <p:nvSpPr>
          <p:cNvPr id="100369" name="Line 11"/>
          <p:cNvSpPr>
            <a:spLocks noChangeShapeType="1"/>
          </p:cNvSpPr>
          <p:nvPr/>
        </p:nvSpPr>
        <p:spPr bwMode="auto">
          <a:xfrm flipH="1">
            <a:off x="5940425" y="3860800"/>
            <a:ext cx="1152525" cy="50482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100370" name="Line 12"/>
          <p:cNvSpPr>
            <a:spLocks noChangeShapeType="1"/>
          </p:cNvSpPr>
          <p:nvPr/>
        </p:nvSpPr>
        <p:spPr bwMode="auto">
          <a:xfrm flipH="1">
            <a:off x="4787900" y="2708275"/>
            <a:ext cx="0" cy="165735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100371" name="Line 13"/>
          <p:cNvSpPr>
            <a:spLocks noChangeShapeType="1"/>
          </p:cNvSpPr>
          <p:nvPr/>
        </p:nvSpPr>
        <p:spPr bwMode="auto">
          <a:xfrm>
            <a:off x="6300788" y="2708275"/>
            <a:ext cx="935037" cy="43338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100372" name="Line 14"/>
          <p:cNvSpPr>
            <a:spLocks noChangeShapeType="1"/>
          </p:cNvSpPr>
          <p:nvPr/>
        </p:nvSpPr>
        <p:spPr bwMode="auto">
          <a:xfrm flipH="1" flipV="1">
            <a:off x="1835150" y="4581525"/>
            <a:ext cx="1584325" cy="93503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2" name="Rectangle 15"/>
          <p:cNvSpPr>
            <a:spLocks noChangeArrowheads="1"/>
          </p:cNvSpPr>
          <p:nvPr/>
        </p:nvSpPr>
        <p:spPr bwMode="auto">
          <a:xfrm>
            <a:off x="395288" y="5949950"/>
            <a:ext cx="2305050" cy="719138"/>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p>
            <a:pPr algn="ctr">
              <a:defRPr/>
            </a:pPr>
            <a:r>
              <a:rPr lang="es-CL">
                <a:solidFill>
                  <a:schemeClr val="tx1"/>
                </a:solidFill>
              </a:rPr>
              <a:t>Canales</a:t>
            </a:r>
          </a:p>
        </p:txBody>
      </p:sp>
      <p:sp>
        <p:nvSpPr>
          <p:cNvPr id="100376" name="Line 16"/>
          <p:cNvSpPr>
            <a:spLocks noChangeShapeType="1"/>
          </p:cNvSpPr>
          <p:nvPr/>
        </p:nvSpPr>
        <p:spPr bwMode="auto">
          <a:xfrm flipV="1">
            <a:off x="1331913" y="5084763"/>
            <a:ext cx="0" cy="79216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100377" name="Line 17"/>
          <p:cNvSpPr>
            <a:spLocks noChangeShapeType="1"/>
          </p:cNvSpPr>
          <p:nvPr/>
        </p:nvSpPr>
        <p:spPr bwMode="auto">
          <a:xfrm flipH="1">
            <a:off x="2555875" y="5734050"/>
            <a:ext cx="1008063" cy="50323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100378" name="Line 18"/>
          <p:cNvSpPr>
            <a:spLocks noChangeShapeType="1"/>
          </p:cNvSpPr>
          <p:nvPr/>
        </p:nvSpPr>
        <p:spPr bwMode="auto">
          <a:xfrm>
            <a:off x="1908175" y="2276475"/>
            <a:ext cx="1943100" cy="0"/>
          </a:xfrm>
          <a:prstGeom prst="line">
            <a:avLst/>
          </a:prstGeom>
          <a:noFill/>
          <a:ln w="9525">
            <a:solidFill>
              <a:schemeClr val="tx1"/>
            </a:solidFill>
            <a:prstDash val="dash"/>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100379" name="20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E0BE80B-403C-4858-A8CF-42934629E28D}" type="slidenum">
              <a:rPr lang="es-ES"/>
              <a:pPr eaLnBrk="1" hangingPunct="1"/>
              <a:t>76</a:t>
            </a:fld>
            <a:endParaRPr lang="es-ES"/>
          </a:p>
        </p:txBody>
      </p:sp>
      <p:sp>
        <p:nvSpPr>
          <p:cNvPr id="3" name="2 Marcador de fecha"/>
          <p:cNvSpPr>
            <a:spLocks noGrp="1"/>
          </p:cNvSpPr>
          <p:nvPr>
            <p:ph type="dt" sz="half" idx="10"/>
          </p:nvPr>
        </p:nvSpPr>
        <p:spPr/>
        <p:txBody>
          <a:bodyPr/>
          <a:lstStyle/>
          <a:p>
            <a:pPr>
              <a:defRPr/>
            </a:pPr>
            <a:fld id="{8426DBC1-0ADF-4A30-AF71-B7F649367ADE}" type="datetime1">
              <a:rPr lang="es-CL" smtClean="0"/>
              <a:t>12-10-2011</a:t>
            </a:fld>
            <a:endParaRPr lang="es-ES" dirty="0"/>
          </a:p>
        </p:txBody>
      </p:sp>
      <p:sp>
        <p:nvSpPr>
          <p:cNvPr id="4" name="3 Marcador de pie de página"/>
          <p:cNvSpPr>
            <a:spLocks noGrp="1"/>
          </p:cNvSpPr>
          <p:nvPr>
            <p:ph type="ftr" sz="quarter" idx="11"/>
          </p:nvPr>
        </p:nvSpPr>
        <p:spPr/>
        <p:txBody>
          <a:bodyPr/>
          <a:lstStyle/>
          <a:p>
            <a:pPr>
              <a:defRPr/>
            </a:pPr>
            <a:endParaRPr lang="es-ES"/>
          </a:p>
        </p:txBody>
      </p:sp>
    </p:spTree>
  </p:cSld>
  <p:clrMapOvr>
    <a:masterClrMapping/>
  </p:clrMapOvr>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4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sp>
        <p:nvSpPr>
          <p:cNvPr id="101379" name="Rectangle 2"/>
          <p:cNvSpPr>
            <a:spLocks noGrp="1" noChangeArrowheads="1"/>
          </p:cNvSpPr>
          <p:nvPr>
            <p:ph type="title"/>
          </p:nvPr>
        </p:nvSpPr>
        <p:spPr>
          <a:xfrm>
            <a:off x="611188" y="0"/>
            <a:ext cx="7772400" cy="1143000"/>
          </a:xfrm>
          <a:solidFill>
            <a:srgbClr val="FFFFFF"/>
          </a:solidFill>
          <a:ln>
            <a:solidFill>
              <a:srgbClr val="000000"/>
            </a:solidFill>
            <a:miter lim="800000"/>
            <a:headEnd/>
            <a:tailEnd/>
          </a:ln>
        </p:spPr>
        <p:txBody>
          <a:bodyPr anchor="t"/>
          <a:lstStyle/>
          <a:p>
            <a:r>
              <a:rPr lang="es-CL" smtClean="0"/>
              <a:t>Diagnóstico del problema</a:t>
            </a:r>
          </a:p>
        </p:txBody>
      </p:sp>
      <p:sp>
        <p:nvSpPr>
          <p:cNvPr id="196611" name="Rectangle 3"/>
          <p:cNvSpPr>
            <a:spLocks noGrp="1" noChangeArrowheads="1"/>
          </p:cNvSpPr>
          <p:nvPr>
            <p:ph type="body" idx="1"/>
          </p:nvPr>
        </p:nvSpPr>
        <p:spPr>
          <a:xfrm>
            <a:off x="0" y="1341438"/>
            <a:ext cx="9144000" cy="4114800"/>
          </a:xfrm>
        </p:spPr>
        <p:txBody>
          <a:bodyPr/>
          <a:lstStyle/>
          <a:p>
            <a:pPr>
              <a:buFont typeface="Wingdings" pitchFamily="2" charset="2"/>
              <a:buChar char="M"/>
            </a:pPr>
            <a:r>
              <a:rPr lang="es-CL" sz="2800" smtClean="0"/>
              <a:t>Productos importados ofrecen precios más bajos al mismo nivel de calidad. </a:t>
            </a:r>
          </a:p>
          <a:p>
            <a:pPr lvl="1">
              <a:buFont typeface="Wingdings" pitchFamily="2" charset="2"/>
              <a:buChar char="Ø"/>
            </a:pPr>
            <a:r>
              <a:rPr lang="es-CL" sz="2400" smtClean="0"/>
              <a:t>Competencia a precios más bajo </a:t>
            </a:r>
            <a:r>
              <a:rPr lang="es-CL" sz="2400" smtClean="0">
                <a:sym typeface="Wingdings" pitchFamily="2" charset="2"/>
              </a:rPr>
              <a:t> </a:t>
            </a:r>
            <a:r>
              <a:rPr lang="es-CL" sz="2400" smtClean="0"/>
              <a:t>Costos no competitivos</a:t>
            </a:r>
          </a:p>
          <a:p>
            <a:pPr lvl="1">
              <a:buFont typeface="Wingdings" pitchFamily="2" charset="2"/>
              <a:buChar char="Ø"/>
            </a:pPr>
            <a:endParaRPr lang="es-CL" sz="2400" smtClean="0"/>
          </a:p>
          <a:p>
            <a:pPr>
              <a:buFont typeface="Wingdings" pitchFamily="2" charset="2"/>
              <a:buChar char="C"/>
            </a:pPr>
            <a:r>
              <a:rPr lang="es-CL" sz="2800" smtClean="0"/>
              <a:t>Diseño y cercanía con el mercado es un importante activo de la empresa.</a:t>
            </a:r>
          </a:p>
          <a:p>
            <a:pPr>
              <a:buFont typeface="Wingdings" pitchFamily="2" charset="2"/>
              <a:buChar char="C"/>
            </a:pPr>
            <a:endParaRPr lang="es-CL" sz="2800" smtClean="0"/>
          </a:p>
          <a:p>
            <a:pPr>
              <a:buFont typeface="Wingdings" pitchFamily="2" charset="2"/>
              <a:buChar char="["/>
            </a:pPr>
            <a:r>
              <a:rPr lang="es-CL" sz="2800" smtClean="0"/>
              <a:t>Capacidad de comercialización es adecuada, aunque puede ser potenciada.</a:t>
            </a:r>
          </a:p>
          <a:p>
            <a:pPr>
              <a:buFont typeface="Wingdings" pitchFamily="2" charset="2"/>
              <a:buChar char="M"/>
            </a:pPr>
            <a:endParaRPr lang="es-CL" sz="2800" smtClean="0"/>
          </a:p>
        </p:txBody>
      </p:sp>
      <p:sp>
        <p:nvSpPr>
          <p:cNvPr id="101381" name="4 Marcador de fecha"/>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9E912CB-9EA5-4822-A25E-2D9AC961ADE2}" type="datetime1">
              <a:rPr lang="es-CL" smtClean="0"/>
              <a:t>12-10-2011</a:t>
            </a:fld>
            <a:endParaRPr lang="es-ES"/>
          </a:p>
        </p:txBody>
      </p:sp>
      <p:sp>
        <p:nvSpPr>
          <p:cNvPr id="101382" name="5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EC1C880-C566-4D9F-9C6B-4105B6AC6DD7}" type="slidenum">
              <a:rPr lang="es-ES"/>
              <a:pPr eaLnBrk="1" hangingPunct="1"/>
              <a:t>77</a:t>
            </a:fld>
            <a:endParaRPr lang="es-ES"/>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96611">
                                            <p:txEl>
                                              <p:pRg st="0" end="0"/>
                                            </p:txEl>
                                          </p:spTgt>
                                        </p:tgtEl>
                                        <p:attrNameLst>
                                          <p:attrName>style.visibility</p:attrName>
                                        </p:attrNameLst>
                                      </p:cBhvr>
                                      <p:to>
                                        <p:strVal val="visible"/>
                                      </p:to>
                                    </p:set>
                                    <p:animEffect transition="in" filter="box(in)">
                                      <p:cBhvr>
                                        <p:cTn id="7" dur="500"/>
                                        <p:tgtEl>
                                          <p:spTgt spid="196611">
                                            <p:txEl>
                                              <p:pRg st="0" end="0"/>
                                            </p:txEl>
                                          </p:spTgt>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196611">
                                            <p:txEl>
                                              <p:pRg st="1" end="1"/>
                                            </p:txEl>
                                          </p:spTgt>
                                        </p:tgtEl>
                                        <p:attrNameLst>
                                          <p:attrName>style.visibility</p:attrName>
                                        </p:attrNameLst>
                                      </p:cBhvr>
                                      <p:to>
                                        <p:strVal val="visible"/>
                                      </p:to>
                                    </p:set>
                                    <p:animEffect transition="in" filter="box(in)">
                                      <p:cBhvr>
                                        <p:cTn id="10" dur="500"/>
                                        <p:tgtEl>
                                          <p:spTgt spid="196611">
                                            <p:txEl>
                                              <p:pRg st="1" end="1"/>
                                            </p:txEl>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4" presetClass="entr" presetSubtype="16" fill="hold" grpId="0" nodeType="clickEffect">
                                  <p:stCondLst>
                                    <p:cond delay="0"/>
                                  </p:stCondLst>
                                  <p:childTnLst>
                                    <p:set>
                                      <p:cBhvr>
                                        <p:cTn id="14" dur="1" fill="hold">
                                          <p:stCondLst>
                                            <p:cond delay="0"/>
                                          </p:stCondLst>
                                        </p:cTn>
                                        <p:tgtEl>
                                          <p:spTgt spid="196611">
                                            <p:txEl>
                                              <p:pRg st="3" end="3"/>
                                            </p:txEl>
                                          </p:spTgt>
                                        </p:tgtEl>
                                        <p:attrNameLst>
                                          <p:attrName>style.visibility</p:attrName>
                                        </p:attrNameLst>
                                      </p:cBhvr>
                                      <p:to>
                                        <p:strVal val="visible"/>
                                      </p:to>
                                    </p:set>
                                    <p:animEffect transition="in" filter="box(in)">
                                      <p:cBhvr>
                                        <p:cTn id="15" dur="500"/>
                                        <p:tgtEl>
                                          <p:spTgt spid="196611">
                                            <p:txEl>
                                              <p:pRg st="3" end="3"/>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4" presetClass="entr" presetSubtype="16" fill="hold" grpId="0" nodeType="clickEffect">
                                  <p:stCondLst>
                                    <p:cond delay="0"/>
                                  </p:stCondLst>
                                  <p:childTnLst>
                                    <p:set>
                                      <p:cBhvr>
                                        <p:cTn id="19" dur="1" fill="hold">
                                          <p:stCondLst>
                                            <p:cond delay="0"/>
                                          </p:stCondLst>
                                        </p:cTn>
                                        <p:tgtEl>
                                          <p:spTgt spid="196611">
                                            <p:txEl>
                                              <p:pRg st="5" end="5"/>
                                            </p:txEl>
                                          </p:spTgt>
                                        </p:tgtEl>
                                        <p:attrNameLst>
                                          <p:attrName>style.visibility</p:attrName>
                                        </p:attrNameLst>
                                      </p:cBhvr>
                                      <p:to>
                                        <p:strVal val="visible"/>
                                      </p:to>
                                    </p:set>
                                    <p:animEffect transition="in" filter="box(in)">
                                      <p:cBhvr>
                                        <p:cTn id="20" dur="500"/>
                                        <p:tgtEl>
                                          <p:spTgt spid="19661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6611" grpId="0" build="p"/>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7" name="Rectangle 2"/>
          <p:cNvSpPr>
            <a:spLocks noChangeArrowheads="1"/>
          </p:cNvSpPr>
          <p:nvPr/>
        </p:nvSpPr>
        <p:spPr bwMode="auto">
          <a:xfrm>
            <a:off x="2700338" y="692150"/>
            <a:ext cx="3024187" cy="720725"/>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p>
            <a:pPr algn="ctr">
              <a:defRPr/>
            </a:pPr>
            <a:r>
              <a:rPr lang="es-CL"/>
              <a:t>Leer el mercado</a:t>
            </a:r>
          </a:p>
        </p:txBody>
      </p:sp>
      <p:sp>
        <p:nvSpPr>
          <p:cNvPr id="82948" name="Rectangle 3"/>
          <p:cNvSpPr>
            <a:spLocks noChangeArrowheads="1"/>
          </p:cNvSpPr>
          <p:nvPr/>
        </p:nvSpPr>
        <p:spPr bwMode="auto">
          <a:xfrm>
            <a:off x="3851275" y="1989138"/>
            <a:ext cx="3024188" cy="720725"/>
          </a:xfrm>
          <a:prstGeom prst="rect">
            <a:avLst/>
          </a:prstGeom>
          <a:ln>
            <a:headEnd/>
            <a:tailEnd/>
          </a:ln>
        </p:spPr>
        <p:style>
          <a:lnRef idx="1">
            <a:schemeClr val="accent6"/>
          </a:lnRef>
          <a:fillRef idx="2">
            <a:schemeClr val="accent6"/>
          </a:fillRef>
          <a:effectRef idx="1">
            <a:schemeClr val="accent6"/>
          </a:effectRef>
          <a:fontRef idx="minor">
            <a:schemeClr val="dk1"/>
          </a:fontRef>
        </p:style>
        <p:txBody>
          <a:bodyPr wrap="none" anchor="ctr"/>
          <a:lstStyle/>
          <a:p>
            <a:pPr algn="ctr">
              <a:defRPr/>
            </a:pPr>
            <a:r>
              <a:rPr lang="es-CL" dirty="0"/>
              <a:t>Diseño de productos</a:t>
            </a:r>
          </a:p>
        </p:txBody>
      </p:sp>
      <p:sp>
        <p:nvSpPr>
          <p:cNvPr id="82949" name="Rectangle 4"/>
          <p:cNvSpPr>
            <a:spLocks noChangeArrowheads="1"/>
          </p:cNvSpPr>
          <p:nvPr/>
        </p:nvSpPr>
        <p:spPr bwMode="auto">
          <a:xfrm>
            <a:off x="3995738" y="4365625"/>
            <a:ext cx="3024187" cy="720725"/>
          </a:xfrm>
          <a:prstGeom prst="rect">
            <a:avLst/>
          </a:prstGeom>
          <a:gradFill>
            <a:gsLst>
              <a:gs pos="0">
                <a:srgbClr val="FFC000"/>
              </a:gs>
              <a:gs pos="80000">
                <a:schemeClr val="accent6">
                  <a:shade val="93000"/>
                  <a:satMod val="130000"/>
                </a:schemeClr>
              </a:gs>
              <a:gs pos="100000">
                <a:schemeClr val="accent6">
                  <a:shade val="94000"/>
                  <a:satMod val="135000"/>
                </a:schemeClr>
              </a:gs>
            </a:gsLst>
          </a:gradFill>
          <a:ln>
            <a:headEnd/>
            <a:tailEnd/>
          </a:ln>
        </p:spPr>
        <p:style>
          <a:lnRef idx="0">
            <a:schemeClr val="accent6"/>
          </a:lnRef>
          <a:fillRef idx="3">
            <a:schemeClr val="accent6"/>
          </a:fillRef>
          <a:effectRef idx="3">
            <a:schemeClr val="accent6"/>
          </a:effectRef>
          <a:fontRef idx="minor">
            <a:schemeClr val="lt1"/>
          </a:fontRef>
        </p:style>
        <p:txBody>
          <a:bodyPr wrap="none" anchor="ctr"/>
          <a:lstStyle/>
          <a:p>
            <a:pPr algn="ctr">
              <a:defRPr/>
            </a:pPr>
            <a:r>
              <a:rPr lang="es-CL"/>
              <a:t>Fabricación en China</a:t>
            </a:r>
          </a:p>
        </p:txBody>
      </p:sp>
      <p:sp>
        <p:nvSpPr>
          <p:cNvPr id="82950" name="Rectangle 5"/>
          <p:cNvSpPr>
            <a:spLocks noChangeArrowheads="1"/>
          </p:cNvSpPr>
          <p:nvPr/>
        </p:nvSpPr>
        <p:spPr bwMode="auto">
          <a:xfrm>
            <a:off x="6516688" y="3141663"/>
            <a:ext cx="2016125" cy="720725"/>
          </a:xfrm>
          <a:prstGeom prst="rect">
            <a:avLst/>
          </a:prstGeom>
          <a:ln>
            <a:headEnd/>
            <a:tailEnd/>
          </a:ln>
        </p:spPr>
        <p:style>
          <a:lnRef idx="1">
            <a:schemeClr val="accent6"/>
          </a:lnRef>
          <a:fillRef idx="2">
            <a:schemeClr val="accent6"/>
          </a:fillRef>
          <a:effectRef idx="1">
            <a:schemeClr val="accent6"/>
          </a:effectRef>
          <a:fontRef idx="minor">
            <a:schemeClr val="dk1"/>
          </a:fontRef>
        </p:style>
        <p:txBody>
          <a:bodyPr wrap="none" anchor="ctr"/>
          <a:lstStyle/>
          <a:p>
            <a:pPr algn="ctr">
              <a:defRPr/>
            </a:pPr>
            <a:r>
              <a:rPr lang="es-CL" dirty="0"/>
              <a:t>Compra MP</a:t>
            </a:r>
          </a:p>
        </p:txBody>
      </p:sp>
      <p:sp>
        <p:nvSpPr>
          <p:cNvPr id="82951" name="Rectangle 6"/>
          <p:cNvSpPr>
            <a:spLocks noChangeArrowheads="1"/>
          </p:cNvSpPr>
          <p:nvPr/>
        </p:nvSpPr>
        <p:spPr bwMode="auto">
          <a:xfrm>
            <a:off x="3492500" y="5373688"/>
            <a:ext cx="3889375" cy="649287"/>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p>
            <a:pPr algn="ctr">
              <a:defRPr/>
            </a:pPr>
            <a:r>
              <a:rPr lang="es-CL"/>
              <a:t>Comercialización y Promoción </a:t>
            </a:r>
          </a:p>
        </p:txBody>
      </p:sp>
      <p:sp>
        <p:nvSpPr>
          <p:cNvPr id="82952" name="Oval 7"/>
          <p:cNvSpPr>
            <a:spLocks noChangeArrowheads="1"/>
          </p:cNvSpPr>
          <p:nvPr/>
        </p:nvSpPr>
        <p:spPr bwMode="auto">
          <a:xfrm>
            <a:off x="468313" y="1484313"/>
            <a:ext cx="1692275" cy="3889375"/>
          </a:xfrm>
          <a:prstGeom prst="ellipse">
            <a:avLst/>
          </a:prstGeom>
          <a:ln>
            <a:noFill/>
            <a:headEnd/>
            <a:tailEnd/>
          </a:ln>
          <a:effectLst>
            <a:glow rad="63500">
              <a:schemeClr val="accent4">
                <a:satMod val="175000"/>
                <a:alpha val="40000"/>
              </a:schemeClr>
            </a:glow>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dk1"/>
          </a:lnRef>
          <a:fillRef idx="1">
            <a:schemeClr val="lt1"/>
          </a:fillRef>
          <a:effectRef idx="0">
            <a:schemeClr val="dk1"/>
          </a:effectRef>
          <a:fontRef idx="minor">
            <a:schemeClr val="dk1"/>
          </a:fontRef>
        </p:style>
        <p:txBody>
          <a:bodyPr wrap="none" anchor="ctr"/>
          <a:lstStyle/>
          <a:p>
            <a:pPr algn="ctr">
              <a:defRPr/>
            </a:pPr>
            <a:r>
              <a:rPr lang="es-CL"/>
              <a:t>MERCADO</a:t>
            </a:r>
          </a:p>
        </p:txBody>
      </p:sp>
      <p:sp>
        <p:nvSpPr>
          <p:cNvPr id="102416" name="Line 8"/>
          <p:cNvSpPr>
            <a:spLocks noChangeShapeType="1"/>
          </p:cNvSpPr>
          <p:nvPr/>
        </p:nvSpPr>
        <p:spPr bwMode="auto">
          <a:xfrm>
            <a:off x="4787900" y="1412875"/>
            <a:ext cx="0" cy="576263"/>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102417" name="Line 9"/>
          <p:cNvSpPr>
            <a:spLocks noChangeShapeType="1"/>
          </p:cNvSpPr>
          <p:nvPr/>
        </p:nvSpPr>
        <p:spPr bwMode="auto">
          <a:xfrm flipV="1">
            <a:off x="1692275" y="1196975"/>
            <a:ext cx="1008063" cy="431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102418" name="Text Box 10"/>
          <p:cNvSpPr txBox="1">
            <a:spLocks noChangeArrowheads="1"/>
          </p:cNvSpPr>
          <p:nvPr/>
        </p:nvSpPr>
        <p:spPr bwMode="auto">
          <a:xfrm>
            <a:off x="250825" y="0"/>
            <a:ext cx="32877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b="1">
                <a:solidFill>
                  <a:schemeClr val="bg1"/>
                </a:solidFill>
              </a:rPr>
              <a:t>Modelo de creación de valor</a:t>
            </a:r>
          </a:p>
        </p:txBody>
      </p:sp>
      <p:sp>
        <p:nvSpPr>
          <p:cNvPr id="102419" name="Line 11"/>
          <p:cNvSpPr>
            <a:spLocks noChangeShapeType="1"/>
          </p:cNvSpPr>
          <p:nvPr/>
        </p:nvSpPr>
        <p:spPr bwMode="auto">
          <a:xfrm flipH="1">
            <a:off x="5940425" y="3860800"/>
            <a:ext cx="1152525" cy="50482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102420" name="Line 12"/>
          <p:cNvSpPr>
            <a:spLocks noChangeShapeType="1"/>
          </p:cNvSpPr>
          <p:nvPr/>
        </p:nvSpPr>
        <p:spPr bwMode="auto">
          <a:xfrm flipH="1">
            <a:off x="4787900" y="2708275"/>
            <a:ext cx="0" cy="165735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102421" name="Line 13"/>
          <p:cNvSpPr>
            <a:spLocks noChangeShapeType="1"/>
          </p:cNvSpPr>
          <p:nvPr/>
        </p:nvSpPr>
        <p:spPr bwMode="auto">
          <a:xfrm>
            <a:off x="6300788" y="2708275"/>
            <a:ext cx="935037" cy="43338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102422" name="Line 14"/>
          <p:cNvSpPr>
            <a:spLocks noChangeShapeType="1"/>
          </p:cNvSpPr>
          <p:nvPr/>
        </p:nvSpPr>
        <p:spPr bwMode="auto">
          <a:xfrm flipH="1" flipV="1">
            <a:off x="1835150" y="4581525"/>
            <a:ext cx="1584325" cy="93503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2" name="Rectangle 15"/>
          <p:cNvSpPr>
            <a:spLocks noChangeArrowheads="1"/>
          </p:cNvSpPr>
          <p:nvPr/>
        </p:nvSpPr>
        <p:spPr bwMode="auto">
          <a:xfrm>
            <a:off x="395288" y="5949950"/>
            <a:ext cx="2305050" cy="719138"/>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p>
            <a:pPr algn="ctr">
              <a:defRPr/>
            </a:pPr>
            <a:r>
              <a:rPr lang="es-CL"/>
              <a:t>Canales</a:t>
            </a:r>
          </a:p>
        </p:txBody>
      </p:sp>
      <p:sp>
        <p:nvSpPr>
          <p:cNvPr id="102426" name="Line 16"/>
          <p:cNvSpPr>
            <a:spLocks noChangeShapeType="1"/>
          </p:cNvSpPr>
          <p:nvPr/>
        </p:nvSpPr>
        <p:spPr bwMode="auto">
          <a:xfrm flipV="1">
            <a:off x="1331913" y="5084763"/>
            <a:ext cx="0" cy="79216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102427" name="Line 17"/>
          <p:cNvSpPr>
            <a:spLocks noChangeShapeType="1"/>
          </p:cNvSpPr>
          <p:nvPr/>
        </p:nvSpPr>
        <p:spPr bwMode="auto">
          <a:xfrm flipH="1">
            <a:off x="2555875" y="5734050"/>
            <a:ext cx="1008063" cy="50323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102428" name="Line 18"/>
          <p:cNvSpPr>
            <a:spLocks noChangeShapeType="1"/>
          </p:cNvSpPr>
          <p:nvPr/>
        </p:nvSpPr>
        <p:spPr bwMode="auto">
          <a:xfrm>
            <a:off x="1908175" y="2276475"/>
            <a:ext cx="1943100" cy="0"/>
          </a:xfrm>
          <a:prstGeom prst="line">
            <a:avLst/>
          </a:prstGeom>
          <a:noFill/>
          <a:ln w="9525">
            <a:solidFill>
              <a:schemeClr val="tx1"/>
            </a:solidFill>
            <a:prstDash val="dash"/>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102429" name="Line 19"/>
          <p:cNvSpPr>
            <a:spLocks noChangeShapeType="1"/>
          </p:cNvSpPr>
          <p:nvPr/>
        </p:nvSpPr>
        <p:spPr bwMode="auto">
          <a:xfrm>
            <a:off x="5292725" y="5084763"/>
            <a:ext cx="0" cy="36036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197652" name="Oval 20"/>
          <p:cNvSpPr>
            <a:spLocks noChangeArrowheads="1"/>
          </p:cNvSpPr>
          <p:nvPr/>
        </p:nvSpPr>
        <p:spPr bwMode="auto">
          <a:xfrm>
            <a:off x="2843213" y="4221163"/>
            <a:ext cx="4895850" cy="1008062"/>
          </a:xfrm>
          <a:prstGeom prst="ellipse">
            <a:avLst/>
          </a:prstGeom>
          <a:noFill/>
          <a:ln w="7620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s-CL"/>
          </a:p>
        </p:txBody>
      </p:sp>
      <p:sp>
        <p:nvSpPr>
          <p:cNvPr id="197653" name="Oval 21"/>
          <p:cNvSpPr>
            <a:spLocks noChangeArrowheads="1"/>
          </p:cNvSpPr>
          <p:nvPr/>
        </p:nvSpPr>
        <p:spPr bwMode="auto">
          <a:xfrm>
            <a:off x="2268538" y="404813"/>
            <a:ext cx="5399087" cy="2592387"/>
          </a:xfrm>
          <a:prstGeom prst="ellipse">
            <a:avLst/>
          </a:prstGeom>
          <a:noFill/>
          <a:ln w="7620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s-CL"/>
          </a:p>
        </p:txBody>
      </p:sp>
      <p:sp>
        <p:nvSpPr>
          <p:cNvPr id="197654" name="Text Box 22"/>
          <p:cNvSpPr txBox="1">
            <a:spLocks noChangeArrowheads="1"/>
          </p:cNvSpPr>
          <p:nvPr/>
        </p:nvSpPr>
        <p:spPr bwMode="auto">
          <a:xfrm>
            <a:off x="7708900" y="1557338"/>
            <a:ext cx="14351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b="1">
                <a:solidFill>
                  <a:srgbClr val="FF0000"/>
                </a:solidFill>
              </a:rPr>
              <a:t>Potenciar</a:t>
            </a:r>
          </a:p>
        </p:txBody>
      </p:sp>
      <p:sp>
        <p:nvSpPr>
          <p:cNvPr id="197655" name="Oval 23"/>
          <p:cNvSpPr>
            <a:spLocks noChangeArrowheads="1"/>
          </p:cNvSpPr>
          <p:nvPr/>
        </p:nvSpPr>
        <p:spPr bwMode="auto">
          <a:xfrm>
            <a:off x="468313" y="5445125"/>
            <a:ext cx="7632700" cy="1412875"/>
          </a:xfrm>
          <a:prstGeom prst="ellipse">
            <a:avLst/>
          </a:prstGeom>
          <a:noFill/>
          <a:ln w="7620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s-CL"/>
          </a:p>
        </p:txBody>
      </p:sp>
      <p:sp>
        <p:nvSpPr>
          <p:cNvPr id="197656" name="Text Box 24"/>
          <p:cNvSpPr txBox="1">
            <a:spLocks noChangeArrowheads="1"/>
          </p:cNvSpPr>
          <p:nvPr/>
        </p:nvSpPr>
        <p:spPr bwMode="auto">
          <a:xfrm>
            <a:off x="7380288" y="5445125"/>
            <a:ext cx="153511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b="1">
                <a:solidFill>
                  <a:srgbClr val="FF0000"/>
                </a:solidFill>
              </a:rPr>
              <a:t>Fortalecer</a:t>
            </a:r>
          </a:p>
        </p:txBody>
      </p:sp>
      <p:sp>
        <p:nvSpPr>
          <p:cNvPr id="197657" name="Text Box 25"/>
          <p:cNvSpPr txBox="1">
            <a:spLocks noChangeArrowheads="1"/>
          </p:cNvSpPr>
          <p:nvPr/>
        </p:nvSpPr>
        <p:spPr bwMode="auto">
          <a:xfrm>
            <a:off x="7319963" y="4149725"/>
            <a:ext cx="182403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b="1">
                <a:solidFill>
                  <a:srgbClr val="FF0000"/>
                </a:solidFill>
              </a:rPr>
              <a:t>Externalizar</a:t>
            </a:r>
          </a:p>
        </p:txBody>
      </p:sp>
      <p:sp>
        <p:nvSpPr>
          <p:cNvPr id="3" name="2 Marcador de fecha"/>
          <p:cNvSpPr>
            <a:spLocks noGrp="1"/>
          </p:cNvSpPr>
          <p:nvPr>
            <p:ph type="dt" sz="half" idx="10"/>
          </p:nvPr>
        </p:nvSpPr>
        <p:spPr/>
        <p:txBody>
          <a:bodyPr/>
          <a:lstStyle/>
          <a:p>
            <a:pPr>
              <a:defRPr/>
            </a:pPr>
            <a:fld id="{0365F45F-8BDF-4B7A-B95F-CE4C5DB359DD}" type="datetime1">
              <a:rPr lang="es-CL" smtClean="0"/>
              <a:t>12-10-2011</a:t>
            </a:fld>
            <a:endParaRPr lang="es-ES" dirty="0"/>
          </a:p>
        </p:txBody>
      </p:sp>
      <p:sp>
        <p:nvSpPr>
          <p:cNvPr id="4" name="3 Marcador de pie de página"/>
          <p:cNvSpPr>
            <a:spLocks noGrp="1"/>
          </p:cNvSpPr>
          <p:nvPr>
            <p:ph type="ftr" sz="quarter" idx="11"/>
          </p:nvPr>
        </p:nvSpPr>
        <p:spPr/>
        <p:txBody>
          <a:bodyPr/>
          <a:lstStyle/>
          <a:p>
            <a:pPr>
              <a:defRPr/>
            </a:pPr>
            <a:endParaRPr lang="es-ES"/>
          </a:p>
        </p:txBody>
      </p:sp>
      <p:sp>
        <p:nvSpPr>
          <p:cNvPr id="5" name="4 Marcador de número de diapositiva"/>
          <p:cNvSpPr>
            <a:spLocks noGrp="1"/>
          </p:cNvSpPr>
          <p:nvPr>
            <p:ph type="sldNum" sz="quarter" idx="12"/>
          </p:nvPr>
        </p:nvSpPr>
        <p:spPr/>
        <p:txBody>
          <a:bodyPr/>
          <a:lstStyle/>
          <a:p>
            <a:pPr>
              <a:defRPr/>
            </a:pPr>
            <a:fld id="{B5080E6D-02B6-49F1-93FD-98048AF87883}" type="slidenum">
              <a:rPr lang="es-ES" smtClean="0"/>
              <a:pPr>
                <a:defRPr/>
              </a:pPr>
              <a:t>78</a:t>
            </a:fld>
            <a:endParaRPr lang="es-ES" dirty="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97652"/>
                                        </p:tgtEl>
                                        <p:attrNameLst>
                                          <p:attrName>style.visibility</p:attrName>
                                        </p:attrNameLst>
                                      </p:cBhvr>
                                      <p:to>
                                        <p:strVal val="visible"/>
                                      </p:to>
                                    </p:set>
                                    <p:animEffect transition="in" filter="box(in)">
                                      <p:cBhvr>
                                        <p:cTn id="7" dur="500"/>
                                        <p:tgtEl>
                                          <p:spTgt spid="197652"/>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197657"/>
                                        </p:tgtEl>
                                        <p:attrNameLst>
                                          <p:attrName>style.visibility</p:attrName>
                                        </p:attrNameLst>
                                      </p:cBhvr>
                                      <p:to>
                                        <p:strVal val="visible"/>
                                      </p:to>
                                    </p:set>
                                    <p:animEffect transition="in" filter="box(in)">
                                      <p:cBhvr>
                                        <p:cTn id="10" dur="500"/>
                                        <p:tgtEl>
                                          <p:spTgt spid="197657"/>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4" presetClass="entr" presetSubtype="16" fill="hold" grpId="0" nodeType="clickEffect">
                                  <p:stCondLst>
                                    <p:cond delay="0"/>
                                  </p:stCondLst>
                                  <p:childTnLst>
                                    <p:set>
                                      <p:cBhvr>
                                        <p:cTn id="14" dur="1" fill="hold">
                                          <p:stCondLst>
                                            <p:cond delay="0"/>
                                          </p:stCondLst>
                                        </p:cTn>
                                        <p:tgtEl>
                                          <p:spTgt spid="197653"/>
                                        </p:tgtEl>
                                        <p:attrNameLst>
                                          <p:attrName>style.visibility</p:attrName>
                                        </p:attrNameLst>
                                      </p:cBhvr>
                                      <p:to>
                                        <p:strVal val="visible"/>
                                      </p:to>
                                    </p:set>
                                    <p:animEffect transition="in" filter="box(in)">
                                      <p:cBhvr>
                                        <p:cTn id="15" dur="500"/>
                                        <p:tgtEl>
                                          <p:spTgt spid="197653"/>
                                        </p:tgtEl>
                                      </p:cBhvr>
                                    </p:animEffect>
                                  </p:childTnLst>
                                </p:cTn>
                              </p:par>
                              <p:par>
                                <p:cTn id="16" presetID="4" presetClass="entr" presetSubtype="16" fill="hold" grpId="0" nodeType="withEffect">
                                  <p:stCondLst>
                                    <p:cond delay="0"/>
                                  </p:stCondLst>
                                  <p:childTnLst>
                                    <p:set>
                                      <p:cBhvr>
                                        <p:cTn id="17" dur="1" fill="hold">
                                          <p:stCondLst>
                                            <p:cond delay="0"/>
                                          </p:stCondLst>
                                        </p:cTn>
                                        <p:tgtEl>
                                          <p:spTgt spid="197654"/>
                                        </p:tgtEl>
                                        <p:attrNameLst>
                                          <p:attrName>style.visibility</p:attrName>
                                        </p:attrNameLst>
                                      </p:cBhvr>
                                      <p:to>
                                        <p:strVal val="visible"/>
                                      </p:to>
                                    </p:set>
                                    <p:animEffect transition="in" filter="box(in)">
                                      <p:cBhvr>
                                        <p:cTn id="18" dur="500"/>
                                        <p:tgtEl>
                                          <p:spTgt spid="197654"/>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4" presetClass="entr" presetSubtype="16" fill="hold" grpId="0" nodeType="clickEffect">
                                  <p:stCondLst>
                                    <p:cond delay="0"/>
                                  </p:stCondLst>
                                  <p:childTnLst>
                                    <p:set>
                                      <p:cBhvr>
                                        <p:cTn id="22" dur="1" fill="hold">
                                          <p:stCondLst>
                                            <p:cond delay="0"/>
                                          </p:stCondLst>
                                        </p:cTn>
                                        <p:tgtEl>
                                          <p:spTgt spid="197655"/>
                                        </p:tgtEl>
                                        <p:attrNameLst>
                                          <p:attrName>style.visibility</p:attrName>
                                        </p:attrNameLst>
                                      </p:cBhvr>
                                      <p:to>
                                        <p:strVal val="visible"/>
                                      </p:to>
                                    </p:set>
                                    <p:animEffect transition="in" filter="box(in)">
                                      <p:cBhvr>
                                        <p:cTn id="23" dur="500"/>
                                        <p:tgtEl>
                                          <p:spTgt spid="197655"/>
                                        </p:tgtEl>
                                      </p:cBhvr>
                                    </p:animEffect>
                                  </p:childTnLst>
                                </p:cTn>
                              </p:par>
                              <p:par>
                                <p:cTn id="24" presetID="4" presetClass="entr" presetSubtype="16" fill="hold" grpId="0" nodeType="withEffect">
                                  <p:stCondLst>
                                    <p:cond delay="0"/>
                                  </p:stCondLst>
                                  <p:childTnLst>
                                    <p:set>
                                      <p:cBhvr>
                                        <p:cTn id="25" dur="1" fill="hold">
                                          <p:stCondLst>
                                            <p:cond delay="0"/>
                                          </p:stCondLst>
                                        </p:cTn>
                                        <p:tgtEl>
                                          <p:spTgt spid="197656"/>
                                        </p:tgtEl>
                                        <p:attrNameLst>
                                          <p:attrName>style.visibility</p:attrName>
                                        </p:attrNameLst>
                                      </p:cBhvr>
                                      <p:to>
                                        <p:strVal val="visible"/>
                                      </p:to>
                                    </p:set>
                                    <p:animEffect transition="in" filter="box(in)">
                                      <p:cBhvr>
                                        <p:cTn id="26" dur="500"/>
                                        <p:tgtEl>
                                          <p:spTgt spid="1976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7652" grpId="0" animBg="1"/>
      <p:bldP spid="197653" grpId="0" animBg="1"/>
      <p:bldP spid="197654" grpId="0"/>
      <p:bldP spid="197655" grpId="0" animBg="1"/>
      <p:bldP spid="197656" grpId="0"/>
      <p:bldP spid="197657" grpId="0"/>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4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sp>
        <p:nvSpPr>
          <p:cNvPr id="103427" name="Rectangle 2"/>
          <p:cNvSpPr>
            <a:spLocks noGrp="1" noChangeArrowheads="1"/>
          </p:cNvSpPr>
          <p:nvPr>
            <p:ph type="title"/>
          </p:nvPr>
        </p:nvSpPr>
        <p:spPr>
          <a:xfrm>
            <a:off x="685800" y="609600"/>
            <a:ext cx="7772400" cy="1143000"/>
          </a:xfrm>
          <a:solidFill>
            <a:srgbClr val="FFFFFF"/>
          </a:solidFill>
          <a:ln>
            <a:solidFill>
              <a:srgbClr val="000000"/>
            </a:solidFill>
            <a:miter lim="800000"/>
            <a:headEnd/>
            <a:tailEnd/>
          </a:ln>
        </p:spPr>
        <p:txBody>
          <a:bodyPr anchor="t"/>
          <a:lstStyle/>
          <a:p>
            <a:r>
              <a:rPr lang="es-CL" smtClean="0"/>
              <a:t>Efectos en indicadores claves</a:t>
            </a:r>
          </a:p>
        </p:txBody>
      </p:sp>
      <p:sp>
        <p:nvSpPr>
          <p:cNvPr id="103428" name="Rectangle 3"/>
          <p:cNvSpPr>
            <a:spLocks noGrp="1" noChangeArrowheads="1"/>
          </p:cNvSpPr>
          <p:nvPr>
            <p:ph type="body" idx="1"/>
          </p:nvPr>
        </p:nvSpPr>
        <p:spPr>
          <a:xfrm>
            <a:off x="468313" y="2060575"/>
            <a:ext cx="8229600" cy="3744913"/>
          </a:xfrm>
        </p:spPr>
        <p:txBody>
          <a:bodyPr/>
          <a:lstStyle/>
          <a:p>
            <a:pPr>
              <a:lnSpc>
                <a:spcPct val="90000"/>
              </a:lnSpc>
            </a:pPr>
            <a:r>
              <a:rPr lang="es-CL" smtClean="0"/>
              <a:t>Costos </a:t>
            </a:r>
            <a:r>
              <a:rPr lang="es-CL" smtClean="0">
                <a:sym typeface="Wingdings" pitchFamily="2" charset="2"/>
              </a:rPr>
              <a:t> Baja sustantiva, que permite mayor competitividad.</a:t>
            </a:r>
          </a:p>
          <a:p>
            <a:pPr>
              <a:lnSpc>
                <a:spcPct val="90000"/>
              </a:lnSpc>
            </a:pPr>
            <a:r>
              <a:rPr lang="es-CL" smtClean="0">
                <a:sym typeface="Wingdings" pitchFamily="2" charset="2"/>
              </a:rPr>
              <a:t>Tiempos  Sin cambio para grandes compradores.</a:t>
            </a:r>
          </a:p>
          <a:p>
            <a:pPr>
              <a:lnSpc>
                <a:spcPct val="90000"/>
              </a:lnSpc>
            </a:pPr>
            <a:r>
              <a:rPr lang="es-CL" smtClean="0">
                <a:sym typeface="Wingdings" pitchFamily="2" charset="2"/>
              </a:rPr>
              <a:t>Calidad  Nivel similar superior.</a:t>
            </a:r>
          </a:p>
          <a:p>
            <a:pPr>
              <a:lnSpc>
                <a:spcPct val="90000"/>
              </a:lnSpc>
            </a:pPr>
            <a:r>
              <a:rPr lang="es-CL" smtClean="0">
                <a:sym typeface="Wingdings" pitchFamily="2" charset="2"/>
              </a:rPr>
              <a:t>Flexibilidad  Se reduce lo que obliga a orientar el negocio hacia grandes retailers.</a:t>
            </a:r>
            <a:endParaRPr lang="es-CL" smtClean="0"/>
          </a:p>
        </p:txBody>
      </p:sp>
      <p:sp>
        <p:nvSpPr>
          <p:cNvPr id="103429" name="4 Marcador de fecha"/>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0C8B4BB-A3A5-43F7-948F-341E5ABF6250}" type="datetime1">
              <a:rPr lang="es-CL" smtClean="0"/>
              <a:t>12-10-2011</a:t>
            </a:fld>
            <a:endParaRPr lang="es-ES"/>
          </a:p>
        </p:txBody>
      </p:sp>
      <p:sp>
        <p:nvSpPr>
          <p:cNvPr id="103430" name="5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986F1EC9-BAD5-4C5A-8018-9C7BB7B273CC}" type="slidenum">
              <a:rPr lang="es-ES"/>
              <a:pPr eaLnBrk="1" hangingPunct="1"/>
              <a:t>79</a:t>
            </a:fld>
            <a:endParaRPr lang="es-ES"/>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4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sp>
        <p:nvSpPr>
          <p:cNvPr id="34819" name="Text Box 2"/>
          <p:cNvSpPr txBox="1">
            <a:spLocks noChangeArrowheads="1"/>
          </p:cNvSpPr>
          <p:nvPr/>
        </p:nvSpPr>
        <p:spPr bwMode="auto">
          <a:xfrm>
            <a:off x="2770188" y="2708275"/>
            <a:ext cx="360203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b="1"/>
              <a:t>Estrategia de Operaciones</a:t>
            </a:r>
            <a:endParaRPr lang="es-CL"/>
          </a:p>
        </p:txBody>
      </p:sp>
      <p:sp>
        <p:nvSpPr>
          <p:cNvPr id="34820" name="Text Box 5"/>
          <p:cNvSpPr txBox="1">
            <a:spLocks noChangeArrowheads="1"/>
          </p:cNvSpPr>
          <p:nvPr/>
        </p:nvSpPr>
        <p:spPr bwMode="auto">
          <a:xfrm>
            <a:off x="6994525" y="4941888"/>
            <a:ext cx="2149475" cy="155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s-CL" b="1">
                <a:solidFill>
                  <a:srgbClr val="FF0000"/>
                </a:solidFill>
              </a:rPr>
              <a:t>Estrategia de</a:t>
            </a:r>
          </a:p>
          <a:p>
            <a:pPr algn="ctr" eaLnBrk="1" hangingPunct="1"/>
            <a:r>
              <a:rPr lang="es-CL" b="1">
                <a:solidFill>
                  <a:srgbClr val="FF0000"/>
                </a:solidFill>
              </a:rPr>
              <a:t>Operaciones </a:t>
            </a:r>
          </a:p>
          <a:p>
            <a:pPr algn="ctr" eaLnBrk="1" hangingPunct="1"/>
            <a:r>
              <a:rPr lang="es-CL" b="1">
                <a:solidFill>
                  <a:srgbClr val="FF0000"/>
                </a:solidFill>
              </a:rPr>
              <a:t>en la nueva economía</a:t>
            </a:r>
            <a:endParaRPr lang="es-CL">
              <a:solidFill>
                <a:srgbClr val="FF0000"/>
              </a:solidFill>
            </a:endParaRPr>
          </a:p>
        </p:txBody>
      </p:sp>
      <p:sp>
        <p:nvSpPr>
          <p:cNvPr id="34821" name="Text Box 6"/>
          <p:cNvSpPr txBox="1">
            <a:spLocks noChangeArrowheads="1"/>
          </p:cNvSpPr>
          <p:nvPr/>
        </p:nvSpPr>
        <p:spPr bwMode="auto">
          <a:xfrm>
            <a:off x="395288" y="4581525"/>
            <a:ext cx="2225675"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a:t>Integración variables empresa</a:t>
            </a:r>
          </a:p>
        </p:txBody>
      </p:sp>
      <p:sp>
        <p:nvSpPr>
          <p:cNvPr id="34822" name="Text Box 7"/>
          <p:cNvSpPr txBox="1">
            <a:spLocks noChangeArrowheads="1"/>
          </p:cNvSpPr>
          <p:nvPr/>
        </p:nvSpPr>
        <p:spPr bwMode="auto">
          <a:xfrm>
            <a:off x="0" y="1196975"/>
            <a:ext cx="25908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a:t>Gestión de Operaciones</a:t>
            </a:r>
          </a:p>
        </p:txBody>
      </p:sp>
      <p:sp>
        <p:nvSpPr>
          <p:cNvPr id="34823" name="Line 8"/>
          <p:cNvSpPr>
            <a:spLocks noChangeShapeType="1"/>
          </p:cNvSpPr>
          <p:nvPr/>
        </p:nvSpPr>
        <p:spPr bwMode="auto">
          <a:xfrm>
            <a:off x="1258888" y="1700213"/>
            <a:ext cx="1800225" cy="100806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34824" name="Line 9"/>
          <p:cNvSpPr>
            <a:spLocks noChangeShapeType="1"/>
          </p:cNvSpPr>
          <p:nvPr/>
        </p:nvSpPr>
        <p:spPr bwMode="auto">
          <a:xfrm flipV="1">
            <a:off x="1835150" y="3213100"/>
            <a:ext cx="1223963" cy="1439863"/>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34825" name="Text Box 10"/>
          <p:cNvSpPr txBox="1">
            <a:spLocks noChangeArrowheads="1"/>
          </p:cNvSpPr>
          <p:nvPr/>
        </p:nvSpPr>
        <p:spPr bwMode="auto">
          <a:xfrm>
            <a:off x="303213" y="2657475"/>
            <a:ext cx="164782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a:t>Estrategia </a:t>
            </a:r>
          </a:p>
          <a:p>
            <a:pPr eaLnBrk="1" hangingPunct="1"/>
            <a:r>
              <a:rPr lang="es-CL"/>
              <a:t>De Negocio</a:t>
            </a:r>
            <a:endParaRPr lang="es-ES"/>
          </a:p>
        </p:txBody>
      </p:sp>
      <p:sp>
        <p:nvSpPr>
          <p:cNvPr id="34826" name="Line 11"/>
          <p:cNvSpPr>
            <a:spLocks noChangeShapeType="1"/>
          </p:cNvSpPr>
          <p:nvPr/>
        </p:nvSpPr>
        <p:spPr bwMode="auto">
          <a:xfrm>
            <a:off x="1908175" y="2997200"/>
            <a:ext cx="792163"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34827" name="Line 12"/>
          <p:cNvSpPr>
            <a:spLocks noChangeShapeType="1"/>
          </p:cNvSpPr>
          <p:nvPr/>
        </p:nvSpPr>
        <p:spPr bwMode="auto">
          <a:xfrm>
            <a:off x="5651500" y="3213100"/>
            <a:ext cx="1728788" cy="172878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34828" name="Text Box 13"/>
          <p:cNvSpPr txBox="1">
            <a:spLocks noChangeArrowheads="1"/>
          </p:cNvSpPr>
          <p:nvPr/>
        </p:nvSpPr>
        <p:spPr bwMode="auto">
          <a:xfrm>
            <a:off x="3348038" y="1196975"/>
            <a:ext cx="29051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b="1">
                <a:solidFill>
                  <a:srgbClr val="000066"/>
                </a:solidFill>
              </a:rPr>
              <a:t>CURSO ORIGINAL</a:t>
            </a:r>
            <a:endParaRPr lang="es-CL">
              <a:solidFill>
                <a:srgbClr val="000066"/>
              </a:solidFill>
            </a:endParaRPr>
          </a:p>
        </p:txBody>
      </p:sp>
      <p:sp>
        <p:nvSpPr>
          <p:cNvPr id="34829" name="Line 14"/>
          <p:cNvSpPr>
            <a:spLocks noChangeShapeType="1"/>
          </p:cNvSpPr>
          <p:nvPr/>
        </p:nvSpPr>
        <p:spPr bwMode="auto">
          <a:xfrm>
            <a:off x="4414838" y="1654175"/>
            <a:ext cx="0" cy="914400"/>
          </a:xfrm>
          <a:prstGeom prst="line">
            <a:avLst/>
          </a:prstGeom>
          <a:noFill/>
          <a:ln w="73025">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s-CL"/>
          </a:p>
        </p:txBody>
      </p:sp>
      <p:sp>
        <p:nvSpPr>
          <p:cNvPr id="34830" name="Line 15"/>
          <p:cNvSpPr>
            <a:spLocks noChangeShapeType="1"/>
          </p:cNvSpPr>
          <p:nvPr/>
        </p:nvSpPr>
        <p:spPr bwMode="auto">
          <a:xfrm flipV="1">
            <a:off x="5580063" y="5876925"/>
            <a:ext cx="1296987" cy="0"/>
          </a:xfrm>
          <a:prstGeom prst="line">
            <a:avLst/>
          </a:prstGeom>
          <a:noFill/>
          <a:ln w="73025">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s-CL"/>
          </a:p>
        </p:txBody>
      </p:sp>
      <p:sp>
        <p:nvSpPr>
          <p:cNvPr id="34831" name="Text Box 16"/>
          <p:cNvSpPr txBox="1">
            <a:spLocks noChangeArrowheads="1"/>
          </p:cNvSpPr>
          <p:nvPr/>
        </p:nvSpPr>
        <p:spPr bwMode="auto">
          <a:xfrm>
            <a:off x="4284663" y="5445125"/>
            <a:ext cx="14732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b="1">
                <a:solidFill>
                  <a:srgbClr val="FF0000"/>
                </a:solidFill>
              </a:rPr>
              <a:t>CURSO </a:t>
            </a:r>
          </a:p>
          <a:p>
            <a:pPr eaLnBrk="1" hangingPunct="1"/>
            <a:r>
              <a:rPr lang="es-CL" b="1">
                <a:solidFill>
                  <a:srgbClr val="FF0000"/>
                </a:solidFill>
              </a:rPr>
              <a:t>ACTUAL</a:t>
            </a:r>
            <a:endParaRPr lang="es-CL"/>
          </a:p>
        </p:txBody>
      </p:sp>
      <p:sp>
        <p:nvSpPr>
          <p:cNvPr id="34832" name="Text Box 17"/>
          <p:cNvSpPr txBox="1">
            <a:spLocks noChangeArrowheads="1"/>
          </p:cNvSpPr>
          <p:nvPr/>
        </p:nvSpPr>
        <p:spPr bwMode="auto">
          <a:xfrm>
            <a:off x="0" y="6289675"/>
            <a:ext cx="3873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a:solidFill>
                  <a:srgbClr val="99FF66"/>
                </a:solidFill>
              </a:rPr>
              <a:t>B</a:t>
            </a:r>
            <a:endParaRPr lang="es-ES">
              <a:solidFill>
                <a:srgbClr val="99FF66"/>
              </a:solidFill>
            </a:endParaRPr>
          </a:p>
        </p:txBody>
      </p:sp>
      <p:sp>
        <p:nvSpPr>
          <p:cNvPr id="34833" name="16 Marcador de fecha"/>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B542D8B-B4D3-4A43-9CC5-690D949E4715}" type="datetime1">
              <a:rPr lang="es-CL" smtClean="0"/>
              <a:t>12-10-2011</a:t>
            </a:fld>
            <a:endParaRPr lang="es-ES"/>
          </a:p>
        </p:txBody>
      </p:sp>
      <p:sp>
        <p:nvSpPr>
          <p:cNvPr id="34834" name="17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B50BE52-A88D-4767-AC0A-ECE2CBBB036D}" type="slidenum">
              <a:rPr lang="es-ES"/>
              <a:pPr eaLnBrk="1" hangingPunct="1"/>
              <a:t>8</a:t>
            </a:fld>
            <a:endParaRPr lang="es-ES"/>
          </a:p>
        </p:txBody>
      </p:sp>
    </p:spTree>
  </p:cSld>
  <p:clrMapOvr>
    <a:masterClrMapping/>
  </p:clrMapOvr>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4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sp>
        <p:nvSpPr>
          <p:cNvPr id="104451" name="Rectangle 5"/>
          <p:cNvSpPr>
            <a:spLocks noChangeArrowheads="1"/>
          </p:cNvSpPr>
          <p:nvPr/>
        </p:nvSpPr>
        <p:spPr bwMode="auto">
          <a:xfrm>
            <a:off x="228600" y="228600"/>
            <a:ext cx="6488113" cy="6858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s-CL"/>
          </a:p>
        </p:txBody>
      </p:sp>
      <p:sp>
        <p:nvSpPr>
          <p:cNvPr id="104453" name="Rectangle 7"/>
          <p:cNvSpPr>
            <a:spLocks noGrp="1" noChangeArrowheads="1"/>
          </p:cNvSpPr>
          <p:nvPr>
            <p:ph type="title"/>
          </p:nvPr>
        </p:nvSpPr>
        <p:spPr>
          <a:xfrm>
            <a:off x="250825" y="260350"/>
            <a:ext cx="7772400" cy="533400"/>
          </a:xfrm>
        </p:spPr>
        <p:txBody>
          <a:bodyPr/>
          <a:lstStyle/>
          <a:p>
            <a:pPr algn="l"/>
            <a:r>
              <a:rPr lang="es-ES_tradnl" sz="2800" smtClean="0">
                <a:solidFill>
                  <a:schemeClr val="bg1"/>
                </a:solidFill>
              </a:rPr>
              <a:t>Integración a la Estrategia Empresarial.</a:t>
            </a:r>
          </a:p>
        </p:txBody>
      </p:sp>
      <p:sp>
        <p:nvSpPr>
          <p:cNvPr id="104454" name="Rectangle 11"/>
          <p:cNvSpPr>
            <a:spLocks noChangeArrowheads="1"/>
          </p:cNvSpPr>
          <p:nvPr/>
        </p:nvSpPr>
        <p:spPr bwMode="auto">
          <a:xfrm>
            <a:off x="914400" y="1752600"/>
            <a:ext cx="7315200" cy="381000"/>
          </a:xfrm>
          <a:prstGeom prst="rect">
            <a:avLst/>
          </a:prstGeom>
          <a:solidFill>
            <a:srgbClr val="DDDDDD"/>
          </a:solidFill>
          <a:ln w="9525">
            <a:solidFill>
              <a:schemeClr val="tx1"/>
            </a:solidFill>
            <a:miter lim="800000"/>
            <a:headEnd/>
            <a:tailEnd/>
          </a:ln>
        </p:spPr>
        <p:txBody>
          <a:bodyPr wrap="none" anchor="ctr"/>
          <a:lstStyle/>
          <a:p>
            <a:pPr algn="ctr"/>
            <a:r>
              <a:rPr lang="es-ES_tradnl" sz="2000"/>
              <a:t>Análisis del Entorno</a:t>
            </a:r>
            <a:endParaRPr lang="es-ES_tradnl" sz="1600"/>
          </a:p>
        </p:txBody>
      </p:sp>
      <p:sp>
        <p:nvSpPr>
          <p:cNvPr id="104455" name="Rectangle 12"/>
          <p:cNvSpPr>
            <a:spLocks noChangeArrowheads="1"/>
          </p:cNvSpPr>
          <p:nvPr/>
        </p:nvSpPr>
        <p:spPr bwMode="auto">
          <a:xfrm>
            <a:off x="914400" y="2362200"/>
            <a:ext cx="7315200" cy="381000"/>
          </a:xfrm>
          <a:prstGeom prst="rect">
            <a:avLst/>
          </a:prstGeom>
          <a:solidFill>
            <a:srgbClr val="DDDDDD"/>
          </a:solidFill>
          <a:ln w="9525">
            <a:solidFill>
              <a:schemeClr val="tx1"/>
            </a:solidFill>
            <a:miter lim="800000"/>
            <a:headEnd/>
            <a:tailEnd/>
          </a:ln>
        </p:spPr>
        <p:txBody>
          <a:bodyPr wrap="none" anchor="ctr"/>
          <a:lstStyle/>
          <a:p>
            <a:pPr algn="ctr"/>
            <a:r>
              <a:rPr lang="es-ES_tradnl" sz="2000"/>
              <a:t>Misión Empresa</a:t>
            </a:r>
            <a:endParaRPr lang="es-ES_tradnl" sz="1600"/>
          </a:p>
        </p:txBody>
      </p:sp>
      <p:sp>
        <p:nvSpPr>
          <p:cNvPr id="104456" name="Rectangle 13"/>
          <p:cNvSpPr>
            <a:spLocks noChangeArrowheads="1"/>
          </p:cNvSpPr>
          <p:nvPr/>
        </p:nvSpPr>
        <p:spPr bwMode="auto">
          <a:xfrm>
            <a:off x="914400" y="2971800"/>
            <a:ext cx="7315200" cy="381000"/>
          </a:xfrm>
          <a:prstGeom prst="rect">
            <a:avLst/>
          </a:prstGeom>
          <a:solidFill>
            <a:srgbClr val="DDDDDD"/>
          </a:solidFill>
          <a:ln w="9525">
            <a:solidFill>
              <a:schemeClr val="tx1"/>
            </a:solidFill>
            <a:miter lim="800000"/>
            <a:headEnd/>
            <a:tailEnd/>
          </a:ln>
        </p:spPr>
        <p:txBody>
          <a:bodyPr wrap="none" anchor="ctr"/>
          <a:lstStyle/>
          <a:p>
            <a:pPr algn="ctr"/>
            <a:r>
              <a:rPr lang="es-ES_tradnl" sz="2000"/>
              <a:t>Estrategia Empresa</a:t>
            </a:r>
            <a:endParaRPr lang="es-ES_tradnl" sz="1600"/>
          </a:p>
        </p:txBody>
      </p:sp>
      <p:sp>
        <p:nvSpPr>
          <p:cNvPr id="104457" name="Rectangle 14"/>
          <p:cNvSpPr>
            <a:spLocks noChangeArrowheads="1"/>
          </p:cNvSpPr>
          <p:nvPr/>
        </p:nvSpPr>
        <p:spPr bwMode="auto">
          <a:xfrm>
            <a:off x="914400" y="3581400"/>
            <a:ext cx="7315200" cy="381000"/>
          </a:xfrm>
          <a:prstGeom prst="rect">
            <a:avLst/>
          </a:prstGeom>
          <a:solidFill>
            <a:srgbClr val="DDDDDD"/>
          </a:solidFill>
          <a:ln w="9525">
            <a:solidFill>
              <a:schemeClr val="tx1"/>
            </a:solidFill>
            <a:miter lim="800000"/>
            <a:headEnd/>
            <a:tailEnd/>
          </a:ln>
        </p:spPr>
        <p:txBody>
          <a:bodyPr wrap="none" anchor="ctr"/>
          <a:lstStyle/>
          <a:p>
            <a:pPr algn="ctr"/>
            <a:r>
              <a:rPr lang="es-ES_tradnl" sz="2000"/>
              <a:t>Estrategias Funcionales</a:t>
            </a:r>
            <a:endParaRPr lang="es-ES_tradnl" sz="1600"/>
          </a:p>
        </p:txBody>
      </p:sp>
      <p:sp>
        <p:nvSpPr>
          <p:cNvPr id="104458" name="Rectangle 15"/>
          <p:cNvSpPr>
            <a:spLocks noChangeArrowheads="1"/>
          </p:cNvSpPr>
          <p:nvPr/>
        </p:nvSpPr>
        <p:spPr bwMode="auto">
          <a:xfrm>
            <a:off x="457200" y="4191000"/>
            <a:ext cx="1905000" cy="1752600"/>
          </a:xfrm>
          <a:prstGeom prst="rect">
            <a:avLst/>
          </a:prstGeom>
          <a:solidFill>
            <a:srgbClr val="DDDDDD"/>
          </a:solidFill>
          <a:ln w="9525">
            <a:solidFill>
              <a:schemeClr val="tx1"/>
            </a:solidFill>
            <a:miter lim="800000"/>
            <a:headEnd/>
            <a:tailEnd/>
          </a:ln>
        </p:spPr>
        <p:txBody>
          <a:bodyPr wrap="none" anchor="ctr"/>
          <a:lstStyle/>
          <a:p>
            <a:pPr algn="ctr"/>
            <a:endParaRPr lang="es-CL" sz="1200"/>
          </a:p>
        </p:txBody>
      </p:sp>
      <p:sp>
        <p:nvSpPr>
          <p:cNvPr id="104459" name="Text Box 16"/>
          <p:cNvSpPr txBox="1">
            <a:spLocks noChangeArrowheads="1"/>
          </p:cNvSpPr>
          <p:nvPr/>
        </p:nvSpPr>
        <p:spPr bwMode="auto">
          <a:xfrm>
            <a:off x="457200" y="4191000"/>
            <a:ext cx="1900238" cy="161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_tradnl" sz="1600" u="sng"/>
              <a:t>Estrategia Comercial</a:t>
            </a:r>
            <a:endParaRPr lang="es-ES_tradnl" sz="1600"/>
          </a:p>
          <a:p>
            <a:pPr eaLnBrk="1" hangingPunct="1"/>
            <a:r>
              <a:rPr lang="es-ES_tradnl" sz="1200"/>
              <a:t>Servicio</a:t>
            </a:r>
          </a:p>
          <a:p>
            <a:pPr eaLnBrk="1" hangingPunct="1"/>
            <a:r>
              <a:rPr lang="es-ES_tradnl" sz="1200"/>
              <a:t>Distribución</a:t>
            </a:r>
          </a:p>
          <a:p>
            <a:pPr eaLnBrk="1" hangingPunct="1"/>
            <a:r>
              <a:rPr lang="es-ES_tradnl" sz="1200"/>
              <a:t>promoción</a:t>
            </a:r>
          </a:p>
          <a:p>
            <a:pPr eaLnBrk="1" hangingPunct="1"/>
            <a:r>
              <a:rPr lang="es-ES_tradnl" sz="1200"/>
              <a:t>Precio</a:t>
            </a:r>
          </a:p>
          <a:p>
            <a:pPr eaLnBrk="1" hangingPunct="1"/>
            <a:r>
              <a:rPr lang="es-ES_tradnl" sz="1200"/>
              <a:t>Canales Distribución</a:t>
            </a:r>
          </a:p>
          <a:p>
            <a:pPr eaLnBrk="1" hangingPunct="1"/>
            <a:r>
              <a:rPr lang="es-ES_tradnl" sz="1200"/>
              <a:t>Posicionamiento</a:t>
            </a:r>
          </a:p>
          <a:p>
            <a:pPr eaLnBrk="1" hangingPunct="1"/>
            <a:r>
              <a:rPr lang="es-ES_tradnl" sz="1200"/>
              <a:t>Etc.</a:t>
            </a:r>
            <a:endParaRPr lang="es-ES_tradnl" sz="1600"/>
          </a:p>
        </p:txBody>
      </p:sp>
      <p:sp>
        <p:nvSpPr>
          <p:cNvPr id="104460" name="Rectangle 17"/>
          <p:cNvSpPr>
            <a:spLocks noChangeArrowheads="1"/>
          </p:cNvSpPr>
          <p:nvPr/>
        </p:nvSpPr>
        <p:spPr bwMode="auto">
          <a:xfrm>
            <a:off x="2514600" y="4191000"/>
            <a:ext cx="1828800" cy="1752600"/>
          </a:xfrm>
          <a:prstGeom prst="rect">
            <a:avLst/>
          </a:prstGeom>
          <a:solidFill>
            <a:srgbClr val="DDDDDD"/>
          </a:solidFill>
          <a:ln w="9525">
            <a:solidFill>
              <a:schemeClr val="tx1"/>
            </a:solidFill>
            <a:miter lim="800000"/>
            <a:headEnd/>
            <a:tailEnd/>
          </a:ln>
        </p:spPr>
        <p:txBody>
          <a:bodyPr wrap="none" anchor="ctr"/>
          <a:lstStyle/>
          <a:p>
            <a:pPr algn="ctr"/>
            <a:endParaRPr lang="es-CL" sz="1200"/>
          </a:p>
        </p:txBody>
      </p:sp>
      <p:sp>
        <p:nvSpPr>
          <p:cNvPr id="104461" name="Text Box 18"/>
          <p:cNvSpPr txBox="1">
            <a:spLocks noChangeArrowheads="1"/>
          </p:cNvSpPr>
          <p:nvPr/>
        </p:nvSpPr>
        <p:spPr bwMode="auto">
          <a:xfrm>
            <a:off x="2590800" y="4191000"/>
            <a:ext cx="1774825" cy="179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_tradnl" sz="1600" u="sng"/>
              <a:t>Estrategia Finanzas</a:t>
            </a:r>
          </a:p>
          <a:p>
            <a:pPr eaLnBrk="1" hangingPunct="1"/>
            <a:r>
              <a:rPr lang="es-ES_tradnl" sz="1200"/>
              <a:t>Costo del Capital</a:t>
            </a:r>
          </a:p>
          <a:p>
            <a:pPr eaLnBrk="1" hangingPunct="1"/>
            <a:r>
              <a:rPr lang="es-ES_tradnl" sz="1200"/>
              <a:t>Capital Circulante</a:t>
            </a:r>
          </a:p>
          <a:p>
            <a:pPr eaLnBrk="1" hangingPunct="1"/>
            <a:r>
              <a:rPr lang="es-ES_tradnl" sz="1200"/>
              <a:t>Deudores</a:t>
            </a:r>
          </a:p>
          <a:p>
            <a:pPr eaLnBrk="1" hangingPunct="1"/>
            <a:r>
              <a:rPr lang="es-ES_tradnl" sz="1200"/>
              <a:t>Acreedores</a:t>
            </a:r>
          </a:p>
          <a:p>
            <a:pPr eaLnBrk="1" hangingPunct="1"/>
            <a:r>
              <a:rPr lang="es-ES_tradnl" sz="1200"/>
              <a:t>Control Financiero</a:t>
            </a:r>
          </a:p>
          <a:p>
            <a:pPr eaLnBrk="1" hangingPunct="1"/>
            <a:r>
              <a:rPr lang="es-ES_tradnl" sz="1200"/>
              <a:t>Líneas de Crédito</a:t>
            </a:r>
          </a:p>
          <a:p>
            <a:pPr eaLnBrk="1" hangingPunct="1"/>
            <a:r>
              <a:rPr lang="es-ES_tradnl" sz="1200"/>
              <a:t>Apalancamiento</a:t>
            </a:r>
          </a:p>
          <a:p>
            <a:pPr eaLnBrk="1" hangingPunct="1"/>
            <a:r>
              <a:rPr lang="es-ES_tradnl" sz="1200"/>
              <a:t>Etc.</a:t>
            </a:r>
            <a:endParaRPr lang="es-ES_tradnl" sz="1600"/>
          </a:p>
        </p:txBody>
      </p:sp>
      <p:sp>
        <p:nvSpPr>
          <p:cNvPr id="104462" name="Rectangle 19"/>
          <p:cNvSpPr>
            <a:spLocks noChangeArrowheads="1"/>
          </p:cNvSpPr>
          <p:nvPr/>
        </p:nvSpPr>
        <p:spPr bwMode="auto">
          <a:xfrm>
            <a:off x="4495800" y="4205288"/>
            <a:ext cx="4114800" cy="1752600"/>
          </a:xfrm>
          <a:prstGeom prst="rect">
            <a:avLst/>
          </a:prstGeom>
          <a:solidFill>
            <a:srgbClr val="CCFFCC"/>
          </a:solidFill>
          <a:ln w="9525">
            <a:solidFill>
              <a:schemeClr val="tx1"/>
            </a:solidFill>
            <a:miter lim="800000"/>
            <a:headEnd/>
            <a:tailEnd/>
          </a:ln>
        </p:spPr>
        <p:txBody>
          <a:bodyPr wrap="none" anchor="ctr"/>
          <a:lstStyle/>
          <a:p>
            <a:pPr algn="ctr"/>
            <a:endParaRPr lang="es-CL" sz="1200"/>
          </a:p>
        </p:txBody>
      </p:sp>
      <p:sp>
        <p:nvSpPr>
          <p:cNvPr id="104463" name="Text Box 20"/>
          <p:cNvSpPr txBox="1">
            <a:spLocks noChangeArrowheads="1"/>
          </p:cNvSpPr>
          <p:nvPr/>
        </p:nvSpPr>
        <p:spPr bwMode="auto">
          <a:xfrm>
            <a:off x="4648200" y="4191000"/>
            <a:ext cx="2068513" cy="161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_tradnl" sz="1600" u="sng"/>
              <a:t>Estrategia Operaciones</a:t>
            </a:r>
          </a:p>
          <a:p>
            <a:pPr eaLnBrk="1" hangingPunct="1"/>
            <a:r>
              <a:rPr lang="es-ES_tradnl" sz="1200"/>
              <a:t>Calidad</a:t>
            </a:r>
          </a:p>
          <a:p>
            <a:pPr eaLnBrk="1" hangingPunct="1"/>
            <a:r>
              <a:rPr lang="es-ES_tradnl" sz="1200"/>
              <a:t>Producto</a:t>
            </a:r>
          </a:p>
          <a:p>
            <a:pPr eaLnBrk="1" hangingPunct="1"/>
            <a:r>
              <a:rPr lang="es-ES_tradnl" sz="1200"/>
              <a:t>Proceso</a:t>
            </a:r>
          </a:p>
          <a:p>
            <a:pPr eaLnBrk="1" hangingPunct="1"/>
            <a:r>
              <a:rPr lang="es-ES_tradnl" sz="1200"/>
              <a:t>Localización</a:t>
            </a:r>
          </a:p>
          <a:p>
            <a:pPr eaLnBrk="1" hangingPunct="1"/>
            <a:r>
              <a:rPr lang="es-ES_tradnl" sz="1200"/>
              <a:t>Layout</a:t>
            </a:r>
          </a:p>
          <a:p>
            <a:pPr eaLnBrk="1" hangingPunct="1"/>
            <a:r>
              <a:rPr lang="es-ES_tradnl" sz="1200"/>
              <a:t>Recursos Humanos</a:t>
            </a:r>
          </a:p>
          <a:p>
            <a:pPr eaLnBrk="1" hangingPunct="1"/>
            <a:r>
              <a:rPr lang="es-ES_tradnl" sz="1200"/>
              <a:t>Compras</a:t>
            </a:r>
            <a:endParaRPr lang="es-ES_tradnl" sz="1600" u="sng"/>
          </a:p>
        </p:txBody>
      </p:sp>
      <p:cxnSp>
        <p:nvCxnSpPr>
          <p:cNvPr id="104464" name="AutoShape 21"/>
          <p:cNvCxnSpPr>
            <a:cxnSpLocks noChangeShapeType="1"/>
            <a:stCxn id="104454" idx="2"/>
            <a:endCxn id="104455" idx="0"/>
          </p:cNvCxnSpPr>
          <p:nvPr/>
        </p:nvCxnSpPr>
        <p:spPr bwMode="auto">
          <a:xfrm>
            <a:off x="4572000" y="2133600"/>
            <a:ext cx="0" cy="228600"/>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104465" name="AutoShape 22"/>
          <p:cNvCxnSpPr>
            <a:cxnSpLocks noChangeShapeType="1"/>
            <a:stCxn id="104455" idx="2"/>
            <a:endCxn id="104456" idx="0"/>
          </p:cNvCxnSpPr>
          <p:nvPr/>
        </p:nvCxnSpPr>
        <p:spPr bwMode="auto">
          <a:xfrm>
            <a:off x="4572000" y="2743200"/>
            <a:ext cx="0" cy="228600"/>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104466" name="AutoShape 23"/>
          <p:cNvCxnSpPr>
            <a:cxnSpLocks noChangeShapeType="1"/>
            <a:stCxn id="104456" idx="2"/>
            <a:endCxn id="104457" idx="0"/>
          </p:cNvCxnSpPr>
          <p:nvPr/>
        </p:nvCxnSpPr>
        <p:spPr bwMode="auto">
          <a:xfrm>
            <a:off x="4572000" y="3352800"/>
            <a:ext cx="0" cy="228600"/>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104467" name="AutoShape 24"/>
          <p:cNvCxnSpPr>
            <a:cxnSpLocks noChangeShapeType="1"/>
            <a:stCxn id="104457" idx="2"/>
            <a:endCxn id="104459" idx="0"/>
          </p:cNvCxnSpPr>
          <p:nvPr/>
        </p:nvCxnSpPr>
        <p:spPr bwMode="auto">
          <a:xfrm rot="5400000">
            <a:off x="2875757" y="2494756"/>
            <a:ext cx="228600" cy="3163887"/>
          </a:xfrm>
          <a:prstGeom prst="bentConnector3">
            <a:avLst>
              <a:gd name="adj1" fmla="val 50000"/>
            </a:avLst>
          </a:prstGeom>
          <a:noFill/>
          <a:ln w="9525">
            <a:solidFill>
              <a:schemeClr val="tx1"/>
            </a:solidFill>
            <a:miter lim="800000"/>
            <a:headEnd/>
            <a:tailEnd type="triangle" w="med" len="med"/>
          </a:ln>
          <a:extLst>
            <a:ext uri="{909E8E84-426E-40DD-AFC4-6F175D3DCCD1}">
              <a14:hiddenFill xmlns:a14="http://schemas.microsoft.com/office/drawing/2010/main">
                <a:noFill/>
              </a14:hiddenFill>
            </a:ext>
          </a:extLst>
        </p:spPr>
      </p:cxnSp>
      <p:cxnSp>
        <p:nvCxnSpPr>
          <p:cNvPr id="104468" name="AutoShape 25"/>
          <p:cNvCxnSpPr>
            <a:cxnSpLocks noChangeShapeType="1"/>
            <a:stCxn id="104457" idx="2"/>
            <a:endCxn id="104460" idx="0"/>
          </p:cNvCxnSpPr>
          <p:nvPr/>
        </p:nvCxnSpPr>
        <p:spPr bwMode="auto">
          <a:xfrm rot="5400000">
            <a:off x="3886200" y="3505200"/>
            <a:ext cx="228600" cy="1143000"/>
          </a:xfrm>
          <a:prstGeom prst="bentConnector3">
            <a:avLst>
              <a:gd name="adj1" fmla="val 50000"/>
            </a:avLst>
          </a:prstGeom>
          <a:noFill/>
          <a:ln w="9525">
            <a:solidFill>
              <a:schemeClr val="tx1"/>
            </a:solidFill>
            <a:miter lim="800000"/>
            <a:headEnd/>
            <a:tailEnd type="triangle" w="med" len="med"/>
          </a:ln>
          <a:extLst>
            <a:ext uri="{909E8E84-426E-40DD-AFC4-6F175D3DCCD1}">
              <a14:hiddenFill xmlns:a14="http://schemas.microsoft.com/office/drawing/2010/main">
                <a:noFill/>
              </a14:hiddenFill>
            </a:ext>
          </a:extLst>
        </p:spPr>
      </p:cxnSp>
      <p:cxnSp>
        <p:nvCxnSpPr>
          <p:cNvPr id="104469" name="AutoShape 26"/>
          <p:cNvCxnSpPr>
            <a:cxnSpLocks noChangeShapeType="1"/>
            <a:stCxn id="104457" idx="2"/>
            <a:endCxn id="104462" idx="0"/>
          </p:cNvCxnSpPr>
          <p:nvPr/>
        </p:nvCxnSpPr>
        <p:spPr bwMode="auto">
          <a:xfrm rot="16200000" flipH="1">
            <a:off x="5441156" y="3093244"/>
            <a:ext cx="242888" cy="1981200"/>
          </a:xfrm>
          <a:prstGeom prst="bentConnector3">
            <a:avLst>
              <a:gd name="adj1" fmla="val 49671"/>
            </a:avLst>
          </a:prstGeom>
          <a:noFill/>
          <a:ln w="9525">
            <a:solidFill>
              <a:schemeClr val="tx1"/>
            </a:solidFill>
            <a:miter lim="800000"/>
            <a:headEnd/>
            <a:tailEnd type="triangle" w="med" len="med"/>
          </a:ln>
          <a:extLst>
            <a:ext uri="{909E8E84-426E-40DD-AFC4-6F175D3DCCD1}">
              <a14:hiddenFill xmlns:a14="http://schemas.microsoft.com/office/drawing/2010/main">
                <a:noFill/>
              </a14:hiddenFill>
            </a:ext>
          </a:extLst>
        </p:spPr>
      </p:cxnSp>
      <p:sp>
        <p:nvSpPr>
          <p:cNvPr id="104470" name="Text Box 27"/>
          <p:cNvSpPr txBox="1">
            <a:spLocks noChangeArrowheads="1"/>
          </p:cNvSpPr>
          <p:nvPr/>
        </p:nvSpPr>
        <p:spPr bwMode="auto">
          <a:xfrm>
            <a:off x="6934200" y="4191000"/>
            <a:ext cx="1119188"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_tradnl" sz="1600"/>
              <a:t>      </a:t>
            </a:r>
            <a:endParaRPr lang="es-ES_tradnl" sz="1600" u="sng"/>
          </a:p>
          <a:p>
            <a:pPr eaLnBrk="1" hangingPunct="1"/>
            <a:r>
              <a:rPr lang="es-ES_tradnl" sz="1200"/>
              <a:t>Inventarios</a:t>
            </a:r>
          </a:p>
          <a:p>
            <a:pPr eaLnBrk="1" hangingPunct="1"/>
            <a:r>
              <a:rPr lang="es-ES_tradnl" sz="1200"/>
              <a:t>Planificación</a:t>
            </a:r>
          </a:p>
          <a:p>
            <a:pPr eaLnBrk="1" hangingPunct="1"/>
            <a:r>
              <a:rPr lang="es-ES_tradnl" sz="1200"/>
              <a:t>Mantenimiento</a:t>
            </a:r>
          </a:p>
          <a:p>
            <a:pPr eaLnBrk="1" hangingPunct="1"/>
            <a:r>
              <a:rPr lang="es-ES_tradnl" sz="1200"/>
              <a:t>Etc.</a:t>
            </a:r>
            <a:endParaRPr lang="es-ES_tradnl" sz="1600" u="sng"/>
          </a:p>
        </p:txBody>
      </p:sp>
      <p:sp>
        <p:nvSpPr>
          <p:cNvPr id="104471" name="Text Box 28"/>
          <p:cNvSpPr txBox="1">
            <a:spLocks noChangeArrowheads="1"/>
          </p:cNvSpPr>
          <p:nvPr/>
        </p:nvSpPr>
        <p:spPr bwMode="auto">
          <a:xfrm>
            <a:off x="0" y="6289675"/>
            <a:ext cx="4048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a:solidFill>
                  <a:srgbClr val="99FF66"/>
                </a:solidFill>
              </a:rPr>
              <a:t>A</a:t>
            </a:r>
            <a:endParaRPr lang="es-ES">
              <a:solidFill>
                <a:srgbClr val="99FF66"/>
              </a:solidFill>
            </a:endParaRPr>
          </a:p>
        </p:txBody>
      </p:sp>
      <p:sp>
        <p:nvSpPr>
          <p:cNvPr id="104472" name="24 Marcador de fecha"/>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1D3F9EF-B94C-4B9C-8FB0-1AFE826432C8}" type="datetime1">
              <a:rPr lang="es-CL" smtClean="0"/>
              <a:t>12-10-2011</a:t>
            </a:fld>
            <a:endParaRPr lang="es-ES"/>
          </a:p>
        </p:txBody>
      </p:sp>
      <p:sp>
        <p:nvSpPr>
          <p:cNvPr id="104473" name="25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31187BA-30AE-4F6F-99A8-FDB9AA748AB0}" type="slidenum">
              <a:rPr lang="es-ES"/>
              <a:pPr eaLnBrk="1" hangingPunct="1"/>
              <a:t>80</a:t>
            </a:fld>
            <a:endParaRPr lang="es-ES"/>
          </a:p>
        </p:txBody>
      </p:sp>
    </p:spTree>
  </p:cSld>
  <p:clrMapOvr>
    <a:masterClrMapping/>
  </p:clrMapOvr>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4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sp>
        <p:nvSpPr>
          <p:cNvPr id="105475" name="Rectangle 3"/>
          <p:cNvSpPr>
            <a:spLocks noChangeArrowheads="1"/>
          </p:cNvSpPr>
          <p:nvPr/>
        </p:nvSpPr>
        <p:spPr bwMode="auto">
          <a:xfrm>
            <a:off x="228600" y="228600"/>
            <a:ext cx="8686800" cy="6858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s-CL"/>
          </a:p>
        </p:txBody>
      </p:sp>
      <p:sp>
        <p:nvSpPr>
          <p:cNvPr id="105476" name="Rectangle 4"/>
          <p:cNvSpPr>
            <a:spLocks noChangeArrowheads="1"/>
          </p:cNvSpPr>
          <p:nvPr/>
        </p:nvSpPr>
        <p:spPr bwMode="auto">
          <a:xfrm>
            <a:off x="228600" y="914400"/>
            <a:ext cx="8686800" cy="6096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s-CL"/>
          </a:p>
        </p:txBody>
      </p:sp>
      <p:sp>
        <p:nvSpPr>
          <p:cNvPr id="105477" name="Rectangle 5"/>
          <p:cNvSpPr>
            <a:spLocks noGrp="1" noChangeArrowheads="1"/>
          </p:cNvSpPr>
          <p:nvPr>
            <p:ph type="title"/>
          </p:nvPr>
        </p:nvSpPr>
        <p:spPr>
          <a:xfrm>
            <a:off x="179388" y="333375"/>
            <a:ext cx="7772400" cy="533400"/>
          </a:xfrm>
        </p:spPr>
        <p:txBody>
          <a:bodyPr/>
          <a:lstStyle/>
          <a:p>
            <a:pPr algn="l"/>
            <a:r>
              <a:rPr lang="es-ES_tradnl" sz="2800" smtClean="0">
                <a:solidFill>
                  <a:schemeClr val="bg1"/>
                </a:solidFill>
              </a:rPr>
              <a:t>Integración a la Estrategia Empresarial.</a:t>
            </a:r>
          </a:p>
        </p:txBody>
      </p:sp>
      <p:sp>
        <p:nvSpPr>
          <p:cNvPr id="105478" name="Rectangle 6"/>
          <p:cNvSpPr>
            <a:spLocks noChangeArrowheads="1"/>
          </p:cNvSpPr>
          <p:nvPr/>
        </p:nvSpPr>
        <p:spPr bwMode="auto">
          <a:xfrm>
            <a:off x="914400" y="1752600"/>
            <a:ext cx="7315200" cy="381000"/>
          </a:xfrm>
          <a:prstGeom prst="rect">
            <a:avLst/>
          </a:prstGeom>
          <a:solidFill>
            <a:srgbClr val="DDDDDD"/>
          </a:solidFill>
          <a:ln w="9525">
            <a:solidFill>
              <a:schemeClr val="tx1"/>
            </a:solidFill>
            <a:miter lim="800000"/>
            <a:headEnd/>
            <a:tailEnd/>
          </a:ln>
        </p:spPr>
        <p:txBody>
          <a:bodyPr wrap="none" anchor="ctr"/>
          <a:lstStyle/>
          <a:p>
            <a:pPr algn="ctr"/>
            <a:r>
              <a:rPr lang="es-ES_tradnl" sz="2000"/>
              <a:t>Análisis del Entorno</a:t>
            </a:r>
            <a:endParaRPr lang="es-ES_tradnl" sz="1600"/>
          </a:p>
        </p:txBody>
      </p:sp>
      <p:sp>
        <p:nvSpPr>
          <p:cNvPr id="105479" name="Rectangle 7"/>
          <p:cNvSpPr>
            <a:spLocks noChangeArrowheads="1"/>
          </p:cNvSpPr>
          <p:nvPr/>
        </p:nvSpPr>
        <p:spPr bwMode="auto">
          <a:xfrm>
            <a:off x="914400" y="2362200"/>
            <a:ext cx="7315200" cy="381000"/>
          </a:xfrm>
          <a:prstGeom prst="rect">
            <a:avLst/>
          </a:prstGeom>
          <a:solidFill>
            <a:srgbClr val="DDDDDD"/>
          </a:solidFill>
          <a:ln w="9525">
            <a:solidFill>
              <a:schemeClr val="tx1"/>
            </a:solidFill>
            <a:miter lim="800000"/>
            <a:headEnd/>
            <a:tailEnd/>
          </a:ln>
        </p:spPr>
        <p:txBody>
          <a:bodyPr wrap="none" anchor="ctr"/>
          <a:lstStyle/>
          <a:p>
            <a:pPr algn="ctr"/>
            <a:r>
              <a:rPr lang="es-ES_tradnl" sz="2000"/>
              <a:t>Misión Empresa</a:t>
            </a:r>
            <a:endParaRPr lang="es-ES_tradnl" sz="1600"/>
          </a:p>
        </p:txBody>
      </p:sp>
      <p:sp>
        <p:nvSpPr>
          <p:cNvPr id="105480" name="Rectangle 8"/>
          <p:cNvSpPr>
            <a:spLocks noChangeArrowheads="1"/>
          </p:cNvSpPr>
          <p:nvPr/>
        </p:nvSpPr>
        <p:spPr bwMode="auto">
          <a:xfrm>
            <a:off x="914400" y="2971800"/>
            <a:ext cx="7315200" cy="381000"/>
          </a:xfrm>
          <a:prstGeom prst="rect">
            <a:avLst/>
          </a:prstGeom>
          <a:solidFill>
            <a:srgbClr val="DDDDDD"/>
          </a:solidFill>
          <a:ln w="9525">
            <a:solidFill>
              <a:schemeClr val="tx1"/>
            </a:solidFill>
            <a:miter lim="800000"/>
            <a:headEnd/>
            <a:tailEnd/>
          </a:ln>
        </p:spPr>
        <p:txBody>
          <a:bodyPr wrap="none" anchor="ctr"/>
          <a:lstStyle/>
          <a:p>
            <a:pPr algn="ctr"/>
            <a:r>
              <a:rPr lang="es-ES_tradnl" sz="2000"/>
              <a:t>Estrategia Empresa</a:t>
            </a:r>
            <a:endParaRPr lang="es-ES_tradnl" sz="1600"/>
          </a:p>
        </p:txBody>
      </p:sp>
      <p:sp>
        <p:nvSpPr>
          <p:cNvPr id="105481" name="Rectangle 9"/>
          <p:cNvSpPr>
            <a:spLocks noChangeArrowheads="1"/>
          </p:cNvSpPr>
          <p:nvPr/>
        </p:nvSpPr>
        <p:spPr bwMode="auto">
          <a:xfrm>
            <a:off x="914400" y="3581400"/>
            <a:ext cx="7315200" cy="381000"/>
          </a:xfrm>
          <a:prstGeom prst="rect">
            <a:avLst/>
          </a:prstGeom>
          <a:solidFill>
            <a:srgbClr val="DDDDDD"/>
          </a:solidFill>
          <a:ln w="9525">
            <a:solidFill>
              <a:schemeClr val="tx1"/>
            </a:solidFill>
            <a:miter lim="800000"/>
            <a:headEnd/>
            <a:tailEnd/>
          </a:ln>
        </p:spPr>
        <p:txBody>
          <a:bodyPr wrap="none" anchor="ctr"/>
          <a:lstStyle/>
          <a:p>
            <a:pPr algn="ctr"/>
            <a:r>
              <a:rPr lang="es-ES_tradnl" sz="2000"/>
              <a:t>Estrategias Funcionales</a:t>
            </a:r>
            <a:endParaRPr lang="es-ES_tradnl" sz="1600"/>
          </a:p>
        </p:txBody>
      </p:sp>
      <p:sp>
        <p:nvSpPr>
          <p:cNvPr id="105482" name="Rectangle 10"/>
          <p:cNvSpPr>
            <a:spLocks noChangeArrowheads="1"/>
          </p:cNvSpPr>
          <p:nvPr/>
        </p:nvSpPr>
        <p:spPr bwMode="auto">
          <a:xfrm>
            <a:off x="457200" y="4191000"/>
            <a:ext cx="1905000" cy="1752600"/>
          </a:xfrm>
          <a:prstGeom prst="rect">
            <a:avLst/>
          </a:prstGeom>
          <a:solidFill>
            <a:srgbClr val="DDDDDD"/>
          </a:solidFill>
          <a:ln w="9525">
            <a:solidFill>
              <a:schemeClr val="tx1"/>
            </a:solidFill>
            <a:miter lim="800000"/>
            <a:headEnd/>
            <a:tailEnd/>
          </a:ln>
        </p:spPr>
        <p:txBody>
          <a:bodyPr wrap="none" anchor="ctr"/>
          <a:lstStyle/>
          <a:p>
            <a:pPr algn="ctr"/>
            <a:endParaRPr lang="es-CL" sz="1200"/>
          </a:p>
        </p:txBody>
      </p:sp>
      <p:sp>
        <p:nvSpPr>
          <p:cNvPr id="105483" name="Text Box 11"/>
          <p:cNvSpPr txBox="1">
            <a:spLocks noChangeArrowheads="1"/>
          </p:cNvSpPr>
          <p:nvPr/>
        </p:nvSpPr>
        <p:spPr bwMode="auto">
          <a:xfrm>
            <a:off x="457200" y="4191000"/>
            <a:ext cx="1900238" cy="161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_tradnl" sz="1600" u="sng"/>
              <a:t>Estrategia Comercial</a:t>
            </a:r>
            <a:endParaRPr lang="es-ES_tradnl" sz="1600"/>
          </a:p>
          <a:p>
            <a:pPr eaLnBrk="1" hangingPunct="1"/>
            <a:r>
              <a:rPr lang="es-ES_tradnl" sz="1200"/>
              <a:t>Servicio</a:t>
            </a:r>
          </a:p>
          <a:p>
            <a:pPr eaLnBrk="1" hangingPunct="1"/>
            <a:r>
              <a:rPr lang="es-ES_tradnl" sz="1200"/>
              <a:t>Distribución</a:t>
            </a:r>
          </a:p>
          <a:p>
            <a:pPr eaLnBrk="1" hangingPunct="1"/>
            <a:r>
              <a:rPr lang="es-ES_tradnl" sz="1200"/>
              <a:t>promoción</a:t>
            </a:r>
          </a:p>
          <a:p>
            <a:pPr eaLnBrk="1" hangingPunct="1"/>
            <a:r>
              <a:rPr lang="es-ES_tradnl" sz="1200"/>
              <a:t>Precio</a:t>
            </a:r>
          </a:p>
          <a:p>
            <a:pPr eaLnBrk="1" hangingPunct="1"/>
            <a:r>
              <a:rPr lang="es-ES_tradnl" sz="1200"/>
              <a:t>Canales Distribución</a:t>
            </a:r>
          </a:p>
          <a:p>
            <a:pPr eaLnBrk="1" hangingPunct="1"/>
            <a:r>
              <a:rPr lang="es-ES_tradnl" sz="1200"/>
              <a:t>Posicionamiento</a:t>
            </a:r>
          </a:p>
          <a:p>
            <a:pPr eaLnBrk="1" hangingPunct="1"/>
            <a:r>
              <a:rPr lang="es-ES_tradnl" sz="1200"/>
              <a:t>Etc.</a:t>
            </a:r>
            <a:endParaRPr lang="es-ES_tradnl" sz="1600"/>
          </a:p>
        </p:txBody>
      </p:sp>
      <p:sp>
        <p:nvSpPr>
          <p:cNvPr id="105484" name="Rectangle 12"/>
          <p:cNvSpPr>
            <a:spLocks noChangeArrowheads="1"/>
          </p:cNvSpPr>
          <p:nvPr/>
        </p:nvSpPr>
        <p:spPr bwMode="auto">
          <a:xfrm>
            <a:off x="2514600" y="4191000"/>
            <a:ext cx="1828800" cy="1752600"/>
          </a:xfrm>
          <a:prstGeom prst="rect">
            <a:avLst/>
          </a:prstGeom>
          <a:solidFill>
            <a:srgbClr val="DDDDDD"/>
          </a:solidFill>
          <a:ln w="9525">
            <a:solidFill>
              <a:schemeClr val="tx1"/>
            </a:solidFill>
            <a:miter lim="800000"/>
            <a:headEnd/>
            <a:tailEnd/>
          </a:ln>
        </p:spPr>
        <p:txBody>
          <a:bodyPr wrap="none" anchor="ctr"/>
          <a:lstStyle/>
          <a:p>
            <a:pPr algn="ctr"/>
            <a:endParaRPr lang="es-CL" sz="1200"/>
          </a:p>
        </p:txBody>
      </p:sp>
      <p:sp>
        <p:nvSpPr>
          <p:cNvPr id="105485" name="Text Box 13"/>
          <p:cNvSpPr txBox="1">
            <a:spLocks noChangeArrowheads="1"/>
          </p:cNvSpPr>
          <p:nvPr/>
        </p:nvSpPr>
        <p:spPr bwMode="auto">
          <a:xfrm>
            <a:off x="2590800" y="4191000"/>
            <a:ext cx="1774825" cy="179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_tradnl" sz="1600" u="sng"/>
              <a:t>Estrategia Finanzas</a:t>
            </a:r>
          </a:p>
          <a:p>
            <a:pPr eaLnBrk="1" hangingPunct="1"/>
            <a:r>
              <a:rPr lang="es-ES_tradnl" sz="1200"/>
              <a:t>Costo del Capital</a:t>
            </a:r>
          </a:p>
          <a:p>
            <a:pPr eaLnBrk="1" hangingPunct="1"/>
            <a:r>
              <a:rPr lang="es-ES_tradnl" sz="1200"/>
              <a:t>Capital Circulante</a:t>
            </a:r>
          </a:p>
          <a:p>
            <a:pPr eaLnBrk="1" hangingPunct="1"/>
            <a:r>
              <a:rPr lang="es-ES_tradnl" sz="1200"/>
              <a:t>Deudores</a:t>
            </a:r>
          </a:p>
          <a:p>
            <a:pPr eaLnBrk="1" hangingPunct="1"/>
            <a:r>
              <a:rPr lang="es-ES_tradnl" sz="1200"/>
              <a:t>Acreedores</a:t>
            </a:r>
          </a:p>
          <a:p>
            <a:pPr eaLnBrk="1" hangingPunct="1"/>
            <a:r>
              <a:rPr lang="es-ES_tradnl" sz="1200"/>
              <a:t>Control Financiero</a:t>
            </a:r>
          </a:p>
          <a:p>
            <a:pPr eaLnBrk="1" hangingPunct="1"/>
            <a:r>
              <a:rPr lang="es-ES_tradnl" sz="1200"/>
              <a:t>Líneas de Crédito</a:t>
            </a:r>
          </a:p>
          <a:p>
            <a:pPr eaLnBrk="1" hangingPunct="1"/>
            <a:r>
              <a:rPr lang="es-ES_tradnl" sz="1200"/>
              <a:t>Apalancamiento</a:t>
            </a:r>
          </a:p>
          <a:p>
            <a:pPr eaLnBrk="1" hangingPunct="1"/>
            <a:r>
              <a:rPr lang="es-ES_tradnl" sz="1200"/>
              <a:t>Etc.</a:t>
            </a:r>
            <a:endParaRPr lang="es-ES_tradnl" sz="1600"/>
          </a:p>
        </p:txBody>
      </p:sp>
      <p:sp>
        <p:nvSpPr>
          <p:cNvPr id="105486" name="Rectangle 14"/>
          <p:cNvSpPr>
            <a:spLocks noChangeArrowheads="1"/>
          </p:cNvSpPr>
          <p:nvPr/>
        </p:nvSpPr>
        <p:spPr bwMode="auto">
          <a:xfrm>
            <a:off x="4495800" y="4205288"/>
            <a:ext cx="4114800" cy="1752600"/>
          </a:xfrm>
          <a:prstGeom prst="rect">
            <a:avLst/>
          </a:prstGeom>
          <a:solidFill>
            <a:srgbClr val="CCFFCC"/>
          </a:solidFill>
          <a:ln w="9525">
            <a:solidFill>
              <a:schemeClr val="tx1"/>
            </a:solidFill>
            <a:miter lim="800000"/>
            <a:headEnd/>
            <a:tailEnd/>
          </a:ln>
        </p:spPr>
        <p:txBody>
          <a:bodyPr wrap="none" anchor="ctr"/>
          <a:lstStyle/>
          <a:p>
            <a:pPr algn="ctr"/>
            <a:endParaRPr lang="es-CL" sz="1200"/>
          </a:p>
        </p:txBody>
      </p:sp>
      <p:sp>
        <p:nvSpPr>
          <p:cNvPr id="105487" name="Text Box 15"/>
          <p:cNvSpPr txBox="1">
            <a:spLocks noChangeArrowheads="1"/>
          </p:cNvSpPr>
          <p:nvPr/>
        </p:nvSpPr>
        <p:spPr bwMode="auto">
          <a:xfrm>
            <a:off x="4648200" y="4191000"/>
            <a:ext cx="2068513" cy="161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_tradnl" sz="1600" u="sng"/>
              <a:t>Estrategia Operaciones</a:t>
            </a:r>
          </a:p>
          <a:p>
            <a:pPr eaLnBrk="1" hangingPunct="1"/>
            <a:r>
              <a:rPr lang="es-ES_tradnl" sz="1200"/>
              <a:t>Calidad</a:t>
            </a:r>
          </a:p>
          <a:p>
            <a:pPr eaLnBrk="1" hangingPunct="1"/>
            <a:r>
              <a:rPr lang="es-ES_tradnl" sz="1200"/>
              <a:t>Producto</a:t>
            </a:r>
          </a:p>
          <a:p>
            <a:pPr eaLnBrk="1" hangingPunct="1"/>
            <a:r>
              <a:rPr lang="es-ES_tradnl" sz="1200"/>
              <a:t>Proceso</a:t>
            </a:r>
          </a:p>
          <a:p>
            <a:pPr eaLnBrk="1" hangingPunct="1"/>
            <a:r>
              <a:rPr lang="es-ES_tradnl" sz="1200"/>
              <a:t>Localización</a:t>
            </a:r>
          </a:p>
          <a:p>
            <a:pPr eaLnBrk="1" hangingPunct="1"/>
            <a:r>
              <a:rPr lang="es-ES_tradnl" sz="1200"/>
              <a:t>Layout</a:t>
            </a:r>
          </a:p>
          <a:p>
            <a:pPr eaLnBrk="1" hangingPunct="1"/>
            <a:r>
              <a:rPr lang="es-ES_tradnl" sz="1200"/>
              <a:t>Recursos Humanos</a:t>
            </a:r>
          </a:p>
          <a:p>
            <a:pPr eaLnBrk="1" hangingPunct="1"/>
            <a:r>
              <a:rPr lang="es-ES_tradnl" sz="1200"/>
              <a:t>Compras</a:t>
            </a:r>
            <a:endParaRPr lang="es-ES_tradnl" sz="1600" u="sng"/>
          </a:p>
        </p:txBody>
      </p:sp>
      <p:cxnSp>
        <p:nvCxnSpPr>
          <p:cNvPr id="105488" name="AutoShape 16"/>
          <p:cNvCxnSpPr>
            <a:cxnSpLocks noChangeShapeType="1"/>
            <a:stCxn id="105478" idx="2"/>
            <a:endCxn id="105479" idx="0"/>
          </p:cNvCxnSpPr>
          <p:nvPr/>
        </p:nvCxnSpPr>
        <p:spPr bwMode="auto">
          <a:xfrm>
            <a:off x="4572000" y="2133600"/>
            <a:ext cx="0" cy="228600"/>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105489" name="AutoShape 17"/>
          <p:cNvCxnSpPr>
            <a:cxnSpLocks noChangeShapeType="1"/>
            <a:stCxn id="105479" idx="2"/>
            <a:endCxn id="105480" idx="0"/>
          </p:cNvCxnSpPr>
          <p:nvPr/>
        </p:nvCxnSpPr>
        <p:spPr bwMode="auto">
          <a:xfrm>
            <a:off x="4572000" y="2743200"/>
            <a:ext cx="0" cy="228600"/>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105490" name="AutoShape 18"/>
          <p:cNvCxnSpPr>
            <a:cxnSpLocks noChangeShapeType="1"/>
            <a:stCxn id="105480" idx="2"/>
            <a:endCxn id="105481" idx="0"/>
          </p:cNvCxnSpPr>
          <p:nvPr/>
        </p:nvCxnSpPr>
        <p:spPr bwMode="auto">
          <a:xfrm>
            <a:off x="4572000" y="3352800"/>
            <a:ext cx="0" cy="228600"/>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105491" name="AutoShape 19"/>
          <p:cNvCxnSpPr>
            <a:cxnSpLocks noChangeShapeType="1"/>
            <a:stCxn id="105481" idx="2"/>
            <a:endCxn id="105483" idx="0"/>
          </p:cNvCxnSpPr>
          <p:nvPr/>
        </p:nvCxnSpPr>
        <p:spPr bwMode="auto">
          <a:xfrm rot="5400000">
            <a:off x="2875757" y="2494756"/>
            <a:ext cx="228600" cy="3163887"/>
          </a:xfrm>
          <a:prstGeom prst="bentConnector3">
            <a:avLst>
              <a:gd name="adj1" fmla="val 50000"/>
            </a:avLst>
          </a:prstGeom>
          <a:noFill/>
          <a:ln w="9525">
            <a:solidFill>
              <a:schemeClr val="tx1"/>
            </a:solidFill>
            <a:miter lim="800000"/>
            <a:headEnd/>
            <a:tailEnd type="triangle" w="med" len="med"/>
          </a:ln>
          <a:extLst>
            <a:ext uri="{909E8E84-426E-40DD-AFC4-6F175D3DCCD1}">
              <a14:hiddenFill xmlns:a14="http://schemas.microsoft.com/office/drawing/2010/main">
                <a:noFill/>
              </a14:hiddenFill>
            </a:ext>
          </a:extLst>
        </p:spPr>
      </p:cxnSp>
      <p:cxnSp>
        <p:nvCxnSpPr>
          <p:cNvPr id="105492" name="AutoShape 20"/>
          <p:cNvCxnSpPr>
            <a:cxnSpLocks noChangeShapeType="1"/>
            <a:stCxn id="105481" idx="2"/>
            <a:endCxn id="105484" idx="0"/>
          </p:cNvCxnSpPr>
          <p:nvPr/>
        </p:nvCxnSpPr>
        <p:spPr bwMode="auto">
          <a:xfrm rot="5400000">
            <a:off x="3886200" y="3505200"/>
            <a:ext cx="228600" cy="1143000"/>
          </a:xfrm>
          <a:prstGeom prst="bentConnector3">
            <a:avLst>
              <a:gd name="adj1" fmla="val 50000"/>
            </a:avLst>
          </a:prstGeom>
          <a:noFill/>
          <a:ln w="9525">
            <a:solidFill>
              <a:schemeClr val="tx1"/>
            </a:solidFill>
            <a:miter lim="800000"/>
            <a:headEnd/>
            <a:tailEnd type="triangle" w="med" len="med"/>
          </a:ln>
          <a:extLst>
            <a:ext uri="{909E8E84-426E-40DD-AFC4-6F175D3DCCD1}">
              <a14:hiddenFill xmlns:a14="http://schemas.microsoft.com/office/drawing/2010/main">
                <a:noFill/>
              </a14:hiddenFill>
            </a:ext>
          </a:extLst>
        </p:spPr>
      </p:cxnSp>
      <p:cxnSp>
        <p:nvCxnSpPr>
          <p:cNvPr id="105493" name="AutoShape 21"/>
          <p:cNvCxnSpPr>
            <a:cxnSpLocks noChangeShapeType="1"/>
            <a:stCxn id="105481" idx="2"/>
            <a:endCxn id="105486" idx="0"/>
          </p:cNvCxnSpPr>
          <p:nvPr/>
        </p:nvCxnSpPr>
        <p:spPr bwMode="auto">
          <a:xfrm rot="16200000" flipH="1">
            <a:off x="5441156" y="3093244"/>
            <a:ext cx="242888" cy="1981200"/>
          </a:xfrm>
          <a:prstGeom prst="bentConnector3">
            <a:avLst>
              <a:gd name="adj1" fmla="val 49671"/>
            </a:avLst>
          </a:prstGeom>
          <a:noFill/>
          <a:ln w="9525">
            <a:solidFill>
              <a:schemeClr val="tx1"/>
            </a:solidFill>
            <a:miter lim="800000"/>
            <a:headEnd/>
            <a:tailEnd type="triangle" w="med" len="med"/>
          </a:ln>
          <a:extLst>
            <a:ext uri="{909E8E84-426E-40DD-AFC4-6F175D3DCCD1}">
              <a14:hiddenFill xmlns:a14="http://schemas.microsoft.com/office/drawing/2010/main">
                <a:noFill/>
              </a14:hiddenFill>
            </a:ext>
          </a:extLst>
        </p:spPr>
      </p:cxnSp>
      <p:sp>
        <p:nvSpPr>
          <p:cNvPr id="105494" name="Text Box 22"/>
          <p:cNvSpPr txBox="1">
            <a:spLocks noChangeArrowheads="1"/>
          </p:cNvSpPr>
          <p:nvPr/>
        </p:nvSpPr>
        <p:spPr bwMode="auto">
          <a:xfrm>
            <a:off x="6934200" y="4191000"/>
            <a:ext cx="1119188"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_tradnl" sz="1600"/>
              <a:t>      </a:t>
            </a:r>
            <a:endParaRPr lang="es-ES_tradnl" sz="1600" u="sng"/>
          </a:p>
          <a:p>
            <a:pPr eaLnBrk="1" hangingPunct="1"/>
            <a:r>
              <a:rPr lang="es-ES_tradnl" sz="1200"/>
              <a:t>Inventarios</a:t>
            </a:r>
          </a:p>
          <a:p>
            <a:pPr eaLnBrk="1" hangingPunct="1"/>
            <a:r>
              <a:rPr lang="es-ES_tradnl" sz="1200"/>
              <a:t>Planificación</a:t>
            </a:r>
          </a:p>
          <a:p>
            <a:pPr eaLnBrk="1" hangingPunct="1"/>
            <a:r>
              <a:rPr lang="es-ES_tradnl" sz="1200"/>
              <a:t>Mantenimiento</a:t>
            </a:r>
          </a:p>
          <a:p>
            <a:pPr eaLnBrk="1" hangingPunct="1"/>
            <a:r>
              <a:rPr lang="es-ES_tradnl" sz="1200"/>
              <a:t>Etc.</a:t>
            </a:r>
            <a:endParaRPr lang="es-ES_tradnl" sz="1600" u="sng"/>
          </a:p>
        </p:txBody>
      </p:sp>
      <p:sp>
        <p:nvSpPr>
          <p:cNvPr id="105495" name="Text Box 23"/>
          <p:cNvSpPr txBox="1">
            <a:spLocks noChangeArrowheads="1"/>
          </p:cNvSpPr>
          <p:nvPr/>
        </p:nvSpPr>
        <p:spPr bwMode="auto">
          <a:xfrm>
            <a:off x="0" y="6289675"/>
            <a:ext cx="4048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a:solidFill>
                  <a:srgbClr val="99FF66"/>
                </a:solidFill>
              </a:rPr>
              <a:t>A</a:t>
            </a:r>
            <a:endParaRPr lang="es-ES">
              <a:solidFill>
                <a:srgbClr val="99FF66"/>
              </a:solidFill>
            </a:endParaRPr>
          </a:p>
        </p:txBody>
      </p:sp>
      <p:sp>
        <p:nvSpPr>
          <p:cNvPr id="105496" name="AutoShape 24"/>
          <p:cNvSpPr>
            <a:spLocks noChangeArrowheads="1"/>
          </p:cNvSpPr>
          <p:nvPr/>
        </p:nvSpPr>
        <p:spPr bwMode="auto">
          <a:xfrm>
            <a:off x="7380288" y="3068638"/>
            <a:ext cx="720725" cy="1223962"/>
          </a:xfrm>
          <a:prstGeom prst="upArrow">
            <a:avLst>
              <a:gd name="adj1" fmla="val 50000"/>
              <a:gd name="adj2" fmla="val 42456"/>
            </a:avLst>
          </a:prstGeom>
          <a:solidFill>
            <a:srgbClr val="CCFFCC"/>
          </a:solidFill>
          <a:ln w="9525">
            <a:solidFill>
              <a:schemeClr val="tx1"/>
            </a:solidFill>
            <a:miter lim="800000"/>
            <a:headEnd/>
            <a:tailEnd/>
          </a:ln>
        </p:spPr>
        <p:txBody>
          <a:bodyPr wrap="none" anchor="ctr"/>
          <a:lstStyle/>
          <a:p>
            <a:endParaRPr lang="es-CL"/>
          </a:p>
        </p:txBody>
      </p:sp>
      <p:sp>
        <p:nvSpPr>
          <p:cNvPr id="105497" name="25 Marcador de fecha"/>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0AD486B-E795-496E-B82E-33FF7C8C9882}" type="datetime1">
              <a:rPr lang="es-CL" smtClean="0"/>
              <a:t>12-10-2011</a:t>
            </a:fld>
            <a:endParaRPr lang="es-ES"/>
          </a:p>
        </p:txBody>
      </p:sp>
      <p:sp>
        <p:nvSpPr>
          <p:cNvPr id="105498" name="26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C241909-A0E1-4C83-ABCB-966CF19C5238}" type="slidenum">
              <a:rPr lang="es-ES"/>
              <a:pPr eaLnBrk="1" hangingPunct="1"/>
              <a:t>81</a:t>
            </a:fld>
            <a:endParaRPr lang="es-ES"/>
          </a:p>
        </p:txBody>
      </p:sp>
    </p:spTree>
  </p:cSld>
  <p:clrMapOvr>
    <a:masterClrMapping/>
  </p:clrMapOvr>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3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sp>
        <p:nvSpPr>
          <p:cNvPr id="106499" name="Rectangle 2"/>
          <p:cNvSpPr>
            <a:spLocks noGrp="1" noChangeArrowheads="1"/>
          </p:cNvSpPr>
          <p:nvPr>
            <p:ph type="title"/>
          </p:nvPr>
        </p:nvSpPr>
        <p:spPr>
          <a:xfrm>
            <a:off x="0" y="0"/>
            <a:ext cx="6084888" cy="1143000"/>
          </a:xfrm>
        </p:spPr>
        <p:txBody>
          <a:bodyPr lIns="100008" tIns="50004" rIns="100008" bIns="50004" anchor="t"/>
          <a:lstStyle/>
          <a:p>
            <a:pPr>
              <a:lnSpc>
                <a:spcPct val="80000"/>
              </a:lnSpc>
            </a:pPr>
            <a:r>
              <a:rPr lang="en-US" smtClean="0">
                <a:solidFill>
                  <a:schemeClr val="bg1"/>
                </a:solidFill>
              </a:rPr>
              <a:t>Operaciones y estrategia</a:t>
            </a:r>
            <a:endParaRPr lang="en-US" sz="3100" smtClean="0">
              <a:solidFill>
                <a:schemeClr val="bg1"/>
              </a:solidFill>
            </a:endParaRPr>
          </a:p>
        </p:txBody>
      </p:sp>
      <p:sp>
        <p:nvSpPr>
          <p:cNvPr id="106500" name="Text Box 12"/>
          <p:cNvSpPr txBox="1">
            <a:spLocks noChangeArrowheads="1"/>
          </p:cNvSpPr>
          <p:nvPr/>
        </p:nvSpPr>
        <p:spPr bwMode="auto">
          <a:xfrm>
            <a:off x="8043863" y="4200525"/>
            <a:ext cx="1077912" cy="50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0008" tIns="50004" rIns="100008" bIns="50004">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sz="1300" b="1"/>
              <a:t>Response</a:t>
            </a:r>
          </a:p>
          <a:p>
            <a:pPr algn="ctr" eaLnBrk="1" hangingPunct="1"/>
            <a:r>
              <a:rPr lang="en-US" sz="1300" b="1"/>
              <a:t>(Faster)</a:t>
            </a:r>
          </a:p>
        </p:txBody>
      </p:sp>
      <p:grpSp>
        <p:nvGrpSpPr>
          <p:cNvPr id="106501" name="Group 47"/>
          <p:cNvGrpSpPr>
            <a:grpSpLocks/>
          </p:cNvGrpSpPr>
          <p:nvPr/>
        </p:nvGrpSpPr>
        <p:grpSpPr bwMode="auto">
          <a:xfrm>
            <a:off x="254000" y="1223963"/>
            <a:ext cx="8683625" cy="4818062"/>
            <a:chOff x="144" y="720"/>
            <a:chExt cx="4923" cy="2832"/>
          </a:xfrm>
        </p:grpSpPr>
        <p:sp>
          <p:nvSpPr>
            <p:cNvPr id="106504" name="Oval 4"/>
            <p:cNvSpPr>
              <a:spLocks noChangeArrowheads="1"/>
            </p:cNvSpPr>
            <p:nvPr/>
          </p:nvSpPr>
          <p:spPr bwMode="auto">
            <a:xfrm>
              <a:off x="4416" y="2229"/>
              <a:ext cx="651" cy="707"/>
            </a:xfrm>
            <a:prstGeom prst="ellipse">
              <a:avLst/>
            </a:prstGeom>
            <a:solidFill>
              <a:srgbClr val="00FFFF">
                <a:alpha val="50195"/>
              </a:srgbClr>
            </a:solidFill>
            <a:ln w="9525">
              <a:solidFill>
                <a:schemeClr val="tx1"/>
              </a:solidFill>
              <a:round/>
              <a:headEnd/>
              <a:tailEnd/>
            </a:ln>
          </p:spPr>
          <p:txBody>
            <a:bodyPr wrap="none" anchor="ctr"/>
            <a:lstStyle/>
            <a:p>
              <a:endParaRPr lang="es-CL"/>
            </a:p>
          </p:txBody>
        </p:sp>
        <p:sp>
          <p:nvSpPr>
            <p:cNvPr id="106505" name="Oval 5"/>
            <p:cNvSpPr>
              <a:spLocks noChangeArrowheads="1"/>
            </p:cNvSpPr>
            <p:nvPr/>
          </p:nvSpPr>
          <p:spPr bwMode="auto">
            <a:xfrm>
              <a:off x="4060" y="2323"/>
              <a:ext cx="651" cy="707"/>
            </a:xfrm>
            <a:prstGeom prst="ellipse">
              <a:avLst/>
            </a:prstGeom>
            <a:solidFill>
              <a:srgbClr val="FF00FF">
                <a:alpha val="50195"/>
              </a:srgbClr>
            </a:solidFill>
            <a:ln w="9525">
              <a:solidFill>
                <a:schemeClr val="tx1"/>
              </a:solidFill>
              <a:round/>
              <a:headEnd/>
              <a:tailEnd/>
            </a:ln>
          </p:spPr>
          <p:txBody>
            <a:bodyPr wrap="none" anchor="ctr"/>
            <a:lstStyle/>
            <a:p>
              <a:endParaRPr lang="es-CL"/>
            </a:p>
          </p:txBody>
        </p:sp>
        <p:sp>
          <p:nvSpPr>
            <p:cNvPr id="106506" name="Oval 6"/>
            <p:cNvSpPr>
              <a:spLocks noChangeArrowheads="1"/>
            </p:cNvSpPr>
            <p:nvPr/>
          </p:nvSpPr>
          <p:spPr bwMode="auto">
            <a:xfrm>
              <a:off x="4176" y="1899"/>
              <a:ext cx="651" cy="707"/>
            </a:xfrm>
            <a:prstGeom prst="ellipse">
              <a:avLst/>
            </a:prstGeom>
            <a:solidFill>
              <a:srgbClr val="FFCC00">
                <a:alpha val="50195"/>
              </a:srgbClr>
            </a:solidFill>
            <a:ln w="9525">
              <a:solidFill>
                <a:schemeClr val="tx1"/>
              </a:solidFill>
              <a:round/>
              <a:headEnd/>
              <a:tailEnd/>
            </a:ln>
          </p:spPr>
          <p:txBody>
            <a:bodyPr wrap="none" anchor="ctr"/>
            <a:lstStyle/>
            <a:p>
              <a:endParaRPr lang="es-CL"/>
            </a:p>
          </p:txBody>
        </p:sp>
        <p:sp>
          <p:nvSpPr>
            <p:cNvPr id="106507" name="AutoShape 7"/>
            <p:cNvSpPr>
              <a:spLocks noChangeArrowheads="1"/>
            </p:cNvSpPr>
            <p:nvPr/>
          </p:nvSpPr>
          <p:spPr bwMode="auto">
            <a:xfrm>
              <a:off x="144" y="1004"/>
              <a:ext cx="912" cy="2544"/>
            </a:xfrm>
            <a:prstGeom prst="homePlate">
              <a:avLst>
                <a:gd name="adj" fmla="val 25000"/>
              </a:avLst>
            </a:prstGeom>
            <a:solidFill>
              <a:srgbClr val="FFCC00"/>
            </a:solidFill>
            <a:ln w="9525">
              <a:solidFill>
                <a:schemeClr val="tx1"/>
              </a:solidFill>
              <a:miter lim="800000"/>
              <a:headEnd/>
              <a:tailEnd/>
            </a:ln>
          </p:spPr>
          <p:txBody>
            <a:bodyPr wrap="none" anchor="ctr"/>
            <a:lstStyle/>
            <a:p>
              <a:endParaRPr lang="es-CL"/>
            </a:p>
          </p:txBody>
        </p:sp>
        <p:sp>
          <p:nvSpPr>
            <p:cNvPr id="106508" name="Text Box 8"/>
            <p:cNvSpPr txBox="1">
              <a:spLocks noChangeArrowheads="1"/>
            </p:cNvSpPr>
            <p:nvPr/>
          </p:nvSpPr>
          <p:spPr bwMode="auto">
            <a:xfrm>
              <a:off x="144" y="1004"/>
              <a:ext cx="1152" cy="2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lnSpc>
                  <a:spcPct val="140000"/>
                </a:lnSpc>
                <a:spcBef>
                  <a:spcPct val="50000"/>
                </a:spcBef>
              </a:pPr>
              <a:r>
                <a:rPr lang="en-US" sz="1500" b="1"/>
                <a:t>Quality</a:t>
              </a:r>
            </a:p>
            <a:p>
              <a:pPr eaLnBrk="1" hangingPunct="1">
                <a:lnSpc>
                  <a:spcPct val="140000"/>
                </a:lnSpc>
                <a:spcBef>
                  <a:spcPct val="50000"/>
                </a:spcBef>
              </a:pPr>
              <a:r>
                <a:rPr lang="en-US" sz="1500" b="1"/>
                <a:t>Product</a:t>
              </a:r>
            </a:p>
            <a:p>
              <a:pPr eaLnBrk="1" hangingPunct="1">
                <a:lnSpc>
                  <a:spcPct val="140000"/>
                </a:lnSpc>
                <a:spcBef>
                  <a:spcPct val="50000"/>
                </a:spcBef>
              </a:pPr>
              <a:r>
                <a:rPr lang="en-US" sz="1500" b="1"/>
                <a:t>Process</a:t>
              </a:r>
            </a:p>
            <a:p>
              <a:pPr eaLnBrk="1" hangingPunct="1">
                <a:lnSpc>
                  <a:spcPct val="140000"/>
                </a:lnSpc>
                <a:spcBef>
                  <a:spcPct val="50000"/>
                </a:spcBef>
              </a:pPr>
              <a:r>
                <a:rPr lang="en-US" sz="1500" b="1"/>
                <a:t>Location</a:t>
              </a:r>
            </a:p>
            <a:p>
              <a:pPr eaLnBrk="1" hangingPunct="1">
                <a:lnSpc>
                  <a:spcPct val="140000"/>
                </a:lnSpc>
                <a:spcBef>
                  <a:spcPct val="50000"/>
                </a:spcBef>
              </a:pPr>
              <a:r>
                <a:rPr lang="en-US" sz="1500" b="1"/>
                <a:t>Layout</a:t>
              </a:r>
            </a:p>
            <a:p>
              <a:pPr eaLnBrk="1" hangingPunct="1">
                <a:lnSpc>
                  <a:spcPct val="140000"/>
                </a:lnSpc>
                <a:spcBef>
                  <a:spcPct val="50000"/>
                </a:spcBef>
              </a:pPr>
              <a:r>
                <a:rPr lang="en-US" sz="1500" b="1"/>
                <a:t>Human Resource</a:t>
              </a:r>
            </a:p>
            <a:p>
              <a:pPr eaLnBrk="1" hangingPunct="1">
                <a:lnSpc>
                  <a:spcPct val="140000"/>
                </a:lnSpc>
                <a:spcBef>
                  <a:spcPct val="50000"/>
                </a:spcBef>
              </a:pPr>
              <a:r>
                <a:rPr lang="en-US" sz="1500" b="1"/>
                <a:t>Supply Chain</a:t>
              </a:r>
            </a:p>
            <a:p>
              <a:pPr eaLnBrk="1" hangingPunct="1">
                <a:lnSpc>
                  <a:spcPct val="140000"/>
                </a:lnSpc>
                <a:spcBef>
                  <a:spcPct val="50000"/>
                </a:spcBef>
              </a:pPr>
              <a:r>
                <a:rPr lang="en-US" sz="1500" b="1"/>
                <a:t>Inventory</a:t>
              </a:r>
            </a:p>
            <a:p>
              <a:pPr eaLnBrk="1" hangingPunct="1">
                <a:lnSpc>
                  <a:spcPct val="140000"/>
                </a:lnSpc>
                <a:spcBef>
                  <a:spcPct val="50000"/>
                </a:spcBef>
              </a:pPr>
              <a:r>
                <a:rPr lang="en-US" sz="1500" b="1"/>
                <a:t>Scheduling</a:t>
              </a:r>
            </a:p>
            <a:p>
              <a:pPr eaLnBrk="1" hangingPunct="1">
                <a:lnSpc>
                  <a:spcPct val="140000"/>
                </a:lnSpc>
                <a:spcBef>
                  <a:spcPct val="50000"/>
                </a:spcBef>
              </a:pPr>
              <a:r>
                <a:rPr lang="en-US" sz="1500" b="1"/>
                <a:t>Maintenance</a:t>
              </a:r>
            </a:p>
          </p:txBody>
        </p:sp>
        <p:sp>
          <p:nvSpPr>
            <p:cNvPr id="106509" name="Freeform 9"/>
            <p:cNvSpPr>
              <a:spLocks/>
            </p:cNvSpPr>
            <p:nvPr/>
          </p:nvSpPr>
          <p:spPr bwMode="auto">
            <a:xfrm>
              <a:off x="864" y="1004"/>
              <a:ext cx="3197" cy="2544"/>
            </a:xfrm>
            <a:custGeom>
              <a:avLst/>
              <a:gdLst>
                <a:gd name="T0" fmla="*/ 0 w 3197"/>
                <a:gd name="T1" fmla="*/ 2232 h 2592"/>
                <a:gd name="T2" fmla="*/ 223 w 3197"/>
                <a:gd name="T3" fmla="*/ 1126 h 2592"/>
                <a:gd name="T4" fmla="*/ 0 w 3197"/>
                <a:gd name="T5" fmla="*/ 0 h 2592"/>
                <a:gd name="T6" fmla="*/ 2767 w 3197"/>
                <a:gd name="T7" fmla="*/ 0 h 2592"/>
                <a:gd name="T8" fmla="*/ 3197 w 3197"/>
                <a:gd name="T9" fmla="*/ 1116 h 2592"/>
                <a:gd name="T10" fmla="*/ 2767 w 3197"/>
                <a:gd name="T11" fmla="*/ 2232 h 2592"/>
                <a:gd name="T12" fmla="*/ 0 w 3197"/>
                <a:gd name="T13" fmla="*/ 2232 h 2592"/>
                <a:gd name="T14" fmla="*/ 0 60000 65536"/>
                <a:gd name="T15" fmla="*/ 0 60000 65536"/>
                <a:gd name="T16" fmla="*/ 0 60000 65536"/>
                <a:gd name="T17" fmla="*/ 0 60000 65536"/>
                <a:gd name="T18" fmla="*/ 0 60000 65536"/>
                <a:gd name="T19" fmla="*/ 0 60000 65536"/>
                <a:gd name="T20" fmla="*/ 0 60000 65536"/>
                <a:gd name="T21" fmla="*/ 0 w 3197"/>
                <a:gd name="T22" fmla="*/ 0 h 2592"/>
                <a:gd name="T23" fmla="*/ 3197 w 3197"/>
                <a:gd name="T24" fmla="*/ 2592 h 259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197" h="2592">
                  <a:moveTo>
                    <a:pt x="0" y="2592"/>
                  </a:moveTo>
                  <a:lnTo>
                    <a:pt x="223" y="1307"/>
                  </a:lnTo>
                  <a:lnTo>
                    <a:pt x="0" y="0"/>
                  </a:lnTo>
                  <a:lnTo>
                    <a:pt x="2767" y="0"/>
                  </a:lnTo>
                  <a:lnTo>
                    <a:pt x="3197" y="1296"/>
                  </a:lnTo>
                  <a:lnTo>
                    <a:pt x="2767" y="2592"/>
                  </a:lnTo>
                  <a:lnTo>
                    <a:pt x="0" y="2592"/>
                  </a:lnTo>
                  <a:close/>
                </a:path>
              </a:pathLst>
            </a:custGeom>
            <a:solidFill>
              <a:srgbClr val="FFCC00"/>
            </a:solidFill>
            <a:ln w="9525">
              <a:solidFill>
                <a:schemeClr val="tx1"/>
              </a:solidFill>
              <a:round/>
              <a:headEnd/>
              <a:tailEnd/>
            </a:ln>
          </p:spPr>
          <p:txBody>
            <a:bodyPr wrap="none" anchor="ctr"/>
            <a:lstStyle/>
            <a:p>
              <a:endParaRPr lang="es-CL"/>
            </a:p>
          </p:txBody>
        </p:sp>
        <p:sp>
          <p:nvSpPr>
            <p:cNvPr id="106510" name="Text Box 10"/>
            <p:cNvSpPr txBox="1">
              <a:spLocks noChangeArrowheads="1"/>
            </p:cNvSpPr>
            <p:nvPr/>
          </p:nvSpPr>
          <p:spPr bwMode="auto">
            <a:xfrm>
              <a:off x="918" y="1359"/>
              <a:ext cx="1735" cy="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300" b="1"/>
                <a:t>HP’s ability to follow the printer market</a:t>
              </a:r>
            </a:p>
          </p:txBody>
        </p:sp>
        <p:sp>
          <p:nvSpPr>
            <p:cNvPr id="106511" name="Text Box 11"/>
            <p:cNvSpPr txBox="1">
              <a:spLocks noChangeArrowheads="1"/>
            </p:cNvSpPr>
            <p:nvPr/>
          </p:nvSpPr>
          <p:spPr bwMode="auto">
            <a:xfrm>
              <a:off x="4046" y="2088"/>
              <a:ext cx="927"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sz="1300" b="1"/>
                <a:t>Differentiation</a:t>
              </a:r>
            </a:p>
            <a:p>
              <a:pPr algn="ctr" eaLnBrk="1" hangingPunct="1"/>
              <a:r>
                <a:rPr lang="en-US" sz="1300" b="1"/>
                <a:t>(Better)</a:t>
              </a:r>
            </a:p>
          </p:txBody>
        </p:sp>
        <p:sp>
          <p:nvSpPr>
            <p:cNvPr id="106512" name="Text Box 13"/>
            <p:cNvSpPr txBox="1">
              <a:spLocks noChangeArrowheads="1"/>
            </p:cNvSpPr>
            <p:nvPr/>
          </p:nvSpPr>
          <p:spPr bwMode="auto">
            <a:xfrm>
              <a:off x="3971" y="2546"/>
              <a:ext cx="691"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sz="1300" b="1"/>
                <a:t>Cost leadership</a:t>
              </a:r>
            </a:p>
            <a:p>
              <a:pPr algn="ctr" eaLnBrk="1" hangingPunct="1"/>
              <a:r>
                <a:rPr lang="en-US" sz="1300" b="1"/>
                <a:t>(Cheaper)</a:t>
              </a:r>
            </a:p>
          </p:txBody>
        </p:sp>
        <p:sp>
          <p:nvSpPr>
            <p:cNvPr id="106513" name="Text Box 14"/>
            <p:cNvSpPr txBox="1">
              <a:spLocks noChangeArrowheads="1"/>
            </p:cNvSpPr>
            <p:nvPr/>
          </p:nvSpPr>
          <p:spPr bwMode="auto">
            <a:xfrm>
              <a:off x="962" y="1588"/>
              <a:ext cx="1519" cy="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300" b="1"/>
                <a:t>Southwest Airlines No-frills service</a:t>
              </a:r>
            </a:p>
          </p:txBody>
        </p:sp>
        <p:sp>
          <p:nvSpPr>
            <p:cNvPr id="106514" name="Text Box 15"/>
            <p:cNvSpPr txBox="1">
              <a:spLocks noChangeArrowheads="1"/>
            </p:cNvSpPr>
            <p:nvPr/>
          </p:nvSpPr>
          <p:spPr bwMode="auto">
            <a:xfrm>
              <a:off x="890" y="1233"/>
              <a:ext cx="1858" cy="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300" b="1"/>
                <a:t>Sony’s constant innovation of new products</a:t>
              </a:r>
            </a:p>
          </p:txBody>
        </p:sp>
        <p:sp>
          <p:nvSpPr>
            <p:cNvPr id="106515" name="Text Box 16"/>
            <p:cNvSpPr txBox="1">
              <a:spLocks noChangeArrowheads="1"/>
            </p:cNvSpPr>
            <p:nvPr/>
          </p:nvSpPr>
          <p:spPr bwMode="auto">
            <a:xfrm>
              <a:off x="1034" y="1969"/>
              <a:ext cx="2013" cy="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300" b="1"/>
                <a:t>Pizza Hut’s five-minute guarantee at lunchtime</a:t>
              </a:r>
            </a:p>
          </p:txBody>
        </p:sp>
        <p:sp>
          <p:nvSpPr>
            <p:cNvPr id="106516" name="Text Box 17"/>
            <p:cNvSpPr txBox="1">
              <a:spLocks noChangeArrowheads="1"/>
            </p:cNvSpPr>
            <p:nvPr/>
          </p:nvSpPr>
          <p:spPr bwMode="auto">
            <a:xfrm>
              <a:off x="1058" y="2094"/>
              <a:ext cx="2100" cy="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300" b="1"/>
                <a:t>Federal Express’s “absolutely, positively on time”</a:t>
              </a:r>
            </a:p>
          </p:txBody>
        </p:sp>
        <p:sp>
          <p:nvSpPr>
            <p:cNvPr id="106517" name="Text Box 18"/>
            <p:cNvSpPr txBox="1">
              <a:spLocks noChangeArrowheads="1"/>
            </p:cNvSpPr>
            <p:nvPr/>
          </p:nvSpPr>
          <p:spPr bwMode="auto">
            <a:xfrm>
              <a:off x="1006" y="2516"/>
              <a:ext cx="2068" cy="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300" b="1"/>
                <a:t>Motorola’s automotive products ignition systems</a:t>
              </a:r>
            </a:p>
          </p:txBody>
        </p:sp>
        <p:sp>
          <p:nvSpPr>
            <p:cNvPr id="106518" name="Text Box 19"/>
            <p:cNvSpPr txBox="1">
              <a:spLocks noChangeArrowheads="1"/>
            </p:cNvSpPr>
            <p:nvPr/>
          </p:nvSpPr>
          <p:spPr bwMode="auto">
            <a:xfrm>
              <a:off x="988" y="2622"/>
              <a:ext cx="837" cy="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300" b="1"/>
                <a:t>Motorola’s pagers</a:t>
              </a:r>
            </a:p>
          </p:txBody>
        </p:sp>
        <p:sp>
          <p:nvSpPr>
            <p:cNvPr id="106519" name="Text Box 20"/>
            <p:cNvSpPr txBox="1">
              <a:spLocks noChangeArrowheads="1"/>
            </p:cNvSpPr>
            <p:nvPr/>
          </p:nvSpPr>
          <p:spPr bwMode="auto">
            <a:xfrm>
              <a:off x="918" y="3017"/>
              <a:ext cx="2100" cy="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300" b="1"/>
                <a:t>IBM’s after-sale service on mainframe computers</a:t>
              </a:r>
            </a:p>
          </p:txBody>
        </p:sp>
        <p:sp>
          <p:nvSpPr>
            <p:cNvPr id="106520" name="Text Box 21"/>
            <p:cNvSpPr txBox="1">
              <a:spLocks noChangeArrowheads="1"/>
            </p:cNvSpPr>
            <p:nvPr/>
          </p:nvSpPr>
          <p:spPr bwMode="auto">
            <a:xfrm>
              <a:off x="870" y="3264"/>
              <a:ext cx="1941" cy="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300" b="1"/>
                <a:t>Fidelity Security’s broad line of mutual funds</a:t>
              </a:r>
            </a:p>
          </p:txBody>
        </p:sp>
        <p:sp>
          <p:nvSpPr>
            <p:cNvPr id="106521" name="Text Box 22"/>
            <p:cNvSpPr txBox="1">
              <a:spLocks noChangeArrowheads="1"/>
            </p:cNvSpPr>
            <p:nvPr/>
          </p:nvSpPr>
          <p:spPr bwMode="auto">
            <a:xfrm>
              <a:off x="2998" y="1114"/>
              <a:ext cx="63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100" b="1"/>
                <a:t>FLEXIBILITY</a:t>
              </a:r>
              <a:endParaRPr lang="en-US" sz="1500" b="1"/>
            </a:p>
          </p:txBody>
        </p:sp>
        <p:sp>
          <p:nvSpPr>
            <p:cNvPr id="106522" name="Text Box 23"/>
            <p:cNvSpPr txBox="1">
              <a:spLocks noChangeArrowheads="1"/>
            </p:cNvSpPr>
            <p:nvPr/>
          </p:nvSpPr>
          <p:spPr bwMode="auto">
            <a:xfrm>
              <a:off x="2992" y="1235"/>
              <a:ext cx="379"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300" b="1" i="1"/>
                <a:t>Design</a:t>
              </a:r>
            </a:p>
          </p:txBody>
        </p:sp>
        <p:sp>
          <p:nvSpPr>
            <p:cNvPr id="106523" name="Text Box 24"/>
            <p:cNvSpPr txBox="1">
              <a:spLocks noChangeArrowheads="1"/>
            </p:cNvSpPr>
            <p:nvPr/>
          </p:nvSpPr>
          <p:spPr bwMode="auto">
            <a:xfrm>
              <a:off x="2974" y="1363"/>
              <a:ext cx="401"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300" b="1" i="1"/>
                <a:t>Volume</a:t>
              </a:r>
            </a:p>
          </p:txBody>
        </p:sp>
        <p:sp>
          <p:nvSpPr>
            <p:cNvPr id="106524" name="Text Box 25"/>
            <p:cNvSpPr txBox="1">
              <a:spLocks noChangeArrowheads="1"/>
            </p:cNvSpPr>
            <p:nvPr/>
          </p:nvSpPr>
          <p:spPr bwMode="auto">
            <a:xfrm>
              <a:off x="3065" y="1604"/>
              <a:ext cx="538"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100" b="1"/>
                <a:t>LOW COST</a:t>
              </a:r>
              <a:endParaRPr lang="en-US" sz="1500" b="1"/>
            </a:p>
          </p:txBody>
        </p:sp>
        <p:sp>
          <p:nvSpPr>
            <p:cNvPr id="106525" name="Text Box 26"/>
            <p:cNvSpPr txBox="1">
              <a:spLocks noChangeArrowheads="1"/>
            </p:cNvSpPr>
            <p:nvPr/>
          </p:nvSpPr>
          <p:spPr bwMode="auto">
            <a:xfrm>
              <a:off x="3206" y="1855"/>
              <a:ext cx="529"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100" b="1"/>
                <a:t>DELIVERY</a:t>
              </a:r>
              <a:endParaRPr lang="en-US" sz="1500" b="1"/>
            </a:p>
          </p:txBody>
        </p:sp>
        <p:sp>
          <p:nvSpPr>
            <p:cNvPr id="106526" name="Text Box 27"/>
            <p:cNvSpPr txBox="1">
              <a:spLocks noChangeArrowheads="1"/>
            </p:cNvSpPr>
            <p:nvPr/>
          </p:nvSpPr>
          <p:spPr bwMode="auto">
            <a:xfrm>
              <a:off x="3148" y="1969"/>
              <a:ext cx="336" cy="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300" b="1" i="1"/>
                <a:t>Speed</a:t>
              </a:r>
            </a:p>
          </p:txBody>
        </p:sp>
        <p:sp>
          <p:nvSpPr>
            <p:cNvPr id="106527" name="Text Box 28"/>
            <p:cNvSpPr txBox="1">
              <a:spLocks noChangeArrowheads="1"/>
            </p:cNvSpPr>
            <p:nvPr/>
          </p:nvSpPr>
          <p:spPr bwMode="auto">
            <a:xfrm>
              <a:off x="3160" y="2092"/>
              <a:ext cx="645" cy="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300" b="1" i="1"/>
                <a:t>Dependability</a:t>
              </a:r>
              <a:endParaRPr lang="en-US" sz="1700" b="1" i="1"/>
            </a:p>
          </p:txBody>
        </p:sp>
        <p:sp>
          <p:nvSpPr>
            <p:cNvPr id="106528" name="Text Box 29"/>
            <p:cNvSpPr txBox="1">
              <a:spLocks noChangeArrowheads="1"/>
            </p:cNvSpPr>
            <p:nvPr/>
          </p:nvSpPr>
          <p:spPr bwMode="auto">
            <a:xfrm>
              <a:off x="3208" y="2408"/>
              <a:ext cx="479"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100" b="1"/>
                <a:t>QUALITY</a:t>
              </a:r>
              <a:endParaRPr lang="en-US" sz="1500" b="1"/>
            </a:p>
          </p:txBody>
        </p:sp>
        <p:sp>
          <p:nvSpPr>
            <p:cNvPr id="106529" name="Text Box 30"/>
            <p:cNvSpPr txBox="1">
              <a:spLocks noChangeArrowheads="1"/>
            </p:cNvSpPr>
            <p:nvPr/>
          </p:nvSpPr>
          <p:spPr bwMode="auto">
            <a:xfrm>
              <a:off x="3090" y="2515"/>
              <a:ext cx="640" cy="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300" b="1" i="1"/>
                <a:t>Conformance</a:t>
              </a:r>
            </a:p>
          </p:txBody>
        </p:sp>
        <p:sp>
          <p:nvSpPr>
            <p:cNvPr id="106530" name="Text Box 31"/>
            <p:cNvSpPr txBox="1">
              <a:spLocks noChangeArrowheads="1"/>
            </p:cNvSpPr>
            <p:nvPr/>
          </p:nvSpPr>
          <p:spPr bwMode="auto">
            <a:xfrm>
              <a:off x="3004" y="2623"/>
              <a:ext cx="614" cy="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300" b="1" i="1"/>
                <a:t>Performance</a:t>
              </a:r>
            </a:p>
          </p:txBody>
        </p:sp>
        <p:sp>
          <p:nvSpPr>
            <p:cNvPr id="106531" name="Text Box 32"/>
            <p:cNvSpPr txBox="1">
              <a:spLocks noChangeArrowheads="1"/>
            </p:cNvSpPr>
            <p:nvPr/>
          </p:nvSpPr>
          <p:spPr bwMode="auto">
            <a:xfrm>
              <a:off x="2893" y="3036"/>
              <a:ext cx="99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100" b="1"/>
                <a:t>AFTER-SALE SERVICE</a:t>
              </a:r>
              <a:endParaRPr lang="en-US" sz="1500" b="1"/>
            </a:p>
          </p:txBody>
        </p:sp>
        <p:sp>
          <p:nvSpPr>
            <p:cNvPr id="106532" name="Text Box 33"/>
            <p:cNvSpPr txBox="1">
              <a:spLocks noChangeArrowheads="1"/>
            </p:cNvSpPr>
            <p:nvPr/>
          </p:nvSpPr>
          <p:spPr bwMode="auto">
            <a:xfrm>
              <a:off x="2753" y="3278"/>
              <a:ext cx="1028"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100" b="1"/>
                <a:t>BROAD PRODUCT LINE</a:t>
              </a:r>
              <a:endParaRPr lang="en-US" sz="1500" b="1"/>
            </a:p>
          </p:txBody>
        </p:sp>
        <p:sp>
          <p:nvSpPr>
            <p:cNvPr id="106533" name="Line 34"/>
            <p:cNvSpPr>
              <a:spLocks noChangeShapeType="1"/>
            </p:cNvSpPr>
            <p:nvPr/>
          </p:nvSpPr>
          <p:spPr bwMode="auto">
            <a:xfrm>
              <a:off x="2663" y="1342"/>
              <a:ext cx="371" cy="0"/>
            </a:xfrm>
            <a:prstGeom prst="line">
              <a:avLst/>
            </a:prstGeom>
            <a:noFill/>
            <a:ln w="19050">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106534" name="Line 35"/>
            <p:cNvSpPr>
              <a:spLocks noChangeShapeType="1"/>
            </p:cNvSpPr>
            <p:nvPr/>
          </p:nvSpPr>
          <p:spPr bwMode="auto">
            <a:xfrm>
              <a:off x="2464" y="1703"/>
              <a:ext cx="550" cy="0"/>
            </a:xfrm>
            <a:prstGeom prst="line">
              <a:avLst/>
            </a:prstGeom>
            <a:noFill/>
            <a:ln w="19050">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106535" name="Line 36"/>
            <p:cNvSpPr>
              <a:spLocks noChangeShapeType="1"/>
            </p:cNvSpPr>
            <p:nvPr/>
          </p:nvSpPr>
          <p:spPr bwMode="auto">
            <a:xfrm>
              <a:off x="2973" y="2076"/>
              <a:ext cx="175" cy="0"/>
            </a:xfrm>
            <a:prstGeom prst="line">
              <a:avLst/>
            </a:prstGeom>
            <a:noFill/>
            <a:ln w="19050">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106536" name="Line 37"/>
            <p:cNvSpPr>
              <a:spLocks noChangeShapeType="1"/>
            </p:cNvSpPr>
            <p:nvPr/>
          </p:nvSpPr>
          <p:spPr bwMode="auto">
            <a:xfrm>
              <a:off x="3046" y="2199"/>
              <a:ext cx="148" cy="0"/>
            </a:xfrm>
            <a:prstGeom prst="line">
              <a:avLst/>
            </a:prstGeom>
            <a:noFill/>
            <a:ln w="19050">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106537" name="Line 38"/>
            <p:cNvSpPr>
              <a:spLocks noChangeShapeType="1"/>
            </p:cNvSpPr>
            <p:nvPr/>
          </p:nvSpPr>
          <p:spPr bwMode="auto">
            <a:xfrm>
              <a:off x="2992" y="2622"/>
              <a:ext cx="118" cy="0"/>
            </a:xfrm>
            <a:prstGeom prst="line">
              <a:avLst/>
            </a:prstGeom>
            <a:noFill/>
            <a:ln w="19050">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106538" name="Line 39"/>
            <p:cNvSpPr>
              <a:spLocks noChangeShapeType="1"/>
            </p:cNvSpPr>
            <p:nvPr/>
          </p:nvSpPr>
          <p:spPr bwMode="auto">
            <a:xfrm>
              <a:off x="1806" y="2739"/>
              <a:ext cx="1228" cy="0"/>
            </a:xfrm>
            <a:prstGeom prst="line">
              <a:avLst/>
            </a:prstGeom>
            <a:noFill/>
            <a:ln w="19050">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106539" name="Line 40"/>
            <p:cNvSpPr>
              <a:spLocks noChangeShapeType="1"/>
            </p:cNvSpPr>
            <p:nvPr/>
          </p:nvSpPr>
          <p:spPr bwMode="auto">
            <a:xfrm>
              <a:off x="2726" y="3369"/>
              <a:ext cx="57" cy="0"/>
            </a:xfrm>
            <a:prstGeom prst="line">
              <a:avLst/>
            </a:prstGeom>
            <a:noFill/>
            <a:ln w="19050">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106540" name="Line 41"/>
            <p:cNvSpPr>
              <a:spLocks noChangeShapeType="1"/>
            </p:cNvSpPr>
            <p:nvPr/>
          </p:nvSpPr>
          <p:spPr bwMode="auto">
            <a:xfrm flipV="1">
              <a:off x="2544" y="1464"/>
              <a:ext cx="480" cy="0"/>
            </a:xfrm>
            <a:prstGeom prst="line">
              <a:avLst/>
            </a:prstGeom>
            <a:noFill/>
            <a:ln w="19050">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106541" name="Text Box 42"/>
            <p:cNvSpPr txBox="1">
              <a:spLocks noChangeArrowheads="1"/>
            </p:cNvSpPr>
            <p:nvPr/>
          </p:nvSpPr>
          <p:spPr bwMode="auto">
            <a:xfrm>
              <a:off x="176" y="720"/>
              <a:ext cx="764"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lnSpc>
                  <a:spcPct val="80000"/>
                </a:lnSpc>
              </a:pPr>
              <a:r>
                <a:rPr lang="en-US" sz="1700" b="1">
                  <a:solidFill>
                    <a:srgbClr val="008000"/>
                  </a:solidFill>
                </a:rPr>
                <a:t>Operations Decisions</a:t>
              </a:r>
            </a:p>
          </p:txBody>
        </p:sp>
        <p:sp>
          <p:nvSpPr>
            <p:cNvPr id="106542" name="Text Box 43"/>
            <p:cNvSpPr txBox="1">
              <a:spLocks noChangeArrowheads="1"/>
            </p:cNvSpPr>
            <p:nvPr/>
          </p:nvSpPr>
          <p:spPr bwMode="auto">
            <a:xfrm>
              <a:off x="998" y="754"/>
              <a:ext cx="690"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700" b="1">
                  <a:solidFill>
                    <a:srgbClr val="008000"/>
                  </a:solidFill>
                </a:rPr>
                <a:t>Examples</a:t>
              </a:r>
            </a:p>
          </p:txBody>
        </p:sp>
        <p:sp>
          <p:nvSpPr>
            <p:cNvPr id="106543" name="Text Box 44"/>
            <p:cNvSpPr txBox="1">
              <a:spLocks noChangeArrowheads="1"/>
            </p:cNvSpPr>
            <p:nvPr/>
          </p:nvSpPr>
          <p:spPr bwMode="auto">
            <a:xfrm>
              <a:off x="2893" y="725"/>
              <a:ext cx="929"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lnSpc>
                  <a:spcPct val="80000"/>
                </a:lnSpc>
                <a:spcBef>
                  <a:spcPct val="50000"/>
                </a:spcBef>
              </a:pPr>
              <a:r>
                <a:rPr lang="en-US" sz="1700" b="1">
                  <a:solidFill>
                    <a:srgbClr val="008000"/>
                  </a:solidFill>
                </a:rPr>
                <a:t>Specific Strategy Used</a:t>
              </a:r>
            </a:p>
          </p:txBody>
        </p:sp>
        <p:sp>
          <p:nvSpPr>
            <p:cNvPr id="106544" name="Text Box 45"/>
            <p:cNvSpPr txBox="1">
              <a:spLocks noChangeArrowheads="1"/>
            </p:cNvSpPr>
            <p:nvPr/>
          </p:nvSpPr>
          <p:spPr bwMode="auto">
            <a:xfrm>
              <a:off x="4214" y="730"/>
              <a:ext cx="759"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lnSpc>
                  <a:spcPct val="80000"/>
                </a:lnSpc>
              </a:pPr>
              <a:r>
                <a:rPr lang="en-US" sz="1700" b="1">
                  <a:solidFill>
                    <a:srgbClr val="008000"/>
                  </a:solidFill>
                </a:rPr>
                <a:t>Competitive Advantage</a:t>
              </a:r>
            </a:p>
          </p:txBody>
        </p:sp>
      </p:grpSp>
      <p:sp>
        <p:nvSpPr>
          <p:cNvPr id="106502" name="46 Marcador de fecha"/>
          <p:cNvSpPr>
            <a:spLocks noGrp="1"/>
          </p:cNvSpPr>
          <p:nvPr>
            <p:ph type="dt" sz="quarter" idx="4294967295"/>
          </p:nvPr>
        </p:nvSpPr>
        <p:spPr>
          <a:xfrm>
            <a:off x="0" y="6597650"/>
            <a:ext cx="2133600" cy="2603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D3B1EE4-C0AD-4C1F-9600-1172370DEC2C}" type="datetime1">
              <a:rPr lang="es-CL" smtClean="0"/>
              <a:t>12-10-2011</a:t>
            </a:fld>
            <a:endParaRPr lang="es-ES"/>
          </a:p>
        </p:txBody>
      </p:sp>
      <p:sp>
        <p:nvSpPr>
          <p:cNvPr id="106503" name="47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2C8C8A9-14C9-455B-90DE-2964E0F78B07}" type="slidenum">
              <a:rPr lang="es-ES" smtClean="0"/>
              <a:pPr eaLnBrk="1" hangingPunct="1"/>
              <a:t>82</a:t>
            </a:fld>
            <a:endParaRPr lang="es-ES" smtClean="0"/>
          </a:p>
        </p:txBody>
      </p:sp>
    </p:spTree>
  </p:cSld>
  <p:clrMapOvr>
    <a:masterClrMapping/>
  </p:clrMapOvr>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2 Marcador de fecha"/>
          <p:cNvSpPr>
            <a:spLocks noGrp="1"/>
          </p:cNvSpPr>
          <p:nvPr>
            <p:ph type="dt" sz="quarter" idx="4294967295"/>
          </p:nvPr>
        </p:nvSpPr>
        <p:spPr>
          <a:xfrm>
            <a:off x="0" y="6597650"/>
            <a:ext cx="2133600" cy="2603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D0D8350-84A6-4836-A2EA-A6A733F1A041}" type="datetime1">
              <a:rPr lang="es-CL" smtClean="0"/>
              <a:t>12-10-2011</a:t>
            </a:fld>
            <a:endParaRPr lang="en-US"/>
          </a:p>
        </p:txBody>
      </p:sp>
      <p:sp>
        <p:nvSpPr>
          <p:cNvPr id="107523" name="3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sp>
        <p:nvSpPr>
          <p:cNvPr id="107524" name="4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mtClean="0"/>
              <a:t>2-</a:t>
            </a:r>
            <a:fld id="{6DD06EDF-938B-4812-9953-E1F5B2E76E64}" type="slidenum">
              <a:rPr lang="en-US" smtClean="0"/>
              <a:pPr eaLnBrk="1" hangingPunct="1"/>
              <a:t>83</a:t>
            </a:fld>
            <a:endParaRPr lang="en-US" smtClean="0"/>
          </a:p>
        </p:txBody>
      </p:sp>
      <p:sp>
        <p:nvSpPr>
          <p:cNvPr id="107525" name="Rectangle 2"/>
          <p:cNvSpPr>
            <a:spLocks noGrp="1" noChangeArrowheads="1"/>
          </p:cNvSpPr>
          <p:nvPr>
            <p:ph type="title"/>
          </p:nvPr>
        </p:nvSpPr>
        <p:spPr>
          <a:xfrm>
            <a:off x="0" y="0"/>
            <a:ext cx="6588125" cy="1143000"/>
          </a:xfrm>
        </p:spPr>
        <p:txBody>
          <a:bodyPr lIns="100008" tIns="50004" rIns="100008" bIns="50004" anchor="t"/>
          <a:lstStyle/>
          <a:p>
            <a:pPr>
              <a:lnSpc>
                <a:spcPct val="80000"/>
              </a:lnSpc>
            </a:pPr>
            <a:r>
              <a:rPr lang="en-US" smtClean="0">
                <a:solidFill>
                  <a:schemeClr val="bg1"/>
                </a:solidFill>
              </a:rPr>
              <a:t>Southwest Airline’s Low Cost Competitive Advantage</a:t>
            </a:r>
          </a:p>
        </p:txBody>
      </p:sp>
      <p:pic>
        <p:nvPicPr>
          <p:cNvPr id="107526" name="Picture 3" descr="F:\chap02\fig_02_0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8138" y="1387475"/>
            <a:ext cx="8636000" cy="4818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8546" name="2 Marcador de fecha"/>
          <p:cNvSpPr>
            <a:spLocks noGrp="1"/>
          </p:cNvSpPr>
          <p:nvPr>
            <p:ph type="dt" sz="quarter" idx="4294967295"/>
          </p:nvPr>
        </p:nvSpPr>
        <p:spPr>
          <a:xfrm>
            <a:off x="0" y="6597650"/>
            <a:ext cx="2133600" cy="2603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02D385B-AFEE-41A1-9830-4710A9F46892}" type="datetime1">
              <a:rPr lang="es-CL" smtClean="0"/>
              <a:t>12-10-2011</a:t>
            </a:fld>
            <a:endParaRPr lang="en-US"/>
          </a:p>
        </p:txBody>
      </p:sp>
      <p:sp>
        <p:nvSpPr>
          <p:cNvPr id="108547" name="3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sp>
        <p:nvSpPr>
          <p:cNvPr id="108548" name="4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mtClean="0"/>
              <a:t>2-</a:t>
            </a:r>
            <a:fld id="{7FFCD14A-AEFC-4427-AA6B-3276B150E43A}" type="slidenum">
              <a:rPr lang="en-US" smtClean="0"/>
              <a:pPr eaLnBrk="1" hangingPunct="1"/>
              <a:t>84</a:t>
            </a:fld>
            <a:endParaRPr lang="en-US" smtClean="0"/>
          </a:p>
        </p:txBody>
      </p:sp>
      <p:sp>
        <p:nvSpPr>
          <p:cNvPr id="108549" name="Rectangle 2"/>
          <p:cNvSpPr>
            <a:spLocks noGrp="1" noChangeArrowheads="1"/>
          </p:cNvSpPr>
          <p:nvPr>
            <p:ph type="title"/>
          </p:nvPr>
        </p:nvSpPr>
        <p:spPr>
          <a:xfrm>
            <a:off x="0" y="0"/>
            <a:ext cx="6491288" cy="1143000"/>
          </a:xfrm>
        </p:spPr>
        <p:txBody>
          <a:bodyPr lIns="100008" tIns="50004" rIns="100008" bIns="50004" anchor="t"/>
          <a:lstStyle/>
          <a:p>
            <a:pPr>
              <a:lnSpc>
                <a:spcPct val="80000"/>
              </a:lnSpc>
            </a:pPr>
            <a:r>
              <a:rPr lang="en-US" smtClean="0">
                <a:solidFill>
                  <a:schemeClr val="bg1"/>
                </a:solidFill>
              </a:rPr>
              <a:t>Strategy and Issues During a Product’s Life</a:t>
            </a:r>
          </a:p>
        </p:txBody>
      </p:sp>
      <p:grpSp>
        <p:nvGrpSpPr>
          <p:cNvPr id="108550" name="Group 49"/>
          <p:cNvGrpSpPr>
            <a:grpSpLocks/>
          </p:cNvGrpSpPr>
          <p:nvPr/>
        </p:nvGrpSpPr>
        <p:grpSpPr bwMode="auto">
          <a:xfrm>
            <a:off x="1241425" y="2613025"/>
            <a:ext cx="7140575" cy="1631950"/>
            <a:chOff x="704" y="1536"/>
            <a:chExt cx="4048" cy="960"/>
          </a:xfrm>
        </p:grpSpPr>
        <p:sp>
          <p:nvSpPr>
            <p:cNvPr id="108552" name="Freeform 50"/>
            <p:cNvSpPr>
              <a:spLocks/>
            </p:cNvSpPr>
            <p:nvPr/>
          </p:nvSpPr>
          <p:spPr bwMode="auto">
            <a:xfrm>
              <a:off x="704" y="1619"/>
              <a:ext cx="4048" cy="781"/>
            </a:xfrm>
            <a:custGeom>
              <a:avLst/>
              <a:gdLst>
                <a:gd name="T0" fmla="*/ 0 w 4048"/>
                <a:gd name="T1" fmla="*/ 781 h 781"/>
                <a:gd name="T2" fmla="*/ 304 w 4048"/>
                <a:gd name="T3" fmla="*/ 749 h 781"/>
                <a:gd name="T4" fmla="*/ 592 w 4048"/>
                <a:gd name="T5" fmla="*/ 669 h 781"/>
                <a:gd name="T6" fmla="*/ 736 w 4048"/>
                <a:gd name="T7" fmla="*/ 621 h 781"/>
                <a:gd name="T8" fmla="*/ 1072 w 4048"/>
                <a:gd name="T9" fmla="*/ 477 h 781"/>
                <a:gd name="T10" fmla="*/ 1296 w 4048"/>
                <a:gd name="T11" fmla="*/ 365 h 781"/>
                <a:gd name="T12" fmla="*/ 1696 w 4048"/>
                <a:gd name="T13" fmla="*/ 189 h 781"/>
                <a:gd name="T14" fmla="*/ 1984 w 4048"/>
                <a:gd name="T15" fmla="*/ 93 h 781"/>
                <a:gd name="T16" fmla="*/ 2256 w 4048"/>
                <a:gd name="T17" fmla="*/ 45 h 781"/>
                <a:gd name="T18" fmla="*/ 2688 w 4048"/>
                <a:gd name="T19" fmla="*/ 13 h 781"/>
                <a:gd name="T20" fmla="*/ 3184 w 4048"/>
                <a:gd name="T21" fmla="*/ 125 h 781"/>
                <a:gd name="T22" fmla="*/ 3520 w 4048"/>
                <a:gd name="T23" fmla="*/ 317 h 781"/>
                <a:gd name="T24" fmla="*/ 3760 w 4048"/>
                <a:gd name="T25" fmla="*/ 509 h 781"/>
                <a:gd name="T26" fmla="*/ 4048 w 4048"/>
                <a:gd name="T27" fmla="*/ 669 h 78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048"/>
                <a:gd name="T43" fmla="*/ 0 h 781"/>
                <a:gd name="T44" fmla="*/ 4048 w 4048"/>
                <a:gd name="T45" fmla="*/ 781 h 78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048" h="781">
                  <a:moveTo>
                    <a:pt x="0" y="781"/>
                  </a:moveTo>
                  <a:cubicBezTo>
                    <a:pt x="51" y="776"/>
                    <a:pt x="205" y="768"/>
                    <a:pt x="304" y="749"/>
                  </a:cubicBezTo>
                  <a:cubicBezTo>
                    <a:pt x="403" y="730"/>
                    <a:pt x="520" y="690"/>
                    <a:pt x="592" y="669"/>
                  </a:cubicBezTo>
                  <a:cubicBezTo>
                    <a:pt x="664" y="648"/>
                    <a:pt x="656" y="653"/>
                    <a:pt x="736" y="621"/>
                  </a:cubicBezTo>
                  <a:cubicBezTo>
                    <a:pt x="816" y="589"/>
                    <a:pt x="979" y="520"/>
                    <a:pt x="1072" y="477"/>
                  </a:cubicBezTo>
                  <a:cubicBezTo>
                    <a:pt x="1165" y="434"/>
                    <a:pt x="1192" y="413"/>
                    <a:pt x="1296" y="365"/>
                  </a:cubicBezTo>
                  <a:cubicBezTo>
                    <a:pt x="1400" y="317"/>
                    <a:pt x="1581" y="234"/>
                    <a:pt x="1696" y="189"/>
                  </a:cubicBezTo>
                  <a:cubicBezTo>
                    <a:pt x="1811" y="144"/>
                    <a:pt x="1891" y="117"/>
                    <a:pt x="1984" y="93"/>
                  </a:cubicBezTo>
                  <a:cubicBezTo>
                    <a:pt x="2077" y="69"/>
                    <a:pt x="2139" y="58"/>
                    <a:pt x="2256" y="45"/>
                  </a:cubicBezTo>
                  <a:cubicBezTo>
                    <a:pt x="2373" y="32"/>
                    <a:pt x="2533" y="0"/>
                    <a:pt x="2688" y="13"/>
                  </a:cubicBezTo>
                  <a:cubicBezTo>
                    <a:pt x="2843" y="26"/>
                    <a:pt x="3045" y="74"/>
                    <a:pt x="3184" y="125"/>
                  </a:cubicBezTo>
                  <a:cubicBezTo>
                    <a:pt x="3323" y="176"/>
                    <a:pt x="3424" y="253"/>
                    <a:pt x="3520" y="317"/>
                  </a:cubicBezTo>
                  <a:cubicBezTo>
                    <a:pt x="3616" y="381"/>
                    <a:pt x="3672" y="450"/>
                    <a:pt x="3760" y="509"/>
                  </a:cubicBezTo>
                  <a:cubicBezTo>
                    <a:pt x="3848" y="568"/>
                    <a:pt x="3988" y="636"/>
                    <a:pt x="4048" y="669"/>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s-CL"/>
            </a:p>
          </p:txBody>
        </p:sp>
        <p:sp>
          <p:nvSpPr>
            <p:cNvPr id="108553" name="Line 51"/>
            <p:cNvSpPr>
              <a:spLocks noChangeShapeType="1"/>
            </p:cNvSpPr>
            <p:nvPr/>
          </p:nvSpPr>
          <p:spPr bwMode="auto">
            <a:xfrm>
              <a:off x="1728" y="1968"/>
              <a:ext cx="0" cy="52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108554" name="Line 52"/>
            <p:cNvSpPr>
              <a:spLocks noChangeShapeType="1"/>
            </p:cNvSpPr>
            <p:nvPr/>
          </p:nvSpPr>
          <p:spPr bwMode="auto">
            <a:xfrm>
              <a:off x="2784" y="1536"/>
              <a:ext cx="0" cy="91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108555" name="Line 53"/>
            <p:cNvSpPr>
              <a:spLocks noChangeShapeType="1"/>
            </p:cNvSpPr>
            <p:nvPr/>
          </p:nvSpPr>
          <p:spPr bwMode="auto">
            <a:xfrm>
              <a:off x="3888" y="1728"/>
              <a:ext cx="0" cy="72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grpSp>
      <p:pic>
        <p:nvPicPr>
          <p:cNvPr id="108551" name="Picture 54" descr="F:\chap02\fig_02_05.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8638" y="1387475"/>
            <a:ext cx="8075612" cy="4899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3 Marcador de fecha"/>
          <p:cNvSpPr>
            <a:spLocks noGrp="1"/>
          </p:cNvSpPr>
          <p:nvPr>
            <p:ph type="dt" sz="quarter" idx="10"/>
          </p:nvPr>
        </p:nvSpPr>
        <p:spPr>
          <a:xfrm>
            <a:off x="0" y="6400800"/>
            <a:ext cx="190500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C45B23A-C814-40A0-A24D-B98EAEFC78A9}" type="datetime1">
              <a:rPr lang="es-CL" sz="700" smtClean="0"/>
              <a:t>12-10-2011</a:t>
            </a:fld>
            <a:endParaRPr lang="en-US" sz="700"/>
          </a:p>
        </p:txBody>
      </p:sp>
      <p:sp>
        <p:nvSpPr>
          <p:cNvPr id="109571" name="4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sp>
        <p:nvSpPr>
          <p:cNvPr id="109572" name="Rectangle 2"/>
          <p:cNvSpPr>
            <a:spLocks noGrp="1" noChangeArrowheads="1"/>
          </p:cNvSpPr>
          <p:nvPr>
            <p:ph type="title"/>
          </p:nvPr>
        </p:nvSpPr>
        <p:spPr>
          <a:xfrm>
            <a:off x="0" y="0"/>
            <a:ext cx="5435600" cy="1143000"/>
          </a:xfrm>
        </p:spPr>
        <p:txBody>
          <a:bodyPr lIns="100008" tIns="50004" rIns="100008" bIns="50004" anchor="t"/>
          <a:lstStyle/>
          <a:p>
            <a:r>
              <a:rPr lang="es-CL" sz="3600" smtClean="0">
                <a:solidFill>
                  <a:schemeClr val="bg1"/>
                </a:solidFill>
              </a:rPr>
              <a:t>Desafios de las operaciones actuales</a:t>
            </a:r>
          </a:p>
        </p:txBody>
      </p:sp>
      <p:sp>
        <p:nvSpPr>
          <p:cNvPr id="90117" name="Rectangle 8"/>
          <p:cNvSpPr>
            <a:spLocks noGrp="1" noChangeArrowheads="1"/>
          </p:cNvSpPr>
          <p:nvPr>
            <p:ph type="body" idx="1"/>
          </p:nvPr>
        </p:nvSpPr>
        <p:spPr>
          <a:xfrm>
            <a:off x="395288" y="2133600"/>
            <a:ext cx="3630612" cy="4114800"/>
          </a:xfrm>
        </p:spPr>
        <p:style>
          <a:lnRef idx="2">
            <a:schemeClr val="dk1"/>
          </a:lnRef>
          <a:fillRef idx="1">
            <a:schemeClr val="lt1"/>
          </a:fillRef>
          <a:effectRef idx="0">
            <a:schemeClr val="dk1"/>
          </a:effectRef>
          <a:fontRef idx="minor">
            <a:schemeClr val="dk1"/>
          </a:fontRef>
        </p:style>
        <p:txBody>
          <a:bodyPr/>
          <a:lstStyle/>
          <a:p>
            <a:pPr>
              <a:defRPr/>
            </a:pPr>
            <a:r>
              <a:rPr lang="es-CL" sz="2000" dirty="0" smtClean="0"/>
              <a:t>Local </a:t>
            </a:r>
            <a:r>
              <a:rPr lang="es-CL" sz="2000" dirty="0" err="1" smtClean="0"/>
              <a:t>or</a:t>
            </a:r>
            <a:r>
              <a:rPr lang="es-CL" sz="2000" dirty="0" smtClean="0"/>
              <a:t> </a:t>
            </a:r>
            <a:r>
              <a:rPr lang="es-CL" sz="2000" dirty="0" err="1" smtClean="0"/>
              <a:t>national</a:t>
            </a:r>
            <a:r>
              <a:rPr lang="es-CL" sz="2000" dirty="0" smtClean="0"/>
              <a:t> </a:t>
            </a:r>
            <a:r>
              <a:rPr lang="es-CL" sz="2000" dirty="0" err="1" smtClean="0"/>
              <a:t>focus</a:t>
            </a:r>
            <a:endParaRPr lang="es-CL" sz="2000" dirty="0" smtClean="0"/>
          </a:p>
          <a:p>
            <a:pPr>
              <a:defRPr/>
            </a:pPr>
            <a:r>
              <a:rPr lang="es-CL" sz="2000" dirty="0" err="1" smtClean="0"/>
              <a:t>Batch</a:t>
            </a:r>
            <a:endParaRPr lang="es-CL" sz="2000" dirty="0" smtClean="0"/>
          </a:p>
          <a:p>
            <a:pPr>
              <a:lnSpc>
                <a:spcPct val="90000"/>
              </a:lnSpc>
              <a:defRPr/>
            </a:pPr>
            <a:r>
              <a:rPr lang="es-CL" sz="2000" dirty="0" smtClean="0"/>
              <a:t>Bajar costos aislados</a:t>
            </a:r>
          </a:p>
          <a:p>
            <a:pPr>
              <a:defRPr/>
            </a:pPr>
            <a:r>
              <a:rPr lang="es-CL" sz="2000" dirty="0" smtClean="0"/>
              <a:t>Ciclos largos de desarrollo</a:t>
            </a:r>
          </a:p>
          <a:p>
            <a:pPr>
              <a:defRPr/>
            </a:pPr>
            <a:r>
              <a:rPr lang="es-CL" sz="2000" dirty="0" smtClean="0"/>
              <a:t>Productos </a:t>
            </a:r>
            <a:r>
              <a:rPr lang="es-CL" sz="2000" dirty="0" err="1" smtClean="0"/>
              <a:t>estandar</a:t>
            </a:r>
            <a:endParaRPr lang="es-CL" sz="2000" dirty="0" smtClean="0"/>
          </a:p>
          <a:p>
            <a:pPr>
              <a:defRPr/>
            </a:pPr>
            <a:r>
              <a:rPr lang="es-CL" sz="2000" dirty="0" smtClean="0"/>
              <a:t>Especialización en trabajo</a:t>
            </a:r>
          </a:p>
        </p:txBody>
      </p:sp>
      <p:sp>
        <p:nvSpPr>
          <p:cNvPr id="90118" name="Rectangle 9"/>
          <p:cNvSpPr>
            <a:spLocks noChangeArrowheads="1"/>
          </p:cNvSpPr>
          <p:nvPr/>
        </p:nvSpPr>
        <p:spPr bwMode="auto">
          <a:xfrm>
            <a:off x="5219700" y="1989138"/>
            <a:ext cx="3302000" cy="4114800"/>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lIns="91427" tIns="45713" rIns="91427" bIns="45713"/>
          <a:lstStyle/>
          <a:p>
            <a:pPr marL="341313" indent="-341313">
              <a:spcBef>
                <a:spcPct val="20000"/>
              </a:spcBef>
              <a:buClr>
                <a:srgbClr val="FF9933"/>
              </a:buClr>
              <a:buFont typeface="Symbol" pitchFamily="18" charset="2"/>
              <a:buChar char="¨"/>
              <a:defRPr/>
            </a:pPr>
            <a:r>
              <a:rPr lang="es-CL" b="1" dirty="0"/>
              <a:t>Global</a:t>
            </a:r>
          </a:p>
          <a:p>
            <a:pPr marL="341313" indent="-341313">
              <a:lnSpc>
                <a:spcPct val="80000"/>
              </a:lnSpc>
              <a:spcBef>
                <a:spcPct val="20000"/>
              </a:spcBef>
              <a:buClr>
                <a:srgbClr val="FF9933"/>
              </a:buClr>
              <a:buFont typeface="Symbol" pitchFamily="18" charset="2"/>
              <a:buChar char="¨"/>
              <a:defRPr/>
            </a:pPr>
            <a:r>
              <a:rPr lang="es-CL" b="1" dirty="0" err="1"/>
              <a:t>Just</a:t>
            </a:r>
            <a:r>
              <a:rPr lang="es-CL" b="1" dirty="0"/>
              <a:t>-in-time</a:t>
            </a:r>
          </a:p>
          <a:p>
            <a:pPr marL="341313" indent="-341313">
              <a:lnSpc>
                <a:spcPct val="110000"/>
              </a:lnSpc>
              <a:spcBef>
                <a:spcPct val="20000"/>
              </a:spcBef>
              <a:buClr>
                <a:srgbClr val="FF9933"/>
              </a:buClr>
              <a:buFont typeface="Symbol" pitchFamily="18" charset="2"/>
              <a:buChar char="¨"/>
              <a:defRPr/>
            </a:pPr>
            <a:r>
              <a:rPr lang="es-CL" b="1" dirty="0" err="1"/>
              <a:t>Partnering</a:t>
            </a:r>
            <a:endParaRPr lang="es-CL" b="1" dirty="0"/>
          </a:p>
          <a:p>
            <a:pPr marL="341313" indent="-341313">
              <a:lnSpc>
                <a:spcPct val="110000"/>
              </a:lnSpc>
              <a:spcBef>
                <a:spcPct val="20000"/>
              </a:spcBef>
              <a:buClr>
                <a:srgbClr val="FF9933"/>
              </a:buClr>
              <a:buFont typeface="Symbol" pitchFamily="18" charset="2"/>
              <a:buChar char="¨"/>
              <a:defRPr/>
            </a:pPr>
            <a:r>
              <a:rPr lang="es-CL" b="1" dirty="0"/>
              <a:t>Rapidez en desarrollo de productos.</a:t>
            </a:r>
          </a:p>
          <a:p>
            <a:pPr marL="341313" indent="-341313">
              <a:lnSpc>
                <a:spcPct val="110000"/>
              </a:lnSpc>
              <a:spcBef>
                <a:spcPct val="20000"/>
              </a:spcBef>
              <a:buClr>
                <a:srgbClr val="FF9933"/>
              </a:buClr>
              <a:buFont typeface="Symbol" pitchFamily="18" charset="2"/>
              <a:buChar char="¨"/>
              <a:defRPr/>
            </a:pPr>
            <a:r>
              <a:rPr lang="es-CL" b="1" dirty="0"/>
              <a:t> Alianzas</a:t>
            </a:r>
          </a:p>
          <a:p>
            <a:pPr marL="341313" indent="-341313">
              <a:lnSpc>
                <a:spcPct val="110000"/>
              </a:lnSpc>
              <a:spcBef>
                <a:spcPct val="20000"/>
              </a:spcBef>
              <a:buClr>
                <a:srgbClr val="FF9933"/>
              </a:buClr>
              <a:buFont typeface="Symbol" pitchFamily="18" charset="2"/>
              <a:buChar char="¨"/>
              <a:defRPr/>
            </a:pPr>
            <a:r>
              <a:rPr lang="es-CL" b="1" dirty="0" err="1"/>
              <a:t>Custromización</a:t>
            </a:r>
            <a:r>
              <a:rPr lang="es-CL" b="1" dirty="0"/>
              <a:t> masiva</a:t>
            </a:r>
          </a:p>
          <a:p>
            <a:pPr marL="341313" indent="-341313">
              <a:spcBef>
                <a:spcPct val="20000"/>
              </a:spcBef>
              <a:buClr>
                <a:srgbClr val="FF9933"/>
              </a:buClr>
              <a:buFont typeface="Symbol" pitchFamily="18" charset="2"/>
              <a:buChar char="¨"/>
              <a:defRPr/>
            </a:pPr>
            <a:r>
              <a:rPr lang="es-CL" b="1" dirty="0"/>
              <a:t>Empoderamiento y equipos</a:t>
            </a:r>
          </a:p>
        </p:txBody>
      </p:sp>
      <p:sp>
        <p:nvSpPr>
          <p:cNvPr id="109575" name="AutoShape 12"/>
          <p:cNvSpPr>
            <a:spLocks noChangeArrowheads="1"/>
          </p:cNvSpPr>
          <p:nvPr/>
        </p:nvSpPr>
        <p:spPr bwMode="auto">
          <a:xfrm>
            <a:off x="3979863" y="1550988"/>
            <a:ext cx="1184275" cy="3756025"/>
          </a:xfrm>
          <a:prstGeom prst="rightArrow">
            <a:avLst>
              <a:gd name="adj1" fmla="val 50000"/>
              <a:gd name="adj2" fmla="val 25000"/>
            </a:avLst>
          </a:prstGeom>
          <a:solidFill>
            <a:schemeClr val="accent1"/>
          </a:solidFill>
          <a:ln w="9525">
            <a:solidFill>
              <a:schemeClr val="tx1"/>
            </a:solidFill>
            <a:miter lim="800000"/>
            <a:headEnd/>
            <a:tailEnd/>
          </a:ln>
        </p:spPr>
        <p:txBody>
          <a:bodyPr wrap="none" lIns="100008" tIns="50004" rIns="100008" bIns="50004" anchor="ctr"/>
          <a:lstStyle/>
          <a:p>
            <a:endParaRPr lang="es-CL"/>
          </a:p>
        </p:txBody>
      </p:sp>
      <p:sp>
        <p:nvSpPr>
          <p:cNvPr id="109576" name="Text Box 13"/>
          <p:cNvSpPr txBox="1">
            <a:spLocks noChangeArrowheads="1"/>
          </p:cNvSpPr>
          <p:nvPr/>
        </p:nvSpPr>
        <p:spPr bwMode="auto">
          <a:xfrm>
            <a:off x="828675" y="1223963"/>
            <a:ext cx="6345238" cy="37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0008" tIns="50004" rIns="100008" bIns="50004">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      De</a:t>
            </a:r>
            <a:r>
              <a:rPr lang="en-US">
                <a:solidFill>
                  <a:schemeClr val="accent1"/>
                </a:solidFill>
              </a:rPr>
              <a:t>                                                                            Hacia</a:t>
            </a:r>
            <a:endParaRPr lang="en-US"/>
          </a:p>
        </p:txBody>
      </p:sp>
      <p:sp>
        <p:nvSpPr>
          <p:cNvPr id="109577" name="8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519F543-99A3-4BFD-A183-44DFF08347B7}" type="slidenum">
              <a:rPr lang="es-ES"/>
              <a:pPr eaLnBrk="1" hangingPunct="1"/>
              <a:t>85</a:t>
            </a:fld>
            <a:endParaRPr lang="es-ES"/>
          </a:p>
        </p:txBody>
      </p:sp>
    </p:spTree>
  </p:cSld>
  <p:clrMapOvr>
    <a:masterClrMapping/>
  </p:clrMapOvr>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2 Marcador de fecha"/>
          <p:cNvSpPr>
            <a:spLocks noGrp="1"/>
          </p:cNvSpPr>
          <p:nvPr>
            <p:ph type="dt" sz="quarter" idx="4294967295"/>
          </p:nvPr>
        </p:nvSpPr>
        <p:spPr>
          <a:xfrm>
            <a:off x="0" y="6597650"/>
            <a:ext cx="2133600" cy="2603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0D3FCD5-D0ED-4571-BDAE-D34830044885}" type="datetime1">
              <a:rPr lang="es-CL" smtClean="0"/>
              <a:t>12-10-2011</a:t>
            </a:fld>
            <a:endParaRPr lang="en-US"/>
          </a:p>
        </p:txBody>
      </p:sp>
      <p:sp>
        <p:nvSpPr>
          <p:cNvPr id="6148" name="3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sp>
        <p:nvSpPr>
          <p:cNvPr id="6149" name="4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mtClean="0"/>
              <a:t>1-</a:t>
            </a:r>
            <a:fld id="{C64AFB2F-09E2-4AEB-A0AC-3F1B900663E8}" type="slidenum">
              <a:rPr lang="en-US" smtClean="0"/>
              <a:pPr eaLnBrk="1" hangingPunct="1"/>
              <a:t>86</a:t>
            </a:fld>
            <a:endParaRPr lang="en-US" smtClean="0"/>
          </a:p>
        </p:txBody>
      </p:sp>
      <p:sp>
        <p:nvSpPr>
          <p:cNvPr id="6150" name="Rectangle 2"/>
          <p:cNvSpPr>
            <a:spLocks noGrp="1" noChangeArrowheads="1"/>
          </p:cNvSpPr>
          <p:nvPr>
            <p:ph type="title"/>
          </p:nvPr>
        </p:nvSpPr>
        <p:spPr>
          <a:xfrm>
            <a:off x="0" y="0"/>
            <a:ext cx="5580063" cy="1143000"/>
          </a:xfrm>
        </p:spPr>
        <p:txBody>
          <a:bodyPr lIns="100008" tIns="50004" rIns="100008" bIns="50004" anchor="t"/>
          <a:lstStyle/>
          <a:p>
            <a:pPr>
              <a:lnSpc>
                <a:spcPct val="80000"/>
              </a:lnSpc>
            </a:pPr>
            <a:r>
              <a:rPr lang="en-US" sz="3600" smtClean="0">
                <a:solidFill>
                  <a:schemeClr val="bg1"/>
                </a:solidFill>
              </a:rPr>
              <a:t>Changing Challenges for the Operations Manager</a:t>
            </a:r>
          </a:p>
        </p:txBody>
      </p:sp>
      <p:graphicFrame>
        <p:nvGraphicFramePr>
          <p:cNvPr id="6146" name="Object 2"/>
          <p:cNvGraphicFramePr>
            <a:graphicFrameLocks noChangeAspect="1"/>
          </p:cNvGraphicFramePr>
          <p:nvPr/>
        </p:nvGraphicFramePr>
        <p:xfrm>
          <a:off x="96838" y="1306513"/>
          <a:ext cx="8883650" cy="5165725"/>
        </p:xfrm>
        <a:graphic>
          <a:graphicData uri="http://schemas.openxmlformats.org/presentationml/2006/ole">
            <mc:AlternateContent xmlns:mc="http://schemas.openxmlformats.org/markup-compatibility/2006">
              <mc:Choice xmlns:v="urn:schemas-microsoft-com:vml" Requires="v">
                <p:oleObj spid="_x0000_s6168" name="Document" r:id="rId3" imgW="7916040" imgH="4941720" progId="Word.Document.8">
                  <p:embed/>
                </p:oleObj>
              </mc:Choice>
              <mc:Fallback>
                <p:oleObj name="Document" r:id="rId3" imgW="7916040" imgH="4941720" progId="Word.Document.8">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6838" y="1306513"/>
                        <a:ext cx="8883650" cy="51657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171" name="2 Marcador de fecha"/>
          <p:cNvSpPr>
            <a:spLocks noGrp="1"/>
          </p:cNvSpPr>
          <p:nvPr>
            <p:ph type="dt" sz="quarter" idx="4294967295"/>
          </p:nvPr>
        </p:nvSpPr>
        <p:spPr>
          <a:xfrm>
            <a:off x="0" y="6597650"/>
            <a:ext cx="2133600" cy="2603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0290B89-D669-48B2-8707-AEEA5D8F7F5F}" type="datetime1">
              <a:rPr lang="es-CL" smtClean="0"/>
              <a:t>12-10-2011</a:t>
            </a:fld>
            <a:endParaRPr lang="en-US"/>
          </a:p>
        </p:txBody>
      </p:sp>
      <p:sp>
        <p:nvSpPr>
          <p:cNvPr id="7172" name="3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sp>
        <p:nvSpPr>
          <p:cNvPr id="7173" name="4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mtClean="0"/>
              <a:t>1-</a:t>
            </a:r>
            <a:fld id="{8F131E86-07B9-41C4-B2FD-7F0E44531F1C}" type="slidenum">
              <a:rPr lang="en-US" smtClean="0"/>
              <a:pPr eaLnBrk="1" hangingPunct="1"/>
              <a:t>87</a:t>
            </a:fld>
            <a:endParaRPr lang="en-US" smtClean="0"/>
          </a:p>
        </p:txBody>
      </p:sp>
      <p:sp>
        <p:nvSpPr>
          <p:cNvPr id="7174" name="Rectangle 2"/>
          <p:cNvSpPr>
            <a:spLocks noGrp="1" noChangeArrowheads="1"/>
          </p:cNvSpPr>
          <p:nvPr>
            <p:ph type="title"/>
          </p:nvPr>
        </p:nvSpPr>
        <p:spPr>
          <a:xfrm>
            <a:off x="-180975" y="0"/>
            <a:ext cx="8229600" cy="1143000"/>
          </a:xfrm>
        </p:spPr>
        <p:txBody>
          <a:bodyPr lIns="100008" tIns="50004" rIns="100008" bIns="50004" anchor="t"/>
          <a:lstStyle/>
          <a:p>
            <a:pPr>
              <a:lnSpc>
                <a:spcPct val="80000"/>
              </a:lnSpc>
            </a:pPr>
            <a:r>
              <a:rPr lang="en-US" smtClean="0">
                <a:solidFill>
                  <a:schemeClr val="bg1"/>
                </a:solidFill>
              </a:rPr>
              <a:t>Changing Challenges for the Operations Manager</a:t>
            </a:r>
          </a:p>
        </p:txBody>
      </p:sp>
      <p:graphicFrame>
        <p:nvGraphicFramePr>
          <p:cNvPr id="7170" name="Object 2"/>
          <p:cNvGraphicFramePr>
            <a:graphicFrameLocks noChangeAspect="1"/>
          </p:cNvGraphicFramePr>
          <p:nvPr/>
        </p:nvGraphicFramePr>
        <p:xfrm>
          <a:off x="106363" y="1633538"/>
          <a:ext cx="8974137" cy="4625975"/>
        </p:xfrm>
        <a:graphic>
          <a:graphicData uri="http://schemas.openxmlformats.org/presentationml/2006/ole">
            <mc:AlternateContent xmlns:mc="http://schemas.openxmlformats.org/markup-compatibility/2006">
              <mc:Choice xmlns:v="urn:schemas-microsoft-com:vml" Requires="v">
                <p:oleObj spid="_x0000_s7192" name="Document" r:id="rId3" imgW="8080920" imgH="5194800" progId="Word.Document.8">
                  <p:embed/>
                </p:oleObj>
              </mc:Choice>
              <mc:Fallback>
                <p:oleObj name="Document" r:id="rId3" imgW="8080920" imgH="5194800" progId="Word.Document.8">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6363" y="1633538"/>
                        <a:ext cx="8974137" cy="46259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4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sp>
        <p:nvSpPr>
          <p:cNvPr id="110595" name="Rectangle 5"/>
          <p:cNvSpPr>
            <a:spLocks noChangeArrowheads="1"/>
          </p:cNvSpPr>
          <p:nvPr/>
        </p:nvSpPr>
        <p:spPr bwMode="auto">
          <a:xfrm>
            <a:off x="228600" y="228600"/>
            <a:ext cx="8686800" cy="6858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s-CL"/>
          </a:p>
        </p:txBody>
      </p:sp>
      <p:sp>
        <p:nvSpPr>
          <p:cNvPr id="110596" name="Rectangle 6"/>
          <p:cNvSpPr>
            <a:spLocks noChangeArrowheads="1"/>
          </p:cNvSpPr>
          <p:nvPr/>
        </p:nvSpPr>
        <p:spPr bwMode="auto">
          <a:xfrm>
            <a:off x="228600" y="914400"/>
            <a:ext cx="8686800" cy="6096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s-CL"/>
          </a:p>
        </p:txBody>
      </p:sp>
      <p:pic>
        <p:nvPicPr>
          <p:cNvPr id="110597" name="Picture 10"/>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600200"/>
            <a:ext cx="838200"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110598" name="Rectangle 11"/>
          <p:cNvSpPr>
            <a:spLocks noChangeArrowheads="1"/>
          </p:cNvSpPr>
          <p:nvPr/>
        </p:nvSpPr>
        <p:spPr bwMode="auto">
          <a:xfrm>
            <a:off x="1219200" y="1676400"/>
            <a:ext cx="7239000"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lstStyle/>
          <a:p>
            <a:pPr marL="342900" indent="-342900">
              <a:spcBef>
                <a:spcPct val="10000"/>
              </a:spcBef>
              <a:buFontTx/>
              <a:buChar char="•"/>
            </a:pPr>
            <a:r>
              <a:rPr lang="es-ES_tradnl" sz="2800" b="1">
                <a:solidFill>
                  <a:srgbClr val="000066"/>
                </a:solidFill>
              </a:rPr>
              <a:t>Incremento en las expectativas de los Clientes.</a:t>
            </a:r>
          </a:p>
          <a:p>
            <a:pPr marL="342900" indent="-342900">
              <a:spcBef>
                <a:spcPct val="10000"/>
              </a:spcBef>
              <a:buFontTx/>
              <a:buChar char="•"/>
            </a:pPr>
            <a:endParaRPr lang="es-ES_tradnl" sz="2800" b="1">
              <a:solidFill>
                <a:srgbClr val="000066"/>
              </a:solidFill>
            </a:endParaRPr>
          </a:p>
          <a:p>
            <a:pPr marL="342900" indent="-342900">
              <a:spcBef>
                <a:spcPct val="10000"/>
              </a:spcBef>
              <a:buFontTx/>
              <a:buChar char="•"/>
            </a:pPr>
            <a:r>
              <a:rPr lang="es-ES_tradnl" sz="2800" b="1">
                <a:solidFill>
                  <a:srgbClr val="000066"/>
                </a:solidFill>
              </a:rPr>
              <a:t>Grandes Innovaciones tecnológicas.</a:t>
            </a:r>
          </a:p>
          <a:p>
            <a:pPr marL="342900" indent="-342900">
              <a:spcBef>
                <a:spcPct val="10000"/>
              </a:spcBef>
              <a:buFontTx/>
              <a:buChar char="•"/>
            </a:pPr>
            <a:endParaRPr lang="es-ES_tradnl" sz="2800" b="1">
              <a:solidFill>
                <a:srgbClr val="000066"/>
              </a:solidFill>
            </a:endParaRPr>
          </a:p>
          <a:p>
            <a:pPr marL="342900" indent="-342900">
              <a:spcBef>
                <a:spcPct val="10000"/>
              </a:spcBef>
              <a:buFontTx/>
              <a:buChar char="•"/>
            </a:pPr>
            <a:r>
              <a:rPr lang="es-ES_tradnl" sz="2800" b="1">
                <a:solidFill>
                  <a:srgbClr val="000066"/>
                </a:solidFill>
              </a:rPr>
              <a:t>Reducción de  Márgenes.       </a:t>
            </a:r>
          </a:p>
          <a:p>
            <a:pPr marL="342900" indent="-342900">
              <a:spcBef>
                <a:spcPct val="10000"/>
              </a:spcBef>
              <a:buFontTx/>
              <a:buChar char="•"/>
            </a:pPr>
            <a:endParaRPr lang="es-ES_tradnl" sz="2800" b="1">
              <a:solidFill>
                <a:srgbClr val="000066"/>
              </a:solidFill>
            </a:endParaRPr>
          </a:p>
          <a:p>
            <a:pPr marL="342900" indent="-342900">
              <a:spcBef>
                <a:spcPct val="10000"/>
              </a:spcBef>
              <a:buFontTx/>
              <a:buChar char="•"/>
            </a:pPr>
            <a:r>
              <a:rPr lang="es-ES_tradnl" sz="2800" b="1">
                <a:solidFill>
                  <a:srgbClr val="000066"/>
                </a:solidFill>
              </a:rPr>
              <a:t>Reducción del costo  total.</a:t>
            </a:r>
          </a:p>
          <a:p>
            <a:pPr marL="342900" indent="-342900">
              <a:spcBef>
                <a:spcPct val="10000"/>
              </a:spcBef>
              <a:buFontTx/>
              <a:buChar char="•"/>
            </a:pPr>
            <a:endParaRPr lang="es-ES_tradnl" sz="2800" b="1">
              <a:solidFill>
                <a:srgbClr val="000066"/>
              </a:solidFill>
            </a:endParaRPr>
          </a:p>
          <a:p>
            <a:pPr marL="342900" indent="-342900">
              <a:spcBef>
                <a:spcPct val="10000"/>
              </a:spcBef>
              <a:buFontTx/>
              <a:buChar char="•"/>
            </a:pPr>
            <a:r>
              <a:rPr lang="es-ES_tradnl" sz="2800" b="1">
                <a:solidFill>
                  <a:srgbClr val="000066"/>
                </a:solidFill>
              </a:rPr>
              <a:t>Maximización de utilidad y retorno.</a:t>
            </a:r>
          </a:p>
        </p:txBody>
      </p:sp>
      <p:pic>
        <p:nvPicPr>
          <p:cNvPr id="110599" name="Picture 12"/>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19925" y="3429000"/>
            <a:ext cx="1666875" cy="190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110600" name="Rectangle 13"/>
          <p:cNvSpPr>
            <a:spLocks noGrp="1" noChangeArrowheads="1"/>
          </p:cNvSpPr>
          <p:nvPr>
            <p:ph type="title"/>
          </p:nvPr>
        </p:nvSpPr>
        <p:spPr>
          <a:xfrm>
            <a:off x="0" y="0"/>
            <a:ext cx="4716463" cy="1143000"/>
          </a:xfrm>
        </p:spPr>
        <p:txBody>
          <a:bodyPr/>
          <a:lstStyle/>
          <a:p>
            <a:pPr algn="l"/>
            <a:r>
              <a:rPr lang="es-ES_tradnl" sz="2800" u="sng" smtClean="0">
                <a:solidFill>
                  <a:schemeClr val="bg1"/>
                </a:solidFill>
              </a:rPr>
              <a:t>Retos</a:t>
            </a:r>
            <a:r>
              <a:rPr lang="es-ES_tradnl" sz="2800" smtClean="0">
                <a:solidFill>
                  <a:schemeClr val="bg1"/>
                </a:solidFill>
              </a:rPr>
              <a:t> que enfrentan los competidores globales (I).</a:t>
            </a:r>
          </a:p>
        </p:txBody>
      </p:sp>
      <p:sp>
        <p:nvSpPr>
          <p:cNvPr id="110601" name="Text Box 14"/>
          <p:cNvSpPr txBox="1">
            <a:spLocks noChangeArrowheads="1"/>
          </p:cNvSpPr>
          <p:nvPr/>
        </p:nvSpPr>
        <p:spPr bwMode="auto">
          <a:xfrm>
            <a:off x="0" y="6289675"/>
            <a:ext cx="4048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a:solidFill>
                  <a:srgbClr val="99FF66"/>
                </a:solidFill>
              </a:rPr>
              <a:t>A</a:t>
            </a:r>
            <a:endParaRPr lang="es-ES">
              <a:solidFill>
                <a:srgbClr val="99FF66"/>
              </a:solidFill>
            </a:endParaRPr>
          </a:p>
        </p:txBody>
      </p:sp>
      <p:sp>
        <p:nvSpPr>
          <p:cNvPr id="110602" name="10 Marcador de fecha"/>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688866F-30A9-49CD-AB46-436A150CB1A4}" type="datetime1">
              <a:rPr lang="es-CL" smtClean="0"/>
              <a:t>12-10-2011</a:t>
            </a:fld>
            <a:endParaRPr lang="es-ES"/>
          </a:p>
        </p:txBody>
      </p:sp>
      <p:sp>
        <p:nvSpPr>
          <p:cNvPr id="110603" name="11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98C05002-2418-4324-B946-A46862821F5C}" type="slidenum">
              <a:rPr lang="es-ES"/>
              <a:pPr eaLnBrk="1" hangingPunct="1"/>
              <a:t>88</a:t>
            </a:fld>
            <a:endParaRPr lang="es-ES"/>
          </a:p>
        </p:txBody>
      </p:sp>
    </p:spTree>
  </p:cSld>
  <p:clrMapOvr>
    <a:masterClrMapping/>
  </p:clrMapOvr>
  <p:transition/>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1618" name="4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sp>
        <p:nvSpPr>
          <p:cNvPr id="111619" name="Rectangle 7"/>
          <p:cNvSpPr>
            <a:spLocks noGrp="1" noChangeArrowheads="1"/>
          </p:cNvSpPr>
          <p:nvPr>
            <p:ph type="title"/>
          </p:nvPr>
        </p:nvSpPr>
        <p:spPr>
          <a:xfrm>
            <a:off x="0" y="188913"/>
            <a:ext cx="6875463" cy="533400"/>
          </a:xfrm>
        </p:spPr>
        <p:txBody>
          <a:bodyPr/>
          <a:lstStyle/>
          <a:p>
            <a:pPr algn="l"/>
            <a:r>
              <a:rPr lang="es-ES_tradnl" sz="2800" u="sng" smtClean="0">
                <a:solidFill>
                  <a:schemeClr val="bg1"/>
                </a:solidFill>
              </a:rPr>
              <a:t>Retos</a:t>
            </a:r>
            <a:r>
              <a:rPr lang="es-ES_tradnl" sz="2800" smtClean="0">
                <a:solidFill>
                  <a:schemeClr val="bg1"/>
                </a:solidFill>
              </a:rPr>
              <a:t> que enfrentan los competidores Globales (II).</a:t>
            </a:r>
          </a:p>
        </p:txBody>
      </p:sp>
      <p:pic>
        <p:nvPicPr>
          <p:cNvPr id="111620" name="Picture 10"/>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600200"/>
            <a:ext cx="838200"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111621" name="Picture 11"/>
          <p:cNvPicPr>
            <a:picLocks noChangeArrowheads="1"/>
          </p:cNvPicPr>
          <p:nvPr/>
        </p:nvPicPr>
        <p:blipFill>
          <a:blip r:embed="rId3">
            <a:extLst>
              <a:ext uri="{28A0092B-C50C-407E-A947-70E740481C1C}">
                <a14:useLocalDpi xmlns:a14="http://schemas.microsoft.com/office/drawing/2010/main" val="0"/>
              </a:ext>
            </a:extLst>
          </a:blip>
          <a:srcRect r="2812" b="3227"/>
          <a:stretch>
            <a:fillRect/>
          </a:stretch>
        </p:blipFill>
        <p:spPr bwMode="auto">
          <a:xfrm>
            <a:off x="6588125" y="2924175"/>
            <a:ext cx="2022475" cy="233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111622" name="Rectangle 12"/>
          <p:cNvSpPr>
            <a:spLocks noChangeArrowheads="1"/>
          </p:cNvSpPr>
          <p:nvPr/>
        </p:nvSpPr>
        <p:spPr bwMode="auto">
          <a:xfrm>
            <a:off x="1219200" y="1676400"/>
            <a:ext cx="455295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lstStyle/>
          <a:p>
            <a:pPr marL="342900" indent="-342900">
              <a:spcBef>
                <a:spcPct val="10000"/>
              </a:spcBef>
              <a:buFontTx/>
              <a:buChar char="•"/>
            </a:pPr>
            <a:r>
              <a:rPr lang="es-ES_tradnl" sz="2800" b="1">
                <a:solidFill>
                  <a:srgbClr val="000066"/>
                </a:solidFill>
              </a:rPr>
              <a:t>Logística Global.</a:t>
            </a:r>
          </a:p>
          <a:p>
            <a:pPr marL="342900" indent="-342900">
              <a:spcBef>
                <a:spcPct val="10000"/>
              </a:spcBef>
              <a:buFontTx/>
              <a:buChar char="•"/>
            </a:pPr>
            <a:endParaRPr lang="es-ES_tradnl" sz="2800" b="1">
              <a:solidFill>
                <a:srgbClr val="000066"/>
              </a:solidFill>
            </a:endParaRPr>
          </a:p>
          <a:p>
            <a:pPr marL="342900" indent="-342900">
              <a:spcBef>
                <a:spcPct val="10000"/>
              </a:spcBef>
              <a:buFontTx/>
              <a:buChar char="•"/>
            </a:pPr>
            <a:r>
              <a:rPr lang="es-ES_tradnl" sz="2800" b="1">
                <a:solidFill>
                  <a:srgbClr val="000066"/>
                </a:solidFill>
              </a:rPr>
              <a:t>Competencia Global.</a:t>
            </a:r>
          </a:p>
          <a:p>
            <a:pPr marL="342900" indent="-342900">
              <a:spcBef>
                <a:spcPct val="10000"/>
              </a:spcBef>
              <a:buFontTx/>
              <a:buChar char="•"/>
            </a:pPr>
            <a:endParaRPr lang="es-ES_tradnl" sz="2800" b="1">
              <a:solidFill>
                <a:srgbClr val="000066"/>
              </a:solidFill>
            </a:endParaRPr>
          </a:p>
          <a:p>
            <a:pPr marL="342900" indent="-342900">
              <a:spcBef>
                <a:spcPct val="10000"/>
              </a:spcBef>
              <a:buFontTx/>
              <a:buChar char="•"/>
            </a:pPr>
            <a:r>
              <a:rPr lang="es-ES_tradnl" sz="2800" b="1">
                <a:solidFill>
                  <a:srgbClr val="000066"/>
                </a:solidFill>
              </a:rPr>
              <a:t>Mercados Emergentes.</a:t>
            </a:r>
          </a:p>
          <a:p>
            <a:pPr marL="342900" indent="-342900">
              <a:spcBef>
                <a:spcPct val="10000"/>
              </a:spcBef>
              <a:buFontTx/>
              <a:buChar char="•"/>
            </a:pPr>
            <a:endParaRPr lang="es-ES_tradnl" sz="2800" b="1">
              <a:solidFill>
                <a:srgbClr val="000066"/>
              </a:solidFill>
            </a:endParaRPr>
          </a:p>
          <a:p>
            <a:pPr marL="342900" indent="-342900">
              <a:spcBef>
                <a:spcPct val="10000"/>
              </a:spcBef>
              <a:buFontTx/>
              <a:buChar char="•"/>
            </a:pPr>
            <a:r>
              <a:rPr lang="es-ES_tradnl" sz="2800" b="1">
                <a:solidFill>
                  <a:srgbClr val="000066"/>
                </a:solidFill>
              </a:rPr>
              <a:t>Fluctuaciones Cambiarias.</a:t>
            </a:r>
          </a:p>
          <a:p>
            <a:pPr marL="342900" indent="-342900">
              <a:spcBef>
                <a:spcPct val="10000"/>
              </a:spcBef>
              <a:buFontTx/>
              <a:buChar char="•"/>
            </a:pPr>
            <a:endParaRPr lang="es-ES_tradnl" sz="2800" b="1">
              <a:solidFill>
                <a:srgbClr val="000066"/>
              </a:solidFill>
            </a:endParaRPr>
          </a:p>
          <a:p>
            <a:pPr marL="342900" indent="-342900">
              <a:spcBef>
                <a:spcPct val="10000"/>
              </a:spcBef>
              <a:buFontTx/>
              <a:buChar char="•"/>
            </a:pPr>
            <a:r>
              <a:rPr lang="es-ES_tradnl" sz="2800" b="1">
                <a:solidFill>
                  <a:srgbClr val="000066"/>
                </a:solidFill>
              </a:rPr>
              <a:t>“Time to Market”.</a:t>
            </a:r>
          </a:p>
          <a:p>
            <a:pPr marL="342900" indent="-342900">
              <a:spcBef>
                <a:spcPct val="10000"/>
              </a:spcBef>
              <a:buFontTx/>
              <a:buChar char="•"/>
            </a:pPr>
            <a:endParaRPr lang="es-ES_tradnl" sz="2800" b="1">
              <a:solidFill>
                <a:srgbClr val="000066"/>
              </a:solidFill>
            </a:endParaRPr>
          </a:p>
        </p:txBody>
      </p:sp>
      <p:sp>
        <p:nvSpPr>
          <p:cNvPr id="111623" name="Text Box 14"/>
          <p:cNvSpPr txBox="1">
            <a:spLocks noChangeArrowheads="1"/>
          </p:cNvSpPr>
          <p:nvPr/>
        </p:nvSpPr>
        <p:spPr bwMode="auto">
          <a:xfrm>
            <a:off x="0" y="6289675"/>
            <a:ext cx="4048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a:solidFill>
                  <a:srgbClr val="99FF66"/>
                </a:solidFill>
              </a:rPr>
              <a:t>A</a:t>
            </a:r>
            <a:endParaRPr lang="es-ES">
              <a:solidFill>
                <a:srgbClr val="99FF66"/>
              </a:solidFill>
            </a:endParaRPr>
          </a:p>
        </p:txBody>
      </p:sp>
      <p:sp>
        <p:nvSpPr>
          <p:cNvPr id="111624" name="10 Marcador de fecha"/>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9423C2E-70E7-451A-9D7C-E0AEF59DC0C1}" type="datetime1">
              <a:rPr lang="es-CL" smtClean="0"/>
              <a:t>12-10-2011</a:t>
            </a:fld>
            <a:endParaRPr lang="es-ES"/>
          </a:p>
        </p:txBody>
      </p:sp>
      <p:sp>
        <p:nvSpPr>
          <p:cNvPr id="111625" name="11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FF70607-A290-4060-8EB0-7CC978643E3A}" type="slidenum">
              <a:rPr lang="es-ES"/>
              <a:pPr eaLnBrk="1" hangingPunct="1"/>
              <a:t>89</a:t>
            </a:fld>
            <a:endParaRPr lang="es-ES"/>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4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sp>
        <p:nvSpPr>
          <p:cNvPr id="35843" name="Rectangle 2"/>
          <p:cNvSpPr>
            <a:spLocks noGrp="1" noChangeArrowheads="1"/>
          </p:cNvSpPr>
          <p:nvPr>
            <p:ph type="title"/>
          </p:nvPr>
        </p:nvSpPr>
        <p:spPr>
          <a:xfrm>
            <a:off x="0" y="0"/>
            <a:ext cx="6624638" cy="1143000"/>
          </a:xfrm>
          <a:solidFill>
            <a:srgbClr val="FFFFFF"/>
          </a:solidFill>
          <a:ln>
            <a:solidFill>
              <a:srgbClr val="000000"/>
            </a:solidFill>
            <a:miter lim="800000"/>
            <a:headEnd/>
            <a:tailEnd/>
          </a:ln>
        </p:spPr>
        <p:txBody>
          <a:bodyPr anchor="t"/>
          <a:lstStyle/>
          <a:p>
            <a:r>
              <a:rPr lang="es-CL" sz="3600" smtClean="0"/>
              <a:t>Relaciones claves con otros cursos</a:t>
            </a:r>
            <a:endParaRPr lang="es-ES" sz="3600" smtClean="0"/>
          </a:p>
        </p:txBody>
      </p:sp>
      <p:sp>
        <p:nvSpPr>
          <p:cNvPr id="35844" name="Text Box 4"/>
          <p:cNvSpPr txBox="1">
            <a:spLocks noChangeArrowheads="1"/>
          </p:cNvSpPr>
          <p:nvPr/>
        </p:nvSpPr>
        <p:spPr bwMode="auto">
          <a:xfrm>
            <a:off x="2339975" y="2133600"/>
            <a:ext cx="4408488" cy="191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a:solidFill>
                  <a:srgbClr val="FF0000"/>
                </a:solidFill>
              </a:rPr>
              <a:t>Operaciones I</a:t>
            </a:r>
            <a:r>
              <a:rPr lang="es-CL"/>
              <a:t>			TI I</a:t>
            </a:r>
          </a:p>
          <a:p>
            <a:pPr eaLnBrk="1" hangingPunct="1"/>
            <a:endParaRPr lang="es-CL"/>
          </a:p>
          <a:p>
            <a:pPr eaLnBrk="1" hangingPunct="1"/>
            <a:endParaRPr lang="es-CL"/>
          </a:p>
          <a:p>
            <a:pPr eaLnBrk="1" hangingPunct="1"/>
            <a:endParaRPr lang="es-CL"/>
          </a:p>
          <a:p>
            <a:pPr eaLnBrk="1" hangingPunct="1"/>
            <a:r>
              <a:rPr lang="es-CL">
                <a:solidFill>
                  <a:srgbClr val="FF0000"/>
                </a:solidFill>
              </a:rPr>
              <a:t>Operaciones II</a:t>
            </a:r>
            <a:r>
              <a:rPr lang="es-CL"/>
              <a:t>			TI II</a:t>
            </a:r>
            <a:endParaRPr lang="es-ES"/>
          </a:p>
        </p:txBody>
      </p:sp>
      <p:sp>
        <p:nvSpPr>
          <p:cNvPr id="35845" name="Line 5"/>
          <p:cNvSpPr>
            <a:spLocks noChangeShapeType="1"/>
          </p:cNvSpPr>
          <p:nvPr/>
        </p:nvSpPr>
        <p:spPr bwMode="auto">
          <a:xfrm>
            <a:off x="3297238" y="2401888"/>
            <a:ext cx="0" cy="935037"/>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35846" name="Line 6"/>
          <p:cNvSpPr>
            <a:spLocks noChangeShapeType="1"/>
          </p:cNvSpPr>
          <p:nvPr/>
        </p:nvSpPr>
        <p:spPr bwMode="auto">
          <a:xfrm>
            <a:off x="6321425" y="2401888"/>
            <a:ext cx="0" cy="93662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35847" name="Line 7"/>
          <p:cNvSpPr>
            <a:spLocks noChangeShapeType="1"/>
          </p:cNvSpPr>
          <p:nvPr/>
        </p:nvSpPr>
        <p:spPr bwMode="auto">
          <a:xfrm>
            <a:off x="3368675" y="3986213"/>
            <a:ext cx="1008063" cy="1223962"/>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35848" name="Line 8"/>
          <p:cNvSpPr>
            <a:spLocks noChangeShapeType="1"/>
          </p:cNvSpPr>
          <p:nvPr/>
        </p:nvSpPr>
        <p:spPr bwMode="auto">
          <a:xfrm flipH="1">
            <a:off x="5024438" y="3860800"/>
            <a:ext cx="1276350" cy="1349375"/>
          </a:xfrm>
          <a:prstGeom prst="line">
            <a:avLst/>
          </a:prstGeom>
          <a:noFill/>
          <a:ln w="9525">
            <a:solidFill>
              <a:schemeClr val="tx1"/>
            </a:solidFill>
            <a:prstDash val="dash"/>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35849" name="Text Box 9"/>
          <p:cNvSpPr txBox="1">
            <a:spLocks noChangeArrowheads="1"/>
          </p:cNvSpPr>
          <p:nvPr/>
        </p:nvSpPr>
        <p:spPr bwMode="auto">
          <a:xfrm>
            <a:off x="3871913" y="5281613"/>
            <a:ext cx="197802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b="1">
                <a:solidFill>
                  <a:srgbClr val="FF0000"/>
                </a:solidFill>
              </a:rPr>
              <a:t>Estrategia de </a:t>
            </a:r>
          </a:p>
          <a:p>
            <a:pPr eaLnBrk="1" hangingPunct="1"/>
            <a:r>
              <a:rPr lang="es-CL" b="1">
                <a:solidFill>
                  <a:srgbClr val="FF0000"/>
                </a:solidFill>
              </a:rPr>
              <a:t>Operaciones</a:t>
            </a:r>
            <a:endParaRPr lang="es-ES" b="1">
              <a:solidFill>
                <a:srgbClr val="FF0000"/>
              </a:solidFill>
            </a:endParaRPr>
          </a:p>
        </p:txBody>
      </p:sp>
      <p:sp>
        <p:nvSpPr>
          <p:cNvPr id="35850" name="Text Box 10"/>
          <p:cNvSpPr txBox="1">
            <a:spLocks noChangeArrowheads="1"/>
          </p:cNvSpPr>
          <p:nvPr/>
        </p:nvSpPr>
        <p:spPr bwMode="auto">
          <a:xfrm>
            <a:off x="7445375" y="4508500"/>
            <a:ext cx="169862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a:t>Política</a:t>
            </a:r>
          </a:p>
          <a:p>
            <a:pPr eaLnBrk="1" hangingPunct="1"/>
            <a:r>
              <a:rPr lang="es-CL"/>
              <a:t>de Negocios</a:t>
            </a:r>
            <a:endParaRPr lang="es-ES"/>
          </a:p>
        </p:txBody>
      </p:sp>
      <p:sp>
        <p:nvSpPr>
          <p:cNvPr id="35851" name="Line 11"/>
          <p:cNvSpPr>
            <a:spLocks noChangeShapeType="1"/>
          </p:cNvSpPr>
          <p:nvPr/>
        </p:nvSpPr>
        <p:spPr bwMode="auto">
          <a:xfrm flipH="1">
            <a:off x="5795963" y="5084763"/>
            <a:ext cx="1655762" cy="504825"/>
          </a:xfrm>
          <a:prstGeom prst="line">
            <a:avLst/>
          </a:prstGeom>
          <a:noFill/>
          <a:ln w="9525">
            <a:solidFill>
              <a:schemeClr val="tx1"/>
            </a:solidFill>
            <a:prstDash val="dash"/>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35852" name="Text Box 12"/>
          <p:cNvSpPr txBox="1">
            <a:spLocks noChangeArrowheads="1"/>
          </p:cNvSpPr>
          <p:nvPr/>
        </p:nvSpPr>
        <p:spPr bwMode="auto">
          <a:xfrm>
            <a:off x="0" y="4652963"/>
            <a:ext cx="1747838"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a:t>Dirección de</a:t>
            </a:r>
          </a:p>
          <a:p>
            <a:pPr eaLnBrk="1" hangingPunct="1"/>
            <a:r>
              <a:rPr lang="es-CL"/>
              <a:t>Marketing</a:t>
            </a:r>
            <a:endParaRPr lang="es-ES"/>
          </a:p>
        </p:txBody>
      </p:sp>
      <p:sp>
        <p:nvSpPr>
          <p:cNvPr id="35853" name="Line 13"/>
          <p:cNvSpPr>
            <a:spLocks noChangeShapeType="1"/>
          </p:cNvSpPr>
          <p:nvPr/>
        </p:nvSpPr>
        <p:spPr bwMode="auto">
          <a:xfrm>
            <a:off x="1547813" y="5300663"/>
            <a:ext cx="2376487" cy="360362"/>
          </a:xfrm>
          <a:prstGeom prst="line">
            <a:avLst/>
          </a:prstGeom>
          <a:noFill/>
          <a:ln w="9525">
            <a:solidFill>
              <a:schemeClr val="tx1"/>
            </a:solidFill>
            <a:prstDash val="dash"/>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35854" name="13 Marcador de fecha"/>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980385A-CF4A-45F2-A8B4-98FA94359247}" type="datetime1">
              <a:rPr lang="es-CL" smtClean="0"/>
              <a:t>12-10-2011</a:t>
            </a:fld>
            <a:endParaRPr lang="es-ES"/>
          </a:p>
        </p:txBody>
      </p:sp>
      <p:sp>
        <p:nvSpPr>
          <p:cNvPr id="35855" name="14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8E8AA87-F851-42E4-8C18-061BF4F083E1}" type="slidenum">
              <a:rPr lang="es-ES"/>
              <a:pPr eaLnBrk="1" hangingPunct="1"/>
              <a:t>9</a:t>
            </a:fld>
            <a:endParaRPr lang="es-ES"/>
          </a:p>
        </p:txBody>
      </p:sp>
    </p:spTree>
  </p:cSld>
  <p:clrMapOvr>
    <a:masterClrMapping/>
  </p:clrMapOvr>
  <p:transition/>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195" name="4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graphicFrame>
        <p:nvGraphicFramePr>
          <p:cNvPr id="8194" name="Object 2"/>
          <p:cNvGraphicFramePr>
            <a:graphicFrameLocks noChangeAspect="1"/>
          </p:cNvGraphicFramePr>
          <p:nvPr/>
        </p:nvGraphicFramePr>
        <p:xfrm>
          <a:off x="5562600" y="2514600"/>
          <a:ext cx="2963863" cy="3200400"/>
        </p:xfrm>
        <a:graphic>
          <a:graphicData uri="http://schemas.openxmlformats.org/presentationml/2006/ole">
            <mc:AlternateContent xmlns:mc="http://schemas.openxmlformats.org/markup-compatibility/2006">
              <mc:Choice xmlns:v="urn:schemas-microsoft-com:vml" Requires="v">
                <p:oleObj spid="_x0000_s8223" name="Bitmap Image" r:id="rId3" imgW="3448531" imgH="3723810" progId="PBrush">
                  <p:embed/>
                </p:oleObj>
              </mc:Choice>
              <mc:Fallback>
                <p:oleObj name="Bitmap Image" r:id="rId3" imgW="3448531" imgH="3723810" progId="PBrush">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62600" y="2514600"/>
                        <a:ext cx="2963863" cy="3200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196" name="Rectangle 3"/>
          <p:cNvSpPr>
            <a:spLocks noChangeArrowheads="1"/>
          </p:cNvSpPr>
          <p:nvPr/>
        </p:nvSpPr>
        <p:spPr bwMode="auto">
          <a:xfrm>
            <a:off x="609600" y="1676400"/>
            <a:ext cx="83058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lstStyle/>
          <a:p>
            <a:pPr marL="342900" indent="-342900">
              <a:spcBef>
                <a:spcPct val="10000"/>
              </a:spcBef>
              <a:buFontTx/>
              <a:buChar char="•"/>
            </a:pPr>
            <a:r>
              <a:rPr lang="es-ES_tradnl" sz="2800" b="1">
                <a:solidFill>
                  <a:srgbClr val="000066"/>
                </a:solidFill>
              </a:rPr>
              <a:t>Desconfianza entre agentes Cadena Agregación Valor.	</a:t>
            </a:r>
          </a:p>
          <a:p>
            <a:pPr marL="342900" indent="-342900">
              <a:spcBef>
                <a:spcPct val="10000"/>
              </a:spcBef>
              <a:buFontTx/>
              <a:buChar char="•"/>
            </a:pPr>
            <a:r>
              <a:rPr lang="es-ES_tradnl" sz="2800" b="1">
                <a:solidFill>
                  <a:srgbClr val="000066"/>
                </a:solidFill>
              </a:rPr>
              <a:t>TI con poco desarrollo </a:t>
            </a:r>
          </a:p>
          <a:p>
            <a:pPr marL="342900" indent="-342900">
              <a:spcBef>
                <a:spcPct val="10000"/>
              </a:spcBef>
            </a:pPr>
            <a:r>
              <a:rPr lang="es-ES_tradnl" sz="2800" b="1">
                <a:solidFill>
                  <a:srgbClr val="000066"/>
                </a:solidFill>
              </a:rPr>
              <a:t>    (B2B, ERP, etc).</a:t>
            </a:r>
          </a:p>
          <a:p>
            <a:pPr marL="342900" indent="-342900">
              <a:spcBef>
                <a:spcPct val="10000"/>
              </a:spcBef>
              <a:buFontTx/>
              <a:buChar char="•"/>
            </a:pPr>
            <a:r>
              <a:rPr lang="es-ES_tradnl" sz="2800" b="1">
                <a:solidFill>
                  <a:srgbClr val="000066"/>
                </a:solidFill>
              </a:rPr>
              <a:t>Estándares de calidad</a:t>
            </a:r>
          </a:p>
          <a:p>
            <a:pPr marL="342900" indent="-342900">
              <a:spcBef>
                <a:spcPct val="10000"/>
              </a:spcBef>
              <a:buFontTx/>
              <a:buChar char="•"/>
            </a:pPr>
            <a:r>
              <a:rPr lang="es-ES_tradnl" sz="2800" b="1">
                <a:solidFill>
                  <a:srgbClr val="000066"/>
                </a:solidFill>
              </a:rPr>
              <a:t>Logística en desarrollo.</a:t>
            </a:r>
          </a:p>
          <a:p>
            <a:pPr marL="342900" indent="-342900">
              <a:spcBef>
                <a:spcPct val="10000"/>
              </a:spcBef>
              <a:buFontTx/>
              <a:buChar char="•"/>
            </a:pPr>
            <a:r>
              <a:rPr lang="es-ES_tradnl" sz="2800" b="1">
                <a:solidFill>
                  <a:srgbClr val="000066"/>
                </a:solidFill>
              </a:rPr>
              <a:t>Competidores Globales.</a:t>
            </a:r>
          </a:p>
          <a:p>
            <a:pPr marL="342900" indent="-342900">
              <a:spcBef>
                <a:spcPct val="10000"/>
              </a:spcBef>
              <a:buFontTx/>
              <a:buChar char="•"/>
            </a:pPr>
            <a:r>
              <a:rPr lang="es-ES_tradnl" sz="2800" b="1">
                <a:solidFill>
                  <a:srgbClr val="000066"/>
                </a:solidFill>
              </a:rPr>
              <a:t>Mercados en desarrollo.</a:t>
            </a:r>
          </a:p>
        </p:txBody>
      </p:sp>
      <p:sp>
        <p:nvSpPr>
          <p:cNvPr id="8197" name="Rectangle 4"/>
          <p:cNvSpPr>
            <a:spLocks noChangeArrowheads="1"/>
          </p:cNvSpPr>
          <p:nvPr/>
        </p:nvSpPr>
        <p:spPr bwMode="auto">
          <a:xfrm>
            <a:off x="685800" y="304800"/>
            <a:ext cx="77724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es-ES_tradnl" sz="4000" b="1">
              <a:solidFill>
                <a:srgbClr val="FF0000"/>
              </a:solidFill>
            </a:endParaRPr>
          </a:p>
        </p:txBody>
      </p:sp>
      <p:sp>
        <p:nvSpPr>
          <p:cNvPr id="8198" name="Rectangle 6"/>
          <p:cNvSpPr>
            <a:spLocks noChangeArrowheads="1"/>
          </p:cNvSpPr>
          <p:nvPr/>
        </p:nvSpPr>
        <p:spPr bwMode="auto">
          <a:xfrm>
            <a:off x="228600" y="6172200"/>
            <a:ext cx="8686800" cy="4572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s-CL"/>
          </a:p>
        </p:txBody>
      </p:sp>
      <p:sp>
        <p:nvSpPr>
          <p:cNvPr id="8199" name="Rectangle 9"/>
          <p:cNvSpPr>
            <a:spLocks noGrp="1" noChangeArrowheads="1"/>
          </p:cNvSpPr>
          <p:nvPr>
            <p:ph type="title"/>
          </p:nvPr>
        </p:nvSpPr>
        <p:spPr>
          <a:xfrm>
            <a:off x="0" y="333375"/>
            <a:ext cx="7092950" cy="533400"/>
          </a:xfrm>
        </p:spPr>
        <p:txBody>
          <a:bodyPr/>
          <a:lstStyle/>
          <a:p>
            <a:pPr algn="l"/>
            <a:r>
              <a:rPr lang="es-ES_tradnl" sz="2800" u="sng" smtClean="0">
                <a:solidFill>
                  <a:schemeClr val="bg1"/>
                </a:solidFill>
              </a:rPr>
              <a:t>Retos</a:t>
            </a:r>
            <a:r>
              <a:rPr lang="es-ES_tradnl" sz="2800" smtClean="0">
                <a:solidFill>
                  <a:schemeClr val="bg1"/>
                </a:solidFill>
              </a:rPr>
              <a:t> que enfrentan las empresas nacionales (I).</a:t>
            </a:r>
          </a:p>
        </p:txBody>
      </p:sp>
      <p:sp>
        <p:nvSpPr>
          <p:cNvPr id="8200" name="Text Box 10"/>
          <p:cNvSpPr txBox="1">
            <a:spLocks noChangeArrowheads="1"/>
          </p:cNvSpPr>
          <p:nvPr/>
        </p:nvSpPr>
        <p:spPr bwMode="auto">
          <a:xfrm>
            <a:off x="685800" y="6172200"/>
            <a:ext cx="4572000" cy="47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s-ES_tradnl" sz="1000"/>
              <a:t>MBA U. Chile - ESADE</a:t>
            </a:r>
          </a:p>
          <a:p>
            <a:pPr eaLnBrk="1" hangingPunct="1">
              <a:spcBef>
                <a:spcPct val="50000"/>
              </a:spcBef>
            </a:pPr>
            <a:r>
              <a:rPr lang="es-ES_tradnl" sz="1000"/>
              <a:t>Departamento de Ingeniería Civil Industrial, Universidad de Chile.</a:t>
            </a:r>
          </a:p>
        </p:txBody>
      </p:sp>
      <p:sp>
        <p:nvSpPr>
          <p:cNvPr id="8201" name="Text Box 11"/>
          <p:cNvSpPr txBox="1">
            <a:spLocks noChangeArrowheads="1"/>
          </p:cNvSpPr>
          <p:nvPr/>
        </p:nvSpPr>
        <p:spPr bwMode="auto">
          <a:xfrm>
            <a:off x="4648200" y="6172200"/>
            <a:ext cx="38862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s-ES_tradnl" sz="1000"/>
              <a:t>IN75P - Estrategia de Operaciones </a:t>
            </a:r>
            <a:r>
              <a:rPr lang="es-ES_tradnl" sz="1000">
                <a:sym typeface="Symbol" pitchFamily="18" charset="2"/>
              </a:rPr>
              <a:t> Epstein, Bordas 1999.                                                                                                                                                                                                                                                                                                                                                                                             </a:t>
            </a:r>
          </a:p>
        </p:txBody>
      </p:sp>
      <p:sp>
        <p:nvSpPr>
          <p:cNvPr id="8202" name="Rectangle 12"/>
          <p:cNvSpPr>
            <a:spLocks noChangeArrowheads="1"/>
          </p:cNvSpPr>
          <p:nvPr/>
        </p:nvSpPr>
        <p:spPr bwMode="auto">
          <a:xfrm>
            <a:off x="5105400" y="6400800"/>
            <a:ext cx="3436938"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es-ES_tradnl" sz="1000">
                <a:sym typeface="Symbol" pitchFamily="18" charset="2"/>
              </a:rPr>
              <a:t>Fuente: Elaboración Propia.</a:t>
            </a:r>
          </a:p>
        </p:txBody>
      </p:sp>
      <p:sp>
        <p:nvSpPr>
          <p:cNvPr id="8203" name="Text Box 13"/>
          <p:cNvSpPr txBox="1">
            <a:spLocks noChangeArrowheads="1"/>
          </p:cNvSpPr>
          <p:nvPr/>
        </p:nvSpPr>
        <p:spPr bwMode="auto">
          <a:xfrm>
            <a:off x="0" y="6289675"/>
            <a:ext cx="3873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a:solidFill>
                  <a:srgbClr val="99FF66"/>
                </a:solidFill>
              </a:rPr>
              <a:t>B</a:t>
            </a:r>
            <a:endParaRPr lang="es-ES">
              <a:solidFill>
                <a:srgbClr val="99FF66"/>
              </a:solidFill>
            </a:endParaRPr>
          </a:p>
        </p:txBody>
      </p:sp>
      <p:sp>
        <p:nvSpPr>
          <p:cNvPr id="8204" name="14 Marcador de fecha"/>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E0D4DCD-6B97-468F-8289-86A4785A66FC}" type="datetime1">
              <a:rPr lang="es-CL" smtClean="0"/>
              <a:t>12-10-2011</a:t>
            </a:fld>
            <a:endParaRPr lang="es-ES"/>
          </a:p>
        </p:txBody>
      </p:sp>
      <p:sp>
        <p:nvSpPr>
          <p:cNvPr id="8205" name="15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F465162-AB50-4D85-BED7-8F5C3B889B6E}" type="slidenum">
              <a:rPr lang="es-ES"/>
              <a:pPr eaLnBrk="1" hangingPunct="1"/>
              <a:t>90</a:t>
            </a:fld>
            <a:endParaRPr lang="es-ES"/>
          </a:p>
        </p:txBody>
      </p:sp>
    </p:spTree>
  </p:cSld>
  <p:clrMapOvr>
    <a:masterClrMapping/>
  </p:clrMapOvr>
  <p:transition/>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2642" name="4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sp>
        <p:nvSpPr>
          <p:cNvPr id="93187" name="Rectangle 2"/>
          <p:cNvSpPr>
            <a:spLocks noGrp="1" noChangeArrowheads="1"/>
          </p:cNvSpPr>
          <p:nvPr>
            <p:ph type="title"/>
          </p:nvPr>
        </p:nvSpPr>
        <p:spPr>
          <a:xfrm>
            <a:off x="685800" y="333375"/>
            <a:ext cx="7772400" cy="1800225"/>
          </a:xfrm>
          <a:ln>
            <a:noFill/>
            <a:miter lim="800000"/>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2"/>
          </a:lnRef>
          <a:fillRef idx="1">
            <a:schemeClr val="lt1"/>
          </a:fillRef>
          <a:effectRef idx="0">
            <a:schemeClr val="accent2"/>
          </a:effectRef>
          <a:fontRef idx="minor">
            <a:schemeClr val="dk1"/>
          </a:fontRef>
        </p:style>
        <p:txBody>
          <a:bodyPr anchor="t"/>
          <a:lstStyle/>
          <a:p>
            <a:pPr>
              <a:defRPr/>
            </a:pPr>
            <a:r>
              <a:rPr lang="es-CL" sz="3200" u="sng" dirty="0" smtClean="0"/>
              <a:t>Análisis Externo:</a:t>
            </a:r>
            <a:r>
              <a:rPr lang="es-CL" sz="3200" dirty="0" smtClean="0"/>
              <a:t> </a:t>
            </a:r>
            <a:br>
              <a:rPr lang="es-CL" sz="3200" dirty="0" smtClean="0"/>
            </a:br>
            <a:r>
              <a:rPr lang="es-CL" sz="2800" dirty="0" smtClean="0"/>
              <a:t>Estudio de la industria usando las cinco fuerzas de </a:t>
            </a:r>
            <a:r>
              <a:rPr lang="es-CL" sz="2800" dirty="0" err="1" smtClean="0"/>
              <a:t>Porter</a:t>
            </a:r>
            <a:r>
              <a:rPr lang="es-CL" sz="2800" dirty="0" smtClean="0"/>
              <a:t>, determina oportunidades y amenazas para el negocio.</a:t>
            </a:r>
            <a:endParaRPr lang="es-CL" sz="3600" dirty="0" smtClean="0"/>
          </a:p>
        </p:txBody>
      </p:sp>
      <p:sp>
        <p:nvSpPr>
          <p:cNvPr id="112646" name="Rectangle 4"/>
          <p:cNvSpPr>
            <a:spLocks noChangeArrowheads="1"/>
          </p:cNvSpPr>
          <p:nvPr/>
        </p:nvSpPr>
        <p:spPr bwMode="auto">
          <a:xfrm>
            <a:off x="3352800" y="3505200"/>
            <a:ext cx="2133600" cy="1219200"/>
          </a:xfrm>
          <a:prstGeom prst="rect">
            <a:avLst/>
          </a:prstGeom>
          <a:solidFill>
            <a:schemeClr val="accent1"/>
          </a:solidFill>
          <a:ln w="9525">
            <a:solidFill>
              <a:schemeClr val="tx1"/>
            </a:solidFill>
            <a:miter lim="800000"/>
            <a:headEnd/>
            <a:tailEnd/>
          </a:ln>
        </p:spPr>
        <p:txBody>
          <a:bodyPr wrap="none" anchor="ctr"/>
          <a:lstStyle/>
          <a:p>
            <a:pPr algn="ctr"/>
            <a:endParaRPr lang="es-CL"/>
          </a:p>
        </p:txBody>
      </p:sp>
      <p:sp>
        <p:nvSpPr>
          <p:cNvPr id="112647" name="Line 6"/>
          <p:cNvSpPr>
            <a:spLocks noChangeShapeType="1"/>
          </p:cNvSpPr>
          <p:nvPr/>
        </p:nvSpPr>
        <p:spPr bwMode="auto">
          <a:xfrm>
            <a:off x="1371600" y="4114800"/>
            <a:ext cx="19812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s-CL"/>
          </a:p>
        </p:txBody>
      </p:sp>
      <p:sp>
        <p:nvSpPr>
          <p:cNvPr id="112648" name="Text Box 7"/>
          <p:cNvSpPr txBox="1">
            <a:spLocks noChangeArrowheads="1"/>
          </p:cNvSpPr>
          <p:nvPr/>
        </p:nvSpPr>
        <p:spPr bwMode="auto">
          <a:xfrm>
            <a:off x="304800" y="3402013"/>
            <a:ext cx="236855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sz="2000"/>
              <a:t>Poder de negociación</a:t>
            </a:r>
          </a:p>
          <a:p>
            <a:pPr eaLnBrk="1" hangingPunct="1"/>
            <a:r>
              <a:rPr lang="es-CL" sz="2000"/>
              <a:t>de los proveedores</a:t>
            </a:r>
          </a:p>
        </p:txBody>
      </p:sp>
      <p:sp>
        <p:nvSpPr>
          <p:cNvPr id="112649" name="Line 8"/>
          <p:cNvSpPr>
            <a:spLocks noChangeShapeType="1"/>
          </p:cNvSpPr>
          <p:nvPr/>
        </p:nvSpPr>
        <p:spPr bwMode="auto">
          <a:xfrm flipH="1">
            <a:off x="5486400" y="4038600"/>
            <a:ext cx="26670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s-CL"/>
          </a:p>
        </p:txBody>
      </p:sp>
      <p:sp>
        <p:nvSpPr>
          <p:cNvPr id="112650" name="Text Box 9"/>
          <p:cNvSpPr txBox="1">
            <a:spLocks noChangeArrowheads="1"/>
          </p:cNvSpPr>
          <p:nvPr/>
        </p:nvSpPr>
        <p:spPr bwMode="auto">
          <a:xfrm>
            <a:off x="5867400" y="3325813"/>
            <a:ext cx="236855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sz="2000"/>
              <a:t>Poder de negociación</a:t>
            </a:r>
          </a:p>
          <a:p>
            <a:pPr eaLnBrk="1" hangingPunct="1"/>
            <a:r>
              <a:rPr lang="es-CL" sz="2000"/>
              <a:t>de los compradores</a:t>
            </a:r>
          </a:p>
        </p:txBody>
      </p:sp>
      <p:sp>
        <p:nvSpPr>
          <p:cNvPr id="112651" name="Line 10"/>
          <p:cNvSpPr>
            <a:spLocks noChangeShapeType="1"/>
          </p:cNvSpPr>
          <p:nvPr/>
        </p:nvSpPr>
        <p:spPr bwMode="auto">
          <a:xfrm flipV="1">
            <a:off x="4267200" y="4724400"/>
            <a:ext cx="0" cy="1219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s-CL"/>
          </a:p>
        </p:txBody>
      </p:sp>
      <p:sp>
        <p:nvSpPr>
          <p:cNvPr id="112652" name="Text Box 11"/>
          <p:cNvSpPr txBox="1">
            <a:spLocks noChangeArrowheads="1"/>
          </p:cNvSpPr>
          <p:nvPr/>
        </p:nvSpPr>
        <p:spPr bwMode="auto">
          <a:xfrm>
            <a:off x="4403725" y="5119688"/>
            <a:ext cx="1690688"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sz="2000"/>
              <a:t>Disponibilidad</a:t>
            </a:r>
          </a:p>
          <a:p>
            <a:pPr eaLnBrk="1" hangingPunct="1"/>
            <a:r>
              <a:rPr lang="es-CL" sz="2000"/>
              <a:t>de sustitutos</a:t>
            </a:r>
          </a:p>
        </p:txBody>
      </p:sp>
      <p:sp>
        <p:nvSpPr>
          <p:cNvPr id="112653" name="Line 12"/>
          <p:cNvSpPr>
            <a:spLocks noChangeShapeType="1"/>
          </p:cNvSpPr>
          <p:nvPr/>
        </p:nvSpPr>
        <p:spPr bwMode="auto">
          <a:xfrm>
            <a:off x="4343400" y="2590800"/>
            <a:ext cx="0" cy="838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s-CL"/>
          </a:p>
        </p:txBody>
      </p:sp>
      <p:sp>
        <p:nvSpPr>
          <p:cNvPr id="112654" name="Text Box 13"/>
          <p:cNvSpPr txBox="1">
            <a:spLocks noChangeArrowheads="1"/>
          </p:cNvSpPr>
          <p:nvPr/>
        </p:nvSpPr>
        <p:spPr bwMode="auto">
          <a:xfrm>
            <a:off x="4479925" y="2452688"/>
            <a:ext cx="229235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sz="2000"/>
              <a:t>Amenaza de nuevos </a:t>
            </a:r>
          </a:p>
          <a:p>
            <a:pPr eaLnBrk="1" hangingPunct="1"/>
            <a:r>
              <a:rPr lang="es-CL" sz="2000"/>
              <a:t>participantes</a:t>
            </a:r>
          </a:p>
        </p:txBody>
      </p:sp>
      <p:sp>
        <p:nvSpPr>
          <p:cNvPr id="112655" name="Line 14"/>
          <p:cNvSpPr>
            <a:spLocks noChangeShapeType="1"/>
          </p:cNvSpPr>
          <p:nvPr/>
        </p:nvSpPr>
        <p:spPr bwMode="auto">
          <a:xfrm flipV="1">
            <a:off x="1752600" y="4114800"/>
            <a:ext cx="2438400" cy="1295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s-CL"/>
          </a:p>
        </p:txBody>
      </p:sp>
      <p:sp>
        <p:nvSpPr>
          <p:cNvPr id="112656" name="Text Box 15"/>
          <p:cNvSpPr txBox="1">
            <a:spLocks noChangeArrowheads="1"/>
          </p:cNvSpPr>
          <p:nvPr/>
        </p:nvSpPr>
        <p:spPr bwMode="auto">
          <a:xfrm>
            <a:off x="1050925" y="5375275"/>
            <a:ext cx="2187575"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a:t>Intensidad de la </a:t>
            </a:r>
          </a:p>
          <a:p>
            <a:pPr eaLnBrk="1" hangingPunct="1"/>
            <a:r>
              <a:rPr lang="es-CL"/>
              <a:t>rivalidad</a:t>
            </a:r>
          </a:p>
          <a:p>
            <a:pPr eaLnBrk="1" hangingPunct="1"/>
            <a:r>
              <a:rPr lang="es-CL"/>
              <a:t>compatitiva</a:t>
            </a:r>
          </a:p>
        </p:txBody>
      </p:sp>
      <p:sp>
        <p:nvSpPr>
          <p:cNvPr id="112657" name="Text Box 16"/>
          <p:cNvSpPr txBox="1">
            <a:spLocks noChangeArrowheads="1"/>
          </p:cNvSpPr>
          <p:nvPr/>
        </p:nvSpPr>
        <p:spPr bwMode="auto">
          <a:xfrm>
            <a:off x="0" y="6289675"/>
            <a:ext cx="3873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a:solidFill>
                  <a:srgbClr val="99FF66"/>
                </a:solidFill>
              </a:rPr>
              <a:t>C</a:t>
            </a:r>
            <a:endParaRPr lang="es-ES">
              <a:solidFill>
                <a:srgbClr val="99FF66"/>
              </a:solidFill>
            </a:endParaRPr>
          </a:p>
        </p:txBody>
      </p:sp>
      <p:sp>
        <p:nvSpPr>
          <p:cNvPr id="112658" name="15 Marcador de fecha"/>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BE51375-CF4C-4E21-A3CF-76E1FA431181}" type="datetime1">
              <a:rPr lang="es-CL" smtClean="0"/>
              <a:t>12-10-2011</a:t>
            </a:fld>
            <a:endParaRPr lang="es-ES"/>
          </a:p>
        </p:txBody>
      </p:sp>
      <p:sp>
        <p:nvSpPr>
          <p:cNvPr id="112659" name="16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1FFEF29-347D-4B9D-A11B-8FBB0513F04F}" type="slidenum">
              <a:rPr lang="es-ES"/>
              <a:pPr eaLnBrk="1" hangingPunct="1"/>
              <a:t>91</a:t>
            </a:fld>
            <a:endParaRPr lang="es-ES"/>
          </a:p>
        </p:txBody>
      </p:sp>
    </p:spTree>
  </p:cSld>
  <p:clrMapOvr>
    <a:masterClrMapping/>
  </p:clrMapOvr>
  <p:transition/>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3666" name="4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sp>
        <p:nvSpPr>
          <p:cNvPr id="94211" name="Rectangle 2"/>
          <p:cNvSpPr>
            <a:spLocks noGrp="1" noChangeArrowheads="1"/>
          </p:cNvSpPr>
          <p:nvPr>
            <p:ph type="title"/>
          </p:nvPr>
        </p:nvSpPr>
        <p:spPr>
          <a:xfrm>
            <a:off x="685800" y="333375"/>
            <a:ext cx="8278688" cy="2087513"/>
          </a:xfrm>
          <a:ln w="9525">
            <a:noFill/>
            <a:miter lim="800000"/>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2"/>
          </a:lnRef>
          <a:fillRef idx="1">
            <a:schemeClr val="lt1"/>
          </a:fillRef>
          <a:effectRef idx="0">
            <a:schemeClr val="accent2"/>
          </a:effectRef>
          <a:fontRef idx="minor">
            <a:schemeClr val="dk1"/>
          </a:fontRef>
        </p:style>
        <p:txBody>
          <a:bodyPr anchor="t"/>
          <a:lstStyle/>
          <a:p>
            <a:pPr>
              <a:defRPr/>
            </a:pPr>
            <a:r>
              <a:rPr lang="es-CL" sz="3200" u="sng" dirty="0" smtClean="0"/>
              <a:t>Análisis Interno: </a:t>
            </a:r>
            <a:br>
              <a:rPr lang="es-CL" sz="3200" u="sng" dirty="0" smtClean="0"/>
            </a:br>
            <a:r>
              <a:rPr lang="es-CL" sz="3200" u="sng" dirty="0" smtClean="0"/>
              <a:t>Estudio de las fortalezas y debilidades de la empresa, siguiendo un enfoque como el de la cadena del valor.</a:t>
            </a:r>
          </a:p>
        </p:txBody>
      </p:sp>
      <p:sp>
        <p:nvSpPr>
          <p:cNvPr id="113670" name="Rectangle 3"/>
          <p:cNvSpPr>
            <a:spLocks noGrp="1" noChangeArrowheads="1"/>
          </p:cNvSpPr>
          <p:nvPr>
            <p:ph type="body" idx="1"/>
          </p:nvPr>
        </p:nvSpPr>
        <p:spPr>
          <a:xfrm>
            <a:off x="684213" y="2492375"/>
            <a:ext cx="7772400" cy="3581400"/>
          </a:xfrm>
        </p:spPr>
        <p:txBody>
          <a:bodyPr/>
          <a:lstStyle/>
          <a:p>
            <a:r>
              <a:rPr lang="es-CL" sz="2800" smtClean="0"/>
              <a:t>Análisis de la competitividad de la empresa en su mercado.</a:t>
            </a:r>
          </a:p>
          <a:p>
            <a:r>
              <a:rPr lang="es-CL" sz="2800" smtClean="0"/>
              <a:t>Variables de producción son relevantes:</a:t>
            </a:r>
          </a:p>
          <a:p>
            <a:r>
              <a:rPr lang="es-CL" sz="2800" smtClean="0"/>
              <a:t>Calidad, Eficiencia, Flexibilidad, Costos competitivos, inventarios reducidos, Capacidad,...</a:t>
            </a:r>
          </a:p>
          <a:p>
            <a:pPr>
              <a:buFontTx/>
              <a:buNone/>
            </a:pPr>
            <a:r>
              <a:rPr lang="es-CL" sz="2800" u="sng" smtClean="0"/>
              <a:t>Cómo estas variables influyen en la definición de una estrategia?</a:t>
            </a:r>
            <a:endParaRPr lang="es-CL" sz="2800" smtClean="0"/>
          </a:p>
        </p:txBody>
      </p:sp>
      <p:sp>
        <p:nvSpPr>
          <p:cNvPr id="113671" name="Text Box 4"/>
          <p:cNvSpPr txBox="1">
            <a:spLocks noChangeArrowheads="1"/>
          </p:cNvSpPr>
          <p:nvPr/>
        </p:nvSpPr>
        <p:spPr bwMode="auto">
          <a:xfrm>
            <a:off x="0" y="6289675"/>
            <a:ext cx="3873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a:solidFill>
                  <a:srgbClr val="99FF66"/>
                </a:solidFill>
              </a:rPr>
              <a:t>B</a:t>
            </a:r>
            <a:endParaRPr lang="es-ES">
              <a:solidFill>
                <a:srgbClr val="99FF66"/>
              </a:solidFill>
            </a:endParaRPr>
          </a:p>
        </p:txBody>
      </p:sp>
      <p:sp>
        <p:nvSpPr>
          <p:cNvPr id="113672" name="5 Marcador de fecha"/>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C9B37C5-DCE1-4AFC-8474-27CA79D642BB}" type="datetime1">
              <a:rPr lang="es-CL" smtClean="0"/>
              <a:t>12-10-2011</a:t>
            </a:fld>
            <a:endParaRPr lang="es-ES"/>
          </a:p>
        </p:txBody>
      </p:sp>
      <p:sp>
        <p:nvSpPr>
          <p:cNvPr id="113673" name="6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63ADD7F-2977-460B-9D5E-ED4D7F7383E3}" type="slidenum">
              <a:rPr lang="es-ES"/>
              <a:pPr eaLnBrk="1" hangingPunct="1"/>
              <a:t>92</a:t>
            </a:fld>
            <a:endParaRPr lang="es-ES"/>
          </a:p>
        </p:txBody>
      </p:sp>
    </p:spTree>
  </p:cSld>
  <p:clrMapOvr>
    <a:masterClrMapping/>
  </p:clrMapOvr>
  <p:transition/>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4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sp>
        <p:nvSpPr>
          <p:cNvPr id="114691" name="5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FF608E8-6652-4014-8D11-8319624AF5E2}" type="slidenum">
              <a:rPr lang="en-US"/>
              <a:pPr eaLnBrk="1" hangingPunct="1"/>
              <a:t>93</a:t>
            </a:fld>
            <a:endParaRPr lang="en-US"/>
          </a:p>
        </p:txBody>
      </p:sp>
      <p:sp>
        <p:nvSpPr>
          <p:cNvPr id="114692" name="Rectangle 2"/>
          <p:cNvSpPr>
            <a:spLocks noGrp="1" noChangeArrowheads="1"/>
          </p:cNvSpPr>
          <p:nvPr>
            <p:ph type="title"/>
          </p:nvPr>
        </p:nvSpPr>
        <p:spPr>
          <a:xfrm>
            <a:off x="0" y="0"/>
            <a:ext cx="5832475" cy="1143000"/>
          </a:xfrm>
        </p:spPr>
        <p:txBody>
          <a:bodyPr/>
          <a:lstStyle/>
          <a:p>
            <a:r>
              <a:rPr lang="es-CL" sz="3200" smtClean="0">
                <a:solidFill>
                  <a:schemeClr val="bg1"/>
                </a:solidFill>
              </a:rPr>
              <a:t>Decisiones en Gestión de Operaciones</a:t>
            </a:r>
          </a:p>
        </p:txBody>
      </p:sp>
      <p:sp>
        <p:nvSpPr>
          <p:cNvPr id="114693" name="5 Marcador de fecha"/>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AB253CF-F8C5-49DF-947D-76F124309E62}" type="datetime1">
              <a:rPr lang="es-CL" smtClean="0"/>
              <a:t>12-10-2011</a:t>
            </a:fld>
            <a:endParaRPr lang="es-ES"/>
          </a:p>
        </p:txBody>
      </p:sp>
      <p:sp>
        <p:nvSpPr>
          <p:cNvPr id="7" name="6 Rectángulo"/>
          <p:cNvSpPr/>
          <p:nvPr/>
        </p:nvSpPr>
        <p:spPr>
          <a:xfrm>
            <a:off x="1043608" y="2420888"/>
            <a:ext cx="1872208" cy="1296144"/>
          </a:xfrm>
          <a:prstGeom prst="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accent2"/>
          </a:lnRef>
          <a:fillRef idx="2">
            <a:schemeClr val="accent2"/>
          </a:fillRef>
          <a:effectRef idx="1">
            <a:schemeClr val="accent2"/>
          </a:effectRef>
          <a:fontRef idx="minor">
            <a:schemeClr val="dk1"/>
          </a:fontRef>
        </p:style>
        <p:txBody>
          <a:bodyPr anchor="ctr"/>
          <a:lstStyle/>
          <a:p>
            <a:pPr algn="ctr">
              <a:defRPr/>
            </a:pPr>
            <a:r>
              <a:rPr lang="es-CL" dirty="0"/>
              <a:t>Estratégicas</a:t>
            </a:r>
            <a:endParaRPr lang="es-ES" dirty="0"/>
          </a:p>
        </p:txBody>
      </p:sp>
      <p:sp>
        <p:nvSpPr>
          <p:cNvPr id="8" name="7 Rectángulo"/>
          <p:cNvSpPr/>
          <p:nvPr/>
        </p:nvSpPr>
        <p:spPr>
          <a:xfrm>
            <a:off x="3491880" y="2852936"/>
            <a:ext cx="1872208" cy="1296144"/>
          </a:xfrm>
          <a:prstGeom prst="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accent2"/>
          </a:lnRef>
          <a:fillRef idx="2">
            <a:schemeClr val="accent2"/>
          </a:fillRef>
          <a:effectRef idx="1">
            <a:schemeClr val="accent2"/>
          </a:effectRef>
          <a:fontRef idx="minor">
            <a:schemeClr val="dk1"/>
          </a:fontRef>
        </p:style>
        <p:txBody>
          <a:bodyPr anchor="ctr"/>
          <a:lstStyle/>
          <a:p>
            <a:pPr algn="ctr">
              <a:defRPr/>
            </a:pPr>
            <a:r>
              <a:rPr lang="es-CL" dirty="0"/>
              <a:t>Tácticas </a:t>
            </a:r>
            <a:endParaRPr lang="es-ES" dirty="0"/>
          </a:p>
        </p:txBody>
      </p:sp>
      <p:sp>
        <p:nvSpPr>
          <p:cNvPr id="9" name="8 Rectángulo"/>
          <p:cNvSpPr/>
          <p:nvPr/>
        </p:nvSpPr>
        <p:spPr>
          <a:xfrm>
            <a:off x="5940152" y="3429000"/>
            <a:ext cx="1872208" cy="1296144"/>
          </a:xfrm>
          <a:prstGeom prst="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accent2"/>
          </a:lnRef>
          <a:fillRef idx="2">
            <a:schemeClr val="accent2"/>
          </a:fillRef>
          <a:effectRef idx="1">
            <a:schemeClr val="accent2"/>
          </a:effectRef>
          <a:fontRef idx="minor">
            <a:schemeClr val="dk1"/>
          </a:fontRef>
        </p:style>
        <p:txBody>
          <a:bodyPr anchor="ctr"/>
          <a:lstStyle/>
          <a:p>
            <a:pPr algn="ctr">
              <a:defRPr/>
            </a:pPr>
            <a:r>
              <a:rPr lang="es-CL" dirty="0"/>
              <a:t>Operacionales</a:t>
            </a:r>
            <a:endParaRPr lang="es-ES" dirty="0"/>
          </a:p>
        </p:txBody>
      </p:sp>
      <p:sp>
        <p:nvSpPr>
          <p:cNvPr id="10" name="9 Flecha derecha"/>
          <p:cNvSpPr/>
          <p:nvPr/>
        </p:nvSpPr>
        <p:spPr>
          <a:xfrm>
            <a:off x="2987675" y="3141663"/>
            <a:ext cx="431800" cy="2159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11" name="10 Flecha derecha"/>
          <p:cNvSpPr/>
          <p:nvPr/>
        </p:nvSpPr>
        <p:spPr>
          <a:xfrm>
            <a:off x="5435600" y="3573463"/>
            <a:ext cx="431800" cy="20796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12" name="11 Flecha derecha"/>
          <p:cNvSpPr/>
          <p:nvPr/>
        </p:nvSpPr>
        <p:spPr>
          <a:xfrm rot="10800000">
            <a:off x="5435600" y="3860800"/>
            <a:ext cx="431800" cy="2159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13" name="12 Flecha derecha"/>
          <p:cNvSpPr/>
          <p:nvPr/>
        </p:nvSpPr>
        <p:spPr>
          <a:xfrm rot="10800000">
            <a:off x="2987675" y="3500438"/>
            <a:ext cx="431800" cy="2159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14" name="13 Rectángulo"/>
          <p:cNvSpPr/>
          <p:nvPr/>
        </p:nvSpPr>
        <p:spPr>
          <a:xfrm>
            <a:off x="827584" y="1700808"/>
            <a:ext cx="7344816" cy="3456384"/>
          </a:xfrm>
          <a:prstGeom prst="rect">
            <a:avLst/>
          </a:prstGeom>
          <a:ln>
            <a:noFill/>
          </a:ln>
          <a:effectLst>
            <a:outerShdw blurRad="152400" dist="317500" dir="5400000" sx="90000" sy="-19000" rotWithShape="0">
              <a:prstClr val="black">
                <a:alpha val="15000"/>
              </a:prstClr>
            </a:outerShdw>
          </a:effectLst>
          <a:scene3d>
            <a:camera prst="orthographicFront">
              <a:rot lat="0" lon="0" rev="0"/>
            </a:camera>
            <a:lightRig rig="chilly" dir="t">
              <a:rot lat="0" lon="0" rev="18480000"/>
            </a:lightRig>
          </a:scene3d>
          <a:sp3d prstMaterial="clear">
            <a:bevelT h="63500" prst="rible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3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sp>
        <p:nvSpPr>
          <p:cNvPr id="115715" name="Rectangle 2"/>
          <p:cNvSpPr>
            <a:spLocks noGrp="1" noChangeArrowheads="1"/>
          </p:cNvSpPr>
          <p:nvPr>
            <p:ph type="title"/>
          </p:nvPr>
        </p:nvSpPr>
        <p:spPr>
          <a:xfrm>
            <a:off x="685800" y="620713"/>
            <a:ext cx="7772400" cy="1143000"/>
          </a:xfrm>
          <a:solidFill>
            <a:srgbClr val="FFFFFF"/>
          </a:solidFill>
          <a:ln>
            <a:solidFill>
              <a:srgbClr val="000000"/>
            </a:solidFill>
            <a:miter lim="800000"/>
            <a:headEnd/>
            <a:tailEnd/>
          </a:ln>
        </p:spPr>
        <p:txBody>
          <a:bodyPr anchor="t"/>
          <a:lstStyle/>
          <a:p>
            <a:r>
              <a:rPr lang="es-CL" sz="3200" smtClean="0"/>
              <a:t>Decisiones Estratégicas en Gestión de Operaciones.</a:t>
            </a:r>
            <a:endParaRPr lang="es-ES" sz="3200" smtClean="0"/>
          </a:p>
        </p:txBody>
      </p:sp>
      <p:sp>
        <p:nvSpPr>
          <p:cNvPr id="95236" name="Text Box 3"/>
          <p:cNvSpPr txBox="1">
            <a:spLocks noChangeArrowheads="1"/>
          </p:cNvSpPr>
          <p:nvPr/>
        </p:nvSpPr>
        <p:spPr bwMode="auto">
          <a:xfrm>
            <a:off x="468313" y="1916113"/>
            <a:ext cx="7891462" cy="3693319"/>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a:spAutoFit/>
          </a:bodyPr>
          <a:lstStyle/>
          <a:p>
            <a:pPr marL="273050" indent="-273050">
              <a:buFontTx/>
              <a:buChar char="•"/>
              <a:defRPr/>
            </a:pPr>
            <a:r>
              <a:rPr lang="es-CL" b="1" dirty="0">
                <a:solidFill>
                  <a:srgbClr val="000066"/>
                </a:solidFill>
              </a:rPr>
              <a:t>Implica diseñar un sistema de operaciones, que es capaz de insertarse en el entorno para desarrollar en forma viable una estrategia de negocio dada.</a:t>
            </a:r>
          </a:p>
          <a:p>
            <a:pPr marL="273050" indent="-273050">
              <a:buFontTx/>
              <a:buChar char="•"/>
              <a:defRPr/>
            </a:pPr>
            <a:endParaRPr lang="es-CL" b="1" dirty="0">
              <a:solidFill>
                <a:srgbClr val="000066"/>
              </a:solidFill>
            </a:endParaRPr>
          </a:p>
          <a:p>
            <a:pPr marL="273050" indent="-273050">
              <a:buFontTx/>
              <a:buChar char="•"/>
              <a:defRPr/>
            </a:pPr>
            <a:r>
              <a:rPr lang="es-CL" b="1" dirty="0">
                <a:solidFill>
                  <a:srgbClr val="000066"/>
                </a:solidFill>
              </a:rPr>
              <a:t>Implica también que este sistema, debe insertarse y coordinarse adecuadamente con el resto de los sistemas de la empresa.</a:t>
            </a:r>
          </a:p>
          <a:p>
            <a:pPr marL="273050" indent="-273050">
              <a:buFontTx/>
              <a:buChar char="•"/>
              <a:defRPr/>
            </a:pPr>
            <a:endParaRPr lang="es-CL" b="1" dirty="0">
              <a:solidFill>
                <a:srgbClr val="000066"/>
              </a:solidFill>
            </a:endParaRPr>
          </a:p>
          <a:p>
            <a:pPr lvl="1">
              <a:buFontTx/>
              <a:buChar char="•"/>
              <a:defRPr/>
            </a:pPr>
            <a:r>
              <a:rPr lang="es-CL" b="1" dirty="0">
                <a:solidFill>
                  <a:srgbClr val="000066"/>
                </a:solidFill>
              </a:rPr>
              <a:t>Finanzas</a:t>
            </a:r>
          </a:p>
          <a:p>
            <a:pPr lvl="1">
              <a:buFontTx/>
              <a:buChar char="•"/>
              <a:defRPr/>
            </a:pPr>
            <a:r>
              <a:rPr lang="es-CL" b="1" dirty="0">
                <a:solidFill>
                  <a:srgbClr val="000066"/>
                </a:solidFill>
              </a:rPr>
              <a:t>Comercial</a:t>
            </a:r>
          </a:p>
          <a:p>
            <a:pPr lvl="1">
              <a:buFontTx/>
              <a:buChar char="•"/>
              <a:defRPr/>
            </a:pPr>
            <a:r>
              <a:rPr lang="es-CL" b="1" dirty="0">
                <a:solidFill>
                  <a:srgbClr val="000066"/>
                </a:solidFill>
              </a:rPr>
              <a:t>RRHH</a:t>
            </a:r>
          </a:p>
          <a:p>
            <a:pPr lvl="1">
              <a:buFontTx/>
              <a:buChar char="•"/>
              <a:defRPr/>
            </a:pPr>
            <a:r>
              <a:rPr lang="es-CL" b="1" dirty="0">
                <a:solidFill>
                  <a:srgbClr val="000066"/>
                </a:solidFill>
              </a:rPr>
              <a:t>Legal</a:t>
            </a:r>
          </a:p>
          <a:p>
            <a:pPr lvl="1">
              <a:buFontTx/>
              <a:buChar char="•"/>
              <a:defRPr/>
            </a:pPr>
            <a:r>
              <a:rPr lang="es-CL" b="1" dirty="0">
                <a:solidFill>
                  <a:srgbClr val="000066"/>
                </a:solidFill>
              </a:rPr>
              <a:t>Gobierno corporativo</a:t>
            </a:r>
            <a:endParaRPr lang="es-ES" b="1" dirty="0">
              <a:solidFill>
                <a:srgbClr val="000066"/>
              </a:solidFill>
            </a:endParaRPr>
          </a:p>
          <a:p>
            <a:pPr marL="273050" indent="-273050">
              <a:buFontTx/>
              <a:buChar char="•"/>
              <a:defRPr/>
            </a:pPr>
            <a:endParaRPr lang="es-ES" dirty="0"/>
          </a:p>
        </p:txBody>
      </p:sp>
      <p:pic>
        <p:nvPicPr>
          <p:cNvPr id="115719" name="Picture 4" descr="sumario04_14_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35825" y="5229225"/>
            <a:ext cx="1550988" cy="1276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5720" name="Text Box 5"/>
          <p:cNvSpPr txBox="1">
            <a:spLocks noChangeArrowheads="1"/>
          </p:cNvSpPr>
          <p:nvPr/>
        </p:nvSpPr>
        <p:spPr bwMode="auto">
          <a:xfrm>
            <a:off x="0" y="6289675"/>
            <a:ext cx="4048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a:solidFill>
                  <a:srgbClr val="99FF66"/>
                </a:solidFill>
              </a:rPr>
              <a:t>A</a:t>
            </a:r>
            <a:endParaRPr lang="es-ES">
              <a:solidFill>
                <a:srgbClr val="99FF66"/>
              </a:solidFill>
            </a:endParaRPr>
          </a:p>
        </p:txBody>
      </p:sp>
      <p:sp>
        <p:nvSpPr>
          <p:cNvPr id="115721" name="6 Marcador de fecha"/>
          <p:cNvSpPr>
            <a:spLocks noGrp="1"/>
          </p:cNvSpPr>
          <p:nvPr>
            <p:ph type="dt" sz="quarter" idx="4294967295"/>
          </p:nvPr>
        </p:nvSpPr>
        <p:spPr>
          <a:xfrm>
            <a:off x="0" y="6597650"/>
            <a:ext cx="2133600" cy="2603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FDB0C5B-CE0E-4B13-BB5C-943D9362798F}" type="datetime1">
              <a:rPr lang="es-CL" smtClean="0"/>
              <a:t>12-10-2011</a:t>
            </a:fld>
            <a:endParaRPr lang="es-ES"/>
          </a:p>
        </p:txBody>
      </p:sp>
      <p:sp>
        <p:nvSpPr>
          <p:cNvPr id="115722" name="7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B662280-0843-48C2-B60C-1C8B8BE7CBB9}" type="slidenum">
              <a:rPr lang="es-ES" smtClean="0"/>
              <a:pPr eaLnBrk="1" hangingPunct="1"/>
              <a:t>94</a:t>
            </a:fld>
            <a:endParaRPr lang="es-ES" smtClean="0"/>
          </a:p>
        </p:txBody>
      </p:sp>
    </p:spTree>
  </p:cSld>
  <p:clrMapOvr>
    <a:masterClrMapping/>
  </p:clrMapOvr>
  <p:transition/>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71" name="Oval 14"/>
          <p:cNvSpPr>
            <a:spLocks noChangeArrowheads="1"/>
          </p:cNvSpPr>
          <p:nvPr/>
        </p:nvSpPr>
        <p:spPr bwMode="auto">
          <a:xfrm>
            <a:off x="1116013" y="2492375"/>
            <a:ext cx="5976937" cy="2159000"/>
          </a:xfrm>
          <a:prstGeom prst="ellipse">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p>
            <a:pPr>
              <a:defRPr/>
            </a:pPr>
            <a:endParaRPr lang="es-ES"/>
          </a:p>
        </p:txBody>
      </p:sp>
      <p:sp>
        <p:nvSpPr>
          <p:cNvPr id="96295" name="Oval 58"/>
          <p:cNvSpPr>
            <a:spLocks noChangeArrowheads="1"/>
          </p:cNvSpPr>
          <p:nvPr/>
        </p:nvSpPr>
        <p:spPr bwMode="auto">
          <a:xfrm>
            <a:off x="250825" y="1989138"/>
            <a:ext cx="1368425" cy="4248150"/>
          </a:xfrm>
          <a:prstGeom prst="ellipse">
            <a:avLst/>
          </a:prstGeom>
          <a:ln>
            <a:headEnd/>
            <a:tailEnd/>
          </a:ln>
        </p:spPr>
        <p:style>
          <a:lnRef idx="1">
            <a:schemeClr val="accent3"/>
          </a:lnRef>
          <a:fillRef idx="2">
            <a:schemeClr val="accent3"/>
          </a:fillRef>
          <a:effectRef idx="1">
            <a:schemeClr val="accent3"/>
          </a:effectRef>
          <a:fontRef idx="minor">
            <a:schemeClr val="dk1"/>
          </a:fontRef>
        </p:style>
        <p:txBody>
          <a:bodyPr wrap="none" anchor="ctr"/>
          <a:lstStyle/>
          <a:p>
            <a:pPr>
              <a:defRPr/>
            </a:pPr>
            <a:endParaRPr lang="es-ES"/>
          </a:p>
        </p:txBody>
      </p:sp>
      <p:sp>
        <p:nvSpPr>
          <p:cNvPr id="116742" name="4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sp>
        <p:nvSpPr>
          <p:cNvPr id="2" name="Oval 22"/>
          <p:cNvSpPr>
            <a:spLocks noChangeArrowheads="1"/>
          </p:cNvSpPr>
          <p:nvPr/>
        </p:nvSpPr>
        <p:spPr bwMode="auto">
          <a:xfrm>
            <a:off x="7308850" y="620713"/>
            <a:ext cx="1835150" cy="5616575"/>
          </a:xfrm>
          <a:prstGeom prst="ellipse">
            <a:avLst/>
          </a:prstGeom>
          <a:ln>
            <a:headEnd/>
            <a:tailEnd/>
          </a:ln>
        </p:spPr>
        <p:style>
          <a:lnRef idx="1">
            <a:schemeClr val="accent1"/>
          </a:lnRef>
          <a:fillRef idx="2">
            <a:schemeClr val="accent1"/>
          </a:fillRef>
          <a:effectRef idx="1">
            <a:schemeClr val="accent1"/>
          </a:effectRef>
          <a:fontRef idx="minor">
            <a:schemeClr val="dk1"/>
          </a:fontRef>
        </p:style>
        <p:txBody>
          <a:bodyPr wrap="none" anchor="ctr"/>
          <a:lstStyle/>
          <a:p>
            <a:pPr>
              <a:defRPr/>
            </a:pPr>
            <a:endParaRPr lang="es-ES"/>
          </a:p>
        </p:txBody>
      </p:sp>
      <p:sp>
        <p:nvSpPr>
          <p:cNvPr id="116744" name="Rectangle 24"/>
          <p:cNvSpPr>
            <a:spLocks noChangeArrowheads="1"/>
          </p:cNvSpPr>
          <p:nvPr/>
        </p:nvSpPr>
        <p:spPr bwMode="auto">
          <a:xfrm>
            <a:off x="8027988" y="1341438"/>
            <a:ext cx="431800" cy="358775"/>
          </a:xfrm>
          <a:prstGeom prst="rect">
            <a:avLst/>
          </a:prstGeom>
          <a:solidFill>
            <a:srgbClr val="00FF00"/>
          </a:solidFill>
          <a:ln w="9525">
            <a:solidFill>
              <a:schemeClr val="tx1"/>
            </a:solidFill>
            <a:miter lim="800000"/>
            <a:headEnd/>
            <a:tailEnd/>
          </a:ln>
        </p:spPr>
        <p:txBody>
          <a:bodyPr wrap="none" anchor="ctr"/>
          <a:lstStyle/>
          <a:p>
            <a:endParaRPr lang="es-CL"/>
          </a:p>
        </p:txBody>
      </p:sp>
      <p:sp>
        <p:nvSpPr>
          <p:cNvPr id="116745" name="Rectangle 25"/>
          <p:cNvSpPr>
            <a:spLocks noChangeArrowheads="1"/>
          </p:cNvSpPr>
          <p:nvPr/>
        </p:nvSpPr>
        <p:spPr bwMode="auto">
          <a:xfrm>
            <a:off x="8027988" y="2060575"/>
            <a:ext cx="431800" cy="358775"/>
          </a:xfrm>
          <a:prstGeom prst="rect">
            <a:avLst/>
          </a:prstGeom>
          <a:solidFill>
            <a:srgbClr val="00FF00"/>
          </a:solidFill>
          <a:ln w="9525">
            <a:solidFill>
              <a:schemeClr val="tx1"/>
            </a:solidFill>
            <a:miter lim="800000"/>
            <a:headEnd/>
            <a:tailEnd/>
          </a:ln>
        </p:spPr>
        <p:txBody>
          <a:bodyPr wrap="none" anchor="ctr"/>
          <a:lstStyle/>
          <a:p>
            <a:endParaRPr lang="es-CL"/>
          </a:p>
        </p:txBody>
      </p:sp>
      <p:sp>
        <p:nvSpPr>
          <p:cNvPr id="116746" name="Rectangle 26"/>
          <p:cNvSpPr>
            <a:spLocks noChangeArrowheads="1"/>
          </p:cNvSpPr>
          <p:nvPr/>
        </p:nvSpPr>
        <p:spPr bwMode="auto">
          <a:xfrm>
            <a:off x="8027988" y="2781300"/>
            <a:ext cx="431800" cy="358775"/>
          </a:xfrm>
          <a:prstGeom prst="rect">
            <a:avLst/>
          </a:prstGeom>
          <a:solidFill>
            <a:srgbClr val="00FF00"/>
          </a:solidFill>
          <a:ln w="9525">
            <a:solidFill>
              <a:schemeClr val="tx1"/>
            </a:solidFill>
            <a:miter lim="800000"/>
            <a:headEnd/>
            <a:tailEnd/>
          </a:ln>
        </p:spPr>
        <p:txBody>
          <a:bodyPr wrap="none" anchor="ctr"/>
          <a:lstStyle/>
          <a:p>
            <a:endParaRPr lang="es-CL"/>
          </a:p>
        </p:txBody>
      </p:sp>
      <p:sp>
        <p:nvSpPr>
          <p:cNvPr id="116747" name="Rectangle 30"/>
          <p:cNvSpPr>
            <a:spLocks noChangeArrowheads="1"/>
          </p:cNvSpPr>
          <p:nvPr/>
        </p:nvSpPr>
        <p:spPr bwMode="auto">
          <a:xfrm>
            <a:off x="8027988" y="4941888"/>
            <a:ext cx="431800" cy="358775"/>
          </a:xfrm>
          <a:prstGeom prst="rect">
            <a:avLst/>
          </a:prstGeom>
          <a:solidFill>
            <a:srgbClr val="00FF00"/>
          </a:solidFill>
          <a:ln w="9525">
            <a:solidFill>
              <a:schemeClr val="tx1"/>
            </a:solidFill>
            <a:miter lim="800000"/>
            <a:headEnd/>
            <a:tailEnd/>
          </a:ln>
        </p:spPr>
        <p:txBody>
          <a:bodyPr wrap="none" anchor="ctr"/>
          <a:lstStyle/>
          <a:p>
            <a:endParaRPr lang="es-CL"/>
          </a:p>
        </p:txBody>
      </p:sp>
      <p:sp>
        <p:nvSpPr>
          <p:cNvPr id="116748" name="Rectangle 31"/>
          <p:cNvSpPr>
            <a:spLocks noChangeArrowheads="1"/>
          </p:cNvSpPr>
          <p:nvPr/>
        </p:nvSpPr>
        <p:spPr bwMode="auto">
          <a:xfrm>
            <a:off x="8027988" y="3429000"/>
            <a:ext cx="431800" cy="358775"/>
          </a:xfrm>
          <a:prstGeom prst="rect">
            <a:avLst/>
          </a:prstGeom>
          <a:solidFill>
            <a:srgbClr val="00FF00"/>
          </a:solidFill>
          <a:ln w="9525">
            <a:solidFill>
              <a:schemeClr val="tx1"/>
            </a:solidFill>
            <a:miter lim="800000"/>
            <a:headEnd/>
            <a:tailEnd/>
          </a:ln>
        </p:spPr>
        <p:txBody>
          <a:bodyPr wrap="none" anchor="ctr"/>
          <a:lstStyle/>
          <a:p>
            <a:endParaRPr lang="es-CL"/>
          </a:p>
        </p:txBody>
      </p:sp>
      <p:sp>
        <p:nvSpPr>
          <p:cNvPr id="116749" name="Line 33"/>
          <p:cNvSpPr>
            <a:spLocks noChangeShapeType="1"/>
          </p:cNvSpPr>
          <p:nvPr/>
        </p:nvSpPr>
        <p:spPr bwMode="auto">
          <a:xfrm>
            <a:off x="7380288" y="4365625"/>
            <a:ext cx="863600" cy="719138"/>
          </a:xfrm>
          <a:prstGeom prst="line">
            <a:avLst/>
          </a:prstGeom>
          <a:noFill/>
          <a:ln w="38100">
            <a:solidFill>
              <a:srgbClr val="000066"/>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116750" name="Oval 4"/>
          <p:cNvSpPr>
            <a:spLocks noChangeArrowheads="1"/>
          </p:cNvSpPr>
          <p:nvPr/>
        </p:nvSpPr>
        <p:spPr bwMode="auto">
          <a:xfrm>
            <a:off x="3492500" y="3429000"/>
            <a:ext cx="1512888" cy="863600"/>
          </a:xfrm>
          <a:prstGeom prst="ellipse">
            <a:avLst/>
          </a:prstGeom>
          <a:solidFill>
            <a:schemeClr val="accent1"/>
          </a:solidFill>
          <a:ln w="9525">
            <a:solidFill>
              <a:schemeClr val="tx1"/>
            </a:solidFill>
            <a:round/>
            <a:headEnd/>
            <a:tailEnd/>
          </a:ln>
        </p:spPr>
        <p:txBody>
          <a:bodyPr wrap="none" anchor="ctr"/>
          <a:lstStyle/>
          <a:p>
            <a:pPr algn="ctr"/>
            <a:r>
              <a:rPr lang="es-CL"/>
              <a:t>Producir</a:t>
            </a:r>
            <a:endParaRPr lang="es-ES"/>
          </a:p>
        </p:txBody>
      </p:sp>
      <p:sp>
        <p:nvSpPr>
          <p:cNvPr id="116751" name="Oval 7"/>
          <p:cNvSpPr>
            <a:spLocks noChangeArrowheads="1"/>
          </p:cNvSpPr>
          <p:nvPr/>
        </p:nvSpPr>
        <p:spPr bwMode="auto">
          <a:xfrm>
            <a:off x="1692275" y="3429000"/>
            <a:ext cx="1512888" cy="863600"/>
          </a:xfrm>
          <a:prstGeom prst="ellipse">
            <a:avLst/>
          </a:prstGeom>
          <a:solidFill>
            <a:schemeClr val="accent1"/>
          </a:solidFill>
          <a:ln w="9525">
            <a:solidFill>
              <a:schemeClr val="tx1"/>
            </a:solidFill>
            <a:round/>
            <a:headEnd/>
            <a:tailEnd/>
          </a:ln>
        </p:spPr>
        <p:txBody>
          <a:bodyPr wrap="none" anchor="ctr"/>
          <a:lstStyle/>
          <a:p>
            <a:pPr algn="ctr"/>
            <a:r>
              <a:rPr lang="es-CL"/>
              <a:t>Abastecer</a:t>
            </a:r>
            <a:endParaRPr lang="es-ES"/>
          </a:p>
        </p:txBody>
      </p:sp>
      <p:sp>
        <p:nvSpPr>
          <p:cNvPr id="116752" name="Oval 8"/>
          <p:cNvSpPr>
            <a:spLocks noChangeArrowheads="1"/>
          </p:cNvSpPr>
          <p:nvPr/>
        </p:nvSpPr>
        <p:spPr bwMode="auto">
          <a:xfrm>
            <a:off x="5292725" y="3429000"/>
            <a:ext cx="1512888" cy="863600"/>
          </a:xfrm>
          <a:prstGeom prst="ellipse">
            <a:avLst/>
          </a:prstGeom>
          <a:solidFill>
            <a:schemeClr val="accent1"/>
          </a:solidFill>
          <a:ln w="9525">
            <a:solidFill>
              <a:schemeClr val="tx1"/>
            </a:solidFill>
            <a:round/>
            <a:headEnd/>
            <a:tailEnd/>
          </a:ln>
        </p:spPr>
        <p:txBody>
          <a:bodyPr wrap="none" anchor="ctr"/>
          <a:lstStyle/>
          <a:p>
            <a:pPr algn="ctr"/>
            <a:r>
              <a:rPr lang="es-CL"/>
              <a:t>Distribuir</a:t>
            </a:r>
            <a:endParaRPr lang="es-ES"/>
          </a:p>
        </p:txBody>
      </p:sp>
      <p:sp>
        <p:nvSpPr>
          <p:cNvPr id="116753" name="Oval 12"/>
          <p:cNvSpPr>
            <a:spLocks noChangeArrowheads="1"/>
          </p:cNvSpPr>
          <p:nvPr/>
        </p:nvSpPr>
        <p:spPr bwMode="auto">
          <a:xfrm>
            <a:off x="2051050" y="2925763"/>
            <a:ext cx="4176713" cy="503237"/>
          </a:xfrm>
          <a:prstGeom prst="ellipse">
            <a:avLst/>
          </a:prstGeom>
          <a:solidFill>
            <a:srgbClr val="FFFF00"/>
          </a:solidFill>
          <a:ln w="9525">
            <a:solidFill>
              <a:srgbClr val="FF0000"/>
            </a:solidFill>
            <a:round/>
            <a:headEnd/>
            <a:tailEnd/>
          </a:ln>
        </p:spPr>
        <p:txBody>
          <a:bodyPr wrap="none" anchor="ctr"/>
          <a:lstStyle/>
          <a:p>
            <a:pPr algn="ctr"/>
            <a:r>
              <a:rPr lang="es-CL"/>
              <a:t>Gestión</a:t>
            </a:r>
            <a:endParaRPr lang="es-ES"/>
          </a:p>
        </p:txBody>
      </p:sp>
      <p:sp>
        <p:nvSpPr>
          <p:cNvPr id="116754" name="Line 15"/>
          <p:cNvSpPr>
            <a:spLocks noChangeShapeType="1"/>
          </p:cNvSpPr>
          <p:nvPr/>
        </p:nvSpPr>
        <p:spPr bwMode="auto">
          <a:xfrm>
            <a:off x="3059113" y="3933825"/>
            <a:ext cx="504825"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116755" name="Line 16"/>
          <p:cNvSpPr>
            <a:spLocks noChangeShapeType="1"/>
          </p:cNvSpPr>
          <p:nvPr/>
        </p:nvSpPr>
        <p:spPr bwMode="auto">
          <a:xfrm>
            <a:off x="4932363" y="3933825"/>
            <a:ext cx="576262"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116756" name="Line 17"/>
          <p:cNvSpPr>
            <a:spLocks noChangeShapeType="1"/>
          </p:cNvSpPr>
          <p:nvPr/>
        </p:nvSpPr>
        <p:spPr bwMode="auto">
          <a:xfrm flipH="1">
            <a:off x="2627313" y="3429000"/>
            <a:ext cx="215900" cy="28733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116757" name="Line 20"/>
          <p:cNvSpPr>
            <a:spLocks noChangeShapeType="1"/>
          </p:cNvSpPr>
          <p:nvPr/>
        </p:nvSpPr>
        <p:spPr bwMode="auto">
          <a:xfrm>
            <a:off x="5435600" y="3429000"/>
            <a:ext cx="215900" cy="28733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116758" name="Line 21"/>
          <p:cNvSpPr>
            <a:spLocks noChangeShapeType="1"/>
          </p:cNvSpPr>
          <p:nvPr/>
        </p:nvSpPr>
        <p:spPr bwMode="auto">
          <a:xfrm>
            <a:off x="4140200" y="3429000"/>
            <a:ext cx="0" cy="2159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116759" name="Rectangle 29"/>
          <p:cNvSpPr>
            <a:spLocks noChangeArrowheads="1"/>
          </p:cNvSpPr>
          <p:nvPr/>
        </p:nvSpPr>
        <p:spPr bwMode="auto">
          <a:xfrm>
            <a:off x="7092950" y="4221163"/>
            <a:ext cx="431800" cy="358775"/>
          </a:xfrm>
          <a:prstGeom prst="rect">
            <a:avLst/>
          </a:prstGeom>
          <a:solidFill>
            <a:schemeClr val="accent1"/>
          </a:solidFill>
          <a:ln w="9525">
            <a:solidFill>
              <a:schemeClr val="tx1"/>
            </a:solidFill>
            <a:miter lim="800000"/>
            <a:headEnd/>
            <a:tailEnd/>
          </a:ln>
        </p:spPr>
        <p:txBody>
          <a:bodyPr wrap="none" anchor="ctr"/>
          <a:lstStyle/>
          <a:p>
            <a:endParaRPr lang="es-CL"/>
          </a:p>
        </p:txBody>
      </p:sp>
      <p:sp>
        <p:nvSpPr>
          <p:cNvPr id="116760" name="Line 32"/>
          <p:cNvSpPr>
            <a:spLocks noChangeShapeType="1"/>
          </p:cNvSpPr>
          <p:nvPr/>
        </p:nvSpPr>
        <p:spPr bwMode="auto">
          <a:xfrm>
            <a:off x="6588125" y="4005263"/>
            <a:ext cx="576263" cy="36036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116761" name="Rectangle 38"/>
          <p:cNvSpPr>
            <a:spLocks noChangeArrowheads="1"/>
          </p:cNvSpPr>
          <p:nvPr/>
        </p:nvSpPr>
        <p:spPr bwMode="auto">
          <a:xfrm>
            <a:off x="755650" y="3716338"/>
            <a:ext cx="574675" cy="360362"/>
          </a:xfrm>
          <a:prstGeom prst="rect">
            <a:avLst/>
          </a:prstGeom>
          <a:solidFill>
            <a:schemeClr val="accent1"/>
          </a:solidFill>
          <a:ln w="9525">
            <a:solidFill>
              <a:schemeClr val="tx1"/>
            </a:solidFill>
            <a:miter lim="800000"/>
            <a:headEnd/>
            <a:tailEnd/>
          </a:ln>
        </p:spPr>
        <p:txBody>
          <a:bodyPr wrap="none" anchor="ctr"/>
          <a:lstStyle/>
          <a:p>
            <a:pPr algn="ctr"/>
            <a:r>
              <a:rPr lang="es-CL"/>
              <a:t>P</a:t>
            </a:r>
            <a:endParaRPr lang="es-ES"/>
          </a:p>
        </p:txBody>
      </p:sp>
      <p:sp>
        <p:nvSpPr>
          <p:cNvPr id="116762" name="Line 39"/>
          <p:cNvSpPr>
            <a:spLocks noChangeShapeType="1"/>
          </p:cNvSpPr>
          <p:nvPr/>
        </p:nvSpPr>
        <p:spPr bwMode="auto">
          <a:xfrm>
            <a:off x="1331913" y="3933825"/>
            <a:ext cx="4318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116763" name="Line 45"/>
          <p:cNvSpPr>
            <a:spLocks noChangeShapeType="1"/>
          </p:cNvSpPr>
          <p:nvPr/>
        </p:nvSpPr>
        <p:spPr bwMode="auto">
          <a:xfrm flipH="1">
            <a:off x="1187450" y="4149725"/>
            <a:ext cx="2736850" cy="6477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116764" name="Line 46"/>
          <p:cNvSpPr>
            <a:spLocks noChangeShapeType="1"/>
          </p:cNvSpPr>
          <p:nvPr/>
        </p:nvSpPr>
        <p:spPr bwMode="auto">
          <a:xfrm flipV="1">
            <a:off x="1258888" y="4221163"/>
            <a:ext cx="2808287" cy="79216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116765" name="Oval 37"/>
          <p:cNvSpPr>
            <a:spLocks noChangeArrowheads="1"/>
          </p:cNvSpPr>
          <p:nvPr/>
        </p:nvSpPr>
        <p:spPr bwMode="auto">
          <a:xfrm>
            <a:off x="250825" y="1989138"/>
            <a:ext cx="1368425" cy="424815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s-CL"/>
          </a:p>
        </p:txBody>
      </p:sp>
      <p:sp>
        <p:nvSpPr>
          <p:cNvPr id="116766" name="Rectangle 42"/>
          <p:cNvSpPr>
            <a:spLocks noChangeArrowheads="1"/>
          </p:cNvSpPr>
          <p:nvPr/>
        </p:nvSpPr>
        <p:spPr bwMode="auto">
          <a:xfrm>
            <a:off x="684213" y="4724400"/>
            <a:ext cx="574675" cy="360363"/>
          </a:xfrm>
          <a:prstGeom prst="rect">
            <a:avLst/>
          </a:prstGeom>
          <a:solidFill>
            <a:schemeClr val="accent1"/>
          </a:solidFill>
          <a:ln w="9525">
            <a:solidFill>
              <a:schemeClr val="tx1"/>
            </a:solidFill>
            <a:miter lim="800000"/>
            <a:headEnd/>
            <a:tailEnd/>
          </a:ln>
        </p:spPr>
        <p:txBody>
          <a:bodyPr wrap="none" anchor="ctr"/>
          <a:lstStyle/>
          <a:p>
            <a:pPr algn="ctr"/>
            <a:r>
              <a:rPr lang="es-CL"/>
              <a:t>P</a:t>
            </a:r>
            <a:endParaRPr lang="es-ES"/>
          </a:p>
        </p:txBody>
      </p:sp>
      <p:sp>
        <p:nvSpPr>
          <p:cNvPr id="116767" name="Rectangle 43"/>
          <p:cNvSpPr>
            <a:spLocks noChangeArrowheads="1"/>
          </p:cNvSpPr>
          <p:nvPr/>
        </p:nvSpPr>
        <p:spPr bwMode="auto">
          <a:xfrm>
            <a:off x="684213" y="2565400"/>
            <a:ext cx="574675" cy="360363"/>
          </a:xfrm>
          <a:prstGeom prst="rect">
            <a:avLst/>
          </a:prstGeom>
          <a:solidFill>
            <a:schemeClr val="accent1"/>
          </a:solidFill>
          <a:ln w="9525">
            <a:solidFill>
              <a:schemeClr val="tx1"/>
            </a:solidFill>
            <a:miter lim="800000"/>
            <a:headEnd/>
            <a:tailEnd/>
          </a:ln>
        </p:spPr>
        <p:txBody>
          <a:bodyPr wrap="none" anchor="ctr"/>
          <a:lstStyle/>
          <a:p>
            <a:pPr algn="ctr"/>
            <a:r>
              <a:rPr lang="es-CL"/>
              <a:t>P</a:t>
            </a:r>
            <a:endParaRPr lang="es-ES"/>
          </a:p>
        </p:txBody>
      </p:sp>
      <p:sp>
        <p:nvSpPr>
          <p:cNvPr id="116768" name="Text Box 47"/>
          <p:cNvSpPr txBox="1">
            <a:spLocks noChangeArrowheads="1"/>
          </p:cNvSpPr>
          <p:nvPr/>
        </p:nvSpPr>
        <p:spPr bwMode="auto">
          <a:xfrm>
            <a:off x="0" y="1222375"/>
            <a:ext cx="1700213"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sz="1600" b="1"/>
              <a:t>Proveedores</a:t>
            </a:r>
          </a:p>
          <a:p>
            <a:pPr eaLnBrk="1" hangingPunct="1"/>
            <a:r>
              <a:rPr lang="es-CL" sz="1600" b="1"/>
              <a:t>Bienes y servicios</a:t>
            </a:r>
            <a:endParaRPr lang="es-ES" sz="1600" b="1"/>
          </a:p>
        </p:txBody>
      </p:sp>
      <p:sp>
        <p:nvSpPr>
          <p:cNvPr id="116769" name="Line 36"/>
          <p:cNvSpPr>
            <a:spLocks noChangeShapeType="1"/>
          </p:cNvSpPr>
          <p:nvPr/>
        </p:nvSpPr>
        <p:spPr bwMode="auto">
          <a:xfrm flipV="1">
            <a:off x="6659563" y="5229225"/>
            <a:ext cx="1368425" cy="93662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116770" name="Line 44"/>
          <p:cNvSpPr>
            <a:spLocks noChangeShapeType="1"/>
          </p:cNvSpPr>
          <p:nvPr/>
        </p:nvSpPr>
        <p:spPr bwMode="auto">
          <a:xfrm>
            <a:off x="1042988" y="5013325"/>
            <a:ext cx="1441450" cy="1008063"/>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grpSp>
        <p:nvGrpSpPr>
          <p:cNvPr id="116771" name="Group 52"/>
          <p:cNvGrpSpPr>
            <a:grpSpLocks/>
          </p:cNvGrpSpPr>
          <p:nvPr/>
        </p:nvGrpSpPr>
        <p:grpSpPr bwMode="auto">
          <a:xfrm>
            <a:off x="1835150" y="5300663"/>
            <a:ext cx="5329238" cy="1296987"/>
            <a:chOff x="1156" y="3339"/>
            <a:chExt cx="3357" cy="817"/>
          </a:xfrm>
        </p:grpSpPr>
        <p:sp>
          <p:nvSpPr>
            <p:cNvPr id="116781" name="Oval 34"/>
            <p:cNvSpPr>
              <a:spLocks noChangeArrowheads="1"/>
            </p:cNvSpPr>
            <p:nvPr/>
          </p:nvSpPr>
          <p:spPr bwMode="auto">
            <a:xfrm>
              <a:off x="1156" y="3612"/>
              <a:ext cx="3357" cy="544"/>
            </a:xfrm>
            <a:prstGeom prst="ellipse">
              <a:avLst/>
            </a:prstGeom>
            <a:solidFill>
              <a:srgbClr val="FF6600"/>
            </a:solidFill>
            <a:ln w="9525">
              <a:solidFill>
                <a:schemeClr val="tx1"/>
              </a:solidFill>
              <a:round/>
              <a:headEnd/>
              <a:tailEnd/>
            </a:ln>
          </p:spPr>
          <p:txBody>
            <a:bodyPr wrap="none" anchor="ctr"/>
            <a:lstStyle/>
            <a:p>
              <a:pPr algn="ctr"/>
              <a:r>
                <a:rPr lang="es-CL"/>
                <a:t>Cadena rival</a:t>
              </a:r>
              <a:endParaRPr lang="es-ES"/>
            </a:p>
          </p:txBody>
        </p:sp>
        <p:sp>
          <p:nvSpPr>
            <p:cNvPr id="116782" name="Text Box 48"/>
            <p:cNvSpPr txBox="1">
              <a:spLocks noChangeArrowheads="1"/>
            </p:cNvSpPr>
            <p:nvPr/>
          </p:nvSpPr>
          <p:spPr bwMode="auto">
            <a:xfrm>
              <a:off x="2880" y="3339"/>
              <a:ext cx="126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b="1"/>
                <a:t>Competidores</a:t>
              </a:r>
              <a:endParaRPr lang="es-ES" b="1"/>
            </a:p>
          </p:txBody>
        </p:sp>
      </p:grpSp>
      <p:sp>
        <p:nvSpPr>
          <p:cNvPr id="116772" name="Text Box 23"/>
          <p:cNvSpPr txBox="1">
            <a:spLocks noChangeArrowheads="1"/>
          </p:cNvSpPr>
          <p:nvPr/>
        </p:nvSpPr>
        <p:spPr bwMode="auto">
          <a:xfrm>
            <a:off x="7877175" y="260350"/>
            <a:ext cx="135096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b="1"/>
              <a:t>Mercado</a:t>
            </a:r>
          </a:p>
          <a:p>
            <a:pPr eaLnBrk="1" hangingPunct="1"/>
            <a:r>
              <a:rPr lang="es-CL" b="1"/>
              <a:t>Clientes</a:t>
            </a:r>
            <a:endParaRPr lang="es-ES" b="1"/>
          </a:p>
        </p:txBody>
      </p:sp>
      <p:sp>
        <p:nvSpPr>
          <p:cNvPr id="116773" name="Line 27"/>
          <p:cNvSpPr>
            <a:spLocks noChangeShapeType="1"/>
          </p:cNvSpPr>
          <p:nvPr/>
        </p:nvSpPr>
        <p:spPr bwMode="auto">
          <a:xfrm flipV="1">
            <a:off x="6732588" y="2997200"/>
            <a:ext cx="1368425" cy="792163"/>
          </a:xfrm>
          <a:prstGeom prst="line">
            <a:avLst/>
          </a:prstGeom>
          <a:noFill/>
          <a:ln w="38100">
            <a:solidFill>
              <a:srgbClr val="000066"/>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116774" name="Text Box 54"/>
          <p:cNvSpPr txBox="1">
            <a:spLocks noChangeArrowheads="1"/>
          </p:cNvSpPr>
          <p:nvPr/>
        </p:nvSpPr>
        <p:spPr bwMode="auto">
          <a:xfrm>
            <a:off x="0" y="6289675"/>
            <a:ext cx="4048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a:solidFill>
                  <a:srgbClr val="99FF66"/>
                </a:solidFill>
              </a:rPr>
              <a:t>A</a:t>
            </a:r>
            <a:endParaRPr lang="es-ES">
              <a:solidFill>
                <a:srgbClr val="99FF66"/>
              </a:solidFill>
            </a:endParaRPr>
          </a:p>
        </p:txBody>
      </p:sp>
      <p:sp>
        <p:nvSpPr>
          <p:cNvPr id="116775" name="Line 55"/>
          <p:cNvSpPr>
            <a:spLocks noChangeShapeType="1"/>
          </p:cNvSpPr>
          <p:nvPr/>
        </p:nvSpPr>
        <p:spPr bwMode="auto">
          <a:xfrm>
            <a:off x="1331913" y="3933825"/>
            <a:ext cx="4318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116776" name="Line 56"/>
          <p:cNvSpPr>
            <a:spLocks noChangeShapeType="1"/>
          </p:cNvSpPr>
          <p:nvPr/>
        </p:nvSpPr>
        <p:spPr bwMode="auto">
          <a:xfrm flipH="1">
            <a:off x="1187450" y="4149725"/>
            <a:ext cx="2736850" cy="6477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116777" name="Line 57"/>
          <p:cNvSpPr>
            <a:spLocks noChangeShapeType="1"/>
          </p:cNvSpPr>
          <p:nvPr/>
        </p:nvSpPr>
        <p:spPr bwMode="auto">
          <a:xfrm flipV="1">
            <a:off x="1258888" y="4221163"/>
            <a:ext cx="2808287" cy="79216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116778" name="Text Box 59"/>
          <p:cNvSpPr txBox="1">
            <a:spLocks noChangeArrowheads="1"/>
          </p:cNvSpPr>
          <p:nvPr/>
        </p:nvSpPr>
        <p:spPr bwMode="auto">
          <a:xfrm>
            <a:off x="0" y="1222375"/>
            <a:ext cx="1700213"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sz="1600" b="1"/>
              <a:t>Proveedores</a:t>
            </a:r>
          </a:p>
          <a:p>
            <a:pPr eaLnBrk="1" hangingPunct="1"/>
            <a:r>
              <a:rPr lang="es-CL" sz="1600" b="1"/>
              <a:t>Bienes y servicios</a:t>
            </a:r>
            <a:endParaRPr lang="es-ES" sz="1600" b="1"/>
          </a:p>
        </p:txBody>
      </p:sp>
      <p:sp>
        <p:nvSpPr>
          <p:cNvPr id="116779" name="42 Marcador de fecha"/>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9782FF2-67A1-428E-84C5-8C5453A7588E}" type="datetime1">
              <a:rPr lang="es-CL" smtClean="0"/>
              <a:t>12-10-2011</a:t>
            </a:fld>
            <a:endParaRPr lang="es-ES"/>
          </a:p>
        </p:txBody>
      </p:sp>
      <p:sp>
        <p:nvSpPr>
          <p:cNvPr id="116780" name="43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328FE8A-208E-4128-A1C2-2EDDF0F15441}" type="slidenum">
              <a:rPr lang="es-ES"/>
              <a:pPr eaLnBrk="1" hangingPunct="1"/>
              <a:t>95</a:t>
            </a:fld>
            <a:endParaRPr lang="es-ES"/>
          </a:p>
        </p:txBody>
      </p:sp>
    </p:spTree>
  </p:cSld>
  <p:clrMapOvr>
    <a:masterClrMapping/>
  </p:clrMapOvr>
  <p:transition/>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4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sp>
        <p:nvSpPr>
          <p:cNvPr id="117763" name="Oval 2"/>
          <p:cNvSpPr>
            <a:spLocks noChangeArrowheads="1"/>
          </p:cNvSpPr>
          <p:nvPr/>
        </p:nvSpPr>
        <p:spPr bwMode="auto">
          <a:xfrm>
            <a:off x="3492500" y="3429000"/>
            <a:ext cx="1512888" cy="863600"/>
          </a:xfrm>
          <a:prstGeom prst="ellipse">
            <a:avLst/>
          </a:prstGeom>
          <a:solidFill>
            <a:schemeClr val="accent1"/>
          </a:solidFill>
          <a:ln w="9525">
            <a:solidFill>
              <a:schemeClr val="tx1"/>
            </a:solidFill>
            <a:round/>
            <a:headEnd/>
            <a:tailEnd/>
          </a:ln>
        </p:spPr>
        <p:txBody>
          <a:bodyPr wrap="none" anchor="ctr"/>
          <a:lstStyle/>
          <a:p>
            <a:pPr algn="ctr"/>
            <a:r>
              <a:rPr lang="es-CL"/>
              <a:t>Producir</a:t>
            </a:r>
            <a:endParaRPr lang="es-ES"/>
          </a:p>
        </p:txBody>
      </p:sp>
      <p:sp>
        <p:nvSpPr>
          <p:cNvPr id="117764" name="Oval 3"/>
          <p:cNvSpPr>
            <a:spLocks noChangeArrowheads="1"/>
          </p:cNvSpPr>
          <p:nvPr/>
        </p:nvSpPr>
        <p:spPr bwMode="auto">
          <a:xfrm>
            <a:off x="1692275" y="3429000"/>
            <a:ext cx="1512888" cy="863600"/>
          </a:xfrm>
          <a:prstGeom prst="ellipse">
            <a:avLst/>
          </a:prstGeom>
          <a:solidFill>
            <a:schemeClr val="accent1"/>
          </a:solidFill>
          <a:ln w="9525">
            <a:solidFill>
              <a:schemeClr val="tx1"/>
            </a:solidFill>
            <a:round/>
            <a:headEnd/>
            <a:tailEnd/>
          </a:ln>
        </p:spPr>
        <p:txBody>
          <a:bodyPr wrap="none" anchor="ctr"/>
          <a:lstStyle/>
          <a:p>
            <a:pPr algn="ctr"/>
            <a:r>
              <a:rPr lang="es-CL"/>
              <a:t>Abastecer</a:t>
            </a:r>
            <a:endParaRPr lang="es-ES"/>
          </a:p>
        </p:txBody>
      </p:sp>
      <p:sp>
        <p:nvSpPr>
          <p:cNvPr id="117765" name="Oval 4"/>
          <p:cNvSpPr>
            <a:spLocks noChangeArrowheads="1"/>
          </p:cNvSpPr>
          <p:nvPr/>
        </p:nvSpPr>
        <p:spPr bwMode="auto">
          <a:xfrm>
            <a:off x="5292725" y="3429000"/>
            <a:ext cx="1512888" cy="863600"/>
          </a:xfrm>
          <a:prstGeom prst="ellipse">
            <a:avLst/>
          </a:prstGeom>
          <a:solidFill>
            <a:schemeClr val="accent1"/>
          </a:solidFill>
          <a:ln w="9525">
            <a:solidFill>
              <a:schemeClr val="tx1"/>
            </a:solidFill>
            <a:round/>
            <a:headEnd/>
            <a:tailEnd/>
          </a:ln>
        </p:spPr>
        <p:txBody>
          <a:bodyPr wrap="none" anchor="ctr"/>
          <a:lstStyle/>
          <a:p>
            <a:pPr algn="ctr"/>
            <a:r>
              <a:rPr lang="es-CL"/>
              <a:t>Distribuir</a:t>
            </a:r>
            <a:endParaRPr lang="es-ES"/>
          </a:p>
        </p:txBody>
      </p:sp>
      <p:sp>
        <p:nvSpPr>
          <p:cNvPr id="117766" name="Oval 5"/>
          <p:cNvSpPr>
            <a:spLocks noChangeArrowheads="1"/>
          </p:cNvSpPr>
          <p:nvPr/>
        </p:nvSpPr>
        <p:spPr bwMode="auto">
          <a:xfrm>
            <a:off x="2051050" y="2925763"/>
            <a:ext cx="4176713" cy="503237"/>
          </a:xfrm>
          <a:prstGeom prst="ellipse">
            <a:avLst/>
          </a:prstGeom>
          <a:solidFill>
            <a:srgbClr val="FFFF00"/>
          </a:solidFill>
          <a:ln w="9525">
            <a:solidFill>
              <a:srgbClr val="FF0000"/>
            </a:solidFill>
            <a:round/>
            <a:headEnd/>
            <a:tailEnd/>
          </a:ln>
        </p:spPr>
        <p:txBody>
          <a:bodyPr wrap="none" anchor="ctr"/>
          <a:lstStyle/>
          <a:p>
            <a:pPr algn="ctr"/>
            <a:r>
              <a:rPr lang="es-CL"/>
              <a:t>Gestión</a:t>
            </a:r>
            <a:endParaRPr lang="es-ES"/>
          </a:p>
        </p:txBody>
      </p:sp>
      <p:sp>
        <p:nvSpPr>
          <p:cNvPr id="117767" name="Oval 6"/>
          <p:cNvSpPr>
            <a:spLocks noChangeArrowheads="1"/>
          </p:cNvSpPr>
          <p:nvPr/>
        </p:nvSpPr>
        <p:spPr bwMode="auto">
          <a:xfrm>
            <a:off x="1116013" y="2636838"/>
            <a:ext cx="5976937" cy="2159000"/>
          </a:xfrm>
          <a:prstGeom prst="ellipse">
            <a:avLst/>
          </a:prstGeom>
          <a:solidFill>
            <a:srgbClr val="CCFFCC">
              <a:alpha val="49019"/>
            </a:srgbClr>
          </a:solidFill>
          <a:ln w="38100">
            <a:solidFill>
              <a:srgbClr val="FF0000"/>
            </a:solidFill>
            <a:prstDash val="dash"/>
            <a:round/>
            <a:headEnd/>
            <a:tailEnd/>
          </a:ln>
        </p:spPr>
        <p:txBody>
          <a:bodyPr wrap="none" anchor="ctr"/>
          <a:lstStyle/>
          <a:p>
            <a:endParaRPr lang="es-CL"/>
          </a:p>
        </p:txBody>
      </p:sp>
      <p:sp>
        <p:nvSpPr>
          <p:cNvPr id="117768" name="Line 7"/>
          <p:cNvSpPr>
            <a:spLocks noChangeShapeType="1"/>
          </p:cNvSpPr>
          <p:nvPr/>
        </p:nvSpPr>
        <p:spPr bwMode="auto">
          <a:xfrm>
            <a:off x="3059113" y="3933825"/>
            <a:ext cx="504825"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117769" name="Line 8"/>
          <p:cNvSpPr>
            <a:spLocks noChangeShapeType="1"/>
          </p:cNvSpPr>
          <p:nvPr/>
        </p:nvSpPr>
        <p:spPr bwMode="auto">
          <a:xfrm>
            <a:off x="4932363" y="3933825"/>
            <a:ext cx="576262"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117770" name="Line 9"/>
          <p:cNvSpPr>
            <a:spLocks noChangeShapeType="1"/>
          </p:cNvSpPr>
          <p:nvPr/>
        </p:nvSpPr>
        <p:spPr bwMode="auto">
          <a:xfrm flipH="1">
            <a:off x="2627313" y="3429000"/>
            <a:ext cx="215900" cy="28733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117771" name="Line 10"/>
          <p:cNvSpPr>
            <a:spLocks noChangeShapeType="1"/>
          </p:cNvSpPr>
          <p:nvPr/>
        </p:nvSpPr>
        <p:spPr bwMode="auto">
          <a:xfrm>
            <a:off x="5435600" y="3429000"/>
            <a:ext cx="215900" cy="28733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117772" name="Line 11"/>
          <p:cNvSpPr>
            <a:spLocks noChangeShapeType="1"/>
          </p:cNvSpPr>
          <p:nvPr/>
        </p:nvSpPr>
        <p:spPr bwMode="auto">
          <a:xfrm>
            <a:off x="4140200" y="3429000"/>
            <a:ext cx="0" cy="2159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117773" name="Oval 12"/>
          <p:cNvSpPr>
            <a:spLocks noChangeArrowheads="1"/>
          </p:cNvSpPr>
          <p:nvPr/>
        </p:nvSpPr>
        <p:spPr bwMode="auto">
          <a:xfrm>
            <a:off x="7308850" y="620713"/>
            <a:ext cx="1835150" cy="5616575"/>
          </a:xfrm>
          <a:prstGeom prst="ellipse">
            <a:avLst/>
          </a:prstGeom>
          <a:solidFill>
            <a:srgbClr val="00FFFF"/>
          </a:solidFill>
          <a:ln w="9525">
            <a:solidFill>
              <a:srgbClr val="000080"/>
            </a:solidFill>
            <a:round/>
            <a:headEnd/>
            <a:tailEnd/>
          </a:ln>
        </p:spPr>
        <p:txBody>
          <a:bodyPr wrap="none" anchor="ctr"/>
          <a:lstStyle/>
          <a:p>
            <a:endParaRPr lang="es-CL"/>
          </a:p>
        </p:txBody>
      </p:sp>
      <p:sp>
        <p:nvSpPr>
          <p:cNvPr id="117774" name="Text Box 13"/>
          <p:cNvSpPr txBox="1">
            <a:spLocks noChangeArrowheads="1"/>
          </p:cNvSpPr>
          <p:nvPr/>
        </p:nvSpPr>
        <p:spPr bwMode="auto">
          <a:xfrm>
            <a:off x="7877175" y="260350"/>
            <a:ext cx="135096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b="1"/>
              <a:t>Mercado</a:t>
            </a:r>
          </a:p>
          <a:p>
            <a:pPr eaLnBrk="1" hangingPunct="1"/>
            <a:r>
              <a:rPr lang="es-CL" b="1"/>
              <a:t>Clientes</a:t>
            </a:r>
            <a:endParaRPr lang="es-ES" b="1"/>
          </a:p>
        </p:txBody>
      </p:sp>
      <p:sp>
        <p:nvSpPr>
          <p:cNvPr id="117775" name="Rectangle 14"/>
          <p:cNvSpPr>
            <a:spLocks noChangeArrowheads="1"/>
          </p:cNvSpPr>
          <p:nvPr/>
        </p:nvSpPr>
        <p:spPr bwMode="auto">
          <a:xfrm>
            <a:off x="8027988" y="1341438"/>
            <a:ext cx="431800" cy="358775"/>
          </a:xfrm>
          <a:prstGeom prst="rect">
            <a:avLst/>
          </a:prstGeom>
          <a:solidFill>
            <a:srgbClr val="00FF00"/>
          </a:solidFill>
          <a:ln w="9525">
            <a:solidFill>
              <a:schemeClr val="tx1"/>
            </a:solidFill>
            <a:miter lim="800000"/>
            <a:headEnd/>
            <a:tailEnd/>
          </a:ln>
        </p:spPr>
        <p:txBody>
          <a:bodyPr wrap="none" anchor="ctr"/>
          <a:lstStyle/>
          <a:p>
            <a:endParaRPr lang="es-CL"/>
          </a:p>
        </p:txBody>
      </p:sp>
      <p:sp>
        <p:nvSpPr>
          <p:cNvPr id="117776" name="Rectangle 15"/>
          <p:cNvSpPr>
            <a:spLocks noChangeArrowheads="1"/>
          </p:cNvSpPr>
          <p:nvPr/>
        </p:nvSpPr>
        <p:spPr bwMode="auto">
          <a:xfrm>
            <a:off x="8027988" y="2060575"/>
            <a:ext cx="431800" cy="358775"/>
          </a:xfrm>
          <a:prstGeom prst="rect">
            <a:avLst/>
          </a:prstGeom>
          <a:solidFill>
            <a:srgbClr val="00FF00"/>
          </a:solidFill>
          <a:ln w="9525">
            <a:solidFill>
              <a:schemeClr val="tx1"/>
            </a:solidFill>
            <a:miter lim="800000"/>
            <a:headEnd/>
            <a:tailEnd/>
          </a:ln>
        </p:spPr>
        <p:txBody>
          <a:bodyPr wrap="none" anchor="ctr"/>
          <a:lstStyle/>
          <a:p>
            <a:endParaRPr lang="es-CL"/>
          </a:p>
        </p:txBody>
      </p:sp>
      <p:sp>
        <p:nvSpPr>
          <p:cNvPr id="117777" name="Rectangle 16"/>
          <p:cNvSpPr>
            <a:spLocks noChangeArrowheads="1"/>
          </p:cNvSpPr>
          <p:nvPr/>
        </p:nvSpPr>
        <p:spPr bwMode="auto">
          <a:xfrm>
            <a:off x="8027988" y="2781300"/>
            <a:ext cx="431800" cy="358775"/>
          </a:xfrm>
          <a:prstGeom prst="rect">
            <a:avLst/>
          </a:prstGeom>
          <a:solidFill>
            <a:srgbClr val="00FF00"/>
          </a:solidFill>
          <a:ln w="9525">
            <a:solidFill>
              <a:schemeClr val="tx1"/>
            </a:solidFill>
            <a:miter lim="800000"/>
            <a:headEnd/>
            <a:tailEnd/>
          </a:ln>
        </p:spPr>
        <p:txBody>
          <a:bodyPr wrap="none" anchor="ctr"/>
          <a:lstStyle/>
          <a:p>
            <a:endParaRPr lang="es-CL"/>
          </a:p>
        </p:txBody>
      </p:sp>
      <p:sp>
        <p:nvSpPr>
          <p:cNvPr id="117778" name="Line 17"/>
          <p:cNvSpPr>
            <a:spLocks noChangeShapeType="1"/>
          </p:cNvSpPr>
          <p:nvPr/>
        </p:nvSpPr>
        <p:spPr bwMode="auto">
          <a:xfrm flipV="1">
            <a:off x="6732588" y="2997200"/>
            <a:ext cx="1368425" cy="792163"/>
          </a:xfrm>
          <a:prstGeom prst="line">
            <a:avLst/>
          </a:prstGeom>
          <a:noFill/>
          <a:ln w="38100">
            <a:solidFill>
              <a:srgbClr val="000066"/>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117779" name="Rectangle 18"/>
          <p:cNvSpPr>
            <a:spLocks noChangeArrowheads="1"/>
          </p:cNvSpPr>
          <p:nvPr/>
        </p:nvSpPr>
        <p:spPr bwMode="auto">
          <a:xfrm>
            <a:off x="7092950" y="4221163"/>
            <a:ext cx="431800" cy="358775"/>
          </a:xfrm>
          <a:prstGeom prst="rect">
            <a:avLst/>
          </a:prstGeom>
          <a:solidFill>
            <a:schemeClr val="accent1"/>
          </a:solidFill>
          <a:ln w="9525">
            <a:solidFill>
              <a:schemeClr val="tx1"/>
            </a:solidFill>
            <a:miter lim="800000"/>
            <a:headEnd/>
            <a:tailEnd/>
          </a:ln>
        </p:spPr>
        <p:txBody>
          <a:bodyPr wrap="none" anchor="ctr"/>
          <a:lstStyle/>
          <a:p>
            <a:endParaRPr lang="es-CL"/>
          </a:p>
        </p:txBody>
      </p:sp>
      <p:sp>
        <p:nvSpPr>
          <p:cNvPr id="117780" name="Rectangle 19"/>
          <p:cNvSpPr>
            <a:spLocks noChangeArrowheads="1"/>
          </p:cNvSpPr>
          <p:nvPr/>
        </p:nvSpPr>
        <p:spPr bwMode="auto">
          <a:xfrm>
            <a:off x="8027988" y="4941888"/>
            <a:ext cx="431800" cy="358775"/>
          </a:xfrm>
          <a:prstGeom prst="rect">
            <a:avLst/>
          </a:prstGeom>
          <a:solidFill>
            <a:srgbClr val="00FF00"/>
          </a:solidFill>
          <a:ln w="9525">
            <a:solidFill>
              <a:schemeClr val="tx1"/>
            </a:solidFill>
            <a:miter lim="800000"/>
            <a:headEnd/>
            <a:tailEnd/>
          </a:ln>
        </p:spPr>
        <p:txBody>
          <a:bodyPr wrap="none" anchor="ctr"/>
          <a:lstStyle/>
          <a:p>
            <a:endParaRPr lang="es-CL"/>
          </a:p>
        </p:txBody>
      </p:sp>
      <p:sp>
        <p:nvSpPr>
          <p:cNvPr id="117781" name="Rectangle 20"/>
          <p:cNvSpPr>
            <a:spLocks noChangeArrowheads="1"/>
          </p:cNvSpPr>
          <p:nvPr/>
        </p:nvSpPr>
        <p:spPr bwMode="auto">
          <a:xfrm>
            <a:off x="8027988" y="3429000"/>
            <a:ext cx="431800" cy="358775"/>
          </a:xfrm>
          <a:prstGeom prst="rect">
            <a:avLst/>
          </a:prstGeom>
          <a:solidFill>
            <a:srgbClr val="00FF00"/>
          </a:solidFill>
          <a:ln w="9525">
            <a:solidFill>
              <a:schemeClr val="tx1"/>
            </a:solidFill>
            <a:miter lim="800000"/>
            <a:headEnd/>
            <a:tailEnd/>
          </a:ln>
        </p:spPr>
        <p:txBody>
          <a:bodyPr wrap="none" anchor="ctr"/>
          <a:lstStyle/>
          <a:p>
            <a:endParaRPr lang="es-CL"/>
          </a:p>
        </p:txBody>
      </p:sp>
      <p:sp>
        <p:nvSpPr>
          <p:cNvPr id="117782" name="Line 21"/>
          <p:cNvSpPr>
            <a:spLocks noChangeShapeType="1"/>
          </p:cNvSpPr>
          <p:nvPr/>
        </p:nvSpPr>
        <p:spPr bwMode="auto">
          <a:xfrm>
            <a:off x="6588125" y="4005263"/>
            <a:ext cx="576263" cy="36036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117783" name="Line 22"/>
          <p:cNvSpPr>
            <a:spLocks noChangeShapeType="1"/>
          </p:cNvSpPr>
          <p:nvPr/>
        </p:nvSpPr>
        <p:spPr bwMode="auto">
          <a:xfrm>
            <a:off x="7380288" y="4365625"/>
            <a:ext cx="863600" cy="719138"/>
          </a:xfrm>
          <a:prstGeom prst="line">
            <a:avLst/>
          </a:prstGeom>
          <a:noFill/>
          <a:ln w="38100">
            <a:solidFill>
              <a:srgbClr val="000066"/>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117784" name="Oval 23"/>
          <p:cNvSpPr>
            <a:spLocks noChangeArrowheads="1"/>
          </p:cNvSpPr>
          <p:nvPr/>
        </p:nvSpPr>
        <p:spPr bwMode="auto">
          <a:xfrm>
            <a:off x="1835150" y="5734050"/>
            <a:ext cx="5329238" cy="863600"/>
          </a:xfrm>
          <a:prstGeom prst="ellipse">
            <a:avLst/>
          </a:prstGeom>
          <a:solidFill>
            <a:srgbClr val="FF6600"/>
          </a:solidFill>
          <a:ln w="9525">
            <a:solidFill>
              <a:schemeClr val="tx1"/>
            </a:solidFill>
            <a:round/>
            <a:headEnd/>
            <a:tailEnd/>
          </a:ln>
        </p:spPr>
        <p:txBody>
          <a:bodyPr wrap="none" anchor="ctr"/>
          <a:lstStyle/>
          <a:p>
            <a:pPr algn="ctr"/>
            <a:r>
              <a:rPr lang="es-CL"/>
              <a:t>Cadena rival</a:t>
            </a:r>
            <a:endParaRPr lang="es-ES"/>
          </a:p>
        </p:txBody>
      </p:sp>
      <p:sp>
        <p:nvSpPr>
          <p:cNvPr id="117785" name="Line 24"/>
          <p:cNvSpPr>
            <a:spLocks noChangeShapeType="1"/>
          </p:cNvSpPr>
          <p:nvPr/>
        </p:nvSpPr>
        <p:spPr bwMode="auto">
          <a:xfrm flipV="1">
            <a:off x="6659563" y="5229225"/>
            <a:ext cx="1368425" cy="93662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117786" name="Oval 25"/>
          <p:cNvSpPr>
            <a:spLocks noChangeArrowheads="1"/>
          </p:cNvSpPr>
          <p:nvPr/>
        </p:nvSpPr>
        <p:spPr bwMode="auto">
          <a:xfrm>
            <a:off x="250825" y="1989138"/>
            <a:ext cx="1368425" cy="424815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s-CL"/>
          </a:p>
        </p:txBody>
      </p:sp>
      <p:sp>
        <p:nvSpPr>
          <p:cNvPr id="117787" name="Rectangle 26"/>
          <p:cNvSpPr>
            <a:spLocks noChangeArrowheads="1"/>
          </p:cNvSpPr>
          <p:nvPr/>
        </p:nvSpPr>
        <p:spPr bwMode="auto">
          <a:xfrm>
            <a:off x="755650" y="3716338"/>
            <a:ext cx="574675" cy="360362"/>
          </a:xfrm>
          <a:prstGeom prst="rect">
            <a:avLst/>
          </a:prstGeom>
          <a:solidFill>
            <a:schemeClr val="accent1"/>
          </a:solidFill>
          <a:ln w="9525">
            <a:solidFill>
              <a:schemeClr val="tx1"/>
            </a:solidFill>
            <a:miter lim="800000"/>
            <a:headEnd/>
            <a:tailEnd/>
          </a:ln>
        </p:spPr>
        <p:txBody>
          <a:bodyPr wrap="none" anchor="ctr"/>
          <a:lstStyle/>
          <a:p>
            <a:pPr algn="ctr"/>
            <a:r>
              <a:rPr lang="es-CL"/>
              <a:t>P</a:t>
            </a:r>
            <a:endParaRPr lang="es-ES"/>
          </a:p>
        </p:txBody>
      </p:sp>
      <p:sp>
        <p:nvSpPr>
          <p:cNvPr id="117788" name="Line 27"/>
          <p:cNvSpPr>
            <a:spLocks noChangeShapeType="1"/>
          </p:cNvSpPr>
          <p:nvPr/>
        </p:nvSpPr>
        <p:spPr bwMode="auto">
          <a:xfrm>
            <a:off x="1331913" y="3933825"/>
            <a:ext cx="4318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117789" name="Rectangle 28"/>
          <p:cNvSpPr>
            <a:spLocks noChangeArrowheads="1"/>
          </p:cNvSpPr>
          <p:nvPr/>
        </p:nvSpPr>
        <p:spPr bwMode="auto">
          <a:xfrm>
            <a:off x="684213" y="4724400"/>
            <a:ext cx="574675" cy="360363"/>
          </a:xfrm>
          <a:prstGeom prst="rect">
            <a:avLst/>
          </a:prstGeom>
          <a:solidFill>
            <a:schemeClr val="accent1"/>
          </a:solidFill>
          <a:ln w="9525">
            <a:solidFill>
              <a:schemeClr val="tx1"/>
            </a:solidFill>
            <a:miter lim="800000"/>
            <a:headEnd/>
            <a:tailEnd/>
          </a:ln>
        </p:spPr>
        <p:txBody>
          <a:bodyPr wrap="none" anchor="ctr"/>
          <a:lstStyle/>
          <a:p>
            <a:pPr algn="ctr"/>
            <a:r>
              <a:rPr lang="es-CL"/>
              <a:t>P</a:t>
            </a:r>
            <a:endParaRPr lang="es-ES"/>
          </a:p>
        </p:txBody>
      </p:sp>
      <p:sp>
        <p:nvSpPr>
          <p:cNvPr id="117790" name="Rectangle 29"/>
          <p:cNvSpPr>
            <a:spLocks noChangeArrowheads="1"/>
          </p:cNvSpPr>
          <p:nvPr/>
        </p:nvSpPr>
        <p:spPr bwMode="auto">
          <a:xfrm>
            <a:off x="684213" y="2565400"/>
            <a:ext cx="574675" cy="360363"/>
          </a:xfrm>
          <a:prstGeom prst="rect">
            <a:avLst/>
          </a:prstGeom>
          <a:solidFill>
            <a:schemeClr val="accent1"/>
          </a:solidFill>
          <a:ln w="9525">
            <a:solidFill>
              <a:schemeClr val="tx1"/>
            </a:solidFill>
            <a:miter lim="800000"/>
            <a:headEnd/>
            <a:tailEnd/>
          </a:ln>
        </p:spPr>
        <p:txBody>
          <a:bodyPr wrap="none" anchor="ctr"/>
          <a:lstStyle/>
          <a:p>
            <a:pPr algn="ctr"/>
            <a:r>
              <a:rPr lang="es-CL"/>
              <a:t>P</a:t>
            </a:r>
            <a:endParaRPr lang="es-ES"/>
          </a:p>
        </p:txBody>
      </p:sp>
      <p:sp>
        <p:nvSpPr>
          <p:cNvPr id="117791" name="Line 30"/>
          <p:cNvSpPr>
            <a:spLocks noChangeShapeType="1"/>
          </p:cNvSpPr>
          <p:nvPr/>
        </p:nvSpPr>
        <p:spPr bwMode="auto">
          <a:xfrm>
            <a:off x="1042988" y="5013325"/>
            <a:ext cx="1441450" cy="1008063"/>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117792" name="Line 31"/>
          <p:cNvSpPr>
            <a:spLocks noChangeShapeType="1"/>
          </p:cNvSpPr>
          <p:nvPr/>
        </p:nvSpPr>
        <p:spPr bwMode="auto">
          <a:xfrm flipH="1">
            <a:off x="1187450" y="4149725"/>
            <a:ext cx="2736850" cy="6477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117793" name="Line 32"/>
          <p:cNvSpPr>
            <a:spLocks noChangeShapeType="1"/>
          </p:cNvSpPr>
          <p:nvPr/>
        </p:nvSpPr>
        <p:spPr bwMode="auto">
          <a:xfrm flipV="1">
            <a:off x="1258888" y="4221163"/>
            <a:ext cx="2808287" cy="79216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117794" name="Text Box 33"/>
          <p:cNvSpPr txBox="1">
            <a:spLocks noChangeArrowheads="1"/>
          </p:cNvSpPr>
          <p:nvPr/>
        </p:nvSpPr>
        <p:spPr bwMode="auto">
          <a:xfrm>
            <a:off x="0" y="1222375"/>
            <a:ext cx="1700213"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sz="1600" b="1"/>
              <a:t>Proveedores</a:t>
            </a:r>
          </a:p>
          <a:p>
            <a:pPr eaLnBrk="1" hangingPunct="1"/>
            <a:r>
              <a:rPr lang="es-CL" sz="1600" b="1"/>
              <a:t>Bienes y servicios</a:t>
            </a:r>
            <a:endParaRPr lang="es-ES" sz="1600" b="1"/>
          </a:p>
        </p:txBody>
      </p:sp>
      <p:sp>
        <p:nvSpPr>
          <p:cNvPr id="117795" name="Text Box 34"/>
          <p:cNvSpPr txBox="1">
            <a:spLocks noChangeArrowheads="1"/>
          </p:cNvSpPr>
          <p:nvPr/>
        </p:nvSpPr>
        <p:spPr bwMode="auto">
          <a:xfrm>
            <a:off x="4572000" y="5300663"/>
            <a:ext cx="20129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b="1"/>
              <a:t>Competidores</a:t>
            </a:r>
            <a:endParaRPr lang="es-ES" b="1"/>
          </a:p>
        </p:txBody>
      </p:sp>
      <p:sp>
        <p:nvSpPr>
          <p:cNvPr id="117796" name="Oval 35"/>
          <p:cNvSpPr>
            <a:spLocks noChangeArrowheads="1"/>
          </p:cNvSpPr>
          <p:nvPr/>
        </p:nvSpPr>
        <p:spPr bwMode="auto">
          <a:xfrm>
            <a:off x="1835150" y="765175"/>
            <a:ext cx="1657350" cy="792163"/>
          </a:xfrm>
          <a:prstGeom prst="ellipse">
            <a:avLst/>
          </a:prstGeom>
          <a:solidFill>
            <a:srgbClr val="FFFF00"/>
          </a:solidFill>
          <a:ln w="9525">
            <a:solidFill>
              <a:schemeClr val="tx1"/>
            </a:solidFill>
            <a:round/>
            <a:headEnd/>
            <a:tailEnd/>
          </a:ln>
        </p:spPr>
        <p:txBody>
          <a:bodyPr wrap="none" anchor="ctr"/>
          <a:lstStyle/>
          <a:p>
            <a:pPr algn="ctr"/>
            <a:r>
              <a:rPr lang="es-CL"/>
              <a:t>Mercado </a:t>
            </a:r>
          </a:p>
          <a:p>
            <a:pPr algn="ctr"/>
            <a:r>
              <a:rPr lang="es-CL"/>
              <a:t>laboral</a:t>
            </a:r>
            <a:endParaRPr lang="es-ES"/>
          </a:p>
        </p:txBody>
      </p:sp>
      <p:sp>
        <p:nvSpPr>
          <p:cNvPr id="117797" name="Line 37"/>
          <p:cNvSpPr>
            <a:spLocks noChangeShapeType="1"/>
          </p:cNvSpPr>
          <p:nvPr/>
        </p:nvSpPr>
        <p:spPr bwMode="auto">
          <a:xfrm>
            <a:off x="2627313" y="1557338"/>
            <a:ext cx="0" cy="115093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117798" name="Oval 38"/>
          <p:cNvSpPr>
            <a:spLocks noChangeArrowheads="1"/>
          </p:cNvSpPr>
          <p:nvPr/>
        </p:nvSpPr>
        <p:spPr bwMode="auto">
          <a:xfrm>
            <a:off x="3779838" y="836613"/>
            <a:ext cx="1368425" cy="647700"/>
          </a:xfrm>
          <a:prstGeom prst="ellipse">
            <a:avLst/>
          </a:prstGeom>
          <a:solidFill>
            <a:schemeClr val="accent1"/>
          </a:solidFill>
          <a:ln w="9525">
            <a:solidFill>
              <a:schemeClr val="tx1"/>
            </a:solidFill>
            <a:round/>
            <a:headEnd/>
            <a:tailEnd/>
          </a:ln>
        </p:spPr>
        <p:txBody>
          <a:bodyPr wrap="none" anchor="ctr"/>
          <a:lstStyle/>
          <a:p>
            <a:pPr algn="ctr"/>
            <a:r>
              <a:rPr lang="es-CL"/>
              <a:t>Conocimiento</a:t>
            </a:r>
            <a:endParaRPr lang="es-ES"/>
          </a:p>
        </p:txBody>
      </p:sp>
      <p:sp>
        <p:nvSpPr>
          <p:cNvPr id="117799" name="Oval 39"/>
          <p:cNvSpPr>
            <a:spLocks noChangeArrowheads="1"/>
          </p:cNvSpPr>
          <p:nvPr/>
        </p:nvSpPr>
        <p:spPr bwMode="auto">
          <a:xfrm>
            <a:off x="2916238" y="1700213"/>
            <a:ext cx="1223962" cy="649287"/>
          </a:xfrm>
          <a:prstGeom prst="ellipse">
            <a:avLst/>
          </a:prstGeom>
          <a:solidFill>
            <a:schemeClr val="accent1"/>
          </a:solidFill>
          <a:ln w="9525">
            <a:solidFill>
              <a:schemeClr val="tx1"/>
            </a:solidFill>
            <a:round/>
            <a:headEnd/>
            <a:tailEnd/>
          </a:ln>
        </p:spPr>
        <p:txBody>
          <a:bodyPr wrap="none" anchor="ctr"/>
          <a:lstStyle/>
          <a:p>
            <a:pPr algn="ctr"/>
            <a:r>
              <a:rPr lang="es-CL"/>
              <a:t>Tecnología</a:t>
            </a:r>
            <a:endParaRPr lang="es-ES"/>
          </a:p>
        </p:txBody>
      </p:sp>
      <p:sp>
        <p:nvSpPr>
          <p:cNvPr id="117800" name="Line 40"/>
          <p:cNvSpPr>
            <a:spLocks noChangeShapeType="1"/>
          </p:cNvSpPr>
          <p:nvPr/>
        </p:nvSpPr>
        <p:spPr bwMode="auto">
          <a:xfrm>
            <a:off x="4552950" y="1484313"/>
            <a:ext cx="0" cy="115252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117801" name="Line 42"/>
          <p:cNvSpPr>
            <a:spLocks noChangeShapeType="1"/>
          </p:cNvSpPr>
          <p:nvPr/>
        </p:nvSpPr>
        <p:spPr bwMode="auto">
          <a:xfrm flipH="1">
            <a:off x="3779838" y="1341438"/>
            <a:ext cx="431800" cy="35877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117802" name="Line 44"/>
          <p:cNvSpPr>
            <a:spLocks noChangeShapeType="1"/>
          </p:cNvSpPr>
          <p:nvPr/>
        </p:nvSpPr>
        <p:spPr bwMode="auto">
          <a:xfrm>
            <a:off x="3492500" y="2205038"/>
            <a:ext cx="0" cy="431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117803" name="Oval 45"/>
          <p:cNvSpPr>
            <a:spLocks noChangeArrowheads="1"/>
          </p:cNvSpPr>
          <p:nvPr/>
        </p:nvSpPr>
        <p:spPr bwMode="auto">
          <a:xfrm>
            <a:off x="468313" y="1341438"/>
            <a:ext cx="7631112" cy="4751387"/>
          </a:xfrm>
          <a:prstGeom prst="ellipse">
            <a:avLst/>
          </a:prstGeom>
          <a:noFill/>
          <a:ln w="76200">
            <a:solidFill>
              <a:srgbClr val="FF0000"/>
            </a:solidFill>
            <a:prstDash val="sysDot"/>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s-CL"/>
          </a:p>
        </p:txBody>
      </p:sp>
      <p:sp>
        <p:nvSpPr>
          <p:cNvPr id="117804" name="Text Box 46"/>
          <p:cNvSpPr txBox="1">
            <a:spLocks noChangeArrowheads="1"/>
          </p:cNvSpPr>
          <p:nvPr/>
        </p:nvSpPr>
        <p:spPr bwMode="auto">
          <a:xfrm>
            <a:off x="0" y="6289675"/>
            <a:ext cx="4048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a:solidFill>
                  <a:srgbClr val="99FF66"/>
                </a:solidFill>
              </a:rPr>
              <a:t>A</a:t>
            </a:r>
            <a:endParaRPr lang="es-ES">
              <a:solidFill>
                <a:srgbClr val="99FF66"/>
              </a:solidFill>
            </a:endParaRPr>
          </a:p>
        </p:txBody>
      </p:sp>
      <p:sp>
        <p:nvSpPr>
          <p:cNvPr id="117805" name="44 Marcador de fecha"/>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DD51751-E250-4A74-9F98-40C8FD139E14}" type="datetime1">
              <a:rPr lang="es-CL" smtClean="0"/>
              <a:t>12-10-2011</a:t>
            </a:fld>
            <a:endParaRPr lang="es-ES"/>
          </a:p>
        </p:txBody>
      </p:sp>
      <p:sp>
        <p:nvSpPr>
          <p:cNvPr id="117806" name="45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F6CBDEE-E336-4536-A09B-F035B6649278}" type="slidenum">
              <a:rPr lang="es-ES"/>
              <a:pPr eaLnBrk="1" hangingPunct="1"/>
              <a:t>96</a:t>
            </a:fld>
            <a:endParaRPr lang="es-ES"/>
          </a:p>
        </p:txBody>
      </p:sp>
    </p:spTree>
  </p:cSld>
  <p:clrMapOvr>
    <a:masterClrMapping/>
  </p:clrMapOvr>
  <p:transition/>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4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sp>
        <p:nvSpPr>
          <p:cNvPr id="118787" name="Rectangle 2"/>
          <p:cNvSpPr>
            <a:spLocks noGrp="1" noChangeArrowheads="1"/>
          </p:cNvSpPr>
          <p:nvPr>
            <p:ph type="title"/>
          </p:nvPr>
        </p:nvSpPr>
        <p:spPr>
          <a:xfrm>
            <a:off x="685800" y="609600"/>
            <a:ext cx="7772400" cy="1143000"/>
          </a:xfrm>
          <a:solidFill>
            <a:srgbClr val="FFFFFF"/>
          </a:solidFill>
          <a:ln>
            <a:solidFill>
              <a:srgbClr val="000000"/>
            </a:solidFill>
            <a:miter lim="800000"/>
            <a:headEnd/>
            <a:tailEnd/>
          </a:ln>
        </p:spPr>
        <p:txBody>
          <a:bodyPr anchor="t"/>
          <a:lstStyle/>
          <a:p>
            <a:r>
              <a:rPr lang="es-CL" smtClean="0"/>
              <a:t>Activos relevantes</a:t>
            </a:r>
            <a:endParaRPr lang="es-ES" smtClean="0"/>
          </a:p>
        </p:txBody>
      </p:sp>
      <p:sp>
        <p:nvSpPr>
          <p:cNvPr id="118788" name="Rectangle 3"/>
          <p:cNvSpPr>
            <a:spLocks noGrp="1" noChangeArrowheads="1"/>
          </p:cNvSpPr>
          <p:nvPr>
            <p:ph type="body" idx="1"/>
          </p:nvPr>
        </p:nvSpPr>
        <p:spPr/>
        <p:txBody>
          <a:bodyPr/>
          <a:lstStyle/>
          <a:p>
            <a:r>
              <a:rPr lang="es-CL" sz="2800" smtClean="0"/>
              <a:t>El sistema de operaciones debe ser exitoso en la gestión de activos esenciales para el negocio:</a:t>
            </a:r>
          </a:p>
          <a:p>
            <a:pPr lvl="1"/>
            <a:r>
              <a:rPr lang="es-CL" sz="2400" smtClean="0"/>
              <a:t>Infraestructura y capacidad productiva.</a:t>
            </a:r>
          </a:p>
          <a:p>
            <a:pPr lvl="1"/>
            <a:r>
              <a:rPr lang="es-CL" sz="2400" smtClean="0"/>
              <a:t>Capacidad de cooordinación, intercambio y gestión de información.</a:t>
            </a:r>
          </a:p>
          <a:p>
            <a:pPr lvl="1"/>
            <a:r>
              <a:rPr lang="es-CL" sz="2400" smtClean="0"/>
              <a:t>Conocimiento acumulado</a:t>
            </a:r>
          </a:p>
          <a:p>
            <a:pPr lvl="1"/>
            <a:r>
              <a:rPr lang="es-CL" sz="2400" smtClean="0"/>
              <a:t>Vínculo con clientes y proveedores</a:t>
            </a:r>
          </a:p>
          <a:p>
            <a:pPr lvl="1"/>
            <a:r>
              <a:rPr lang="es-CL" sz="2400" smtClean="0"/>
              <a:t>Personas y capacidades</a:t>
            </a:r>
          </a:p>
          <a:p>
            <a:pPr lvl="1"/>
            <a:r>
              <a:rPr lang="es-CL" sz="2400" smtClean="0"/>
              <a:t>Relaciones claves de negocio.</a:t>
            </a:r>
          </a:p>
          <a:p>
            <a:pPr lvl="1"/>
            <a:endParaRPr lang="es-ES" sz="2400" smtClean="0"/>
          </a:p>
        </p:txBody>
      </p:sp>
      <p:pic>
        <p:nvPicPr>
          <p:cNvPr id="118789" name="Picture 4" descr="sumario06_10_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48463" y="4916488"/>
            <a:ext cx="1714500" cy="147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8790" name="Text Box 5"/>
          <p:cNvSpPr txBox="1">
            <a:spLocks noChangeArrowheads="1"/>
          </p:cNvSpPr>
          <p:nvPr/>
        </p:nvSpPr>
        <p:spPr bwMode="auto">
          <a:xfrm>
            <a:off x="0" y="6289675"/>
            <a:ext cx="4048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a:solidFill>
                  <a:srgbClr val="99FF66"/>
                </a:solidFill>
              </a:rPr>
              <a:t>A</a:t>
            </a:r>
            <a:endParaRPr lang="es-ES">
              <a:solidFill>
                <a:srgbClr val="99FF66"/>
              </a:solidFill>
            </a:endParaRPr>
          </a:p>
        </p:txBody>
      </p:sp>
      <p:sp>
        <p:nvSpPr>
          <p:cNvPr id="118791" name="6 Marcador de fecha"/>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0CD19F9-9517-4BFF-8A1E-5740DADF47AF}" type="datetime1">
              <a:rPr lang="es-CL" smtClean="0"/>
              <a:t>12-10-2011</a:t>
            </a:fld>
            <a:endParaRPr lang="es-ES"/>
          </a:p>
        </p:txBody>
      </p:sp>
      <p:sp>
        <p:nvSpPr>
          <p:cNvPr id="118792" name="7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BB790C2-D7CD-4217-AA76-736E231CC912}" type="slidenum">
              <a:rPr lang="es-ES"/>
              <a:pPr eaLnBrk="1" hangingPunct="1"/>
              <a:t>97</a:t>
            </a:fld>
            <a:endParaRPr lang="es-ES"/>
          </a:p>
        </p:txBody>
      </p:sp>
    </p:spTree>
  </p:cSld>
  <p:clrMapOvr>
    <a:masterClrMapping/>
  </p:clrMapOvr>
  <p:transition/>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9810" name="4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sp>
        <p:nvSpPr>
          <p:cNvPr id="119811" name="Rectangle 2"/>
          <p:cNvSpPr>
            <a:spLocks noChangeArrowheads="1"/>
          </p:cNvSpPr>
          <p:nvPr/>
        </p:nvSpPr>
        <p:spPr bwMode="auto">
          <a:xfrm>
            <a:off x="457200" y="1981200"/>
            <a:ext cx="4800600" cy="4038600"/>
          </a:xfrm>
          <a:prstGeom prst="rect">
            <a:avLst/>
          </a:prstGeom>
          <a:solidFill>
            <a:srgbClr val="CCFFCC">
              <a:alpha val="50195"/>
            </a:srgbClr>
          </a:solidFill>
          <a:ln w="9525">
            <a:solidFill>
              <a:schemeClr val="tx1"/>
            </a:solidFill>
            <a:miter lim="800000"/>
            <a:headEnd/>
            <a:tailEnd/>
          </a:ln>
        </p:spPr>
        <p:txBody>
          <a:bodyPr wrap="none" anchor="ctr"/>
          <a:lstStyle/>
          <a:p>
            <a:endParaRPr lang="es-CL"/>
          </a:p>
        </p:txBody>
      </p:sp>
      <p:sp>
        <p:nvSpPr>
          <p:cNvPr id="119812" name="Rectangle 4"/>
          <p:cNvSpPr>
            <a:spLocks noChangeArrowheads="1"/>
          </p:cNvSpPr>
          <p:nvPr/>
        </p:nvSpPr>
        <p:spPr bwMode="auto">
          <a:xfrm>
            <a:off x="228600" y="228600"/>
            <a:ext cx="8686800" cy="64008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s-CL"/>
          </a:p>
        </p:txBody>
      </p:sp>
      <p:sp>
        <p:nvSpPr>
          <p:cNvPr id="119813" name="Rectangle 6"/>
          <p:cNvSpPr>
            <a:spLocks noChangeArrowheads="1"/>
          </p:cNvSpPr>
          <p:nvPr/>
        </p:nvSpPr>
        <p:spPr bwMode="auto">
          <a:xfrm>
            <a:off x="228600" y="228600"/>
            <a:ext cx="8686800" cy="6858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s-CL"/>
          </a:p>
        </p:txBody>
      </p:sp>
      <p:sp>
        <p:nvSpPr>
          <p:cNvPr id="119814" name="Rectangle 7"/>
          <p:cNvSpPr>
            <a:spLocks noChangeArrowheads="1"/>
          </p:cNvSpPr>
          <p:nvPr/>
        </p:nvSpPr>
        <p:spPr bwMode="auto">
          <a:xfrm>
            <a:off x="228600" y="914400"/>
            <a:ext cx="8686800" cy="6096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s-CL"/>
          </a:p>
        </p:txBody>
      </p:sp>
      <p:sp>
        <p:nvSpPr>
          <p:cNvPr id="119815" name="Rectangle 8"/>
          <p:cNvSpPr>
            <a:spLocks noGrp="1" noChangeArrowheads="1"/>
          </p:cNvSpPr>
          <p:nvPr>
            <p:ph type="title"/>
          </p:nvPr>
        </p:nvSpPr>
        <p:spPr>
          <a:xfrm>
            <a:off x="323850" y="333375"/>
            <a:ext cx="7772400" cy="533400"/>
          </a:xfrm>
        </p:spPr>
        <p:txBody>
          <a:bodyPr/>
          <a:lstStyle/>
          <a:p>
            <a:pPr algn="l"/>
            <a:r>
              <a:rPr lang="es-ES_tradnl" sz="2800" smtClean="0">
                <a:solidFill>
                  <a:schemeClr val="bg1"/>
                </a:solidFill>
              </a:rPr>
              <a:t>¿Como Desarrollo la Estrategia de Operaciones?.</a:t>
            </a:r>
            <a:endParaRPr lang="es-ES_tradnl" sz="4000" smtClean="0">
              <a:solidFill>
                <a:schemeClr val="bg1"/>
              </a:solidFill>
            </a:endParaRPr>
          </a:p>
        </p:txBody>
      </p:sp>
      <p:sp>
        <p:nvSpPr>
          <p:cNvPr id="119816" name="Rectangle 9"/>
          <p:cNvSpPr>
            <a:spLocks noChangeArrowheads="1"/>
          </p:cNvSpPr>
          <p:nvPr/>
        </p:nvSpPr>
        <p:spPr bwMode="auto">
          <a:xfrm>
            <a:off x="5105400" y="6400800"/>
            <a:ext cx="3436938"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es-ES_tradnl" sz="1000">
                <a:sym typeface="Symbol" pitchFamily="18" charset="2"/>
              </a:rPr>
              <a:t>Fuente: Elaboración Propia.</a:t>
            </a:r>
          </a:p>
        </p:txBody>
      </p:sp>
      <p:sp>
        <p:nvSpPr>
          <p:cNvPr id="119817" name="Oval 12"/>
          <p:cNvSpPr>
            <a:spLocks noChangeArrowheads="1"/>
          </p:cNvSpPr>
          <p:nvPr/>
        </p:nvSpPr>
        <p:spPr bwMode="auto">
          <a:xfrm>
            <a:off x="4572000" y="1371600"/>
            <a:ext cx="4343400" cy="3810000"/>
          </a:xfrm>
          <a:prstGeom prst="ellipse">
            <a:avLst/>
          </a:prstGeom>
          <a:solidFill>
            <a:srgbClr val="DDDDDD"/>
          </a:solidFill>
          <a:ln w="9525">
            <a:solidFill>
              <a:schemeClr val="tx1"/>
            </a:solidFill>
            <a:round/>
            <a:headEnd/>
            <a:tailEnd/>
          </a:ln>
        </p:spPr>
        <p:txBody>
          <a:bodyPr wrap="none" anchor="ctr"/>
          <a:lstStyle/>
          <a:p>
            <a:endParaRPr lang="es-CL"/>
          </a:p>
        </p:txBody>
      </p:sp>
      <p:sp>
        <p:nvSpPr>
          <p:cNvPr id="119818" name="Rectangle 13"/>
          <p:cNvSpPr>
            <a:spLocks noChangeArrowheads="1"/>
          </p:cNvSpPr>
          <p:nvPr/>
        </p:nvSpPr>
        <p:spPr bwMode="auto">
          <a:xfrm>
            <a:off x="5334000" y="1752600"/>
            <a:ext cx="4191000" cy="327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gn="just">
              <a:spcBef>
                <a:spcPct val="20000"/>
              </a:spcBef>
            </a:pPr>
            <a:r>
              <a:rPr lang="es-ES_tradnl" b="1" u="sng">
                <a:solidFill>
                  <a:srgbClr val="FF3300"/>
                </a:solidFill>
              </a:rPr>
              <a:t>CONCEPTOS.</a:t>
            </a:r>
            <a:endParaRPr lang="es-ES_tradnl" b="1">
              <a:solidFill>
                <a:srgbClr val="000066"/>
              </a:solidFill>
            </a:endParaRPr>
          </a:p>
          <a:p>
            <a:pPr marL="342900" indent="-342900" algn="just">
              <a:spcBef>
                <a:spcPct val="20000"/>
              </a:spcBef>
              <a:buFontTx/>
              <a:buChar char="•"/>
            </a:pPr>
            <a:r>
              <a:rPr lang="es-ES_tradnl" b="1">
                <a:solidFill>
                  <a:srgbClr val="000066"/>
                </a:solidFill>
              </a:rPr>
              <a:t>GICAV (GSCM).</a:t>
            </a:r>
          </a:p>
          <a:p>
            <a:pPr marL="342900" indent="-342900" algn="just">
              <a:spcBef>
                <a:spcPct val="20000"/>
              </a:spcBef>
              <a:buFontTx/>
              <a:buChar char="•"/>
            </a:pPr>
            <a:r>
              <a:rPr lang="es-ES_tradnl" b="1">
                <a:solidFill>
                  <a:srgbClr val="000066"/>
                </a:solidFill>
              </a:rPr>
              <a:t>Competencia Global.</a:t>
            </a:r>
          </a:p>
          <a:p>
            <a:pPr marL="342900" indent="-342900" algn="just">
              <a:spcBef>
                <a:spcPct val="20000"/>
              </a:spcBef>
              <a:buFontTx/>
              <a:buChar char="•"/>
            </a:pPr>
            <a:r>
              <a:rPr lang="es-ES_tradnl" b="1">
                <a:solidFill>
                  <a:srgbClr val="000066"/>
                </a:solidFill>
              </a:rPr>
              <a:t>Desarrollo Mercados.</a:t>
            </a:r>
          </a:p>
          <a:p>
            <a:pPr marL="342900" indent="-342900" algn="just">
              <a:spcBef>
                <a:spcPct val="20000"/>
              </a:spcBef>
              <a:buFontTx/>
              <a:buChar char="•"/>
            </a:pPr>
            <a:r>
              <a:rPr lang="es-ES_tradnl" b="1">
                <a:solidFill>
                  <a:srgbClr val="000066"/>
                </a:solidFill>
              </a:rPr>
              <a:t>Mejoramiento Continuo.</a:t>
            </a:r>
          </a:p>
          <a:p>
            <a:pPr marL="342900" indent="-342900" algn="just">
              <a:spcBef>
                <a:spcPct val="20000"/>
              </a:spcBef>
              <a:buFontTx/>
              <a:buChar char="•"/>
            </a:pPr>
            <a:r>
              <a:rPr lang="es-ES_tradnl" b="1">
                <a:solidFill>
                  <a:srgbClr val="000066"/>
                </a:solidFill>
              </a:rPr>
              <a:t>Diagnóstico Actual.</a:t>
            </a:r>
          </a:p>
        </p:txBody>
      </p:sp>
      <p:sp>
        <p:nvSpPr>
          <p:cNvPr id="119819" name="Line 14"/>
          <p:cNvSpPr>
            <a:spLocks noChangeShapeType="1"/>
          </p:cNvSpPr>
          <p:nvPr/>
        </p:nvSpPr>
        <p:spPr bwMode="auto">
          <a:xfrm flipH="1">
            <a:off x="3429000" y="3200400"/>
            <a:ext cx="1600200" cy="990600"/>
          </a:xfrm>
          <a:prstGeom prst="line">
            <a:avLst/>
          </a:prstGeom>
          <a:noFill/>
          <a:ln w="508000">
            <a:solidFill>
              <a:schemeClr val="tx2"/>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s-CL"/>
          </a:p>
        </p:txBody>
      </p:sp>
      <p:sp>
        <p:nvSpPr>
          <p:cNvPr id="119820" name="Rectangle 15"/>
          <p:cNvSpPr>
            <a:spLocks noGrp="1" noChangeArrowheads="1"/>
          </p:cNvSpPr>
          <p:nvPr>
            <p:ph type="body" idx="1"/>
          </p:nvPr>
        </p:nvSpPr>
        <p:spPr>
          <a:xfrm>
            <a:off x="685800" y="2209800"/>
            <a:ext cx="3598863" cy="2947988"/>
          </a:xfrm>
        </p:spPr>
        <p:txBody>
          <a:bodyPr/>
          <a:lstStyle/>
          <a:p>
            <a:pPr algn="just">
              <a:buFontTx/>
              <a:buNone/>
            </a:pPr>
            <a:r>
              <a:rPr lang="es-ES_tradnl" sz="2400" u="sng" smtClean="0">
                <a:solidFill>
                  <a:schemeClr val="accent2"/>
                </a:solidFill>
              </a:rPr>
              <a:t>Principales Componentes.</a:t>
            </a:r>
            <a:endParaRPr lang="es-ES_tradnl" sz="2000" smtClean="0"/>
          </a:p>
          <a:p>
            <a:pPr algn="just"/>
            <a:r>
              <a:rPr lang="es-ES_tradnl" sz="2000" smtClean="0"/>
              <a:t>Producto.</a:t>
            </a:r>
          </a:p>
          <a:p>
            <a:pPr algn="just"/>
            <a:r>
              <a:rPr lang="es-ES_tradnl" sz="2000" smtClean="0"/>
              <a:t>Manufactura Agil.</a:t>
            </a:r>
          </a:p>
          <a:p>
            <a:pPr algn="just"/>
            <a:r>
              <a:rPr lang="es-ES_tradnl" sz="2000" smtClean="0"/>
              <a:t>Calidad.</a:t>
            </a:r>
          </a:p>
          <a:p>
            <a:pPr algn="just"/>
            <a:r>
              <a:rPr lang="es-ES_tradnl" sz="2000" smtClean="0"/>
              <a:t>Compras.</a:t>
            </a:r>
          </a:p>
          <a:p>
            <a:pPr algn="just"/>
            <a:r>
              <a:rPr lang="es-ES_tradnl" sz="2000" smtClean="0"/>
              <a:t>Logística Integral.</a:t>
            </a:r>
          </a:p>
          <a:p>
            <a:pPr algn="just"/>
            <a:r>
              <a:rPr lang="es-ES_tradnl" sz="2000" smtClean="0"/>
              <a:t>Tecnologías de Información.</a:t>
            </a:r>
          </a:p>
          <a:p>
            <a:pPr algn="just"/>
            <a:r>
              <a:rPr lang="es-ES_tradnl" sz="2000" smtClean="0"/>
              <a:t>Otros.</a:t>
            </a:r>
          </a:p>
          <a:p>
            <a:pPr algn="just"/>
            <a:endParaRPr lang="es-ES_tradnl" sz="2000" smtClean="0"/>
          </a:p>
        </p:txBody>
      </p:sp>
      <p:sp>
        <p:nvSpPr>
          <p:cNvPr id="119821" name="Text Box 16"/>
          <p:cNvSpPr txBox="1">
            <a:spLocks noChangeArrowheads="1"/>
          </p:cNvSpPr>
          <p:nvPr/>
        </p:nvSpPr>
        <p:spPr bwMode="auto">
          <a:xfrm>
            <a:off x="517525" y="1662113"/>
            <a:ext cx="1841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s-CL" sz="1600"/>
          </a:p>
        </p:txBody>
      </p:sp>
      <p:sp>
        <p:nvSpPr>
          <p:cNvPr id="119822" name="Text Box 17"/>
          <p:cNvSpPr txBox="1">
            <a:spLocks noChangeArrowheads="1"/>
          </p:cNvSpPr>
          <p:nvPr/>
        </p:nvSpPr>
        <p:spPr bwMode="auto">
          <a:xfrm>
            <a:off x="0" y="6289675"/>
            <a:ext cx="3873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a:solidFill>
                  <a:srgbClr val="99FF66"/>
                </a:solidFill>
              </a:rPr>
              <a:t>C</a:t>
            </a:r>
            <a:endParaRPr lang="es-ES">
              <a:solidFill>
                <a:srgbClr val="99FF66"/>
              </a:solidFill>
            </a:endParaRPr>
          </a:p>
        </p:txBody>
      </p:sp>
      <p:sp>
        <p:nvSpPr>
          <p:cNvPr id="119823" name="15 Marcador de fecha"/>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C28A39D-F085-47B5-BDC3-B3BD71F0295E}" type="datetime1">
              <a:rPr lang="es-CL" smtClean="0"/>
              <a:t>12-10-2011</a:t>
            </a:fld>
            <a:endParaRPr lang="es-ES"/>
          </a:p>
        </p:txBody>
      </p:sp>
      <p:sp>
        <p:nvSpPr>
          <p:cNvPr id="119824" name="16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285B0F1-2603-445D-A76C-512A8B7E4F8F}" type="slidenum">
              <a:rPr lang="es-ES"/>
              <a:pPr eaLnBrk="1" hangingPunct="1"/>
              <a:t>98</a:t>
            </a:fld>
            <a:endParaRPr lang="es-ES"/>
          </a:p>
        </p:txBody>
      </p:sp>
    </p:spTree>
  </p:cSld>
  <p:clrMapOvr>
    <a:masterClrMapping/>
  </p:clrMapOvr>
  <p:transition/>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4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p>
        </p:txBody>
      </p:sp>
      <p:sp>
        <p:nvSpPr>
          <p:cNvPr id="120835" name="Rectangle 5"/>
          <p:cNvSpPr>
            <a:spLocks noChangeArrowheads="1"/>
          </p:cNvSpPr>
          <p:nvPr/>
        </p:nvSpPr>
        <p:spPr bwMode="auto">
          <a:xfrm>
            <a:off x="228600" y="228600"/>
            <a:ext cx="8686800" cy="6858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s-CL"/>
          </a:p>
        </p:txBody>
      </p:sp>
      <p:sp>
        <p:nvSpPr>
          <p:cNvPr id="120836" name="Rectangle 6"/>
          <p:cNvSpPr>
            <a:spLocks noChangeArrowheads="1"/>
          </p:cNvSpPr>
          <p:nvPr/>
        </p:nvSpPr>
        <p:spPr bwMode="auto">
          <a:xfrm>
            <a:off x="228600" y="914400"/>
            <a:ext cx="8686800" cy="6096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s-CL"/>
          </a:p>
        </p:txBody>
      </p:sp>
      <p:sp>
        <p:nvSpPr>
          <p:cNvPr id="120837" name="Rectangle 7"/>
          <p:cNvSpPr>
            <a:spLocks noGrp="1" noChangeArrowheads="1"/>
          </p:cNvSpPr>
          <p:nvPr>
            <p:ph type="title"/>
          </p:nvPr>
        </p:nvSpPr>
        <p:spPr>
          <a:xfrm>
            <a:off x="323850" y="333375"/>
            <a:ext cx="7772400" cy="533400"/>
          </a:xfrm>
        </p:spPr>
        <p:txBody>
          <a:bodyPr/>
          <a:lstStyle/>
          <a:p>
            <a:pPr algn="l"/>
            <a:r>
              <a:rPr lang="es-ES_tradnl" sz="2800" smtClean="0">
                <a:solidFill>
                  <a:schemeClr val="bg1"/>
                </a:solidFill>
              </a:rPr>
              <a:t>Decisiones Estratégicas y mercados.</a:t>
            </a:r>
          </a:p>
        </p:txBody>
      </p:sp>
      <p:sp>
        <p:nvSpPr>
          <p:cNvPr id="100359" name="Oval 11"/>
          <p:cNvSpPr>
            <a:spLocks noChangeArrowheads="1"/>
          </p:cNvSpPr>
          <p:nvPr/>
        </p:nvSpPr>
        <p:spPr bwMode="auto">
          <a:xfrm>
            <a:off x="2051050" y="1600200"/>
            <a:ext cx="4654550" cy="4343400"/>
          </a:xfrm>
          <a:prstGeom prst="ellipse">
            <a:avLst/>
          </a:prstGeom>
          <a:solidFill>
            <a:srgbClr val="FFFF99"/>
          </a:solidFill>
          <a:ln w="38100">
            <a:solidFill>
              <a:schemeClr val="tx1"/>
            </a:solidFill>
            <a:round/>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none" anchor="ctr"/>
          <a:lstStyle/>
          <a:p>
            <a:pPr>
              <a:defRPr/>
            </a:pPr>
            <a:endParaRPr lang="es-ES">
              <a:cs typeface="+mn-cs"/>
            </a:endParaRPr>
          </a:p>
        </p:txBody>
      </p:sp>
      <p:sp>
        <p:nvSpPr>
          <p:cNvPr id="120841" name="Oval 12"/>
          <p:cNvSpPr>
            <a:spLocks noChangeArrowheads="1"/>
          </p:cNvSpPr>
          <p:nvPr/>
        </p:nvSpPr>
        <p:spPr bwMode="auto">
          <a:xfrm>
            <a:off x="3124200" y="2514600"/>
            <a:ext cx="2590800" cy="2514600"/>
          </a:xfrm>
          <a:prstGeom prst="ellipse">
            <a:avLst/>
          </a:prstGeom>
          <a:solidFill>
            <a:schemeClr val="bg1"/>
          </a:solidFill>
          <a:ln w="38100">
            <a:solidFill>
              <a:schemeClr val="tx1"/>
            </a:solidFill>
            <a:round/>
            <a:headEnd/>
            <a:tailEnd/>
          </a:ln>
        </p:spPr>
        <p:txBody>
          <a:bodyPr wrap="none" anchor="ctr"/>
          <a:lstStyle/>
          <a:p>
            <a:endParaRPr lang="es-CL"/>
          </a:p>
        </p:txBody>
      </p:sp>
      <p:sp>
        <p:nvSpPr>
          <p:cNvPr id="120842" name="Oval 13"/>
          <p:cNvSpPr>
            <a:spLocks noChangeArrowheads="1"/>
          </p:cNvSpPr>
          <p:nvPr/>
        </p:nvSpPr>
        <p:spPr bwMode="auto">
          <a:xfrm>
            <a:off x="3886200" y="3276600"/>
            <a:ext cx="1066800" cy="1066800"/>
          </a:xfrm>
          <a:prstGeom prst="ellipse">
            <a:avLst/>
          </a:prstGeom>
          <a:solidFill>
            <a:srgbClr val="CCFFFF"/>
          </a:solidFill>
          <a:ln w="38100">
            <a:solidFill>
              <a:schemeClr val="tx1"/>
            </a:solidFill>
            <a:round/>
            <a:headEnd/>
            <a:tailEnd/>
          </a:ln>
        </p:spPr>
        <p:txBody>
          <a:bodyPr wrap="none" anchor="ctr"/>
          <a:lstStyle/>
          <a:p>
            <a:endParaRPr lang="es-CL"/>
          </a:p>
        </p:txBody>
      </p:sp>
      <p:sp>
        <p:nvSpPr>
          <p:cNvPr id="120843" name="Line 14"/>
          <p:cNvSpPr>
            <a:spLocks noChangeShapeType="1"/>
          </p:cNvSpPr>
          <p:nvPr/>
        </p:nvSpPr>
        <p:spPr bwMode="auto">
          <a:xfrm>
            <a:off x="4419600" y="4343400"/>
            <a:ext cx="1588" cy="6858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120844" name="Line 15"/>
          <p:cNvSpPr>
            <a:spLocks noChangeShapeType="1"/>
          </p:cNvSpPr>
          <p:nvPr/>
        </p:nvSpPr>
        <p:spPr bwMode="auto">
          <a:xfrm flipH="1">
            <a:off x="3276600" y="4038600"/>
            <a:ext cx="685800" cy="3048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120845" name="Line 16"/>
          <p:cNvSpPr>
            <a:spLocks noChangeShapeType="1"/>
          </p:cNvSpPr>
          <p:nvPr/>
        </p:nvSpPr>
        <p:spPr bwMode="auto">
          <a:xfrm>
            <a:off x="2895600" y="2133600"/>
            <a:ext cx="1143000" cy="1295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120846" name="Line 17"/>
          <p:cNvSpPr>
            <a:spLocks noChangeShapeType="1"/>
          </p:cNvSpPr>
          <p:nvPr/>
        </p:nvSpPr>
        <p:spPr bwMode="auto">
          <a:xfrm flipH="1">
            <a:off x="4800600" y="2133600"/>
            <a:ext cx="1066800" cy="1295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120847" name="Line 18"/>
          <p:cNvSpPr>
            <a:spLocks noChangeShapeType="1"/>
          </p:cNvSpPr>
          <p:nvPr/>
        </p:nvSpPr>
        <p:spPr bwMode="auto">
          <a:xfrm>
            <a:off x="4876800" y="4038600"/>
            <a:ext cx="1600200" cy="6858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120848" name="Text Box 19"/>
          <p:cNvSpPr txBox="1">
            <a:spLocks noChangeArrowheads="1"/>
          </p:cNvSpPr>
          <p:nvPr/>
        </p:nvSpPr>
        <p:spPr bwMode="auto">
          <a:xfrm>
            <a:off x="3900488" y="3581400"/>
            <a:ext cx="1133475"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s-ES_tradnl" sz="1400" b="1"/>
              <a:t>Operaciones</a:t>
            </a:r>
          </a:p>
          <a:p>
            <a:pPr algn="ctr" eaLnBrk="1" hangingPunct="1"/>
            <a:endParaRPr lang="es-ES_tradnl" sz="2000" b="1"/>
          </a:p>
        </p:txBody>
      </p:sp>
      <p:sp>
        <p:nvSpPr>
          <p:cNvPr id="120849" name="Text Box 20"/>
          <p:cNvSpPr txBox="1">
            <a:spLocks noChangeArrowheads="1"/>
          </p:cNvSpPr>
          <p:nvPr/>
        </p:nvSpPr>
        <p:spPr bwMode="auto">
          <a:xfrm>
            <a:off x="4038600" y="2819400"/>
            <a:ext cx="788988"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_tradnl" sz="1000"/>
              <a:t>COMPRAS</a:t>
            </a:r>
            <a:endParaRPr lang="es-ES_tradnl" sz="1600"/>
          </a:p>
        </p:txBody>
      </p:sp>
      <p:sp>
        <p:nvSpPr>
          <p:cNvPr id="120850" name="Text Box 21"/>
          <p:cNvSpPr txBox="1">
            <a:spLocks noChangeArrowheads="1"/>
          </p:cNvSpPr>
          <p:nvPr/>
        </p:nvSpPr>
        <p:spPr bwMode="auto">
          <a:xfrm rot="-4497986">
            <a:off x="3048794" y="3504406"/>
            <a:ext cx="1004888"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_tradnl" sz="1000"/>
              <a:t>TECNOLOGÍA</a:t>
            </a:r>
            <a:endParaRPr lang="es-ES_tradnl" sz="1600"/>
          </a:p>
        </p:txBody>
      </p:sp>
      <p:sp>
        <p:nvSpPr>
          <p:cNvPr id="120851" name="Text Box 22"/>
          <p:cNvSpPr txBox="1">
            <a:spLocks noChangeArrowheads="1"/>
          </p:cNvSpPr>
          <p:nvPr/>
        </p:nvSpPr>
        <p:spPr bwMode="auto">
          <a:xfrm rot="4698907">
            <a:off x="5035550" y="3498850"/>
            <a:ext cx="536575"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_tradnl" sz="1000"/>
              <a:t>RRHH</a:t>
            </a:r>
            <a:endParaRPr lang="es-ES_tradnl" sz="1600"/>
          </a:p>
        </p:txBody>
      </p:sp>
      <p:sp>
        <p:nvSpPr>
          <p:cNvPr id="120852" name="Text Box 23"/>
          <p:cNvSpPr txBox="1">
            <a:spLocks noChangeArrowheads="1"/>
          </p:cNvSpPr>
          <p:nvPr/>
        </p:nvSpPr>
        <p:spPr bwMode="auto">
          <a:xfrm rot="-1811276">
            <a:off x="4511675" y="4476750"/>
            <a:ext cx="720725"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_tradnl" sz="1000"/>
              <a:t>FIANZAS</a:t>
            </a:r>
            <a:endParaRPr lang="es-ES_tradnl" sz="1600"/>
          </a:p>
        </p:txBody>
      </p:sp>
      <p:sp>
        <p:nvSpPr>
          <p:cNvPr id="120853" name="Text Box 24"/>
          <p:cNvSpPr txBox="1">
            <a:spLocks noChangeArrowheads="1"/>
          </p:cNvSpPr>
          <p:nvPr/>
        </p:nvSpPr>
        <p:spPr bwMode="auto">
          <a:xfrm rot="2024895">
            <a:off x="3494088" y="4456113"/>
            <a:ext cx="947737"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_tradnl" sz="1000"/>
              <a:t>MARKETING</a:t>
            </a:r>
          </a:p>
        </p:txBody>
      </p:sp>
      <p:sp>
        <p:nvSpPr>
          <p:cNvPr id="120854" name="Text Box 25"/>
          <p:cNvSpPr txBox="1">
            <a:spLocks noChangeArrowheads="1"/>
          </p:cNvSpPr>
          <p:nvPr/>
        </p:nvSpPr>
        <p:spPr bwMode="auto">
          <a:xfrm rot="-2446140">
            <a:off x="5029200" y="4953000"/>
            <a:ext cx="118745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s-ES_tradnl" sz="1000"/>
              <a:t>INSTALACIONES</a:t>
            </a:r>
            <a:endParaRPr lang="es-ES_tradnl" sz="1600"/>
          </a:p>
        </p:txBody>
      </p:sp>
      <p:sp>
        <p:nvSpPr>
          <p:cNvPr id="120855" name="Text Box 26"/>
          <p:cNvSpPr txBox="1">
            <a:spLocks noChangeArrowheads="1"/>
          </p:cNvSpPr>
          <p:nvPr/>
        </p:nvSpPr>
        <p:spPr bwMode="auto">
          <a:xfrm rot="2024895">
            <a:off x="2971800" y="5029200"/>
            <a:ext cx="86836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s-ES_tradnl" sz="1000"/>
              <a:t>CALIDAD</a:t>
            </a:r>
          </a:p>
          <a:p>
            <a:pPr algn="ctr" eaLnBrk="1" hangingPunct="1"/>
            <a:r>
              <a:rPr lang="es-ES_tradnl" sz="1000"/>
              <a:t>PRODUCTO</a:t>
            </a:r>
          </a:p>
        </p:txBody>
      </p:sp>
      <p:sp>
        <p:nvSpPr>
          <p:cNvPr id="120856" name="Text Box 27"/>
          <p:cNvSpPr txBox="1">
            <a:spLocks noChangeArrowheads="1"/>
          </p:cNvSpPr>
          <p:nvPr/>
        </p:nvSpPr>
        <p:spPr bwMode="auto">
          <a:xfrm rot="-3671601">
            <a:off x="2175669" y="2785269"/>
            <a:ext cx="107473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s-ES_tradnl" sz="1000"/>
              <a:t>TECNOLOGIAS</a:t>
            </a:r>
          </a:p>
          <a:p>
            <a:pPr algn="ctr" eaLnBrk="1" hangingPunct="1"/>
            <a:r>
              <a:rPr lang="es-ES_tradnl" sz="1000"/>
              <a:t>DE PROCESO</a:t>
            </a:r>
            <a:endParaRPr lang="es-ES_tradnl" sz="1600"/>
          </a:p>
        </p:txBody>
      </p:sp>
      <p:sp>
        <p:nvSpPr>
          <p:cNvPr id="120857" name="Text Box 28"/>
          <p:cNvSpPr txBox="1">
            <a:spLocks noChangeArrowheads="1"/>
          </p:cNvSpPr>
          <p:nvPr/>
        </p:nvSpPr>
        <p:spPr bwMode="auto">
          <a:xfrm rot="-1688188">
            <a:off x="3048000" y="1981200"/>
            <a:ext cx="7572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s-ES_tradnl" sz="1000"/>
              <a:t>CALIDAD</a:t>
            </a:r>
          </a:p>
          <a:p>
            <a:pPr algn="ctr" eaLnBrk="1" hangingPunct="1"/>
            <a:r>
              <a:rPr lang="es-ES_tradnl" sz="1000"/>
              <a:t>MP</a:t>
            </a:r>
            <a:endParaRPr lang="es-ES_tradnl" sz="1600"/>
          </a:p>
        </p:txBody>
      </p:sp>
      <p:sp>
        <p:nvSpPr>
          <p:cNvPr id="120858" name="Text Box 29"/>
          <p:cNvSpPr txBox="1">
            <a:spLocks noChangeArrowheads="1"/>
          </p:cNvSpPr>
          <p:nvPr/>
        </p:nvSpPr>
        <p:spPr bwMode="auto">
          <a:xfrm rot="4822467">
            <a:off x="5946775" y="3368675"/>
            <a:ext cx="536575"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s-ES_tradnl" sz="1000"/>
              <a:t>RRHH</a:t>
            </a:r>
            <a:endParaRPr lang="es-ES_tradnl" sz="1600"/>
          </a:p>
        </p:txBody>
      </p:sp>
      <p:sp>
        <p:nvSpPr>
          <p:cNvPr id="120859" name="Line 30"/>
          <p:cNvSpPr>
            <a:spLocks noChangeShapeType="1"/>
          </p:cNvSpPr>
          <p:nvPr/>
        </p:nvSpPr>
        <p:spPr bwMode="auto">
          <a:xfrm flipH="1" flipV="1">
            <a:off x="3733800" y="1676400"/>
            <a:ext cx="304800" cy="914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120860" name="Line 31"/>
          <p:cNvSpPr>
            <a:spLocks noChangeShapeType="1"/>
          </p:cNvSpPr>
          <p:nvPr/>
        </p:nvSpPr>
        <p:spPr bwMode="auto">
          <a:xfrm flipV="1">
            <a:off x="4724400" y="1676400"/>
            <a:ext cx="228600" cy="8382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120861" name="Line 32"/>
          <p:cNvSpPr>
            <a:spLocks noChangeShapeType="1"/>
          </p:cNvSpPr>
          <p:nvPr/>
        </p:nvSpPr>
        <p:spPr bwMode="auto">
          <a:xfrm flipH="1">
            <a:off x="3733800" y="4953000"/>
            <a:ext cx="304800" cy="914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120862" name="Line 33"/>
          <p:cNvSpPr>
            <a:spLocks noChangeShapeType="1"/>
          </p:cNvSpPr>
          <p:nvPr/>
        </p:nvSpPr>
        <p:spPr bwMode="auto">
          <a:xfrm>
            <a:off x="4953000" y="4953000"/>
            <a:ext cx="381000" cy="8382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120863" name="Text Box 34"/>
          <p:cNvSpPr txBox="1">
            <a:spLocks noChangeArrowheads="1"/>
          </p:cNvSpPr>
          <p:nvPr/>
        </p:nvSpPr>
        <p:spPr bwMode="auto">
          <a:xfrm rot="-35035">
            <a:off x="3962400" y="5334000"/>
            <a:ext cx="925513"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_tradnl" sz="1000"/>
              <a:t>CAPACIDAD</a:t>
            </a:r>
          </a:p>
        </p:txBody>
      </p:sp>
      <p:sp>
        <p:nvSpPr>
          <p:cNvPr id="120864" name="Text Box 35"/>
          <p:cNvSpPr txBox="1">
            <a:spLocks noChangeArrowheads="1"/>
          </p:cNvSpPr>
          <p:nvPr/>
        </p:nvSpPr>
        <p:spPr bwMode="auto">
          <a:xfrm rot="2031920">
            <a:off x="4681538" y="1968500"/>
            <a:ext cx="97472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s-ES_tradnl" sz="1000"/>
              <a:t>RELACIONES</a:t>
            </a:r>
          </a:p>
          <a:p>
            <a:pPr algn="ctr" eaLnBrk="1" hangingPunct="1"/>
            <a:r>
              <a:rPr lang="es-ES_tradnl" sz="1000"/>
              <a:t>CON</a:t>
            </a:r>
          </a:p>
          <a:p>
            <a:pPr algn="ctr" eaLnBrk="1" hangingPunct="1"/>
            <a:r>
              <a:rPr lang="es-ES_tradnl" sz="1000"/>
              <a:t>PROVEED.</a:t>
            </a:r>
          </a:p>
          <a:p>
            <a:pPr algn="ctr" eaLnBrk="1" hangingPunct="1"/>
            <a:endParaRPr lang="es-ES_tradnl" sz="1000"/>
          </a:p>
        </p:txBody>
      </p:sp>
      <p:sp>
        <p:nvSpPr>
          <p:cNvPr id="120865" name="Text Box 36"/>
          <p:cNvSpPr txBox="1">
            <a:spLocks noChangeArrowheads="1"/>
          </p:cNvSpPr>
          <p:nvPr/>
        </p:nvSpPr>
        <p:spPr bwMode="auto">
          <a:xfrm rot="-35035">
            <a:off x="3810000" y="1828800"/>
            <a:ext cx="10541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s-ES_tradnl" sz="1000"/>
              <a:t>INTEGRACIÓN</a:t>
            </a:r>
          </a:p>
          <a:p>
            <a:pPr algn="ctr" eaLnBrk="1" hangingPunct="1"/>
            <a:r>
              <a:rPr lang="es-ES_tradnl" sz="1000"/>
              <a:t>VERTICAL</a:t>
            </a:r>
          </a:p>
        </p:txBody>
      </p:sp>
      <p:sp>
        <p:nvSpPr>
          <p:cNvPr id="120866" name="Line 37"/>
          <p:cNvSpPr>
            <a:spLocks noChangeShapeType="1"/>
          </p:cNvSpPr>
          <p:nvPr/>
        </p:nvSpPr>
        <p:spPr bwMode="auto">
          <a:xfrm flipH="1">
            <a:off x="2667000" y="4648200"/>
            <a:ext cx="762000" cy="533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120867" name="Line 38"/>
          <p:cNvSpPr>
            <a:spLocks noChangeShapeType="1"/>
          </p:cNvSpPr>
          <p:nvPr/>
        </p:nvSpPr>
        <p:spPr bwMode="auto">
          <a:xfrm flipH="1" flipV="1">
            <a:off x="2133600" y="3657600"/>
            <a:ext cx="990600" cy="762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120868" name="Text Box 39"/>
          <p:cNvSpPr txBox="1">
            <a:spLocks noChangeArrowheads="1"/>
          </p:cNvSpPr>
          <p:nvPr/>
        </p:nvSpPr>
        <p:spPr bwMode="auto">
          <a:xfrm rot="-6695597">
            <a:off x="2218532" y="4053681"/>
            <a:ext cx="973138"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s-ES_tradnl" sz="1000"/>
              <a:t>VARIEDAD Y</a:t>
            </a:r>
          </a:p>
          <a:p>
            <a:pPr algn="ctr" eaLnBrk="1" hangingPunct="1"/>
            <a:r>
              <a:rPr lang="es-ES_tradnl" sz="1000"/>
              <a:t>NUEVOS</a:t>
            </a:r>
          </a:p>
          <a:p>
            <a:pPr algn="ctr" eaLnBrk="1" hangingPunct="1"/>
            <a:r>
              <a:rPr lang="es-ES_tradnl" sz="1000"/>
              <a:t>PRODUCTOS</a:t>
            </a:r>
            <a:endParaRPr lang="es-ES_tradnl" sz="1600"/>
          </a:p>
        </p:txBody>
      </p:sp>
      <p:sp>
        <p:nvSpPr>
          <p:cNvPr id="120869" name="Text Box 40"/>
          <p:cNvSpPr txBox="1">
            <a:spLocks noChangeArrowheads="1"/>
          </p:cNvSpPr>
          <p:nvPr/>
        </p:nvSpPr>
        <p:spPr bwMode="auto">
          <a:xfrm>
            <a:off x="0" y="6289675"/>
            <a:ext cx="3873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a:solidFill>
                  <a:srgbClr val="99FF66"/>
                </a:solidFill>
              </a:rPr>
              <a:t>B</a:t>
            </a:r>
            <a:endParaRPr lang="es-ES">
              <a:solidFill>
                <a:srgbClr val="99FF66"/>
              </a:solidFill>
            </a:endParaRPr>
          </a:p>
        </p:txBody>
      </p:sp>
      <p:sp>
        <p:nvSpPr>
          <p:cNvPr id="120870" name="36 Marcador de fecha"/>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A73D3DF-B2D7-487A-868A-BB542561F6C5}" type="datetime1">
              <a:rPr lang="es-CL" smtClean="0"/>
              <a:t>12-10-2011</a:t>
            </a:fld>
            <a:endParaRPr lang="es-ES"/>
          </a:p>
        </p:txBody>
      </p:sp>
      <p:sp>
        <p:nvSpPr>
          <p:cNvPr id="120871" name="37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9634653C-DC62-40F6-AD96-D38E37558E68}" type="slidenum">
              <a:rPr lang="es-ES"/>
              <a:pPr eaLnBrk="1" hangingPunct="1"/>
              <a:t>99</a:t>
            </a:fld>
            <a:endParaRPr lang="es-ES"/>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PRESENTACION MBA - 2009">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Diseño personalizad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PRESENTACION MBA - 2009</Template>
  <TotalTime>854</TotalTime>
  <Words>5187</Words>
  <Application>Microsoft Office PowerPoint</Application>
  <PresentationFormat>Presentación en pantalla (4:3)</PresentationFormat>
  <Paragraphs>1645</Paragraphs>
  <Slides>128</Slides>
  <Notes>21</Notes>
  <HiddenSlides>14</HiddenSlides>
  <MMClips>0</MMClips>
  <ScaleCrop>false</ScaleCrop>
  <HeadingPairs>
    <vt:vector size="6" baseType="variant">
      <vt:variant>
        <vt:lpstr>Tema</vt:lpstr>
      </vt:variant>
      <vt:variant>
        <vt:i4>2</vt:i4>
      </vt:variant>
      <vt:variant>
        <vt:lpstr>Servidores OLE incrustados</vt:lpstr>
      </vt:variant>
      <vt:variant>
        <vt:i4>7</vt:i4>
      </vt:variant>
      <vt:variant>
        <vt:lpstr>Títulos de diapositiva</vt:lpstr>
      </vt:variant>
      <vt:variant>
        <vt:i4>128</vt:i4>
      </vt:variant>
    </vt:vector>
  </HeadingPairs>
  <TitlesOfParts>
    <vt:vector size="137" baseType="lpstr">
      <vt:lpstr>PRESENTACION MBA - 2009</vt:lpstr>
      <vt:lpstr>Diseño personalizado</vt:lpstr>
      <vt:lpstr>Chart</vt:lpstr>
      <vt:lpstr>Imagen de mapa de bits</vt:lpstr>
      <vt:lpstr>Documento</vt:lpstr>
      <vt:lpstr>Hoja de cálculo</vt:lpstr>
      <vt:lpstr>Document</vt:lpstr>
      <vt:lpstr>Bitmap Image</vt:lpstr>
      <vt:lpstr>Gráfico</vt:lpstr>
      <vt:lpstr>Presentación de PowerPoint</vt:lpstr>
      <vt:lpstr>Temario</vt:lpstr>
      <vt:lpstr>I. Presentación del curso</vt:lpstr>
      <vt:lpstr>Presentación de PowerPoint</vt:lpstr>
      <vt:lpstr>Objetivos</vt:lpstr>
      <vt:lpstr>Presentación de PowerPoint</vt:lpstr>
      <vt:lpstr>Presentación de PowerPoint</vt:lpstr>
      <vt:lpstr>Presentación de PowerPoint</vt:lpstr>
      <vt:lpstr>Relaciones claves con otros cursos</vt:lpstr>
      <vt:lpstr>II. Calendario y Reglas del Juego</vt:lpstr>
      <vt:lpstr>Programa del curso</vt:lpstr>
      <vt:lpstr>Presentación de PowerPoint</vt:lpstr>
      <vt:lpstr>Presentación de PowerPoint</vt:lpstr>
      <vt:lpstr>Presentación de PowerPoint</vt:lpstr>
      <vt:lpstr>Presentación de PowerPoint</vt:lpstr>
      <vt:lpstr>Bibliografía</vt:lpstr>
      <vt:lpstr>Presentación de PowerPoint</vt:lpstr>
      <vt:lpstr>Presentación de PowerPoint</vt:lpstr>
      <vt:lpstr>III. Las Operaciones en el sistema empresa</vt:lpstr>
      <vt:lpstr>Presentación de PowerPoint</vt:lpstr>
      <vt:lpstr>Presentación de PowerPoint</vt:lpstr>
      <vt:lpstr>Estructuras organizacionales típicas</vt:lpstr>
      <vt:lpstr>Banco comercial</vt:lpstr>
      <vt:lpstr>Línea Aérea</vt:lpstr>
      <vt:lpstr>Manufacturera</vt:lpstr>
      <vt:lpstr>Presentación de PowerPoint</vt:lpstr>
      <vt:lpstr>Enfoque Tradicional</vt:lpstr>
      <vt:lpstr>Enfoque actual</vt:lpstr>
      <vt:lpstr>Presentación de PowerPoint</vt:lpstr>
      <vt:lpstr>Servicios vrs Manufactura</vt:lpstr>
      <vt:lpstr>Service Economies Proportion of Employment in the Service Sector</vt:lpstr>
      <vt:lpstr>Presentación de PowerPoint</vt:lpstr>
      <vt:lpstr>Similitudes</vt:lpstr>
      <vt:lpstr>Goods Contain Services / Services Contain Goods</vt:lpstr>
      <vt:lpstr>Presentación de PowerPoint</vt:lpstr>
      <vt:lpstr>Goods Versus Services</vt:lpstr>
      <vt:lpstr>Goods Versus Services</vt:lpstr>
      <vt:lpstr>La empresa como sistema abierto</vt:lpstr>
      <vt:lpstr>Presentación de PowerPoint</vt:lpstr>
      <vt:lpstr>Presentación de PowerPoint</vt:lpstr>
      <vt:lpstr>Presentación de PowerPoint</vt:lpstr>
      <vt:lpstr>Interacciones</vt:lpstr>
      <vt:lpstr>Presentación de PowerPoint</vt:lpstr>
      <vt:lpstr>Impacto de las Operaciones</vt:lpstr>
      <vt:lpstr>Cadena del Valor </vt:lpstr>
      <vt:lpstr>Presentación de PowerPoint</vt:lpstr>
      <vt:lpstr>Impacto de las Operaciones:  la mirada estratégica.   </vt:lpstr>
      <vt:lpstr>Presentación de PowerPoint</vt:lpstr>
      <vt:lpstr>BSC INTERNATIONAL PAPER</vt:lpstr>
      <vt:lpstr>El impacto de las operaciones: Mirada Financiera</vt:lpstr>
      <vt:lpstr>Presentación de PowerPoint</vt:lpstr>
      <vt:lpstr>Estados Financieros</vt:lpstr>
      <vt:lpstr>Presentación de PowerPoint</vt:lpstr>
      <vt:lpstr>Efectos de la gestión de operaciones sobre el valor de una empresa </vt:lpstr>
      <vt:lpstr>Capital de trabajo</vt:lpstr>
      <vt:lpstr>Capital invertido</vt:lpstr>
      <vt:lpstr>Ejemplo simple</vt:lpstr>
      <vt:lpstr>Ejemplos</vt:lpstr>
      <vt:lpstr>Ejemplos</vt:lpstr>
      <vt:lpstr>Ejemplos</vt:lpstr>
      <vt:lpstr>Algunas cifras por industria</vt:lpstr>
      <vt:lpstr>Ejemplo</vt:lpstr>
      <vt:lpstr>Comparación JIT - Producción Tradicional</vt:lpstr>
      <vt:lpstr>Beneficios JIT</vt:lpstr>
      <vt:lpstr>Ejemplo: Reducción de Inventarios</vt:lpstr>
      <vt:lpstr>Suponiendo una reducción drástica del inventario a 2/3 de su valor inicial</vt:lpstr>
      <vt:lpstr>Síntesis</vt:lpstr>
      <vt:lpstr>Presentación de PowerPoint</vt:lpstr>
      <vt:lpstr>Objetivos de la Estrategia de Operaciones</vt:lpstr>
      <vt:lpstr>Estrategia de Operaciones: Enfoque clásico</vt:lpstr>
      <vt:lpstr>Indicadores principales de operaciones en una empresa</vt:lpstr>
      <vt:lpstr>Costos de Procesos</vt:lpstr>
      <vt:lpstr>Diseñando el sistema de creación de valor de acuerdo a la estrategia</vt:lpstr>
      <vt:lpstr>Diseñando el sistema de creación de valor de acuerdo a la estrategia</vt:lpstr>
      <vt:lpstr>Caso: Empresa textil chilena </vt:lpstr>
      <vt:lpstr>Presentación de PowerPoint</vt:lpstr>
      <vt:lpstr>Diagnóstico del problema</vt:lpstr>
      <vt:lpstr>Presentación de PowerPoint</vt:lpstr>
      <vt:lpstr>Efectos en indicadores claves</vt:lpstr>
      <vt:lpstr>Integración a la Estrategia Empresarial.</vt:lpstr>
      <vt:lpstr>Integración a la Estrategia Empresarial.</vt:lpstr>
      <vt:lpstr>Operaciones y estrategia</vt:lpstr>
      <vt:lpstr>Southwest Airline’s Low Cost Competitive Advantage</vt:lpstr>
      <vt:lpstr>Strategy and Issues During a Product’s Life</vt:lpstr>
      <vt:lpstr>Desafios de las operaciones actuales</vt:lpstr>
      <vt:lpstr>Changing Challenges for the Operations Manager</vt:lpstr>
      <vt:lpstr>Changing Challenges for the Operations Manager</vt:lpstr>
      <vt:lpstr>Retos que enfrentan los competidores globales (I).</vt:lpstr>
      <vt:lpstr>Retos que enfrentan los competidores Globales (II).</vt:lpstr>
      <vt:lpstr>Retos que enfrentan las empresas nacionales (I).</vt:lpstr>
      <vt:lpstr>Análisis Externo:  Estudio de la industria usando las cinco fuerzas de Porter, determina oportunidades y amenazas para el negocio.</vt:lpstr>
      <vt:lpstr>Análisis Interno:  Estudio de las fortalezas y debilidades de la empresa, siguiendo un enfoque como el de la cadena del valor.</vt:lpstr>
      <vt:lpstr>Decisiones en Gestión de Operaciones</vt:lpstr>
      <vt:lpstr>Decisiones Estratégicas en Gestión de Operaciones.</vt:lpstr>
      <vt:lpstr>Presentación de PowerPoint</vt:lpstr>
      <vt:lpstr>Presentación de PowerPoint</vt:lpstr>
      <vt:lpstr>Activos relevantes</vt:lpstr>
      <vt:lpstr>¿Como Desarrollo la Estrategia de Operaciones?.</vt:lpstr>
      <vt:lpstr>Decisiones Estratégicas y mercados.</vt:lpstr>
      <vt:lpstr>Presentación de PowerPoint</vt:lpstr>
      <vt:lpstr>Presentación de PowerPoint</vt:lpstr>
      <vt:lpstr>Presentación de PowerPoint</vt:lpstr>
      <vt:lpstr>Estrategia de Operaciones: Enfoque clásico</vt:lpstr>
      <vt:lpstr>Ejemplos</vt:lpstr>
      <vt:lpstr>Material de backup</vt:lpstr>
      <vt:lpstr>Tipos de procesos productivos</vt:lpstr>
      <vt:lpstr>Tipos de procesos</vt:lpstr>
      <vt:lpstr>Presentación de PowerPoint</vt:lpstr>
      <vt:lpstr>A2: Operaciones y el Ciclo de Vida del Producto.</vt:lpstr>
      <vt:lpstr>Ejemplos Exitosos.</vt:lpstr>
      <vt:lpstr>Principios del JIT</vt:lpstr>
      <vt:lpstr>Presentación de PowerPoint</vt:lpstr>
      <vt:lpstr>Presentación de PowerPoint</vt:lpstr>
      <vt:lpstr>Visión y Perspectivas ...</vt:lpstr>
      <vt:lpstr>Visión y Perspectivas ...</vt:lpstr>
      <vt:lpstr>Presentación de PowerPoint</vt:lpstr>
      <vt:lpstr>Presentación de PowerPoint</vt:lpstr>
      <vt:lpstr>Cinco revoluciones tecnológicas sucesivas en 200 años</vt:lpstr>
      <vt:lpstr>Una reflexión acerca de la Productividad de las TI</vt:lpstr>
      <vt:lpstr>Significant Events in Operations Management</vt:lpstr>
      <vt:lpstr>The Economic System Transforms Inputs to Outputs</vt:lpstr>
      <vt:lpstr>Typical Impact of Quality Improvement</vt:lpstr>
      <vt:lpstr>Productivity</vt:lpstr>
      <vt:lpstr>OM’s Transformation Role</vt:lpstr>
      <vt:lpstr>Differences between Manufacturers and Service Organizations</vt:lpstr>
      <vt:lpstr>Service - Manufacturing</vt:lpstr>
      <vt:lpstr>OM Decisions </vt:lpstr>
      <vt:lpstr>OM Decisions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ibraga</dc:creator>
  <cp:lastModifiedBy>Ivan Braga</cp:lastModifiedBy>
  <cp:revision>45</cp:revision>
  <dcterms:created xsi:type="dcterms:W3CDTF">2010-10-06T17:27:32Z</dcterms:created>
  <dcterms:modified xsi:type="dcterms:W3CDTF">2011-10-12T19:29:21Z</dcterms:modified>
</cp:coreProperties>
</file>