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90" r:id="rId33"/>
    <p:sldId id="262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942AC1-1F75-4191-A989-83147BFE27ED}" type="datetimeFigureOut">
              <a:rPr lang="es-ES" smtClean="0"/>
              <a:pPr/>
              <a:t>24/07/2011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534462B-1F11-497E-8513-3380C44E04A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Alex.Osterwalder/a-business-model-for-solar-energy-sunedison-331916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627784" y="2564904"/>
            <a:ext cx="4824536" cy="81424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CL" dirty="0" smtClean="0"/>
              <a:t>Modelos de Negocio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67744" y="3861048"/>
            <a:ext cx="6172200" cy="857690"/>
          </a:xfrm>
        </p:spPr>
        <p:txBody>
          <a:bodyPr/>
          <a:lstStyle/>
          <a:p>
            <a:pPr algn="ctr"/>
            <a:r>
              <a:rPr lang="es-CL" dirty="0" smtClean="0"/>
              <a:t>Julio de 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1196752"/>
            <a:ext cx="8929264" cy="4176464"/>
            <a:chOff x="0" y="1196752"/>
            <a:chExt cx="8929264" cy="335699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196752"/>
              <a:ext cx="4359812" cy="328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7984" y="1268760"/>
              <a:ext cx="4501280" cy="328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4 CuadroTexto"/>
          <p:cNvSpPr txBox="1"/>
          <p:nvPr/>
        </p:nvSpPr>
        <p:spPr>
          <a:xfrm>
            <a:off x="2411760" y="404664"/>
            <a:ext cx="475252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sz="4000" dirty="0" smtClean="0"/>
              <a:t>Esquemáticamente</a:t>
            </a:r>
            <a:endParaRPr lang="es-ES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092280" y="5661248"/>
            <a:ext cx="168828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50" dirty="0" smtClean="0"/>
              <a:t>Fuente: </a:t>
            </a:r>
          </a:p>
          <a:p>
            <a:r>
              <a:rPr lang="es-CL" sz="1050" dirty="0" smtClean="0"/>
              <a:t>Business </a:t>
            </a:r>
            <a:r>
              <a:rPr lang="es-CL" sz="1050" dirty="0" err="1" smtClean="0"/>
              <a:t>Model</a:t>
            </a:r>
            <a:r>
              <a:rPr lang="es-CL" sz="1050" dirty="0" smtClean="0"/>
              <a:t> </a:t>
            </a:r>
            <a:r>
              <a:rPr lang="es-CL" sz="1050" dirty="0" err="1" smtClean="0"/>
              <a:t>Generation</a:t>
            </a:r>
            <a:endParaRPr lang="es-CL" sz="1050" dirty="0" smtClean="0"/>
          </a:p>
          <a:p>
            <a:r>
              <a:rPr lang="es-CL" sz="1050" dirty="0" smtClean="0"/>
              <a:t>Alex </a:t>
            </a:r>
            <a:r>
              <a:rPr lang="es-CL" sz="1050" dirty="0" err="1" smtClean="0"/>
              <a:t>Osterwalder</a:t>
            </a:r>
            <a:endParaRPr lang="es-E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1. Segmentos de clientes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Corazón del modelo.</a:t>
            </a:r>
          </a:p>
          <a:p>
            <a:endParaRPr lang="es-CL" dirty="0" smtClean="0"/>
          </a:p>
          <a:p>
            <a:r>
              <a:rPr lang="es-CL" dirty="0" smtClean="0"/>
              <a:t>Segmentación define foco(s).</a:t>
            </a:r>
          </a:p>
          <a:p>
            <a:pPr lvl="1"/>
            <a:r>
              <a:rPr lang="es-CL" dirty="0" smtClean="0"/>
              <a:t>Necesidades requieren oferta específica.</a:t>
            </a:r>
          </a:p>
          <a:p>
            <a:pPr lvl="1"/>
            <a:r>
              <a:rPr lang="es-CL" dirty="0" smtClean="0"/>
              <a:t>Se accesan por diferentes canales o requieren diferentes tipos de relaciones.</a:t>
            </a:r>
          </a:p>
          <a:p>
            <a:pPr lvl="1"/>
            <a:r>
              <a:rPr lang="es-CL" dirty="0" smtClean="0"/>
              <a:t>Su disposición a pagar es diferente.</a:t>
            </a:r>
          </a:p>
          <a:p>
            <a:pPr lvl="1"/>
            <a:r>
              <a:rPr lang="es-CL" dirty="0" smtClean="0"/>
              <a:t>Tienen rentabilidades distintas.</a:t>
            </a:r>
          </a:p>
          <a:p>
            <a:pPr lvl="1"/>
            <a:endParaRPr lang="es-CL" dirty="0" smtClean="0"/>
          </a:p>
          <a:p>
            <a:pPr lvl="1"/>
            <a:endParaRPr lang="es-CL" dirty="0" smtClean="0"/>
          </a:p>
          <a:p>
            <a:r>
              <a:rPr lang="es-CL" dirty="0" smtClean="0"/>
              <a:t>Entendiendo estos segmentos, el negocio se focaliza en generar valor para ellos.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4700" y="2564904"/>
            <a:ext cx="20193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Mercado masivo</a:t>
            </a:r>
          </a:p>
          <a:p>
            <a:r>
              <a:rPr lang="es-CL" dirty="0" smtClean="0"/>
              <a:t>Nichos de mercado</a:t>
            </a:r>
          </a:p>
          <a:p>
            <a:r>
              <a:rPr lang="es-CL" dirty="0" smtClean="0"/>
              <a:t>Mercados segmentados</a:t>
            </a:r>
          </a:p>
          <a:p>
            <a:r>
              <a:rPr lang="es-CL" dirty="0" smtClean="0"/>
              <a:t>Mercado diversificado</a:t>
            </a:r>
          </a:p>
          <a:p>
            <a:r>
              <a:rPr lang="es-CL" dirty="0" smtClean="0"/>
              <a:t>Plataforma </a:t>
            </a:r>
            <a:r>
              <a:rPr lang="es-CL" dirty="0" err="1" smtClean="0"/>
              <a:t>multi-side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2. Propuesta de Valor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s-CL" sz="2400" dirty="0" smtClean="0"/>
              <a:t>Describe la configuración de servicios y productos que crean valor a un segmento específico de clientes.</a:t>
            </a:r>
          </a:p>
          <a:p>
            <a:endParaRPr lang="es-CL" sz="2400" dirty="0" smtClean="0"/>
          </a:p>
          <a:p>
            <a:r>
              <a:rPr lang="es-CL" sz="2400" dirty="0" smtClean="0"/>
              <a:t>Está en la esencia del vínculo con el cliente (segmento) a través de la necesidad  o el problema que se le resuelve.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36912"/>
            <a:ext cx="30670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Preguntas centrales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Que valor ofrecemos?</a:t>
            </a:r>
          </a:p>
          <a:p>
            <a:r>
              <a:rPr lang="es-CL" dirty="0" smtClean="0"/>
              <a:t>Qué problema o necesidad del cliente resolvemos?</a:t>
            </a:r>
          </a:p>
          <a:p>
            <a:r>
              <a:rPr lang="es-CL" dirty="0" smtClean="0"/>
              <a:t>Cuál es nuestra oferta para cada segmento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Posibles elementos distintivos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Novedad – Innovación</a:t>
            </a:r>
          </a:p>
          <a:p>
            <a:r>
              <a:rPr lang="es-CL" dirty="0" smtClean="0"/>
              <a:t>Performance</a:t>
            </a:r>
          </a:p>
          <a:p>
            <a:r>
              <a:rPr lang="es-CL" dirty="0" err="1" smtClean="0"/>
              <a:t>Customización</a:t>
            </a:r>
            <a:r>
              <a:rPr lang="es-CL" dirty="0" smtClean="0"/>
              <a:t> – Adaptación</a:t>
            </a:r>
          </a:p>
          <a:p>
            <a:r>
              <a:rPr lang="es-CL" dirty="0" smtClean="0"/>
              <a:t>Efectividad</a:t>
            </a:r>
          </a:p>
          <a:p>
            <a:r>
              <a:rPr lang="es-CL" dirty="0" smtClean="0"/>
              <a:t>Diseño</a:t>
            </a:r>
          </a:p>
          <a:p>
            <a:r>
              <a:rPr lang="es-CL" dirty="0" smtClean="0"/>
              <a:t>Marca – Status</a:t>
            </a:r>
          </a:p>
          <a:p>
            <a:r>
              <a:rPr lang="es-CL" dirty="0" smtClean="0"/>
              <a:t>Precio</a:t>
            </a:r>
          </a:p>
          <a:p>
            <a:r>
              <a:rPr lang="es-CL" dirty="0" smtClean="0"/>
              <a:t>Reducción de costo</a:t>
            </a:r>
          </a:p>
          <a:p>
            <a:r>
              <a:rPr lang="es-CL" dirty="0" smtClean="0"/>
              <a:t>Reducción de riesgo</a:t>
            </a:r>
          </a:p>
          <a:p>
            <a:r>
              <a:rPr lang="es-CL" dirty="0" smtClean="0"/>
              <a:t>Accesibilidad</a:t>
            </a:r>
          </a:p>
          <a:p>
            <a:r>
              <a:rPr lang="es-CL" dirty="0" smtClean="0"/>
              <a:t>Conveniencia - usabilidad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3. Canales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3898776" cy="233285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s-CL" sz="2800" dirty="0" smtClean="0"/>
              <a:t>¿Como una compañía se comunica y accede a los segmentos de clientes con su propuesta de valor?</a:t>
            </a:r>
            <a:endParaRPr lang="es-E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33051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Son las interfaces – puntos de contacto - con el cliente.</a:t>
            </a:r>
          </a:p>
          <a:p>
            <a:pPr lvl="1"/>
            <a:r>
              <a:rPr lang="es-CL" dirty="0" smtClean="0"/>
              <a:t>Cómo el cliente sabe de nosotros?</a:t>
            </a:r>
          </a:p>
          <a:p>
            <a:pPr lvl="1"/>
            <a:r>
              <a:rPr lang="es-CL" dirty="0" smtClean="0"/>
              <a:t>Cómo evalúa nuestra propuesta de valor?</a:t>
            </a:r>
          </a:p>
          <a:p>
            <a:pPr lvl="1"/>
            <a:r>
              <a:rPr lang="es-CL" dirty="0" smtClean="0"/>
              <a:t>Cómo compra/contrata nuestros productos/servicios?</a:t>
            </a:r>
          </a:p>
          <a:p>
            <a:pPr lvl="1"/>
            <a:r>
              <a:rPr lang="es-CL" dirty="0" smtClean="0"/>
              <a:t>Cómo se entregan la propuesta de valor?</a:t>
            </a:r>
          </a:p>
          <a:p>
            <a:pPr lvl="1"/>
            <a:r>
              <a:rPr lang="es-CL" dirty="0" smtClean="0"/>
              <a:t>Cómo soportamos al cliente en la post-venta?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Ejemplos de canales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Canal de venta /atención directo</a:t>
            </a:r>
          </a:p>
          <a:p>
            <a:r>
              <a:rPr lang="es-CL" dirty="0" smtClean="0"/>
              <a:t>Distribuidor</a:t>
            </a:r>
          </a:p>
          <a:p>
            <a:r>
              <a:rPr lang="es-CL" dirty="0" smtClean="0"/>
              <a:t>Tiendas minoristas propias o de terceros</a:t>
            </a:r>
          </a:p>
          <a:p>
            <a:r>
              <a:rPr lang="es-CL" dirty="0" smtClean="0"/>
              <a:t>Canal mayorista</a:t>
            </a:r>
          </a:p>
          <a:p>
            <a:r>
              <a:rPr lang="es-CL" dirty="0" smtClean="0"/>
              <a:t>Autoservicio web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4. Relaciones con clientes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978896" cy="22608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r>
              <a:rPr lang="es-CL" sz="2800" dirty="0" smtClean="0">
                <a:solidFill>
                  <a:schemeClr val="dk1"/>
                </a:solidFill>
              </a:rPr>
              <a:t>Define el tipo de relación que la compañía establece con cada segmento de cliente.</a:t>
            </a:r>
            <a:endParaRPr lang="es-ES" sz="2800" dirty="0" smtClean="0">
              <a:solidFill>
                <a:schemeClr val="dk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00808"/>
            <a:ext cx="33242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sz="3600" dirty="0" smtClean="0"/>
              <a:t>Modelo de Negocio y Control de Gestión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La relación entre modelo de negocio y control de gestión es clave, ya que éste determina los elementos que deben ser incluidos en el control, como también la frecuencia del control.</a:t>
            </a:r>
          </a:p>
          <a:p>
            <a:endParaRPr lang="es-CL" dirty="0" smtClean="0"/>
          </a:p>
          <a:p>
            <a:r>
              <a:rPr lang="es-CL" dirty="0" smtClean="0"/>
              <a:t>Entender el modelo de negocio es central para saber qué, cómo y cuando controlar.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Definir el tipo de relación que se busca es clave en la viabilidad y coherencia del modelo de negocio generado.</a:t>
            </a:r>
          </a:p>
          <a:p>
            <a:endParaRPr lang="es-CL" dirty="0" smtClean="0"/>
          </a:p>
          <a:p>
            <a:r>
              <a:rPr lang="es-CL" dirty="0" smtClean="0"/>
              <a:t>Relevantes en fases de adquisición, retención y ampliación del vínculo con el cliente.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Asistencia personalizada</a:t>
            </a:r>
          </a:p>
          <a:p>
            <a:r>
              <a:rPr lang="es-CL" dirty="0" smtClean="0"/>
              <a:t>Ejecutivos dedicados</a:t>
            </a:r>
          </a:p>
          <a:p>
            <a:r>
              <a:rPr lang="es-CL" dirty="0" smtClean="0"/>
              <a:t>Autoservicio</a:t>
            </a:r>
          </a:p>
          <a:p>
            <a:r>
              <a:rPr lang="es-CL" dirty="0" smtClean="0"/>
              <a:t>Autoservicio automatizados</a:t>
            </a:r>
          </a:p>
          <a:p>
            <a:r>
              <a:rPr lang="es-CL" dirty="0" smtClean="0"/>
              <a:t>Comunidades</a:t>
            </a:r>
          </a:p>
          <a:p>
            <a:r>
              <a:rPr lang="es-CL" dirty="0" smtClean="0"/>
              <a:t>Co-creación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5. Flujo de Ingresos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92500" lnSpcReduction="10000"/>
          </a:bodyPr>
          <a:lstStyle/>
          <a:p>
            <a:r>
              <a:rPr lang="es-CL" sz="2400" dirty="0" smtClean="0"/>
              <a:t>Forma de los Ingresos generados por la compañía desde los segmentos de clientes.</a:t>
            </a:r>
          </a:p>
          <a:p>
            <a:endParaRPr lang="es-CL" sz="2400" dirty="0" smtClean="0"/>
          </a:p>
          <a:p>
            <a:r>
              <a:rPr lang="es-CL" sz="2400" dirty="0" smtClean="0"/>
              <a:t>Son las arterias del modelo de negocio.</a:t>
            </a:r>
          </a:p>
          <a:p>
            <a:endParaRPr lang="es-CL" sz="2400" dirty="0" smtClean="0"/>
          </a:p>
          <a:p>
            <a:r>
              <a:rPr lang="es-CL" sz="2400" dirty="0" smtClean="0"/>
              <a:t>Cada flujo de ingreso puede tener asociados distintos mecanismos de precio y volumen.</a:t>
            </a:r>
          </a:p>
          <a:p>
            <a:endParaRPr lang="es-CL" sz="2400" dirty="0" smtClean="0"/>
          </a:p>
          <a:p>
            <a:pPr lvl="1"/>
            <a:r>
              <a:rPr lang="es-CL" sz="2000" dirty="0" smtClean="0"/>
              <a:t>Ingresos </a:t>
            </a:r>
            <a:r>
              <a:rPr lang="es-CL" sz="2000" dirty="0" err="1" smtClean="0"/>
              <a:t>on</a:t>
            </a:r>
            <a:r>
              <a:rPr lang="es-CL" sz="2000" dirty="0" smtClean="0"/>
              <a:t> time</a:t>
            </a:r>
          </a:p>
          <a:p>
            <a:pPr lvl="1"/>
            <a:r>
              <a:rPr lang="es-CL" sz="2000" dirty="0" smtClean="0"/>
              <a:t>Ingresos recurrentes</a:t>
            </a:r>
          </a:p>
          <a:p>
            <a:endParaRPr lang="es-E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556792"/>
            <a:ext cx="35718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Modelos de Ingreso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Venta de activos</a:t>
            </a:r>
          </a:p>
          <a:p>
            <a:r>
              <a:rPr lang="es-CL" dirty="0" err="1" smtClean="0"/>
              <a:t>Fee</a:t>
            </a:r>
            <a:r>
              <a:rPr lang="es-CL" dirty="0" smtClean="0"/>
              <a:t> por uso</a:t>
            </a:r>
          </a:p>
          <a:p>
            <a:r>
              <a:rPr lang="es-CL" dirty="0" err="1" smtClean="0"/>
              <a:t>Fee</a:t>
            </a:r>
            <a:r>
              <a:rPr lang="es-CL" dirty="0" smtClean="0"/>
              <a:t> por subscripción</a:t>
            </a:r>
          </a:p>
          <a:p>
            <a:r>
              <a:rPr lang="es-CL" dirty="0" smtClean="0"/>
              <a:t>Arriendo</a:t>
            </a:r>
          </a:p>
          <a:p>
            <a:r>
              <a:rPr lang="es-CL" dirty="0" smtClean="0"/>
              <a:t>Licenciamiento</a:t>
            </a:r>
          </a:p>
          <a:p>
            <a:r>
              <a:rPr lang="es-CL" dirty="0" err="1" smtClean="0"/>
              <a:t>Fee</a:t>
            </a:r>
            <a:r>
              <a:rPr lang="es-CL" dirty="0" smtClean="0"/>
              <a:t> de intermediación</a:t>
            </a:r>
          </a:p>
          <a:p>
            <a:r>
              <a:rPr lang="es-CL" dirty="0" err="1" smtClean="0"/>
              <a:t>Fee</a:t>
            </a:r>
            <a:r>
              <a:rPr lang="es-CL" dirty="0" smtClean="0"/>
              <a:t> por publicidad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Mecanismos de precio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Fijos</a:t>
            </a:r>
          </a:p>
          <a:p>
            <a:pPr lvl="1"/>
            <a:r>
              <a:rPr lang="es-CL" dirty="0" smtClean="0"/>
              <a:t>Lista</a:t>
            </a:r>
          </a:p>
          <a:p>
            <a:pPr lvl="1"/>
            <a:r>
              <a:rPr lang="es-CL" dirty="0" smtClean="0"/>
              <a:t>Según atributos</a:t>
            </a:r>
          </a:p>
          <a:p>
            <a:pPr lvl="1"/>
            <a:r>
              <a:rPr lang="es-CL" dirty="0" smtClean="0"/>
              <a:t>Según cliente</a:t>
            </a:r>
          </a:p>
          <a:p>
            <a:pPr lvl="1"/>
            <a:r>
              <a:rPr lang="es-CL" dirty="0" smtClean="0"/>
              <a:t>Según volumen</a:t>
            </a:r>
          </a:p>
          <a:p>
            <a:r>
              <a:rPr lang="es-CL" dirty="0" smtClean="0"/>
              <a:t>Dinámicos</a:t>
            </a:r>
          </a:p>
          <a:p>
            <a:pPr lvl="1"/>
            <a:r>
              <a:rPr lang="es-CL" dirty="0" smtClean="0"/>
              <a:t>Negociación</a:t>
            </a:r>
          </a:p>
          <a:p>
            <a:pPr lvl="1"/>
            <a:r>
              <a:rPr lang="es-CL" dirty="0" smtClean="0"/>
              <a:t>Remate</a:t>
            </a:r>
          </a:p>
          <a:p>
            <a:pPr lvl="1"/>
            <a:r>
              <a:rPr lang="es-CL" dirty="0" smtClean="0"/>
              <a:t>Asociados al tiempo</a:t>
            </a:r>
          </a:p>
          <a:p>
            <a:pPr lvl="1"/>
            <a:r>
              <a:rPr lang="es-CL" dirty="0" smtClean="0"/>
              <a:t>Mercado en línea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6. Recursos Claves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r>
              <a:rPr lang="es-CL" dirty="0" smtClean="0"/>
              <a:t>Los activos más relevantes para que el modelo de negocio funcione.</a:t>
            </a:r>
          </a:p>
          <a:p>
            <a:endParaRPr lang="es-CL" dirty="0" smtClean="0"/>
          </a:p>
          <a:p>
            <a:r>
              <a:rPr lang="es-CL" dirty="0" smtClean="0"/>
              <a:t>Pueden ser físicos, financieros, intelectuales, humanos.</a:t>
            </a:r>
          </a:p>
          <a:p>
            <a:endParaRPr lang="es-CL" dirty="0" smtClean="0"/>
          </a:p>
          <a:p>
            <a:r>
              <a:rPr lang="es-CL" dirty="0" smtClean="0"/>
              <a:t>Pueden ser propios o de terceros.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925838" cy="194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s-CL" dirty="0" smtClean="0"/>
              <a:t>7. Actividades Claves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/>
          </a:bodyPr>
          <a:lstStyle/>
          <a:p>
            <a:r>
              <a:rPr lang="es-CL" dirty="0" smtClean="0"/>
              <a:t>Lo esencial que la compañía debe realizar para que funcione el modelo de negocio.</a:t>
            </a:r>
          </a:p>
          <a:p>
            <a:endParaRPr lang="es-CL" dirty="0" smtClean="0"/>
          </a:p>
          <a:p>
            <a:r>
              <a:rPr lang="es-CL" dirty="0" smtClean="0"/>
              <a:t>Ejemplos:</a:t>
            </a:r>
          </a:p>
          <a:p>
            <a:pPr lvl="1"/>
            <a:r>
              <a:rPr lang="es-CL" dirty="0" smtClean="0"/>
              <a:t>Producción</a:t>
            </a:r>
          </a:p>
          <a:p>
            <a:pPr lvl="1"/>
            <a:r>
              <a:rPr lang="es-CL" dirty="0" smtClean="0"/>
              <a:t>Resolución de problemas</a:t>
            </a:r>
          </a:p>
          <a:p>
            <a:pPr lvl="1"/>
            <a:r>
              <a:rPr lang="es-CL" dirty="0" smtClean="0"/>
              <a:t>Gestión de plataforma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124744"/>
            <a:ext cx="3995936" cy="204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8. Alianzas claves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s-CL" dirty="0" smtClean="0"/>
              <a:t>Red de proveedores y socios que se requieren para que opere el modelo</a:t>
            </a:r>
          </a:p>
          <a:p>
            <a:endParaRPr lang="es-CL" dirty="0" smtClean="0"/>
          </a:p>
          <a:p>
            <a:r>
              <a:rPr lang="es-CL" dirty="0" smtClean="0"/>
              <a:t>Algunos tipos</a:t>
            </a:r>
          </a:p>
          <a:p>
            <a:pPr lvl="1"/>
            <a:r>
              <a:rPr lang="es-CL" dirty="0" smtClean="0"/>
              <a:t>Alianzas estratégicas</a:t>
            </a:r>
          </a:p>
          <a:p>
            <a:pPr lvl="1"/>
            <a:r>
              <a:rPr lang="es-CL" dirty="0" smtClean="0"/>
              <a:t>Relaciones de cooperación o </a:t>
            </a:r>
            <a:r>
              <a:rPr lang="es-CL" dirty="0" err="1" smtClean="0"/>
              <a:t>coopetition</a:t>
            </a:r>
            <a:r>
              <a:rPr lang="es-CL" dirty="0" smtClean="0"/>
              <a:t>.</a:t>
            </a:r>
          </a:p>
          <a:p>
            <a:pPr lvl="1"/>
            <a:r>
              <a:rPr lang="es-CL" dirty="0" err="1" smtClean="0"/>
              <a:t>Joint</a:t>
            </a:r>
            <a:r>
              <a:rPr lang="es-CL" dirty="0" smtClean="0"/>
              <a:t> </a:t>
            </a:r>
            <a:r>
              <a:rPr lang="es-CL" dirty="0" err="1" smtClean="0"/>
              <a:t>ventures</a:t>
            </a:r>
            <a:r>
              <a:rPr lang="es-CL" dirty="0" smtClean="0"/>
              <a:t>.</a:t>
            </a:r>
          </a:p>
          <a:p>
            <a:pPr lvl="1"/>
            <a:r>
              <a:rPr lang="es-CL" dirty="0" smtClean="0"/>
              <a:t>Cliente - proveedor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410659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076056" y="4077072"/>
            <a:ext cx="37444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Aportes relevantes:</a:t>
            </a:r>
          </a:p>
          <a:p>
            <a:endParaRPr lang="es-CL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s-CL" dirty="0" smtClean="0"/>
              <a:t>Optimización y economías de escala.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s-CL" dirty="0" smtClean="0"/>
              <a:t>Reducción de riesgo e incertidumbre.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s-CL" dirty="0" smtClean="0"/>
              <a:t>Provisión de recursos o desarrollo de actividades claves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9. Estructura de Costos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/>
          </a:bodyPr>
          <a:lstStyle/>
          <a:p>
            <a:r>
              <a:rPr lang="es-CL" sz="2400" dirty="0" smtClean="0"/>
              <a:t>Todos los costos necesarios para hacer el negocio.</a:t>
            </a:r>
          </a:p>
          <a:p>
            <a:endParaRPr lang="es-CL" sz="2400" dirty="0" smtClean="0"/>
          </a:p>
          <a:p>
            <a:r>
              <a:rPr lang="es-CL" sz="2400" dirty="0" smtClean="0"/>
              <a:t>Relevante distinguir entre:</a:t>
            </a:r>
          </a:p>
          <a:p>
            <a:pPr lvl="1"/>
            <a:r>
              <a:rPr lang="es-CL" sz="2000" dirty="0" smtClean="0"/>
              <a:t>Modelo </a:t>
            </a:r>
            <a:r>
              <a:rPr lang="es-CL" sz="2000" dirty="0" err="1" smtClean="0"/>
              <a:t>cost</a:t>
            </a:r>
            <a:r>
              <a:rPr lang="es-CL" sz="2000" dirty="0" smtClean="0"/>
              <a:t> </a:t>
            </a:r>
            <a:r>
              <a:rPr lang="es-CL" sz="2000" dirty="0" err="1" smtClean="0"/>
              <a:t>driven</a:t>
            </a:r>
            <a:endParaRPr lang="es-CL" sz="2000" dirty="0" smtClean="0"/>
          </a:p>
          <a:p>
            <a:pPr lvl="1"/>
            <a:r>
              <a:rPr lang="es-CL" sz="2000" dirty="0" smtClean="0"/>
              <a:t>Modelos </a:t>
            </a:r>
            <a:r>
              <a:rPr lang="es-CL" sz="2000" dirty="0" err="1" smtClean="0"/>
              <a:t>value</a:t>
            </a:r>
            <a:r>
              <a:rPr lang="es-CL" sz="2000" dirty="0" smtClean="0"/>
              <a:t> </a:t>
            </a:r>
            <a:r>
              <a:rPr lang="es-CL" sz="2000" dirty="0" err="1" smtClean="0"/>
              <a:t>driven</a:t>
            </a:r>
            <a:endParaRPr lang="es-CL" sz="2000" dirty="0" smtClean="0"/>
          </a:p>
          <a:p>
            <a:pPr lvl="1"/>
            <a:endParaRPr lang="es-CL" sz="2000" dirty="0" smtClean="0"/>
          </a:p>
          <a:p>
            <a:r>
              <a:rPr lang="es-CL" sz="2400" dirty="0" smtClean="0"/>
              <a:t>Tipos de costos:</a:t>
            </a:r>
          </a:p>
          <a:p>
            <a:pPr lvl="1"/>
            <a:r>
              <a:rPr lang="es-CL" sz="2000" dirty="0" smtClean="0"/>
              <a:t>Fijos</a:t>
            </a:r>
          </a:p>
          <a:p>
            <a:pPr lvl="1"/>
            <a:r>
              <a:rPr lang="es-CL" sz="2000" dirty="0" smtClean="0"/>
              <a:t>Variables</a:t>
            </a:r>
          </a:p>
          <a:p>
            <a:pPr lvl="1"/>
            <a:r>
              <a:rPr lang="es-CL" sz="2000" dirty="0" smtClean="0"/>
              <a:t>Economías de escala y alcance</a:t>
            </a:r>
            <a:endParaRPr lang="es-ES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4146401" cy="205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360" y="1052736"/>
            <a:ext cx="8554007" cy="563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Sin embargo….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2852936"/>
            <a:ext cx="8229600" cy="82068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s-CL" dirty="0" smtClean="0"/>
              <a:t>¿ Qué es un modelo de negocio 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352928" cy="201622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Caso: Analice el modelo de negocios de Google con este esquema</a:t>
            </a:r>
            <a:br>
              <a:rPr lang="es-CL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352928" cy="201622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TAREA :</a:t>
            </a:r>
            <a:br>
              <a:rPr lang="es-CL" dirty="0" smtClean="0"/>
            </a:br>
            <a:r>
              <a:rPr lang="es-CL" dirty="0" smtClean="0"/>
              <a:t> Analice el modelo de SU EMPRESA con este esquema</a:t>
            </a:r>
            <a:br>
              <a:rPr lang="es-CL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352928" cy="201622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TAREA :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 ¿Cómo podría cambiar el MODELO DE NEGOCIO de SU EMPRESA? </a:t>
            </a:r>
            <a:br>
              <a:rPr lang="es-CL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Estrategia y modelos de negocio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Es estrategia y modelo de negocios lo mismo?</a:t>
            </a:r>
          </a:p>
          <a:p>
            <a:endParaRPr lang="es-CL" dirty="0" smtClean="0"/>
          </a:p>
          <a:p>
            <a:endParaRPr lang="es-CL" dirty="0"/>
          </a:p>
          <a:p>
            <a:r>
              <a:rPr lang="es-CL" dirty="0" smtClean="0"/>
              <a:t>Cómo se relacionan ambos conceptos?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347864" y="153268"/>
            <a:ext cx="201850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Para la discusión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CL" dirty="0" smtClean="0"/>
              <a:t>Probablemente pocos conceptos de los que se usan frecuentemente en el mudo de la gestión son tan manipulados y pocas veces entendidos.</a:t>
            </a:r>
            <a:br>
              <a:rPr lang="es-CL" dirty="0" smtClean="0"/>
            </a:br>
            <a:r>
              <a:rPr lang="es-CL" dirty="0"/>
              <a:t/>
            </a:r>
            <a:br>
              <a:rPr lang="es-CL" dirty="0"/>
            </a:br>
            <a:r>
              <a:rPr lang="es-CL" dirty="0" smtClean="0"/>
              <a:t>¿Cuantas veces ha escuchado o leído  acerca  de los modelos de negocios?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de Negocio 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Es una expresión que desde que surgió en la era de las punto.com, ha llegado a querer decir todo, cualquier cosa y nada en absoluto.</a:t>
            </a:r>
          </a:p>
          <a:p>
            <a:endParaRPr lang="es-CL" dirty="0" smtClean="0"/>
          </a:p>
          <a:p>
            <a:pPr algn="r">
              <a:buNone/>
            </a:pPr>
            <a:r>
              <a:rPr lang="es-CL" sz="1600" dirty="0" err="1" smtClean="0"/>
              <a:t>Mullins</a:t>
            </a:r>
            <a:r>
              <a:rPr lang="es-CL" sz="1600" dirty="0" smtClean="0"/>
              <a:t> &amp; </a:t>
            </a:r>
            <a:r>
              <a:rPr lang="es-CL" sz="1600" dirty="0" err="1" smtClean="0"/>
              <a:t>Komisar</a:t>
            </a:r>
            <a:r>
              <a:rPr lang="es-CL" sz="1600" dirty="0" smtClean="0"/>
              <a:t>: </a:t>
            </a:r>
          </a:p>
          <a:p>
            <a:pPr algn="r">
              <a:buNone/>
            </a:pPr>
            <a:r>
              <a:rPr lang="es-CL" sz="1600" dirty="0" smtClean="0"/>
              <a:t>‘Mejorando el Modelo de Negocio’. </a:t>
            </a:r>
          </a:p>
          <a:p>
            <a:pPr algn="r">
              <a:buNone/>
            </a:pPr>
            <a:r>
              <a:rPr lang="es-CL" sz="1600" dirty="0" smtClean="0"/>
              <a:t>HBR.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Trataremos de responder en términos simple que significa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 dirty="0" smtClean="0"/>
          </a:p>
          <a:p>
            <a:endParaRPr lang="es-CL" dirty="0"/>
          </a:p>
          <a:p>
            <a:r>
              <a:rPr lang="es-CL" dirty="0" smtClean="0"/>
              <a:t>Veamos un ejemplo</a:t>
            </a:r>
          </a:p>
          <a:p>
            <a:endParaRPr lang="es-CL" dirty="0" smtClean="0"/>
          </a:p>
          <a:p>
            <a:r>
              <a:rPr lang="es-ES" dirty="0" smtClean="0">
                <a:hlinkClick r:id="rId2"/>
              </a:rPr>
              <a:t>http://www.slideshare.net/Alex.Osterwalder/a-business-model-for-solar-energy-sunedison-3319168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 términos muy simples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43608" y="1600200"/>
            <a:ext cx="6624736" cy="377301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s-CL" sz="4800" dirty="0" smtClean="0"/>
              <a:t>Un </a:t>
            </a:r>
            <a:r>
              <a:rPr lang="es-CL" sz="4800" u="sng" dirty="0" smtClean="0"/>
              <a:t>modelo de negocio </a:t>
            </a:r>
            <a:r>
              <a:rPr lang="es-CL" sz="4800" dirty="0" smtClean="0"/>
              <a:t>nos describe la forma en que una compañía crea, entrega y captura </a:t>
            </a:r>
            <a:r>
              <a:rPr lang="es-CL" sz="4800" dirty="0" smtClean="0">
                <a:solidFill>
                  <a:srgbClr val="FFFF00"/>
                </a:solidFill>
              </a:rPr>
              <a:t>valor</a:t>
            </a:r>
            <a:r>
              <a:rPr lang="es-CL" sz="4800" dirty="0" smtClean="0"/>
              <a:t>.</a:t>
            </a:r>
            <a:endParaRPr lang="es-E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En un mismo negocio, puede haber distintos modelos de negocio.</a:t>
            </a:r>
          </a:p>
          <a:p>
            <a:endParaRPr lang="es-CL" dirty="0"/>
          </a:p>
          <a:p>
            <a:endParaRPr lang="es-CL" dirty="0" smtClean="0"/>
          </a:p>
          <a:p>
            <a:r>
              <a:rPr lang="es-CL" dirty="0" smtClean="0"/>
              <a:t>El control de gestión será distinto según el </a:t>
            </a:r>
            <a:r>
              <a:rPr lang="es-CL" smtClean="0"/>
              <a:t>modelo elegido.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dirty="0" smtClean="0"/>
              <a:t>Las componentes de un modelo de negocio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4042792" cy="452596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dirty="0" smtClean="0"/>
              <a:t>Segmentos de clientes</a:t>
            </a:r>
          </a:p>
          <a:p>
            <a:r>
              <a:rPr lang="es-CL" dirty="0" smtClean="0"/>
              <a:t>Propuesta de valor</a:t>
            </a:r>
          </a:p>
          <a:p>
            <a:r>
              <a:rPr lang="es-CL" dirty="0" smtClean="0"/>
              <a:t>Canales</a:t>
            </a:r>
          </a:p>
          <a:p>
            <a:r>
              <a:rPr lang="es-CL" dirty="0" smtClean="0"/>
              <a:t>Relaciones con clientes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860032" y="1628800"/>
            <a:ext cx="4042792" cy="45259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Flujos de Ingresos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Recursos esenciales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Actividades centrales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Alianzas claves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Estructura de costos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667</TotalTime>
  <Words>816</Words>
  <Application>Microsoft Office PowerPoint</Application>
  <PresentationFormat>Presentación en pantalla (4:3)</PresentationFormat>
  <Paragraphs>180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Mirador</vt:lpstr>
      <vt:lpstr>Modelos de Negocio</vt:lpstr>
      <vt:lpstr>Modelo de Negocio y Control de Gestión</vt:lpstr>
      <vt:lpstr>Sin embargo….</vt:lpstr>
      <vt:lpstr>Probablemente pocos conceptos de los que se usan frecuentemente en el mudo de la gestión son tan manipulados y pocas veces entendidos.  ¿Cuantas veces ha escuchado o leído  acerca  de los modelos de negocios?</vt:lpstr>
      <vt:lpstr>Modelo de Negocio ?</vt:lpstr>
      <vt:lpstr>Trataremos de responder en términos simple que significa</vt:lpstr>
      <vt:lpstr>En términos muy simples</vt:lpstr>
      <vt:lpstr>Presentación de PowerPoint</vt:lpstr>
      <vt:lpstr>Las componentes de un modelo de negocio</vt:lpstr>
      <vt:lpstr>Presentación de PowerPoint</vt:lpstr>
      <vt:lpstr>1. Segmentos de clientes</vt:lpstr>
      <vt:lpstr>Ejemplos</vt:lpstr>
      <vt:lpstr>2. Propuesta de Valor</vt:lpstr>
      <vt:lpstr>Preguntas centrales</vt:lpstr>
      <vt:lpstr>Posibles elementos distintivos</vt:lpstr>
      <vt:lpstr>3. Canales</vt:lpstr>
      <vt:lpstr>Presentación de PowerPoint</vt:lpstr>
      <vt:lpstr>Ejemplos de canales</vt:lpstr>
      <vt:lpstr>4. Relaciones con clientes</vt:lpstr>
      <vt:lpstr>Presentación de PowerPoint</vt:lpstr>
      <vt:lpstr>Ejemplos</vt:lpstr>
      <vt:lpstr>5. Flujo de Ingresos</vt:lpstr>
      <vt:lpstr>Modelos de Ingreso</vt:lpstr>
      <vt:lpstr>Mecanismos de precio</vt:lpstr>
      <vt:lpstr>6. Recursos Claves</vt:lpstr>
      <vt:lpstr>7. Actividades Claves</vt:lpstr>
      <vt:lpstr>8. Alianzas claves</vt:lpstr>
      <vt:lpstr>9. Estructura de Costos</vt:lpstr>
      <vt:lpstr>Presentación de PowerPoint</vt:lpstr>
      <vt:lpstr> Caso: Analice el modelo de negocios de Google con este esquema </vt:lpstr>
      <vt:lpstr> TAREA :  Analice el modelo de SU EMPRESA con este esquema </vt:lpstr>
      <vt:lpstr> TAREA :   ¿Cómo podría cambiar el MODELO DE NEGOCIO de SU EMPRESA?  </vt:lpstr>
      <vt:lpstr>Estrategia y modelos de negocio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Negocio</dc:title>
  <dc:creator>ibraga</dc:creator>
  <cp:lastModifiedBy>Ivan Braga</cp:lastModifiedBy>
  <cp:revision>23</cp:revision>
  <dcterms:created xsi:type="dcterms:W3CDTF">2010-07-01T04:58:29Z</dcterms:created>
  <dcterms:modified xsi:type="dcterms:W3CDTF">2011-07-25T00:32:51Z</dcterms:modified>
</cp:coreProperties>
</file>