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19" r:id="rId2"/>
    <p:sldId id="352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71" r:id="rId12"/>
    <p:sldId id="328" r:id="rId13"/>
    <p:sldId id="329" r:id="rId14"/>
    <p:sldId id="330" r:id="rId15"/>
    <p:sldId id="331" r:id="rId16"/>
    <p:sldId id="332" r:id="rId17"/>
    <p:sldId id="354" r:id="rId18"/>
    <p:sldId id="355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72" r:id="rId28"/>
    <p:sldId id="341" r:id="rId29"/>
    <p:sldId id="342" r:id="rId30"/>
    <p:sldId id="343" r:id="rId31"/>
    <p:sldId id="344" r:id="rId32"/>
    <p:sldId id="345" r:id="rId33"/>
    <p:sldId id="346" r:id="rId34"/>
    <p:sldId id="350" r:id="rId35"/>
    <p:sldId id="351" r:id="rId36"/>
    <p:sldId id="314" r:id="rId37"/>
    <p:sldId id="315" r:id="rId38"/>
    <p:sldId id="316" r:id="rId39"/>
    <p:sldId id="318" r:id="rId40"/>
    <p:sldId id="317" r:id="rId41"/>
    <p:sldId id="373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69" r:id="rId51"/>
    <p:sldId id="370" r:id="rId52"/>
    <p:sldId id="374" r:id="rId5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 autoAdjust="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de </a:t>
          </a:r>
          <a:r>
            <a:rPr lang="en-US" dirty="0" err="1" smtClean="0"/>
            <a:t>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10DBF91B-15BD-44E4-9FE5-CE7E00E2E107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Operaciones</a:t>
          </a:r>
          <a:r>
            <a:rPr lang="en-US" dirty="0" smtClean="0"/>
            <a:t> de </a:t>
          </a:r>
          <a:r>
            <a:rPr lang="en-US" dirty="0" err="1" smtClean="0"/>
            <a:t>Separación</a:t>
          </a:r>
          <a:r>
            <a:rPr lang="en-US" dirty="0" smtClean="0"/>
            <a:t> </a:t>
          </a:r>
          <a:r>
            <a:rPr lang="en-US" dirty="0" err="1" smtClean="0"/>
            <a:t>Sólido-Líquido</a:t>
          </a:r>
          <a:endParaRPr lang="en-US" dirty="0"/>
        </a:p>
      </dgm:t>
    </dgm:pt>
    <dgm:pt modelId="{C3C03473-53D9-460C-A804-31E2BB06C52E}" type="parTrans" cxnId="{FA0B3BBE-356E-4E76-96E3-26DFBE08824D}">
      <dgm:prSet/>
      <dgm:spPr/>
    </dgm:pt>
    <dgm:pt modelId="{CFF68CBA-C56B-4B27-AED8-D71C45BBF060}" type="sibTrans" cxnId="{FA0B3BBE-356E-4E76-96E3-26DFBE08824D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224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E4D9A-FE07-4DF0-8D9E-B038EF690102}" type="pres">
      <dgm:prSet presAssocID="{E51746DA-BEED-4596-92C9-7D38C6086302}" presName="spaceBetweenRectangles" presStyleCnt="0"/>
      <dgm:spPr/>
    </dgm:pt>
    <dgm:pt modelId="{F4864397-6C12-4245-89B5-16D71F986C6A}" type="pres">
      <dgm:prSet presAssocID="{10DBF91B-15BD-44E4-9FE5-CE7E00E2E107}" presName="parentLin" presStyleCnt="0"/>
      <dgm:spPr/>
    </dgm:pt>
    <dgm:pt modelId="{EE54E39D-6E5B-4A95-8FE9-899DC5D46A9A}" type="pres">
      <dgm:prSet presAssocID="{10DBF91B-15BD-44E4-9FE5-CE7E00E2E107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CE30C61-0437-4731-BC0C-B47E1ECE2673}" type="pres">
      <dgm:prSet presAssocID="{10DBF91B-15BD-44E4-9FE5-CE7E00E2E107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36062F-E7DA-4851-B280-29F2A160BDA7}" type="pres">
      <dgm:prSet presAssocID="{10DBF91B-15BD-44E4-9FE5-CE7E00E2E107}" presName="negativeSpace" presStyleCnt="0"/>
      <dgm:spPr/>
    </dgm:pt>
    <dgm:pt modelId="{E364F568-2CDA-4E73-9CF5-74D3A17640DF}" type="pres">
      <dgm:prSet presAssocID="{10DBF91B-15BD-44E4-9FE5-CE7E00E2E1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532F30D-4B97-48EF-913A-D60553276527}" type="presOf" srcId="{10DBF91B-15BD-44E4-9FE5-CE7E00E2E107}" destId="{EE54E39D-6E5B-4A95-8FE9-899DC5D46A9A}" srcOrd="0" destOrd="0" presId="urn:microsoft.com/office/officeart/2005/8/layout/list1"/>
    <dgm:cxn modelId="{E37936B7-DF2C-49D4-AE60-D2A9AFA041CC}" type="presOf" srcId="{045912C5-8AA7-4E3C-B82E-F87BEACE8875}" destId="{9DC3BC3B-E98C-4902-ACA6-928C56D6317F}" srcOrd="1" destOrd="0" presId="urn:microsoft.com/office/officeart/2005/8/layout/list1"/>
    <dgm:cxn modelId="{FA0B3BBE-356E-4E76-96E3-26DFBE08824D}" srcId="{482EE62F-7750-42A8-8674-8A77405848CA}" destId="{10DBF91B-15BD-44E4-9FE5-CE7E00E2E107}" srcOrd="3" destOrd="0" parTransId="{C3C03473-53D9-460C-A804-31E2BB06C52E}" sibTransId="{CFF68CBA-C56B-4B27-AED8-D71C45BBF060}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F5E57855-4273-4B63-8BF7-BF719CF3117A}" type="presOf" srcId="{482EE62F-7750-42A8-8674-8A77405848CA}" destId="{0596F00E-2A48-44DE-98EB-0A723D874D0A}" srcOrd="0" destOrd="0" presId="urn:microsoft.com/office/officeart/2005/8/layout/list1"/>
    <dgm:cxn modelId="{22D45FF6-DB46-4520-AAA0-942B0E72AA72}" type="presOf" srcId="{045912C5-8AA7-4E3C-B82E-F87BEACE8875}" destId="{43C7CF87-AF2E-4208-94A2-63D5EE84BEA7}" srcOrd="0" destOrd="0" presId="urn:microsoft.com/office/officeart/2005/8/layout/list1"/>
    <dgm:cxn modelId="{8F416D98-85A1-4412-8CC5-76246D9939D9}" type="presOf" srcId="{10DBF91B-15BD-44E4-9FE5-CE7E00E2E107}" destId="{5CE30C61-0437-4731-BC0C-B47E1ECE2673}" srcOrd="1" destOrd="0" presId="urn:microsoft.com/office/officeart/2005/8/layout/list1"/>
    <dgm:cxn modelId="{B4E4DF4F-6B1E-4CDB-9622-13C098CEFE87}" type="presOf" srcId="{5FAEECA9-EB04-426F-ADBA-A8F0FFE14CCC}" destId="{79C83E4F-8043-4924-8F8B-51F17B3569CA}" srcOrd="0" destOrd="0" presId="urn:microsoft.com/office/officeart/2005/8/layout/list1"/>
    <dgm:cxn modelId="{9B247002-05C5-4436-AE83-EA7C8A1A82AF}" type="presOf" srcId="{5FAEECA9-EB04-426F-ADBA-A8F0FFE14CCC}" destId="{B50B94C8-CC2E-4F0C-BABF-96BD4F95C4F8}" srcOrd="1" destOrd="0" presId="urn:microsoft.com/office/officeart/2005/8/layout/list1"/>
    <dgm:cxn modelId="{5EDFADC9-1945-4934-9007-B1EAA7FBA94E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E93D8E2-4309-4971-A225-D17457F39BDF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EA035C79-E434-4F2C-8887-11B4055FBFB9}" type="presParOf" srcId="{0596F00E-2A48-44DE-98EB-0A723D874D0A}" destId="{338378F2-3F07-4C76-8325-712093384F29}" srcOrd="0" destOrd="0" presId="urn:microsoft.com/office/officeart/2005/8/layout/list1"/>
    <dgm:cxn modelId="{72F8C714-3F8F-4E4C-AEB8-ADFCACF04525}" type="presParOf" srcId="{338378F2-3F07-4C76-8325-712093384F29}" destId="{43C7CF87-AF2E-4208-94A2-63D5EE84BEA7}" srcOrd="0" destOrd="0" presId="urn:microsoft.com/office/officeart/2005/8/layout/list1"/>
    <dgm:cxn modelId="{F16D0695-E835-4CA7-BA46-633FD896062F}" type="presParOf" srcId="{338378F2-3F07-4C76-8325-712093384F29}" destId="{9DC3BC3B-E98C-4902-ACA6-928C56D6317F}" srcOrd="1" destOrd="0" presId="urn:microsoft.com/office/officeart/2005/8/layout/list1"/>
    <dgm:cxn modelId="{E266DD07-3090-4370-A3A7-812496E3F8DF}" type="presParOf" srcId="{0596F00E-2A48-44DE-98EB-0A723D874D0A}" destId="{0A21EB00-7662-4444-AA77-6E3FB7F6E31E}" srcOrd="1" destOrd="0" presId="urn:microsoft.com/office/officeart/2005/8/layout/list1"/>
    <dgm:cxn modelId="{97DA745F-FFAF-44A5-B8F4-EA979C0C82FF}" type="presParOf" srcId="{0596F00E-2A48-44DE-98EB-0A723D874D0A}" destId="{7C0B25DC-BB94-470B-94A2-5BD955EA4075}" srcOrd="2" destOrd="0" presId="urn:microsoft.com/office/officeart/2005/8/layout/list1"/>
    <dgm:cxn modelId="{8BB58545-2007-40C7-A651-B95633B28D41}" type="presParOf" srcId="{0596F00E-2A48-44DE-98EB-0A723D874D0A}" destId="{18CC29A5-8904-43E2-B3DE-B988A1DA4A62}" srcOrd="3" destOrd="0" presId="urn:microsoft.com/office/officeart/2005/8/layout/list1"/>
    <dgm:cxn modelId="{371D6283-2E08-42BE-9517-A438F5FEBFEE}" type="presParOf" srcId="{0596F00E-2A48-44DE-98EB-0A723D874D0A}" destId="{7B3A7450-D912-48FD-B435-457155C84D11}" srcOrd="4" destOrd="0" presId="urn:microsoft.com/office/officeart/2005/8/layout/list1"/>
    <dgm:cxn modelId="{27196BAA-DA52-4490-8A66-CE9F56AA54BC}" type="presParOf" srcId="{7B3A7450-D912-48FD-B435-457155C84D11}" destId="{79C83E4F-8043-4924-8F8B-51F17B3569CA}" srcOrd="0" destOrd="0" presId="urn:microsoft.com/office/officeart/2005/8/layout/list1"/>
    <dgm:cxn modelId="{75EFEDF9-A0EF-41DD-8789-FC892D9F0CE8}" type="presParOf" srcId="{7B3A7450-D912-48FD-B435-457155C84D11}" destId="{B50B94C8-CC2E-4F0C-BABF-96BD4F95C4F8}" srcOrd="1" destOrd="0" presId="urn:microsoft.com/office/officeart/2005/8/layout/list1"/>
    <dgm:cxn modelId="{95FB9CC3-802A-4F9B-9EF0-C2D021952BD8}" type="presParOf" srcId="{0596F00E-2A48-44DE-98EB-0A723D874D0A}" destId="{CD04B0FD-1E70-4BFD-B4DD-7E099719A2F6}" srcOrd="5" destOrd="0" presId="urn:microsoft.com/office/officeart/2005/8/layout/list1"/>
    <dgm:cxn modelId="{68B82443-AB08-45A3-B640-5EF487AEA3C1}" type="presParOf" srcId="{0596F00E-2A48-44DE-98EB-0A723D874D0A}" destId="{E93C7938-1995-4611-A050-091AF9CD50AD}" srcOrd="6" destOrd="0" presId="urn:microsoft.com/office/officeart/2005/8/layout/list1"/>
    <dgm:cxn modelId="{386CD395-4875-4F0F-A9A5-3F5CCEB1523C}" type="presParOf" srcId="{0596F00E-2A48-44DE-98EB-0A723D874D0A}" destId="{9114B799-3CDF-4C97-ABA6-20A2FC175A71}" srcOrd="7" destOrd="0" presId="urn:microsoft.com/office/officeart/2005/8/layout/list1"/>
    <dgm:cxn modelId="{4DF603CE-FED6-4CC7-93CC-67B71C74ACA2}" type="presParOf" srcId="{0596F00E-2A48-44DE-98EB-0A723D874D0A}" destId="{D99D3F45-0FF6-47D1-A43B-076397C8B382}" srcOrd="8" destOrd="0" presId="urn:microsoft.com/office/officeart/2005/8/layout/list1"/>
    <dgm:cxn modelId="{9B648749-5083-443C-B2B8-56C4514EF89F}" type="presParOf" srcId="{D99D3F45-0FF6-47D1-A43B-076397C8B382}" destId="{B5460F4B-7654-46CC-B024-88894442C2C7}" srcOrd="0" destOrd="0" presId="urn:microsoft.com/office/officeart/2005/8/layout/list1"/>
    <dgm:cxn modelId="{EAD51E75-A78B-4406-8A03-36452B35BA68}" type="presParOf" srcId="{D99D3F45-0FF6-47D1-A43B-076397C8B382}" destId="{8C0C9D8F-5C5F-49E9-A64E-B3516BF99316}" srcOrd="1" destOrd="0" presId="urn:microsoft.com/office/officeart/2005/8/layout/list1"/>
    <dgm:cxn modelId="{AB05FF58-8BE0-43E9-BD30-1B47C19FE08E}" type="presParOf" srcId="{0596F00E-2A48-44DE-98EB-0A723D874D0A}" destId="{B6CBAAFD-2D1A-4BF0-8724-7887DB83FE83}" srcOrd="9" destOrd="0" presId="urn:microsoft.com/office/officeart/2005/8/layout/list1"/>
    <dgm:cxn modelId="{BBA128C4-AEF7-4A78-AD9F-0698B194F03B}" type="presParOf" srcId="{0596F00E-2A48-44DE-98EB-0A723D874D0A}" destId="{2A95DB59-74B0-4B0F-AC73-06D29DC0B973}" srcOrd="10" destOrd="0" presId="urn:microsoft.com/office/officeart/2005/8/layout/list1"/>
    <dgm:cxn modelId="{820EC25A-F17C-496C-BEEC-07E298B9E94A}" type="presParOf" srcId="{0596F00E-2A48-44DE-98EB-0A723D874D0A}" destId="{413E4D9A-FE07-4DF0-8D9E-B038EF690102}" srcOrd="11" destOrd="0" presId="urn:microsoft.com/office/officeart/2005/8/layout/list1"/>
    <dgm:cxn modelId="{79755795-ECDC-4B86-8723-D09E93489827}" type="presParOf" srcId="{0596F00E-2A48-44DE-98EB-0A723D874D0A}" destId="{F4864397-6C12-4245-89B5-16D71F986C6A}" srcOrd="12" destOrd="0" presId="urn:microsoft.com/office/officeart/2005/8/layout/list1"/>
    <dgm:cxn modelId="{089D1EF6-8A7A-42AF-9FC9-CDE1EE828F07}" type="presParOf" srcId="{F4864397-6C12-4245-89B5-16D71F986C6A}" destId="{EE54E39D-6E5B-4A95-8FE9-899DC5D46A9A}" srcOrd="0" destOrd="0" presId="urn:microsoft.com/office/officeart/2005/8/layout/list1"/>
    <dgm:cxn modelId="{932E998A-C730-4BC8-A2BC-AE2E5653E7B5}" type="presParOf" srcId="{F4864397-6C12-4245-89B5-16D71F986C6A}" destId="{5CE30C61-0437-4731-BC0C-B47E1ECE2673}" srcOrd="1" destOrd="0" presId="urn:microsoft.com/office/officeart/2005/8/layout/list1"/>
    <dgm:cxn modelId="{67FF5089-4748-4F71-8BB8-B5C85C93CD82}" type="presParOf" srcId="{0596F00E-2A48-44DE-98EB-0A723D874D0A}" destId="{C936062F-E7DA-4851-B280-29F2A160BDA7}" srcOrd="13" destOrd="0" presId="urn:microsoft.com/office/officeart/2005/8/layout/list1"/>
    <dgm:cxn modelId="{B4EBD62D-00A3-434B-90F9-A41F3EC5B1A2}" type="presParOf" srcId="{0596F00E-2A48-44DE-98EB-0A723D874D0A}" destId="{E364F568-2CDA-4E73-9CF5-74D3A17640DF}" srcOrd="14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de </a:t>
          </a:r>
          <a:r>
            <a:rPr lang="en-US" dirty="0" err="1" smtClean="0"/>
            <a:t>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10DBF91B-15BD-44E4-9FE5-CE7E00E2E107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Operaciones</a:t>
          </a:r>
          <a:r>
            <a:rPr lang="en-US" dirty="0" smtClean="0"/>
            <a:t> de </a:t>
          </a:r>
          <a:r>
            <a:rPr lang="en-US" dirty="0" err="1" smtClean="0"/>
            <a:t>Separación</a:t>
          </a:r>
          <a:r>
            <a:rPr lang="en-US" dirty="0" smtClean="0"/>
            <a:t> </a:t>
          </a:r>
          <a:r>
            <a:rPr lang="en-US" dirty="0" err="1" smtClean="0"/>
            <a:t>Sólido-Líquido</a:t>
          </a:r>
          <a:endParaRPr lang="en-US" dirty="0"/>
        </a:p>
      </dgm:t>
    </dgm:pt>
    <dgm:pt modelId="{C3C03473-53D9-460C-A804-31E2BB06C52E}" type="parTrans" cxnId="{FA0B3BBE-356E-4E76-96E3-26DFBE08824D}">
      <dgm:prSet/>
      <dgm:spPr/>
    </dgm:pt>
    <dgm:pt modelId="{CFF68CBA-C56B-4B27-AED8-D71C45BBF060}" type="sibTrans" cxnId="{FA0B3BBE-356E-4E76-96E3-26DFBE08824D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224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E4D9A-FE07-4DF0-8D9E-B038EF690102}" type="pres">
      <dgm:prSet presAssocID="{E51746DA-BEED-4596-92C9-7D38C6086302}" presName="spaceBetweenRectangles" presStyleCnt="0"/>
      <dgm:spPr/>
    </dgm:pt>
    <dgm:pt modelId="{F4864397-6C12-4245-89B5-16D71F986C6A}" type="pres">
      <dgm:prSet presAssocID="{10DBF91B-15BD-44E4-9FE5-CE7E00E2E107}" presName="parentLin" presStyleCnt="0"/>
      <dgm:spPr/>
    </dgm:pt>
    <dgm:pt modelId="{EE54E39D-6E5B-4A95-8FE9-899DC5D46A9A}" type="pres">
      <dgm:prSet presAssocID="{10DBF91B-15BD-44E4-9FE5-CE7E00E2E107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CE30C61-0437-4731-BC0C-B47E1ECE2673}" type="pres">
      <dgm:prSet presAssocID="{10DBF91B-15BD-44E4-9FE5-CE7E00E2E107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36062F-E7DA-4851-B280-29F2A160BDA7}" type="pres">
      <dgm:prSet presAssocID="{10DBF91B-15BD-44E4-9FE5-CE7E00E2E107}" presName="negativeSpace" presStyleCnt="0"/>
      <dgm:spPr/>
    </dgm:pt>
    <dgm:pt modelId="{E364F568-2CDA-4E73-9CF5-74D3A17640DF}" type="pres">
      <dgm:prSet presAssocID="{10DBF91B-15BD-44E4-9FE5-CE7E00E2E1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9325681-0E77-4041-943F-DE5B232F7C1D}" type="presOf" srcId="{985038F1-91AC-418E-85E5-C1B78F1B20B1}" destId="{8C0C9D8F-5C5F-49E9-A64E-B3516BF99316}" srcOrd="1" destOrd="0" presId="urn:microsoft.com/office/officeart/2005/8/layout/list1"/>
    <dgm:cxn modelId="{893DF093-C1A4-4A8B-8688-FC2D9353FAAD}" type="presOf" srcId="{5FAEECA9-EB04-426F-ADBA-A8F0FFE14CCC}" destId="{79C83E4F-8043-4924-8F8B-51F17B3569CA}" srcOrd="0" destOrd="0" presId="urn:microsoft.com/office/officeart/2005/8/layout/list1"/>
    <dgm:cxn modelId="{FA0B3BBE-356E-4E76-96E3-26DFBE08824D}" srcId="{482EE62F-7750-42A8-8674-8A77405848CA}" destId="{10DBF91B-15BD-44E4-9FE5-CE7E00E2E107}" srcOrd="3" destOrd="0" parTransId="{C3C03473-53D9-460C-A804-31E2BB06C52E}" sibTransId="{CFF68CBA-C56B-4B27-AED8-D71C45BBF060}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D24501A3-D633-44D3-BC98-5DEC743747D7}" type="presOf" srcId="{045912C5-8AA7-4E3C-B82E-F87BEACE8875}" destId="{9DC3BC3B-E98C-4902-ACA6-928C56D6317F}" srcOrd="1" destOrd="0" presId="urn:microsoft.com/office/officeart/2005/8/layout/list1"/>
    <dgm:cxn modelId="{38630009-9321-4537-8807-BED43267A076}" type="presOf" srcId="{985038F1-91AC-418E-85E5-C1B78F1B20B1}" destId="{B5460F4B-7654-46CC-B024-88894442C2C7}" srcOrd="0" destOrd="0" presId="urn:microsoft.com/office/officeart/2005/8/layout/list1"/>
    <dgm:cxn modelId="{EA2E7729-7ED4-4B14-BA09-91D6AE39F228}" type="presOf" srcId="{482EE62F-7750-42A8-8674-8A77405848CA}" destId="{0596F00E-2A48-44DE-98EB-0A723D874D0A}" srcOrd="0" destOrd="0" presId="urn:microsoft.com/office/officeart/2005/8/layout/list1"/>
    <dgm:cxn modelId="{805A01C8-8BEC-456A-AFE4-4D62EF8284FA}" type="presOf" srcId="{5FAEECA9-EB04-426F-ADBA-A8F0FFE14CCC}" destId="{B50B94C8-CC2E-4F0C-BABF-96BD4F95C4F8}" srcOrd="1" destOrd="0" presId="urn:microsoft.com/office/officeart/2005/8/layout/list1"/>
    <dgm:cxn modelId="{B2564705-27DD-4683-96AB-D404BFD7EBE1}" type="presOf" srcId="{10DBF91B-15BD-44E4-9FE5-CE7E00E2E107}" destId="{EE54E39D-6E5B-4A95-8FE9-899DC5D46A9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D0150439-A07E-4CC7-B4E3-6FF59843943C}" type="presOf" srcId="{10DBF91B-15BD-44E4-9FE5-CE7E00E2E107}" destId="{5CE30C61-0437-4731-BC0C-B47E1ECE2673}" srcOrd="1" destOrd="0" presId="urn:microsoft.com/office/officeart/2005/8/layout/list1"/>
    <dgm:cxn modelId="{D2ED2A1E-39FD-42A3-9835-6BD116204AC8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A4CCDFC6-BFD7-4E76-8373-AD004BD2B471}" type="presParOf" srcId="{0596F00E-2A48-44DE-98EB-0A723D874D0A}" destId="{338378F2-3F07-4C76-8325-712093384F29}" srcOrd="0" destOrd="0" presId="urn:microsoft.com/office/officeart/2005/8/layout/list1"/>
    <dgm:cxn modelId="{1F17F7B5-3D60-451E-90CB-23CD13FA86CF}" type="presParOf" srcId="{338378F2-3F07-4C76-8325-712093384F29}" destId="{43C7CF87-AF2E-4208-94A2-63D5EE84BEA7}" srcOrd="0" destOrd="0" presId="urn:microsoft.com/office/officeart/2005/8/layout/list1"/>
    <dgm:cxn modelId="{B9B7B39F-159B-4220-B367-8A2D071F8542}" type="presParOf" srcId="{338378F2-3F07-4C76-8325-712093384F29}" destId="{9DC3BC3B-E98C-4902-ACA6-928C56D6317F}" srcOrd="1" destOrd="0" presId="urn:microsoft.com/office/officeart/2005/8/layout/list1"/>
    <dgm:cxn modelId="{E1CE77E0-F784-4908-BABC-A4EBBE77DEEB}" type="presParOf" srcId="{0596F00E-2A48-44DE-98EB-0A723D874D0A}" destId="{0A21EB00-7662-4444-AA77-6E3FB7F6E31E}" srcOrd="1" destOrd="0" presId="urn:microsoft.com/office/officeart/2005/8/layout/list1"/>
    <dgm:cxn modelId="{70B58BB5-0275-4D59-A877-E6E019483D36}" type="presParOf" srcId="{0596F00E-2A48-44DE-98EB-0A723D874D0A}" destId="{7C0B25DC-BB94-470B-94A2-5BD955EA4075}" srcOrd="2" destOrd="0" presId="urn:microsoft.com/office/officeart/2005/8/layout/list1"/>
    <dgm:cxn modelId="{FFFE2678-8C45-4CCA-8189-A2B3F3F2484A}" type="presParOf" srcId="{0596F00E-2A48-44DE-98EB-0A723D874D0A}" destId="{18CC29A5-8904-43E2-B3DE-B988A1DA4A62}" srcOrd="3" destOrd="0" presId="urn:microsoft.com/office/officeart/2005/8/layout/list1"/>
    <dgm:cxn modelId="{51C81565-7589-40D4-8E5A-627DB4DAF37B}" type="presParOf" srcId="{0596F00E-2A48-44DE-98EB-0A723D874D0A}" destId="{7B3A7450-D912-48FD-B435-457155C84D11}" srcOrd="4" destOrd="0" presId="urn:microsoft.com/office/officeart/2005/8/layout/list1"/>
    <dgm:cxn modelId="{68011AF2-52DA-42F3-89CF-23C45A7BB05A}" type="presParOf" srcId="{7B3A7450-D912-48FD-B435-457155C84D11}" destId="{79C83E4F-8043-4924-8F8B-51F17B3569CA}" srcOrd="0" destOrd="0" presId="urn:microsoft.com/office/officeart/2005/8/layout/list1"/>
    <dgm:cxn modelId="{8AE8D01A-82DA-4A58-9CA2-C0B703A88B56}" type="presParOf" srcId="{7B3A7450-D912-48FD-B435-457155C84D11}" destId="{B50B94C8-CC2E-4F0C-BABF-96BD4F95C4F8}" srcOrd="1" destOrd="0" presId="urn:microsoft.com/office/officeart/2005/8/layout/list1"/>
    <dgm:cxn modelId="{927290B7-D9FE-49E2-93C9-67F153FD9F9F}" type="presParOf" srcId="{0596F00E-2A48-44DE-98EB-0A723D874D0A}" destId="{CD04B0FD-1E70-4BFD-B4DD-7E099719A2F6}" srcOrd="5" destOrd="0" presId="urn:microsoft.com/office/officeart/2005/8/layout/list1"/>
    <dgm:cxn modelId="{1276685C-2A7A-4444-8577-B558D1D80D3E}" type="presParOf" srcId="{0596F00E-2A48-44DE-98EB-0A723D874D0A}" destId="{E93C7938-1995-4611-A050-091AF9CD50AD}" srcOrd="6" destOrd="0" presId="urn:microsoft.com/office/officeart/2005/8/layout/list1"/>
    <dgm:cxn modelId="{E83BA232-F560-404F-98D8-9152FA1CE886}" type="presParOf" srcId="{0596F00E-2A48-44DE-98EB-0A723D874D0A}" destId="{9114B799-3CDF-4C97-ABA6-20A2FC175A71}" srcOrd="7" destOrd="0" presId="urn:microsoft.com/office/officeart/2005/8/layout/list1"/>
    <dgm:cxn modelId="{7D77A4BA-176E-429C-B5DB-1424BD80791A}" type="presParOf" srcId="{0596F00E-2A48-44DE-98EB-0A723D874D0A}" destId="{D99D3F45-0FF6-47D1-A43B-076397C8B382}" srcOrd="8" destOrd="0" presId="urn:microsoft.com/office/officeart/2005/8/layout/list1"/>
    <dgm:cxn modelId="{06BF44A7-80BD-435D-BAA7-3197D5751A39}" type="presParOf" srcId="{D99D3F45-0FF6-47D1-A43B-076397C8B382}" destId="{B5460F4B-7654-46CC-B024-88894442C2C7}" srcOrd="0" destOrd="0" presId="urn:microsoft.com/office/officeart/2005/8/layout/list1"/>
    <dgm:cxn modelId="{6C5903A6-E5D4-4FAC-9ADD-FE8420D2E4E9}" type="presParOf" srcId="{D99D3F45-0FF6-47D1-A43B-076397C8B382}" destId="{8C0C9D8F-5C5F-49E9-A64E-B3516BF99316}" srcOrd="1" destOrd="0" presId="urn:microsoft.com/office/officeart/2005/8/layout/list1"/>
    <dgm:cxn modelId="{301541E1-8669-450D-B36B-F9A08F60F90C}" type="presParOf" srcId="{0596F00E-2A48-44DE-98EB-0A723D874D0A}" destId="{B6CBAAFD-2D1A-4BF0-8724-7887DB83FE83}" srcOrd="9" destOrd="0" presId="urn:microsoft.com/office/officeart/2005/8/layout/list1"/>
    <dgm:cxn modelId="{154D5480-1068-4A42-828B-33EACB98800E}" type="presParOf" srcId="{0596F00E-2A48-44DE-98EB-0A723D874D0A}" destId="{2A95DB59-74B0-4B0F-AC73-06D29DC0B973}" srcOrd="10" destOrd="0" presId="urn:microsoft.com/office/officeart/2005/8/layout/list1"/>
    <dgm:cxn modelId="{5FBA40FE-14E1-4E00-AA62-43E77363A9BE}" type="presParOf" srcId="{0596F00E-2A48-44DE-98EB-0A723D874D0A}" destId="{413E4D9A-FE07-4DF0-8D9E-B038EF690102}" srcOrd="11" destOrd="0" presId="urn:microsoft.com/office/officeart/2005/8/layout/list1"/>
    <dgm:cxn modelId="{4C57F285-1C7E-450C-B5E6-ECCFCE7C36EC}" type="presParOf" srcId="{0596F00E-2A48-44DE-98EB-0A723D874D0A}" destId="{F4864397-6C12-4245-89B5-16D71F986C6A}" srcOrd="12" destOrd="0" presId="urn:microsoft.com/office/officeart/2005/8/layout/list1"/>
    <dgm:cxn modelId="{1048FDDD-AC2F-4FCF-987B-F0F1AA242385}" type="presParOf" srcId="{F4864397-6C12-4245-89B5-16D71F986C6A}" destId="{EE54E39D-6E5B-4A95-8FE9-899DC5D46A9A}" srcOrd="0" destOrd="0" presId="urn:microsoft.com/office/officeart/2005/8/layout/list1"/>
    <dgm:cxn modelId="{D2AFCE7A-2258-4832-BB80-AEACB93C403D}" type="presParOf" srcId="{F4864397-6C12-4245-89B5-16D71F986C6A}" destId="{5CE30C61-0437-4731-BC0C-B47E1ECE2673}" srcOrd="1" destOrd="0" presId="urn:microsoft.com/office/officeart/2005/8/layout/list1"/>
    <dgm:cxn modelId="{B18B199C-3977-4594-B796-B229632E8D51}" type="presParOf" srcId="{0596F00E-2A48-44DE-98EB-0A723D874D0A}" destId="{C936062F-E7DA-4851-B280-29F2A160BDA7}" srcOrd="13" destOrd="0" presId="urn:microsoft.com/office/officeart/2005/8/layout/list1"/>
    <dgm:cxn modelId="{60A71C49-9E3C-40B5-B8CB-B4D97160604E}" type="presParOf" srcId="{0596F00E-2A48-44DE-98EB-0A723D874D0A}" destId="{E364F568-2CDA-4E73-9CF5-74D3A17640DF}" srcOrd="14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de </a:t>
          </a:r>
          <a:r>
            <a:rPr lang="en-US" dirty="0" err="1" smtClean="0"/>
            <a:t>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10DBF91B-15BD-44E4-9FE5-CE7E00E2E107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Operaciones</a:t>
          </a:r>
          <a:r>
            <a:rPr lang="en-US" dirty="0" smtClean="0"/>
            <a:t> de </a:t>
          </a:r>
          <a:r>
            <a:rPr lang="en-US" dirty="0" err="1" smtClean="0"/>
            <a:t>Separación</a:t>
          </a:r>
          <a:r>
            <a:rPr lang="en-US" dirty="0" smtClean="0"/>
            <a:t> </a:t>
          </a:r>
          <a:r>
            <a:rPr lang="en-US" dirty="0" err="1" smtClean="0"/>
            <a:t>Sólido-Líquido</a:t>
          </a:r>
          <a:endParaRPr lang="en-US" dirty="0"/>
        </a:p>
      </dgm:t>
    </dgm:pt>
    <dgm:pt modelId="{C3C03473-53D9-460C-A804-31E2BB06C52E}" type="parTrans" cxnId="{FA0B3BBE-356E-4E76-96E3-26DFBE08824D}">
      <dgm:prSet/>
      <dgm:spPr/>
    </dgm:pt>
    <dgm:pt modelId="{CFF68CBA-C56B-4B27-AED8-D71C45BBF060}" type="sibTrans" cxnId="{FA0B3BBE-356E-4E76-96E3-26DFBE08824D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224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E4D9A-FE07-4DF0-8D9E-B038EF690102}" type="pres">
      <dgm:prSet presAssocID="{E51746DA-BEED-4596-92C9-7D38C6086302}" presName="spaceBetweenRectangles" presStyleCnt="0"/>
      <dgm:spPr/>
    </dgm:pt>
    <dgm:pt modelId="{F4864397-6C12-4245-89B5-16D71F986C6A}" type="pres">
      <dgm:prSet presAssocID="{10DBF91B-15BD-44E4-9FE5-CE7E00E2E107}" presName="parentLin" presStyleCnt="0"/>
      <dgm:spPr/>
    </dgm:pt>
    <dgm:pt modelId="{EE54E39D-6E5B-4A95-8FE9-899DC5D46A9A}" type="pres">
      <dgm:prSet presAssocID="{10DBF91B-15BD-44E4-9FE5-CE7E00E2E107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CE30C61-0437-4731-BC0C-B47E1ECE2673}" type="pres">
      <dgm:prSet presAssocID="{10DBF91B-15BD-44E4-9FE5-CE7E00E2E107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36062F-E7DA-4851-B280-29F2A160BDA7}" type="pres">
      <dgm:prSet presAssocID="{10DBF91B-15BD-44E4-9FE5-CE7E00E2E107}" presName="negativeSpace" presStyleCnt="0"/>
      <dgm:spPr/>
    </dgm:pt>
    <dgm:pt modelId="{E364F568-2CDA-4E73-9CF5-74D3A17640DF}" type="pres">
      <dgm:prSet presAssocID="{10DBF91B-15BD-44E4-9FE5-CE7E00E2E1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141B6BA-57F1-4458-B47E-619B1B87E513}" type="presOf" srcId="{482EE62F-7750-42A8-8674-8A77405848CA}" destId="{0596F00E-2A48-44DE-98EB-0A723D874D0A}" srcOrd="0" destOrd="0" presId="urn:microsoft.com/office/officeart/2005/8/layout/list1"/>
    <dgm:cxn modelId="{133F12A0-1805-4417-853B-FD08BE2E7C2A}" type="presOf" srcId="{5FAEECA9-EB04-426F-ADBA-A8F0FFE14CCC}" destId="{79C83E4F-8043-4924-8F8B-51F17B3569CA}" srcOrd="0" destOrd="0" presId="urn:microsoft.com/office/officeart/2005/8/layout/list1"/>
    <dgm:cxn modelId="{0722ACC3-3E9C-467B-B58A-54973554C3DF}" type="presOf" srcId="{045912C5-8AA7-4E3C-B82E-F87BEACE8875}" destId="{9DC3BC3B-E98C-4902-ACA6-928C56D6317F}" srcOrd="1" destOrd="0" presId="urn:microsoft.com/office/officeart/2005/8/layout/list1"/>
    <dgm:cxn modelId="{75136E40-C6F8-4772-A161-46E387E0C882}" type="presOf" srcId="{985038F1-91AC-418E-85E5-C1B78F1B20B1}" destId="{B5460F4B-7654-46CC-B024-88894442C2C7}" srcOrd="0" destOrd="0" presId="urn:microsoft.com/office/officeart/2005/8/layout/list1"/>
    <dgm:cxn modelId="{FA0B3BBE-356E-4E76-96E3-26DFBE08824D}" srcId="{482EE62F-7750-42A8-8674-8A77405848CA}" destId="{10DBF91B-15BD-44E4-9FE5-CE7E00E2E107}" srcOrd="3" destOrd="0" parTransId="{C3C03473-53D9-460C-A804-31E2BB06C52E}" sibTransId="{CFF68CBA-C56B-4B27-AED8-D71C45BBF060}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EA85A49B-0EA7-40ED-9850-7D45E2CBB166}" type="presOf" srcId="{045912C5-8AA7-4E3C-B82E-F87BEACE8875}" destId="{43C7CF87-AF2E-4208-94A2-63D5EE84BEA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5BFB0362-45E0-4B1A-80A5-0B4FE2612300}" type="presOf" srcId="{5FAEECA9-EB04-426F-ADBA-A8F0FFE14CCC}" destId="{B50B94C8-CC2E-4F0C-BABF-96BD4F95C4F8}" srcOrd="1" destOrd="0" presId="urn:microsoft.com/office/officeart/2005/8/layout/list1"/>
    <dgm:cxn modelId="{3D85065D-0CC5-4829-B7E7-BA60C418756C}" type="presOf" srcId="{10DBF91B-15BD-44E4-9FE5-CE7E00E2E107}" destId="{5CE30C61-0437-4731-BC0C-B47E1ECE2673}" srcOrd="1" destOrd="0" presId="urn:microsoft.com/office/officeart/2005/8/layout/list1"/>
    <dgm:cxn modelId="{2482D07F-2BB1-45E0-B02E-0206B852A66F}" type="presOf" srcId="{985038F1-91AC-418E-85E5-C1B78F1B20B1}" destId="{8C0C9D8F-5C5F-49E9-A64E-B3516BF99316}" srcOrd="1" destOrd="0" presId="urn:microsoft.com/office/officeart/2005/8/layout/list1"/>
    <dgm:cxn modelId="{97830602-9EB9-4B87-BC91-AE9244FC70A8}" type="presOf" srcId="{10DBF91B-15BD-44E4-9FE5-CE7E00E2E107}" destId="{EE54E39D-6E5B-4A95-8FE9-899DC5D46A9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AF6125E3-D167-44DC-8317-93E8B856B787}" type="presParOf" srcId="{0596F00E-2A48-44DE-98EB-0A723D874D0A}" destId="{338378F2-3F07-4C76-8325-712093384F29}" srcOrd="0" destOrd="0" presId="urn:microsoft.com/office/officeart/2005/8/layout/list1"/>
    <dgm:cxn modelId="{F9FF6025-D0EE-45B1-9DDA-82812BD1A191}" type="presParOf" srcId="{338378F2-3F07-4C76-8325-712093384F29}" destId="{43C7CF87-AF2E-4208-94A2-63D5EE84BEA7}" srcOrd="0" destOrd="0" presId="urn:microsoft.com/office/officeart/2005/8/layout/list1"/>
    <dgm:cxn modelId="{91471646-BF68-4219-807D-FAA92AC1887C}" type="presParOf" srcId="{338378F2-3F07-4C76-8325-712093384F29}" destId="{9DC3BC3B-E98C-4902-ACA6-928C56D6317F}" srcOrd="1" destOrd="0" presId="urn:microsoft.com/office/officeart/2005/8/layout/list1"/>
    <dgm:cxn modelId="{DA79CD2C-C34F-4806-9995-5A24F2DF5986}" type="presParOf" srcId="{0596F00E-2A48-44DE-98EB-0A723D874D0A}" destId="{0A21EB00-7662-4444-AA77-6E3FB7F6E31E}" srcOrd="1" destOrd="0" presId="urn:microsoft.com/office/officeart/2005/8/layout/list1"/>
    <dgm:cxn modelId="{2585D844-D3AF-42A5-8381-875FAFC9E97B}" type="presParOf" srcId="{0596F00E-2A48-44DE-98EB-0A723D874D0A}" destId="{7C0B25DC-BB94-470B-94A2-5BD955EA4075}" srcOrd="2" destOrd="0" presId="urn:microsoft.com/office/officeart/2005/8/layout/list1"/>
    <dgm:cxn modelId="{3FA2FFF1-6F52-45B6-808E-95431693FACC}" type="presParOf" srcId="{0596F00E-2A48-44DE-98EB-0A723D874D0A}" destId="{18CC29A5-8904-43E2-B3DE-B988A1DA4A62}" srcOrd="3" destOrd="0" presId="urn:microsoft.com/office/officeart/2005/8/layout/list1"/>
    <dgm:cxn modelId="{353172D2-D431-46EB-8865-C5830204A0CA}" type="presParOf" srcId="{0596F00E-2A48-44DE-98EB-0A723D874D0A}" destId="{7B3A7450-D912-48FD-B435-457155C84D11}" srcOrd="4" destOrd="0" presId="urn:microsoft.com/office/officeart/2005/8/layout/list1"/>
    <dgm:cxn modelId="{6FABCCA0-B284-4EDA-87A2-BC4BDB047521}" type="presParOf" srcId="{7B3A7450-D912-48FD-B435-457155C84D11}" destId="{79C83E4F-8043-4924-8F8B-51F17B3569CA}" srcOrd="0" destOrd="0" presId="urn:microsoft.com/office/officeart/2005/8/layout/list1"/>
    <dgm:cxn modelId="{D0B4BA06-8D58-412E-99CC-0B483E268DBA}" type="presParOf" srcId="{7B3A7450-D912-48FD-B435-457155C84D11}" destId="{B50B94C8-CC2E-4F0C-BABF-96BD4F95C4F8}" srcOrd="1" destOrd="0" presId="urn:microsoft.com/office/officeart/2005/8/layout/list1"/>
    <dgm:cxn modelId="{724A177C-D5F6-4AC8-B6C1-FEE6A8B35D2C}" type="presParOf" srcId="{0596F00E-2A48-44DE-98EB-0A723D874D0A}" destId="{CD04B0FD-1E70-4BFD-B4DD-7E099719A2F6}" srcOrd="5" destOrd="0" presId="urn:microsoft.com/office/officeart/2005/8/layout/list1"/>
    <dgm:cxn modelId="{7EB43C14-B42F-4234-9EE1-B6BFF772429A}" type="presParOf" srcId="{0596F00E-2A48-44DE-98EB-0A723D874D0A}" destId="{E93C7938-1995-4611-A050-091AF9CD50AD}" srcOrd="6" destOrd="0" presId="urn:microsoft.com/office/officeart/2005/8/layout/list1"/>
    <dgm:cxn modelId="{C6771CD3-A075-4C07-8096-1C49BEBDB0AD}" type="presParOf" srcId="{0596F00E-2A48-44DE-98EB-0A723D874D0A}" destId="{9114B799-3CDF-4C97-ABA6-20A2FC175A71}" srcOrd="7" destOrd="0" presId="urn:microsoft.com/office/officeart/2005/8/layout/list1"/>
    <dgm:cxn modelId="{5F5DB902-9643-4E7A-8649-745E47ECAA5F}" type="presParOf" srcId="{0596F00E-2A48-44DE-98EB-0A723D874D0A}" destId="{D99D3F45-0FF6-47D1-A43B-076397C8B382}" srcOrd="8" destOrd="0" presId="urn:microsoft.com/office/officeart/2005/8/layout/list1"/>
    <dgm:cxn modelId="{2A1C143D-0C64-4ED9-A22F-91280DF5250E}" type="presParOf" srcId="{D99D3F45-0FF6-47D1-A43B-076397C8B382}" destId="{B5460F4B-7654-46CC-B024-88894442C2C7}" srcOrd="0" destOrd="0" presId="urn:microsoft.com/office/officeart/2005/8/layout/list1"/>
    <dgm:cxn modelId="{59CA22C8-B350-49C9-BE9C-A4CED0D81176}" type="presParOf" srcId="{D99D3F45-0FF6-47D1-A43B-076397C8B382}" destId="{8C0C9D8F-5C5F-49E9-A64E-B3516BF99316}" srcOrd="1" destOrd="0" presId="urn:microsoft.com/office/officeart/2005/8/layout/list1"/>
    <dgm:cxn modelId="{9EB82086-4774-446B-AB65-A34728A441B9}" type="presParOf" srcId="{0596F00E-2A48-44DE-98EB-0A723D874D0A}" destId="{B6CBAAFD-2D1A-4BF0-8724-7887DB83FE83}" srcOrd="9" destOrd="0" presId="urn:microsoft.com/office/officeart/2005/8/layout/list1"/>
    <dgm:cxn modelId="{6CD820EF-966B-42B6-9F27-3DF5BE472813}" type="presParOf" srcId="{0596F00E-2A48-44DE-98EB-0A723D874D0A}" destId="{2A95DB59-74B0-4B0F-AC73-06D29DC0B973}" srcOrd="10" destOrd="0" presId="urn:microsoft.com/office/officeart/2005/8/layout/list1"/>
    <dgm:cxn modelId="{F0340ABF-2A4C-450B-A1BC-3C4151086392}" type="presParOf" srcId="{0596F00E-2A48-44DE-98EB-0A723D874D0A}" destId="{413E4D9A-FE07-4DF0-8D9E-B038EF690102}" srcOrd="11" destOrd="0" presId="urn:microsoft.com/office/officeart/2005/8/layout/list1"/>
    <dgm:cxn modelId="{9A568E2F-3402-4A82-B58F-99D44EF63D30}" type="presParOf" srcId="{0596F00E-2A48-44DE-98EB-0A723D874D0A}" destId="{F4864397-6C12-4245-89B5-16D71F986C6A}" srcOrd="12" destOrd="0" presId="urn:microsoft.com/office/officeart/2005/8/layout/list1"/>
    <dgm:cxn modelId="{1749E5FB-65D5-4FDD-9917-D7DCCA359329}" type="presParOf" srcId="{F4864397-6C12-4245-89B5-16D71F986C6A}" destId="{EE54E39D-6E5B-4A95-8FE9-899DC5D46A9A}" srcOrd="0" destOrd="0" presId="urn:microsoft.com/office/officeart/2005/8/layout/list1"/>
    <dgm:cxn modelId="{2AE3DDFD-227B-49C9-8B2B-09F6F5829AD9}" type="presParOf" srcId="{F4864397-6C12-4245-89B5-16D71F986C6A}" destId="{5CE30C61-0437-4731-BC0C-B47E1ECE2673}" srcOrd="1" destOrd="0" presId="urn:microsoft.com/office/officeart/2005/8/layout/list1"/>
    <dgm:cxn modelId="{81B2DAF4-6ACC-4C37-B978-ABFB26E69648}" type="presParOf" srcId="{0596F00E-2A48-44DE-98EB-0A723D874D0A}" destId="{C936062F-E7DA-4851-B280-29F2A160BDA7}" srcOrd="13" destOrd="0" presId="urn:microsoft.com/office/officeart/2005/8/layout/list1"/>
    <dgm:cxn modelId="{A61923FF-E6BD-4500-A26C-5212DD2E8B3D}" type="presParOf" srcId="{0596F00E-2A48-44DE-98EB-0A723D874D0A}" destId="{E364F568-2CDA-4E73-9CF5-74D3A17640DF}" srcOrd="14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de </a:t>
          </a:r>
          <a:r>
            <a:rPr lang="en-US" dirty="0" err="1" smtClean="0"/>
            <a:t>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err="1" smtClean="0"/>
            <a:t>Descripción</a:t>
          </a:r>
          <a:r>
            <a:rPr lang="en-US" sz="2800" dirty="0" smtClean="0"/>
            <a:t> del </a:t>
          </a:r>
          <a:r>
            <a:rPr lang="en-US" sz="2800" dirty="0" err="1" smtClean="0"/>
            <a:t>Curso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10DBF91B-15BD-44E4-9FE5-CE7E00E2E107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3600" b="1" dirty="0" err="1" smtClean="0"/>
            <a:t>Operaciones</a:t>
          </a:r>
          <a:r>
            <a:rPr lang="en-US" sz="3600" b="1" dirty="0" smtClean="0"/>
            <a:t> de </a:t>
          </a:r>
          <a:r>
            <a:rPr lang="en-US" sz="3600" b="1" dirty="0" err="1" smtClean="0"/>
            <a:t>Separación</a:t>
          </a:r>
          <a:r>
            <a:rPr lang="en-US" sz="3600" b="1" dirty="0" smtClean="0"/>
            <a:t> </a:t>
          </a:r>
          <a:r>
            <a:rPr lang="en-US" sz="3600" b="1" dirty="0" err="1" smtClean="0"/>
            <a:t>Sólido-Líquido</a:t>
          </a:r>
          <a:endParaRPr lang="en-US" sz="3600" b="1" dirty="0"/>
        </a:p>
      </dgm:t>
    </dgm:pt>
    <dgm:pt modelId="{C3C03473-53D9-460C-A804-31E2BB06C52E}" type="parTrans" cxnId="{FA0B3BBE-356E-4E76-96E3-26DFBE08824D}">
      <dgm:prSet/>
      <dgm:spPr/>
    </dgm:pt>
    <dgm:pt modelId="{CFF68CBA-C56B-4B27-AED8-D71C45BBF060}" type="sibTrans" cxnId="{FA0B3BBE-356E-4E76-96E3-26DFBE08824D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 custLinFactNeighborX="-21104" custLinFactNeighborY="431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224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E4D9A-FE07-4DF0-8D9E-B038EF690102}" type="pres">
      <dgm:prSet presAssocID="{E51746DA-BEED-4596-92C9-7D38C6086302}" presName="spaceBetweenRectangles" presStyleCnt="0"/>
      <dgm:spPr/>
    </dgm:pt>
    <dgm:pt modelId="{F4864397-6C12-4245-89B5-16D71F986C6A}" type="pres">
      <dgm:prSet presAssocID="{10DBF91B-15BD-44E4-9FE5-CE7E00E2E107}" presName="parentLin" presStyleCnt="0"/>
      <dgm:spPr/>
    </dgm:pt>
    <dgm:pt modelId="{EE54E39D-6E5B-4A95-8FE9-899DC5D46A9A}" type="pres">
      <dgm:prSet presAssocID="{10DBF91B-15BD-44E4-9FE5-CE7E00E2E107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CE30C61-0437-4731-BC0C-B47E1ECE2673}" type="pres">
      <dgm:prSet presAssocID="{10DBF91B-15BD-44E4-9FE5-CE7E00E2E107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36062F-E7DA-4851-B280-29F2A160BDA7}" type="pres">
      <dgm:prSet presAssocID="{10DBF91B-15BD-44E4-9FE5-CE7E00E2E107}" presName="negativeSpace" presStyleCnt="0"/>
      <dgm:spPr/>
    </dgm:pt>
    <dgm:pt modelId="{E364F568-2CDA-4E73-9CF5-74D3A17640DF}" type="pres">
      <dgm:prSet presAssocID="{10DBF91B-15BD-44E4-9FE5-CE7E00E2E1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3F88E9-288C-482B-9ED8-B9E9066267D2}" type="presOf" srcId="{10DBF91B-15BD-44E4-9FE5-CE7E00E2E107}" destId="{5CE30C61-0437-4731-BC0C-B47E1ECE2673}" srcOrd="1" destOrd="0" presId="urn:microsoft.com/office/officeart/2005/8/layout/list1"/>
    <dgm:cxn modelId="{412B495C-7C5F-4568-9586-E56883322473}" type="presOf" srcId="{10DBF91B-15BD-44E4-9FE5-CE7E00E2E107}" destId="{EE54E39D-6E5B-4A95-8FE9-899DC5D46A9A}" srcOrd="0" destOrd="0" presId="urn:microsoft.com/office/officeart/2005/8/layout/list1"/>
    <dgm:cxn modelId="{1B89879A-EA7A-4F8C-A052-68C3CED438FA}" type="presOf" srcId="{045912C5-8AA7-4E3C-B82E-F87BEACE8875}" destId="{43C7CF87-AF2E-4208-94A2-63D5EE84BEA7}" srcOrd="0" destOrd="0" presId="urn:microsoft.com/office/officeart/2005/8/layout/list1"/>
    <dgm:cxn modelId="{9A34A064-B8EB-470E-8106-3F4BED25FF1E}" type="presOf" srcId="{045912C5-8AA7-4E3C-B82E-F87BEACE8875}" destId="{9DC3BC3B-E98C-4902-ACA6-928C56D6317F}" srcOrd="1" destOrd="0" presId="urn:microsoft.com/office/officeart/2005/8/layout/list1"/>
    <dgm:cxn modelId="{FA0B3BBE-356E-4E76-96E3-26DFBE08824D}" srcId="{482EE62F-7750-42A8-8674-8A77405848CA}" destId="{10DBF91B-15BD-44E4-9FE5-CE7E00E2E107}" srcOrd="3" destOrd="0" parTransId="{C3C03473-53D9-460C-A804-31E2BB06C52E}" sibTransId="{CFF68CBA-C56B-4B27-AED8-D71C45BBF060}"/>
    <dgm:cxn modelId="{E1C29DAA-6099-448B-BEF1-C41EB0BD3AE2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C3CAC94B-7319-46B7-8386-2F9F41592017}" type="presOf" srcId="{482EE62F-7750-42A8-8674-8A77405848CA}" destId="{0596F00E-2A48-44DE-98EB-0A723D874D0A}" srcOrd="0" destOrd="0" presId="urn:microsoft.com/office/officeart/2005/8/layout/list1"/>
    <dgm:cxn modelId="{B269C71A-E465-47BD-B724-DE8070FB072D}" type="presOf" srcId="{985038F1-91AC-418E-85E5-C1B78F1B20B1}" destId="{8C0C9D8F-5C5F-49E9-A64E-B3516BF99316}" srcOrd="1" destOrd="0" presId="urn:microsoft.com/office/officeart/2005/8/layout/list1"/>
    <dgm:cxn modelId="{94135058-9AE9-4A5A-A3DC-6660DA93E024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8B204D4B-1BB8-4AC8-AD8C-FF27FB586466}" type="presOf" srcId="{5FAEECA9-EB04-426F-ADBA-A8F0FFE14CCC}" destId="{79C83E4F-8043-4924-8F8B-51F17B3569C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4BBC912C-B749-45BF-9D6B-D49D5DFB8C96}" type="presParOf" srcId="{0596F00E-2A48-44DE-98EB-0A723D874D0A}" destId="{338378F2-3F07-4C76-8325-712093384F29}" srcOrd="0" destOrd="0" presId="urn:microsoft.com/office/officeart/2005/8/layout/list1"/>
    <dgm:cxn modelId="{2B942D0E-9815-42C2-BD03-367E0F7D80D2}" type="presParOf" srcId="{338378F2-3F07-4C76-8325-712093384F29}" destId="{43C7CF87-AF2E-4208-94A2-63D5EE84BEA7}" srcOrd="0" destOrd="0" presId="urn:microsoft.com/office/officeart/2005/8/layout/list1"/>
    <dgm:cxn modelId="{DA01B2F0-22FC-4565-8DA8-7A4A8355E86E}" type="presParOf" srcId="{338378F2-3F07-4C76-8325-712093384F29}" destId="{9DC3BC3B-E98C-4902-ACA6-928C56D6317F}" srcOrd="1" destOrd="0" presId="urn:microsoft.com/office/officeart/2005/8/layout/list1"/>
    <dgm:cxn modelId="{6F8D7995-C297-4DC9-80FF-6C72A19042C2}" type="presParOf" srcId="{0596F00E-2A48-44DE-98EB-0A723D874D0A}" destId="{0A21EB00-7662-4444-AA77-6E3FB7F6E31E}" srcOrd="1" destOrd="0" presId="urn:microsoft.com/office/officeart/2005/8/layout/list1"/>
    <dgm:cxn modelId="{90748642-78D7-498D-BAB6-F55364CE388D}" type="presParOf" srcId="{0596F00E-2A48-44DE-98EB-0A723D874D0A}" destId="{7C0B25DC-BB94-470B-94A2-5BD955EA4075}" srcOrd="2" destOrd="0" presId="urn:microsoft.com/office/officeart/2005/8/layout/list1"/>
    <dgm:cxn modelId="{BECADA86-6DAB-40F2-AB23-85A70A4E45F1}" type="presParOf" srcId="{0596F00E-2A48-44DE-98EB-0A723D874D0A}" destId="{18CC29A5-8904-43E2-B3DE-B988A1DA4A62}" srcOrd="3" destOrd="0" presId="urn:microsoft.com/office/officeart/2005/8/layout/list1"/>
    <dgm:cxn modelId="{8F0040CA-E062-4352-8989-851327DE5398}" type="presParOf" srcId="{0596F00E-2A48-44DE-98EB-0A723D874D0A}" destId="{7B3A7450-D912-48FD-B435-457155C84D11}" srcOrd="4" destOrd="0" presId="urn:microsoft.com/office/officeart/2005/8/layout/list1"/>
    <dgm:cxn modelId="{B4022AF0-360E-4CEB-9909-AB3361554B09}" type="presParOf" srcId="{7B3A7450-D912-48FD-B435-457155C84D11}" destId="{79C83E4F-8043-4924-8F8B-51F17B3569CA}" srcOrd="0" destOrd="0" presId="urn:microsoft.com/office/officeart/2005/8/layout/list1"/>
    <dgm:cxn modelId="{C4DF7063-3E0B-4499-8F57-D27B671C67E5}" type="presParOf" srcId="{7B3A7450-D912-48FD-B435-457155C84D11}" destId="{B50B94C8-CC2E-4F0C-BABF-96BD4F95C4F8}" srcOrd="1" destOrd="0" presId="urn:microsoft.com/office/officeart/2005/8/layout/list1"/>
    <dgm:cxn modelId="{B1CC963E-B1A0-40FD-892E-1E76A52E42B3}" type="presParOf" srcId="{0596F00E-2A48-44DE-98EB-0A723D874D0A}" destId="{CD04B0FD-1E70-4BFD-B4DD-7E099719A2F6}" srcOrd="5" destOrd="0" presId="urn:microsoft.com/office/officeart/2005/8/layout/list1"/>
    <dgm:cxn modelId="{3D34DA6A-E98A-43E8-BFE4-9790500279B9}" type="presParOf" srcId="{0596F00E-2A48-44DE-98EB-0A723D874D0A}" destId="{E93C7938-1995-4611-A050-091AF9CD50AD}" srcOrd="6" destOrd="0" presId="urn:microsoft.com/office/officeart/2005/8/layout/list1"/>
    <dgm:cxn modelId="{95D805AF-44B3-4CC3-9119-B27BDC4A2A2F}" type="presParOf" srcId="{0596F00E-2A48-44DE-98EB-0A723D874D0A}" destId="{9114B799-3CDF-4C97-ABA6-20A2FC175A71}" srcOrd="7" destOrd="0" presId="urn:microsoft.com/office/officeart/2005/8/layout/list1"/>
    <dgm:cxn modelId="{29DE5775-5608-441E-B0DB-B4E162356FFA}" type="presParOf" srcId="{0596F00E-2A48-44DE-98EB-0A723D874D0A}" destId="{D99D3F45-0FF6-47D1-A43B-076397C8B382}" srcOrd="8" destOrd="0" presId="urn:microsoft.com/office/officeart/2005/8/layout/list1"/>
    <dgm:cxn modelId="{662E1A07-83F6-41DB-9E6A-33B2EFF556BE}" type="presParOf" srcId="{D99D3F45-0FF6-47D1-A43B-076397C8B382}" destId="{B5460F4B-7654-46CC-B024-88894442C2C7}" srcOrd="0" destOrd="0" presId="urn:microsoft.com/office/officeart/2005/8/layout/list1"/>
    <dgm:cxn modelId="{95955595-6357-4945-AC3D-8FDF4CFAAAF9}" type="presParOf" srcId="{D99D3F45-0FF6-47D1-A43B-076397C8B382}" destId="{8C0C9D8F-5C5F-49E9-A64E-B3516BF99316}" srcOrd="1" destOrd="0" presId="urn:microsoft.com/office/officeart/2005/8/layout/list1"/>
    <dgm:cxn modelId="{D4120F59-F419-407F-8F82-955F142DFF0E}" type="presParOf" srcId="{0596F00E-2A48-44DE-98EB-0A723D874D0A}" destId="{B6CBAAFD-2D1A-4BF0-8724-7887DB83FE83}" srcOrd="9" destOrd="0" presId="urn:microsoft.com/office/officeart/2005/8/layout/list1"/>
    <dgm:cxn modelId="{C8A362C3-6697-43F2-A830-82BAD00A15B2}" type="presParOf" srcId="{0596F00E-2A48-44DE-98EB-0A723D874D0A}" destId="{2A95DB59-74B0-4B0F-AC73-06D29DC0B973}" srcOrd="10" destOrd="0" presId="urn:microsoft.com/office/officeart/2005/8/layout/list1"/>
    <dgm:cxn modelId="{AD6CECEC-67E3-4594-8057-407F7D91A122}" type="presParOf" srcId="{0596F00E-2A48-44DE-98EB-0A723D874D0A}" destId="{413E4D9A-FE07-4DF0-8D9E-B038EF690102}" srcOrd="11" destOrd="0" presId="urn:microsoft.com/office/officeart/2005/8/layout/list1"/>
    <dgm:cxn modelId="{013C82B2-4858-4A0E-A273-5D7110ADA481}" type="presParOf" srcId="{0596F00E-2A48-44DE-98EB-0A723D874D0A}" destId="{F4864397-6C12-4245-89B5-16D71F986C6A}" srcOrd="12" destOrd="0" presId="urn:microsoft.com/office/officeart/2005/8/layout/list1"/>
    <dgm:cxn modelId="{53E6C433-E2CF-4829-9742-5315536F1549}" type="presParOf" srcId="{F4864397-6C12-4245-89B5-16D71F986C6A}" destId="{EE54E39D-6E5B-4A95-8FE9-899DC5D46A9A}" srcOrd="0" destOrd="0" presId="urn:microsoft.com/office/officeart/2005/8/layout/list1"/>
    <dgm:cxn modelId="{81CA6AC6-A852-47BC-BEE3-90F2A335BA2F}" type="presParOf" srcId="{F4864397-6C12-4245-89B5-16D71F986C6A}" destId="{5CE30C61-0437-4731-BC0C-B47E1ECE2673}" srcOrd="1" destOrd="0" presId="urn:microsoft.com/office/officeart/2005/8/layout/list1"/>
    <dgm:cxn modelId="{13823264-B5C9-4D19-8561-2ADA9B7BC5DF}" type="presParOf" srcId="{0596F00E-2A48-44DE-98EB-0A723D874D0A}" destId="{C936062F-E7DA-4851-B280-29F2A160BDA7}" srcOrd="13" destOrd="0" presId="urn:microsoft.com/office/officeart/2005/8/layout/list1"/>
    <dgm:cxn modelId="{297E48AA-E594-4CB5-A693-BB47C992D1F9}" type="presParOf" srcId="{0596F00E-2A48-44DE-98EB-0A723D874D0A}" destId="{E364F568-2CDA-4E73-9CF5-74D3A17640DF}" srcOrd="14" destOrd="0" presId="urn:microsoft.com/office/officeart/2005/8/layout/list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Introducción:Productos</a:t>
          </a:r>
          <a:r>
            <a:rPr lang="en-US" sz="2400" dirty="0" smtClean="0"/>
            <a:t> </a:t>
          </a:r>
          <a:r>
            <a:rPr lang="en-US" sz="2400" dirty="0" err="1" smtClean="0"/>
            <a:t>complejos</a:t>
          </a:r>
          <a:r>
            <a:rPr lang="en-US" sz="2400" dirty="0" smtClean="0"/>
            <a:t> de </a:t>
          </a:r>
          <a:r>
            <a:rPr lang="en-US" sz="2400" dirty="0" err="1" smtClean="0"/>
            <a:t>producir</a:t>
          </a:r>
          <a:r>
            <a:rPr lang="en-US" sz="2400" dirty="0" smtClean="0"/>
            <a:t>, con </a:t>
          </a:r>
          <a:r>
            <a:rPr lang="en-US" sz="2400" dirty="0" err="1" smtClean="0"/>
            <a:t>muchas</a:t>
          </a:r>
          <a:r>
            <a:rPr lang="en-US" sz="2400" dirty="0" smtClean="0"/>
            <a:t> </a:t>
          </a:r>
          <a:r>
            <a:rPr lang="en-US" sz="2400" dirty="0" err="1" smtClean="0"/>
            <a:t>posibilidades</a:t>
          </a:r>
          <a:endParaRPr lang="en-US" sz="3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000" dirty="0" err="1" smtClean="0"/>
            <a:t>Procesos</a:t>
          </a:r>
          <a:r>
            <a:rPr lang="en-US" sz="2000" dirty="0" smtClean="0"/>
            <a:t> de </a:t>
          </a:r>
          <a:r>
            <a:rPr lang="en-US" sz="2000" dirty="0" err="1" smtClean="0"/>
            <a:t>producción</a:t>
          </a:r>
          <a:r>
            <a:rPr lang="en-US" sz="2000" dirty="0" smtClean="0"/>
            <a:t> de </a:t>
          </a:r>
          <a:r>
            <a:rPr lang="en-US" sz="2000" dirty="0" err="1" smtClean="0"/>
            <a:t>bioproducto</a:t>
          </a:r>
          <a:r>
            <a:rPr lang="en-US" sz="2000" dirty="0" smtClean="0"/>
            <a:t>: </a:t>
          </a:r>
          <a:r>
            <a:rPr lang="en-US" sz="2000" dirty="0" err="1" smtClean="0"/>
            <a:t>Estudiaremos</a:t>
          </a:r>
          <a:r>
            <a:rPr lang="en-US" sz="2000" dirty="0" smtClean="0"/>
            <a:t> la </a:t>
          </a:r>
          <a:r>
            <a:rPr lang="en-US" sz="2000" dirty="0" err="1" smtClean="0"/>
            <a:t>producción</a:t>
          </a:r>
          <a:r>
            <a:rPr lang="en-US" sz="2000" dirty="0" smtClean="0"/>
            <a:t> de </a:t>
          </a:r>
          <a:r>
            <a:rPr lang="en-US" sz="2000" dirty="0" err="1" smtClean="0"/>
            <a:t>proteínas</a:t>
          </a:r>
          <a:r>
            <a:rPr lang="en-US" sz="2000" dirty="0" smtClean="0"/>
            <a:t> </a:t>
          </a:r>
          <a:r>
            <a:rPr lang="en-US" sz="2000" dirty="0" err="1" smtClean="0"/>
            <a:t>que</a:t>
          </a:r>
          <a:r>
            <a:rPr lang="en-US" sz="2000" dirty="0" smtClean="0"/>
            <a:t> </a:t>
          </a:r>
          <a:r>
            <a:rPr lang="en-US" sz="2000" dirty="0" err="1" smtClean="0"/>
            <a:t>pueden</a:t>
          </a:r>
          <a:r>
            <a:rPr lang="en-US" sz="2000" dirty="0" smtClean="0"/>
            <a:t> </a:t>
          </a:r>
          <a:r>
            <a:rPr lang="en-US" sz="2000" dirty="0" err="1" smtClean="0"/>
            <a:t>llegar</a:t>
          </a:r>
          <a:r>
            <a:rPr lang="en-US" sz="2000" dirty="0" smtClean="0"/>
            <a:t> a ser los </a:t>
          </a:r>
          <a:r>
            <a:rPr lang="en-US" sz="2000" dirty="0" err="1" smtClean="0"/>
            <a:t>más</a:t>
          </a:r>
          <a:r>
            <a:rPr lang="en-US" sz="2000" dirty="0" smtClean="0"/>
            <a:t> </a:t>
          </a:r>
          <a:r>
            <a:rPr lang="en-US" sz="2000" dirty="0" err="1" smtClean="0"/>
            <a:t>complejos</a:t>
          </a:r>
          <a:r>
            <a:rPr lang="en-US" sz="2800" dirty="0" smtClean="0"/>
            <a:t>.</a:t>
          </a:r>
          <a:endParaRPr lang="en-US" sz="28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Descripción</a:t>
          </a:r>
          <a:r>
            <a:rPr lang="en-US" sz="2000" dirty="0" smtClean="0"/>
            <a:t> del </a:t>
          </a:r>
          <a:r>
            <a:rPr lang="en-US" sz="2000" dirty="0" err="1" smtClean="0"/>
            <a:t>Curso</a:t>
          </a:r>
          <a:r>
            <a:rPr lang="en-US" sz="2000" dirty="0" smtClean="0"/>
            <a:t>: </a:t>
          </a:r>
          <a:r>
            <a:rPr lang="en-US" sz="2000" dirty="0" err="1" smtClean="0"/>
            <a:t>Programa</a:t>
          </a:r>
          <a:r>
            <a:rPr lang="en-US" sz="2000" dirty="0" smtClean="0"/>
            <a:t>, forma de </a:t>
          </a:r>
          <a:r>
            <a:rPr lang="en-US" sz="2000" dirty="0" err="1" smtClean="0"/>
            <a:t>evaluación</a:t>
          </a:r>
          <a:r>
            <a:rPr lang="en-US" sz="2000" dirty="0" smtClean="0"/>
            <a:t>.</a:t>
          </a:r>
          <a:endParaRPr lang="en-US" sz="20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91EA63D0-7A6F-4461-8FB7-7A1E9A81E66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400" dirty="0" err="1" smtClean="0"/>
            <a:t>Cuales</a:t>
          </a:r>
          <a:r>
            <a:rPr lang="en-US" sz="2400" dirty="0" smtClean="0"/>
            <a:t> son </a:t>
          </a:r>
          <a:r>
            <a:rPr lang="en-US" sz="2400" dirty="0" err="1" smtClean="0"/>
            <a:t>las</a:t>
          </a:r>
          <a:r>
            <a:rPr lang="en-US" sz="2400" dirty="0" smtClean="0"/>
            <a:t> </a:t>
          </a:r>
          <a:r>
            <a:rPr lang="en-US" sz="2400" dirty="0" err="1" smtClean="0"/>
            <a:t>principales</a:t>
          </a:r>
          <a:r>
            <a:rPr lang="en-US" sz="2400" dirty="0" smtClean="0"/>
            <a:t> </a:t>
          </a:r>
          <a:r>
            <a:rPr lang="en-US" sz="2400" dirty="0" err="1" smtClean="0"/>
            <a:t>operaciones</a:t>
          </a:r>
          <a:r>
            <a:rPr lang="en-US" sz="2400" dirty="0" smtClean="0"/>
            <a:t> de </a:t>
          </a:r>
          <a:r>
            <a:rPr lang="en-US" sz="2400" dirty="0" err="1" smtClean="0"/>
            <a:t>separación</a:t>
          </a:r>
          <a:r>
            <a:rPr lang="en-US" sz="2400" dirty="0" smtClean="0"/>
            <a:t> </a:t>
          </a:r>
          <a:r>
            <a:rPr lang="en-US" sz="2400" dirty="0" err="1" smtClean="0"/>
            <a:t>sólido-líquido</a:t>
          </a:r>
          <a:r>
            <a:rPr lang="en-US" sz="2400" dirty="0" smtClean="0"/>
            <a:t> y en </a:t>
          </a:r>
          <a:r>
            <a:rPr lang="en-US" sz="2400" dirty="0" err="1" smtClean="0"/>
            <a:t>que</a:t>
          </a:r>
          <a:r>
            <a:rPr lang="en-US" sz="2400" dirty="0" smtClean="0"/>
            <a:t> </a:t>
          </a:r>
          <a:r>
            <a:rPr lang="en-US" sz="2400" dirty="0" err="1" smtClean="0"/>
            <a:t>etapas</a:t>
          </a:r>
          <a:r>
            <a:rPr lang="en-US" sz="2400" dirty="0" smtClean="0"/>
            <a:t> se </a:t>
          </a:r>
          <a:r>
            <a:rPr lang="en-US" sz="2400" dirty="0" err="1" smtClean="0"/>
            <a:t>aplican</a:t>
          </a:r>
          <a:r>
            <a:rPr lang="en-US" sz="2400" dirty="0" smtClean="0"/>
            <a:t>.</a:t>
          </a:r>
          <a:endParaRPr lang="en-US" sz="2400" dirty="0"/>
        </a:p>
      </dgm:t>
    </dgm:pt>
    <dgm:pt modelId="{D9B805FC-2533-4065-B82C-ED00B6615090}" type="parTrans" cxnId="{4BA5B09E-1767-488D-8247-780D7547276B}">
      <dgm:prSet/>
      <dgm:spPr/>
    </dgm:pt>
    <dgm:pt modelId="{9B1055CB-DBF2-445C-AD01-8F85CFA15479}" type="sibTrans" cxnId="{4BA5B09E-1767-488D-8247-780D7547276B}">
      <dgm:prSet/>
      <dgm:spPr/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4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4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37F97-A469-4949-B68B-ADDF54F3CDF4}" type="pres">
      <dgm:prSet presAssocID="{E51746DA-BEED-4596-92C9-7D38C6086302}" presName="spaceBetweenRectangles" presStyleCnt="0"/>
      <dgm:spPr/>
    </dgm:pt>
    <dgm:pt modelId="{49BDA2EB-B56A-454A-A7C2-10DAAB337E95}" type="pres">
      <dgm:prSet presAssocID="{91EA63D0-7A6F-4461-8FB7-7A1E9A81E661}" presName="parentLin" presStyleCnt="0"/>
      <dgm:spPr/>
    </dgm:pt>
    <dgm:pt modelId="{9AEB6B07-EDF9-4E99-9FC9-2EDB71A08AFF}" type="pres">
      <dgm:prSet presAssocID="{91EA63D0-7A6F-4461-8FB7-7A1E9A81E661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3FA93DCF-EE46-4219-8E01-8F7DC638672C}" type="pres">
      <dgm:prSet presAssocID="{91EA63D0-7A6F-4461-8FB7-7A1E9A81E661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17B5384-1606-4982-B725-2E6733050AE3}" type="pres">
      <dgm:prSet presAssocID="{91EA63D0-7A6F-4461-8FB7-7A1E9A81E661}" presName="negativeSpace" presStyleCnt="0"/>
      <dgm:spPr/>
    </dgm:pt>
    <dgm:pt modelId="{144617ED-C441-479A-A4E4-03F1839722D1}" type="pres">
      <dgm:prSet presAssocID="{91EA63D0-7A6F-4461-8FB7-7A1E9A81E66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1B48EA9-EECA-4AC6-AB14-77AF4226C81B}" type="presOf" srcId="{5FAEECA9-EB04-426F-ADBA-A8F0FFE14CCC}" destId="{B50B94C8-CC2E-4F0C-BABF-96BD4F95C4F8}" srcOrd="1" destOrd="0" presId="urn:microsoft.com/office/officeart/2005/8/layout/list1"/>
    <dgm:cxn modelId="{9DE81A6D-AB0E-40E4-B772-13E3BBD77971}" type="presOf" srcId="{045912C5-8AA7-4E3C-B82E-F87BEACE8875}" destId="{43C7CF87-AF2E-4208-94A2-63D5EE84BEA7}" srcOrd="0" destOrd="0" presId="urn:microsoft.com/office/officeart/2005/8/layout/list1"/>
    <dgm:cxn modelId="{5D37CCF6-BB1D-4C7F-B3E3-57FD2260E36C}" type="presOf" srcId="{91EA63D0-7A6F-4461-8FB7-7A1E9A81E661}" destId="{9AEB6B07-EDF9-4E99-9FC9-2EDB71A08AFF}" srcOrd="0" destOrd="0" presId="urn:microsoft.com/office/officeart/2005/8/layout/list1"/>
    <dgm:cxn modelId="{D6C94B34-6879-4CC4-A655-116845187658}" type="presOf" srcId="{045912C5-8AA7-4E3C-B82E-F87BEACE8875}" destId="{9DC3BC3B-E98C-4902-ACA6-928C56D6317F}" srcOrd="1" destOrd="0" presId="urn:microsoft.com/office/officeart/2005/8/layout/list1"/>
    <dgm:cxn modelId="{10512FA8-92D4-439F-9897-6758AB42794B}" type="presOf" srcId="{985038F1-91AC-418E-85E5-C1B78F1B20B1}" destId="{8C0C9D8F-5C5F-49E9-A64E-B3516BF99316}" srcOrd="1" destOrd="0" presId="urn:microsoft.com/office/officeart/2005/8/layout/list1"/>
    <dgm:cxn modelId="{229FE329-C04B-4653-A22E-CA9D46BD5864}" type="presOf" srcId="{985038F1-91AC-418E-85E5-C1B78F1B20B1}" destId="{B5460F4B-7654-46CC-B024-88894442C2C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4BA5B09E-1767-488D-8247-780D7547276B}" srcId="{482EE62F-7750-42A8-8674-8A77405848CA}" destId="{91EA63D0-7A6F-4461-8FB7-7A1E9A81E661}" srcOrd="3" destOrd="0" parTransId="{D9B805FC-2533-4065-B82C-ED00B6615090}" sibTransId="{9B1055CB-DBF2-445C-AD01-8F85CFA15479}"/>
    <dgm:cxn modelId="{14A3D9AC-EAC8-4BB0-BC1D-FE8473355B23}" type="presOf" srcId="{91EA63D0-7A6F-4461-8FB7-7A1E9A81E661}" destId="{3FA93DCF-EE46-4219-8E01-8F7DC638672C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82CD05F3-112D-4A4B-B721-D95E8FAD693F}" type="presOf" srcId="{482EE62F-7750-42A8-8674-8A77405848CA}" destId="{0596F00E-2A48-44DE-98EB-0A723D874D0A}" srcOrd="0" destOrd="0" presId="urn:microsoft.com/office/officeart/2005/8/layout/list1"/>
    <dgm:cxn modelId="{9C39E4E0-70D3-4675-971F-5866A718671F}" type="presOf" srcId="{5FAEECA9-EB04-426F-ADBA-A8F0FFE14CCC}" destId="{79C83E4F-8043-4924-8F8B-51F17B3569CA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484C4A9B-6787-45F1-BC30-38B6A067676A}" type="presParOf" srcId="{0596F00E-2A48-44DE-98EB-0A723D874D0A}" destId="{338378F2-3F07-4C76-8325-712093384F29}" srcOrd="0" destOrd="0" presId="urn:microsoft.com/office/officeart/2005/8/layout/list1"/>
    <dgm:cxn modelId="{D32BF40B-8087-4362-8A1E-364D2B50C41D}" type="presParOf" srcId="{338378F2-3F07-4C76-8325-712093384F29}" destId="{43C7CF87-AF2E-4208-94A2-63D5EE84BEA7}" srcOrd="0" destOrd="0" presId="urn:microsoft.com/office/officeart/2005/8/layout/list1"/>
    <dgm:cxn modelId="{F5547483-1285-4194-AB2F-A1AEC0E92D25}" type="presParOf" srcId="{338378F2-3F07-4C76-8325-712093384F29}" destId="{9DC3BC3B-E98C-4902-ACA6-928C56D6317F}" srcOrd="1" destOrd="0" presId="urn:microsoft.com/office/officeart/2005/8/layout/list1"/>
    <dgm:cxn modelId="{97FAEDB2-B3B8-4362-924F-E913B70DCB3D}" type="presParOf" srcId="{0596F00E-2A48-44DE-98EB-0A723D874D0A}" destId="{0A21EB00-7662-4444-AA77-6E3FB7F6E31E}" srcOrd="1" destOrd="0" presId="urn:microsoft.com/office/officeart/2005/8/layout/list1"/>
    <dgm:cxn modelId="{A53C9133-F792-4467-B2CC-CC9B30EF85C9}" type="presParOf" srcId="{0596F00E-2A48-44DE-98EB-0A723D874D0A}" destId="{7C0B25DC-BB94-470B-94A2-5BD955EA4075}" srcOrd="2" destOrd="0" presId="urn:microsoft.com/office/officeart/2005/8/layout/list1"/>
    <dgm:cxn modelId="{3F752D5F-50F7-42A2-82CA-FFCCBB2EDEA3}" type="presParOf" srcId="{0596F00E-2A48-44DE-98EB-0A723D874D0A}" destId="{18CC29A5-8904-43E2-B3DE-B988A1DA4A62}" srcOrd="3" destOrd="0" presId="urn:microsoft.com/office/officeart/2005/8/layout/list1"/>
    <dgm:cxn modelId="{382065D3-0029-479A-8BC3-1502671A2FFD}" type="presParOf" srcId="{0596F00E-2A48-44DE-98EB-0A723D874D0A}" destId="{7B3A7450-D912-48FD-B435-457155C84D11}" srcOrd="4" destOrd="0" presId="urn:microsoft.com/office/officeart/2005/8/layout/list1"/>
    <dgm:cxn modelId="{DB520369-4F96-4309-B15A-A73CBBB4BD25}" type="presParOf" srcId="{7B3A7450-D912-48FD-B435-457155C84D11}" destId="{79C83E4F-8043-4924-8F8B-51F17B3569CA}" srcOrd="0" destOrd="0" presId="urn:microsoft.com/office/officeart/2005/8/layout/list1"/>
    <dgm:cxn modelId="{85F72CFC-FAAA-4B43-8C44-F2AEBE13B438}" type="presParOf" srcId="{7B3A7450-D912-48FD-B435-457155C84D11}" destId="{B50B94C8-CC2E-4F0C-BABF-96BD4F95C4F8}" srcOrd="1" destOrd="0" presId="urn:microsoft.com/office/officeart/2005/8/layout/list1"/>
    <dgm:cxn modelId="{F955341D-2B27-4C1A-8CF5-63F025A29096}" type="presParOf" srcId="{0596F00E-2A48-44DE-98EB-0A723D874D0A}" destId="{CD04B0FD-1E70-4BFD-B4DD-7E099719A2F6}" srcOrd="5" destOrd="0" presId="urn:microsoft.com/office/officeart/2005/8/layout/list1"/>
    <dgm:cxn modelId="{CA7B4E14-5703-4262-A454-29E2150AE140}" type="presParOf" srcId="{0596F00E-2A48-44DE-98EB-0A723D874D0A}" destId="{E93C7938-1995-4611-A050-091AF9CD50AD}" srcOrd="6" destOrd="0" presId="urn:microsoft.com/office/officeart/2005/8/layout/list1"/>
    <dgm:cxn modelId="{302E385D-6A01-4607-81C6-14AC58F8495E}" type="presParOf" srcId="{0596F00E-2A48-44DE-98EB-0A723D874D0A}" destId="{9114B799-3CDF-4C97-ABA6-20A2FC175A71}" srcOrd="7" destOrd="0" presId="urn:microsoft.com/office/officeart/2005/8/layout/list1"/>
    <dgm:cxn modelId="{86DEE41B-79CC-480F-92E7-66E9FEDECD95}" type="presParOf" srcId="{0596F00E-2A48-44DE-98EB-0A723D874D0A}" destId="{D99D3F45-0FF6-47D1-A43B-076397C8B382}" srcOrd="8" destOrd="0" presId="urn:microsoft.com/office/officeart/2005/8/layout/list1"/>
    <dgm:cxn modelId="{013954DE-941F-4C47-8387-AFD6CAE175C9}" type="presParOf" srcId="{D99D3F45-0FF6-47D1-A43B-076397C8B382}" destId="{B5460F4B-7654-46CC-B024-88894442C2C7}" srcOrd="0" destOrd="0" presId="urn:microsoft.com/office/officeart/2005/8/layout/list1"/>
    <dgm:cxn modelId="{D5025D74-C2FF-4688-BEAE-56366DCA133E}" type="presParOf" srcId="{D99D3F45-0FF6-47D1-A43B-076397C8B382}" destId="{8C0C9D8F-5C5F-49E9-A64E-B3516BF99316}" srcOrd="1" destOrd="0" presId="urn:microsoft.com/office/officeart/2005/8/layout/list1"/>
    <dgm:cxn modelId="{C96A8FA6-0AE5-420E-9442-166A43C71FFC}" type="presParOf" srcId="{0596F00E-2A48-44DE-98EB-0A723D874D0A}" destId="{B6CBAAFD-2D1A-4BF0-8724-7887DB83FE83}" srcOrd="9" destOrd="0" presId="urn:microsoft.com/office/officeart/2005/8/layout/list1"/>
    <dgm:cxn modelId="{8F48E30E-51B8-4D9C-BD94-D52EE2449310}" type="presParOf" srcId="{0596F00E-2A48-44DE-98EB-0A723D874D0A}" destId="{2A95DB59-74B0-4B0F-AC73-06D29DC0B973}" srcOrd="10" destOrd="0" presId="urn:microsoft.com/office/officeart/2005/8/layout/list1"/>
    <dgm:cxn modelId="{D583EA66-2C3F-4536-9D93-346B5386E51D}" type="presParOf" srcId="{0596F00E-2A48-44DE-98EB-0A723D874D0A}" destId="{87837F97-A469-4949-B68B-ADDF54F3CDF4}" srcOrd="11" destOrd="0" presId="urn:microsoft.com/office/officeart/2005/8/layout/list1"/>
    <dgm:cxn modelId="{DDFB84AC-2819-413F-8276-91E303C2972D}" type="presParOf" srcId="{0596F00E-2A48-44DE-98EB-0A723D874D0A}" destId="{49BDA2EB-B56A-454A-A7C2-10DAAB337E95}" srcOrd="12" destOrd="0" presId="urn:microsoft.com/office/officeart/2005/8/layout/list1"/>
    <dgm:cxn modelId="{235D1686-B095-40A0-B698-BF3B4B955F36}" type="presParOf" srcId="{49BDA2EB-B56A-454A-A7C2-10DAAB337E95}" destId="{9AEB6B07-EDF9-4E99-9FC9-2EDB71A08AFF}" srcOrd="0" destOrd="0" presId="urn:microsoft.com/office/officeart/2005/8/layout/list1"/>
    <dgm:cxn modelId="{12F3067C-D2E4-4DB3-BB64-DC0274FFA165}" type="presParOf" srcId="{49BDA2EB-B56A-454A-A7C2-10DAAB337E95}" destId="{3FA93DCF-EE46-4219-8E01-8F7DC638672C}" srcOrd="1" destOrd="0" presId="urn:microsoft.com/office/officeart/2005/8/layout/list1"/>
    <dgm:cxn modelId="{989A9C75-8A45-4FEA-99CA-72D5031A84D1}" type="presParOf" srcId="{0596F00E-2A48-44DE-98EB-0A723D874D0A}" destId="{D17B5384-1606-4982-B725-2E6733050AE3}" srcOrd="13" destOrd="0" presId="urn:microsoft.com/office/officeart/2005/8/layout/list1"/>
    <dgm:cxn modelId="{9E65A5D4-746A-424D-BAB1-30E2413DD9CC}" type="presParOf" srcId="{0596F00E-2A48-44DE-98EB-0A723D874D0A}" destId="{144617ED-C441-479A-A4E4-03F1839722D1}" srcOrd="14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8758349-8F08-4EDE-B806-93F9191589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A749E-C203-448B-BA5B-CE6E5653A569}" type="datetimeFigureOut">
              <a:rPr lang="es-ES" smtClean="0"/>
              <a:t>11/10/2011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7BFBD-37FF-4709-A10D-2CA873CC812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A2046-01C1-4ADB-8926-A692BD96F1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3109B-F39B-46EC-9E18-CB42C2A022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1F85A-22BD-4562-89C6-8E64CEB6CE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36043-9B9E-4B70-84AD-A9794EC2E4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4BD3-5475-4658-BE04-6F6150CC7C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5EB2F-102B-4720-B082-FF96B5347F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2BC4D-36F4-4D62-A412-07D683B99C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059F4-7F64-4593-A764-12792615C3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FBB88-8D41-4E69-955C-CBEB46A969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B00E4-0DE7-40FA-BF57-5A2BC39ED2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781A-AB5C-43C2-8743-B6B3A4589C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8FA50-11EA-4E99-ADF1-527F769C1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42E71E9-A516-4ED9-82B5-BF57D8A325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CL" b="1" dirty="0" smtClean="0">
                <a:solidFill>
                  <a:srgbClr val="000066"/>
                </a:solidFill>
              </a:rPr>
              <a:t>Separación y Procesos Biotecnológicos</a:t>
            </a:r>
            <a:br>
              <a:rPr lang="es-CL" b="1" dirty="0" smtClean="0">
                <a:solidFill>
                  <a:srgbClr val="000066"/>
                </a:solidFill>
              </a:rPr>
            </a:br>
            <a:r>
              <a:rPr lang="es-CL" b="1" dirty="0" smtClean="0">
                <a:solidFill>
                  <a:srgbClr val="000066"/>
                </a:solidFill>
              </a:rPr>
              <a:t/>
            </a:r>
            <a:br>
              <a:rPr lang="es-CL" b="1" dirty="0" smtClean="0">
                <a:solidFill>
                  <a:srgbClr val="000066"/>
                </a:solidFill>
              </a:rPr>
            </a:br>
            <a:r>
              <a:rPr lang="es-CL" sz="2400" b="1" dirty="0" smtClean="0">
                <a:solidFill>
                  <a:srgbClr val="000066"/>
                </a:solidFill>
              </a:rPr>
              <a:t/>
            </a:r>
            <a:br>
              <a:rPr lang="es-CL" sz="2400" b="1" dirty="0" smtClean="0">
                <a:solidFill>
                  <a:srgbClr val="000066"/>
                </a:solidFill>
              </a:rPr>
            </a:br>
            <a:r>
              <a:rPr lang="es-CL" b="1" dirty="0" smtClean="0">
                <a:solidFill>
                  <a:srgbClr val="000066"/>
                </a:solidFill>
              </a:rPr>
              <a:t/>
            </a:r>
            <a:br>
              <a:rPr lang="es-CL" b="1" dirty="0" smtClean="0">
                <a:solidFill>
                  <a:srgbClr val="000066"/>
                </a:solidFill>
              </a:rPr>
            </a:br>
            <a:r>
              <a:rPr lang="es-CL" b="1" dirty="0" smtClean="0">
                <a:solidFill>
                  <a:srgbClr val="000066"/>
                </a:solidFill>
              </a:rPr>
              <a:t>Primavera </a:t>
            </a:r>
            <a:r>
              <a:rPr lang="es-CL" b="1" dirty="0" smtClean="0">
                <a:solidFill>
                  <a:srgbClr val="000066"/>
                </a:solidFill>
              </a:rPr>
              <a:t>2011</a:t>
            </a:r>
            <a:endParaRPr lang="es-ES" b="1" dirty="0" smtClean="0">
              <a:solidFill>
                <a:srgbClr val="000066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A2046-01C1-4ADB-8926-A692BD96F12B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/>
              <a:t>Clases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/>
              <a:t>Material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>
                <a:solidFill>
                  <a:srgbClr val="FF0000"/>
                </a:solidFill>
              </a:rPr>
              <a:t>En U Cursos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>
                <a:solidFill>
                  <a:srgbClr val="FF0000"/>
                </a:solidFill>
              </a:rPr>
              <a:t>DEBEN TRAER EL MATERIAL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" sz="2800" b="1" u="sng" smtClean="0">
              <a:solidFill>
                <a:srgbClr val="FF0000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b="1" u="sng" smtClean="0">
                <a:solidFill>
                  <a:srgbClr val="000066"/>
                </a:solidFill>
              </a:rPr>
              <a:t>Introducción</a:t>
            </a:r>
            <a:r>
              <a:rPr lang="es-ES" smtClean="0"/>
              <a:t/>
            </a:r>
            <a:br>
              <a:rPr lang="es-ES" smtClean="0"/>
            </a:br>
            <a:endParaRPr lang="es-ES" b="1" u="sng" smtClean="0">
              <a:solidFill>
                <a:srgbClr val="000066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857628"/>
            <a:ext cx="1692286" cy="1981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3786190"/>
            <a:ext cx="1357302" cy="173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42852"/>
            <a:ext cx="2406182" cy="190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285727"/>
            <a:ext cx="1428752" cy="183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7" y="3857628"/>
            <a:ext cx="2200270" cy="1885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A2046-01C1-4ADB-8926-A692BD96F12B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/>
          </p:nvPr>
        </p:nvSpPr>
        <p:spPr>
          <a:xfrm>
            <a:off x="285720" y="152400"/>
            <a:ext cx="857256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s-CL" sz="2000" b="1" u="sng" dirty="0" smtClean="0"/>
          </a:p>
          <a:p>
            <a:pPr algn="ctr" eaLnBrk="1" hangingPunct="1">
              <a:buFontTx/>
              <a:buNone/>
            </a:pPr>
            <a:r>
              <a:rPr lang="es-CL" sz="2400" b="1" u="sng" dirty="0" smtClean="0">
                <a:solidFill>
                  <a:srgbClr val="000066"/>
                </a:solidFill>
                <a:cs typeface="Times New Roman" pitchFamily="18" charset="0"/>
              </a:rPr>
              <a:t>INTRODUCCION</a:t>
            </a:r>
          </a:p>
          <a:p>
            <a:pPr algn="ctr" eaLnBrk="1" hangingPunct="1">
              <a:buFontTx/>
              <a:buNone/>
            </a:pPr>
            <a:endParaRPr lang="es-CL" sz="2400" u="sng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La biotecnología ha avanzado en los últimos años. </a:t>
            </a: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La oferta de empresas en el área de ingeniería </a:t>
            </a:r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genética 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son generalmente reportados en las páginas 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financieras.</a:t>
            </a:r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Gran variedad de productos comienzan a ser producidos por rutas “</a:t>
            </a:r>
            <a:r>
              <a:rPr lang="es-CL" sz="2400" dirty="0" err="1" smtClean="0">
                <a:solidFill>
                  <a:srgbClr val="000066"/>
                </a:solidFill>
                <a:cs typeface="Times New Roman" pitchFamily="18" charset="0"/>
              </a:rPr>
              <a:t>bio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”, por ejemplo 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biocombustibles (</a:t>
            </a:r>
            <a:r>
              <a:rPr lang="es-CL" sz="2400" dirty="0" smtClean="0">
                <a:solidFill>
                  <a:srgbClr val="FF0000"/>
                </a:solidFill>
                <a:cs typeface="Times New Roman" pitchFamily="18" charset="0"/>
              </a:rPr>
              <a:t>biocombustibles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), productos de biorefinería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, plásticos, etc.</a:t>
            </a:r>
          </a:p>
          <a:p>
            <a:pPr algn="just" eaLnBrk="1" hangingPunct="1"/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lvl="2" algn="just" eaLnBrk="1" hangingPunct="1">
              <a:buFontTx/>
              <a:buNone/>
            </a:pPr>
            <a:r>
              <a:rPr lang="es-CL" b="1" dirty="0" smtClean="0">
                <a:solidFill>
                  <a:srgbClr val="FF0000"/>
                </a:solidFill>
                <a:cs typeface="Times New Roman" pitchFamily="18" charset="0"/>
              </a:rPr>
              <a:t>=&gt; Esto implica un futuro promisorio para el área.</a:t>
            </a:r>
            <a:r>
              <a:rPr lang="es-CL" sz="18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</a:p>
          <a:p>
            <a:pPr algn="just" eaLnBrk="1" hangingPunct="1">
              <a:buFontTx/>
              <a:buNone/>
            </a:pPr>
            <a:endParaRPr lang="es-ES_tradnl" sz="2400" b="1" u="sng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36043-9B9E-4B70-84AD-A9794EC2E4E7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534400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ag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914400"/>
            <a:ext cx="85439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381000" y="685800"/>
            <a:ext cx="8763000" cy="6632575"/>
            <a:chOff x="0" y="0"/>
            <a:chExt cx="5698" cy="5138"/>
          </a:xfrm>
        </p:grpSpPr>
        <p:sp>
          <p:nvSpPr>
            <p:cNvPr id="20485" name="Rectangle 3"/>
            <p:cNvSpPr>
              <a:spLocks noChangeArrowheads="1"/>
            </p:cNvSpPr>
            <p:nvPr/>
          </p:nvSpPr>
          <p:spPr bwMode="auto">
            <a:xfrm>
              <a:off x="28" y="634"/>
              <a:ext cx="748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bIns="0"/>
            <a:lstStyle/>
            <a:p>
              <a:r>
                <a:rPr lang="es-ES" sz="1600">
                  <a:solidFill>
                    <a:srgbClr val="000080"/>
                  </a:solidFill>
                  <a:cs typeface="Times New Roman" pitchFamily="18" charset="0"/>
                </a:rPr>
                <a:t>Nutricional</a:t>
              </a:r>
              <a:endParaRPr lang="es-ES" sz="1600">
                <a:cs typeface="Times New Roman" pitchFamily="18" charset="0"/>
              </a:endParaRPr>
            </a:p>
            <a:p>
              <a:pPr eaLnBrk="0" hangingPunct="0"/>
              <a:endParaRPr lang="es-ES" sz="1600"/>
            </a:p>
          </p:txBody>
        </p:sp>
        <p:sp>
          <p:nvSpPr>
            <p:cNvPr id="20486" name="Rectangle 4"/>
            <p:cNvSpPr>
              <a:spLocks noChangeArrowheads="1"/>
            </p:cNvSpPr>
            <p:nvPr/>
          </p:nvSpPr>
          <p:spPr bwMode="auto">
            <a:xfrm>
              <a:off x="776" y="634"/>
              <a:ext cx="1152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Soya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87" name="Rectangle 5"/>
            <p:cNvSpPr>
              <a:spLocks noChangeArrowheads="1"/>
            </p:cNvSpPr>
            <p:nvPr/>
          </p:nvSpPr>
          <p:spPr bwMode="auto">
            <a:xfrm>
              <a:off x="1928" y="634"/>
              <a:ext cx="1080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 dirty="0">
                  <a:solidFill>
                    <a:srgbClr val="000080"/>
                  </a:solidFill>
                  <a:cs typeface="Times New Roman" pitchFamily="18" charset="0"/>
                </a:rPr>
                <a:t>Harina de soya</a:t>
              </a:r>
              <a:endParaRPr lang="es-ES" sz="1200" dirty="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 dirty="0"/>
            </a:p>
          </p:txBody>
        </p:sp>
        <p:sp>
          <p:nvSpPr>
            <p:cNvPr id="20488" name="Rectangle 6"/>
            <p:cNvSpPr>
              <a:spLocks noChangeArrowheads="1"/>
            </p:cNvSpPr>
            <p:nvPr/>
          </p:nvSpPr>
          <p:spPr bwMode="auto">
            <a:xfrm>
              <a:off x="3008" y="634"/>
              <a:ext cx="150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016000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016000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89" name="Rectangle 7"/>
            <p:cNvSpPr>
              <a:spLocks noChangeArrowheads="1"/>
            </p:cNvSpPr>
            <p:nvPr/>
          </p:nvSpPr>
          <p:spPr bwMode="auto">
            <a:xfrm>
              <a:off x="3158" y="634"/>
              <a:ext cx="864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&gt; 2·10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7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0" name="Rectangle 8"/>
            <p:cNvSpPr>
              <a:spLocks noChangeArrowheads="1"/>
            </p:cNvSpPr>
            <p:nvPr/>
          </p:nvSpPr>
          <p:spPr bwMode="auto">
            <a:xfrm>
              <a:off x="4022" y="634"/>
              <a:ext cx="1368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130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1" name="Rectangle 9"/>
            <p:cNvSpPr>
              <a:spLocks noChangeArrowheads="1"/>
            </p:cNvSpPr>
            <p:nvPr/>
          </p:nvSpPr>
          <p:spPr bwMode="auto">
            <a:xfrm>
              <a:off x="28" y="1277"/>
              <a:ext cx="7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Funcional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2" name="Rectangle 10"/>
            <p:cNvSpPr>
              <a:spLocks noChangeArrowheads="1"/>
            </p:cNvSpPr>
            <p:nvPr/>
          </p:nvSpPr>
          <p:spPr bwMode="auto">
            <a:xfrm>
              <a:off x="776" y="1277"/>
              <a:ext cx="11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Soya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3" name="Rectangle 11"/>
            <p:cNvSpPr>
              <a:spLocks noChangeArrowheads="1"/>
            </p:cNvSpPr>
            <p:nvPr/>
          </p:nvSpPr>
          <p:spPr bwMode="auto">
            <a:xfrm>
              <a:off x="1928" y="1277"/>
              <a:ext cx="10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Aislado soya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4" name="Rectangle 12"/>
            <p:cNvSpPr>
              <a:spLocks noChangeArrowheads="1"/>
            </p:cNvSpPr>
            <p:nvPr/>
          </p:nvSpPr>
          <p:spPr bwMode="auto">
            <a:xfrm>
              <a:off x="3008" y="1277"/>
              <a:ext cx="15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5" name="Rectangle 13"/>
            <p:cNvSpPr>
              <a:spLocks noChangeArrowheads="1"/>
            </p:cNvSpPr>
            <p:nvPr/>
          </p:nvSpPr>
          <p:spPr bwMode="auto">
            <a:xfrm>
              <a:off x="3158" y="1277"/>
              <a:ext cx="86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&gt; 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5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6" name="Rectangle 14"/>
            <p:cNvSpPr>
              <a:spLocks noChangeArrowheads="1"/>
            </p:cNvSpPr>
            <p:nvPr/>
          </p:nvSpPr>
          <p:spPr bwMode="auto">
            <a:xfrm>
              <a:off x="4022" y="1277"/>
              <a:ext cx="136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1500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7" name="Rectangle 15"/>
            <p:cNvSpPr>
              <a:spLocks noChangeArrowheads="1"/>
            </p:cNvSpPr>
            <p:nvPr/>
          </p:nvSpPr>
          <p:spPr bwMode="auto">
            <a:xfrm>
              <a:off x="28" y="1738"/>
              <a:ext cx="7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8" name="Rectangle 16"/>
            <p:cNvSpPr>
              <a:spLocks noChangeArrowheads="1"/>
            </p:cNvSpPr>
            <p:nvPr/>
          </p:nvSpPr>
          <p:spPr bwMode="auto">
            <a:xfrm>
              <a:off x="776" y="1738"/>
              <a:ext cx="11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Suero de Leche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9" name="Rectangle 17"/>
            <p:cNvSpPr>
              <a:spLocks noChangeArrowheads="1"/>
            </p:cNvSpPr>
            <p:nvPr/>
          </p:nvSpPr>
          <p:spPr bwMode="auto">
            <a:xfrm>
              <a:off x="1928" y="1738"/>
              <a:ext cx="10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 dirty="0">
                  <a:solidFill>
                    <a:srgbClr val="000080"/>
                  </a:solidFill>
                  <a:cs typeface="Times New Roman" pitchFamily="18" charset="0"/>
                </a:rPr>
                <a:t>Proteína de suero de leche</a:t>
              </a:r>
              <a:endParaRPr lang="es-ES" sz="1200" dirty="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 dirty="0"/>
            </a:p>
          </p:txBody>
        </p:sp>
        <p:sp>
          <p:nvSpPr>
            <p:cNvPr id="20500" name="Rectangle 18"/>
            <p:cNvSpPr>
              <a:spLocks noChangeArrowheads="1"/>
            </p:cNvSpPr>
            <p:nvPr/>
          </p:nvSpPr>
          <p:spPr bwMode="auto">
            <a:xfrm>
              <a:off x="3008" y="1738"/>
              <a:ext cx="15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1" name="Rectangle 19"/>
            <p:cNvSpPr>
              <a:spLocks noChangeArrowheads="1"/>
            </p:cNvSpPr>
            <p:nvPr/>
          </p:nvSpPr>
          <p:spPr bwMode="auto">
            <a:xfrm>
              <a:off x="3158" y="1738"/>
              <a:ext cx="86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500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2" name="Rectangle 20"/>
            <p:cNvSpPr>
              <a:spLocks noChangeArrowheads="1"/>
            </p:cNvSpPr>
            <p:nvPr/>
          </p:nvSpPr>
          <p:spPr bwMode="auto">
            <a:xfrm>
              <a:off x="4022" y="1738"/>
              <a:ext cx="136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3000 - 6000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3" name="Rectangle 21"/>
            <p:cNvSpPr>
              <a:spLocks noChangeArrowheads="1"/>
            </p:cNvSpPr>
            <p:nvPr/>
          </p:nvSpPr>
          <p:spPr bwMode="auto">
            <a:xfrm>
              <a:off x="28" y="2372"/>
              <a:ext cx="7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Reactivo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4" name="Rectangle 22"/>
            <p:cNvSpPr>
              <a:spLocks noChangeArrowheads="1"/>
            </p:cNvSpPr>
            <p:nvPr/>
          </p:nvSpPr>
          <p:spPr bwMode="auto">
            <a:xfrm>
              <a:off x="776" y="2372"/>
              <a:ext cx="11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Almidón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5" name="Rectangle 23"/>
            <p:cNvSpPr>
              <a:spLocks noChangeArrowheads="1"/>
            </p:cNvSpPr>
            <p:nvPr/>
          </p:nvSpPr>
          <p:spPr bwMode="auto">
            <a:xfrm>
              <a:off x="1928" y="2372"/>
              <a:ext cx="10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Amilasas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6" name="Rectangle 24"/>
            <p:cNvSpPr>
              <a:spLocks noChangeArrowheads="1"/>
            </p:cNvSpPr>
            <p:nvPr/>
          </p:nvSpPr>
          <p:spPr bwMode="auto">
            <a:xfrm>
              <a:off x="3008" y="2372"/>
              <a:ext cx="15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7" name="Rectangle 25"/>
            <p:cNvSpPr>
              <a:spLocks noChangeArrowheads="1"/>
            </p:cNvSpPr>
            <p:nvPr/>
          </p:nvSpPr>
          <p:spPr bwMode="auto">
            <a:xfrm>
              <a:off x="3158" y="2372"/>
              <a:ext cx="86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600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8" name="Rectangle 26"/>
            <p:cNvSpPr>
              <a:spLocks noChangeArrowheads="1"/>
            </p:cNvSpPr>
            <p:nvPr/>
          </p:nvSpPr>
          <p:spPr bwMode="auto">
            <a:xfrm>
              <a:off x="4022" y="2372"/>
              <a:ext cx="136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15000-30000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9" name="Rectangle 27"/>
            <p:cNvSpPr>
              <a:spLocks noChangeArrowheads="1"/>
            </p:cNvSpPr>
            <p:nvPr/>
          </p:nvSpPr>
          <p:spPr bwMode="auto">
            <a:xfrm>
              <a:off x="28" y="2833"/>
              <a:ext cx="7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0" name="Rectangle 28"/>
            <p:cNvSpPr>
              <a:spLocks noChangeArrowheads="1"/>
            </p:cNvSpPr>
            <p:nvPr/>
          </p:nvSpPr>
          <p:spPr bwMode="auto">
            <a:xfrm>
              <a:off x="776" y="2833"/>
              <a:ext cx="11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Tejido Animal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1" name="Rectangle 29"/>
            <p:cNvSpPr>
              <a:spLocks noChangeArrowheads="1"/>
            </p:cNvSpPr>
            <p:nvPr/>
          </p:nvSpPr>
          <p:spPr bwMode="auto">
            <a:xfrm>
              <a:off x="1928" y="2833"/>
              <a:ext cx="10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Renina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2" name="Rectangle 30"/>
            <p:cNvSpPr>
              <a:spLocks noChangeArrowheads="1"/>
            </p:cNvSpPr>
            <p:nvPr/>
          </p:nvSpPr>
          <p:spPr bwMode="auto">
            <a:xfrm>
              <a:off x="3008" y="2833"/>
              <a:ext cx="15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3" name="Rectangle 31"/>
            <p:cNvSpPr>
              <a:spLocks noChangeArrowheads="1"/>
            </p:cNvSpPr>
            <p:nvPr/>
          </p:nvSpPr>
          <p:spPr bwMode="auto">
            <a:xfrm>
              <a:off x="3158" y="2833"/>
              <a:ext cx="86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60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4" name="Rectangle 32"/>
            <p:cNvSpPr>
              <a:spLocks noChangeArrowheads="1"/>
            </p:cNvSpPr>
            <p:nvPr/>
          </p:nvSpPr>
          <p:spPr bwMode="auto">
            <a:xfrm>
              <a:off x="4022" y="2833"/>
              <a:ext cx="136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8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5" name="Rectangle 33"/>
            <p:cNvSpPr>
              <a:spLocks noChangeArrowheads="1"/>
            </p:cNvSpPr>
            <p:nvPr/>
          </p:nvSpPr>
          <p:spPr bwMode="auto">
            <a:xfrm>
              <a:off x="28" y="3294"/>
              <a:ext cx="74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Salud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6" name="Rectangle 34"/>
            <p:cNvSpPr>
              <a:spLocks noChangeArrowheads="1"/>
            </p:cNvSpPr>
            <p:nvPr/>
          </p:nvSpPr>
          <p:spPr bwMode="auto">
            <a:xfrm>
              <a:off x="776" y="3294"/>
              <a:ext cx="1152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Azúcar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7" name="Rectangle 35"/>
            <p:cNvSpPr>
              <a:spLocks noChangeArrowheads="1"/>
            </p:cNvSpPr>
            <p:nvPr/>
          </p:nvSpPr>
          <p:spPr bwMode="auto">
            <a:xfrm>
              <a:off x="1928" y="3294"/>
              <a:ext cx="108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Hormona de crecimiento humano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8" name="Rectangle 36"/>
            <p:cNvSpPr>
              <a:spLocks noChangeArrowheads="1"/>
            </p:cNvSpPr>
            <p:nvPr/>
          </p:nvSpPr>
          <p:spPr bwMode="auto">
            <a:xfrm>
              <a:off x="3008" y="3294"/>
              <a:ext cx="15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9" name="Rectangle 37"/>
            <p:cNvSpPr>
              <a:spLocks noChangeArrowheads="1"/>
            </p:cNvSpPr>
            <p:nvPr/>
          </p:nvSpPr>
          <p:spPr bwMode="auto">
            <a:xfrm>
              <a:off x="3158" y="3294"/>
              <a:ext cx="864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20 kg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0" name="Rectangle 38"/>
            <p:cNvSpPr>
              <a:spLocks noChangeArrowheads="1"/>
            </p:cNvSpPr>
            <p:nvPr/>
          </p:nvSpPr>
          <p:spPr bwMode="auto">
            <a:xfrm>
              <a:off x="4022" y="3294"/>
              <a:ext cx="136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10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1" name="Rectangle 39"/>
            <p:cNvSpPr>
              <a:spLocks noChangeArrowheads="1"/>
            </p:cNvSpPr>
            <p:nvPr/>
          </p:nvSpPr>
          <p:spPr bwMode="auto">
            <a:xfrm>
              <a:off x="28" y="4101"/>
              <a:ext cx="7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2" name="Rectangle 40"/>
            <p:cNvSpPr>
              <a:spLocks noChangeArrowheads="1"/>
            </p:cNvSpPr>
            <p:nvPr/>
          </p:nvSpPr>
          <p:spPr bwMode="auto">
            <a:xfrm>
              <a:off x="776" y="4101"/>
              <a:ext cx="11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Suero Bovino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3" name="Rectangle 41"/>
            <p:cNvSpPr>
              <a:spLocks noChangeArrowheads="1"/>
            </p:cNvSpPr>
            <p:nvPr/>
          </p:nvSpPr>
          <p:spPr bwMode="auto">
            <a:xfrm>
              <a:off x="1928" y="4101"/>
              <a:ext cx="10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Anticuerpos monoclonales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4" name="Rectangle 42"/>
            <p:cNvSpPr>
              <a:spLocks noChangeArrowheads="1"/>
            </p:cNvSpPr>
            <p:nvPr/>
          </p:nvSpPr>
          <p:spPr bwMode="auto">
            <a:xfrm>
              <a:off x="3008" y="4101"/>
              <a:ext cx="15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5" name="Rectangle 43"/>
            <p:cNvSpPr>
              <a:spLocks noChangeArrowheads="1"/>
            </p:cNvSpPr>
            <p:nvPr/>
          </p:nvSpPr>
          <p:spPr bwMode="auto">
            <a:xfrm>
              <a:off x="3158" y="4101"/>
              <a:ext cx="86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 kg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6" name="Rectangle 44"/>
            <p:cNvSpPr>
              <a:spLocks noChangeArrowheads="1"/>
            </p:cNvSpPr>
            <p:nvPr/>
          </p:nvSpPr>
          <p:spPr bwMode="auto">
            <a:xfrm>
              <a:off x="4022" y="4101"/>
              <a:ext cx="136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3·10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9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grpSp>
          <p:nvGrpSpPr>
            <p:cNvPr id="20527" name="Group 45"/>
            <p:cNvGrpSpPr>
              <a:grpSpLocks/>
            </p:cNvGrpSpPr>
            <p:nvPr/>
          </p:nvGrpSpPr>
          <p:grpSpPr bwMode="auto">
            <a:xfrm>
              <a:off x="0" y="0"/>
              <a:ext cx="804" cy="634"/>
              <a:chOff x="0" y="0"/>
              <a:chExt cx="804" cy="634"/>
            </a:xfrm>
          </p:grpSpPr>
          <p:sp>
            <p:nvSpPr>
              <p:cNvPr id="20561" name="Rectangle 46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748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Categoría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62" name="Rectangle 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04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28" name="Group 48"/>
            <p:cNvGrpSpPr>
              <a:grpSpLocks/>
            </p:cNvGrpSpPr>
            <p:nvPr/>
          </p:nvGrpSpPr>
          <p:grpSpPr bwMode="auto">
            <a:xfrm>
              <a:off x="804" y="0"/>
              <a:ext cx="1208" cy="634"/>
              <a:chOff x="804" y="0"/>
              <a:chExt cx="1208" cy="634"/>
            </a:xfrm>
          </p:grpSpPr>
          <p:sp>
            <p:nvSpPr>
              <p:cNvPr id="20559" name="Rectangle 49"/>
              <p:cNvSpPr>
                <a:spLocks noChangeArrowheads="1"/>
              </p:cNvSpPr>
              <p:nvPr/>
            </p:nvSpPr>
            <p:spPr bwMode="auto">
              <a:xfrm>
                <a:off x="832" y="0"/>
                <a:ext cx="1152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Fuente de proteína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60" name="Rectangle 50"/>
              <p:cNvSpPr>
                <a:spLocks noChangeArrowheads="1"/>
              </p:cNvSpPr>
              <p:nvPr/>
            </p:nvSpPr>
            <p:spPr bwMode="auto">
              <a:xfrm>
                <a:off x="804" y="0"/>
                <a:ext cx="1208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29" name="Group 51"/>
            <p:cNvGrpSpPr>
              <a:grpSpLocks/>
            </p:cNvGrpSpPr>
            <p:nvPr/>
          </p:nvGrpSpPr>
          <p:grpSpPr bwMode="auto">
            <a:xfrm>
              <a:off x="2012" y="0"/>
              <a:ext cx="1136" cy="634"/>
              <a:chOff x="2012" y="0"/>
              <a:chExt cx="1136" cy="634"/>
            </a:xfrm>
          </p:grpSpPr>
          <p:sp>
            <p:nvSpPr>
              <p:cNvPr id="20557" name="Rectangle 52"/>
              <p:cNvSpPr>
                <a:spLocks noChangeArrowheads="1"/>
              </p:cNvSpPr>
              <p:nvPr/>
            </p:nvSpPr>
            <p:spPr bwMode="auto">
              <a:xfrm>
                <a:off x="2040" y="0"/>
                <a:ext cx="1080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Proteína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8" name="Rectangle 53"/>
              <p:cNvSpPr>
                <a:spLocks noChangeArrowheads="1"/>
              </p:cNvSpPr>
              <p:nvPr/>
            </p:nvSpPr>
            <p:spPr bwMode="auto">
              <a:xfrm>
                <a:off x="2012" y="0"/>
                <a:ext cx="1136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0" name="Group 54"/>
            <p:cNvGrpSpPr>
              <a:grpSpLocks/>
            </p:cNvGrpSpPr>
            <p:nvPr/>
          </p:nvGrpSpPr>
          <p:grpSpPr bwMode="auto">
            <a:xfrm>
              <a:off x="3148" y="0"/>
              <a:ext cx="206" cy="634"/>
              <a:chOff x="3148" y="0"/>
              <a:chExt cx="206" cy="634"/>
            </a:xfrm>
          </p:grpSpPr>
          <p:sp>
            <p:nvSpPr>
              <p:cNvPr id="20555" name="Rectangle 55"/>
              <p:cNvSpPr>
                <a:spLocks noChangeArrowheads="1"/>
              </p:cNvSpPr>
              <p:nvPr/>
            </p:nvSpPr>
            <p:spPr bwMode="auto">
              <a:xfrm>
                <a:off x="3176" y="0"/>
                <a:ext cx="150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6" name="Rectangle 56"/>
              <p:cNvSpPr>
                <a:spLocks noChangeArrowheads="1"/>
              </p:cNvSpPr>
              <p:nvPr/>
            </p:nvSpPr>
            <p:spPr bwMode="auto">
              <a:xfrm>
                <a:off x="3148" y="0"/>
                <a:ext cx="206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1" name="Group 57"/>
            <p:cNvGrpSpPr>
              <a:grpSpLocks/>
            </p:cNvGrpSpPr>
            <p:nvPr/>
          </p:nvGrpSpPr>
          <p:grpSpPr bwMode="auto">
            <a:xfrm>
              <a:off x="3354" y="0"/>
              <a:ext cx="920" cy="634"/>
              <a:chOff x="3354" y="0"/>
              <a:chExt cx="920" cy="634"/>
            </a:xfrm>
          </p:grpSpPr>
          <p:sp>
            <p:nvSpPr>
              <p:cNvPr id="20553" name="Rectangle 58"/>
              <p:cNvSpPr>
                <a:spLocks noChangeArrowheads="1"/>
              </p:cNvSpPr>
              <p:nvPr/>
            </p:nvSpPr>
            <p:spPr bwMode="auto">
              <a:xfrm>
                <a:off x="3382" y="0"/>
                <a:ext cx="864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Producción                     Anual (t)</a:t>
                </a:r>
                <a:endParaRPr lang="es-ES" sz="1200">
                  <a:cs typeface="Times New Roman" pitchFamily="18" charset="0"/>
                </a:endParaRP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4" name="Rectangle 59"/>
              <p:cNvSpPr>
                <a:spLocks noChangeArrowheads="1"/>
              </p:cNvSpPr>
              <p:nvPr/>
            </p:nvSpPr>
            <p:spPr bwMode="auto">
              <a:xfrm>
                <a:off x="3354" y="0"/>
                <a:ext cx="920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2" name="Group 60"/>
            <p:cNvGrpSpPr>
              <a:grpSpLocks/>
            </p:cNvGrpSpPr>
            <p:nvPr/>
          </p:nvGrpSpPr>
          <p:grpSpPr bwMode="auto">
            <a:xfrm>
              <a:off x="4274" y="0"/>
              <a:ext cx="1424" cy="634"/>
              <a:chOff x="4274" y="0"/>
              <a:chExt cx="1424" cy="634"/>
            </a:xfrm>
          </p:grpSpPr>
          <p:sp>
            <p:nvSpPr>
              <p:cNvPr id="20551" name="Rectangle 61"/>
              <p:cNvSpPr>
                <a:spLocks noChangeArrowheads="1"/>
              </p:cNvSpPr>
              <p:nvPr/>
            </p:nvSpPr>
            <p:spPr bwMode="auto">
              <a:xfrm>
                <a:off x="4302" y="0"/>
                <a:ext cx="1368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Precio  Aproximado (£/t)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2" name="Rectangle 62"/>
              <p:cNvSpPr>
                <a:spLocks noChangeArrowheads="1"/>
              </p:cNvSpPr>
              <p:nvPr/>
            </p:nvSpPr>
            <p:spPr bwMode="auto">
              <a:xfrm>
                <a:off x="4274" y="0"/>
                <a:ext cx="1424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3" name="Group 63"/>
            <p:cNvGrpSpPr>
              <a:grpSpLocks/>
            </p:cNvGrpSpPr>
            <p:nvPr/>
          </p:nvGrpSpPr>
          <p:grpSpPr bwMode="auto">
            <a:xfrm>
              <a:off x="0" y="4735"/>
              <a:ext cx="804" cy="403"/>
              <a:chOff x="0" y="4735"/>
              <a:chExt cx="804" cy="403"/>
            </a:xfrm>
          </p:grpSpPr>
          <p:sp>
            <p:nvSpPr>
              <p:cNvPr id="20549" name="Rectangle 64"/>
              <p:cNvSpPr>
                <a:spLocks noChangeArrowheads="1"/>
              </p:cNvSpPr>
              <p:nvPr/>
            </p:nvSpPr>
            <p:spPr bwMode="auto">
              <a:xfrm>
                <a:off x="28" y="4735"/>
                <a:ext cx="7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0" name="Rectangle 65"/>
              <p:cNvSpPr>
                <a:spLocks noChangeArrowheads="1"/>
              </p:cNvSpPr>
              <p:nvPr/>
            </p:nvSpPr>
            <p:spPr bwMode="auto">
              <a:xfrm>
                <a:off x="0" y="4735"/>
                <a:ext cx="8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4" name="Group 66"/>
            <p:cNvGrpSpPr>
              <a:grpSpLocks/>
            </p:cNvGrpSpPr>
            <p:nvPr/>
          </p:nvGrpSpPr>
          <p:grpSpPr bwMode="auto">
            <a:xfrm>
              <a:off x="804" y="4735"/>
              <a:ext cx="1208" cy="403"/>
              <a:chOff x="804" y="4735"/>
              <a:chExt cx="1208" cy="403"/>
            </a:xfrm>
          </p:grpSpPr>
          <p:sp>
            <p:nvSpPr>
              <p:cNvPr id="20547" name="Rectangle 67"/>
              <p:cNvSpPr>
                <a:spLocks noChangeArrowheads="1"/>
              </p:cNvSpPr>
              <p:nvPr/>
            </p:nvSpPr>
            <p:spPr bwMode="auto">
              <a:xfrm>
                <a:off x="832" y="4735"/>
                <a:ext cx="1152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8" name="Rectangle 68"/>
              <p:cNvSpPr>
                <a:spLocks noChangeArrowheads="1"/>
              </p:cNvSpPr>
              <p:nvPr/>
            </p:nvSpPr>
            <p:spPr bwMode="auto">
              <a:xfrm>
                <a:off x="804" y="4735"/>
                <a:ext cx="1208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5" name="Group 69"/>
            <p:cNvGrpSpPr>
              <a:grpSpLocks/>
            </p:cNvGrpSpPr>
            <p:nvPr/>
          </p:nvGrpSpPr>
          <p:grpSpPr bwMode="auto">
            <a:xfrm>
              <a:off x="2012" y="4735"/>
              <a:ext cx="1136" cy="403"/>
              <a:chOff x="2012" y="4735"/>
              <a:chExt cx="1136" cy="403"/>
            </a:xfrm>
          </p:grpSpPr>
          <p:sp>
            <p:nvSpPr>
              <p:cNvPr id="20545" name="Rectangle 70"/>
              <p:cNvSpPr>
                <a:spLocks noChangeArrowheads="1"/>
              </p:cNvSpPr>
              <p:nvPr/>
            </p:nvSpPr>
            <p:spPr bwMode="auto">
              <a:xfrm>
                <a:off x="2040" y="4735"/>
                <a:ext cx="108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6" name="Rectangle 71"/>
              <p:cNvSpPr>
                <a:spLocks noChangeArrowheads="1"/>
              </p:cNvSpPr>
              <p:nvPr/>
            </p:nvSpPr>
            <p:spPr bwMode="auto">
              <a:xfrm>
                <a:off x="2012" y="4735"/>
                <a:ext cx="113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6" name="Group 72"/>
            <p:cNvGrpSpPr>
              <a:grpSpLocks/>
            </p:cNvGrpSpPr>
            <p:nvPr/>
          </p:nvGrpSpPr>
          <p:grpSpPr bwMode="auto">
            <a:xfrm>
              <a:off x="3148" y="4735"/>
              <a:ext cx="206" cy="403"/>
              <a:chOff x="3148" y="4735"/>
              <a:chExt cx="206" cy="403"/>
            </a:xfrm>
          </p:grpSpPr>
          <p:sp>
            <p:nvSpPr>
              <p:cNvPr id="20543" name="Rectangle 73"/>
              <p:cNvSpPr>
                <a:spLocks noChangeArrowheads="1"/>
              </p:cNvSpPr>
              <p:nvPr/>
            </p:nvSpPr>
            <p:spPr bwMode="auto">
              <a:xfrm>
                <a:off x="3176" y="4735"/>
                <a:ext cx="15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4" name="Rectangle 74"/>
              <p:cNvSpPr>
                <a:spLocks noChangeArrowheads="1"/>
              </p:cNvSpPr>
              <p:nvPr/>
            </p:nvSpPr>
            <p:spPr bwMode="auto">
              <a:xfrm>
                <a:off x="3148" y="4735"/>
                <a:ext cx="20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7" name="Group 75"/>
            <p:cNvGrpSpPr>
              <a:grpSpLocks/>
            </p:cNvGrpSpPr>
            <p:nvPr/>
          </p:nvGrpSpPr>
          <p:grpSpPr bwMode="auto">
            <a:xfrm>
              <a:off x="3354" y="4735"/>
              <a:ext cx="920" cy="403"/>
              <a:chOff x="3354" y="4735"/>
              <a:chExt cx="920" cy="403"/>
            </a:xfrm>
          </p:grpSpPr>
          <p:sp>
            <p:nvSpPr>
              <p:cNvPr id="20541" name="Rectangle 76"/>
              <p:cNvSpPr>
                <a:spLocks noChangeArrowheads="1"/>
              </p:cNvSpPr>
              <p:nvPr/>
            </p:nvSpPr>
            <p:spPr bwMode="auto">
              <a:xfrm>
                <a:off x="3382" y="4735"/>
                <a:ext cx="86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2" name="Rectangle 77"/>
              <p:cNvSpPr>
                <a:spLocks noChangeArrowheads="1"/>
              </p:cNvSpPr>
              <p:nvPr/>
            </p:nvSpPr>
            <p:spPr bwMode="auto">
              <a:xfrm>
                <a:off x="3354" y="4735"/>
                <a:ext cx="92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8" name="Group 78"/>
            <p:cNvGrpSpPr>
              <a:grpSpLocks/>
            </p:cNvGrpSpPr>
            <p:nvPr/>
          </p:nvGrpSpPr>
          <p:grpSpPr bwMode="auto">
            <a:xfrm>
              <a:off x="4274" y="4735"/>
              <a:ext cx="1424" cy="403"/>
              <a:chOff x="4274" y="4735"/>
              <a:chExt cx="1424" cy="403"/>
            </a:xfrm>
          </p:grpSpPr>
          <p:sp>
            <p:nvSpPr>
              <p:cNvPr id="20539" name="Rectangle 79"/>
              <p:cNvSpPr>
                <a:spLocks noChangeArrowheads="1"/>
              </p:cNvSpPr>
              <p:nvPr/>
            </p:nvSpPr>
            <p:spPr bwMode="auto">
              <a:xfrm>
                <a:off x="4302" y="4735"/>
                <a:ext cx="136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0" name="Rectangle 80"/>
              <p:cNvSpPr>
                <a:spLocks noChangeArrowheads="1"/>
              </p:cNvSpPr>
              <p:nvPr/>
            </p:nvSpPr>
            <p:spPr bwMode="auto">
              <a:xfrm>
                <a:off x="4274" y="4735"/>
                <a:ext cx="142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0483" name="Rectangle 81"/>
          <p:cNvSpPr>
            <a:spLocks noChangeArrowheads="1"/>
          </p:cNvSpPr>
          <p:nvPr/>
        </p:nvSpPr>
        <p:spPr bwMode="auto">
          <a:xfrm>
            <a:off x="-22860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800" b="1" u="sng">
                <a:solidFill>
                  <a:srgbClr val="000066"/>
                </a:solidFill>
                <a:cs typeface="Times New Roman" pitchFamily="18" charset="0"/>
              </a:rPr>
              <a:t>Producción Mundial y Valores de Mercado de Productos Proteínicos Típicos</a:t>
            </a:r>
            <a:r>
              <a:rPr lang="es-ES" sz="1800" u="sng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0484" name="Oval 82"/>
          <p:cNvSpPr>
            <a:spLocks noChangeArrowheads="1"/>
          </p:cNvSpPr>
          <p:nvPr/>
        </p:nvSpPr>
        <p:spPr bwMode="auto">
          <a:xfrm>
            <a:off x="6629400" y="5867400"/>
            <a:ext cx="16764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3" name="8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6401"/>
            <a:ext cx="7358089" cy="660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1017"/>
            <a:ext cx="7916870" cy="66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4213" y="333375"/>
          <a:ext cx="7659687" cy="6200775"/>
        </p:xfrm>
        <a:graphic>
          <a:graphicData uri="http://schemas.openxmlformats.org/presentationml/2006/ole">
            <p:oleObj spid="_x0000_s1026" name="Imagen de mapa de bits" r:id="rId3" imgW="7659169" imgH="6200000" progId="PBrush">
              <p:embed/>
            </p:oleObj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0" y="0"/>
            <a:ext cx="9144000" cy="6580188"/>
            <a:chOff x="0" y="175"/>
            <a:chExt cx="5760" cy="4145"/>
          </a:xfrm>
        </p:grpSpPr>
        <p:sp>
          <p:nvSpPr>
            <p:cNvPr id="2052" name="Rectangle 3"/>
            <p:cNvSpPr>
              <a:spLocks noChangeArrowheads="1"/>
            </p:cNvSpPr>
            <p:nvPr/>
          </p:nvSpPr>
          <p:spPr bwMode="auto">
            <a:xfrm>
              <a:off x="0" y="175"/>
              <a:ext cx="5760" cy="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4400">
                  <a:solidFill>
                    <a:schemeClr val="tx2"/>
                  </a:solidFill>
                </a:rPr>
                <a:t>Principales Productos Biotecnológicos </a:t>
              </a:r>
            </a:p>
          </p:txBody>
        </p:sp>
        <p:graphicFrame>
          <p:nvGraphicFramePr>
            <p:cNvPr id="2050" name="Object 4"/>
            <p:cNvGraphicFramePr>
              <a:graphicFrameLocks noChangeAspect="1"/>
            </p:cNvGraphicFramePr>
            <p:nvPr/>
          </p:nvGraphicFramePr>
          <p:xfrm>
            <a:off x="966" y="983"/>
            <a:ext cx="4121" cy="3337"/>
          </p:xfrm>
          <a:graphic>
            <a:graphicData uri="http://schemas.openxmlformats.org/presentationml/2006/ole">
              <p:oleObj spid="_x0000_s2050" name="Imagen de mapa de bits" r:id="rId3" imgW="7659169" imgH="6200000" progId="PBrush">
                <p:embed/>
              </p:oleObj>
            </a:graphicData>
          </a:graphic>
        </p:graphicFrame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746" y="773"/>
              <a:ext cx="589" cy="3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$0.250/gr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Etanol</a:t>
              </a:r>
              <a:endParaRPr lang="es-CL" sz="1400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701" y="2024"/>
              <a:ext cx="861" cy="52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$ 500/gr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Cuajo recombinante</a:t>
              </a:r>
              <a:endParaRPr lang="es-CL" sz="1400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2653" y="2478"/>
              <a:ext cx="861" cy="3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$ 2.500/gr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Insulina</a:t>
              </a:r>
              <a:endParaRPr lang="es-CL" sz="1400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4513" y="2296"/>
              <a:ext cx="1134" cy="52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$ 50.000.000/gr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Factor de Coagulacion</a:t>
              </a:r>
            </a:p>
          </p:txBody>
        </p:sp>
        <p:grpSp>
          <p:nvGrpSpPr>
            <p:cNvPr id="2057" name="Group 9"/>
            <p:cNvGrpSpPr>
              <a:grpSpLocks/>
            </p:cNvGrpSpPr>
            <p:nvPr/>
          </p:nvGrpSpPr>
          <p:grpSpPr bwMode="auto">
            <a:xfrm>
              <a:off x="4123" y="845"/>
              <a:ext cx="1134" cy="918"/>
              <a:chOff x="4014" y="754"/>
              <a:chExt cx="1134" cy="918"/>
            </a:xfrm>
          </p:grpSpPr>
          <p:pic>
            <p:nvPicPr>
              <p:cNvPr id="2058" name="Picture 10" descr="image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059" y="754"/>
                <a:ext cx="846" cy="6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4014" y="1480"/>
                <a:ext cx="113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400">
                    <a:solidFill>
                      <a:srgbClr val="0033CC"/>
                    </a:solidFill>
                    <a:latin typeface="Arial" pitchFamily="34" charset="0"/>
                  </a:rPr>
                  <a:t>$ 9.000/gr</a:t>
                </a:r>
              </a:p>
            </p:txBody>
          </p:sp>
        </p:grpSp>
      </p:grp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/>
          </p:nvPr>
        </p:nvSpPr>
        <p:spPr>
          <a:xfrm>
            <a:off x="0" y="152400"/>
            <a:ext cx="88392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La biotecnología se refiere a cultivos:</a:t>
            </a:r>
          </a:p>
          <a:p>
            <a:pPr algn="ctr" eaLnBrk="1" hangingPunct="1">
              <a:buFontTx/>
              <a:buNone/>
            </a:pPr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lvl="4"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Microbianos</a:t>
            </a:r>
          </a:p>
          <a:p>
            <a:pPr lvl="4"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Células 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animales</a:t>
            </a:r>
          </a:p>
          <a:p>
            <a:pPr lvl="4"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Insectos</a:t>
            </a:r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lvl="4"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Plantas </a:t>
            </a:r>
          </a:p>
          <a:p>
            <a:pPr lvl="4"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Virus</a:t>
            </a:r>
          </a:p>
          <a:p>
            <a:pPr lvl="1" algn="just" eaLnBrk="1" hangingPunct="1">
              <a:buFontTx/>
              <a:buNone/>
            </a:pPr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lvl="1" algn="ctr" eaLnBrk="1" hangingPunct="1">
              <a:buFontTx/>
              <a:buNone/>
            </a:pPr>
            <a:r>
              <a:rPr lang="es-CL" sz="2400" b="1" u="sng" dirty="0" smtClean="0">
                <a:solidFill>
                  <a:srgbClr val="FF0000"/>
                </a:solidFill>
                <a:cs typeface="Times New Roman" pitchFamily="18" charset="0"/>
              </a:rPr>
              <a:t>Para producir productos útiles para los humanos </a:t>
            </a:r>
            <a:r>
              <a:rPr lang="es-CL" sz="3200" b="1" u="sng" dirty="0" smtClean="0">
                <a:solidFill>
                  <a:srgbClr val="FF0000"/>
                </a:solidFill>
                <a:cs typeface="Times New Roman" pitchFamily="18" charset="0"/>
              </a:rPr>
              <a:t>y que generen ganancias a los inversionistas</a:t>
            </a:r>
            <a:endParaRPr lang="es-ES_tradnl" sz="2400" b="1" u="sng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400" b="1" u="sng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36043-9B9E-4B70-84AD-A9794EC2E4E7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/>
          </p:nvPr>
        </p:nvSpPr>
        <p:spPr>
          <a:xfrm>
            <a:off x="0" y="152400"/>
            <a:ext cx="88392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CL" sz="2000" b="1" u="sng" smtClean="0">
                <a:solidFill>
                  <a:srgbClr val="000066"/>
                </a:solidFill>
              </a:rPr>
              <a:t>ANTECEDENTES</a:t>
            </a:r>
          </a:p>
          <a:p>
            <a:pPr algn="ctr" eaLnBrk="1" hangingPunct="1">
              <a:buFontTx/>
              <a:buNone/>
            </a:pPr>
            <a:endParaRPr lang="es-CL" sz="2000" b="1" u="sng" smtClean="0">
              <a:solidFill>
                <a:srgbClr val="000066"/>
              </a:solidFill>
            </a:endParaRPr>
          </a:p>
          <a:p>
            <a:pPr algn="just" eaLnBrk="1" hangingPunct="1">
              <a:buFontTx/>
              <a:buNone/>
            </a:pPr>
            <a:r>
              <a:rPr lang="es-CL" sz="2000" smtClean="0">
                <a:solidFill>
                  <a:srgbClr val="000066"/>
                </a:solidFill>
                <a:cs typeface="Times New Roman" pitchFamily="18" charset="0"/>
              </a:rPr>
              <a:t>		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Los primeros productos “biotecnológicos” se conocen desde 4000 a.C. cuando se producían </a:t>
            </a:r>
            <a:r>
              <a:rPr lang="es-CL" sz="2400" b="1" smtClean="0">
                <a:solidFill>
                  <a:srgbClr val="FF0000"/>
                </a:solidFill>
                <a:cs typeface="Times New Roman" pitchFamily="18" charset="0"/>
              </a:rPr>
              <a:t>pan, queso y yogurt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.</a:t>
            </a:r>
          </a:p>
          <a:p>
            <a:pPr algn="just" eaLnBrk="1" hangingPunct="1">
              <a:buFontTx/>
              <a:buNone/>
            </a:pPr>
            <a:endParaRPr lang="es-CL" sz="240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</a:t>
            </a:r>
            <a:r>
              <a:rPr lang="es-ES" sz="2400" smtClean="0">
                <a:solidFill>
                  <a:srgbClr val="000066"/>
                </a:solidFill>
                <a:cs typeface="Times New Roman" pitchFamily="18" charset="0"/>
              </a:rPr>
              <a:t> 	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La definición de biotecnología proviene de aproximadamente 100 años atrás. Se orienta principalmente a productos orgánicos generados por fermentaciones. </a:t>
            </a: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		Acetona (Industria de municiones I Guerra Mundial).</a:t>
            </a: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		Ácido cítrico y glutámico. </a:t>
            </a:r>
          </a:p>
          <a:p>
            <a:pPr lvl="4" algn="just" eaLnBrk="1" hangingPunct="1">
              <a:buFontTx/>
              <a:buNone/>
            </a:pPr>
            <a:r>
              <a:rPr lang="es-CL" sz="2400" smtClean="0">
                <a:solidFill>
                  <a:srgbClr val="FF0000"/>
                </a:solidFill>
                <a:cs typeface="Times New Roman" pitchFamily="18" charset="0"/>
              </a:rPr>
              <a:t>Antibióticos</a:t>
            </a:r>
            <a:r>
              <a:rPr lang="es-CL" sz="1600" smtClean="0">
                <a:solidFill>
                  <a:srgbClr val="000066"/>
                </a:solidFill>
                <a:cs typeface="Times New Roman" pitchFamily="18" charset="0"/>
              </a:rPr>
              <a:t> acaparó toda la atención, resultando el producto más importante de la biotecnología, este metabolito secundario produjo grandes beneficios. </a:t>
            </a:r>
            <a:endParaRPr lang="es-ES_tradnl" sz="1600" smtClean="0">
              <a:solidFill>
                <a:srgbClr val="000066"/>
              </a:solidFill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36043-9B9E-4B70-84AD-A9794EC2E4E7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000" b="1" u="sng" smtClean="0">
                <a:solidFill>
                  <a:srgbClr val="000066"/>
                </a:solidFill>
              </a:rPr>
              <a:t>Esquema general de la producción de productos biotecnológicos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2247900" y="2862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2614613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609600" y="1828800"/>
          <a:ext cx="7620000" cy="1868488"/>
        </p:xfrm>
        <a:graphic>
          <a:graphicData uri="http://schemas.openxmlformats.org/presentationml/2006/ole">
            <p:oleObj spid="_x0000_s3074" name="Imagen" r:id="rId3" imgW="5757840" imgH="1411200" progId="Word.Picture.8">
              <p:embed/>
            </p:oleObj>
          </a:graphicData>
        </a:graphic>
      </p:graphicFrame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1982788" y="4419600"/>
          <a:ext cx="6508750" cy="1563688"/>
        </p:xfrm>
        <a:graphic>
          <a:graphicData uri="http://schemas.openxmlformats.org/presentationml/2006/ole">
            <p:oleObj spid="_x0000_s3075" name="Imagen" r:id="rId4" imgW="4847760" imgH="952560" progId="Word.Picture.8">
              <p:embed/>
            </p:oleObj>
          </a:graphicData>
        </a:graphic>
      </p:graphicFrame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1981200" y="3505200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1981200" y="35052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28800" y="1828800"/>
            <a:ext cx="6781800" cy="441960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124200" y="38862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</a:rPr>
              <a:t>Downstream processing (DSP)</a:t>
            </a: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FBB88-8D41-4E69-955C-CBEB46A96956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s-CL" b="1" u="sng" dirty="0" smtClean="0">
                <a:solidFill>
                  <a:srgbClr val="000066"/>
                </a:solidFill>
              </a:rPr>
              <a:t>Características de la </a:t>
            </a:r>
            <a:r>
              <a:rPr lang="es-CL" b="1" u="sng" dirty="0" err="1" smtClean="0">
                <a:solidFill>
                  <a:srgbClr val="000066"/>
                </a:solidFill>
              </a:rPr>
              <a:t>bioseparación</a:t>
            </a:r>
            <a:endParaRPr lang="es-CL" b="1" u="sng" dirty="0" smtClean="0">
              <a:solidFill>
                <a:srgbClr val="000066"/>
              </a:solidFill>
            </a:endParaRPr>
          </a:p>
          <a:p>
            <a:pPr algn="ctr" eaLnBrk="1" hangingPunct="1">
              <a:buFontTx/>
              <a:buNone/>
            </a:pPr>
            <a:endParaRPr lang="es-CL" b="1" u="sng" dirty="0" smtClean="0">
              <a:solidFill>
                <a:srgbClr val="000066"/>
              </a:solidFill>
            </a:endParaRPr>
          </a:p>
          <a:p>
            <a:pPr algn="just" eaLnBrk="1" hangingPunct="1">
              <a:buFontTx/>
              <a:buNone/>
            </a:pP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		La separación de los </a:t>
            </a:r>
            <a:r>
              <a:rPr lang="es-CL" sz="2400" u="sng" dirty="0" smtClean="0">
                <a:solidFill>
                  <a:srgbClr val="FF0000"/>
                </a:solidFill>
                <a:cs typeface="Times New Roman" pitchFamily="18" charset="0"/>
              </a:rPr>
              <a:t>productos biotecnológicos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 resulta relativamente </a:t>
            </a:r>
            <a:r>
              <a:rPr lang="es-CL" sz="2400" b="1" u="sng" dirty="0" smtClean="0">
                <a:solidFill>
                  <a:srgbClr val="FF0000"/>
                </a:solidFill>
                <a:cs typeface="Times New Roman" pitchFamily="18" charset="0"/>
              </a:rPr>
              <a:t>más difícil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 que las separaciones en la </a:t>
            </a:r>
            <a:r>
              <a:rPr lang="es-CL" sz="2400" u="sng" dirty="0" smtClean="0">
                <a:solidFill>
                  <a:srgbClr val="FF0000"/>
                </a:solidFill>
                <a:cs typeface="Times New Roman" pitchFamily="18" charset="0"/>
              </a:rPr>
              <a:t>ingeniería química convencional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, ya que las moléculas que se separar resultan ser </a:t>
            </a:r>
            <a:r>
              <a:rPr lang="es-CL" sz="2400" u="sng" dirty="0" smtClean="0">
                <a:solidFill>
                  <a:srgbClr val="FF0000"/>
                </a:solidFill>
                <a:cs typeface="Times New Roman" pitchFamily="18" charset="0"/>
              </a:rPr>
              <a:t>extremadamente frágiles 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y de propiedades fisicoquímicas y bioquímicas </a:t>
            </a:r>
            <a:r>
              <a:rPr lang="es-CL" sz="2400" u="sng" dirty="0" smtClean="0">
                <a:solidFill>
                  <a:srgbClr val="FF0000"/>
                </a:solidFill>
                <a:cs typeface="Times New Roman" pitchFamily="18" charset="0"/>
              </a:rPr>
              <a:t>muy similares entre ellas. </a:t>
            </a:r>
          </a:p>
          <a:p>
            <a:pPr algn="just" eaLnBrk="1" hangingPunct="1">
              <a:buFontTx/>
              <a:buNone/>
            </a:pP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		Cualquier empresa que trabaje en la producción de </a:t>
            </a:r>
            <a:r>
              <a:rPr lang="es-CL" sz="2400" dirty="0" smtClean="0">
                <a:solidFill>
                  <a:srgbClr val="FF0000"/>
                </a:solidFill>
                <a:cs typeface="Times New Roman" pitchFamily="18" charset="0"/>
              </a:rPr>
              <a:t>bioproductos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, trabaja con alrededor de </a:t>
            </a:r>
            <a:r>
              <a:rPr lang="es-CL" sz="2400" b="1" dirty="0" smtClean="0">
                <a:solidFill>
                  <a:srgbClr val="FF0000"/>
                </a:solidFill>
                <a:cs typeface="Times New Roman" pitchFamily="18" charset="0"/>
              </a:rPr>
              <a:t>200 compuestos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 diferentes, mientras que la empresa </a:t>
            </a:r>
            <a:r>
              <a:rPr lang="es-CL" sz="2400" dirty="0" smtClean="0">
                <a:solidFill>
                  <a:srgbClr val="FF0000"/>
                </a:solidFill>
                <a:cs typeface="Times New Roman" pitchFamily="18" charset="0"/>
              </a:rPr>
              <a:t>petroquímica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 sólo trabaja con alrededor de </a:t>
            </a:r>
            <a:r>
              <a:rPr lang="es-CL" sz="2400" b="1" dirty="0" smtClean="0">
                <a:solidFill>
                  <a:srgbClr val="FF0000"/>
                </a:solidFill>
                <a:cs typeface="Times New Roman" pitchFamily="18" charset="0"/>
              </a:rPr>
              <a:t>10 compuestos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.</a:t>
            </a:r>
            <a:endParaRPr lang="es-ES_tradn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CL" dirty="0" smtClean="0">
                <a:cs typeface="Times New Roman" pitchFamily="18" charset="0"/>
              </a:rPr>
              <a:t> </a:t>
            </a:r>
            <a:endParaRPr lang="es-ES_tradnl" dirty="0" smtClean="0">
              <a:cs typeface="Times New Roman" pitchFamily="18" charset="0"/>
            </a:endParaRPr>
          </a:p>
          <a:p>
            <a:pPr eaLnBrk="1" hangingPunct="1"/>
            <a:endParaRPr lang="es-ES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36043-9B9E-4B70-84AD-A9794EC2E4E7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228600" y="533400"/>
            <a:ext cx="8915400" cy="6892925"/>
            <a:chOff x="0" y="0"/>
            <a:chExt cx="4772" cy="5254"/>
          </a:xfrm>
        </p:grpSpPr>
        <p:sp>
          <p:nvSpPr>
            <p:cNvPr id="24581" name="Rectangle 3"/>
            <p:cNvSpPr>
              <a:spLocks noChangeArrowheads="1"/>
            </p:cNvSpPr>
            <p:nvPr/>
          </p:nvSpPr>
          <p:spPr bwMode="auto">
            <a:xfrm>
              <a:off x="28" y="759"/>
              <a:ext cx="11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Concentración en el medio (g/l)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2" name="Rectangle 4"/>
            <p:cNvSpPr>
              <a:spLocks noChangeArrowheads="1"/>
            </p:cNvSpPr>
            <p:nvPr/>
          </p:nvSpPr>
          <p:spPr bwMode="auto">
            <a:xfrm>
              <a:off x="1208" y="759"/>
              <a:ext cx="93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100 - 120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3" name="Rectangle 5"/>
            <p:cNvSpPr>
              <a:spLocks noChangeArrowheads="1"/>
            </p:cNvSpPr>
            <p:nvPr/>
          </p:nvSpPr>
          <p:spPr bwMode="auto">
            <a:xfrm>
              <a:off x="2144" y="759"/>
              <a:ext cx="72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10 - 40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4" name="Rectangle 6"/>
            <p:cNvSpPr>
              <a:spLocks noChangeArrowheads="1"/>
            </p:cNvSpPr>
            <p:nvPr/>
          </p:nvSpPr>
          <p:spPr bwMode="auto">
            <a:xfrm>
              <a:off x="2864" y="759"/>
              <a:ext cx="6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1 - 5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5" name="Rectangle 7"/>
            <p:cNvSpPr>
              <a:spLocks noChangeArrowheads="1"/>
            </p:cNvSpPr>
            <p:nvPr/>
          </p:nvSpPr>
          <p:spPr bwMode="auto">
            <a:xfrm>
              <a:off x="3512" y="759"/>
              <a:ext cx="100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0.1 - 5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6" name="Rectangle 8"/>
            <p:cNvSpPr>
              <a:spLocks noChangeArrowheads="1"/>
            </p:cNvSpPr>
            <p:nvPr/>
          </p:nvSpPr>
          <p:spPr bwMode="auto">
            <a:xfrm>
              <a:off x="28" y="1393"/>
              <a:ext cx="11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Contaminación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7" name="Rectangle 9"/>
            <p:cNvSpPr>
              <a:spLocks noChangeArrowheads="1"/>
            </p:cNvSpPr>
            <p:nvPr/>
          </p:nvSpPr>
          <p:spPr bwMode="auto">
            <a:xfrm>
              <a:off x="1208" y="1393"/>
              <a:ext cx="93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8" name="Rectangle 10"/>
            <p:cNvSpPr>
              <a:spLocks noChangeArrowheads="1"/>
            </p:cNvSpPr>
            <p:nvPr/>
          </p:nvSpPr>
          <p:spPr bwMode="auto">
            <a:xfrm>
              <a:off x="2144" y="1393"/>
              <a:ext cx="72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9" name="Rectangle 11"/>
            <p:cNvSpPr>
              <a:spLocks noChangeArrowheads="1"/>
            </p:cNvSpPr>
            <p:nvPr/>
          </p:nvSpPr>
          <p:spPr bwMode="auto">
            <a:xfrm>
              <a:off x="2864" y="1393"/>
              <a:ext cx="6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0" name="Rectangle 12"/>
            <p:cNvSpPr>
              <a:spLocks noChangeArrowheads="1"/>
            </p:cNvSpPr>
            <p:nvPr/>
          </p:nvSpPr>
          <p:spPr bwMode="auto">
            <a:xfrm>
              <a:off x="3512" y="1393"/>
              <a:ext cx="100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1" name="Rectangle 13"/>
            <p:cNvSpPr>
              <a:spLocks noChangeArrowheads="1"/>
            </p:cNvSpPr>
            <p:nvPr/>
          </p:nvSpPr>
          <p:spPr bwMode="auto">
            <a:xfrm>
              <a:off x="28" y="1854"/>
              <a:ext cx="118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Tiempo de procesamiento  (h)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2" name="Rectangle 14"/>
            <p:cNvSpPr>
              <a:spLocks noChangeArrowheads="1"/>
            </p:cNvSpPr>
            <p:nvPr/>
          </p:nvSpPr>
          <p:spPr bwMode="auto">
            <a:xfrm>
              <a:off x="1208" y="1854"/>
              <a:ext cx="936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12 - 24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3" name="Rectangle 15"/>
            <p:cNvSpPr>
              <a:spLocks noChangeArrowheads="1"/>
            </p:cNvSpPr>
            <p:nvPr/>
          </p:nvSpPr>
          <p:spPr bwMode="auto">
            <a:xfrm>
              <a:off x="2144" y="1854"/>
              <a:ext cx="72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10 - 24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4" name="Rectangle 16"/>
            <p:cNvSpPr>
              <a:spLocks noChangeArrowheads="1"/>
            </p:cNvSpPr>
            <p:nvPr/>
          </p:nvSpPr>
          <p:spPr bwMode="auto">
            <a:xfrm>
              <a:off x="2864" y="1854"/>
              <a:ext cx="64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6 - 12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5" name="Rectangle 17"/>
            <p:cNvSpPr>
              <a:spLocks noChangeArrowheads="1"/>
            </p:cNvSpPr>
            <p:nvPr/>
          </p:nvSpPr>
          <p:spPr bwMode="auto">
            <a:xfrm>
              <a:off x="3512" y="1854"/>
              <a:ext cx="100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1+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6" name="Rectangle 18"/>
            <p:cNvSpPr>
              <a:spLocks noChangeArrowheads="1"/>
            </p:cNvSpPr>
            <p:nvPr/>
          </p:nvSpPr>
          <p:spPr bwMode="auto">
            <a:xfrm>
              <a:off x="28" y="2661"/>
              <a:ext cx="11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Purificación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7" name="Rectangle 19"/>
            <p:cNvSpPr>
              <a:spLocks noChangeArrowheads="1"/>
            </p:cNvSpPr>
            <p:nvPr/>
          </p:nvSpPr>
          <p:spPr bwMode="auto">
            <a:xfrm>
              <a:off x="1208" y="2661"/>
              <a:ext cx="93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 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8" name="Rectangle 20"/>
            <p:cNvSpPr>
              <a:spLocks noChangeArrowheads="1"/>
            </p:cNvSpPr>
            <p:nvPr/>
          </p:nvSpPr>
          <p:spPr bwMode="auto">
            <a:xfrm>
              <a:off x="2144" y="2661"/>
              <a:ext cx="72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9" name="Rectangle 21"/>
            <p:cNvSpPr>
              <a:spLocks noChangeArrowheads="1"/>
            </p:cNvSpPr>
            <p:nvPr/>
          </p:nvSpPr>
          <p:spPr bwMode="auto">
            <a:xfrm>
              <a:off x="2864" y="2661"/>
              <a:ext cx="6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0" name="Rectangle 22"/>
            <p:cNvSpPr>
              <a:spLocks noChangeArrowheads="1"/>
            </p:cNvSpPr>
            <p:nvPr/>
          </p:nvSpPr>
          <p:spPr bwMode="auto">
            <a:xfrm>
              <a:off x="3512" y="2661"/>
              <a:ext cx="100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Muy 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1" name="Rectangle 23"/>
            <p:cNvSpPr>
              <a:spLocks noChangeArrowheads="1"/>
            </p:cNvSpPr>
            <p:nvPr/>
          </p:nvSpPr>
          <p:spPr bwMode="auto">
            <a:xfrm>
              <a:off x="28" y="3122"/>
              <a:ext cx="11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Producción/lote (kg)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2" name="Rectangle 24"/>
            <p:cNvSpPr>
              <a:spLocks noChangeArrowheads="1"/>
            </p:cNvSpPr>
            <p:nvPr/>
          </p:nvSpPr>
          <p:spPr bwMode="auto">
            <a:xfrm>
              <a:off x="1208" y="3122"/>
              <a:ext cx="93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24000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3" name="Rectangle 25"/>
            <p:cNvSpPr>
              <a:spLocks noChangeArrowheads="1"/>
            </p:cNvSpPr>
            <p:nvPr/>
          </p:nvSpPr>
          <p:spPr bwMode="auto">
            <a:xfrm>
              <a:off x="2144" y="3122"/>
              <a:ext cx="72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8000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4" name="Rectangle 26"/>
            <p:cNvSpPr>
              <a:spLocks noChangeArrowheads="1"/>
            </p:cNvSpPr>
            <p:nvPr/>
          </p:nvSpPr>
          <p:spPr bwMode="auto">
            <a:xfrm>
              <a:off x="2864" y="3122"/>
              <a:ext cx="6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400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5" name="Rectangle 27"/>
            <p:cNvSpPr>
              <a:spLocks noChangeArrowheads="1"/>
            </p:cNvSpPr>
            <p:nvPr/>
          </p:nvSpPr>
          <p:spPr bwMode="auto">
            <a:xfrm>
              <a:off x="3512" y="3122"/>
              <a:ext cx="100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3+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6" name="Rectangle 28"/>
            <p:cNvSpPr>
              <a:spLocks noChangeArrowheads="1"/>
            </p:cNvSpPr>
            <p:nvPr/>
          </p:nvSpPr>
          <p:spPr bwMode="auto">
            <a:xfrm>
              <a:off x="28" y="3756"/>
              <a:ext cx="11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DSP por lote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7" name="Rectangle 29"/>
            <p:cNvSpPr>
              <a:spLocks noChangeArrowheads="1"/>
            </p:cNvSpPr>
            <p:nvPr/>
          </p:nvSpPr>
          <p:spPr bwMode="auto">
            <a:xfrm>
              <a:off x="1208" y="3756"/>
              <a:ext cx="93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Continua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8" name="Rectangle 30"/>
            <p:cNvSpPr>
              <a:spLocks noChangeArrowheads="1"/>
            </p:cNvSpPr>
            <p:nvPr/>
          </p:nvSpPr>
          <p:spPr bwMode="auto">
            <a:xfrm>
              <a:off x="2144" y="3756"/>
              <a:ext cx="72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Continua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9" name="Rectangle 31"/>
            <p:cNvSpPr>
              <a:spLocks noChangeArrowheads="1"/>
            </p:cNvSpPr>
            <p:nvPr/>
          </p:nvSpPr>
          <p:spPr bwMode="auto">
            <a:xfrm>
              <a:off x="2864" y="3756"/>
              <a:ext cx="6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Continua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0" name="Rectangle 32"/>
            <p:cNvSpPr>
              <a:spLocks noChangeArrowheads="1"/>
            </p:cNvSpPr>
            <p:nvPr/>
          </p:nvSpPr>
          <p:spPr bwMode="auto">
            <a:xfrm>
              <a:off x="3512" y="3756"/>
              <a:ext cx="100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Usualmente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1" name="Rectangle 33"/>
            <p:cNvSpPr>
              <a:spLocks noChangeArrowheads="1"/>
            </p:cNvSpPr>
            <p:nvPr/>
          </p:nvSpPr>
          <p:spPr bwMode="auto">
            <a:xfrm>
              <a:off x="28" y="4217"/>
              <a:ext cx="11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Número de etapas DSP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2" name="Rectangle 34"/>
            <p:cNvSpPr>
              <a:spLocks noChangeArrowheads="1"/>
            </p:cNvSpPr>
            <p:nvPr/>
          </p:nvSpPr>
          <p:spPr bwMode="auto">
            <a:xfrm>
              <a:off x="1208" y="4217"/>
              <a:ext cx="93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5 - 10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3" name="Rectangle 35"/>
            <p:cNvSpPr>
              <a:spLocks noChangeArrowheads="1"/>
            </p:cNvSpPr>
            <p:nvPr/>
          </p:nvSpPr>
          <p:spPr bwMode="auto">
            <a:xfrm>
              <a:off x="2144" y="4217"/>
              <a:ext cx="72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5 - 7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4" name="Rectangle 36"/>
            <p:cNvSpPr>
              <a:spLocks noChangeArrowheads="1"/>
            </p:cNvSpPr>
            <p:nvPr/>
          </p:nvSpPr>
          <p:spPr bwMode="auto">
            <a:xfrm>
              <a:off x="2864" y="4217"/>
              <a:ext cx="6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3 - 6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5" name="Rectangle 37"/>
            <p:cNvSpPr>
              <a:spLocks noChangeArrowheads="1"/>
            </p:cNvSpPr>
            <p:nvPr/>
          </p:nvSpPr>
          <p:spPr bwMode="auto">
            <a:xfrm>
              <a:off x="3512" y="4217"/>
              <a:ext cx="100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8 - 14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grpSp>
          <p:nvGrpSpPr>
            <p:cNvPr id="24616" name="Group 38"/>
            <p:cNvGrpSpPr>
              <a:grpSpLocks/>
            </p:cNvGrpSpPr>
            <p:nvPr/>
          </p:nvGrpSpPr>
          <p:grpSpPr bwMode="auto">
            <a:xfrm>
              <a:off x="0" y="0"/>
              <a:ext cx="1236" cy="759"/>
              <a:chOff x="0" y="0"/>
              <a:chExt cx="1236" cy="759"/>
            </a:xfrm>
          </p:grpSpPr>
          <p:sp>
            <p:nvSpPr>
              <p:cNvPr id="24644" name="Rectangle 39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1180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45" name="Rectangle 4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36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17" name="Group 41"/>
            <p:cNvGrpSpPr>
              <a:grpSpLocks/>
            </p:cNvGrpSpPr>
            <p:nvPr/>
          </p:nvGrpSpPr>
          <p:grpSpPr bwMode="auto">
            <a:xfrm>
              <a:off x="1236" y="0"/>
              <a:ext cx="992" cy="759"/>
              <a:chOff x="1236" y="0"/>
              <a:chExt cx="992" cy="759"/>
            </a:xfrm>
          </p:grpSpPr>
          <p:sp>
            <p:nvSpPr>
              <p:cNvPr id="24642" name="Rectangle 42"/>
              <p:cNvSpPr>
                <a:spLocks noChangeArrowheads="1"/>
              </p:cNvSpPr>
              <p:nvPr/>
            </p:nvSpPr>
            <p:spPr bwMode="auto">
              <a:xfrm>
                <a:off x="1264" y="0"/>
                <a:ext cx="936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Productos Químicos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43" name="Rectangle 43"/>
              <p:cNvSpPr>
                <a:spLocks noChangeArrowheads="1"/>
              </p:cNvSpPr>
              <p:nvPr/>
            </p:nvSpPr>
            <p:spPr bwMode="auto">
              <a:xfrm>
                <a:off x="1236" y="0"/>
                <a:ext cx="992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18" name="Group 44"/>
            <p:cNvGrpSpPr>
              <a:grpSpLocks/>
            </p:cNvGrpSpPr>
            <p:nvPr/>
          </p:nvGrpSpPr>
          <p:grpSpPr bwMode="auto">
            <a:xfrm>
              <a:off x="2228" y="0"/>
              <a:ext cx="776" cy="759"/>
              <a:chOff x="2228" y="0"/>
              <a:chExt cx="776" cy="759"/>
            </a:xfrm>
          </p:grpSpPr>
          <p:sp>
            <p:nvSpPr>
              <p:cNvPr id="24640" name="Rectangle 45"/>
              <p:cNvSpPr>
                <a:spLocks noChangeArrowheads="1"/>
              </p:cNvSpPr>
              <p:nvPr/>
            </p:nvSpPr>
            <p:spPr bwMode="auto">
              <a:xfrm>
                <a:off x="2256" y="0"/>
                <a:ext cx="720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bIns="0"/>
              <a:lstStyle/>
              <a:p>
                <a:pPr algn="ctr"/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/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Antibiótico</a:t>
                </a:r>
              </a:p>
              <a:p>
                <a:pPr algn="ctr" eaLnBrk="0" hangingPunct="0"/>
                <a:endParaRPr lang="es-ES"/>
              </a:p>
            </p:txBody>
          </p:sp>
          <p:sp>
            <p:nvSpPr>
              <p:cNvPr id="24641" name="Rectangle 46"/>
              <p:cNvSpPr>
                <a:spLocks noChangeArrowheads="1"/>
              </p:cNvSpPr>
              <p:nvPr/>
            </p:nvSpPr>
            <p:spPr bwMode="auto">
              <a:xfrm>
                <a:off x="2228" y="0"/>
                <a:ext cx="776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19" name="Group 47"/>
            <p:cNvGrpSpPr>
              <a:grpSpLocks/>
            </p:cNvGrpSpPr>
            <p:nvPr/>
          </p:nvGrpSpPr>
          <p:grpSpPr bwMode="auto">
            <a:xfrm>
              <a:off x="3004" y="0"/>
              <a:ext cx="704" cy="759"/>
              <a:chOff x="3004" y="0"/>
              <a:chExt cx="704" cy="759"/>
            </a:xfrm>
          </p:grpSpPr>
          <p:sp>
            <p:nvSpPr>
              <p:cNvPr id="24638" name="Rectangle 48"/>
              <p:cNvSpPr>
                <a:spLocks noChangeArrowheads="1"/>
              </p:cNvSpPr>
              <p:nvPr/>
            </p:nvSpPr>
            <p:spPr bwMode="auto">
              <a:xfrm>
                <a:off x="3032" y="0"/>
                <a:ext cx="648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Enzima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9" name="Rectangle 49"/>
              <p:cNvSpPr>
                <a:spLocks noChangeArrowheads="1"/>
              </p:cNvSpPr>
              <p:nvPr/>
            </p:nvSpPr>
            <p:spPr bwMode="auto">
              <a:xfrm>
                <a:off x="3004" y="0"/>
                <a:ext cx="704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0" name="Group 50"/>
            <p:cNvGrpSpPr>
              <a:grpSpLocks/>
            </p:cNvGrpSpPr>
            <p:nvPr/>
          </p:nvGrpSpPr>
          <p:grpSpPr bwMode="auto">
            <a:xfrm>
              <a:off x="3708" y="0"/>
              <a:ext cx="1064" cy="759"/>
              <a:chOff x="3708" y="0"/>
              <a:chExt cx="1064" cy="759"/>
            </a:xfrm>
          </p:grpSpPr>
          <p:sp>
            <p:nvSpPr>
              <p:cNvPr id="24636" name="Rectangle 51"/>
              <p:cNvSpPr>
                <a:spLocks noChangeArrowheads="1"/>
              </p:cNvSpPr>
              <p:nvPr/>
            </p:nvSpPr>
            <p:spPr bwMode="auto">
              <a:xfrm>
                <a:off x="3736" y="0"/>
                <a:ext cx="1008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Proteínas Terapeúticas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7" name="Rectangle 52"/>
              <p:cNvSpPr>
                <a:spLocks noChangeArrowheads="1"/>
              </p:cNvSpPr>
              <p:nvPr/>
            </p:nvSpPr>
            <p:spPr bwMode="auto">
              <a:xfrm>
                <a:off x="3708" y="0"/>
                <a:ext cx="1064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1" name="Group 53"/>
            <p:cNvGrpSpPr>
              <a:grpSpLocks/>
            </p:cNvGrpSpPr>
            <p:nvPr/>
          </p:nvGrpSpPr>
          <p:grpSpPr bwMode="auto">
            <a:xfrm>
              <a:off x="0" y="4851"/>
              <a:ext cx="1236" cy="403"/>
              <a:chOff x="0" y="4851"/>
              <a:chExt cx="1236" cy="403"/>
            </a:xfrm>
          </p:grpSpPr>
          <p:sp>
            <p:nvSpPr>
              <p:cNvPr id="24634" name="Rectangle 54"/>
              <p:cNvSpPr>
                <a:spLocks noChangeArrowheads="1"/>
              </p:cNvSpPr>
              <p:nvPr/>
            </p:nvSpPr>
            <p:spPr bwMode="auto">
              <a:xfrm>
                <a:off x="28" y="4851"/>
                <a:ext cx="118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5" name="Rectangle 55"/>
              <p:cNvSpPr>
                <a:spLocks noChangeArrowheads="1"/>
              </p:cNvSpPr>
              <p:nvPr/>
            </p:nvSpPr>
            <p:spPr bwMode="auto">
              <a:xfrm>
                <a:off x="0" y="4851"/>
                <a:ext cx="123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2" name="Group 56"/>
            <p:cNvGrpSpPr>
              <a:grpSpLocks/>
            </p:cNvGrpSpPr>
            <p:nvPr/>
          </p:nvGrpSpPr>
          <p:grpSpPr bwMode="auto">
            <a:xfrm>
              <a:off x="1236" y="4851"/>
              <a:ext cx="992" cy="403"/>
              <a:chOff x="1236" y="4851"/>
              <a:chExt cx="992" cy="403"/>
            </a:xfrm>
          </p:grpSpPr>
          <p:sp>
            <p:nvSpPr>
              <p:cNvPr id="24632" name="Rectangle 57"/>
              <p:cNvSpPr>
                <a:spLocks noChangeArrowheads="1"/>
              </p:cNvSpPr>
              <p:nvPr/>
            </p:nvSpPr>
            <p:spPr bwMode="auto">
              <a:xfrm>
                <a:off x="1264" y="4851"/>
                <a:ext cx="93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3" name="Rectangle 58"/>
              <p:cNvSpPr>
                <a:spLocks noChangeArrowheads="1"/>
              </p:cNvSpPr>
              <p:nvPr/>
            </p:nvSpPr>
            <p:spPr bwMode="auto">
              <a:xfrm>
                <a:off x="1236" y="4851"/>
                <a:ext cx="992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3" name="Group 59"/>
            <p:cNvGrpSpPr>
              <a:grpSpLocks/>
            </p:cNvGrpSpPr>
            <p:nvPr/>
          </p:nvGrpSpPr>
          <p:grpSpPr bwMode="auto">
            <a:xfrm>
              <a:off x="2228" y="4851"/>
              <a:ext cx="776" cy="403"/>
              <a:chOff x="2228" y="4851"/>
              <a:chExt cx="776" cy="403"/>
            </a:xfrm>
          </p:grpSpPr>
          <p:sp>
            <p:nvSpPr>
              <p:cNvPr id="24630" name="Rectangle 60"/>
              <p:cNvSpPr>
                <a:spLocks noChangeArrowheads="1"/>
              </p:cNvSpPr>
              <p:nvPr/>
            </p:nvSpPr>
            <p:spPr bwMode="auto">
              <a:xfrm>
                <a:off x="2256" y="4851"/>
                <a:ext cx="72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1" name="Rectangle 61"/>
              <p:cNvSpPr>
                <a:spLocks noChangeArrowheads="1"/>
              </p:cNvSpPr>
              <p:nvPr/>
            </p:nvSpPr>
            <p:spPr bwMode="auto">
              <a:xfrm>
                <a:off x="2228" y="4851"/>
                <a:ext cx="77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4" name="Group 62"/>
            <p:cNvGrpSpPr>
              <a:grpSpLocks/>
            </p:cNvGrpSpPr>
            <p:nvPr/>
          </p:nvGrpSpPr>
          <p:grpSpPr bwMode="auto">
            <a:xfrm>
              <a:off x="3004" y="4851"/>
              <a:ext cx="704" cy="403"/>
              <a:chOff x="3004" y="4851"/>
              <a:chExt cx="704" cy="403"/>
            </a:xfrm>
          </p:grpSpPr>
          <p:sp>
            <p:nvSpPr>
              <p:cNvPr id="24628" name="Rectangle 63"/>
              <p:cNvSpPr>
                <a:spLocks noChangeArrowheads="1"/>
              </p:cNvSpPr>
              <p:nvPr/>
            </p:nvSpPr>
            <p:spPr bwMode="auto">
              <a:xfrm>
                <a:off x="3032" y="4851"/>
                <a:ext cx="6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29" name="Rectangle 64"/>
              <p:cNvSpPr>
                <a:spLocks noChangeArrowheads="1"/>
              </p:cNvSpPr>
              <p:nvPr/>
            </p:nvSpPr>
            <p:spPr bwMode="auto">
              <a:xfrm>
                <a:off x="3004" y="4851"/>
                <a:ext cx="7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5" name="Group 65"/>
            <p:cNvGrpSpPr>
              <a:grpSpLocks/>
            </p:cNvGrpSpPr>
            <p:nvPr/>
          </p:nvGrpSpPr>
          <p:grpSpPr bwMode="auto">
            <a:xfrm>
              <a:off x="3708" y="4851"/>
              <a:ext cx="1064" cy="403"/>
              <a:chOff x="3708" y="4851"/>
              <a:chExt cx="1064" cy="403"/>
            </a:xfrm>
          </p:grpSpPr>
          <p:sp>
            <p:nvSpPr>
              <p:cNvPr id="24626" name="Rectangle 66"/>
              <p:cNvSpPr>
                <a:spLocks noChangeArrowheads="1"/>
              </p:cNvSpPr>
              <p:nvPr/>
            </p:nvSpPr>
            <p:spPr bwMode="auto">
              <a:xfrm>
                <a:off x="3736" y="4851"/>
                <a:ext cx="100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27" name="Rectangle 67"/>
              <p:cNvSpPr>
                <a:spLocks noChangeArrowheads="1"/>
              </p:cNvSpPr>
              <p:nvPr/>
            </p:nvSpPr>
            <p:spPr bwMode="auto">
              <a:xfrm>
                <a:off x="3708" y="4851"/>
                <a:ext cx="106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4579" name="Rectangle 68"/>
          <p:cNvSpPr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486400" algn="l"/>
              </a:tabLst>
            </a:pPr>
            <a:r>
              <a:rPr lang="es-ES_tradnl" sz="1800" b="1" u="sng">
                <a:solidFill>
                  <a:srgbClr val="000066"/>
                </a:solidFill>
                <a:cs typeface="Times New Roman" pitchFamily="18" charset="0"/>
              </a:rPr>
              <a:t>Parámetros típicos relacionados con DSP</a:t>
            </a:r>
          </a:p>
          <a:p>
            <a:pPr eaLnBrk="0" hangingPunct="0"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486400" algn="l"/>
              </a:tabLst>
            </a:pPr>
            <a:endParaRPr lang="es-ES_tradnl" sz="1800" b="1" u="sng">
              <a:solidFill>
                <a:srgbClr val="000066"/>
              </a:solidFill>
            </a:endParaRPr>
          </a:p>
        </p:txBody>
      </p:sp>
      <p:sp>
        <p:nvSpPr>
          <p:cNvPr id="24580" name="Oval 69"/>
          <p:cNvSpPr>
            <a:spLocks noChangeArrowheads="1"/>
          </p:cNvSpPr>
          <p:nvPr/>
        </p:nvSpPr>
        <p:spPr bwMode="auto">
          <a:xfrm>
            <a:off x="6934200" y="5867400"/>
            <a:ext cx="16764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0" name="6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228600" y="838200"/>
            <a:ext cx="8915400" cy="6194425"/>
            <a:chOff x="0" y="0"/>
            <a:chExt cx="4540" cy="7262"/>
          </a:xfrm>
        </p:grpSpPr>
        <p:sp>
          <p:nvSpPr>
            <p:cNvPr id="25604" name="Rectangle 3"/>
            <p:cNvSpPr>
              <a:spLocks noChangeArrowheads="1"/>
            </p:cNvSpPr>
            <p:nvPr/>
          </p:nvSpPr>
          <p:spPr bwMode="auto">
            <a:xfrm>
              <a:off x="28" y="461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Agua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5" name="Rectangle 4"/>
            <p:cNvSpPr>
              <a:spLocks noChangeArrowheads="1"/>
            </p:cNvSpPr>
            <p:nvPr/>
          </p:nvSpPr>
          <p:spPr bwMode="auto">
            <a:xfrm>
              <a:off x="1376" y="461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900 + g/l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6" name="Rectangle 5"/>
            <p:cNvSpPr>
              <a:spLocks noChangeArrowheads="1"/>
            </p:cNvSpPr>
            <p:nvPr/>
          </p:nvSpPr>
          <p:spPr bwMode="auto">
            <a:xfrm>
              <a:off x="2600" y="461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Mayor costo de separación para productos de bajo valor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7" name="Rectangle 6"/>
            <p:cNvSpPr>
              <a:spLocks noChangeArrowheads="1"/>
            </p:cNvSpPr>
            <p:nvPr/>
          </p:nvSpPr>
          <p:spPr bwMode="auto">
            <a:xfrm>
              <a:off x="28" y="1095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Materia celular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8" name="Rectangle 7"/>
            <p:cNvSpPr>
              <a:spLocks noChangeArrowheads="1"/>
            </p:cNvSpPr>
            <p:nvPr/>
          </p:nvSpPr>
          <p:spPr bwMode="auto">
            <a:xfrm>
              <a:off x="1376" y="1095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20 - 100 g/l 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9" name="Rectangle 8"/>
            <p:cNvSpPr>
              <a:spLocks noChangeArrowheads="1"/>
            </p:cNvSpPr>
            <p:nvPr/>
          </p:nvSpPr>
          <p:spPr bwMode="auto">
            <a:xfrm>
              <a:off x="2600" y="1095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Desecho, reciclado o producto</a:t>
              </a:r>
              <a:endParaRPr lang="es-ES"/>
            </a:p>
          </p:txBody>
        </p:sp>
        <p:sp>
          <p:nvSpPr>
            <p:cNvPr id="25610" name="Rectangle 9"/>
            <p:cNvSpPr>
              <a:spLocks noChangeArrowheads="1"/>
            </p:cNvSpPr>
            <p:nvPr/>
          </p:nvSpPr>
          <p:spPr bwMode="auto">
            <a:xfrm>
              <a:off x="28" y="1729"/>
              <a:ext cx="13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Producto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1" name="Rectangle 10"/>
            <p:cNvSpPr>
              <a:spLocks noChangeArrowheads="1"/>
            </p:cNvSpPr>
            <p:nvPr/>
          </p:nvSpPr>
          <p:spPr bwMode="auto">
            <a:xfrm>
              <a:off x="1376" y="1729"/>
              <a:ext cx="122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 dirty="0">
                  <a:solidFill>
                    <a:srgbClr val="000080"/>
                  </a:solidFill>
                  <a:cs typeface="Times New Roman" pitchFamily="18" charset="0"/>
                </a:rPr>
                <a:t>Hasta 120 g/l                              </a:t>
              </a:r>
              <a:endParaRPr lang="es-ES" sz="1200" dirty="0">
                <a:cs typeface="Times New Roman" pitchFamily="18" charset="0"/>
              </a:endParaRPr>
            </a:p>
            <a:p>
              <a:pPr eaLnBrk="0" hangingPunct="0"/>
              <a:endParaRPr lang="es-ES" dirty="0"/>
            </a:p>
          </p:txBody>
        </p:sp>
        <p:sp>
          <p:nvSpPr>
            <p:cNvPr id="25612" name="Rectangle 11"/>
            <p:cNvSpPr>
              <a:spLocks noChangeArrowheads="1"/>
            </p:cNvSpPr>
            <p:nvPr/>
          </p:nvSpPr>
          <p:spPr bwMode="auto">
            <a:xfrm>
              <a:off x="2600" y="1729"/>
              <a:ext cx="180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sp>
          <p:nvSpPr>
            <p:cNvPr id="25613" name="Rectangle 12"/>
            <p:cNvSpPr>
              <a:spLocks noChangeArrowheads="1"/>
            </p:cNvSpPr>
            <p:nvPr/>
          </p:nvSpPr>
          <p:spPr bwMode="auto">
            <a:xfrm>
              <a:off x="28" y="2190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Sales inorgánicas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4" name="Rectangle 13"/>
            <p:cNvSpPr>
              <a:spLocks noChangeArrowheads="1"/>
            </p:cNvSpPr>
            <p:nvPr/>
          </p:nvSpPr>
          <p:spPr bwMode="auto">
            <a:xfrm>
              <a:off x="1376" y="2190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hasta 10 g/l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5" name="Rectangle 14"/>
            <p:cNvSpPr>
              <a:spLocks noChangeArrowheads="1"/>
            </p:cNvSpPr>
            <p:nvPr/>
          </p:nvSpPr>
          <p:spPr bwMode="auto">
            <a:xfrm>
              <a:off x="2600" y="2190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Usualmente removidas con el medio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6" name="Rectangle 15"/>
            <p:cNvSpPr>
              <a:spLocks noChangeArrowheads="1"/>
            </p:cNvSpPr>
            <p:nvPr/>
          </p:nvSpPr>
          <p:spPr bwMode="auto">
            <a:xfrm>
              <a:off x="28" y="2824"/>
              <a:ext cx="1348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Proteínas (no producto)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7" name="Rectangle 16"/>
            <p:cNvSpPr>
              <a:spLocks noChangeArrowheads="1"/>
            </p:cNvSpPr>
            <p:nvPr/>
          </p:nvSpPr>
          <p:spPr bwMode="auto">
            <a:xfrm>
              <a:off x="1376" y="2824"/>
              <a:ext cx="1224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hasta 3 g/l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8" name="Rectangle 17"/>
            <p:cNvSpPr>
              <a:spLocks noChangeArrowheads="1"/>
            </p:cNvSpPr>
            <p:nvPr/>
          </p:nvSpPr>
          <p:spPr bwMode="auto">
            <a:xfrm>
              <a:off x="2600" y="2824"/>
              <a:ext cx="1800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Problema de remoción mayor con productos enzimáticos intracelulares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9" name="Rectangle 18"/>
            <p:cNvSpPr>
              <a:spLocks noChangeArrowheads="1"/>
            </p:cNvSpPr>
            <p:nvPr/>
          </p:nvSpPr>
          <p:spPr bwMode="auto">
            <a:xfrm>
              <a:off x="28" y="3804"/>
              <a:ext cx="1348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Acidos nucleicos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0" name="Rectangle 19"/>
            <p:cNvSpPr>
              <a:spLocks noChangeArrowheads="1"/>
            </p:cNvSpPr>
            <p:nvPr/>
          </p:nvSpPr>
          <p:spPr bwMode="auto">
            <a:xfrm>
              <a:off x="1376" y="3804"/>
              <a:ext cx="1224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hasta 6 g/l (ICP)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1" name="Rectangle 20"/>
            <p:cNvSpPr>
              <a:spLocks noChangeArrowheads="1"/>
            </p:cNvSpPr>
            <p:nvPr/>
          </p:nvSpPr>
          <p:spPr bwMode="auto">
            <a:xfrm>
              <a:off x="2600" y="3804"/>
              <a:ext cx="1800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Problema de remoción mayor para proteínas intracelulares o productos enzimáticos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2" name="Rectangle 21"/>
            <p:cNvSpPr>
              <a:spLocks noChangeArrowheads="1"/>
            </p:cNvSpPr>
            <p:nvPr/>
          </p:nvSpPr>
          <p:spPr bwMode="auto">
            <a:xfrm>
              <a:off x="28" y="4784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Polisacáridos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3" name="Rectangle 22"/>
            <p:cNvSpPr>
              <a:spLocks noChangeArrowheads="1"/>
            </p:cNvSpPr>
            <p:nvPr/>
          </p:nvSpPr>
          <p:spPr bwMode="auto">
            <a:xfrm>
              <a:off x="1376" y="4784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1% + (ICP)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4" name="Rectangle 23"/>
            <p:cNvSpPr>
              <a:spLocks noChangeArrowheads="1"/>
            </p:cNvSpPr>
            <p:nvPr/>
          </p:nvSpPr>
          <p:spPr bwMode="auto">
            <a:xfrm>
              <a:off x="2600" y="4784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Usualmente removidos con el medio, medios residuales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5" name="Rectangle 24"/>
            <p:cNvSpPr>
              <a:spLocks noChangeArrowheads="1"/>
            </p:cNvSpPr>
            <p:nvPr/>
          </p:nvSpPr>
          <p:spPr bwMode="auto">
            <a:xfrm>
              <a:off x="28" y="5418"/>
              <a:ext cx="134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Productos orgánicos (color)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6" name="Rectangle 25"/>
            <p:cNvSpPr>
              <a:spLocks noChangeArrowheads="1"/>
            </p:cNvSpPr>
            <p:nvPr/>
          </p:nvSpPr>
          <p:spPr bwMode="auto">
            <a:xfrm>
              <a:off x="1376" y="5418"/>
              <a:ext cx="1224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en bajo contenido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7" name="Rectangle 26"/>
            <p:cNvSpPr>
              <a:spLocks noChangeArrowheads="1"/>
            </p:cNvSpPr>
            <p:nvPr/>
          </p:nvSpPr>
          <p:spPr bwMode="auto">
            <a:xfrm>
              <a:off x="2600" y="5418"/>
              <a:ext cx="180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De materias primas (por ejemplo,  melaza) y los microorganismos mismos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8" name="Rectangle 27"/>
            <p:cNvSpPr>
              <a:spLocks noChangeArrowheads="1"/>
            </p:cNvSpPr>
            <p:nvPr/>
          </p:nvSpPr>
          <p:spPr bwMode="auto">
            <a:xfrm>
              <a:off x="28" y="6225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Sólidos orgánicos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9" name="Rectangle 28"/>
            <p:cNvSpPr>
              <a:spLocks noChangeArrowheads="1"/>
            </p:cNvSpPr>
            <p:nvPr/>
          </p:nvSpPr>
          <p:spPr bwMode="auto">
            <a:xfrm>
              <a:off x="1376" y="6225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Bajo contenido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30" name="Rectangle 29"/>
            <p:cNvSpPr>
              <a:spLocks noChangeArrowheads="1"/>
            </p:cNvSpPr>
            <p:nvPr/>
          </p:nvSpPr>
          <p:spPr bwMode="auto">
            <a:xfrm>
              <a:off x="2600" y="6225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es-ES" sz="1800">
                <a:solidFill>
                  <a:srgbClr val="000080"/>
                </a:solidFill>
                <a:cs typeface="Times New Roman" pitchFamily="18" charset="0"/>
              </a:endParaRPr>
            </a:p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Del medio</a:t>
              </a:r>
              <a:endParaRPr lang="es-ES"/>
            </a:p>
          </p:txBody>
        </p:sp>
        <p:sp>
          <p:nvSpPr>
            <p:cNvPr id="25631" name="Rectangle 30"/>
            <p:cNvSpPr>
              <a:spLocks noChangeArrowheads="1"/>
            </p:cNvSpPr>
            <p:nvPr/>
          </p:nvSpPr>
          <p:spPr bwMode="auto">
            <a:xfrm>
              <a:off x="28" y="6859"/>
              <a:ext cx="134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sp>
          <p:nvSpPr>
            <p:cNvPr id="25632" name="Rectangle 31"/>
            <p:cNvSpPr>
              <a:spLocks noChangeArrowheads="1"/>
            </p:cNvSpPr>
            <p:nvPr/>
          </p:nvSpPr>
          <p:spPr bwMode="auto">
            <a:xfrm>
              <a:off x="1376" y="6859"/>
              <a:ext cx="1224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sp>
          <p:nvSpPr>
            <p:cNvPr id="25633" name="Rectangle 32"/>
            <p:cNvSpPr>
              <a:spLocks noChangeArrowheads="1"/>
            </p:cNvSpPr>
            <p:nvPr/>
          </p:nvSpPr>
          <p:spPr bwMode="auto">
            <a:xfrm>
              <a:off x="2600" y="6859"/>
              <a:ext cx="1800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grpSp>
          <p:nvGrpSpPr>
            <p:cNvPr id="25634" name="Group 33"/>
            <p:cNvGrpSpPr>
              <a:grpSpLocks/>
            </p:cNvGrpSpPr>
            <p:nvPr/>
          </p:nvGrpSpPr>
          <p:grpSpPr bwMode="auto">
            <a:xfrm>
              <a:off x="0" y="0"/>
              <a:ext cx="1404" cy="461"/>
              <a:chOff x="0" y="0"/>
              <a:chExt cx="1404" cy="461"/>
            </a:xfrm>
          </p:grpSpPr>
          <p:sp>
            <p:nvSpPr>
              <p:cNvPr id="25641" name="Rectangle 34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1348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Componente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5642" name="Rectangle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04" cy="46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5635" name="Group 36"/>
            <p:cNvGrpSpPr>
              <a:grpSpLocks/>
            </p:cNvGrpSpPr>
            <p:nvPr/>
          </p:nvGrpSpPr>
          <p:grpSpPr bwMode="auto">
            <a:xfrm>
              <a:off x="1404" y="0"/>
              <a:ext cx="1280" cy="461"/>
              <a:chOff x="1404" y="0"/>
              <a:chExt cx="1280" cy="461"/>
            </a:xfrm>
          </p:grpSpPr>
          <p:sp>
            <p:nvSpPr>
              <p:cNvPr id="25639" name="Rectangle 37"/>
              <p:cNvSpPr>
                <a:spLocks noChangeArrowheads="1"/>
              </p:cNvSpPr>
              <p:nvPr/>
            </p:nvSpPr>
            <p:spPr bwMode="auto">
              <a:xfrm>
                <a:off x="1432" y="0"/>
                <a:ext cx="1224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Concentración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5640" name="Rectangle 38"/>
              <p:cNvSpPr>
                <a:spLocks noChangeArrowheads="1"/>
              </p:cNvSpPr>
              <p:nvPr/>
            </p:nvSpPr>
            <p:spPr bwMode="auto">
              <a:xfrm>
                <a:off x="1404" y="0"/>
                <a:ext cx="1280" cy="46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5636" name="Group 39"/>
            <p:cNvGrpSpPr>
              <a:grpSpLocks/>
            </p:cNvGrpSpPr>
            <p:nvPr/>
          </p:nvGrpSpPr>
          <p:grpSpPr bwMode="auto">
            <a:xfrm>
              <a:off x="2684" y="0"/>
              <a:ext cx="1856" cy="461"/>
              <a:chOff x="2684" y="0"/>
              <a:chExt cx="1856" cy="461"/>
            </a:xfrm>
          </p:grpSpPr>
          <p:sp>
            <p:nvSpPr>
              <p:cNvPr id="25637" name="Rectangle 40"/>
              <p:cNvSpPr>
                <a:spLocks noChangeArrowheads="1"/>
              </p:cNvSpPr>
              <p:nvPr/>
            </p:nvSpPr>
            <p:spPr bwMode="auto">
              <a:xfrm>
                <a:off x="2712" y="0"/>
                <a:ext cx="1800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Comentario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5638" name="Rectangle 41"/>
              <p:cNvSpPr>
                <a:spLocks noChangeArrowheads="1"/>
              </p:cNvSpPr>
              <p:nvPr/>
            </p:nvSpPr>
            <p:spPr bwMode="auto">
              <a:xfrm>
                <a:off x="2684" y="0"/>
                <a:ext cx="1856" cy="46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5603" name="Text Box 42"/>
          <p:cNvSpPr txBox="1">
            <a:spLocks noChangeArrowheads="1"/>
          </p:cNvSpPr>
          <p:nvPr/>
        </p:nvSpPr>
        <p:spPr bwMode="auto">
          <a:xfrm>
            <a:off x="838200" y="1524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u="sng">
                <a:solidFill>
                  <a:srgbClr val="000066"/>
                </a:solidFill>
                <a:cs typeface="Times New Roman" pitchFamily="18" charset="0"/>
              </a:rPr>
              <a:t>Composición de una Corriente de Entrada a DSP</a:t>
            </a:r>
            <a:endParaRPr lang="es-ES" b="1" u="sng">
              <a:solidFill>
                <a:srgbClr val="000066"/>
              </a:solidFill>
            </a:endParaRPr>
          </a:p>
        </p:txBody>
      </p:sp>
      <p:sp>
        <p:nvSpPr>
          <p:cNvPr id="43" name="4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b="1" u="sng" smtClean="0">
                <a:solidFill>
                  <a:srgbClr val="000066"/>
                </a:solidFill>
              </a:rPr>
              <a:t>Productos Biotecnológicos de Interés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371600"/>
            <a:ext cx="7848600" cy="2286000"/>
          </a:xfrm>
        </p:spPr>
        <p:txBody>
          <a:bodyPr/>
          <a:lstStyle/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Biomasa 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Levadura 		Hongos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Bacterias</a:t>
            </a:r>
          </a:p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Virus 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Adenovirus 		Herpes virus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Retrovirus 			Baculo virus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Adenoasociados</a:t>
            </a:r>
          </a:p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Metabolitos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Alcoholes 		Antibióticos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Ácidos </a:t>
            </a:r>
          </a:p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Proteínas </a:t>
            </a:r>
          </a:p>
          <a:p>
            <a:pPr algn="l" eaLnBrk="1" hangingPunct="1">
              <a:buFontTx/>
              <a:buChar char="•"/>
            </a:pPr>
            <a:endParaRPr lang="es-ES" smtClean="0">
              <a:solidFill>
                <a:srgbClr val="00006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A2046-01C1-4ADB-8926-A692BD96F12B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68313" y="0"/>
            <a:ext cx="815340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ctr">
              <a:tabLst>
                <a:tab pos="685800" algn="l"/>
              </a:tabLst>
            </a:pPr>
            <a:r>
              <a:rPr lang="es-CL" b="1" dirty="0" smtClean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Procesos </a:t>
            </a:r>
            <a:r>
              <a:rPr lang="es-CL" b="1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de Producción de Bioproductos</a:t>
            </a:r>
          </a:p>
          <a:p>
            <a:pPr indent="-228600" algn="ctr" eaLnBrk="0" hangingPunct="0">
              <a:tabLst>
                <a:tab pos="685800" algn="l"/>
              </a:tabLst>
            </a:pPr>
            <a:r>
              <a:rPr lang="es-CL" b="1" dirty="0"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b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¿ Qué se desea?</a:t>
            </a: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Desde una suspensión </a:t>
            </a:r>
            <a:r>
              <a:rPr lang="es-CL" sz="1800" dirty="0" err="1">
                <a:latin typeface="Comic Sans MS" pitchFamily="66" charset="0"/>
                <a:cs typeface="Times New Roman" pitchFamily="18" charset="0"/>
              </a:rPr>
              <a:t>diluída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 se desea un productos biotecnológico con: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685800" algn="l"/>
              </a:tabLst>
            </a:pPr>
            <a:endParaRPr lang="es-CL" sz="1800" dirty="0">
              <a:latin typeface="Comic Sans MS" pitchFamily="66" charset="0"/>
              <a:cs typeface="Times New Roman" pitchFamily="18" charset="0"/>
            </a:endParaRPr>
          </a:p>
          <a:p>
            <a:pPr lvl="1" eaLnBrk="0" hangingPunct="0">
              <a:tabLst>
                <a:tab pos="685800" algn="l"/>
              </a:tabLst>
            </a:pPr>
            <a:r>
              <a:rPr lang="es-CL" sz="20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 Máximo rendimiento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 	R = </a:t>
            </a:r>
            <a:r>
              <a:rPr lang="es-CL" sz="1800" dirty="0" err="1">
                <a:latin typeface="Comic Sans MS" pitchFamily="66" charset="0"/>
                <a:cs typeface="Times New Roman" pitchFamily="18" charset="0"/>
              </a:rPr>
              <a:t>Pf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/Pi</a:t>
            </a:r>
          </a:p>
          <a:p>
            <a:pPr lvl="1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			         	</a:t>
            </a:r>
            <a:r>
              <a:rPr lang="es-CL" sz="1800" dirty="0" err="1">
                <a:latin typeface="Comic Sans MS" pitchFamily="66" charset="0"/>
                <a:cs typeface="Times New Roman" pitchFamily="18" charset="0"/>
              </a:rPr>
              <a:t>Pf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: Concentración Producto Final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lvl="1" eaLnBrk="0" hangingPunct="0">
              <a:tabLst>
                <a:tab pos="685800" algn="l"/>
              </a:tabLst>
            </a:pPr>
            <a:r>
              <a:rPr lang="es-CL" sz="1800" b="1" dirty="0">
                <a:latin typeface="Comic Sans MS" pitchFamily="66" charset="0"/>
                <a:cs typeface="Times New Roman" pitchFamily="18" charset="0"/>
              </a:rPr>
              <a:t>				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Pi : Concentración producto inicial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algn="r" eaLnBrk="0" hangingPunct="0">
              <a:tabLst>
                <a:tab pos="685800" algn="l"/>
              </a:tabLst>
            </a:pPr>
            <a:endParaRPr lang="es-CL" sz="1800" dirty="0">
              <a:latin typeface="Comic Sans MS" pitchFamily="66" charset="0"/>
              <a:cs typeface="Times New Roman" pitchFamily="18" charset="0"/>
            </a:endParaRP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20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- Máxima Pureza</a:t>
            </a:r>
            <a:r>
              <a:rPr lang="es-CL" sz="18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CL" sz="1800" dirty="0" err="1">
                <a:latin typeface="Comic Sans MS" pitchFamily="66" charset="0"/>
                <a:cs typeface="Times New Roman" pitchFamily="18" charset="0"/>
              </a:rPr>
              <a:t>Pureza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 = </a:t>
            </a:r>
            <a:r>
              <a:rPr lang="es-CL" sz="1800" dirty="0" err="1">
                <a:latin typeface="Comic Sans MS" pitchFamily="66" charset="0"/>
                <a:cs typeface="Times New Roman" pitchFamily="18" charset="0"/>
              </a:rPr>
              <a:t>Pf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 / </a:t>
            </a:r>
            <a:r>
              <a:rPr lang="es-CL" sz="1800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 P		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algn="ctr" eaLnBrk="0" hangingPunct="0">
              <a:tabLst>
                <a:tab pos="685800" algn="l"/>
              </a:tabLst>
            </a:pPr>
            <a:endParaRPr lang="es-CL" sz="1800" dirty="0">
              <a:latin typeface="Symbol" pitchFamily="18" charset="2"/>
              <a:cs typeface="Times New Roman" pitchFamily="18" charset="0"/>
            </a:endParaRPr>
          </a:p>
          <a:p>
            <a:pPr indent="-228600" algn="ctr" eaLnBrk="0" hangingPunct="0">
              <a:tabLst>
                <a:tab pos="685800" algn="l"/>
              </a:tabLst>
            </a:pPr>
            <a:r>
              <a:rPr lang="es-CL" sz="1800" dirty="0">
                <a:latin typeface="Symbol" pitchFamily="18" charset="2"/>
                <a:cs typeface="Times New Roman" pitchFamily="18" charset="0"/>
              </a:rPr>
              <a:t>S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 P: Sumatoria de la concentración de todos los compuestos presentes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b="1" dirty="0"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dirty="0">
                <a:cs typeface="Times New Roman" pitchFamily="18" charset="0"/>
              </a:rPr>
              <a:t>-   </a:t>
            </a:r>
            <a:r>
              <a:rPr lang="es-CL" sz="1800" dirty="0">
                <a:solidFill>
                  <a:srgbClr val="FF0000"/>
                </a:solidFill>
                <a:cs typeface="Times New Roman" pitchFamily="18" charset="0"/>
              </a:rPr>
              <a:t>     </a:t>
            </a:r>
            <a:r>
              <a:rPr lang="es-CL" sz="2000" dirty="0">
                <a:solidFill>
                  <a:srgbClr val="FF0000"/>
                </a:solidFill>
                <a:cs typeface="Times New Roman" pitchFamily="18" charset="0"/>
              </a:rPr>
              <a:t>- </a:t>
            </a:r>
            <a:r>
              <a:rPr lang="es-CL" sz="20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Producto con propiedades funcionales</a:t>
            </a:r>
            <a:endParaRPr lang="es-CL" sz="2000" b="1" dirty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2000" b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Cumpliendo las condiciones de:</a:t>
            </a:r>
            <a:r>
              <a:rPr lang="es-CL" sz="1800" dirty="0">
                <a:cs typeface="Times New Roman" pitchFamily="18" charset="0"/>
              </a:rPr>
              <a:t> </a:t>
            </a:r>
            <a:endParaRPr lang="es-CL" sz="1800" dirty="0" smtClean="0">
              <a:cs typeface="Times New Roman" pitchFamily="18" charset="0"/>
            </a:endParaRPr>
          </a:p>
          <a:p>
            <a:pPr lvl="3" algn="just" eaLnBrk="0" hangingPunct="0">
              <a:tabLst>
                <a:tab pos="685800" algn="l"/>
              </a:tabLst>
            </a:pPr>
            <a:r>
              <a:rPr lang="es-CL" sz="1800" dirty="0" smtClean="0">
                <a:latin typeface="Comic Sans MS" pitchFamily="66" charset="0"/>
                <a:cs typeface="Times New Roman" pitchFamily="18" charset="0"/>
              </a:rPr>
              <a:t>Costo </a:t>
            </a:r>
            <a:r>
              <a:rPr lang="es-CL" sz="1800" dirty="0">
                <a:latin typeface="Comic Sans MS" pitchFamily="66" charset="0"/>
                <a:cs typeface="Times New Roman" pitchFamily="18" charset="0"/>
              </a:rPr>
              <a:t>Razonable, dado que los costos de proceso son muy caros, siendo un porcentaje bastante significativo los equipos.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200" dirty="0">
                <a:latin typeface="Comic Sans MS" pitchFamily="66" charset="0"/>
                <a:cs typeface="Times New Roman" pitchFamily="18" charset="0"/>
              </a:rPr>
              <a:t> </a:t>
            </a:r>
            <a:endParaRPr lang="es-CL" sz="1400" b="1" dirty="0"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685800" algn="l"/>
              </a:tabLst>
            </a:pP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solidFill>
                  <a:schemeClr val="accent2"/>
                </a:solidFill>
                <a:latin typeface="Comic Sans MS" pitchFamily="66" charset="0"/>
              </a:rPr>
              <a:t>Clases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CATEDRA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          LUNES </a:t>
            </a: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11:30-12:45 </a:t>
            </a:r>
            <a:endParaRPr lang="es-ES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          VIERNES </a:t>
            </a: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11:30-12:45 </a:t>
            </a:r>
            <a:endParaRPr lang="es-ES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AUXILIAR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          Miércoles </a:t>
            </a: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14:00-15:15</a:t>
            </a:r>
            <a:endParaRPr lang="es-ES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			Ejercicios todas las clases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			(Habrán excepciones)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FECHA DE CONTROLES</a:t>
            </a: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s-ES" sz="2400" u="sng" dirty="0" smtClean="0">
                <a:solidFill>
                  <a:srgbClr val="FF0000"/>
                </a:solidFill>
                <a:latin typeface="Comic Sans MS" pitchFamily="66" charset="0"/>
              </a:rPr>
              <a:t>13:00-15:15</a:t>
            </a:r>
            <a:endParaRPr lang="es-ES" sz="2400" u="sng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Control 1: Martes 29 de Noviembre 2011</a:t>
            </a:r>
            <a:b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Control 2: Martes 27 de Diciembre 2011</a:t>
            </a:r>
            <a:b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es-ES" sz="2400" dirty="0" smtClean="0">
                <a:solidFill>
                  <a:schemeClr val="accent2"/>
                </a:solidFill>
                <a:latin typeface="Comic Sans MS" pitchFamily="66" charset="0"/>
              </a:rPr>
              <a:t>Control 3 : Martes 10 de Enero 2012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28600" y="457200"/>
            <a:ext cx="83058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just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lvl="1" algn="ctr" eaLnBrk="0" hangingPunct="0">
              <a:tabLst>
                <a:tab pos="685800" algn="l"/>
              </a:tabLst>
            </a:pPr>
            <a:r>
              <a:rPr lang="es-CL" b="1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Diseño del Proceso de recuperación y purificación </a:t>
            </a:r>
          </a:p>
          <a:p>
            <a:pPr lvl="1" algn="ctr" eaLnBrk="0" hangingPunct="0">
              <a:tabLst>
                <a:tab pos="685800" algn="l"/>
              </a:tabLst>
            </a:pPr>
            <a:r>
              <a:rPr lang="es-CL" b="1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(</a:t>
            </a:r>
            <a:r>
              <a:rPr lang="es-CL" b="1" u="sng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Downstream</a:t>
            </a:r>
            <a:r>
              <a:rPr lang="es-CL" b="1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 </a:t>
            </a:r>
            <a:r>
              <a:rPr lang="es-CL" b="1" u="sng" dirty="0" err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processing</a:t>
            </a:r>
            <a:r>
              <a:rPr lang="es-CL" b="1" u="sng" dirty="0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 DSP)</a:t>
            </a: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b="1" dirty="0"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Para el diseño del DSP se debe conocer las respuestas a las siguientes preguntas: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dirty="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 dirty="0">
              <a:latin typeface="Comic Sans MS" pitchFamily="66" charset="0"/>
              <a:cs typeface="Times New Roman" pitchFamily="18" charset="0"/>
            </a:endParaRPr>
          </a:p>
          <a:p>
            <a:pPr lvl="2" algn="just" eaLnBrk="0" hangingPunct="0">
              <a:tabLst>
                <a:tab pos="685800" algn="l"/>
              </a:tabLst>
            </a:pPr>
            <a:r>
              <a:rPr lang="es-CL" dirty="0">
                <a:latin typeface="Comic Sans MS" pitchFamily="66" charset="0"/>
                <a:cs typeface="Times New Roman" pitchFamily="18" charset="0"/>
              </a:rPr>
              <a:t>¿ Cuál es el precio del producto? </a:t>
            </a:r>
            <a:endParaRPr lang="es-CL" b="1" dirty="0">
              <a:latin typeface="Comic Sans MS" pitchFamily="66" charset="0"/>
              <a:cs typeface="Times New Roman" pitchFamily="18" charset="0"/>
            </a:endParaRPr>
          </a:p>
          <a:p>
            <a:pPr lvl="2" algn="just" eaLnBrk="0" hangingPunct="0">
              <a:tabLst>
                <a:tab pos="685800" algn="l"/>
              </a:tabLst>
            </a:pPr>
            <a:r>
              <a:rPr lang="es-CL" dirty="0">
                <a:latin typeface="Comic Sans MS" pitchFamily="66" charset="0"/>
                <a:cs typeface="Times New Roman" pitchFamily="18" charset="0"/>
              </a:rPr>
              <a:t>¿ Cuál es el nivel de producción? </a:t>
            </a:r>
            <a:endParaRPr lang="es-CL" b="1" dirty="0">
              <a:latin typeface="Comic Sans MS" pitchFamily="66" charset="0"/>
              <a:cs typeface="Times New Roman" pitchFamily="18" charset="0"/>
            </a:endParaRPr>
          </a:p>
          <a:p>
            <a:pPr lvl="2" algn="just" eaLnBrk="0" hangingPunct="0">
              <a:tabLst>
                <a:tab pos="685800" algn="l"/>
              </a:tabLst>
            </a:pPr>
            <a:r>
              <a:rPr lang="es-CL" dirty="0">
                <a:cs typeface="Times New Roman" pitchFamily="18" charset="0"/>
              </a:rPr>
              <a:t> </a:t>
            </a:r>
            <a:r>
              <a:rPr lang="es-CL" dirty="0">
                <a:latin typeface="Comic Sans MS" pitchFamily="66" charset="0"/>
                <a:cs typeface="Times New Roman" pitchFamily="18" charset="0"/>
              </a:rPr>
              <a:t>¿Dónde está el producto en cada etapa?</a:t>
            </a:r>
          </a:p>
          <a:p>
            <a:pPr lvl="2" algn="just" eaLnBrk="0" hangingPunct="0">
              <a:tabLst>
                <a:tab pos="685800" algn="l"/>
              </a:tabLst>
            </a:pPr>
            <a:r>
              <a:rPr lang="es-CL" dirty="0">
                <a:latin typeface="Comic Sans MS" pitchFamily="66" charset="0"/>
                <a:cs typeface="Times New Roman" pitchFamily="18" charset="0"/>
              </a:rPr>
              <a:t>¿Cuáles son las propiedades fisicoquímicas y/o bioquímicas que diferencian al producto de sus contaminantes?</a:t>
            </a:r>
          </a:p>
          <a:p>
            <a:pPr lvl="2" algn="just" eaLnBrk="0" hangingPunct="0">
              <a:tabLst>
                <a:tab pos="685800" algn="l"/>
              </a:tabLst>
            </a:pPr>
            <a:r>
              <a:rPr lang="es-CL" dirty="0">
                <a:latin typeface="Comic Sans MS" pitchFamily="66" charset="0"/>
                <a:cs typeface="Times New Roman" pitchFamily="18" charset="0"/>
              </a:rPr>
              <a:t>¿Cuál es el costo de las diferentes alternativas del DSP?</a:t>
            </a:r>
          </a:p>
          <a:p>
            <a:pPr lvl="2" algn="just" eaLnBrk="0" hangingPunct="0">
              <a:tabLst>
                <a:tab pos="685800" algn="l"/>
              </a:tabLst>
            </a:pPr>
            <a:r>
              <a:rPr lang="es-CL" dirty="0" smtClean="0">
                <a:latin typeface="Comic Sans MS" pitchFamily="66" charset="0"/>
                <a:cs typeface="Times New Roman" pitchFamily="18" charset="0"/>
              </a:rPr>
              <a:t>¿Cuál </a:t>
            </a:r>
            <a:r>
              <a:rPr lang="es-CL" dirty="0">
                <a:latin typeface="Comic Sans MS" pitchFamily="66" charset="0"/>
                <a:cs typeface="Times New Roman" pitchFamily="18" charset="0"/>
              </a:rPr>
              <a:t>es la eficiencia de cada etapa?</a:t>
            </a:r>
            <a:endParaRPr lang="es-CL" b="1" dirty="0"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685800" algn="l"/>
              </a:tabLst>
            </a:pPr>
            <a:endParaRPr lang="es-CL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096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3600" b="1" u="sng">
                <a:solidFill>
                  <a:srgbClr val="000066"/>
                </a:solidFill>
              </a:rPr>
              <a:t>Proceso de producción de Biomasa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Crecimiento de la Biomasa (Fermentación)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Separación de la biomasa del medio de cultivo.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Secado y post-tratamientos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Almacenamiento de la biomasa</a:t>
            </a:r>
          </a:p>
          <a:p>
            <a:pPr marL="342900" indent="-342900">
              <a:spcBef>
                <a:spcPct val="20000"/>
              </a:spcBef>
            </a:pPr>
            <a:endParaRPr lang="es-ES" sz="3200">
              <a:solidFill>
                <a:srgbClr val="00006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8915400" cy="6292850"/>
        </p:xfrm>
        <a:graphic>
          <a:graphicData uri="http://schemas.openxmlformats.org/presentationml/2006/ole">
            <p:oleObj spid="_x0000_s4098" name="Flowsheet" r:id="rId3" imgW="9291600" imgH="671400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762000"/>
            <a:ext cx="6172200" cy="3505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" sz="4400">
                <a:solidFill>
                  <a:schemeClr val="tx2"/>
                </a:solidFill>
              </a:rPr>
              <a:t>Proceso de producción de Virus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Crecimiento de Células empaquetadoras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Infección de Células empaquetadoras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Crecimiento de Células empaquetadoras infectadas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Recuperación de Células empaquetadoras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Rompimiento de las células (según virus)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Separación de los debris celulares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Purificación de los virus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Almacenamiento de los virus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s-ES" sz="280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858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</a:rPr>
              <a:t>Proceso de producción de Metabolitos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85800" y="2209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Crecimiento de la Biomasa (Fermentación)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Separación del metabolito de la biomasa.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Tratamiento y purificación del metabolito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Almacenamiento del metabolito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814388"/>
          <a:ext cx="9144000" cy="5227637"/>
        </p:xfrm>
        <a:graphic>
          <a:graphicData uri="http://schemas.openxmlformats.org/presentationml/2006/ole">
            <p:oleObj spid="_x0000_s5122" name="Flowsheet" r:id="rId3" imgW="11797200" imgH="6742800" progId="">
              <p:embed/>
            </p:oleObj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71600" y="2286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/>
              <a:t>Producción de Ácido Cítrico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762000"/>
            <a:ext cx="5715000" cy="3505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9800"/>
            <a:ext cx="7772400" cy="990600"/>
          </a:xfrm>
          <a:noFill/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Proceso de producción de proteínas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FBB88-8D41-4E69-955C-CBEB46A96956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>
              <a:off x="1584" y="5378"/>
              <a:ext cx="1292" cy="37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4" name="Line 22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5" name="Line 23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7" name="Rectangle 25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1" name="Line 29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2" name="Line 30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3" name="Line 31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4" name="Line 32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5" name="Line 33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33827" name="Rectangle 35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33828" name="Rectangle 36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29" name="Rectangle 37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30" name="Line 38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31" name="Rectangle 39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32" name="Rectangle 40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33" name="Rectangle 41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  <p:sp>
        <p:nvSpPr>
          <p:cNvPr id="42" name="4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3600" smtClean="0"/>
              <a:t>Efecto de la eficiencia de cada etapa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58674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FBB88-8D41-4E69-955C-CBEB46A96956}" type="slidenum">
              <a:rPr lang="es-ES" smtClean="0"/>
              <a:pPr>
                <a:defRPr/>
              </a:pPr>
              <a:t>38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7970838" cy="625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5148263" y="5445125"/>
            <a:ext cx="172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Capacidad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635375" y="3933825"/>
            <a:ext cx="172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Resolución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1835150" y="5445125"/>
            <a:ext cx="172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Velocidad</a:t>
            </a: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4140200" y="6237288"/>
            <a:ext cx="20161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Recuperación</a:t>
            </a:r>
          </a:p>
        </p:txBody>
      </p:sp>
      <p:sp>
        <p:nvSpPr>
          <p:cNvPr id="35847" name="Text Box 10"/>
          <p:cNvSpPr txBox="1">
            <a:spLocks noChangeArrowheads="1"/>
          </p:cNvSpPr>
          <p:nvPr/>
        </p:nvSpPr>
        <p:spPr bwMode="auto">
          <a:xfrm>
            <a:off x="5364163" y="4005263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 fácil es separar</a:t>
            </a:r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6659563" y="5445125"/>
            <a:ext cx="2484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Cuanto se procesa</a:t>
            </a:r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5940425" y="6308725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Cuanto se recupera</a:t>
            </a: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539750" y="5876925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 rápido se procesa</a:t>
            </a: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9B00E4-0DE7-40FA-BF57-5A2BC39ED2B6}" type="slidenum">
              <a:rPr lang="es-ES" smtClean="0"/>
              <a:pPr>
                <a:defRPr/>
              </a:pPr>
              <a:t>39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Programa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72480" cy="4572000"/>
          </a:xfrm>
        </p:spPr>
        <p:txBody>
          <a:bodyPr/>
          <a:lstStyle/>
          <a:p>
            <a:pPr eaLnBrk="1" hangingPunct="1"/>
            <a:r>
              <a:rPr lang="es-ES" dirty="0" smtClean="0"/>
              <a:t>Introducción a los productos biotecnológicos</a:t>
            </a:r>
          </a:p>
          <a:p>
            <a:pPr eaLnBrk="1" hangingPunct="1"/>
            <a:r>
              <a:rPr lang="es-ES" b="1" u="sng" dirty="0" smtClean="0"/>
              <a:t>Recuperación de Bioproductos</a:t>
            </a:r>
          </a:p>
          <a:p>
            <a:pPr eaLnBrk="1" hangingPunct="1"/>
            <a:r>
              <a:rPr lang="es-ES" dirty="0" smtClean="0"/>
              <a:t>Separación Sólido-Líquido:</a:t>
            </a:r>
          </a:p>
          <a:p>
            <a:pPr lvl="2" eaLnBrk="1" hangingPunct="1"/>
            <a:r>
              <a:rPr lang="es-ES" dirty="0" smtClean="0"/>
              <a:t>Centrifugación</a:t>
            </a:r>
          </a:p>
          <a:p>
            <a:pPr lvl="2" eaLnBrk="1" hangingPunct="1"/>
            <a:r>
              <a:rPr lang="es-ES" dirty="0" smtClean="0"/>
              <a:t>Filtración</a:t>
            </a:r>
          </a:p>
          <a:p>
            <a:pPr lvl="3" eaLnBrk="1" hangingPunct="1"/>
            <a:r>
              <a:rPr lang="es-ES" dirty="0" smtClean="0"/>
              <a:t>Coagulación</a:t>
            </a:r>
          </a:p>
          <a:p>
            <a:pPr lvl="3" eaLnBrk="1" hangingPunct="1"/>
            <a:r>
              <a:rPr lang="es-ES" dirty="0" smtClean="0"/>
              <a:t>Floculación</a:t>
            </a:r>
          </a:p>
          <a:p>
            <a:pPr lvl="2" eaLnBrk="1" hangingPunct="1"/>
            <a:r>
              <a:rPr lang="es-ES" dirty="0" smtClean="0"/>
              <a:t>Procesos de Membrana</a:t>
            </a:r>
          </a:p>
          <a:p>
            <a:pPr lvl="3" eaLnBrk="1" hangingPunct="1"/>
            <a:r>
              <a:rPr lang="es-ES" dirty="0" smtClean="0"/>
              <a:t>Micro filtración</a:t>
            </a:r>
          </a:p>
          <a:p>
            <a:pPr lvl="3" eaLnBrk="1" hangingPunct="1"/>
            <a:r>
              <a:rPr lang="es-ES" dirty="0" smtClean="0"/>
              <a:t>Ultra filtración</a:t>
            </a:r>
          </a:p>
          <a:p>
            <a:pPr lvl="3" eaLnBrk="1" hangingPunct="1"/>
            <a:r>
              <a:rPr lang="es-ES" dirty="0" smtClean="0"/>
              <a:t>Diálisis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200" smtClean="0">
                <a:solidFill>
                  <a:srgbClr val="FF0000"/>
                </a:solidFill>
                <a:latin typeface="Comic Sans MS" pitchFamily="66" charset="0"/>
              </a:rPr>
              <a:t>REGLAS HEURISTICAS PARA EL DISEÑO DE SISTEMAS DE SEPARACION</a:t>
            </a:r>
            <a:endParaRPr lang="es-E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5038"/>
            <a:ext cx="7993063" cy="1752600"/>
          </a:xfrm>
        </p:spPr>
        <p:txBody>
          <a:bodyPr/>
          <a:lstStyle/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Seleccionar la separación basándose en diferentes propiedades.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Separar el compuesto más abundante primero.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Usar etapas de purificación lo antes posible.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Seleccionar procesos que exploten las diferencias en las propiedades fisicoquímicas en la forma más eficiente.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Hacer el trabajo más difícil al final.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A2046-01C1-4ADB-8926-A692BD96F12B}" type="slidenum">
              <a:rPr lang="es-ES" smtClean="0"/>
              <a:pPr>
                <a:defRPr/>
              </a:pPr>
              <a:t>40</a:t>
            </a:fld>
            <a:r>
              <a:rPr lang="es-ES" dirty="0" smtClean="0"/>
              <a:t>/40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¿Cuáles son las etapas en las cuales hay una Separación Sólido-Líquido?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42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26627" name="Rectangle 1027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28" name="Rectangle 1028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29" name="Rectangle 1029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0" name="Rectangle 1030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1" name="Rectangle 1031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26632" name="Rectangle 1032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3" name="Rectangle 1033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4" name="Rectangle 1034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5" name="Rectangle 1035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6" name="Rectangle 1036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37" name="Rectangle 1037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39" name="Rectangle 1039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40" name="Line 1040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1" name="Line 1041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2" name="Line 1042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3" name="Line 1043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4" name="Line 1044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5" name="Line 1045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6" name="Line 1046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7" name="Line 1047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8" name="Line 1048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9" name="Rectangle 1049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50" name="Rectangle 1050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26651" name="Line 1051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2" name="Line 1052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3" name="Line 1053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4" name="Line 1054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5" name="Line 1055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6" name="Line 1056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7" name="Line 1057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8" name="Rectangle 1058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26659" name="Rectangle 1059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26660" name="Rectangle 1060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1" name="Rectangle 1061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2" name="Line 1062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63" name="Rectangle 1063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4" name="Rectangle 1064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5" name="Rectangle 1065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  <p:sp>
        <p:nvSpPr>
          <p:cNvPr id="42" name="4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27656" name="Rectangle 1027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7" name="Rectangle 1028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8" name="Rectangle 1029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59" name="Rectangle 1030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0" name="Rectangle 1031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27661" name="Rectangle 1032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2" name="Rectangle 1033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3" name="Rectangle 1034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4" name="Rectangle 1035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5" name="Rectangle 1036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6" name="Rectangle 1037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7" name="Rectangle 1038"/>
            <p:cNvSpPr>
              <a:spLocks noChangeArrowheads="1"/>
            </p:cNvSpPr>
            <p:nvPr/>
          </p:nvSpPr>
          <p:spPr bwMode="auto">
            <a:xfrm>
              <a:off x="1584" y="5378"/>
              <a:ext cx="1292" cy="37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8" name="Rectangle 1039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9" name="Line 1040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0" name="Line 1041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1" name="Line 1042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2" name="Line 1043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3" name="Line 1044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4" name="Line 1045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5" name="Line 1046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6" name="Line 1047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7" name="Line 1048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8" name="Rectangle 1049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79" name="Rectangle 1050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27680" name="Line 1051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1" name="Line 1052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2" name="Line 1053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3" name="Line 1054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4" name="Line 1055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5" name="Line 1056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6" name="Line 1057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7" name="Rectangle 1058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27688" name="Rectangle 1059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27689" name="Rectangle 1060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0" name="Rectangle 1061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1" name="Line 1062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92" name="Rectangle 1063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3" name="Rectangle 1064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4" name="Rectangle 1065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  <p:grpSp>
        <p:nvGrpSpPr>
          <p:cNvPr id="3" name="Group 1066"/>
          <p:cNvGrpSpPr>
            <a:grpSpLocks/>
          </p:cNvGrpSpPr>
          <p:nvPr/>
        </p:nvGrpSpPr>
        <p:grpSpPr bwMode="auto">
          <a:xfrm>
            <a:off x="533400" y="762000"/>
            <a:ext cx="6553200" cy="4419600"/>
            <a:chOff x="336" y="480"/>
            <a:chExt cx="4128" cy="2784"/>
          </a:xfrm>
        </p:grpSpPr>
        <p:sp>
          <p:nvSpPr>
            <p:cNvPr id="27652" name="Oval 1067"/>
            <p:cNvSpPr>
              <a:spLocks noChangeArrowheads="1"/>
            </p:cNvSpPr>
            <p:nvPr/>
          </p:nvSpPr>
          <p:spPr bwMode="auto">
            <a:xfrm>
              <a:off x="1296" y="480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3" name="Oval 1068"/>
            <p:cNvSpPr>
              <a:spLocks noChangeArrowheads="1"/>
            </p:cNvSpPr>
            <p:nvPr/>
          </p:nvSpPr>
          <p:spPr bwMode="auto">
            <a:xfrm>
              <a:off x="384" y="1296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4" name="Oval 1069"/>
            <p:cNvSpPr>
              <a:spLocks noChangeArrowheads="1"/>
            </p:cNvSpPr>
            <p:nvPr/>
          </p:nvSpPr>
          <p:spPr bwMode="auto">
            <a:xfrm>
              <a:off x="2160" y="2592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5" name="Oval 1070"/>
            <p:cNvSpPr>
              <a:spLocks noChangeArrowheads="1"/>
            </p:cNvSpPr>
            <p:nvPr/>
          </p:nvSpPr>
          <p:spPr bwMode="auto">
            <a:xfrm>
              <a:off x="336" y="2352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7" name="4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  <p:sp>
        <p:nvSpPr>
          <p:cNvPr id="48" name="4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ChangeArrowheads="1"/>
          </p:cNvSpPr>
          <p:nvPr/>
        </p:nvSpPr>
        <p:spPr bwMode="auto">
          <a:xfrm>
            <a:off x="304800" y="49213"/>
            <a:ext cx="8382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Procesos de Separaciones Sólido-Líquido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  <a:endParaRPr lang="es-ES_tradnl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auto">
          <a:xfrm>
            <a:off x="304800" y="49213"/>
            <a:ext cx="8382000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Procesos de Separaciones Sólido-Líquido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células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desechos celulares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Recuperación de cuerpos incluidos  ¿ Qué son?</a:t>
            </a: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Concentración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 sz="2000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04800" y="49213"/>
            <a:ext cx="838200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Procesos de Separaciones Sólido-Líquido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  <a:endParaRPr lang="es-ES_tradnl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células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desechos celulares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Recuperación de cuerpos incluidos  ¿ Qué son?</a:t>
            </a: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Concentración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 sz="2000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04800" y="49213"/>
            <a:ext cx="8382000" cy="686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PProcesos de Separaciones Sólido-Líquido</a:t>
            </a: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  <a:endParaRPr lang="es-ES_tradnl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células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desechos celulares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Recuperación de cuerpos incluidos  ¿ Qué son?</a:t>
            </a: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Concentración</a:t>
            </a:r>
            <a:endParaRPr lang="es-ES_tradnl" sz="2000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¿Qué contiene la suspensión proveniente del fermentador?</a:t>
            </a:r>
            <a:endParaRPr lang="es-ES_tradnl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 m.o intactos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 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Fragmentos de m.o 	¿Por qué?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Fase sólida</a:t>
            </a:r>
            <a:r>
              <a:rPr lang="es-ES_tradnl" sz="2000">
                <a:cs typeface="Times New Roman" pitchFamily="18" charset="0"/>
              </a:rPr>
              <a:t>        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Ingredientes insolubles del medio, i.e glucano.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 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Sustrato insoluble residual</a:t>
            </a:r>
            <a:endParaRPr lang="es-ES_tradnl" sz="2000">
              <a:cs typeface="Times New Roman" pitchFamily="18" charset="0"/>
            </a:endParaRPr>
          </a:p>
          <a:p>
            <a:pPr marL="1828800" lvl="3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Sustrato soluble residual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Fase líquida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      Metabolitos</a:t>
            </a:r>
            <a:r>
              <a:rPr lang="es-ES_tradnl" sz="2000">
                <a:cs typeface="Times New Roman" pitchFamily="18" charset="0"/>
              </a:rPr>
              <a:t> 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intermedios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Productos deseados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Otros productos solubles</a:t>
            </a:r>
            <a:endParaRPr lang="es-ES_tradnl" sz="2000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ChangeArrowheads="1"/>
          </p:cNvSpPr>
          <p:nvPr/>
        </p:nvSpPr>
        <p:spPr bwMode="auto">
          <a:xfrm>
            <a:off x="533400" y="304800"/>
            <a:ext cx="838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 Cuáles son las operaciones unitarias utilizadas para la separación sólido-líquido? ¿ Cuáles conocen sus ecuaciones de diseño?</a:t>
            </a:r>
            <a:endParaRPr lang="es-ES_tradnl" sz="2000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endParaRPr lang="es-ES" sz="200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1472" y="642918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b="1" u="sng" dirty="0" smtClean="0"/>
              <a:t>Rompimiento de Células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Métodos Mecánicos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err="1" smtClean="0"/>
              <a:t>Homogenizadores</a:t>
            </a:r>
            <a:endParaRPr lang="es-E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Molinos de Bolas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Métodos No Mecánicos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Solventes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Álcalis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Enzimáticos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b="1" u="sng" dirty="0" smtClean="0"/>
              <a:t>Concentración de Proteínas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Precipitación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Selectiva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No selectiva</a:t>
            </a:r>
            <a:r>
              <a:rPr lang="es-ES" sz="2000" dirty="0" smtClean="0">
                <a:latin typeface="Courier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Extracción Líquido-Líquido</a:t>
            </a:r>
          </a:p>
          <a:p>
            <a:pPr lvl="2" eaLnBrk="1" hangingPunct="1">
              <a:lnSpc>
                <a:spcPct val="90000"/>
              </a:lnSpc>
            </a:pPr>
            <a:endParaRPr lang="es-ES" sz="2000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3400" y="304800"/>
            <a:ext cx="8382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</a:pPr>
            <a:r>
              <a:rPr lang="es-ES_tradnl" sz="2000" b="1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 Cuáles son las operaciones unitarias utilizadas para la separación sólido-líquido?</a:t>
            </a:r>
            <a:endParaRPr lang="es-ES_tradnl" sz="20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Sedimentación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smtClean="0">
                <a:cs typeface="Times New Roman" pitchFamily="18" charset="0"/>
              </a:rPr>
              <a:t> </a:t>
            </a:r>
            <a:r>
              <a:rPr lang="es-ES_tradnl" sz="2000" dirty="0" smtClean="0">
                <a:latin typeface="Comic Sans MS" pitchFamily="66" charset="0"/>
                <a:cs typeface="Times New Roman" pitchFamily="18" charset="0"/>
              </a:rPr>
              <a:t>Centrifugación</a:t>
            </a: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err="1" smtClean="0">
                <a:latin typeface="Comic Sans MS" pitchFamily="66" charset="0"/>
                <a:cs typeface="Times New Roman" pitchFamily="18" charset="0"/>
              </a:rPr>
              <a:t>Hidrociclones</a:t>
            </a: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				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Operaciones auxiliares 	</a:t>
            </a: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Coagulación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 </a:t>
            </a: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Floculación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Operaciones de membrana 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err="1">
                <a:latin typeface="Comic Sans MS" pitchFamily="66" charset="0"/>
                <a:cs typeface="Times New Roman" pitchFamily="18" charset="0"/>
              </a:rPr>
              <a:t>Microfiltración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Ultrafiltración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Diálisis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Extracción líquido-líquido</a:t>
            </a:r>
            <a:r>
              <a:rPr lang="es-ES" sz="2000" dirty="0"/>
              <a:t> 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858000" y="137160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Sí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929454" y="235743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Sí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utoUpdateAnimBg="0"/>
      <p:bldP spid="6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143000"/>
            <a:ext cx="79565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2 CuadroTexto"/>
          <p:cNvSpPr txBox="1">
            <a:spLocks noChangeArrowheads="1"/>
          </p:cNvSpPr>
          <p:nvPr/>
        </p:nvSpPr>
        <p:spPr bwMode="auto">
          <a:xfrm>
            <a:off x="785813" y="357188"/>
            <a:ext cx="8072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/>
              <a:t>Rango de Operación de diferentes operaciones de separación sólido-líquido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Biotecnológicos-2011</a:t>
            </a:r>
            <a:endParaRPr lang="es-E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6715172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¿Qué debemos aprender en esta clase?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52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b="1" u="sng" dirty="0" smtClean="0"/>
              <a:t>Purificación de Proteínas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Técnicas </a:t>
            </a:r>
            <a:r>
              <a:rPr lang="es-ES" sz="2800" dirty="0" err="1" smtClean="0"/>
              <a:t>Cromatográficas</a:t>
            </a:r>
            <a:r>
              <a:rPr lang="es-ES" sz="28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Adsorción, Adsorción en Columnas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Teoría de Cromatografía de Proteínas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Filtración por Geles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Intercambio Iónico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err="1" smtClean="0"/>
              <a:t>Cromatofocusing</a:t>
            </a:r>
            <a:endParaRPr lang="es-ES" sz="1400" dirty="0" smtClean="0"/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Interacción Hidrofóbica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Fase reversa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Afinidad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Cromatografía de lecho </a:t>
            </a:r>
            <a:r>
              <a:rPr lang="es-ES" sz="2400" dirty="0" smtClean="0"/>
              <a:t>expandido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Cromatografía de desplazamiento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Técnicas Electroforéticas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Electroforesis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err="1" smtClean="0"/>
              <a:t>Isoelectroenfoque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800" b="1" u="sng" dirty="0" smtClean="0"/>
              <a:t>Diseño de sistemas de </a:t>
            </a:r>
            <a:r>
              <a:rPr lang="es-ES" sz="2800" b="1" u="sng" dirty="0" smtClean="0"/>
              <a:t>bombeo</a:t>
            </a:r>
            <a:endParaRPr lang="es-ES" sz="2400" b="1" u="sng" dirty="0" smtClean="0"/>
          </a:p>
          <a:p>
            <a:pPr lvl="2" eaLnBrk="1" hangingPunct="1">
              <a:lnSpc>
                <a:spcPct val="90000"/>
              </a:lnSpc>
            </a:pPr>
            <a:endParaRPr lang="es-ES" sz="2000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eaLnBrk="1" hangingPunct="1"/>
            <a:r>
              <a:rPr lang="es-ES" smtClean="0"/>
              <a:t>Diseño de Procesos de Separación</a:t>
            </a:r>
          </a:p>
          <a:p>
            <a:pPr eaLnBrk="1" hangingPunct="1"/>
            <a:r>
              <a:rPr lang="es-ES" smtClean="0"/>
              <a:t>Cultivo de Células Animales y Vegetales</a:t>
            </a:r>
          </a:p>
          <a:p>
            <a:pPr eaLnBrk="1" hangingPunct="1"/>
            <a:r>
              <a:rPr lang="es-ES" smtClean="0"/>
              <a:t>Procesos Biotecnológicos</a:t>
            </a:r>
          </a:p>
          <a:p>
            <a:pPr eaLnBrk="1" hangingPunct="1"/>
            <a:r>
              <a:rPr lang="es-ES" smtClean="0"/>
              <a:t>Industria Biotecnológica de Proteínas</a:t>
            </a:r>
          </a:p>
          <a:p>
            <a:pPr eaLnBrk="1" hangingPunct="1"/>
            <a:endParaRPr lang="es-ES" smtClean="0"/>
          </a:p>
          <a:p>
            <a:pPr algn="ctr" eaLnBrk="1" hangingPunct="1">
              <a:buFontTx/>
              <a:buNone/>
            </a:pPr>
            <a:r>
              <a:rPr lang="es-ES" u="sng" smtClean="0"/>
              <a:t>Material del Curso</a:t>
            </a:r>
          </a:p>
          <a:p>
            <a:pPr algn="ctr" eaLnBrk="1" hangingPunct="1">
              <a:buFontTx/>
              <a:buNone/>
            </a:pPr>
            <a:r>
              <a:rPr lang="es-ES" smtClean="0"/>
              <a:t>En U_ Cursos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b="1" dirty="0" smtClean="0"/>
              <a:t>Evaluación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" b="1" dirty="0" smtClean="0"/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3 Controles y Examen (</a:t>
            </a:r>
            <a:r>
              <a:rPr lang="es-ES" dirty="0" err="1" smtClean="0"/>
              <a:t>Nc</a:t>
            </a:r>
            <a:r>
              <a:rPr lang="es-ES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Ejercicios y Tareas (Ne)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Trabajo de Investigación (</a:t>
            </a:r>
            <a:r>
              <a:rPr lang="es-ES" dirty="0" err="1" smtClean="0"/>
              <a:t>N</a:t>
            </a:r>
            <a:r>
              <a:rPr lang="es-ES" baseline="-25000" dirty="0" err="1" smtClean="0"/>
              <a:t>trabajo</a:t>
            </a:r>
            <a:r>
              <a:rPr lang="es-ES" dirty="0" smtClean="0"/>
              <a:t>)-Postgrado</a:t>
            </a:r>
            <a:endParaRPr lang="es-ES" dirty="0" smtClean="0"/>
          </a:p>
          <a:p>
            <a:pPr eaLnBrk="1" hangingPunct="1">
              <a:lnSpc>
                <a:spcPct val="90000"/>
              </a:lnSpc>
            </a:pPr>
            <a:endParaRPr lang="es-ES" dirty="0" smtClean="0"/>
          </a:p>
          <a:p>
            <a:pPr eaLnBrk="1" hangingPunct="1">
              <a:lnSpc>
                <a:spcPct val="90000"/>
              </a:lnSpc>
            </a:pPr>
            <a:r>
              <a:rPr lang="es-ES" dirty="0" err="1" smtClean="0"/>
              <a:t>NF</a:t>
            </a:r>
            <a:r>
              <a:rPr lang="es-ES" baseline="-25000" dirty="0" err="1" smtClean="0"/>
              <a:t>Pregrado</a:t>
            </a:r>
            <a:r>
              <a:rPr lang="es-ES" dirty="0" smtClean="0"/>
              <a:t> = 0.75 </a:t>
            </a:r>
            <a:r>
              <a:rPr lang="es-ES" dirty="0" err="1" smtClean="0"/>
              <a:t>Nc</a:t>
            </a:r>
            <a:r>
              <a:rPr lang="es-ES" dirty="0" smtClean="0"/>
              <a:t>+ 0.25 Ne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err="1" smtClean="0"/>
              <a:t>NF</a:t>
            </a:r>
            <a:r>
              <a:rPr lang="es-ES" baseline="-25000" dirty="0" err="1" smtClean="0"/>
              <a:t>Postgrado</a:t>
            </a:r>
            <a:r>
              <a:rPr lang="es-ES" dirty="0" smtClean="0"/>
              <a:t> = 0.75 </a:t>
            </a:r>
            <a:r>
              <a:rPr lang="es-ES" dirty="0" err="1" smtClean="0"/>
              <a:t>Nc</a:t>
            </a:r>
            <a:r>
              <a:rPr lang="es-ES" dirty="0" smtClean="0"/>
              <a:t>+ 0.15 Ne+0.10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trabajo</a:t>
            </a:r>
            <a:endParaRPr lang="es-ES" dirty="0" smtClean="0"/>
          </a:p>
          <a:p>
            <a:pPr eaLnBrk="1" hangingPunct="1">
              <a:lnSpc>
                <a:spcPct val="90000"/>
              </a:lnSpc>
            </a:pPr>
            <a:endParaRPr lang="es-ES" dirty="0" smtClean="0"/>
          </a:p>
          <a:p>
            <a:pPr eaLnBrk="1" hangingPunct="1">
              <a:lnSpc>
                <a:spcPct val="90000"/>
              </a:lnSpc>
            </a:pPr>
            <a:endParaRPr lang="es-ES" dirty="0" smtClean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/>
              <a:t>Bibliografía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b="1" smtClean="0"/>
              <a:t>1.</a:t>
            </a:r>
            <a:r>
              <a:rPr lang="es-ES" sz="2800" b="1" smtClean="0"/>
              <a:t> </a:t>
            </a:r>
            <a:r>
              <a:rPr lang="es-ES" sz="2000" smtClean="0"/>
              <a:t>Scope R.K "Protein Purification: Principles and Practice" 3er Edición, Spingerm 1994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2. Harris E.L. and Angal S. "Protein purification methods: A practical approach" 1ª Edición, IRL Press, 1989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3. Belter P., Cussler E.L. and Hu Wei Shou "Bioseparations : Dowstream Processing for Biotechnology":, John Wiley and Sons , 1988.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4. </a:t>
            </a:r>
            <a:r>
              <a:rPr lang="es-ES" sz="2000" b="1" smtClean="0">
                <a:solidFill>
                  <a:srgbClr val="FF0000"/>
                </a:solidFill>
              </a:rPr>
              <a:t>Doran M." Bioprocess Engineering Principles", Academic Press, 1995.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5. Asenjo J.A. "Separation processes in Biotechnology", Marcel Dekker, 1990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6. Tejeda, R.M.Montesinos, R.Guzman "Bioseparaciones", Editorial Unison, 1995.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7. Ahuja S “Handbook of Bioseparations”, Academic Press, 2000.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84BD3-5475-4658-BE04-6F6150CC7C25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1405</Words>
  <Application>Microsoft PowerPoint</Application>
  <PresentationFormat>Presentación en pantalla (4:3)</PresentationFormat>
  <Paragraphs>553</Paragraphs>
  <Slides>52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52</vt:i4>
      </vt:variant>
    </vt:vector>
  </HeadingPairs>
  <TitlesOfParts>
    <vt:vector size="56" baseType="lpstr">
      <vt:lpstr>Diseño predeterminado</vt:lpstr>
      <vt:lpstr>Imagen de mapa de bits</vt:lpstr>
      <vt:lpstr>Imagen</vt:lpstr>
      <vt:lpstr>Flowsheet</vt:lpstr>
      <vt:lpstr>Separación y Procesos Biotecnológicos    Primavera 2011</vt:lpstr>
      <vt:lpstr>Diapositiva 2</vt:lpstr>
      <vt:lpstr>Clases</vt:lpstr>
      <vt:lpstr>Programa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Introducción 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Esquema general de la producción de productos biotecnológicos</vt:lpstr>
      <vt:lpstr>Diapositiva 24</vt:lpstr>
      <vt:lpstr>Diapositiva 25</vt:lpstr>
      <vt:lpstr>Diapositiva 26</vt:lpstr>
      <vt:lpstr>Diapositiva 27</vt:lpstr>
      <vt:lpstr>Productos Biotecnológicos de Interés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Proceso de producción de proteínas</vt:lpstr>
      <vt:lpstr>Diapositiva 37</vt:lpstr>
      <vt:lpstr>Efecto de la eficiencia de cada etapa</vt:lpstr>
      <vt:lpstr>Diapositiva 39</vt:lpstr>
      <vt:lpstr>REGLAS HEURISTICAS PARA EL DISEÑO DE SISTEMAS DE SEPARACION</vt:lpstr>
      <vt:lpstr>Diapositiva 41</vt:lpstr>
      <vt:lpstr>¿Cuáles son las etapas en las cuales hay una Separación Sólido-Líquido?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Centrifugación    Operación unitaria utilizada para la separación: sólido-líquido    líquido-líquido </dc:title>
  <dc:creator>Maria Elena Lienqueo C.</dc:creator>
  <cp:lastModifiedBy>FCFM</cp:lastModifiedBy>
  <cp:revision>54</cp:revision>
  <dcterms:created xsi:type="dcterms:W3CDTF">2003-07-31T09:16:05Z</dcterms:created>
  <dcterms:modified xsi:type="dcterms:W3CDTF">2011-10-11T20:38:08Z</dcterms:modified>
</cp:coreProperties>
</file>