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57" r:id="rId2"/>
    <p:sldId id="348" r:id="rId3"/>
    <p:sldId id="345" r:id="rId4"/>
    <p:sldId id="262" r:id="rId5"/>
    <p:sldId id="296" r:id="rId6"/>
    <p:sldId id="333" r:id="rId7"/>
    <p:sldId id="291" r:id="rId8"/>
    <p:sldId id="334" r:id="rId9"/>
    <p:sldId id="304" r:id="rId10"/>
    <p:sldId id="293" r:id="rId11"/>
    <p:sldId id="263" r:id="rId12"/>
    <p:sldId id="265" r:id="rId13"/>
    <p:sldId id="266" r:id="rId14"/>
    <p:sldId id="316" r:id="rId15"/>
    <p:sldId id="305" r:id="rId16"/>
    <p:sldId id="346" r:id="rId17"/>
    <p:sldId id="340" r:id="rId18"/>
    <p:sldId id="294" r:id="rId19"/>
    <p:sldId id="295" r:id="rId20"/>
    <p:sldId id="306" r:id="rId21"/>
    <p:sldId id="297" r:id="rId22"/>
    <p:sldId id="298" r:id="rId23"/>
    <p:sldId id="314" r:id="rId24"/>
    <p:sldId id="301" r:id="rId25"/>
    <p:sldId id="300" r:id="rId26"/>
    <p:sldId id="337" r:id="rId27"/>
    <p:sldId id="299" r:id="rId28"/>
    <p:sldId id="302" r:id="rId29"/>
    <p:sldId id="342" r:id="rId30"/>
    <p:sldId id="343" r:id="rId31"/>
    <p:sldId id="332" r:id="rId32"/>
    <p:sldId id="331" r:id="rId33"/>
    <p:sldId id="338" r:id="rId34"/>
    <p:sldId id="339" r:id="rId35"/>
    <p:sldId id="303" r:id="rId36"/>
    <p:sldId id="318" r:id="rId37"/>
    <p:sldId id="319" r:id="rId38"/>
    <p:sldId id="323" r:id="rId39"/>
    <p:sldId id="335" r:id="rId40"/>
    <p:sldId id="324" r:id="rId41"/>
    <p:sldId id="325" r:id="rId42"/>
    <p:sldId id="326" r:id="rId43"/>
    <p:sldId id="327" r:id="rId44"/>
    <p:sldId id="328" r:id="rId45"/>
    <p:sldId id="329" r:id="rId46"/>
    <p:sldId id="336" r:id="rId47"/>
    <p:sldId id="341" r:id="rId48"/>
    <p:sldId id="344" r:id="rId49"/>
    <p:sldId id="349" r:id="rId50"/>
  </p:sldIdLst>
  <p:sldSz cx="9144000" cy="6858000" type="screen4x3"/>
  <p:notesSz cx="6858000" cy="954405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660033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014" y="-8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3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2EE62F-7750-42A8-8674-8A77405848CA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AEECA9-EB04-426F-ADBA-A8F0FFE14CCC}">
      <dgm:prSet phldrT="[Texto]"/>
      <dgm:spPr>
        <a:solidFill>
          <a:srgbClr val="FF0000"/>
        </a:solidFill>
      </dgm:spPr>
      <dgm:t>
        <a:bodyPr/>
        <a:lstStyle/>
        <a:p>
          <a:r>
            <a:rPr lang="en-US" dirty="0" err="1" smtClean="0"/>
            <a:t>Operaciones</a:t>
          </a:r>
          <a:r>
            <a:rPr lang="en-US" dirty="0" smtClean="0"/>
            <a:t> </a:t>
          </a:r>
          <a:r>
            <a:rPr lang="en-US" dirty="0" err="1" smtClean="0"/>
            <a:t>asociada</a:t>
          </a:r>
          <a:endParaRPr lang="en-US" dirty="0"/>
        </a:p>
      </dgm:t>
    </dgm:pt>
    <dgm:pt modelId="{FD72C153-4A15-4BF7-AF71-D694A0265398}" type="parTrans" cxnId="{84DC088C-75EF-4ADF-992C-37372EF7BBD3}">
      <dgm:prSet/>
      <dgm:spPr/>
      <dgm:t>
        <a:bodyPr/>
        <a:lstStyle/>
        <a:p>
          <a:endParaRPr lang="en-US"/>
        </a:p>
      </dgm:t>
    </dgm:pt>
    <dgm:pt modelId="{AE729EA9-4055-428F-A525-B6EE8C66F19C}" type="sibTrans" cxnId="{84DC088C-75EF-4ADF-992C-37372EF7BBD3}">
      <dgm:prSet/>
      <dgm:spPr/>
      <dgm:t>
        <a:bodyPr/>
        <a:lstStyle/>
        <a:p>
          <a:endParaRPr lang="en-US"/>
        </a:p>
      </dgm:t>
    </dgm:pt>
    <dgm:pt modelId="{985038F1-91AC-418E-85E5-C1B78F1B20B1}">
      <dgm:prSet phldrT="[Texto]"/>
      <dgm:spPr>
        <a:solidFill>
          <a:srgbClr val="00B011"/>
        </a:solidFill>
      </dgm:spPr>
      <dgm:t>
        <a:bodyPr/>
        <a:lstStyle/>
        <a:p>
          <a:r>
            <a:rPr lang="en-US" dirty="0" err="1" smtClean="0"/>
            <a:t>Filtración</a:t>
          </a:r>
          <a:r>
            <a:rPr lang="en-US" dirty="0" smtClean="0"/>
            <a:t> Batch y continua</a:t>
          </a:r>
          <a:endParaRPr lang="en-US" dirty="0"/>
        </a:p>
      </dgm:t>
    </dgm:pt>
    <dgm:pt modelId="{ED8BBA47-5CA0-4A90-9478-3D5A7F085B7C}" type="parTrans" cxnId="{6E9D2B3A-7D02-42DD-BFEF-E6EB042A1CB9}">
      <dgm:prSet/>
      <dgm:spPr/>
      <dgm:t>
        <a:bodyPr/>
        <a:lstStyle/>
        <a:p>
          <a:endParaRPr lang="en-US"/>
        </a:p>
      </dgm:t>
    </dgm:pt>
    <dgm:pt modelId="{E51746DA-BEED-4596-92C9-7D38C6086302}" type="sibTrans" cxnId="{6E9D2B3A-7D02-42DD-BFEF-E6EB042A1CB9}">
      <dgm:prSet/>
      <dgm:spPr/>
      <dgm:t>
        <a:bodyPr/>
        <a:lstStyle/>
        <a:p>
          <a:endParaRPr lang="en-US"/>
        </a:p>
      </dgm:t>
    </dgm:pt>
    <dgm:pt modelId="{045912C5-8AA7-4E3C-B82E-F87BEACE8875}">
      <dgm:prSet phldrT="[Texto]" custT="1"/>
      <dgm:spPr>
        <a:solidFill>
          <a:srgbClr val="FF0000"/>
        </a:solidFill>
      </dgm:spPr>
      <dgm:t>
        <a:bodyPr/>
        <a:lstStyle/>
        <a:p>
          <a:r>
            <a:rPr lang="en-US" sz="3600" dirty="0" err="1" smtClean="0"/>
            <a:t>Operación</a:t>
          </a:r>
          <a:r>
            <a:rPr lang="en-US" sz="3600" dirty="0" smtClean="0"/>
            <a:t> de </a:t>
          </a:r>
          <a:r>
            <a:rPr lang="en-US" sz="3600" dirty="0" err="1" smtClean="0"/>
            <a:t>Filtración</a:t>
          </a:r>
          <a:endParaRPr lang="en-US" sz="3600" dirty="0"/>
        </a:p>
      </dgm:t>
    </dgm:pt>
    <dgm:pt modelId="{DFE1F690-F314-49A9-AEFA-58B3FD2FCE9E}" type="parTrans" cxnId="{EFA4BA37-BC03-4D20-8087-00982176A0B5}">
      <dgm:prSet/>
      <dgm:spPr/>
      <dgm:t>
        <a:bodyPr/>
        <a:lstStyle/>
        <a:p>
          <a:endParaRPr lang="es-ES"/>
        </a:p>
      </dgm:t>
    </dgm:pt>
    <dgm:pt modelId="{D7E0C458-5E26-4C23-A58A-38BA81A5090E}" type="sibTrans" cxnId="{EFA4BA37-BC03-4D20-8087-00982176A0B5}">
      <dgm:prSet/>
      <dgm:spPr/>
      <dgm:t>
        <a:bodyPr/>
        <a:lstStyle/>
        <a:p>
          <a:endParaRPr lang="es-ES"/>
        </a:p>
      </dgm:t>
    </dgm:pt>
    <dgm:pt modelId="{0596F00E-2A48-44DE-98EB-0A723D874D0A}" type="pres">
      <dgm:prSet presAssocID="{482EE62F-7750-42A8-8674-8A77405848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38378F2-3F07-4C76-8325-712093384F29}" type="pres">
      <dgm:prSet presAssocID="{045912C5-8AA7-4E3C-B82E-F87BEACE8875}" presName="parentLin" presStyleCnt="0"/>
      <dgm:spPr/>
    </dgm:pt>
    <dgm:pt modelId="{43C7CF87-AF2E-4208-94A2-63D5EE84BEA7}" type="pres">
      <dgm:prSet presAssocID="{045912C5-8AA7-4E3C-B82E-F87BEACE8875}" presName="parentLeftMargin" presStyleLbl="node1" presStyleIdx="0" presStyleCnt="3"/>
      <dgm:spPr/>
      <dgm:t>
        <a:bodyPr/>
        <a:lstStyle/>
        <a:p>
          <a:endParaRPr lang="es-ES"/>
        </a:p>
      </dgm:t>
    </dgm:pt>
    <dgm:pt modelId="{9DC3BC3B-E98C-4902-ACA6-928C56D6317F}" type="pres">
      <dgm:prSet presAssocID="{045912C5-8AA7-4E3C-B82E-F87BEACE8875}" presName="parentText" presStyleLbl="node1" presStyleIdx="0" presStyleCnt="3" custScaleX="13467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A21EB00-7662-4444-AA77-6E3FB7F6E31E}" type="pres">
      <dgm:prSet presAssocID="{045912C5-8AA7-4E3C-B82E-F87BEACE8875}" presName="negativeSpace" presStyleCnt="0"/>
      <dgm:spPr/>
    </dgm:pt>
    <dgm:pt modelId="{7C0B25DC-BB94-470B-94A2-5BD955EA4075}" type="pres">
      <dgm:prSet presAssocID="{045912C5-8AA7-4E3C-B82E-F87BEACE8875}" presName="childText" presStyleLbl="conFgAcc1" presStyleIdx="0" presStyleCnt="3">
        <dgm:presLayoutVars>
          <dgm:bulletEnabled val="1"/>
        </dgm:presLayoutVars>
      </dgm:prSet>
      <dgm:spPr/>
    </dgm:pt>
    <dgm:pt modelId="{18CC29A5-8904-43E2-B3DE-B988A1DA4A62}" type="pres">
      <dgm:prSet presAssocID="{D7E0C458-5E26-4C23-A58A-38BA81A5090E}" presName="spaceBetweenRectangles" presStyleCnt="0"/>
      <dgm:spPr/>
    </dgm:pt>
    <dgm:pt modelId="{7B3A7450-D912-48FD-B435-457155C84D11}" type="pres">
      <dgm:prSet presAssocID="{5FAEECA9-EB04-426F-ADBA-A8F0FFE14CCC}" presName="parentLin" presStyleCnt="0"/>
      <dgm:spPr/>
      <dgm:t>
        <a:bodyPr/>
        <a:lstStyle/>
        <a:p>
          <a:endParaRPr lang="en-US"/>
        </a:p>
      </dgm:t>
    </dgm:pt>
    <dgm:pt modelId="{79C83E4F-8043-4924-8F8B-51F17B3569CA}" type="pres">
      <dgm:prSet presAssocID="{5FAEECA9-EB04-426F-ADBA-A8F0FFE14CC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B50B94C8-CC2E-4F0C-BABF-96BD4F95C4F8}" type="pres">
      <dgm:prSet presAssocID="{5FAEECA9-EB04-426F-ADBA-A8F0FFE14CCC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4B0FD-1E70-4BFD-B4DD-7E099719A2F6}" type="pres">
      <dgm:prSet presAssocID="{5FAEECA9-EB04-426F-ADBA-A8F0FFE14CCC}" presName="negativeSpace" presStyleCnt="0"/>
      <dgm:spPr/>
      <dgm:t>
        <a:bodyPr/>
        <a:lstStyle/>
        <a:p>
          <a:endParaRPr lang="en-US"/>
        </a:p>
      </dgm:t>
    </dgm:pt>
    <dgm:pt modelId="{E93C7938-1995-4611-A050-091AF9CD50AD}" type="pres">
      <dgm:prSet presAssocID="{5FAEECA9-EB04-426F-ADBA-A8F0FFE14CCC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4B799-3CDF-4C97-ABA6-20A2FC175A71}" type="pres">
      <dgm:prSet presAssocID="{AE729EA9-4055-428F-A525-B6EE8C66F19C}" presName="spaceBetweenRectangles" presStyleCnt="0"/>
      <dgm:spPr/>
      <dgm:t>
        <a:bodyPr/>
        <a:lstStyle/>
        <a:p>
          <a:endParaRPr lang="en-US"/>
        </a:p>
      </dgm:t>
    </dgm:pt>
    <dgm:pt modelId="{D99D3F45-0FF6-47D1-A43B-076397C8B382}" type="pres">
      <dgm:prSet presAssocID="{985038F1-91AC-418E-85E5-C1B78F1B20B1}" presName="parentLin" presStyleCnt="0"/>
      <dgm:spPr/>
      <dgm:t>
        <a:bodyPr/>
        <a:lstStyle/>
        <a:p>
          <a:endParaRPr lang="en-US"/>
        </a:p>
      </dgm:t>
    </dgm:pt>
    <dgm:pt modelId="{B5460F4B-7654-46CC-B024-88894442C2C7}" type="pres">
      <dgm:prSet presAssocID="{985038F1-91AC-418E-85E5-C1B78F1B20B1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8C0C9D8F-5C5F-49E9-A64E-B3516BF99316}" type="pres">
      <dgm:prSet presAssocID="{985038F1-91AC-418E-85E5-C1B78F1B20B1}" presName="parentText" presStyleLbl="node1" presStyleIdx="2" presStyleCnt="3" custScaleX="13467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CBAAFD-2D1A-4BF0-8724-7887DB83FE83}" type="pres">
      <dgm:prSet presAssocID="{985038F1-91AC-418E-85E5-C1B78F1B20B1}" presName="negativeSpace" presStyleCnt="0"/>
      <dgm:spPr/>
      <dgm:t>
        <a:bodyPr/>
        <a:lstStyle/>
        <a:p>
          <a:endParaRPr lang="en-US"/>
        </a:p>
      </dgm:t>
    </dgm:pt>
    <dgm:pt modelId="{2A95DB59-74B0-4B0F-AC73-06D29DC0B973}" type="pres">
      <dgm:prSet presAssocID="{985038F1-91AC-418E-85E5-C1B78F1B20B1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2639D04-BDB9-46F6-AAA5-D7C1CFFF5690}" type="presOf" srcId="{5FAEECA9-EB04-426F-ADBA-A8F0FFE14CCC}" destId="{B50B94C8-CC2E-4F0C-BABF-96BD4F95C4F8}" srcOrd="1" destOrd="0" presId="urn:microsoft.com/office/officeart/2005/8/layout/list1"/>
    <dgm:cxn modelId="{44D94F03-F073-482D-ADCF-0FB8A1397E8B}" type="presOf" srcId="{045912C5-8AA7-4E3C-B82E-F87BEACE8875}" destId="{9DC3BC3B-E98C-4902-ACA6-928C56D6317F}" srcOrd="1" destOrd="0" presId="urn:microsoft.com/office/officeart/2005/8/layout/list1"/>
    <dgm:cxn modelId="{9F6B34E8-5C27-4DCA-A3F4-99C6DF63FFC7}" type="presOf" srcId="{482EE62F-7750-42A8-8674-8A77405848CA}" destId="{0596F00E-2A48-44DE-98EB-0A723D874D0A}" srcOrd="0" destOrd="0" presId="urn:microsoft.com/office/officeart/2005/8/layout/list1"/>
    <dgm:cxn modelId="{84DC088C-75EF-4ADF-992C-37372EF7BBD3}" srcId="{482EE62F-7750-42A8-8674-8A77405848CA}" destId="{5FAEECA9-EB04-426F-ADBA-A8F0FFE14CCC}" srcOrd="1" destOrd="0" parTransId="{FD72C153-4A15-4BF7-AF71-D694A0265398}" sibTransId="{AE729EA9-4055-428F-A525-B6EE8C66F19C}"/>
    <dgm:cxn modelId="{7503E72F-C8C5-4455-A545-816B0D45C4B6}" type="presOf" srcId="{5FAEECA9-EB04-426F-ADBA-A8F0FFE14CCC}" destId="{79C83E4F-8043-4924-8F8B-51F17B3569CA}" srcOrd="0" destOrd="0" presId="urn:microsoft.com/office/officeart/2005/8/layout/list1"/>
    <dgm:cxn modelId="{8B3CB386-A4C4-4B28-84C1-9E2B46852022}" type="presOf" srcId="{045912C5-8AA7-4E3C-B82E-F87BEACE8875}" destId="{43C7CF87-AF2E-4208-94A2-63D5EE84BEA7}" srcOrd="0" destOrd="0" presId="urn:microsoft.com/office/officeart/2005/8/layout/list1"/>
    <dgm:cxn modelId="{6E9D2B3A-7D02-42DD-BFEF-E6EB042A1CB9}" srcId="{482EE62F-7750-42A8-8674-8A77405848CA}" destId="{985038F1-91AC-418E-85E5-C1B78F1B20B1}" srcOrd="2" destOrd="0" parTransId="{ED8BBA47-5CA0-4A90-9478-3D5A7F085B7C}" sibTransId="{E51746DA-BEED-4596-92C9-7D38C6086302}"/>
    <dgm:cxn modelId="{30B23F68-3293-41A0-A379-D54FF98AA2A0}" type="presOf" srcId="{985038F1-91AC-418E-85E5-C1B78F1B20B1}" destId="{8C0C9D8F-5C5F-49E9-A64E-B3516BF99316}" srcOrd="1" destOrd="0" presId="urn:microsoft.com/office/officeart/2005/8/layout/list1"/>
    <dgm:cxn modelId="{F761A0CA-ABB6-4004-9C6F-7EE83004288C}" type="presOf" srcId="{985038F1-91AC-418E-85E5-C1B78F1B20B1}" destId="{B5460F4B-7654-46CC-B024-88894442C2C7}" srcOrd="0" destOrd="0" presId="urn:microsoft.com/office/officeart/2005/8/layout/list1"/>
    <dgm:cxn modelId="{EFA4BA37-BC03-4D20-8087-00982176A0B5}" srcId="{482EE62F-7750-42A8-8674-8A77405848CA}" destId="{045912C5-8AA7-4E3C-B82E-F87BEACE8875}" srcOrd="0" destOrd="0" parTransId="{DFE1F690-F314-49A9-AEFA-58B3FD2FCE9E}" sibTransId="{D7E0C458-5E26-4C23-A58A-38BA81A5090E}"/>
    <dgm:cxn modelId="{66207A87-B50D-481E-8303-9BA6219B0754}" type="presParOf" srcId="{0596F00E-2A48-44DE-98EB-0A723D874D0A}" destId="{338378F2-3F07-4C76-8325-712093384F29}" srcOrd="0" destOrd="0" presId="urn:microsoft.com/office/officeart/2005/8/layout/list1"/>
    <dgm:cxn modelId="{FAF960B9-14AE-49CF-B461-A825CCD17BDD}" type="presParOf" srcId="{338378F2-3F07-4C76-8325-712093384F29}" destId="{43C7CF87-AF2E-4208-94A2-63D5EE84BEA7}" srcOrd="0" destOrd="0" presId="urn:microsoft.com/office/officeart/2005/8/layout/list1"/>
    <dgm:cxn modelId="{E51FBEF9-9209-4586-B0F8-8B35EED17FDA}" type="presParOf" srcId="{338378F2-3F07-4C76-8325-712093384F29}" destId="{9DC3BC3B-E98C-4902-ACA6-928C56D6317F}" srcOrd="1" destOrd="0" presId="urn:microsoft.com/office/officeart/2005/8/layout/list1"/>
    <dgm:cxn modelId="{E635E4AC-C956-41A9-817D-F085597CF58C}" type="presParOf" srcId="{0596F00E-2A48-44DE-98EB-0A723D874D0A}" destId="{0A21EB00-7662-4444-AA77-6E3FB7F6E31E}" srcOrd="1" destOrd="0" presId="urn:microsoft.com/office/officeart/2005/8/layout/list1"/>
    <dgm:cxn modelId="{BB519698-0399-4687-91A3-ACECC1DC4E7F}" type="presParOf" srcId="{0596F00E-2A48-44DE-98EB-0A723D874D0A}" destId="{7C0B25DC-BB94-470B-94A2-5BD955EA4075}" srcOrd="2" destOrd="0" presId="urn:microsoft.com/office/officeart/2005/8/layout/list1"/>
    <dgm:cxn modelId="{7167F24C-EE45-43CF-8430-B54F36364DE5}" type="presParOf" srcId="{0596F00E-2A48-44DE-98EB-0A723D874D0A}" destId="{18CC29A5-8904-43E2-B3DE-B988A1DA4A62}" srcOrd="3" destOrd="0" presId="urn:microsoft.com/office/officeart/2005/8/layout/list1"/>
    <dgm:cxn modelId="{E8BD3587-F01A-48A8-8D28-7D47B6344E26}" type="presParOf" srcId="{0596F00E-2A48-44DE-98EB-0A723D874D0A}" destId="{7B3A7450-D912-48FD-B435-457155C84D11}" srcOrd="4" destOrd="0" presId="urn:microsoft.com/office/officeart/2005/8/layout/list1"/>
    <dgm:cxn modelId="{D6A50E65-7BAE-4ED5-B822-AB8CDEA09E60}" type="presParOf" srcId="{7B3A7450-D912-48FD-B435-457155C84D11}" destId="{79C83E4F-8043-4924-8F8B-51F17B3569CA}" srcOrd="0" destOrd="0" presId="urn:microsoft.com/office/officeart/2005/8/layout/list1"/>
    <dgm:cxn modelId="{2FF0EB65-5CAC-4CA8-AEB3-B7DC294C3C36}" type="presParOf" srcId="{7B3A7450-D912-48FD-B435-457155C84D11}" destId="{B50B94C8-CC2E-4F0C-BABF-96BD4F95C4F8}" srcOrd="1" destOrd="0" presId="urn:microsoft.com/office/officeart/2005/8/layout/list1"/>
    <dgm:cxn modelId="{EE84B87F-E7A4-4EA4-95EB-3B002349BC30}" type="presParOf" srcId="{0596F00E-2A48-44DE-98EB-0A723D874D0A}" destId="{CD04B0FD-1E70-4BFD-B4DD-7E099719A2F6}" srcOrd="5" destOrd="0" presId="urn:microsoft.com/office/officeart/2005/8/layout/list1"/>
    <dgm:cxn modelId="{FECCF479-DC4D-40C4-85B0-1E2EA553A2EE}" type="presParOf" srcId="{0596F00E-2A48-44DE-98EB-0A723D874D0A}" destId="{E93C7938-1995-4611-A050-091AF9CD50AD}" srcOrd="6" destOrd="0" presId="urn:microsoft.com/office/officeart/2005/8/layout/list1"/>
    <dgm:cxn modelId="{099D8B53-2F9F-41BB-A1F0-DC739BABE7E0}" type="presParOf" srcId="{0596F00E-2A48-44DE-98EB-0A723D874D0A}" destId="{9114B799-3CDF-4C97-ABA6-20A2FC175A71}" srcOrd="7" destOrd="0" presId="urn:microsoft.com/office/officeart/2005/8/layout/list1"/>
    <dgm:cxn modelId="{00C6028F-AA12-477D-BA52-5FFF1CC65478}" type="presParOf" srcId="{0596F00E-2A48-44DE-98EB-0A723D874D0A}" destId="{D99D3F45-0FF6-47D1-A43B-076397C8B382}" srcOrd="8" destOrd="0" presId="urn:microsoft.com/office/officeart/2005/8/layout/list1"/>
    <dgm:cxn modelId="{514CA67F-3526-4C5F-B0D7-D0DD1249E5E4}" type="presParOf" srcId="{D99D3F45-0FF6-47D1-A43B-076397C8B382}" destId="{B5460F4B-7654-46CC-B024-88894442C2C7}" srcOrd="0" destOrd="0" presId="urn:microsoft.com/office/officeart/2005/8/layout/list1"/>
    <dgm:cxn modelId="{8972704A-91D5-490C-9CD2-D3E760E9AA48}" type="presParOf" srcId="{D99D3F45-0FF6-47D1-A43B-076397C8B382}" destId="{8C0C9D8F-5C5F-49E9-A64E-B3516BF99316}" srcOrd="1" destOrd="0" presId="urn:microsoft.com/office/officeart/2005/8/layout/list1"/>
    <dgm:cxn modelId="{FAFEFC48-9F8F-49B1-A2B9-7D49D7AE616F}" type="presParOf" srcId="{0596F00E-2A48-44DE-98EB-0A723D874D0A}" destId="{B6CBAAFD-2D1A-4BF0-8724-7887DB83FE83}" srcOrd="9" destOrd="0" presId="urn:microsoft.com/office/officeart/2005/8/layout/list1"/>
    <dgm:cxn modelId="{B5BEC4FA-1402-41FD-8790-69A3F2442C85}" type="presParOf" srcId="{0596F00E-2A48-44DE-98EB-0A723D874D0A}" destId="{2A95DB59-74B0-4B0F-AC73-06D29DC0B973}" srcOrd="10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2EE62F-7750-42A8-8674-8A77405848CA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AEECA9-EB04-426F-ADBA-A8F0FFE14CCC}">
      <dgm:prSet phldrT="[Texto]"/>
      <dgm:spPr>
        <a:solidFill>
          <a:srgbClr val="FF0000"/>
        </a:solidFill>
      </dgm:spPr>
      <dgm:t>
        <a:bodyPr/>
        <a:lstStyle/>
        <a:p>
          <a:r>
            <a:rPr lang="en-US" dirty="0" err="1" smtClean="0"/>
            <a:t>Operaciones</a:t>
          </a:r>
          <a:r>
            <a:rPr lang="en-US" dirty="0" smtClean="0"/>
            <a:t> </a:t>
          </a:r>
          <a:r>
            <a:rPr lang="en-US" dirty="0" err="1" smtClean="0"/>
            <a:t>asociada</a:t>
          </a:r>
          <a:r>
            <a:rPr lang="en-US" dirty="0" smtClean="0"/>
            <a:t>: en </a:t>
          </a:r>
          <a:r>
            <a:rPr lang="en-US" dirty="0" err="1" smtClean="0"/>
            <a:t>algunos</a:t>
          </a:r>
          <a:r>
            <a:rPr lang="en-US" dirty="0" smtClean="0"/>
            <a:t> </a:t>
          </a:r>
          <a:r>
            <a:rPr lang="en-US" dirty="0" err="1" smtClean="0"/>
            <a:t>casos</a:t>
          </a:r>
          <a:r>
            <a:rPr lang="en-US" dirty="0" smtClean="0"/>
            <a:t> </a:t>
          </a:r>
          <a:r>
            <a:rPr lang="en-US" dirty="0" err="1" smtClean="0"/>
            <a:t>requiere</a:t>
          </a:r>
          <a:r>
            <a:rPr lang="en-US" dirty="0" smtClean="0"/>
            <a:t> de </a:t>
          </a:r>
          <a:r>
            <a:rPr lang="en-US" dirty="0" err="1" smtClean="0"/>
            <a:t>coagulantes</a:t>
          </a:r>
          <a:r>
            <a:rPr lang="en-US" dirty="0" smtClean="0"/>
            <a:t>, </a:t>
          </a:r>
          <a:r>
            <a:rPr lang="en-US" dirty="0" err="1" smtClean="0"/>
            <a:t>floculantes</a:t>
          </a:r>
          <a:r>
            <a:rPr lang="en-US" dirty="0" smtClean="0"/>
            <a:t> o </a:t>
          </a:r>
          <a:r>
            <a:rPr lang="en-US" dirty="0" err="1" smtClean="0"/>
            <a:t>adsorbentes</a:t>
          </a:r>
          <a:endParaRPr lang="en-US" dirty="0"/>
        </a:p>
      </dgm:t>
    </dgm:pt>
    <dgm:pt modelId="{FD72C153-4A15-4BF7-AF71-D694A0265398}" type="parTrans" cxnId="{84DC088C-75EF-4ADF-992C-37372EF7BBD3}">
      <dgm:prSet/>
      <dgm:spPr/>
      <dgm:t>
        <a:bodyPr/>
        <a:lstStyle/>
        <a:p>
          <a:endParaRPr lang="en-US"/>
        </a:p>
      </dgm:t>
    </dgm:pt>
    <dgm:pt modelId="{AE729EA9-4055-428F-A525-B6EE8C66F19C}" type="sibTrans" cxnId="{84DC088C-75EF-4ADF-992C-37372EF7BBD3}">
      <dgm:prSet/>
      <dgm:spPr/>
      <dgm:t>
        <a:bodyPr/>
        <a:lstStyle/>
        <a:p>
          <a:endParaRPr lang="en-US"/>
        </a:p>
      </dgm:t>
    </dgm:pt>
    <dgm:pt modelId="{985038F1-91AC-418E-85E5-C1B78F1B20B1}">
      <dgm:prSet phldrT="[Texto]"/>
      <dgm:spPr>
        <a:solidFill>
          <a:srgbClr val="00B011"/>
        </a:solidFill>
      </dgm:spPr>
      <dgm:t>
        <a:bodyPr/>
        <a:lstStyle/>
        <a:p>
          <a:r>
            <a:rPr lang="en-US" dirty="0" err="1" smtClean="0"/>
            <a:t>Filtración</a:t>
          </a:r>
          <a:r>
            <a:rPr lang="en-US" dirty="0" smtClean="0"/>
            <a:t> Batch y continua: Se </a:t>
          </a:r>
          <a:r>
            <a:rPr lang="en-US" dirty="0" err="1" smtClean="0"/>
            <a:t>diseña</a:t>
          </a:r>
          <a:r>
            <a:rPr lang="en-US" dirty="0" smtClean="0"/>
            <a:t> el </a:t>
          </a:r>
          <a:r>
            <a:rPr lang="en-US" dirty="0" err="1" smtClean="0"/>
            <a:t>área</a:t>
          </a:r>
          <a:r>
            <a:rPr lang="en-US" dirty="0" smtClean="0"/>
            <a:t> de </a:t>
          </a:r>
          <a:r>
            <a:rPr lang="en-US" dirty="0" err="1" smtClean="0"/>
            <a:t>filtración</a:t>
          </a:r>
          <a:r>
            <a:rPr lang="en-US" dirty="0" smtClean="0"/>
            <a:t> </a:t>
          </a:r>
          <a:r>
            <a:rPr lang="en-US" dirty="0" err="1" smtClean="0"/>
            <a:t>que</a:t>
          </a:r>
          <a:r>
            <a:rPr lang="en-US" dirty="0" smtClean="0"/>
            <a:t> </a:t>
          </a:r>
          <a:r>
            <a:rPr lang="en-US" dirty="0" err="1" smtClean="0"/>
            <a:t>depende</a:t>
          </a:r>
          <a:r>
            <a:rPr lang="en-US" dirty="0" smtClean="0"/>
            <a:t> de la </a:t>
          </a:r>
          <a:r>
            <a:rPr lang="en-US" dirty="0" err="1" smtClean="0"/>
            <a:t>presión</a:t>
          </a:r>
          <a:r>
            <a:rPr lang="en-US" dirty="0" smtClean="0"/>
            <a:t> de </a:t>
          </a:r>
          <a:r>
            <a:rPr lang="en-US" dirty="0" err="1" smtClean="0"/>
            <a:t>trabajo</a:t>
          </a:r>
          <a:r>
            <a:rPr lang="en-US" dirty="0" smtClean="0"/>
            <a:t> y de </a:t>
          </a:r>
          <a:r>
            <a:rPr lang="en-US" dirty="0" err="1" smtClean="0"/>
            <a:t>las</a:t>
          </a:r>
          <a:r>
            <a:rPr lang="en-US" dirty="0" smtClean="0"/>
            <a:t> </a:t>
          </a:r>
          <a:r>
            <a:rPr lang="en-US" dirty="0" err="1" smtClean="0"/>
            <a:t>características</a:t>
          </a:r>
          <a:r>
            <a:rPr lang="en-US" dirty="0" smtClean="0"/>
            <a:t> de la </a:t>
          </a:r>
          <a:r>
            <a:rPr lang="en-US" dirty="0" err="1" smtClean="0"/>
            <a:t>torta</a:t>
          </a:r>
          <a:r>
            <a:rPr lang="en-US" dirty="0" smtClean="0"/>
            <a:t>.</a:t>
          </a:r>
          <a:endParaRPr lang="en-US" dirty="0"/>
        </a:p>
      </dgm:t>
    </dgm:pt>
    <dgm:pt modelId="{ED8BBA47-5CA0-4A90-9478-3D5A7F085B7C}" type="parTrans" cxnId="{6E9D2B3A-7D02-42DD-BFEF-E6EB042A1CB9}">
      <dgm:prSet/>
      <dgm:spPr/>
      <dgm:t>
        <a:bodyPr/>
        <a:lstStyle/>
        <a:p>
          <a:endParaRPr lang="en-US"/>
        </a:p>
      </dgm:t>
    </dgm:pt>
    <dgm:pt modelId="{E51746DA-BEED-4596-92C9-7D38C6086302}" type="sibTrans" cxnId="{6E9D2B3A-7D02-42DD-BFEF-E6EB042A1CB9}">
      <dgm:prSet/>
      <dgm:spPr/>
      <dgm:t>
        <a:bodyPr/>
        <a:lstStyle/>
        <a:p>
          <a:endParaRPr lang="en-US"/>
        </a:p>
      </dgm:t>
    </dgm:pt>
    <dgm:pt modelId="{045912C5-8AA7-4E3C-B82E-F87BEACE8875}">
      <dgm:prSet phldrT="[Texto]" custT="1"/>
      <dgm:spPr>
        <a:solidFill>
          <a:srgbClr val="FF0000"/>
        </a:solidFill>
      </dgm:spPr>
      <dgm:t>
        <a:bodyPr/>
        <a:lstStyle/>
        <a:p>
          <a:r>
            <a:rPr lang="en-US" sz="2000" dirty="0" err="1" smtClean="0"/>
            <a:t>Operación</a:t>
          </a:r>
          <a:r>
            <a:rPr lang="en-US" sz="2000" dirty="0" smtClean="0"/>
            <a:t> de </a:t>
          </a:r>
          <a:r>
            <a:rPr lang="en-US" sz="2000" dirty="0" err="1" smtClean="0"/>
            <a:t>Filtración</a:t>
          </a:r>
          <a:r>
            <a:rPr lang="en-US" sz="2000" dirty="0" smtClean="0"/>
            <a:t>: </a:t>
          </a:r>
        </a:p>
        <a:p>
          <a:r>
            <a:rPr lang="en-US" sz="2000" dirty="0" smtClean="0"/>
            <a:t>-se </a:t>
          </a:r>
          <a:r>
            <a:rPr lang="en-US" sz="2000" dirty="0" err="1" smtClean="0"/>
            <a:t>pueden</a:t>
          </a:r>
          <a:r>
            <a:rPr lang="en-US" sz="2000" dirty="0" smtClean="0"/>
            <a:t> </a:t>
          </a:r>
          <a:r>
            <a:rPr lang="en-US" sz="2000" dirty="0" err="1" smtClean="0"/>
            <a:t>separar</a:t>
          </a:r>
          <a:r>
            <a:rPr lang="en-US" sz="2000" dirty="0" smtClean="0"/>
            <a:t> </a:t>
          </a:r>
          <a:r>
            <a:rPr lang="en-US" sz="2000" dirty="0" err="1" smtClean="0"/>
            <a:t>sólidos</a:t>
          </a:r>
          <a:r>
            <a:rPr lang="en-US" sz="2000" dirty="0" smtClean="0"/>
            <a:t> entre 1-100 </a:t>
          </a:r>
          <a:r>
            <a:rPr lang="en-US" sz="2000" dirty="0" smtClean="0">
              <a:latin typeface="Symbol" pitchFamily="18" charset="2"/>
            </a:rPr>
            <a:t>m</a:t>
          </a:r>
          <a:r>
            <a:rPr lang="en-US" sz="2000" dirty="0" smtClean="0"/>
            <a:t>m (</a:t>
          </a:r>
          <a:r>
            <a:rPr lang="en-US" sz="2000" dirty="0" err="1" smtClean="0"/>
            <a:t>levaduras</a:t>
          </a:r>
          <a:r>
            <a:rPr lang="en-US" sz="2000" dirty="0" smtClean="0"/>
            <a:t>, </a:t>
          </a:r>
          <a:r>
            <a:rPr lang="en-US" sz="2000" dirty="0" err="1" smtClean="0"/>
            <a:t>bacterias</a:t>
          </a:r>
          <a:r>
            <a:rPr lang="en-US" sz="2000" dirty="0" smtClean="0"/>
            <a:t>)</a:t>
          </a:r>
        </a:p>
        <a:p>
          <a:r>
            <a:rPr lang="en-US" sz="2000" dirty="0" smtClean="0"/>
            <a:t>-se </a:t>
          </a:r>
          <a:r>
            <a:rPr lang="en-US" sz="2000" dirty="0" err="1" smtClean="0"/>
            <a:t>requiere</a:t>
          </a:r>
          <a:r>
            <a:rPr lang="en-US" sz="2000" dirty="0" smtClean="0"/>
            <a:t> de un </a:t>
          </a:r>
          <a:r>
            <a:rPr lang="en-US" sz="2000" dirty="0" err="1" smtClean="0"/>
            <a:t>medio</a:t>
          </a:r>
          <a:r>
            <a:rPr lang="en-US" sz="2000" dirty="0" smtClean="0"/>
            <a:t> </a:t>
          </a:r>
          <a:r>
            <a:rPr lang="en-US" sz="2000" dirty="0" err="1" smtClean="0"/>
            <a:t>filtrante</a:t>
          </a:r>
          <a:endParaRPr lang="en-US" sz="2000" dirty="0" smtClean="0"/>
        </a:p>
        <a:p>
          <a:r>
            <a:rPr lang="en-US" sz="2000" dirty="0" smtClean="0"/>
            <a:t>-la mayor </a:t>
          </a:r>
          <a:r>
            <a:rPr lang="en-US" sz="2000" dirty="0" smtClean="0"/>
            <a:t>Resistencia </a:t>
          </a:r>
          <a:r>
            <a:rPr lang="en-US" sz="2000" dirty="0" err="1" smtClean="0"/>
            <a:t>está</a:t>
          </a:r>
          <a:r>
            <a:rPr lang="en-US" sz="2000" dirty="0" smtClean="0"/>
            <a:t> </a:t>
          </a:r>
          <a:r>
            <a:rPr lang="en-US" sz="2000" dirty="0" smtClean="0"/>
            <a:t>en la </a:t>
          </a:r>
          <a:r>
            <a:rPr lang="en-US" sz="2000" dirty="0" err="1" smtClean="0"/>
            <a:t>torta</a:t>
          </a:r>
          <a:r>
            <a:rPr lang="en-US" sz="2000" dirty="0" smtClean="0"/>
            <a:t> </a:t>
          </a:r>
          <a:r>
            <a:rPr lang="en-US" sz="2000" dirty="0" err="1" smtClean="0"/>
            <a:t>que</a:t>
          </a:r>
          <a:r>
            <a:rPr lang="en-US" sz="2000" dirty="0" smtClean="0"/>
            <a:t> se forma</a:t>
          </a:r>
          <a:endParaRPr lang="en-US" sz="2000" dirty="0"/>
        </a:p>
      </dgm:t>
    </dgm:pt>
    <dgm:pt modelId="{DFE1F690-F314-49A9-AEFA-58B3FD2FCE9E}" type="parTrans" cxnId="{EFA4BA37-BC03-4D20-8087-00982176A0B5}">
      <dgm:prSet/>
      <dgm:spPr/>
      <dgm:t>
        <a:bodyPr/>
        <a:lstStyle/>
        <a:p>
          <a:endParaRPr lang="es-ES"/>
        </a:p>
      </dgm:t>
    </dgm:pt>
    <dgm:pt modelId="{D7E0C458-5E26-4C23-A58A-38BA81A5090E}" type="sibTrans" cxnId="{EFA4BA37-BC03-4D20-8087-00982176A0B5}">
      <dgm:prSet/>
      <dgm:spPr/>
      <dgm:t>
        <a:bodyPr/>
        <a:lstStyle/>
        <a:p>
          <a:endParaRPr lang="es-ES"/>
        </a:p>
      </dgm:t>
    </dgm:pt>
    <dgm:pt modelId="{0596F00E-2A48-44DE-98EB-0A723D874D0A}" type="pres">
      <dgm:prSet presAssocID="{482EE62F-7750-42A8-8674-8A77405848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38378F2-3F07-4C76-8325-712093384F29}" type="pres">
      <dgm:prSet presAssocID="{045912C5-8AA7-4E3C-B82E-F87BEACE8875}" presName="parentLin" presStyleCnt="0"/>
      <dgm:spPr/>
    </dgm:pt>
    <dgm:pt modelId="{43C7CF87-AF2E-4208-94A2-63D5EE84BEA7}" type="pres">
      <dgm:prSet presAssocID="{045912C5-8AA7-4E3C-B82E-F87BEACE8875}" presName="parentLeftMargin" presStyleLbl="node1" presStyleIdx="0" presStyleCnt="3"/>
      <dgm:spPr/>
      <dgm:t>
        <a:bodyPr/>
        <a:lstStyle/>
        <a:p>
          <a:endParaRPr lang="es-ES"/>
        </a:p>
      </dgm:t>
    </dgm:pt>
    <dgm:pt modelId="{9DC3BC3B-E98C-4902-ACA6-928C56D6317F}" type="pres">
      <dgm:prSet presAssocID="{045912C5-8AA7-4E3C-B82E-F87BEACE8875}" presName="parentText" presStyleLbl="node1" presStyleIdx="0" presStyleCnt="3" custScaleX="134673" custScaleY="367179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A21EB00-7662-4444-AA77-6E3FB7F6E31E}" type="pres">
      <dgm:prSet presAssocID="{045912C5-8AA7-4E3C-B82E-F87BEACE8875}" presName="negativeSpace" presStyleCnt="0"/>
      <dgm:spPr/>
    </dgm:pt>
    <dgm:pt modelId="{7C0B25DC-BB94-470B-94A2-5BD955EA4075}" type="pres">
      <dgm:prSet presAssocID="{045912C5-8AA7-4E3C-B82E-F87BEACE8875}" presName="childText" presStyleLbl="conFgAcc1" presStyleIdx="0" presStyleCnt="3">
        <dgm:presLayoutVars>
          <dgm:bulletEnabled val="1"/>
        </dgm:presLayoutVars>
      </dgm:prSet>
      <dgm:spPr/>
    </dgm:pt>
    <dgm:pt modelId="{18CC29A5-8904-43E2-B3DE-B988A1DA4A62}" type="pres">
      <dgm:prSet presAssocID="{D7E0C458-5E26-4C23-A58A-38BA81A5090E}" presName="spaceBetweenRectangles" presStyleCnt="0"/>
      <dgm:spPr/>
    </dgm:pt>
    <dgm:pt modelId="{7B3A7450-D912-48FD-B435-457155C84D11}" type="pres">
      <dgm:prSet presAssocID="{5FAEECA9-EB04-426F-ADBA-A8F0FFE14CCC}" presName="parentLin" presStyleCnt="0"/>
      <dgm:spPr/>
      <dgm:t>
        <a:bodyPr/>
        <a:lstStyle/>
        <a:p>
          <a:endParaRPr lang="en-US"/>
        </a:p>
      </dgm:t>
    </dgm:pt>
    <dgm:pt modelId="{79C83E4F-8043-4924-8F8B-51F17B3569CA}" type="pres">
      <dgm:prSet presAssocID="{5FAEECA9-EB04-426F-ADBA-A8F0FFE14CC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B50B94C8-CC2E-4F0C-BABF-96BD4F95C4F8}" type="pres">
      <dgm:prSet presAssocID="{5FAEECA9-EB04-426F-ADBA-A8F0FFE14CCC}" presName="parentText" presStyleLbl="node1" presStyleIdx="1" presStyleCnt="3" custScaleX="142857" custScaleY="16107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4B0FD-1E70-4BFD-B4DD-7E099719A2F6}" type="pres">
      <dgm:prSet presAssocID="{5FAEECA9-EB04-426F-ADBA-A8F0FFE14CCC}" presName="negativeSpace" presStyleCnt="0"/>
      <dgm:spPr/>
      <dgm:t>
        <a:bodyPr/>
        <a:lstStyle/>
        <a:p>
          <a:endParaRPr lang="en-US"/>
        </a:p>
      </dgm:t>
    </dgm:pt>
    <dgm:pt modelId="{E93C7938-1995-4611-A050-091AF9CD50AD}" type="pres">
      <dgm:prSet presAssocID="{5FAEECA9-EB04-426F-ADBA-A8F0FFE14CCC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4B799-3CDF-4C97-ABA6-20A2FC175A71}" type="pres">
      <dgm:prSet presAssocID="{AE729EA9-4055-428F-A525-B6EE8C66F19C}" presName="spaceBetweenRectangles" presStyleCnt="0"/>
      <dgm:spPr/>
      <dgm:t>
        <a:bodyPr/>
        <a:lstStyle/>
        <a:p>
          <a:endParaRPr lang="en-US"/>
        </a:p>
      </dgm:t>
    </dgm:pt>
    <dgm:pt modelId="{D99D3F45-0FF6-47D1-A43B-076397C8B382}" type="pres">
      <dgm:prSet presAssocID="{985038F1-91AC-418E-85E5-C1B78F1B20B1}" presName="parentLin" presStyleCnt="0"/>
      <dgm:spPr/>
      <dgm:t>
        <a:bodyPr/>
        <a:lstStyle/>
        <a:p>
          <a:endParaRPr lang="en-US"/>
        </a:p>
      </dgm:t>
    </dgm:pt>
    <dgm:pt modelId="{B5460F4B-7654-46CC-B024-88894442C2C7}" type="pres">
      <dgm:prSet presAssocID="{985038F1-91AC-418E-85E5-C1B78F1B20B1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8C0C9D8F-5C5F-49E9-A64E-B3516BF99316}" type="pres">
      <dgm:prSet presAssocID="{985038F1-91AC-418E-85E5-C1B78F1B20B1}" presName="parentText" presStyleLbl="node1" presStyleIdx="2" presStyleCnt="3" custScaleX="134673" custScaleY="203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CBAAFD-2D1A-4BF0-8724-7887DB83FE83}" type="pres">
      <dgm:prSet presAssocID="{985038F1-91AC-418E-85E5-C1B78F1B20B1}" presName="negativeSpace" presStyleCnt="0"/>
      <dgm:spPr/>
      <dgm:t>
        <a:bodyPr/>
        <a:lstStyle/>
        <a:p>
          <a:endParaRPr lang="en-US"/>
        </a:p>
      </dgm:t>
    </dgm:pt>
    <dgm:pt modelId="{2A95DB59-74B0-4B0F-AC73-06D29DC0B973}" type="pres">
      <dgm:prSet presAssocID="{985038F1-91AC-418E-85E5-C1B78F1B20B1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1EE2ED-1414-4C83-B776-B65AD4F0F979}" type="presOf" srcId="{045912C5-8AA7-4E3C-B82E-F87BEACE8875}" destId="{43C7CF87-AF2E-4208-94A2-63D5EE84BEA7}" srcOrd="0" destOrd="0" presId="urn:microsoft.com/office/officeart/2005/8/layout/list1"/>
    <dgm:cxn modelId="{DD32760D-3C4A-437F-B95F-CA8F6BF30F7A}" type="presOf" srcId="{5FAEECA9-EB04-426F-ADBA-A8F0FFE14CCC}" destId="{79C83E4F-8043-4924-8F8B-51F17B3569CA}" srcOrd="0" destOrd="0" presId="urn:microsoft.com/office/officeart/2005/8/layout/list1"/>
    <dgm:cxn modelId="{CE143600-51C4-4552-AACD-C4041564EE1A}" type="presOf" srcId="{5FAEECA9-EB04-426F-ADBA-A8F0FFE14CCC}" destId="{B50B94C8-CC2E-4F0C-BABF-96BD4F95C4F8}" srcOrd="1" destOrd="0" presId="urn:microsoft.com/office/officeart/2005/8/layout/list1"/>
    <dgm:cxn modelId="{84DC088C-75EF-4ADF-992C-37372EF7BBD3}" srcId="{482EE62F-7750-42A8-8674-8A77405848CA}" destId="{5FAEECA9-EB04-426F-ADBA-A8F0FFE14CCC}" srcOrd="1" destOrd="0" parTransId="{FD72C153-4A15-4BF7-AF71-D694A0265398}" sibTransId="{AE729EA9-4055-428F-A525-B6EE8C66F19C}"/>
    <dgm:cxn modelId="{6E9D2B3A-7D02-42DD-BFEF-E6EB042A1CB9}" srcId="{482EE62F-7750-42A8-8674-8A77405848CA}" destId="{985038F1-91AC-418E-85E5-C1B78F1B20B1}" srcOrd="2" destOrd="0" parTransId="{ED8BBA47-5CA0-4A90-9478-3D5A7F085B7C}" sibTransId="{E51746DA-BEED-4596-92C9-7D38C6086302}"/>
    <dgm:cxn modelId="{DF528F4E-4CFD-4697-8267-E252062A33F9}" type="presOf" srcId="{985038F1-91AC-418E-85E5-C1B78F1B20B1}" destId="{B5460F4B-7654-46CC-B024-88894442C2C7}" srcOrd="0" destOrd="0" presId="urn:microsoft.com/office/officeart/2005/8/layout/list1"/>
    <dgm:cxn modelId="{816B2B53-2B1C-42C6-B9A7-73CCF9F28AFE}" type="presOf" srcId="{985038F1-91AC-418E-85E5-C1B78F1B20B1}" destId="{8C0C9D8F-5C5F-49E9-A64E-B3516BF99316}" srcOrd="1" destOrd="0" presId="urn:microsoft.com/office/officeart/2005/8/layout/list1"/>
    <dgm:cxn modelId="{A6750915-A68F-4ABE-8D10-A00770B4D711}" type="presOf" srcId="{482EE62F-7750-42A8-8674-8A77405848CA}" destId="{0596F00E-2A48-44DE-98EB-0A723D874D0A}" srcOrd="0" destOrd="0" presId="urn:microsoft.com/office/officeart/2005/8/layout/list1"/>
    <dgm:cxn modelId="{EBCDC31B-23A7-4A3C-8CA8-474C2A983E8A}" type="presOf" srcId="{045912C5-8AA7-4E3C-B82E-F87BEACE8875}" destId="{9DC3BC3B-E98C-4902-ACA6-928C56D6317F}" srcOrd="1" destOrd="0" presId="urn:microsoft.com/office/officeart/2005/8/layout/list1"/>
    <dgm:cxn modelId="{EFA4BA37-BC03-4D20-8087-00982176A0B5}" srcId="{482EE62F-7750-42A8-8674-8A77405848CA}" destId="{045912C5-8AA7-4E3C-B82E-F87BEACE8875}" srcOrd="0" destOrd="0" parTransId="{DFE1F690-F314-49A9-AEFA-58B3FD2FCE9E}" sibTransId="{D7E0C458-5E26-4C23-A58A-38BA81A5090E}"/>
    <dgm:cxn modelId="{F7235CD1-8888-4D8A-BE74-F1CC7FA38B4F}" type="presParOf" srcId="{0596F00E-2A48-44DE-98EB-0A723D874D0A}" destId="{338378F2-3F07-4C76-8325-712093384F29}" srcOrd="0" destOrd="0" presId="urn:microsoft.com/office/officeart/2005/8/layout/list1"/>
    <dgm:cxn modelId="{A7F229E6-8984-4962-B36B-4C077C0F9AB9}" type="presParOf" srcId="{338378F2-3F07-4C76-8325-712093384F29}" destId="{43C7CF87-AF2E-4208-94A2-63D5EE84BEA7}" srcOrd="0" destOrd="0" presId="urn:microsoft.com/office/officeart/2005/8/layout/list1"/>
    <dgm:cxn modelId="{0700483E-F71D-4D59-B1D6-596654579029}" type="presParOf" srcId="{338378F2-3F07-4C76-8325-712093384F29}" destId="{9DC3BC3B-E98C-4902-ACA6-928C56D6317F}" srcOrd="1" destOrd="0" presId="urn:microsoft.com/office/officeart/2005/8/layout/list1"/>
    <dgm:cxn modelId="{527DDB2F-0D0D-4671-A776-6D6EE74504B4}" type="presParOf" srcId="{0596F00E-2A48-44DE-98EB-0A723D874D0A}" destId="{0A21EB00-7662-4444-AA77-6E3FB7F6E31E}" srcOrd="1" destOrd="0" presId="urn:microsoft.com/office/officeart/2005/8/layout/list1"/>
    <dgm:cxn modelId="{E8553127-56BD-4135-8367-E92F1A4050A9}" type="presParOf" srcId="{0596F00E-2A48-44DE-98EB-0A723D874D0A}" destId="{7C0B25DC-BB94-470B-94A2-5BD955EA4075}" srcOrd="2" destOrd="0" presId="urn:microsoft.com/office/officeart/2005/8/layout/list1"/>
    <dgm:cxn modelId="{A1A6F8FD-3828-4C57-9442-C93241F7B691}" type="presParOf" srcId="{0596F00E-2A48-44DE-98EB-0A723D874D0A}" destId="{18CC29A5-8904-43E2-B3DE-B988A1DA4A62}" srcOrd="3" destOrd="0" presId="urn:microsoft.com/office/officeart/2005/8/layout/list1"/>
    <dgm:cxn modelId="{196DAEE5-5DB8-4363-8CB4-DBCD9B487B16}" type="presParOf" srcId="{0596F00E-2A48-44DE-98EB-0A723D874D0A}" destId="{7B3A7450-D912-48FD-B435-457155C84D11}" srcOrd="4" destOrd="0" presId="urn:microsoft.com/office/officeart/2005/8/layout/list1"/>
    <dgm:cxn modelId="{E795B0BA-EBE3-47FC-8759-5E9897508861}" type="presParOf" srcId="{7B3A7450-D912-48FD-B435-457155C84D11}" destId="{79C83E4F-8043-4924-8F8B-51F17B3569CA}" srcOrd="0" destOrd="0" presId="urn:microsoft.com/office/officeart/2005/8/layout/list1"/>
    <dgm:cxn modelId="{E4ABFD72-9E76-4601-9F3C-98F52928FCF6}" type="presParOf" srcId="{7B3A7450-D912-48FD-B435-457155C84D11}" destId="{B50B94C8-CC2E-4F0C-BABF-96BD4F95C4F8}" srcOrd="1" destOrd="0" presId="urn:microsoft.com/office/officeart/2005/8/layout/list1"/>
    <dgm:cxn modelId="{58F34259-43BA-4262-8C81-9D2B1462D970}" type="presParOf" srcId="{0596F00E-2A48-44DE-98EB-0A723D874D0A}" destId="{CD04B0FD-1E70-4BFD-B4DD-7E099719A2F6}" srcOrd="5" destOrd="0" presId="urn:microsoft.com/office/officeart/2005/8/layout/list1"/>
    <dgm:cxn modelId="{FD5CC828-A499-440B-89D0-A75DDFEE0991}" type="presParOf" srcId="{0596F00E-2A48-44DE-98EB-0A723D874D0A}" destId="{E93C7938-1995-4611-A050-091AF9CD50AD}" srcOrd="6" destOrd="0" presId="urn:microsoft.com/office/officeart/2005/8/layout/list1"/>
    <dgm:cxn modelId="{62F6292D-8E76-4624-94D1-CFADA8F589F1}" type="presParOf" srcId="{0596F00E-2A48-44DE-98EB-0A723D874D0A}" destId="{9114B799-3CDF-4C97-ABA6-20A2FC175A71}" srcOrd="7" destOrd="0" presId="urn:microsoft.com/office/officeart/2005/8/layout/list1"/>
    <dgm:cxn modelId="{E602B09B-B29B-4B5D-A2C3-4F48C5BCEF0E}" type="presParOf" srcId="{0596F00E-2A48-44DE-98EB-0A723D874D0A}" destId="{D99D3F45-0FF6-47D1-A43B-076397C8B382}" srcOrd="8" destOrd="0" presId="urn:microsoft.com/office/officeart/2005/8/layout/list1"/>
    <dgm:cxn modelId="{C5FE246E-A089-49FD-9923-0686F6867C03}" type="presParOf" srcId="{D99D3F45-0FF6-47D1-A43B-076397C8B382}" destId="{B5460F4B-7654-46CC-B024-88894442C2C7}" srcOrd="0" destOrd="0" presId="urn:microsoft.com/office/officeart/2005/8/layout/list1"/>
    <dgm:cxn modelId="{4DF5C799-2465-4827-9F3D-A472E384B0C3}" type="presParOf" srcId="{D99D3F45-0FF6-47D1-A43B-076397C8B382}" destId="{8C0C9D8F-5C5F-49E9-A64E-B3516BF99316}" srcOrd="1" destOrd="0" presId="urn:microsoft.com/office/officeart/2005/8/layout/list1"/>
    <dgm:cxn modelId="{BE14F735-C4D3-401D-B0CA-B6C86E42A0A4}" type="presParOf" srcId="{0596F00E-2A48-44DE-98EB-0A723D874D0A}" destId="{B6CBAAFD-2D1A-4BF0-8724-7887DB83FE83}" srcOrd="9" destOrd="0" presId="urn:microsoft.com/office/officeart/2005/8/layout/list1"/>
    <dgm:cxn modelId="{1BE60249-34F1-4F34-8FE6-49C78ABE39E0}" type="presParOf" srcId="{0596F00E-2A48-44DE-98EB-0A723D874D0A}" destId="{2A95DB59-74B0-4B0F-AC73-06D29DC0B973}" srcOrd="10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2.png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image" Target="../media/image44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066213"/>
            <a:ext cx="29718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066213"/>
            <a:ext cx="29718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DABF1CB-EF2D-4D63-BB85-4CB8AB6A583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77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77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C0576A-0D3C-4F48-B2AE-442DA8EA29E2}" type="datetimeFigureOut">
              <a:rPr lang="es-ES" smtClean="0"/>
              <a:pPr/>
              <a:t>21/10/2011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044575" y="715963"/>
            <a:ext cx="4768850" cy="3578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533900"/>
            <a:ext cx="5486400" cy="42941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064625"/>
            <a:ext cx="2971800" cy="4778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9064625"/>
            <a:ext cx="2971800" cy="4778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14332F-E0D4-43F4-8FCD-12EDC7EA447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97005-1961-4D06-B1AD-6050BAE9C34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DF9E5-58F9-4D3F-A3B7-DE26F5D499A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2A3F5-83AF-43E2-902E-F752A83A832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4E6BD-63EA-4B61-B5F6-3C909E9980C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6D1BB3-741D-40F5-B02E-EF1CCAD2A7E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4ECCB-50D7-4C4B-AC74-065ECE38C7F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05C68-2469-435A-9DB2-C93988A886C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3FE0B-166B-4BD9-B7D5-25FA7941AFF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9599A-FABF-4150-9DC3-C270E83E99C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C3D63-9C95-45C3-8DB1-97A79E75BFC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D0C40-E1AD-4C7F-B196-2F0A6D81151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F278513-9C46-4AB2-846E-F4C9B3C2CF1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30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32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3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38.bin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s-ES" smtClean="0">
                <a:solidFill>
                  <a:srgbClr val="000066"/>
                </a:solidFill>
              </a:rPr>
              <a:t>Separación Sólido-Líquido</a:t>
            </a:r>
            <a:br>
              <a:rPr lang="es-ES" smtClean="0">
                <a:solidFill>
                  <a:srgbClr val="000066"/>
                </a:solidFill>
              </a:rPr>
            </a:br>
            <a:r>
              <a:rPr lang="es-ES" smtClean="0">
                <a:solidFill>
                  <a:srgbClr val="000066"/>
                </a:solidFill>
              </a:rPr>
              <a:t/>
            </a:r>
            <a:br>
              <a:rPr lang="es-ES" smtClean="0">
                <a:solidFill>
                  <a:srgbClr val="000066"/>
                </a:solidFill>
              </a:rPr>
            </a:br>
            <a:r>
              <a:rPr lang="es-ES" smtClean="0">
                <a:solidFill>
                  <a:srgbClr val="000066"/>
                </a:solidFill>
              </a:rPr>
              <a:t>Filtración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pPr eaLnBrk="1" hangingPunct="1"/>
            <a:r>
              <a:rPr lang="es-CL" b="1" smtClean="0">
                <a:solidFill>
                  <a:srgbClr val="000066"/>
                </a:solidFill>
              </a:rPr>
              <a:t>Separación y Procesos Biotecnológicos</a:t>
            </a:r>
            <a:br>
              <a:rPr lang="es-CL" b="1" smtClean="0">
                <a:solidFill>
                  <a:srgbClr val="000066"/>
                </a:solidFill>
              </a:rPr>
            </a:br>
            <a:endParaRPr lang="es-ES" b="1" smtClean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60"/>
          <p:cNvGrpSpPr>
            <a:grpSpLocks/>
          </p:cNvGrpSpPr>
          <p:nvPr/>
        </p:nvGrpSpPr>
        <p:grpSpPr bwMode="auto">
          <a:xfrm>
            <a:off x="228600" y="0"/>
            <a:ext cx="8915400" cy="6858000"/>
            <a:chOff x="-3" y="-3"/>
            <a:chExt cx="5586" cy="5741"/>
          </a:xfrm>
        </p:grpSpPr>
        <p:grpSp>
          <p:nvGrpSpPr>
            <p:cNvPr id="28675" name="Group 58"/>
            <p:cNvGrpSpPr>
              <a:grpSpLocks/>
            </p:cNvGrpSpPr>
            <p:nvPr/>
          </p:nvGrpSpPr>
          <p:grpSpPr bwMode="auto">
            <a:xfrm>
              <a:off x="0" y="0"/>
              <a:ext cx="5580" cy="5735"/>
              <a:chOff x="0" y="0"/>
              <a:chExt cx="5580" cy="5735"/>
            </a:xfrm>
          </p:grpSpPr>
          <p:grpSp>
            <p:nvGrpSpPr>
              <p:cNvPr id="28677" name="Group 23"/>
              <p:cNvGrpSpPr>
                <a:grpSpLocks/>
              </p:cNvGrpSpPr>
              <p:nvPr/>
            </p:nvGrpSpPr>
            <p:grpSpPr bwMode="auto">
              <a:xfrm>
                <a:off x="0" y="0"/>
                <a:ext cx="5580" cy="461"/>
                <a:chOff x="0" y="0"/>
                <a:chExt cx="5580" cy="461"/>
              </a:xfrm>
            </p:grpSpPr>
            <p:sp>
              <p:nvSpPr>
                <p:cNvPr id="28731" name="Rectangle 2"/>
                <p:cNvSpPr>
                  <a:spLocks noChangeArrowheads="1"/>
                </p:cNvSpPr>
                <p:nvPr/>
              </p:nvSpPr>
              <p:spPr bwMode="auto">
                <a:xfrm>
                  <a:off x="28" y="0"/>
                  <a:ext cx="5524" cy="4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228600" algn="l"/>
                    </a:tabLst>
                  </a:pPr>
                  <a:r>
                    <a:rPr lang="es-ES" sz="1800" b="1">
                      <a:cs typeface="Times New Roman" pitchFamily="18" charset="0"/>
                    </a:rPr>
                    <a:t>Operación Batch</a:t>
                  </a:r>
                  <a:endParaRPr lang="es-ES" sz="1200">
                    <a:cs typeface="Times New Roman" pitchFamily="18" charset="0"/>
                  </a:endParaRPr>
                </a:p>
                <a:p>
                  <a:pPr algn="ctr" eaLnBrk="0" hangingPunct="0">
                    <a:tabLst>
                      <a:tab pos="228600" algn="l"/>
                    </a:tabLst>
                  </a:pPr>
                  <a:endParaRPr lang="es-ES"/>
                </a:p>
              </p:txBody>
            </p:sp>
            <p:sp>
              <p:nvSpPr>
                <p:cNvPr id="28732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580" cy="46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78" name="Group 25"/>
              <p:cNvGrpSpPr>
                <a:grpSpLocks/>
              </p:cNvGrpSpPr>
              <p:nvPr/>
            </p:nvGrpSpPr>
            <p:grpSpPr bwMode="auto">
              <a:xfrm>
                <a:off x="0" y="461"/>
                <a:ext cx="1167" cy="1470"/>
                <a:chOff x="0" y="461"/>
                <a:chExt cx="1167" cy="1470"/>
              </a:xfrm>
            </p:grpSpPr>
            <p:grpSp>
              <p:nvGrpSpPr>
                <p:cNvPr id="28727" name="Group 5"/>
                <p:cNvGrpSpPr>
                  <a:grpSpLocks/>
                </p:cNvGrpSpPr>
                <p:nvPr/>
              </p:nvGrpSpPr>
              <p:grpSpPr bwMode="auto">
                <a:xfrm>
                  <a:off x="28" y="461"/>
                  <a:ext cx="1113" cy="1470"/>
                  <a:chOff x="0" y="461"/>
                  <a:chExt cx="1113" cy="1470"/>
                </a:xfrm>
              </p:grpSpPr>
              <p:sp>
                <p:nvSpPr>
                  <p:cNvPr id="28729" name="Rectangle 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461"/>
                    <a:ext cx="1113" cy="84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s-ES" sz="1800">
                        <a:cs typeface="Times New Roman" pitchFamily="18" charset="0"/>
                      </a:rPr>
                      <a:t>Placas y Marcos Más Común</a:t>
                    </a:r>
                    <a:endParaRPr lang="es-ES" sz="1200">
                      <a:cs typeface="Times New Roman" pitchFamily="18" charset="0"/>
                    </a:endParaRPr>
                  </a:p>
                  <a:p>
                    <a:pPr eaLnBrk="0" hangingPunct="0"/>
                    <a:endParaRPr lang="es-ES"/>
                  </a:p>
                </p:txBody>
              </p:sp>
              <p:sp>
                <p:nvSpPr>
                  <p:cNvPr id="28730" name="Rectangle 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22"/>
                    <a:ext cx="1113" cy="100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bIns="0">
                    <a:spAutoFit/>
                  </a:bodyPr>
                  <a:lstStyle/>
                  <a:p>
                    <a:endParaRPr lang="es-ES" sz="2600" b="1">
                      <a:cs typeface="Times New Roman" pitchFamily="18" charset="0"/>
                    </a:endParaRPr>
                  </a:p>
                  <a:p>
                    <a:r>
                      <a:rPr lang="es-ES" sz="2600" b="1"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/>
                    <a:endParaRPr lang="es-ES"/>
                  </a:p>
                </p:txBody>
              </p:sp>
            </p:grpSp>
            <p:sp>
              <p:nvSpPr>
                <p:cNvPr id="28728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461"/>
                  <a:ext cx="1167" cy="122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79" name="Group 27"/>
              <p:cNvGrpSpPr>
                <a:grpSpLocks/>
              </p:cNvGrpSpPr>
              <p:nvPr/>
            </p:nvGrpSpPr>
            <p:grpSpPr bwMode="auto">
              <a:xfrm>
                <a:off x="1167" y="461"/>
                <a:ext cx="2701" cy="1499"/>
                <a:chOff x="1167" y="461"/>
                <a:chExt cx="2701" cy="1499"/>
              </a:xfrm>
            </p:grpSpPr>
            <p:sp>
              <p:nvSpPr>
                <p:cNvPr id="28725" name="Rectangle 6"/>
                <p:cNvSpPr>
                  <a:spLocks noChangeArrowheads="1"/>
                </p:cNvSpPr>
                <p:nvPr/>
              </p:nvSpPr>
              <p:spPr bwMode="auto">
                <a:xfrm>
                  <a:off x="1195" y="461"/>
                  <a:ext cx="2645" cy="1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Contiene septas de metal donde se forma la torta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Puede tener un medio filtrante, Papel o Paño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Operación Intermitente, pues se debe descargar la torta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26" name="Rectangle 26"/>
                <p:cNvSpPr>
                  <a:spLocks noChangeArrowheads="1"/>
                </p:cNvSpPr>
                <p:nvPr/>
              </p:nvSpPr>
              <p:spPr bwMode="auto">
                <a:xfrm>
                  <a:off x="1167" y="461"/>
                  <a:ext cx="2701" cy="1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0" name="Group 29"/>
              <p:cNvGrpSpPr>
                <a:grpSpLocks/>
              </p:cNvGrpSpPr>
              <p:nvPr/>
            </p:nvGrpSpPr>
            <p:grpSpPr bwMode="auto">
              <a:xfrm>
                <a:off x="3868" y="461"/>
                <a:ext cx="1712" cy="1499"/>
                <a:chOff x="3868" y="461"/>
                <a:chExt cx="1712" cy="1499"/>
              </a:xfrm>
            </p:grpSpPr>
            <p:sp>
              <p:nvSpPr>
                <p:cNvPr id="28723" name="Rectangle 7"/>
                <p:cNvSpPr>
                  <a:spLocks noChangeArrowheads="1"/>
                </p:cNvSpPr>
                <p:nvPr/>
              </p:nvSpPr>
              <p:spPr bwMode="auto">
                <a:xfrm>
                  <a:off x="3896" y="461"/>
                  <a:ext cx="1656" cy="1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Barato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 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No se puede utilizar con productos tóxicos ni gases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200"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24" name="Rectangle 28"/>
                <p:cNvSpPr>
                  <a:spLocks noChangeArrowheads="1"/>
                </p:cNvSpPr>
                <p:nvPr/>
              </p:nvSpPr>
              <p:spPr bwMode="auto">
                <a:xfrm>
                  <a:off x="3868" y="461"/>
                  <a:ext cx="1712" cy="1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1" name="Group 31"/>
              <p:cNvGrpSpPr>
                <a:grpSpLocks/>
              </p:cNvGrpSpPr>
              <p:nvPr/>
            </p:nvGrpSpPr>
            <p:grpSpPr bwMode="auto">
              <a:xfrm>
                <a:off x="0" y="1960"/>
                <a:ext cx="1167" cy="807"/>
                <a:chOff x="0" y="1960"/>
                <a:chExt cx="1167" cy="807"/>
              </a:xfrm>
            </p:grpSpPr>
            <p:sp>
              <p:nvSpPr>
                <p:cNvPr id="28721" name="Rectangle 8"/>
                <p:cNvSpPr>
                  <a:spLocks noChangeArrowheads="1"/>
                </p:cNvSpPr>
                <p:nvPr/>
              </p:nvSpPr>
              <p:spPr bwMode="auto">
                <a:xfrm>
                  <a:off x="28" y="1960"/>
                  <a:ext cx="1111" cy="8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Placas Horizontales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200"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22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1960"/>
                  <a:ext cx="1167" cy="80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2" name="Group 33"/>
              <p:cNvGrpSpPr>
                <a:grpSpLocks/>
              </p:cNvGrpSpPr>
              <p:nvPr/>
            </p:nvGrpSpPr>
            <p:grpSpPr bwMode="auto">
              <a:xfrm>
                <a:off x="1167" y="1960"/>
                <a:ext cx="2701" cy="807"/>
                <a:chOff x="1167" y="1960"/>
                <a:chExt cx="2701" cy="807"/>
              </a:xfrm>
            </p:grpSpPr>
            <p:sp>
              <p:nvSpPr>
                <p:cNvPr id="28719" name="Rectangle 9"/>
                <p:cNvSpPr>
                  <a:spLocks noChangeArrowheads="1"/>
                </p:cNvSpPr>
                <p:nvPr/>
              </p:nvSpPr>
              <p:spPr bwMode="auto">
                <a:xfrm>
                  <a:off x="1195" y="1960"/>
                  <a:ext cx="2645" cy="8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Operación Intermitente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Se utiliza en pequeña escala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20" name="Rectangle 32"/>
                <p:cNvSpPr>
                  <a:spLocks noChangeArrowheads="1"/>
                </p:cNvSpPr>
                <p:nvPr/>
              </p:nvSpPr>
              <p:spPr bwMode="auto">
                <a:xfrm>
                  <a:off x="1167" y="1960"/>
                  <a:ext cx="2701" cy="80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3" name="Group 35"/>
              <p:cNvGrpSpPr>
                <a:grpSpLocks/>
              </p:cNvGrpSpPr>
              <p:nvPr/>
            </p:nvGrpSpPr>
            <p:grpSpPr bwMode="auto">
              <a:xfrm>
                <a:off x="3868" y="1960"/>
                <a:ext cx="1712" cy="807"/>
                <a:chOff x="3868" y="1960"/>
                <a:chExt cx="1712" cy="807"/>
              </a:xfrm>
            </p:grpSpPr>
            <p:sp>
              <p:nvSpPr>
                <p:cNvPr id="28717" name="Rectangle 10"/>
                <p:cNvSpPr>
                  <a:spLocks noChangeArrowheads="1"/>
                </p:cNvSpPr>
                <p:nvPr/>
              </p:nvSpPr>
              <p:spPr bwMode="auto">
                <a:xfrm>
                  <a:off x="3896" y="1960"/>
                  <a:ext cx="1656" cy="8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Puede hacerse continuo, introduciendo una hoja que remueva la torta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18" name="Rectangle 34"/>
                <p:cNvSpPr>
                  <a:spLocks noChangeArrowheads="1"/>
                </p:cNvSpPr>
                <p:nvPr/>
              </p:nvSpPr>
              <p:spPr bwMode="auto">
                <a:xfrm>
                  <a:off x="3868" y="1960"/>
                  <a:ext cx="1712" cy="80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4" name="Group 37"/>
              <p:cNvGrpSpPr>
                <a:grpSpLocks/>
              </p:cNvGrpSpPr>
              <p:nvPr/>
            </p:nvGrpSpPr>
            <p:grpSpPr bwMode="auto">
              <a:xfrm>
                <a:off x="0" y="2767"/>
                <a:ext cx="1167" cy="807"/>
                <a:chOff x="0" y="2767"/>
                <a:chExt cx="1167" cy="807"/>
              </a:xfrm>
            </p:grpSpPr>
            <p:sp>
              <p:nvSpPr>
                <p:cNvPr id="28715" name="Rectangle 11"/>
                <p:cNvSpPr>
                  <a:spLocks noChangeArrowheads="1"/>
                </p:cNvSpPr>
                <p:nvPr/>
              </p:nvSpPr>
              <p:spPr bwMode="auto">
                <a:xfrm>
                  <a:off x="28" y="2767"/>
                  <a:ext cx="1111" cy="8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Hojas Verticales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200"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16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2767"/>
                  <a:ext cx="1167" cy="80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5" name="Group 39"/>
              <p:cNvGrpSpPr>
                <a:grpSpLocks/>
              </p:cNvGrpSpPr>
              <p:nvPr/>
            </p:nvGrpSpPr>
            <p:grpSpPr bwMode="auto">
              <a:xfrm>
                <a:off x="1167" y="2767"/>
                <a:ext cx="2701" cy="807"/>
                <a:chOff x="1167" y="2767"/>
                <a:chExt cx="2701" cy="807"/>
              </a:xfrm>
            </p:grpSpPr>
            <p:sp>
              <p:nvSpPr>
                <p:cNvPr id="28713" name="Rectangle 12"/>
                <p:cNvSpPr>
                  <a:spLocks noChangeArrowheads="1"/>
                </p:cNvSpPr>
                <p:nvPr/>
              </p:nvSpPr>
              <p:spPr bwMode="auto">
                <a:xfrm>
                  <a:off x="1195" y="2767"/>
                  <a:ext cx="2645" cy="8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Posee una alta área de filtración por volumen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Operación Intermitente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14" name="Rectangle 38"/>
                <p:cNvSpPr>
                  <a:spLocks noChangeArrowheads="1"/>
                </p:cNvSpPr>
                <p:nvPr/>
              </p:nvSpPr>
              <p:spPr bwMode="auto">
                <a:xfrm>
                  <a:off x="1167" y="2767"/>
                  <a:ext cx="2701" cy="80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6" name="Group 41"/>
              <p:cNvGrpSpPr>
                <a:grpSpLocks/>
              </p:cNvGrpSpPr>
              <p:nvPr/>
            </p:nvGrpSpPr>
            <p:grpSpPr bwMode="auto">
              <a:xfrm>
                <a:off x="3868" y="2767"/>
                <a:ext cx="1712" cy="807"/>
                <a:chOff x="3868" y="2767"/>
                <a:chExt cx="1712" cy="807"/>
              </a:xfrm>
            </p:grpSpPr>
            <p:sp>
              <p:nvSpPr>
                <p:cNvPr id="28711" name="Rectangle 13"/>
                <p:cNvSpPr>
                  <a:spLocks noChangeArrowheads="1"/>
                </p:cNvSpPr>
                <p:nvPr/>
              </p:nvSpPr>
              <p:spPr bwMode="auto">
                <a:xfrm>
                  <a:off x="3896" y="2767"/>
                  <a:ext cx="1656" cy="8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Requiere poco superficie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12" name="Rectangle 40"/>
                <p:cNvSpPr>
                  <a:spLocks noChangeArrowheads="1"/>
                </p:cNvSpPr>
                <p:nvPr/>
              </p:nvSpPr>
              <p:spPr bwMode="auto">
                <a:xfrm>
                  <a:off x="3868" y="2767"/>
                  <a:ext cx="1712" cy="80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7" name="Group 43"/>
              <p:cNvGrpSpPr>
                <a:grpSpLocks/>
              </p:cNvGrpSpPr>
              <p:nvPr/>
            </p:nvGrpSpPr>
            <p:grpSpPr bwMode="auto">
              <a:xfrm>
                <a:off x="0" y="3574"/>
                <a:ext cx="1167" cy="576"/>
                <a:chOff x="0" y="3574"/>
                <a:chExt cx="1167" cy="576"/>
              </a:xfrm>
            </p:grpSpPr>
            <p:sp>
              <p:nvSpPr>
                <p:cNvPr id="28709" name="Rectangle 14"/>
                <p:cNvSpPr>
                  <a:spLocks noChangeArrowheads="1"/>
                </p:cNvSpPr>
                <p:nvPr/>
              </p:nvSpPr>
              <p:spPr bwMode="auto">
                <a:xfrm>
                  <a:off x="28" y="3574"/>
                  <a:ext cx="1111" cy="5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Tipo Vela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200"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10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3574"/>
                  <a:ext cx="1167" cy="57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8" name="Group 45"/>
              <p:cNvGrpSpPr>
                <a:grpSpLocks/>
              </p:cNvGrpSpPr>
              <p:nvPr/>
            </p:nvGrpSpPr>
            <p:grpSpPr bwMode="auto">
              <a:xfrm>
                <a:off x="1167" y="3574"/>
                <a:ext cx="2701" cy="576"/>
                <a:chOff x="1167" y="3574"/>
                <a:chExt cx="2701" cy="576"/>
              </a:xfrm>
            </p:grpSpPr>
            <p:sp>
              <p:nvSpPr>
                <p:cNvPr id="28707" name="Rectangle 15"/>
                <p:cNvSpPr>
                  <a:spLocks noChangeArrowheads="1"/>
                </p:cNvSpPr>
                <p:nvPr/>
              </p:nvSpPr>
              <p:spPr bwMode="auto">
                <a:xfrm>
                  <a:off x="1195" y="3574"/>
                  <a:ext cx="2645" cy="5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200"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08" name="Rectangle 44"/>
                <p:cNvSpPr>
                  <a:spLocks noChangeArrowheads="1"/>
                </p:cNvSpPr>
                <p:nvPr/>
              </p:nvSpPr>
              <p:spPr bwMode="auto">
                <a:xfrm>
                  <a:off x="1167" y="3574"/>
                  <a:ext cx="2701" cy="57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9" name="Group 47"/>
              <p:cNvGrpSpPr>
                <a:grpSpLocks/>
              </p:cNvGrpSpPr>
              <p:nvPr/>
            </p:nvGrpSpPr>
            <p:grpSpPr bwMode="auto">
              <a:xfrm>
                <a:off x="3868" y="3574"/>
                <a:ext cx="1712" cy="576"/>
                <a:chOff x="3868" y="3574"/>
                <a:chExt cx="1712" cy="576"/>
              </a:xfrm>
            </p:grpSpPr>
            <p:sp>
              <p:nvSpPr>
                <p:cNvPr id="28705" name="Rectangle 16"/>
                <p:cNvSpPr>
                  <a:spLocks noChangeArrowheads="1"/>
                </p:cNvSpPr>
                <p:nvPr/>
              </p:nvSpPr>
              <p:spPr bwMode="auto">
                <a:xfrm>
                  <a:off x="3896" y="3574"/>
                  <a:ext cx="1656" cy="5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Fácil de Lavar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06" name="Rectangle 46"/>
                <p:cNvSpPr>
                  <a:spLocks noChangeArrowheads="1"/>
                </p:cNvSpPr>
                <p:nvPr/>
              </p:nvSpPr>
              <p:spPr bwMode="auto">
                <a:xfrm>
                  <a:off x="3868" y="3574"/>
                  <a:ext cx="1712" cy="57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90" name="Group 49"/>
              <p:cNvGrpSpPr>
                <a:grpSpLocks/>
              </p:cNvGrpSpPr>
              <p:nvPr/>
            </p:nvGrpSpPr>
            <p:grpSpPr bwMode="auto">
              <a:xfrm>
                <a:off x="0" y="4150"/>
                <a:ext cx="5580" cy="432"/>
                <a:chOff x="0" y="4150"/>
                <a:chExt cx="5580" cy="432"/>
              </a:xfrm>
            </p:grpSpPr>
            <p:sp>
              <p:nvSpPr>
                <p:cNvPr id="28703" name="Rectangle 17"/>
                <p:cNvSpPr>
                  <a:spLocks noChangeArrowheads="1"/>
                </p:cNvSpPr>
                <p:nvPr/>
              </p:nvSpPr>
              <p:spPr bwMode="auto">
                <a:xfrm>
                  <a:off x="28" y="4150"/>
                  <a:ext cx="5524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bIns="0"/>
                <a:lstStyle/>
                <a:p>
                  <a:pPr algn="ctr"/>
                  <a:r>
                    <a:rPr lang="es-ES" sz="1800" b="1">
                      <a:cs typeface="Times New Roman" pitchFamily="18" charset="0"/>
                    </a:rPr>
                    <a:t>Operación Continua</a:t>
                  </a:r>
                  <a:endParaRPr lang="es-ES" sz="2000" b="1">
                    <a:cs typeface="Times New Roman" pitchFamily="18" charset="0"/>
                  </a:endParaRPr>
                </a:p>
                <a:p>
                  <a:pPr algn="ctr" eaLnBrk="0" hangingPunct="0"/>
                  <a:endParaRPr lang="es-ES"/>
                </a:p>
              </p:txBody>
            </p:sp>
            <p:sp>
              <p:nvSpPr>
                <p:cNvPr id="28704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4150"/>
                  <a:ext cx="5580" cy="43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91" name="Group 51"/>
              <p:cNvGrpSpPr>
                <a:grpSpLocks/>
              </p:cNvGrpSpPr>
              <p:nvPr/>
            </p:nvGrpSpPr>
            <p:grpSpPr bwMode="auto">
              <a:xfrm>
                <a:off x="0" y="4582"/>
                <a:ext cx="1167" cy="1153"/>
                <a:chOff x="0" y="4582"/>
                <a:chExt cx="1167" cy="1153"/>
              </a:xfrm>
            </p:grpSpPr>
            <p:sp>
              <p:nvSpPr>
                <p:cNvPr id="28701" name="Rectangle 18"/>
                <p:cNvSpPr>
                  <a:spLocks noChangeArrowheads="1"/>
                </p:cNvSpPr>
                <p:nvPr/>
              </p:nvSpPr>
              <p:spPr bwMode="auto">
                <a:xfrm>
                  <a:off x="28" y="4582"/>
                  <a:ext cx="1111" cy="11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Filtros rotatorios a vacío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200"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02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4582"/>
                  <a:ext cx="1167" cy="115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92" name="Group 53"/>
              <p:cNvGrpSpPr>
                <a:grpSpLocks/>
              </p:cNvGrpSpPr>
              <p:nvPr/>
            </p:nvGrpSpPr>
            <p:grpSpPr bwMode="auto">
              <a:xfrm>
                <a:off x="1167" y="4582"/>
                <a:ext cx="1133" cy="1153"/>
                <a:chOff x="1167" y="4582"/>
                <a:chExt cx="1133" cy="1153"/>
              </a:xfrm>
            </p:grpSpPr>
            <p:sp>
              <p:nvSpPr>
                <p:cNvPr id="28699" name="Rectangle 19"/>
                <p:cNvSpPr>
                  <a:spLocks noChangeArrowheads="1"/>
                </p:cNvSpPr>
                <p:nvPr/>
              </p:nvSpPr>
              <p:spPr bwMode="auto">
                <a:xfrm>
                  <a:off x="1195" y="4582"/>
                  <a:ext cx="1077" cy="11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Rota a baja velocidad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El líquido es succionado 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00" name="Rectangle 52"/>
                <p:cNvSpPr>
                  <a:spLocks noChangeArrowheads="1"/>
                </p:cNvSpPr>
                <p:nvPr/>
              </p:nvSpPr>
              <p:spPr bwMode="auto">
                <a:xfrm>
                  <a:off x="1167" y="4582"/>
                  <a:ext cx="1133" cy="115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93" name="Group 55"/>
              <p:cNvGrpSpPr>
                <a:grpSpLocks/>
              </p:cNvGrpSpPr>
              <p:nvPr/>
            </p:nvGrpSpPr>
            <p:grpSpPr bwMode="auto">
              <a:xfrm>
                <a:off x="2300" y="4582"/>
                <a:ext cx="1568" cy="1153"/>
                <a:chOff x="2300" y="4582"/>
                <a:chExt cx="1568" cy="1153"/>
              </a:xfrm>
            </p:grpSpPr>
            <p:sp>
              <p:nvSpPr>
                <p:cNvPr id="28697" name="Rectangle 20"/>
                <p:cNvSpPr>
                  <a:spLocks noChangeArrowheads="1"/>
                </p:cNvSpPr>
                <p:nvPr/>
              </p:nvSpPr>
              <p:spPr bwMode="auto">
                <a:xfrm>
                  <a:off x="2328" y="4582"/>
                  <a:ext cx="1512" cy="11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Metodología más usa en Bioprocesos</a:t>
                  </a:r>
                  <a:r>
                    <a:rPr lang="es-ES" sz="1800">
                      <a:latin typeface="Symbol" pitchFamily="18" charset="2"/>
                      <a:cs typeface="Times New Roman" pitchFamily="18" charset="0"/>
                    </a:rPr>
                    <a:t> </a:t>
                  </a:r>
                </a:p>
                <a:p>
                  <a:r>
                    <a:rPr lang="es-ES" sz="1800">
                      <a:latin typeface="Symbol" pitchFamily="18" charset="2"/>
                      <a:cs typeface="Times New Roman" pitchFamily="18" charset="0"/>
                    </a:rPr>
                    <a:t>D</a:t>
                  </a:r>
                  <a:r>
                    <a:rPr lang="es-ES" sz="1800">
                      <a:cs typeface="Times New Roman" pitchFamily="18" charset="0"/>
                    </a:rPr>
                    <a:t>P = 1 atm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698" name="Rectangle 54"/>
                <p:cNvSpPr>
                  <a:spLocks noChangeArrowheads="1"/>
                </p:cNvSpPr>
                <p:nvPr/>
              </p:nvSpPr>
              <p:spPr bwMode="auto">
                <a:xfrm>
                  <a:off x="2300" y="4582"/>
                  <a:ext cx="1568" cy="115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94" name="Group 57"/>
              <p:cNvGrpSpPr>
                <a:grpSpLocks/>
              </p:cNvGrpSpPr>
              <p:nvPr/>
            </p:nvGrpSpPr>
            <p:grpSpPr bwMode="auto">
              <a:xfrm>
                <a:off x="3868" y="4582"/>
                <a:ext cx="1712" cy="1153"/>
                <a:chOff x="3868" y="4582"/>
                <a:chExt cx="1712" cy="1153"/>
              </a:xfrm>
            </p:grpSpPr>
            <p:sp>
              <p:nvSpPr>
                <p:cNvPr id="28695" name="Rectangle 21"/>
                <p:cNvSpPr>
                  <a:spLocks noChangeArrowheads="1"/>
                </p:cNvSpPr>
                <p:nvPr/>
              </p:nvSpPr>
              <p:spPr bwMode="auto">
                <a:xfrm>
                  <a:off x="3896" y="4582"/>
                  <a:ext cx="1656" cy="11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Proceso consiste en :</a:t>
                  </a:r>
                </a:p>
                <a:p>
                  <a:r>
                    <a:rPr lang="es-ES" sz="1800">
                      <a:cs typeface="Times New Roman" pitchFamily="18" charset="0"/>
                    </a:rPr>
                    <a:t>-Formación de la Torta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-Lavado de la Torta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- Recolección de la Torta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696" name="Rectangle 56"/>
                <p:cNvSpPr>
                  <a:spLocks noChangeArrowheads="1"/>
                </p:cNvSpPr>
                <p:nvPr/>
              </p:nvSpPr>
              <p:spPr bwMode="auto">
                <a:xfrm>
                  <a:off x="3868" y="4582"/>
                  <a:ext cx="1712" cy="115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</p:grpSp>
        <p:sp>
          <p:nvSpPr>
            <p:cNvPr id="28676" name="Rectangle 59"/>
            <p:cNvSpPr>
              <a:spLocks noChangeArrowheads="1"/>
            </p:cNvSpPr>
            <p:nvPr/>
          </p:nvSpPr>
          <p:spPr bwMode="auto">
            <a:xfrm>
              <a:off x="-3" y="-3"/>
              <a:ext cx="5586" cy="5741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61" name="6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10</a:t>
            </a:fld>
            <a:endParaRPr lang="es-ES"/>
          </a:p>
        </p:txBody>
      </p:sp>
      <p:sp>
        <p:nvSpPr>
          <p:cNvPr id="62" name="6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04800" y="457200"/>
            <a:ext cx="8458200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_tradnl" sz="20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PRETRATAMIENTOS</a:t>
            </a:r>
            <a:endParaRPr lang="es-ES_tradnl" sz="2000" b="1" u="sng">
              <a:solidFill>
                <a:schemeClr val="accent2"/>
              </a:solidFill>
              <a:cs typeface="Times New Roman" pitchFamily="18" charset="0"/>
            </a:endParaRPr>
          </a:p>
          <a:p>
            <a:pPr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 </a:t>
            </a: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Los caldos de fermentación resultan ser fluidos no-newtonianos, por lo cual resultan ser </a:t>
            </a:r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altamente compresibles,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y por ello difíciles de filtrar. Para mejorar esta condición se aplican </a:t>
            </a:r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pretratamientos. 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Estos pueden ser de diferentes tipos:</a:t>
            </a: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  <a:r>
              <a:rPr lang="es-ES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1.-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Calentamiento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 </a:t>
            </a:r>
          </a:p>
          <a:p>
            <a:pPr lvl="3" algn="just" eaLnBrk="0" hangingPunct="0">
              <a:buFontTx/>
              <a:buChar char="•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Resulta ser un método</a:t>
            </a:r>
          </a:p>
          <a:p>
            <a:pPr lvl="3" algn="just" eaLnBrk="0" hangingPunct="0">
              <a:buFontTx/>
              <a:buChar char="•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Simple</a:t>
            </a:r>
          </a:p>
          <a:p>
            <a:pPr lvl="3" algn="just" eaLnBrk="0" hangingPunct="0">
              <a:buFontTx/>
              <a:buChar char="•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Económico</a:t>
            </a:r>
          </a:p>
          <a:p>
            <a:pPr lvl="3" algn="just" eaLnBrk="0" hangingPunct="0">
              <a:buFontTx/>
              <a:buChar char="•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Mejora las características del fluido</a:t>
            </a:r>
          </a:p>
          <a:p>
            <a:pPr lvl="3" algn="just" eaLnBrk="0" hangingPunct="0">
              <a:buFontTx/>
              <a:buChar char="•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utiliza para pasteurizar</a:t>
            </a:r>
          </a:p>
          <a:p>
            <a:pPr lvl="3" algn="just" eaLnBrk="0" hangingPunct="0"/>
            <a:endParaRPr lang="es-ES_tradnl" sz="20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lvl="3" algn="just" eaLnBrk="0" hangingPunct="0"/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Desventajas</a:t>
            </a:r>
          </a:p>
          <a:p>
            <a:pPr lvl="3" algn="just" eaLnBrk="0" hangingPunct="0"/>
            <a:endParaRPr lang="es-ES_tradnl" sz="20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lvl="3" algn="just" eaLnBrk="0" hangingPunct="0">
              <a:buFontTx/>
              <a:buChar char="•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Sólo se puede aplicar si el producto es térmicamente estable.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endParaRPr lang="es-MX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29699" name="Rectangle 14"/>
          <p:cNvSpPr>
            <a:spLocks noChangeArrowheads="1"/>
          </p:cNvSpPr>
          <p:nvPr/>
        </p:nvSpPr>
        <p:spPr bwMode="auto">
          <a:xfrm>
            <a:off x="375285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10"/>
          <p:cNvSpPr>
            <a:spLocks noChangeArrowheads="1"/>
          </p:cNvSpPr>
          <p:nvPr/>
        </p:nvSpPr>
        <p:spPr bwMode="auto">
          <a:xfrm>
            <a:off x="381000" y="457200"/>
            <a:ext cx="4495800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2.-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Coagulación</a:t>
            </a:r>
          </a:p>
          <a:p>
            <a:pPr eaLnBrk="0" hangingPunct="0"/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produce cuando un conjunto de partículas coloidales (</a:t>
            </a:r>
            <a:r>
              <a:rPr lang="es-ES_tradnl" sz="20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1m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m) que poseen carga superficial se mantienen en una suspensión estable, sin que se producta una sedimentación.</a:t>
            </a:r>
          </a:p>
          <a:p>
            <a:pPr algn="just" eaLnBrk="0" hangingPunct="0"/>
            <a:endParaRPr lang="es-ES_tradnl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Para ayudar al proceso de sedimentación se adicionan agentes que modifican la carga superficial anulando las repulsiones y generando interacciones del tipo van der Waals. </a:t>
            </a: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Los agentes que se utilizan son:</a:t>
            </a:r>
          </a:p>
          <a:p>
            <a:pPr algn="just" eaLnBrk="0" hangingPunct="0"/>
            <a:endParaRPr lang="es-ES_tradnl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lvl="1"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Iones polivalente Fe, Ca, Al</a:t>
            </a:r>
          </a:p>
          <a:p>
            <a:pPr lvl="1"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Cambios de pH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endParaRPr lang="es-MX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5124" name="Rectangle 1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5125" name="Rectangle 16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5126" name="Text Box 19"/>
          <p:cNvSpPr txBox="1">
            <a:spLocks noChangeArrowheads="1"/>
          </p:cNvSpPr>
          <p:nvPr/>
        </p:nvSpPr>
        <p:spPr bwMode="auto">
          <a:xfrm>
            <a:off x="4724400" y="2286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Volumen Filtrado</a:t>
            </a:r>
          </a:p>
        </p:txBody>
      </p:sp>
      <p:graphicFrame>
        <p:nvGraphicFramePr>
          <p:cNvPr id="5122" name="Object 20"/>
          <p:cNvGraphicFramePr>
            <a:graphicFrameLocks noChangeAspect="1"/>
          </p:cNvGraphicFramePr>
          <p:nvPr/>
        </p:nvGraphicFramePr>
        <p:xfrm>
          <a:off x="5334000" y="609600"/>
          <a:ext cx="3429000" cy="5792788"/>
        </p:xfrm>
        <a:graphic>
          <a:graphicData uri="http://schemas.openxmlformats.org/presentationml/2006/ole">
            <p:oleObj spid="_x0000_s5122" name="Imagen de mapa de bits" r:id="rId3" imgW="3428571" imgH="5792008" progId="PBrush">
              <p:embed/>
            </p:oleObj>
          </a:graphicData>
        </a:graphic>
      </p:graphicFrame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1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0723" name="Rectangle 15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0724" name="Rectangle 23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0725" name="Rectangle 27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0726" name="Rectangle 28"/>
          <p:cNvSpPr>
            <a:spLocks noChangeArrowheads="1"/>
          </p:cNvSpPr>
          <p:nvPr/>
        </p:nvSpPr>
        <p:spPr bwMode="auto">
          <a:xfrm>
            <a:off x="381000" y="174625"/>
            <a:ext cx="85344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_tradnl" sz="18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3.- Floculación</a:t>
            </a:r>
          </a:p>
          <a:p>
            <a:pPr algn="just" eaLnBrk="0" hangingPunct="0"/>
            <a:endParaRPr lang="es-ES_tradnl" sz="18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Se promueve la formación de puentes de hidrógeno entre partículas adyacentes o coagulo. Con lo cual se forman redes que van atrapando al resto de las moléculas.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	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Los agentes utilizados son polielectrólitos de alto peso molecular, del tipo catiónico, aniónico o neutro. De origen sintético o natural. Algunos ejemplos.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ES_tradnl" sz="18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	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ES" sz="18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Sintéticos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			</a:t>
            </a:r>
            <a:r>
              <a:rPr lang="es-ES" sz="18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Naturales</a:t>
            </a: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Poliacrilamida				Almidón</a:t>
            </a: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Poliaminas				Goma</a:t>
            </a: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Derivados de las Celulosas (CMC)		Tanino</a:t>
            </a: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Polietilenimina				Ac. Alginico</a:t>
            </a: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Cloruro de Polidialildimetil amonio 		Poliglucosilamidas </a:t>
            </a:r>
          </a:p>
          <a:p>
            <a:pPr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074"/>
          <p:cNvSpPr>
            <a:spLocks noChangeArrowheads="1"/>
          </p:cNvSpPr>
          <p:nvPr/>
        </p:nvSpPr>
        <p:spPr bwMode="auto">
          <a:xfrm>
            <a:off x="914400" y="1600200"/>
            <a:ext cx="7924800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Ventajas</a:t>
            </a:r>
          </a:p>
          <a:p>
            <a:pPr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·       </a:t>
            </a:r>
            <a:r>
              <a:rPr lang="es-ES" sz="1800">
                <a:solidFill>
                  <a:schemeClr val="accent2"/>
                </a:solidFill>
                <a:cs typeface="Times New Roman" pitchFamily="18" charset="0"/>
              </a:rPr>
              <a:t> 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Aumento en la velocidad de filtración, sedimentación y centrifugación.</a:t>
            </a:r>
          </a:p>
          <a:p>
            <a:pPr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Desventajas</a:t>
            </a:r>
          </a:p>
          <a:p>
            <a:pPr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·      </a:t>
            </a:r>
            <a:r>
              <a:rPr lang="es-ES" sz="1800">
                <a:solidFill>
                  <a:schemeClr val="accent2"/>
                </a:solidFill>
                <a:cs typeface="Times New Roman" pitchFamily="18" charset="0"/>
              </a:rPr>
              <a:t>	 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Posible denaturación</a:t>
            </a:r>
          </a:p>
          <a:p>
            <a:pPr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·      </a:t>
            </a:r>
            <a:r>
              <a:rPr lang="es-ES" sz="1800">
                <a:solidFill>
                  <a:schemeClr val="accent2"/>
                </a:solidFill>
                <a:cs typeface="Times New Roman" pitchFamily="18" charset="0"/>
              </a:rPr>
              <a:t> 	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Toxicidad</a:t>
            </a:r>
          </a:p>
          <a:p>
            <a:pPr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Posibles efectos adversos en las etapas siguientes 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381000" y="174625"/>
            <a:ext cx="8534400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_tradnl" sz="1800" b="1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3.-</a:t>
            </a:r>
            <a:r>
              <a:rPr lang="es-ES" sz="1800" b="1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Adsorción</a:t>
            </a:r>
          </a:p>
          <a:p>
            <a:pPr algn="just" eaLnBrk="0" hangingPunct="0"/>
            <a:r>
              <a:rPr lang="es-ES" sz="1800" b="1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</a:p>
          <a:p>
            <a:pPr algn="just" eaLnBrk="0" hangingPunct="0"/>
            <a:r>
              <a:rPr lang="es-ES" sz="1800" b="1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  <a:r>
              <a:rPr lang="es-ES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Los coadyuvantes de filtración (ayudantes de filtración) son compuestos (tierras diatomeas o “</a:t>
            </a:r>
            <a:r>
              <a:rPr lang="es-ES" sz="1800" dirty="0" err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kieselguhr</a:t>
            </a:r>
            <a:r>
              <a:rPr lang="es-ES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”) que permiten mejorar la eficiencia de la filtración. Son:</a:t>
            </a:r>
          </a:p>
          <a:p>
            <a:pPr lvl="3" algn="just" eaLnBrk="0" hangingPunct="0">
              <a:buFontTx/>
              <a:buChar char="•"/>
            </a:pPr>
            <a:r>
              <a:rPr lang="es-ES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Elementos  que presentan una alta porosidad</a:t>
            </a:r>
          </a:p>
          <a:p>
            <a:pPr lvl="4" algn="just" eaLnBrk="0" hangingPunct="0">
              <a:buFontTx/>
              <a:buChar char="•"/>
            </a:pPr>
            <a:r>
              <a:rPr lang="es-ES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Facilita la velocidad de filtración a través del lecho. </a:t>
            </a:r>
          </a:p>
          <a:p>
            <a:pPr algn="just" eaLnBrk="0" hangingPunct="0"/>
            <a:endParaRPr lang="es-ES" sz="1800" dirty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dirty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3277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781300"/>
            <a:ext cx="56959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1388" y="2997200"/>
            <a:ext cx="3122612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15</a:t>
            </a:fld>
            <a:endParaRPr lang="es-ES" dirty="0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16</a:t>
            </a:fld>
            <a:endParaRPr lang="es-ES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857232"/>
            <a:ext cx="4643470" cy="532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Rectángulo"/>
          <p:cNvSpPr/>
          <p:nvPr/>
        </p:nvSpPr>
        <p:spPr>
          <a:xfrm>
            <a:off x="428596" y="1000108"/>
            <a:ext cx="37147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b="1" dirty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r>
              <a:rPr lang="es-ES" b="1" dirty="0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-Forman una capa</a:t>
            </a:r>
          </a:p>
          <a:p>
            <a:endParaRPr lang="es-ES" b="1" dirty="0" smtClean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r>
              <a:rPr lang="es-ES" b="1" dirty="0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-Los solido se adsorben en ellos.</a:t>
            </a:r>
          </a:p>
        </p:txBody>
      </p:sp>
      <p:sp>
        <p:nvSpPr>
          <p:cNvPr id="6" name="5 Rectángulo"/>
          <p:cNvSpPr/>
          <p:nvPr/>
        </p:nvSpPr>
        <p:spPr>
          <a:xfrm>
            <a:off x="1785918" y="214290"/>
            <a:ext cx="50006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¿ Cómo ayudan a la filtración 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6149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6150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graphicFrame>
        <p:nvGraphicFramePr>
          <p:cNvPr id="6146" name="Object 7"/>
          <p:cNvGraphicFramePr>
            <a:graphicFrameLocks noChangeAspect="1"/>
          </p:cNvGraphicFramePr>
          <p:nvPr/>
        </p:nvGraphicFramePr>
        <p:xfrm>
          <a:off x="1187450" y="0"/>
          <a:ext cx="6989763" cy="4391025"/>
        </p:xfrm>
        <a:graphic>
          <a:graphicData uri="http://schemas.openxmlformats.org/presentationml/2006/ole">
            <p:oleObj spid="_x0000_s6146" name="Imagen de mapa de bits" r:id="rId3" imgW="6990476" imgH="4390476" progId="PBrush">
              <p:embed/>
            </p:oleObj>
          </a:graphicData>
        </a:graphic>
      </p:graphicFrame>
      <p:pic>
        <p:nvPicPr>
          <p:cNvPr id="6151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4438650"/>
            <a:ext cx="734377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17</a:t>
            </a:fld>
            <a:endParaRPr lang="es-ES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381000" y="174625"/>
            <a:ext cx="8534400" cy="548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pueden aplicar de dos manera:</a:t>
            </a:r>
          </a:p>
          <a:p>
            <a:pPr algn="just" eaLnBrk="0" hangingPunct="0"/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lvl="2" algn="just" eaLnBrk="0" hangingPunct="0">
              <a:buFontTx/>
              <a:buChar char="•"/>
            </a:pPr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Pre-recubrimiento del medio filtrante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para evitar el bloqueo del filtro por los sólidos que de otra manera se apelotonarían en los poros del medio filtrante.</a:t>
            </a:r>
          </a:p>
          <a:p>
            <a:pPr lvl="2" algn="just" eaLnBrk="0" hangingPunct="0">
              <a:buFontTx/>
              <a:buChar char="•"/>
            </a:pP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lvl="2"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cs typeface="Times New Roman" pitchFamily="18" charset="0"/>
              </a:rPr>
              <a:t> 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puede </a:t>
            </a:r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añadir al caldo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de fermentación con el fin de aumentar la porosidad de la torta a medida que se ha formando. </a:t>
            </a:r>
          </a:p>
          <a:p>
            <a:pPr lvl="4" algn="just" eaLnBrk="0" hangingPunct="0">
              <a:buFontTx/>
              <a:buChar char="•"/>
            </a:pP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lvl="3"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recomienda cuando el producto es extracelular.</a:t>
            </a:r>
          </a:p>
          <a:p>
            <a:pPr lvl="3" algn="just" eaLnBrk="0" hangingPunct="0">
              <a:buFontTx/>
              <a:buChar char="•"/>
            </a:pP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lvl="3"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Si se trata de un producto intracelular se debe hacer un postratamiento (desorción de las células).</a:t>
            </a:r>
          </a:p>
          <a:p>
            <a:pPr lvl="3" algn="just" eaLnBrk="0" hangingPunct="0">
              <a:buFontTx/>
              <a:buChar char="•"/>
            </a:pP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81000" y="174625"/>
            <a:ext cx="3581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34823" name="Picture 8" descr="Image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6288" y="214313"/>
            <a:ext cx="7591425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19</a:t>
            </a:fld>
            <a:endParaRPr lang="es-ES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329642" cy="5000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285720" y="571480"/>
            <a:ext cx="1928826" cy="5715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CL" sz="3600" dirty="0"/>
              <a:t> </a:t>
            </a:r>
            <a:r>
              <a:rPr lang="es-CL" sz="3600" dirty="0">
                <a:solidFill>
                  <a:schemeClr val="tx1"/>
                </a:solidFill>
              </a:rPr>
              <a:t> </a:t>
            </a:r>
            <a:r>
              <a:rPr lang="es-CL" sz="3300" dirty="0">
                <a:solidFill>
                  <a:schemeClr val="tx1"/>
                </a:solidFill>
              </a:rPr>
              <a:t>Agenda</a:t>
            </a:r>
            <a:endParaRPr lang="es-ES" sz="3300" dirty="0">
              <a:solidFill>
                <a:schemeClr val="tx1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671798-3971-4BA5-83B6-E9B6469932C1}" type="slidenum">
              <a:rPr lang="es-ES" smtClean="0"/>
              <a:pPr>
                <a:defRPr/>
              </a:pPr>
              <a:t>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246063" y="381000"/>
          <a:ext cx="4351337" cy="5791200"/>
        </p:xfrm>
        <a:graphic>
          <a:graphicData uri="http://schemas.openxmlformats.org/presentationml/2006/ole">
            <p:oleObj spid="_x0000_s7170" name="Fotografía de Photo Editor" r:id="rId3" imgW="10221752" imgH="13609524" progId="">
              <p:embed/>
            </p:oleObj>
          </a:graphicData>
        </a:graphic>
      </p:graphicFrame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4953000" y="1219200"/>
            <a:ext cx="3352800" cy="558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Desventajas</a:t>
            </a: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-Costo de las tierras diatomeas, se debe determinar la cantidad experimentalmente.</a:t>
            </a:r>
          </a:p>
          <a:p>
            <a:pPr algn="just" eaLnBrk="0" hangingPunct="0">
              <a:buFontTx/>
              <a:buChar char="•"/>
            </a:pP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-Adsorben líquido, si el producto es extracelular se pierde una parte.</a:t>
            </a:r>
          </a:p>
          <a:p>
            <a:pPr algn="just" eaLnBrk="0" hangingPunct="0">
              <a:buFontTx/>
              <a:buChar char="•"/>
            </a:pP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buFontTx/>
              <a:buChar char="•"/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-Disminuye la claridad del filtrado.</a:t>
            </a:r>
          </a:p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-Disposición final de los desechos con material celular es más difícil si contiene este tipo de agentes. 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8198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8199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8200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8201" name="Rectangle 6"/>
          <p:cNvSpPr>
            <a:spLocks noChangeArrowheads="1"/>
          </p:cNvSpPr>
          <p:nvPr/>
        </p:nvSpPr>
        <p:spPr bwMode="auto">
          <a:xfrm>
            <a:off x="381000" y="174625"/>
            <a:ext cx="7086600" cy="625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 eaLnBrk="0" hangingPunct="0"/>
            <a:r>
              <a:rPr lang="es-ES" sz="20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Ecuaciones de Diseño de Filtros</a:t>
            </a:r>
          </a:p>
          <a:p>
            <a:pPr algn="ctr" eaLnBrk="0" hangingPunct="0"/>
            <a:r>
              <a:rPr lang="es-ES" sz="20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Filtros Batch</a:t>
            </a: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La ecuación de diseño de un filtro batch se basa en la Ley de Darcy, donde se determina la velocidad, v, de un fluido al pasar por un lecho sólido como: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Si me mantiene un Reynold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k: constante de permeabilidad de la ley de Darcy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D</a:t>
            </a: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P: Caída de presión en el Lecho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L: Ancho del Lecho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m</a:t>
            </a: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Viscosidad del lecho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D: Diámetro de la partícula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Densidad del líquido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e</a:t>
            </a: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 Fracción de huecos en la torta</a:t>
            </a:r>
            <a:endParaRPr lang="es-MX" sz="16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</p:txBody>
      </p:sp>
      <p:graphicFrame>
        <p:nvGraphicFramePr>
          <p:cNvPr id="8194" name="Object 8"/>
          <p:cNvGraphicFramePr>
            <a:graphicFrameLocks noChangeAspect="1"/>
          </p:cNvGraphicFramePr>
          <p:nvPr/>
        </p:nvGraphicFramePr>
        <p:xfrm>
          <a:off x="2438400" y="2133600"/>
          <a:ext cx="1447800" cy="915988"/>
        </p:xfrm>
        <a:graphic>
          <a:graphicData uri="http://schemas.openxmlformats.org/presentationml/2006/ole">
            <p:oleObj spid="_x0000_s8194" name="Ecuación" r:id="rId3" imgW="850680" imgH="545760" progId="Equation.3">
              <p:embed/>
            </p:oleObj>
          </a:graphicData>
        </a:graphic>
      </p:graphicFrame>
      <p:sp>
        <p:nvSpPr>
          <p:cNvPr id="8202" name="Text Box 9"/>
          <p:cNvSpPr txBox="1">
            <a:spLocks noChangeArrowheads="1"/>
          </p:cNvSpPr>
          <p:nvPr/>
        </p:nvSpPr>
        <p:spPr bwMode="auto">
          <a:xfrm>
            <a:off x="5181600" y="2362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(1)</a:t>
            </a:r>
          </a:p>
        </p:txBody>
      </p:sp>
      <p:graphicFrame>
        <p:nvGraphicFramePr>
          <p:cNvPr id="8195" name="Object 10"/>
          <p:cNvGraphicFramePr>
            <a:graphicFrameLocks noChangeAspect="1"/>
          </p:cNvGraphicFramePr>
          <p:nvPr/>
        </p:nvGraphicFramePr>
        <p:xfrm>
          <a:off x="2590800" y="3581400"/>
          <a:ext cx="1628775" cy="803275"/>
        </p:xfrm>
        <a:graphic>
          <a:graphicData uri="http://schemas.openxmlformats.org/presentationml/2006/ole">
            <p:oleObj spid="_x0000_s8195" name="Ecuación" r:id="rId4" imgW="1091880" imgH="545760" progId="Equation.3">
              <p:embed/>
            </p:oleObj>
          </a:graphicData>
        </a:graphic>
      </p:graphicFrame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5105400" y="3886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(2)</a:t>
            </a:r>
          </a:p>
        </p:txBody>
      </p:sp>
      <p:graphicFrame>
        <p:nvGraphicFramePr>
          <p:cNvPr id="8196" name="Object 12"/>
          <p:cNvGraphicFramePr>
            <a:graphicFrameLocks noChangeAspect="1"/>
          </p:cNvGraphicFramePr>
          <p:nvPr/>
        </p:nvGraphicFramePr>
        <p:xfrm>
          <a:off x="6019800" y="2286000"/>
          <a:ext cx="3124200" cy="3048000"/>
        </p:xfrm>
        <a:graphic>
          <a:graphicData uri="http://schemas.openxmlformats.org/presentationml/2006/ole">
            <p:oleObj spid="_x0000_s8196" name="Fotografía de Photo Editor" r:id="rId5" imgW="3580952" imgH="3048426" progId="">
              <p:embed/>
            </p:oleObj>
          </a:graphicData>
        </a:graphic>
      </p:graphicFrame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21</a:t>
            </a:fld>
            <a:endParaRPr lang="es-ES"/>
          </a:p>
        </p:txBody>
      </p:sp>
      <p:sp>
        <p:nvSpPr>
          <p:cNvPr id="13" name="1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9222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9223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9224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9225" name="Rectangle 6"/>
          <p:cNvSpPr>
            <a:spLocks noChangeArrowheads="1"/>
          </p:cNvSpPr>
          <p:nvPr/>
        </p:nvSpPr>
        <p:spPr bwMode="auto">
          <a:xfrm>
            <a:off x="381000" y="174625"/>
            <a:ext cx="8382000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MX" sz="18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Filtros Batch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puede calcular la velocidad v, como:</a:t>
            </a: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eaLnBrk="0" hangingPunct="0"/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V:Volumen total de filtrado desde el comienzo del ciclo</a:t>
            </a:r>
          </a:p>
          <a:p>
            <a:pPr eaLnBrk="0" hangingPunct="0"/>
            <a:r>
              <a:rPr lang="es-MX" sz="16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A: </a:t>
            </a: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Area transversal del filtro</a:t>
            </a:r>
          </a:p>
          <a:p>
            <a:pPr eaLnBrk="0" hangingPunct="0"/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Q:Flujo de líquido a través  del filtro</a:t>
            </a:r>
          </a:p>
          <a:p>
            <a:pPr eaLnBrk="0" hangingPunct="0"/>
            <a:endParaRPr lang="es-MX" sz="16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Volviendo a la ecuación (1), se puede definir la resistencia al paso del líquido: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6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</p:txBody>
      </p:sp>
      <p:graphicFrame>
        <p:nvGraphicFramePr>
          <p:cNvPr id="9218" name="Object 7"/>
          <p:cNvGraphicFramePr>
            <a:graphicFrameLocks noChangeAspect="1"/>
          </p:cNvGraphicFramePr>
          <p:nvPr/>
        </p:nvGraphicFramePr>
        <p:xfrm>
          <a:off x="2133600" y="914400"/>
          <a:ext cx="1911350" cy="762000"/>
        </p:xfrm>
        <a:graphic>
          <a:graphicData uri="http://schemas.openxmlformats.org/presentationml/2006/ole">
            <p:oleObj spid="_x0000_s9218" name="Ecuación" r:id="rId3" imgW="1257120" imgH="507960" progId="Equation.3">
              <p:embed/>
            </p:oleObj>
          </a:graphicData>
        </a:graphic>
      </p:graphicFrame>
      <p:sp>
        <p:nvSpPr>
          <p:cNvPr id="9226" name="Text Box 8"/>
          <p:cNvSpPr txBox="1">
            <a:spLocks noChangeArrowheads="1"/>
          </p:cNvSpPr>
          <p:nvPr/>
        </p:nvSpPr>
        <p:spPr bwMode="auto">
          <a:xfrm>
            <a:off x="4648200" y="990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(3)</a:t>
            </a:r>
          </a:p>
        </p:txBody>
      </p:sp>
      <p:graphicFrame>
        <p:nvGraphicFramePr>
          <p:cNvPr id="9219" name="Object 10"/>
          <p:cNvGraphicFramePr>
            <a:graphicFrameLocks noChangeAspect="1"/>
          </p:cNvGraphicFramePr>
          <p:nvPr/>
        </p:nvGraphicFramePr>
        <p:xfrm>
          <a:off x="2362200" y="3352800"/>
          <a:ext cx="2052638" cy="793750"/>
        </p:xfrm>
        <a:graphic>
          <a:graphicData uri="http://schemas.openxmlformats.org/presentationml/2006/ole">
            <p:oleObj spid="_x0000_s9219" name="Ecuación" r:id="rId4" imgW="1295280" imgH="507960" progId="Equation.3">
              <p:embed/>
            </p:oleObj>
          </a:graphicData>
        </a:graphic>
      </p:graphicFrame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5105400" y="3581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(4)</a:t>
            </a:r>
          </a:p>
        </p:txBody>
      </p:sp>
      <p:sp>
        <p:nvSpPr>
          <p:cNvPr id="9228" name="Text Box 17"/>
          <p:cNvSpPr txBox="1">
            <a:spLocks noChangeArrowheads="1"/>
          </p:cNvSpPr>
          <p:nvPr/>
        </p:nvSpPr>
        <p:spPr bwMode="auto">
          <a:xfrm>
            <a:off x="6172200" y="4419600"/>
            <a:ext cx="2971800" cy="161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</a:t>
            </a:r>
            <a:r>
              <a:rPr lang="es-MX" sz="16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</a:t>
            </a: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: Resistencia de la torta, que será función del Volumen filtrado (V).</a:t>
            </a:r>
          </a:p>
          <a:p>
            <a:pPr eaLnBrk="0" hangingPunct="0"/>
            <a:endParaRPr lang="es-MX" sz="16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s-ES"/>
          </a:p>
        </p:txBody>
      </p:sp>
      <p:sp>
        <p:nvSpPr>
          <p:cNvPr id="9229" name="Text Box 18"/>
          <p:cNvSpPr txBox="1">
            <a:spLocks noChangeArrowheads="1"/>
          </p:cNvSpPr>
          <p:nvPr/>
        </p:nvSpPr>
        <p:spPr bwMode="auto">
          <a:xfrm>
            <a:off x="228600" y="4648200"/>
            <a:ext cx="2133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</a:t>
            </a:r>
            <a:r>
              <a:rPr lang="es-MX" sz="16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M</a:t>
            </a: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Resistencia del medio Filtrante, que es constante</a:t>
            </a:r>
            <a:endParaRPr lang="es-ES" sz="16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9230" name="Line 19"/>
          <p:cNvSpPr>
            <a:spLocks noChangeShapeType="1"/>
          </p:cNvSpPr>
          <p:nvPr/>
        </p:nvSpPr>
        <p:spPr bwMode="auto">
          <a:xfrm>
            <a:off x="1981200" y="52578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9231" name="Line 20"/>
          <p:cNvSpPr>
            <a:spLocks noChangeShapeType="1"/>
          </p:cNvSpPr>
          <p:nvPr/>
        </p:nvSpPr>
        <p:spPr bwMode="auto">
          <a:xfrm>
            <a:off x="2286000" y="5334000"/>
            <a:ext cx="990600" cy="762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9232" name="Line 21"/>
          <p:cNvSpPr>
            <a:spLocks noChangeShapeType="1"/>
          </p:cNvSpPr>
          <p:nvPr/>
        </p:nvSpPr>
        <p:spPr bwMode="auto">
          <a:xfrm flipH="1">
            <a:off x="4953000" y="4724400"/>
            <a:ext cx="1295400" cy="1524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graphicFrame>
        <p:nvGraphicFramePr>
          <p:cNvPr id="9220" name="Object 22"/>
          <p:cNvGraphicFramePr>
            <a:graphicFrameLocks noChangeAspect="1"/>
          </p:cNvGraphicFramePr>
          <p:nvPr/>
        </p:nvGraphicFramePr>
        <p:xfrm>
          <a:off x="3200400" y="4038600"/>
          <a:ext cx="2438400" cy="2286000"/>
        </p:xfrm>
        <a:graphic>
          <a:graphicData uri="http://schemas.openxmlformats.org/presentationml/2006/ole">
            <p:oleObj spid="_x0000_s9220" name="Imagen de mapa de bits" r:id="rId5" imgW="2438095" imgH="2285714" progId="PBrush">
              <p:embed/>
            </p:oleObj>
          </a:graphicData>
        </a:graphic>
      </p:graphicFrame>
      <p:sp>
        <p:nvSpPr>
          <p:cNvPr id="17" name="1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22</a:t>
            </a:fld>
            <a:endParaRPr lang="es-ES"/>
          </a:p>
        </p:txBody>
      </p:sp>
      <p:sp>
        <p:nvSpPr>
          <p:cNvPr id="18" name="1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0245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0246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0247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0248" name="Text Box 11"/>
          <p:cNvSpPr txBox="1">
            <a:spLocks noChangeArrowheads="1"/>
          </p:cNvSpPr>
          <p:nvPr/>
        </p:nvSpPr>
        <p:spPr bwMode="auto">
          <a:xfrm>
            <a:off x="228600" y="3048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La ecuación de diseño (1)</a:t>
            </a:r>
            <a:endParaRPr lang="es-ES"/>
          </a:p>
        </p:txBody>
      </p:sp>
      <p:graphicFrame>
        <p:nvGraphicFramePr>
          <p:cNvPr id="66572" name="Object 12"/>
          <p:cNvGraphicFramePr>
            <a:graphicFrameLocks noChangeAspect="1"/>
          </p:cNvGraphicFramePr>
          <p:nvPr/>
        </p:nvGraphicFramePr>
        <p:xfrm>
          <a:off x="1752600" y="2514600"/>
          <a:ext cx="3381375" cy="838200"/>
        </p:xfrm>
        <a:graphic>
          <a:graphicData uri="http://schemas.openxmlformats.org/presentationml/2006/ole">
            <p:oleObj spid="_x0000_s10242" name="Ecuación" r:id="rId3" imgW="2222280" imgH="558720" progId="Equation.3">
              <p:embed/>
            </p:oleObj>
          </a:graphicData>
        </a:graphic>
      </p:graphicFrame>
      <p:graphicFrame>
        <p:nvGraphicFramePr>
          <p:cNvPr id="10243" name="Object 15"/>
          <p:cNvGraphicFramePr>
            <a:graphicFrameLocks noChangeAspect="1"/>
          </p:cNvGraphicFramePr>
          <p:nvPr/>
        </p:nvGraphicFramePr>
        <p:xfrm>
          <a:off x="1905000" y="914400"/>
          <a:ext cx="2897188" cy="819150"/>
        </p:xfrm>
        <a:graphic>
          <a:graphicData uri="http://schemas.openxmlformats.org/presentationml/2006/ole">
            <p:oleObj spid="_x0000_s10243" name="Ecuación" r:id="rId4" imgW="1904760" imgH="545760" progId="Equation.3">
              <p:embed/>
            </p:oleObj>
          </a:graphicData>
        </a:graphic>
      </p:graphicFrame>
      <p:sp>
        <p:nvSpPr>
          <p:cNvPr id="10249" name="Text Box 16"/>
          <p:cNvSpPr txBox="1">
            <a:spLocks noChangeArrowheads="1"/>
          </p:cNvSpPr>
          <p:nvPr/>
        </p:nvSpPr>
        <p:spPr bwMode="auto">
          <a:xfrm>
            <a:off x="381000" y="1752600"/>
            <a:ext cx="1371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Queda</a:t>
            </a:r>
            <a:endParaRPr lang="es-ES"/>
          </a:p>
        </p:txBody>
      </p:sp>
      <p:sp>
        <p:nvSpPr>
          <p:cNvPr id="10250" name="Text Box 17"/>
          <p:cNvSpPr txBox="1">
            <a:spLocks noChangeArrowheads="1"/>
          </p:cNvSpPr>
          <p:nvPr/>
        </p:nvSpPr>
        <p:spPr bwMode="auto">
          <a:xfrm>
            <a:off x="6477000" y="2514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(5)</a:t>
            </a:r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23</a:t>
            </a:fld>
            <a:endParaRPr lang="es-ES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1270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1272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1273" name="Rectangle 6"/>
          <p:cNvSpPr>
            <a:spLocks noChangeArrowheads="1"/>
          </p:cNvSpPr>
          <p:nvPr/>
        </p:nvSpPr>
        <p:spPr bwMode="auto">
          <a:xfrm>
            <a:off x="381000" y="174625"/>
            <a:ext cx="8382000" cy="497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 eaLnBrk="0" hangingPunct="0"/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Características de las tortas</a:t>
            </a: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r>
              <a:rPr lang="es-MX" sz="18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Incompresibles</a:t>
            </a: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El ancho de la torta es: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	- Proporcional al volumen filtrado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	- Inversamente proporcional al área de filtración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C: Masa de torta por unidad de volumen filtrado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a</a:t>
            </a: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Resistencia específica de la torta</a:t>
            </a:r>
            <a:endParaRPr lang="es-MX" sz="16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  <a:p>
            <a:pPr eaLnBrk="0" hangingPunct="0"/>
            <a:endParaRPr lang="es-MX" sz="16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Con esto la ecuación de diseño queda: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11266" name="Object 7"/>
          <p:cNvGraphicFramePr>
            <a:graphicFrameLocks noChangeAspect="1"/>
          </p:cNvGraphicFramePr>
          <p:nvPr/>
        </p:nvGraphicFramePr>
        <p:xfrm>
          <a:off x="1676400" y="2590800"/>
          <a:ext cx="2897188" cy="852488"/>
        </p:xfrm>
        <a:graphic>
          <a:graphicData uri="http://schemas.openxmlformats.org/presentationml/2006/ole">
            <p:oleObj spid="_x0000_s11266" name="Ecuación" r:id="rId3" imgW="1701720" imgH="507960" progId="Equation.3">
              <p:embed/>
            </p:oleObj>
          </a:graphicData>
        </a:graphic>
      </p:graphicFrame>
      <p:sp>
        <p:nvSpPr>
          <p:cNvPr id="11274" name="Text Box 8"/>
          <p:cNvSpPr txBox="1">
            <a:spLocks noChangeArrowheads="1"/>
          </p:cNvSpPr>
          <p:nvPr/>
        </p:nvSpPr>
        <p:spPr bwMode="auto">
          <a:xfrm>
            <a:off x="5791200" y="2895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(6)</a:t>
            </a:r>
          </a:p>
        </p:txBody>
      </p:sp>
      <p:graphicFrame>
        <p:nvGraphicFramePr>
          <p:cNvPr id="52233" name="Object 9"/>
          <p:cNvGraphicFramePr>
            <a:graphicFrameLocks noChangeAspect="1"/>
          </p:cNvGraphicFramePr>
          <p:nvPr/>
        </p:nvGraphicFramePr>
        <p:xfrm>
          <a:off x="1600200" y="5257800"/>
          <a:ext cx="4076700" cy="838200"/>
        </p:xfrm>
        <a:graphic>
          <a:graphicData uri="http://schemas.openxmlformats.org/presentationml/2006/ole">
            <p:oleObj spid="_x0000_s11267" name="Ecuación" r:id="rId4" imgW="2679480" imgH="558720" progId="Equation.3">
              <p:embed/>
            </p:oleObj>
          </a:graphicData>
        </a:graphic>
      </p:graphicFrame>
      <p:sp>
        <p:nvSpPr>
          <p:cNvPr id="11275" name="Text Box 10"/>
          <p:cNvSpPr txBox="1">
            <a:spLocks noChangeArrowheads="1"/>
          </p:cNvSpPr>
          <p:nvPr/>
        </p:nvSpPr>
        <p:spPr bwMode="auto">
          <a:xfrm>
            <a:off x="6019800" y="5257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(7)</a:t>
            </a:r>
          </a:p>
        </p:txBody>
      </p:sp>
      <p:graphicFrame>
        <p:nvGraphicFramePr>
          <p:cNvPr id="11268" name="Object 12"/>
          <p:cNvGraphicFramePr>
            <a:graphicFrameLocks noChangeAspect="1"/>
          </p:cNvGraphicFramePr>
          <p:nvPr/>
        </p:nvGraphicFramePr>
        <p:xfrm>
          <a:off x="6477000" y="3124200"/>
          <a:ext cx="2438400" cy="2286000"/>
        </p:xfrm>
        <a:graphic>
          <a:graphicData uri="http://schemas.openxmlformats.org/presentationml/2006/ole">
            <p:oleObj spid="_x0000_s11268" name="Imagen de mapa de bits" r:id="rId5" imgW="2438095" imgH="2285714" progId="PBrush">
              <p:embed/>
            </p:oleObj>
          </a:graphicData>
        </a:graphic>
      </p:graphicFrame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24</a:t>
            </a:fld>
            <a:endParaRPr lang="es-ES"/>
          </a:p>
        </p:txBody>
      </p:sp>
      <p:sp>
        <p:nvSpPr>
          <p:cNvPr id="13" name="1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2294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2295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2296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2297" name="Rectangle 6"/>
          <p:cNvSpPr>
            <a:spLocks noChangeArrowheads="1"/>
          </p:cNvSpPr>
          <p:nvPr/>
        </p:nvSpPr>
        <p:spPr bwMode="auto">
          <a:xfrm>
            <a:off x="381000" y="174625"/>
            <a:ext cx="83820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Modificando</a:t>
            </a:r>
          </a:p>
          <a:p>
            <a:pPr algn="just"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Integrando en condiciones donde t=0   V =0</a:t>
            </a: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Si la resistencia del medio es despreciable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12290" name="Object 9"/>
          <p:cNvGraphicFramePr>
            <a:graphicFrameLocks noChangeAspect="1"/>
          </p:cNvGraphicFramePr>
          <p:nvPr/>
        </p:nvGraphicFramePr>
        <p:xfrm>
          <a:off x="2052638" y="923925"/>
          <a:ext cx="2452687" cy="590550"/>
        </p:xfrm>
        <a:graphic>
          <a:graphicData uri="http://schemas.openxmlformats.org/presentationml/2006/ole">
            <p:oleObj spid="_x0000_s12290" name="Ecuación" r:id="rId3" imgW="1612800" imgH="393480" progId="Equation.3">
              <p:embed/>
            </p:oleObj>
          </a:graphicData>
        </a:graphic>
      </p:graphicFrame>
      <p:graphicFrame>
        <p:nvGraphicFramePr>
          <p:cNvPr id="51210" name="Object 10"/>
          <p:cNvGraphicFramePr>
            <a:graphicFrameLocks noChangeAspect="1"/>
          </p:cNvGraphicFramePr>
          <p:nvPr/>
        </p:nvGraphicFramePr>
        <p:xfrm>
          <a:off x="1474788" y="2552700"/>
          <a:ext cx="3611562" cy="838200"/>
        </p:xfrm>
        <a:graphic>
          <a:graphicData uri="http://schemas.openxmlformats.org/presentationml/2006/ole">
            <p:oleObj spid="_x0000_s12291" name="Ecuación" r:id="rId4" imgW="2374560" imgH="558720" progId="Equation.3">
              <p:embed/>
            </p:oleObj>
          </a:graphicData>
        </a:graphic>
      </p:graphicFrame>
      <p:sp>
        <p:nvSpPr>
          <p:cNvPr id="12298" name="Text Box 25"/>
          <p:cNvSpPr txBox="1">
            <a:spLocks noChangeArrowheads="1"/>
          </p:cNvSpPr>
          <p:nvPr/>
        </p:nvSpPr>
        <p:spPr bwMode="auto">
          <a:xfrm>
            <a:off x="5638800" y="838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(8)</a:t>
            </a:r>
          </a:p>
        </p:txBody>
      </p:sp>
      <p:sp>
        <p:nvSpPr>
          <p:cNvPr id="12299" name="Text Box 26"/>
          <p:cNvSpPr txBox="1">
            <a:spLocks noChangeArrowheads="1"/>
          </p:cNvSpPr>
          <p:nvPr/>
        </p:nvSpPr>
        <p:spPr bwMode="auto">
          <a:xfrm>
            <a:off x="5791200" y="2819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(9)</a:t>
            </a:r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838200" y="3276600"/>
            <a:ext cx="8610600" cy="2881313"/>
            <a:chOff x="528" y="2064"/>
            <a:chExt cx="5424" cy="1815"/>
          </a:xfrm>
        </p:grpSpPr>
        <p:sp>
          <p:nvSpPr>
            <p:cNvPr id="12301" name="Text Box 20"/>
            <p:cNvSpPr txBox="1">
              <a:spLocks noChangeArrowheads="1"/>
            </p:cNvSpPr>
            <p:nvPr/>
          </p:nvSpPr>
          <p:spPr bwMode="auto">
            <a:xfrm>
              <a:off x="3072" y="3120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800">
                  <a:latin typeface="Symbol" pitchFamily="18" charset="2"/>
                </a:rPr>
                <a:t>M</a:t>
              </a:r>
              <a:r>
                <a:rPr lang="es-ES" sz="1800">
                  <a:latin typeface="Comic Sans MS" pitchFamily="66" charset="0"/>
                </a:rPr>
                <a:t> · R</a:t>
              </a:r>
              <a:r>
                <a:rPr lang="es-ES" sz="1800" baseline="-25000">
                  <a:latin typeface="Comic Sans MS" pitchFamily="66" charset="0"/>
                </a:rPr>
                <a:t>M</a:t>
              </a:r>
              <a:r>
                <a:rPr lang="es-ES" sz="1800">
                  <a:latin typeface="Comic Sans MS" pitchFamily="66" charset="0"/>
                </a:rPr>
                <a:t>/</a:t>
              </a:r>
              <a:r>
                <a:rPr lang="es-ES" sz="1800">
                  <a:latin typeface="Symbol" pitchFamily="18" charset="2"/>
                </a:rPr>
                <a:t>D</a:t>
              </a:r>
              <a:r>
                <a:rPr lang="es-ES" sz="1800">
                  <a:latin typeface="Comic Sans MS" pitchFamily="66" charset="0"/>
                </a:rPr>
                <a:t>P</a:t>
              </a:r>
              <a:endParaRPr lang="es-ES" sz="1800">
                <a:latin typeface="Symbol" pitchFamily="18" charset="2"/>
              </a:endParaRPr>
            </a:p>
          </p:txBody>
        </p:sp>
        <p:sp>
          <p:nvSpPr>
            <p:cNvPr id="12302" name="Text Box 22"/>
            <p:cNvSpPr txBox="1">
              <a:spLocks noChangeArrowheads="1"/>
            </p:cNvSpPr>
            <p:nvPr/>
          </p:nvSpPr>
          <p:spPr bwMode="auto">
            <a:xfrm>
              <a:off x="3360" y="2160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800">
                  <a:latin typeface="Symbol" pitchFamily="18" charset="2"/>
                </a:rPr>
                <a:t>A</a:t>
              </a:r>
              <a:r>
                <a:rPr lang="es-ES" sz="1800">
                  <a:latin typeface="Comic Sans MS" pitchFamily="66" charset="0"/>
                </a:rPr>
                <a:t> · t/V</a:t>
              </a:r>
              <a:endParaRPr lang="es-ES" sz="1800">
                <a:latin typeface="Symbol" pitchFamily="18" charset="2"/>
              </a:endParaRPr>
            </a:p>
          </p:txBody>
        </p:sp>
        <p:sp>
          <p:nvSpPr>
            <p:cNvPr id="12303" name="Text Box 23"/>
            <p:cNvSpPr txBox="1">
              <a:spLocks noChangeArrowheads="1"/>
            </p:cNvSpPr>
            <p:nvPr/>
          </p:nvSpPr>
          <p:spPr bwMode="auto">
            <a:xfrm>
              <a:off x="4992" y="3648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800">
                  <a:latin typeface="Comic Sans MS" pitchFamily="66" charset="0"/>
                </a:rPr>
                <a:t>V/A</a:t>
              </a:r>
              <a:endParaRPr lang="es-ES" sz="1800">
                <a:latin typeface="Symbol" pitchFamily="18" charset="2"/>
              </a:endParaRPr>
            </a:p>
          </p:txBody>
        </p:sp>
        <p:graphicFrame>
          <p:nvGraphicFramePr>
            <p:cNvPr id="12292" name="Object 11"/>
            <p:cNvGraphicFramePr>
              <a:graphicFrameLocks noChangeAspect="1"/>
            </p:cNvGraphicFramePr>
            <p:nvPr/>
          </p:nvGraphicFramePr>
          <p:xfrm>
            <a:off x="528" y="2880"/>
            <a:ext cx="1410" cy="552"/>
          </p:xfrm>
          <a:graphic>
            <a:graphicData uri="http://schemas.openxmlformats.org/presentationml/2006/ole">
              <p:oleObj spid="_x0000_s12292" name="Ecuación" r:id="rId5" imgW="1473120" imgH="583920" progId="Equation.3">
                <p:embed/>
              </p:oleObj>
            </a:graphicData>
          </a:graphic>
        </p:graphicFrame>
        <p:grpSp>
          <p:nvGrpSpPr>
            <p:cNvPr id="12304" name="Group 24"/>
            <p:cNvGrpSpPr>
              <a:grpSpLocks/>
            </p:cNvGrpSpPr>
            <p:nvPr/>
          </p:nvGrpSpPr>
          <p:grpSpPr bwMode="auto">
            <a:xfrm>
              <a:off x="3888" y="2064"/>
              <a:ext cx="1872" cy="1488"/>
              <a:chOff x="3888" y="2064"/>
              <a:chExt cx="1872" cy="1488"/>
            </a:xfrm>
          </p:grpSpPr>
          <p:sp>
            <p:nvSpPr>
              <p:cNvPr id="12306" name="Rectangle 12"/>
              <p:cNvSpPr>
                <a:spLocks noChangeArrowheads="1"/>
              </p:cNvSpPr>
              <p:nvPr/>
            </p:nvSpPr>
            <p:spPr bwMode="auto">
              <a:xfrm>
                <a:off x="3888" y="2064"/>
                <a:ext cx="1728" cy="1488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2307" name="Line 13"/>
              <p:cNvSpPr>
                <a:spLocks noChangeShapeType="1"/>
              </p:cNvSpPr>
              <p:nvPr/>
            </p:nvSpPr>
            <p:spPr bwMode="auto">
              <a:xfrm flipV="1">
                <a:off x="3888" y="2112"/>
                <a:ext cx="1392" cy="110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12308" name="Group 18"/>
              <p:cNvGrpSpPr>
                <a:grpSpLocks/>
              </p:cNvGrpSpPr>
              <p:nvPr/>
            </p:nvGrpSpPr>
            <p:grpSpPr bwMode="auto">
              <a:xfrm>
                <a:off x="4416" y="2592"/>
                <a:ext cx="288" cy="192"/>
                <a:chOff x="4704" y="2640"/>
                <a:chExt cx="240" cy="336"/>
              </a:xfrm>
            </p:grpSpPr>
            <p:sp>
              <p:nvSpPr>
                <p:cNvPr id="12310" name="Line 14"/>
                <p:cNvSpPr>
                  <a:spLocks noChangeShapeType="1"/>
                </p:cNvSpPr>
                <p:nvPr/>
              </p:nvSpPr>
              <p:spPr bwMode="auto">
                <a:xfrm>
                  <a:off x="4704" y="2976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11" name="Line 17"/>
                <p:cNvSpPr>
                  <a:spLocks noChangeShapeType="1"/>
                </p:cNvSpPr>
                <p:nvPr/>
              </p:nvSpPr>
              <p:spPr bwMode="auto">
                <a:xfrm>
                  <a:off x="4944" y="2640"/>
                  <a:ext cx="0" cy="3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12309" name="Text Box 21"/>
              <p:cNvSpPr txBox="1">
                <a:spLocks noChangeArrowheads="1"/>
              </p:cNvSpPr>
              <p:nvPr/>
            </p:nvSpPr>
            <p:spPr bwMode="auto">
              <a:xfrm>
                <a:off x="4704" y="2592"/>
                <a:ext cx="105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sz="1800">
                    <a:latin typeface="Symbol" pitchFamily="18" charset="2"/>
                  </a:rPr>
                  <a:t>m·a</a:t>
                </a:r>
                <a:r>
                  <a:rPr lang="es-ES" sz="1800">
                    <a:latin typeface="Comic Sans MS" pitchFamily="66" charset="0"/>
                  </a:rPr>
                  <a:t>·C</a:t>
                </a:r>
                <a:r>
                  <a:rPr lang="es-ES" sz="1800">
                    <a:latin typeface="Symbol" pitchFamily="18" charset="2"/>
                  </a:rPr>
                  <a:t>/(2D</a:t>
                </a:r>
                <a:r>
                  <a:rPr lang="es-ES" sz="1800">
                    <a:latin typeface="Comic Sans MS" pitchFamily="66" charset="0"/>
                  </a:rPr>
                  <a:t>P)</a:t>
                </a:r>
                <a:endParaRPr lang="es-ES" sz="1800">
                  <a:latin typeface="Symbol" pitchFamily="18" charset="2"/>
                </a:endParaRPr>
              </a:p>
            </p:txBody>
          </p:sp>
        </p:grpSp>
        <p:sp>
          <p:nvSpPr>
            <p:cNvPr id="12305" name="Text Box 27"/>
            <p:cNvSpPr txBox="1">
              <a:spLocks noChangeArrowheads="1"/>
            </p:cNvSpPr>
            <p:nvPr/>
          </p:nvSpPr>
          <p:spPr bwMode="auto">
            <a:xfrm>
              <a:off x="2208" y="2976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>
                  <a:solidFill>
                    <a:schemeClr val="accent2"/>
                  </a:solidFill>
                  <a:latin typeface="Comic Sans MS" pitchFamily="66" charset="0"/>
                </a:rPr>
                <a:t>(10)</a:t>
              </a:r>
            </a:p>
          </p:txBody>
        </p:sp>
      </p:grpSp>
      <p:sp>
        <p:nvSpPr>
          <p:cNvPr id="24" name="2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25</a:t>
            </a:fld>
            <a:endParaRPr lang="es-ES"/>
          </a:p>
        </p:txBody>
      </p:sp>
      <p:sp>
        <p:nvSpPr>
          <p:cNvPr id="25" name="2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050"/>
          <p:cNvGraphicFramePr>
            <a:graphicFrameLocks noChangeAspect="1"/>
          </p:cNvGraphicFramePr>
          <p:nvPr/>
        </p:nvGraphicFramePr>
        <p:xfrm>
          <a:off x="2286000" y="1981200"/>
          <a:ext cx="2882900" cy="1155700"/>
        </p:xfrm>
        <a:graphic>
          <a:graphicData uri="http://schemas.openxmlformats.org/presentationml/2006/ole">
            <p:oleObj spid="_x0000_s13314" name="Ecuación" r:id="rId3" imgW="1155600" imgH="469800" progId="Equation.3">
              <p:embed/>
            </p:oleObj>
          </a:graphicData>
        </a:graphic>
      </p:graphicFrame>
      <p:sp>
        <p:nvSpPr>
          <p:cNvPr id="13317" name="Rectangle 2051"/>
          <p:cNvSpPr>
            <a:spLocks noChangeArrowheads="1"/>
          </p:cNvSpPr>
          <p:nvPr/>
        </p:nvSpPr>
        <p:spPr bwMode="auto">
          <a:xfrm>
            <a:off x="685800" y="1066800"/>
            <a:ext cx="7924800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MX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Factor de compresibilidad</a:t>
            </a:r>
            <a:r>
              <a:rPr lang="es-MX" sz="18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, </a:t>
            </a:r>
            <a:r>
              <a:rPr lang="es-MX" sz="1800" b="1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a</a:t>
            </a:r>
            <a:endParaRPr lang="es-MX" sz="18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relaciona con las propiedades promedios de las partículas que forman la torta:</a:t>
            </a:r>
          </a:p>
        </p:txBody>
      </p:sp>
      <p:sp>
        <p:nvSpPr>
          <p:cNvPr id="13318" name="Rectangle 2052"/>
          <p:cNvSpPr>
            <a:spLocks noChangeArrowheads="1"/>
          </p:cNvSpPr>
          <p:nvPr/>
        </p:nvSpPr>
        <p:spPr bwMode="auto">
          <a:xfrm>
            <a:off x="685800" y="2819400"/>
            <a:ext cx="79248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K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v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: factor que depende de la forma de las partículas, f(P)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a: superficie específica de las partículas</a:t>
            </a:r>
          </a:p>
          <a:p>
            <a:pPr eaLnBrk="0" hangingPunct="0">
              <a:buFont typeface="Symbol" pitchFamily="18" charset="2"/>
              <a:buNone/>
            </a:pPr>
            <a:r>
              <a:rPr lang="es-MX" sz="18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e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porosidad de la torta, F(p)</a:t>
            </a:r>
          </a:p>
          <a:p>
            <a:pPr eaLnBrk="0" hangingPunct="0">
              <a:buFont typeface="Symbol" pitchFamily="18" charset="2"/>
              <a:buNone/>
            </a:pPr>
            <a:r>
              <a:rPr lang="es-MX" sz="18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Densidad de las particulas.</a:t>
            </a:r>
          </a:p>
          <a:p>
            <a:pPr eaLnBrk="0" hangingPunct="0">
              <a:buFont typeface="Symbol" pitchFamily="18" charset="2"/>
              <a:buNone/>
            </a:pPr>
            <a:endParaRPr lang="es-MX" sz="18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</p:txBody>
      </p:sp>
      <p:graphicFrame>
        <p:nvGraphicFramePr>
          <p:cNvPr id="13315" name="Object 2053"/>
          <p:cNvGraphicFramePr>
            <a:graphicFrameLocks noChangeAspect="1"/>
          </p:cNvGraphicFramePr>
          <p:nvPr/>
        </p:nvGraphicFramePr>
        <p:xfrm>
          <a:off x="2286000" y="4419600"/>
          <a:ext cx="3429000" cy="749300"/>
        </p:xfrm>
        <a:graphic>
          <a:graphicData uri="http://schemas.openxmlformats.org/presentationml/2006/ole">
            <p:oleObj spid="_x0000_s13315" name="Ecuación" r:id="rId4" imgW="1892160" imgH="419040" progId="Equation.3">
              <p:embed/>
            </p:oleObj>
          </a:graphicData>
        </a:graphic>
      </p:graphicFrame>
      <p:graphicFrame>
        <p:nvGraphicFramePr>
          <p:cNvPr id="13316" name="Object 2054"/>
          <p:cNvGraphicFramePr>
            <a:graphicFrameLocks noChangeAspect="1"/>
          </p:cNvGraphicFramePr>
          <p:nvPr/>
        </p:nvGraphicFramePr>
        <p:xfrm>
          <a:off x="990600" y="5562600"/>
          <a:ext cx="6789738" cy="749300"/>
        </p:xfrm>
        <a:graphic>
          <a:graphicData uri="http://schemas.openxmlformats.org/presentationml/2006/ole">
            <p:oleObj spid="_x0000_s13316" name="Ecuación" r:id="rId5" imgW="3746160" imgH="419040" progId="Equation.3">
              <p:embed/>
            </p:oleObj>
          </a:graphicData>
        </a:graphic>
      </p:graphicFrame>
      <p:sp>
        <p:nvSpPr>
          <p:cNvPr id="13319" name="Rectangle 2055"/>
          <p:cNvSpPr>
            <a:spLocks noChangeArrowheads="1"/>
          </p:cNvSpPr>
          <p:nvPr/>
        </p:nvSpPr>
        <p:spPr bwMode="auto">
          <a:xfrm>
            <a:off x="304800" y="0"/>
            <a:ext cx="86106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0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Características de las tortas </a:t>
            </a:r>
            <a:r>
              <a:rPr lang="es-ES" sz="18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r>
              <a:rPr lang="es-MX" sz="18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Compresibles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¿Cómo serán las tortas formadas por materiales biólogicos? ¿por qué?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26</a:t>
            </a:fld>
            <a:endParaRPr lang="es-ES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4341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4343" name="Rectangle 6"/>
          <p:cNvSpPr>
            <a:spLocks noChangeArrowheads="1"/>
          </p:cNvSpPr>
          <p:nvPr/>
        </p:nvSpPr>
        <p:spPr bwMode="auto">
          <a:xfrm>
            <a:off x="381000" y="174625"/>
            <a:ext cx="83820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Analizando la dependencia con la presión se tiene que el Factor  de compresibilidad o resistencia específica de la torta, resulta ser:</a:t>
            </a: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a</a:t>
            </a:r>
            <a:r>
              <a:rPr lang="es-MX" sz="1800" baseline="300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*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Constante relacionada con el tamaño y forma de la partícula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 b="1">
                <a:solidFill>
                  <a:srgbClr val="A50021"/>
                </a:solidFill>
                <a:latin typeface="Comic Sans MS" pitchFamily="66" charset="0"/>
                <a:cs typeface="Times New Roman" pitchFamily="18" charset="0"/>
              </a:rPr>
              <a:t>s: Compresibilidad de la torta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	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s=0	Torta Incompresible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s=1	Torta altamente compresible, se requiere uso de 			pretratamientos</a:t>
            </a:r>
            <a:endParaRPr lang="es-MX" sz="18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14338" name="Object 7"/>
          <p:cNvGraphicFramePr>
            <a:graphicFrameLocks noChangeAspect="1"/>
          </p:cNvGraphicFramePr>
          <p:nvPr/>
        </p:nvGraphicFramePr>
        <p:xfrm>
          <a:off x="2362200" y="2209800"/>
          <a:ext cx="1685925" cy="384175"/>
        </p:xfrm>
        <a:graphic>
          <a:graphicData uri="http://schemas.openxmlformats.org/presentationml/2006/ole">
            <p:oleObj spid="_x0000_s14338" name="Ecuación" r:id="rId3" imgW="990360" imgH="228600" progId="Equation.3">
              <p:embed/>
            </p:oleObj>
          </a:graphicData>
        </a:graphic>
      </p:graphicFrame>
      <p:sp>
        <p:nvSpPr>
          <p:cNvPr id="14344" name="Text Box 12"/>
          <p:cNvSpPr txBox="1">
            <a:spLocks noChangeArrowheads="1"/>
          </p:cNvSpPr>
          <p:nvPr/>
        </p:nvSpPr>
        <p:spPr bwMode="auto">
          <a:xfrm>
            <a:off x="5181600" y="2209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(11)</a:t>
            </a: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27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381000" y="174625"/>
            <a:ext cx="8382000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¿Cómo se calcula la compresibilidad de la torta?</a:t>
            </a: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pSp>
        <p:nvGrpSpPr>
          <p:cNvPr id="35847" name="Group 11"/>
          <p:cNvGrpSpPr>
            <a:grpSpLocks/>
          </p:cNvGrpSpPr>
          <p:nvPr/>
        </p:nvGrpSpPr>
        <p:grpSpPr bwMode="auto">
          <a:xfrm>
            <a:off x="3352800" y="1066800"/>
            <a:ext cx="2819400" cy="1981200"/>
            <a:chOff x="3888" y="2064"/>
            <a:chExt cx="1872" cy="1488"/>
          </a:xfrm>
        </p:grpSpPr>
        <p:sp>
          <p:nvSpPr>
            <p:cNvPr id="35851" name="Rectangle 12"/>
            <p:cNvSpPr>
              <a:spLocks noChangeArrowheads="1"/>
            </p:cNvSpPr>
            <p:nvPr/>
          </p:nvSpPr>
          <p:spPr bwMode="auto">
            <a:xfrm>
              <a:off x="3888" y="2064"/>
              <a:ext cx="1728" cy="1488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5852" name="Line 13"/>
            <p:cNvSpPr>
              <a:spLocks noChangeShapeType="1"/>
            </p:cNvSpPr>
            <p:nvPr/>
          </p:nvSpPr>
          <p:spPr bwMode="auto">
            <a:xfrm flipV="1">
              <a:off x="3888" y="2112"/>
              <a:ext cx="1392" cy="11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grpSp>
          <p:nvGrpSpPr>
            <p:cNvPr id="35853" name="Group 14"/>
            <p:cNvGrpSpPr>
              <a:grpSpLocks/>
            </p:cNvGrpSpPr>
            <p:nvPr/>
          </p:nvGrpSpPr>
          <p:grpSpPr bwMode="auto">
            <a:xfrm>
              <a:off x="4416" y="2592"/>
              <a:ext cx="288" cy="192"/>
              <a:chOff x="4704" y="2640"/>
              <a:chExt cx="240" cy="336"/>
            </a:xfrm>
          </p:grpSpPr>
          <p:sp>
            <p:nvSpPr>
              <p:cNvPr id="35855" name="Line 15"/>
              <p:cNvSpPr>
                <a:spLocks noChangeShapeType="1"/>
              </p:cNvSpPr>
              <p:nvPr/>
            </p:nvSpPr>
            <p:spPr bwMode="auto">
              <a:xfrm>
                <a:off x="4704" y="2976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5856" name="Line 16"/>
              <p:cNvSpPr>
                <a:spLocks noChangeShapeType="1"/>
              </p:cNvSpPr>
              <p:nvPr/>
            </p:nvSpPr>
            <p:spPr bwMode="auto">
              <a:xfrm>
                <a:off x="4944" y="2640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35854" name="Text Box 17"/>
            <p:cNvSpPr txBox="1">
              <a:spLocks noChangeArrowheads="1"/>
            </p:cNvSpPr>
            <p:nvPr/>
          </p:nvSpPr>
          <p:spPr bwMode="auto">
            <a:xfrm>
              <a:off x="4704" y="2592"/>
              <a:ext cx="105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800" b="1">
                  <a:solidFill>
                    <a:srgbClr val="A50021"/>
                  </a:solidFill>
                  <a:latin typeface="Comic Sans MS" pitchFamily="66" charset="0"/>
                </a:rPr>
                <a:t>s</a:t>
              </a:r>
            </a:p>
          </p:txBody>
        </p:sp>
      </p:grpSp>
      <p:sp>
        <p:nvSpPr>
          <p:cNvPr id="35848" name="Text Box 18"/>
          <p:cNvSpPr txBox="1">
            <a:spLocks noChangeArrowheads="1"/>
          </p:cNvSpPr>
          <p:nvPr/>
        </p:nvSpPr>
        <p:spPr bwMode="auto">
          <a:xfrm>
            <a:off x="5257800" y="32004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>
                <a:latin typeface="Comic Sans MS" pitchFamily="66" charset="0"/>
              </a:rPr>
              <a:t>Log (</a:t>
            </a:r>
            <a:r>
              <a:rPr lang="es-ES" sz="1800">
                <a:latin typeface="Symbol" pitchFamily="18" charset="2"/>
              </a:rPr>
              <a:t>D</a:t>
            </a:r>
            <a:r>
              <a:rPr lang="es-ES" sz="1800">
                <a:latin typeface="Comic Sans MS" pitchFamily="66" charset="0"/>
              </a:rPr>
              <a:t>P)</a:t>
            </a:r>
          </a:p>
        </p:txBody>
      </p:sp>
      <p:sp>
        <p:nvSpPr>
          <p:cNvPr id="35849" name="Text Box 19"/>
          <p:cNvSpPr txBox="1">
            <a:spLocks noChangeArrowheads="1"/>
          </p:cNvSpPr>
          <p:nvPr/>
        </p:nvSpPr>
        <p:spPr bwMode="auto">
          <a:xfrm>
            <a:off x="2438400" y="1295400"/>
            <a:ext cx="83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>
                <a:latin typeface="Comic Sans MS" pitchFamily="66" charset="0"/>
              </a:rPr>
              <a:t>Log </a:t>
            </a:r>
            <a:r>
              <a:rPr lang="es-ES" sz="1800">
                <a:latin typeface="Symbol" pitchFamily="18" charset="2"/>
              </a:rPr>
              <a:t>a</a:t>
            </a:r>
            <a:endParaRPr lang="es-ES" sz="1800">
              <a:latin typeface="Comic Sans MS" pitchFamily="66" charset="0"/>
            </a:endParaRPr>
          </a:p>
        </p:txBody>
      </p:sp>
      <p:sp>
        <p:nvSpPr>
          <p:cNvPr id="35850" name="Text Box 24"/>
          <p:cNvSpPr txBox="1">
            <a:spLocks noChangeArrowheads="1"/>
          </p:cNvSpPr>
          <p:nvPr/>
        </p:nvSpPr>
        <p:spPr bwMode="auto">
          <a:xfrm>
            <a:off x="2819400" y="25146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>
                <a:solidFill>
                  <a:srgbClr val="A50021"/>
                </a:solidFill>
                <a:latin typeface="Comic Sans MS" pitchFamily="66" charset="0"/>
              </a:rPr>
              <a:t>Log </a:t>
            </a:r>
            <a:r>
              <a:rPr lang="es-ES" sz="1800" b="1">
                <a:solidFill>
                  <a:srgbClr val="A50021"/>
                </a:solidFill>
                <a:latin typeface="Symbol" pitchFamily="18" charset="2"/>
              </a:rPr>
              <a:t>a</a:t>
            </a:r>
            <a:r>
              <a:rPr lang="es-ES" sz="1800" b="1">
                <a:solidFill>
                  <a:srgbClr val="A50021"/>
                </a:solidFill>
                <a:latin typeface="Comic Sans MS" pitchFamily="66" charset="0"/>
              </a:rPr>
              <a:t>*</a:t>
            </a:r>
          </a:p>
        </p:txBody>
      </p:sp>
      <p:sp>
        <p:nvSpPr>
          <p:cNvPr id="17" name="1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28</a:t>
            </a:fld>
            <a:endParaRPr lang="es-ES"/>
          </a:p>
        </p:txBody>
      </p:sp>
      <p:sp>
        <p:nvSpPr>
          <p:cNvPr id="18" name="1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4988" y="1357313"/>
            <a:ext cx="7935912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2 CuadroTexto"/>
          <p:cNvSpPr txBox="1">
            <a:spLocks noChangeArrowheads="1"/>
          </p:cNvSpPr>
          <p:nvPr/>
        </p:nvSpPr>
        <p:spPr bwMode="auto">
          <a:xfrm>
            <a:off x="7715250" y="2857500"/>
            <a:ext cx="35718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/>
              <a:t>s</a:t>
            </a:r>
          </a:p>
        </p:txBody>
      </p:sp>
      <p:sp>
        <p:nvSpPr>
          <p:cNvPr id="36868" name="3 CuadroTexto"/>
          <p:cNvSpPr txBox="1">
            <a:spLocks noChangeArrowheads="1"/>
          </p:cNvSpPr>
          <p:nvPr/>
        </p:nvSpPr>
        <p:spPr bwMode="auto">
          <a:xfrm flipH="1">
            <a:off x="5572125" y="2571750"/>
            <a:ext cx="6429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Symbol" pitchFamily="18" charset="2"/>
              </a:rPr>
              <a:t>a*</a:t>
            </a:r>
          </a:p>
        </p:txBody>
      </p:sp>
      <p:sp>
        <p:nvSpPr>
          <p:cNvPr id="36869" name="4 CuadroTexto"/>
          <p:cNvSpPr txBox="1">
            <a:spLocks noChangeArrowheads="1"/>
          </p:cNvSpPr>
          <p:nvPr/>
        </p:nvSpPr>
        <p:spPr bwMode="auto">
          <a:xfrm>
            <a:off x="642938" y="1571625"/>
            <a:ext cx="7429500" cy="8572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/>
              <a:t>Valores de </a:t>
            </a:r>
            <a:r>
              <a:rPr lang="es-ES">
                <a:latin typeface="Symbol" pitchFamily="18" charset="2"/>
              </a:rPr>
              <a:t>a* </a:t>
            </a:r>
            <a:r>
              <a:rPr lang="es-ES"/>
              <a:t>y s para diferentes microorganismos (Nakanishi et al., 1987)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29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143000"/>
            <a:ext cx="795655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2 CuadroTexto"/>
          <p:cNvSpPr txBox="1">
            <a:spLocks noChangeArrowheads="1"/>
          </p:cNvSpPr>
          <p:nvPr/>
        </p:nvSpPr>
        <p:spPr bwMode="auto">
          <a:xfrm>
            <a:off x="785813" y="357188"/>
            <a:ext cx="80724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/>
              <a:t>Rango de Operación de diferentes operaciones de separación sólido-líquido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  <p:sp>
        <p:nvSpPr>
          <p:cNvPr id="6" name="5 Rectángulo redondeado"/>
          <p:cNvSpPr/>
          <p:nvPr/>
        </p:nvSpPr>
        <p:spPr>
          <a:xfrm>
            <a:off x="5786446" y="3786190"/>
            <a:ext cx="2286016" cy="500066"/>
          </a:xfrm>
          <a:prstGeom prst="roundRect">
            <a:avLst/>
          </a:prstGeom>
          <a:noFill/>
          <a:ln w="104775" cmpd="tri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5366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5367" name="Rectangle 6"/>
          <p:cNvSpPr>
            <a:spLocks noChangeArrowheads="1"/>
          </p:cNvSpPr>
          <p:nvPr/>
        </p:nvSpPr>
        <p:spPr bwMode="auto">
          <a:xfrm>
            <a:off x="381000" y="174625"/>
            <a:ext cx="8382000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¿Cómo se calcula la compresibilidad de la torta?</a:t>
            </a: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La ecuación de diseño cambia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53256" name="Object 2"/>
          <p:cNvGraphicFramePr>
            <a:graphicFrameLocks noChangeAspect="1"/>
          </p:cNvGraphicFramePr>
          <p:nvPr/>
        </p:nvGraphicFramePr>
        <p:xfrm>
          <a:off x="1371600" y="4419600"/>
          <a:ext cx="4830763" cy="838200"/>
        </p:xfrm>
        <a:graphic>
          <a:graphicData uri="http://schemas.openxmlformats.org/presentationml/2006/ole">
            <p:oleObj spid="_x0000_s15362" name="Ecuación" r:id="rId3" imgW="3174840" imgH="558720" progId="Equation.3">
              <p:embed/>
            </p:oleObj>
          </a:graphicData>
        </a:graphic>
      </p:graphicFrame>
      <p:grpSp>
        <p:nvGrpSpPr>
          <p:cNvPr id="15368" name="Group 11"/>
          <p:cNvGrpSpPr>
            <a:grpSpLocks/>
          </p:cNvGrpSpPr>
          <p:nvPr/>
        </p:nvGrpSpPr>
        <p:grpSpPr bwMode="auto">
          <a:xfrm>
            <a:off x="3352800" y="1066800"/>
            <a:ext cx="2819400" cy="1981200"/>
            <a:chOff x="3888" y="2064"/>
            <a:chExt cx="1872" cy="1488"/>
          </a:xfrm>
        </p:grpSpPr>
        <p:sp>
          <p:nvSpPr>
            <p:cNvPr id="15373" name="Rectangle 12"/>
            <p:cNvSpPr>
              <a:spLocks noChangeArrowheads="1"/>
            </p:cNvSpPr>
            <p:nvPr/>
          </p:nvSpPr>
          <p:spPr bwMode="auto">
            <a:xfrm>
              <a:off x="3888" y="2064"/>
              <a:ext cx="1728" cy="1488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5374" name="Line 13"/>
            <p:cNvSpPr>
              <a:spLocks noChangeShapeType="1"/>
            </p:cNvSpPr>
            <p:nvPr/>
          </p:nvSpPr>
          <p:spPr bwMode="auto">
            <a:xfrm flipV="1">
              <a:off x="3888" y="2112"/>
              <a:ext cx="1392" cy="11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grpSp>
          <p:nvGrpSpPr>
            <p:cNvPr id="15375" name="Group 14"/>
            <p:cNvGrpSpPr>
              <a:grpSpLocks/>
            </p:cNvGrpSpPr>
            <p:nvPr/>
          </p:nvGrpSpPr>
          <p:grpSpPr bwMode="auto">
            <a:xfrm>
              <a:off x="4416" y="2592"/>
              <a:ext cx="288" cy="192"/>
              <a:chOff x="4704" y="2640"/>
              <a:chExt cx="240" cy="336"/>
            </a:xfrm>
          </p:grpSpPr>
          <p:sp>
            <p:nvSpPr>
              <p:cNvPr id="15377" name="Line 15"/>
              <p:cNvSpPr>
                <a:spLocks noChangeShapeType="1"/>
              </p:cNvSpPr>
              <p:nvPr/>
            </p:nvSpPr>
            <p:spPr bwMode="auto">
              <a:xfrm>
                <a:off x="4704" y="2976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378" name="Line 16"/>
              <p:cNvSpPr>
                <a:spLocks noChangeShapeType="1"/>
              </p:cNvSpPr>
              <p:nvPr/>
            </p:nvSpPr>
            <p:spPr bwMode="auto">
              <a:xfrm>
                <a:off x="4944" y="2640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15376" name="Text Box 17"/>
            <p:cNvSpPr txBox="1">
              <a:spLocks noChangeArrowheads="1"/>
            </p:cNvSpPr>
            <p:nvPr/>
          </p:nvSpPr>
          <p:spPr bwMode="auto">
            <a:xfrm>
              <a:off x="4704" y="2592"/>
              <a:ext cx="105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800" b="1">
                  <a:solidFill>
                    <a:srgbClr val="A50021"/>
                  </a:solidFill>
                  <a:latin typeface="Comic Sans MS" pitchFamily="66" charset="0"/>
                </a:rPr>
                <a:t>s</a:t>
              </a:r>
            </a:p>
          </p:txBody>
        </p:sp>
      </p:grpSp>
      <p:sp>
        <p:nvSpPr>
          <p:cNvPr id="15369" name="Text Box 18"/>
          <p:cNvSpPr txBox="1">
            <a:spLocks noChangeArrowheads="1"/>
          </p:cNvSpPr>
          <p:nvPr/>
        </p:nvSpPr>
        <p:spPr bwMode="auto">
          <a:xfrm>
            <a:off x="5257800" y="32004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>
                <a:latin typeface="Comic Sans MS" pitchFamily="66" charset="0"/>
              </a:rPr>
              <a:t>Log (</a:t>
            </a:r>
            <a:r>
              <a:rPr lang="es-ES" sz="1800">
                <a:latin typeface="Symbol" pitchFamily="18" charset="2"/>
              </a:rPr>
              <a:t>D</a:t>
            </a:r>
            <a:r>
              <a:rPr lang="es-ES" sz="1800">
                <a:latin typeface="Comic Sans MS" pitchFamily="66" charset="0"/>
              </a:rPr>
              <a:t>P)</a:t>
            </a:r>
          </a:p>
        </p:txBody>
      </p:sp>
      <p:sp>
        <p:nvSpPr>
          <p:cNvPr id="15370" name="Text Box 19"/>
          <p:cNvSpPr txBox="1">
            <a:spLocks noChangeArrowheads="1"/>
          </p:cNvSpPr>
          <p:nvPr/>
        </p:nvSpPr>
        <p:spPr bwMode="auto">
          <a:xfrm>
            <a:off x="2438400" y="1295400"/>
            <a:ext cx="83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>
                <a:latin typeface="Comic Sans MS" pitchFamily="66" charset="0"/>
              </a:rPr>
              <a:t>Log </a:t>
            </a:r>
            <a:r>
              <a:rPr lang="es-ES" sz="1800">
                <a:latin typeface="Symbol" pitchFamily="18" charset="2"/>
              </a:rPr>
              <a:t>a</a:t>
            </a:r>
            <a:endParaRPr lang="es-ES" sz="1800">
              <a:latin typeface="Comic Sans MS" pitchFamily="66" charset="0"/>
            </a:endParaRPr>
          </a:p>
        </p:txBody>
      </p:sp>
      <p:sp>
        <p:nvSpPr>
          <p:cNvPr id="15371" name="Text Box 20"/>
          <p:cNvSpPr txBox="1">
            <a:spLocks noChangeArrowheads="1"/>
          </p:cNvSpPr>
          <p:nvPr/>
        </p:nvSpPr>
        <p:spPr bwMode="auto">
          <a:xfrm>
            <a:off x="6858000" y="45720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(13)</a:t>
            </a:r>
          </a:p>
        </p:txBody>
      </p:sp>
      <p:sp>
        <p:nvSpPr>
          <p:cNvPr id="15372" name="Text Box 24"/>
          <p:cNvSpPr txBox="1">
            <a:spLocks noChangeArrowheads="1"/>
          </p:cNvSpPr>
          <p:nvPr/>
        </p:nvSpPr>
        <p:spPr bwMode="auto">
          <a:xfrm>
            <a:off x="2819400" y="25146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>
                <a:solidFill>
                  <a:srgbClr val="A50021"/>
                </a:solidFill>
                <a:latin typeface="Comic Sans MS" pitchFamily="66" charset="0"/>
              </a:rPr>
              <a:t>Log </a:t>
            </a:r>
            <a:r>
              <a:rPr lang="es-ES" sz="1800" b="1">
                <a:solidFill>
                  <a:srgbClr val="A50021"/>
                </a:solidFill>
                <a:latin typeface="Symbol" pitchFamily="18" charset="2"/>
              </a:rPr>
              <a:t>a</a:t>
            </a:r>
            <a:r>
              <a:rPr lang="es-ES" sz="1800" b="1">
                <a:solidFill>
                  <a:srgbClr val="A50021"/>
                </a:solidFill>
                <a:latin typeface="Comic Sans MS" pitchFamily="66" charset="0"/>
              </a:rPr>
              <a:t>*</a:t>
            </a:r>
          </a:p>
        </p:txBody>
      </p:sp>
      <p:sp>
        <p:nvSpPr>
          <p:cNvPr id="19" name="1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30</a:t>
            </a:fld>
            <a:endParaRPr lang="es-ES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6389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6390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6391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6392" name="Rectangle 6"/>
          <p:cNvSpPr>
            <a:spLocks noChangeArrowheads="1"/>
          </p:cNvSpPr>
          <p:nvPr/>
        </p:nvSpPr>
        <p:spPr bwMode="auto">
          <a:xfrm>
            <a:off x="381000" y="174625"/>
            <a:ext cx="8382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Integrando y reordenando: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6393" name="Text Box 17"/>
          <p:cNvSpPr txBox="1">
            <a:spLocks noChangeArrowheads="1"/>
          </p:cNvSpPr>
          <p:nvPr/>
        </p:nvSpPr>
        <p:spPr bwMode="auto">
          <a:xfrm>
            <a:off x="7467600" y="12954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(13b)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209800" y="3581400"/>
            <a:ext cx="5572125" cy="876300"/>
            <a:chOff x="1386" y="3648"/>
            <a:chExt cx="3510" cy="552"/>
          </a:xfrm>
        </p:grpSpPr>
        <p:graphicFrame>
          <p:nvGraphicFramePr>
            <p:cNvPr id="16387" name="Object 19"/>
            <p:cNvGraphicFramePr>
              <a:graphicFrameLocks noChangeAspect="1"/>
            </p:cNvGraphicFramePr>
            <p:nvPr/>
          </p:nvGraphicFramePr>
          <p:xfrm>
            <a:off x="1386" y="3648"/>
            <a:ext cx="1483" cy="552"/>
          </p:xfrm>
          <a:graphic>
            <a:graphicData uri="http://schemas.openxmlformats.org/presentationml/2006/ole">
              <p:oleObj spid="_x0000_s16387" name="Ecuación" r:id="rId3" imgW="1549080" imgH="583920" progId="Equation.3">
                <p:embed/>
              </p:oleObj>
            </a:graphicData>
          </a:graphic>
        </p:graphicFrame>
        <p:sp>
          <p:nvSpPr>
            <p:cNvPr id="16396" name="Text Box 20"/>
            <p:cNvSpPr txBox="1">
              <a:spLocks noChangeArrowheads="1"/>
            </p:cNvSpPr>
            <p:nvPr/>
          </p:nvSpPr>
          <p:spPr bwMode="auto">
            <a:xfrm>
              <a:off x="4320" y="3696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>
                  <a:solidFill>
                    <a:schemeClr val="accent2"/>
                  </a:solidFill>
                  <a:latin typeface="Comic Sans MS" pitchFamily="66" charset="0"/>
                </a:rPr>
                <a:t>(14)</a:t>
              </a:r>
            </a:p>
          </p:txBody>
        </p:sp>
      </p:grpSp>
      <p:graphicFrame>
        <p:nvGraphicFramePr>
          <p:cNvPr id="90134" name="Object 22"/>
          <p:cNvGraphicFramePr>
            <a:graphicFrameLocks noChangeAspect="1"/>
          </p:cNvGraphicFramePr>
          <p:nvPr/>
        </p:nvGraphicFramePr>
        <p:xfrm>
          <a:off x="1752600" y="1066800"/>
          <a:ext cx="4986338" cy="1108075"/>
        </p:xfrm>
        <a:graphic>
          <a:graphicData uri="http://schemas.openxmlformats.org/presentationml/2006/ole">
            <p:oleObj spid="_x0000_s16386" name="Ecuación" r:id="rId4" imgW="1917360" imgH="431640" progId="Equation.3">
              <p:embed/>
            </p:oleObj>
          </a:graphicData>
        </a:graphic>
      </p:graphicFrame>
      <p:sp>
        <p:nvSpPr>
          <p:cNvPr id="16395" name="Text Box 23"/>
          <p:cNvSpPr txBox="1">
            <a:spLocks noChangeArrowheads="1"/>
          </p:cNvSpPr>
          <p:nvPr/>
        </p:nvSpPr>
        <p:spPr bwMode="auto">
          <a:xfrm>
            <a:off x="609600" y="2971800"/>
            <a:ext cx="5181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Si la resistencia del medio es despreciable</a:t>
            </a:r>
            <a:endParaRPr lang="es-ES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31</a:t>
            </a:fld>
            <a:endParaRPr lang="es-ES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ChangeArrowheads="1"/>
          </p:cNvSpPr>
          <p:nvPr/>
        </p:nvSpPr>
        <p:spPr bwMode="auto">
          <a:xfrm>
            <a:off x="381000" y="533400"/>
            <a:ext cx="8458200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s-ES_tradnl" sz="18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Ejemplo 1a</a:t>
            </a:r>
          </a:p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Caracterización en Laboratorio</a:t>
            </a:r>
          </a:p>
          <a:p>
            <a:pPr algn="just" eaLnBrk="0" hangingPunct="0">
              <a:spcBef>
                <a:spcPct val="50000"/>
              </a:spcBef>
            </a:pPr>
            <a:endParaRPr lang="es-ES_tradnl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han realizado ensayos de laboratorio con un filtro batch de 3 cm</a:t>
            </a:r>
            <a:r>
              <a:rPr lang="es-ES_tradnl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de área, los que han demostrado que pueden filtrarse </a:t>
            </a:r>
            <a:r>
              <a:rPr lang="es-ES_tradnl" sz="18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30 mL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de suspensión en 4.5 min con una caída de presión de 5 psi, y que la torta de microorganismos es compresible con s = 0,5. </a:t>
            </a:r>
          </a:p>
          <a:p>
            <a:pPr algn="just" eaLnBrk="0" hangingPunct="0">
              <a:spcBef>
                <a:spcPct val="50000"/>
              </a:spcBef>
            </a:pP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a) </a:t>
            </a:r>
            <a:r>
              <a:rPr lang="es-ES_tradnl" sz="1800">
                <a:solidFill>
                  <a:schemeClr val="accent2"/>
                </a:solidFill>
                <a:cs typeface="Times New Roman" pitchFamily="18" charset="0"/>
              </a:rPr>
              <a:t> 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Calcular (</a:t>
            </a:r>
            <a:r>
              <a:rPr lang="es-ES_tradnl" sz="18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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s-ES_tradnl" sz="18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</a:t>
            </a:r>
            <a:r>
              <a:rPr lang="es-ES_tradnl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* 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C) a</a:t>
            </a:r>
          </a:p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partir de los datos del </a:t>
            </a:r>
          </a:p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ensayo de laboratorio.</a:t>
            </a:r>
          </a:p>
          <a:p>
            <a:pPr algn="just" eaLnBrk="0" hangingPunct="0">
              <a:spcBef>
                <a:spcPct val="50000"/>
              </a:spcBef>
            </a:pP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17410" name="Object 3"/>
          <p:cNvGraphicFramePr>
            <a:graphicFrameLocks noChangeAspect="1"/>
          </p:cNvGraphicFramePr>
          <p:nvPr/>
        </p:nvGraphicFramePr>
        <p:xfrm>
          <a:off x="3657600" y="2971800"/>
          <a:ext cx="5114925" cy="3343275"/>
        </p:xfrm>
        <a:graphic>
          <a:graphicData uri="http://schemas.openxmlformats.org/presentationml/2006/ole">
            <p:oleObj spid="_x0000_s17410" name="Imagen de mapa de bits" r:id="rId3" imgW="5420482" imgH="3543795" progId="PBrush">
              <p:embed/>
            </p:oleObj>
          </a:graphicData>
        </a:graphic>
      </p:graphicFrame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250825" y="4941888"/>
            <a:ext cx="3816350" cy="1190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b) Si se desean filtrar 500 litros  del caldo en 1 hora. ¿ Qué tamaño de filtro se necesita si la caída de presión es 5 y 10 psi? COMENTE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17411" name="Object 6"/>
          <p:cNvGraphicFramePr>
            <a:graphicFrameLocks noChangeAspect="1"/>
          </p:cNvGraphicFramePr>
          <p:nvPr/>
        </p:nvGraphicFramePr>
        <p:xfrm>
          <a:off x="4211638" y="765175"/>
          <a:ext cx="2354262" cy="876300"/>
        </p:xfrm>
        <a:graphic>
          <a:graphicData uri="http://schemas.openxmlformats.org/presentationml/2006/ole">
            <p:oleObj spid="_x0000_s17411" name="Microsoft Editor de ecuaciones 3.0" r:id="rId4" imgW="1549080" imgH="583920" progId="Equation.3">
              <p:embed/>
            </p:oleObj>
          </a:graphicData>
        </a:graphic>
      </p:graphicFrame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32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725" name="Group 445"/>
          <p:cNvGraphicFramePr>
            <a:graphicFrameLocks noGrp="1"/>
          </p:cNvGraphicFramePr>
          <p:nvPr/>
        </p:nvGraphicFramePr>
        <p:xfrm>
          <a:off x="1619250" y="2781300"/>
          <a:ext cx="5770563" cy="3721740"/>
        </p:xfrm>
        <a:graphic>
          <a:graphicData uri="http://schemas.openxmlformats.org/drawingml/2006/table">
            <a:tbl>
              <a:tblPr/>
              <a:tblGrid>
                <a:gridCol w="1257300"/>
                <a:gridCol w="712788"/>
                <a:gridCol w="949325"/>
                <a:gridCol w="949325"/>
                <a:gridCol w="950912"/>
                <a:gridCol w="950913"/>
              </a:tblGrid>
              <a:tr h="274638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Caída de presión (mmHg)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Volumen filtrado (mL)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Tiempo (s)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447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341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282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434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353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442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338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978" name="Rectangle 443"/>
          <p:cNvSpPr>
            <a:spLocks noChangeArrowheads="1"/>
          </p:cNvSpPr>
          <p:nvPr/>
        </p:nvSpPr>
        <p:spPr bwMode="auto">
          <a:xfrm>
            <a:off x="539750" y="0"/>
            <a:ext cx="168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 b="1" u="sng">
                <a:solidFill>
                  <a:schemeClr val="accent2"/>
                </a:solidFill>
              </a:rPr>
              <a:t>Ejemplo 1b</a:t>
            </a:r>
          </a:p>
        </p:txBody>
      </p:sp>
      <p:sp>
        <p:nvSpPr>
          <p:cNvPr id="37979" name="Text Box 444"/>
          <p:cNvSpPr txBox="1">
            <a:spLocks noChangeArrowheads="1"/>
          </p:cNvSpPr>
          <p:nvPr/>
        </p:nvSpPr>
        <p:spPr bwMode="auto">
          <a:xfrm>
            <a:off x="611188" y="476250"/>
            <a:ext cx="82089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000"/>
              <a:t>Se filtran una muestra de </a:t>
            </a:r>
            <a:r>
              <a:rPr lang="es-ES" sz="2000" i="1"/>
              <a:t>Streptomyces griseus</a:t>
            </a:r>
            <a:r>
              <a:rPr lang="es-ES" sz="2000"/>
              <a:t>, en forma filamentosa, en un pequeño filtro de laboratorio con un área de 1.8 cm</a:t>
            </a:r>
            <a:r>
              <a:rPr lang="es-ES" sz="2000" baseline="30000"/>
              <a:t>2</a:t>
            </a:r>
            <a:r>
              <a:rPr lang="es-ES" sz="2000"/>
              <a:t>. La masa de sólidos húmedos por mL de filtrado es 0.1 g mL</a:t>
            </a:r>
            <a:r>
              <a:rPr lang="es-ES" sz="2000" baseline="30000"/>
              <a:t>-1</a:t>
            </a:r>
            <a:r>
              <a:rPr lang="es-ES" sz="2000"/>
              <a:t> para el cultivo filamentoso. La viscosidad del filtrado es 1.4 cP. Se han realizado cinco experimentos de filtración a diferentes presiones con cada suspensión, obteniéndose los siguientes resultados: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33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900113" y="836613"/>
            <a:ext cx="7704137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es-ES"/>
              <a:t>Se pide:</a:t>
            </a:r>
          </a:p>
          <a:p>
            <a:pPr marL="457200" indent="-457200">
              <a:buFontTx/>
              <a:buAutoNum type="arabicPeriod"/>
            </a:pPr>
            <a:r>
              <a:rPr lang="es-ES"/>
              <a:t>Calcular las resistencias específicas de la torta en función de la presión (</a:t>
            </a:r>
            <a:r>
              <a:rPr lang="es-ES">
                <a:latin typeface="Symbol" pitchFamily="18" charset="2"/>
              </a:rPr>
              <a:t>a</a:t>
            </a:r>
            <a:r>
              <a:rPr lang="es-ES"/>
              <a:t>).</a:t>
            </a:r>
          </a:p>
          <a:p>
            <a:pPr marL="457200" indent="-457200">
              <a:buFontTx/>
              <a:buAutoNum type="arabicPeriod"/>
            </a:pPr>
            <a:r>
              <a:rPr lang="es-ES"/>
              <a:t>Calcular la compresibilidad del cultivo (s).</a:t>
            </a:r>
          </a:p>
          <a:p>
            <a:pPr marL="457200" indent="-457200">
              <a:buFontTx/>
              <a:buAutoNum type="arabicPeriod"/>
            </a:pPr>
            <a:r>
              <a:rPr lang="es-ES"/>
              <a:t>Se utiliza un filtro de prensa con un área de 15 m</a:t>
            </a:r>
            <a:r>
              <a:rPr lang="es-ES" baseline="30000"/>
              <a:t>2</a:t>
            </a:r>
            <a:r>
              <a:rPr lang="es-ES"/>
              <a:t> para procesar 20 m</a:t>
            </a:r>
            <a:r>
              <a:rPr lang="es-ES" baseline="30000"/>
              <a:t>3</a:t>
            </a:r>
            <a:r>
              <a:rPr lang="es-ES"/>
              <a:t> de cultivo filamentoso de </a:t>
            </a:r>
            <a:r>
              <a:rPr lang="es-ES" i="1"/>
              <a:t>S. griseus</a:t>
            </a:r>
            <a:r>
              <a:rPr lang="es-ES"/>
              <a:t>. Si la filtración  debe realizarse en una hora, ¿qué diferencia de presión se debe aplicar?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Separación y Procesos Biotecnológicos-2011</a:t>
            </a:r>
            <a:endParaRPr lang="es-E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381000" y="174625"/>
            <a:ext cx="70866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 eaLnBrk="0" hangingPunct="0"/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Diseño de Filtros</a:t>
            </a:r>
          </a:p>
          <a:p>
            <a:pPr algn="ctr" eaLnBrk="0" hangingPunct="0"/>
            <a:endParaRPr lang="es-ES" sz="20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Parámetros de Diseño del Filtro</a:t>
            </a:r>
          </a:p>
          <a:p>
            <a:pPr algn="just" eaLnBrk="0" hangingPunct="0"/>
            <a:endParaRPr lang="es-ES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Área de Filtrado: A</a:t>
            </a:r>
          </a:p>
          <a:p>
            <a:pPr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Caída de Presión: </a:t>
            </a:r>
            <a:r>
              <a:rPr lang="es-ES" sz="20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D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</a:t>
            </a:r>
          </a:p>
          <a:p>
            <a:pPr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Resistencia del medio: R</a:t>
            </a:r>
            <a:r>
              <a:rPr lang="es-ES" sz="20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M</a:t>
            </a:r>
          </a:p>
          <a:p>
            <a:pPr algn="just" eaLnBrk="0" hangingPunct="0">
              <a:buFontTx/>
              <a:buChar char="•"/>
            </a:pPr>
            <a:endParaRPr lang="es-ES" sz="2000" baseline="-25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Características del sistema a filtrar</a:t>
            </a:r>
          </a:p>
          <a:p>
            <a:pPr algn="just" eaLnBrk="0" hangingPunct="0"/>
            <a:endParaRPr lang="es-ES" sz="20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Viscosidad</a:t>
            </a:r>
          </a:p>
          <a:p>
            <a:pPr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Compresibilidad</a:t>
            </a:r>
          </a:p>
          <a:p>
            <a:pPr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Masa de torta por volumen de filtrado</a:t>
            </a:r>
          </a:p>
          <a:p>
            <a:pPr algn="just" eaLnBrk="0" hangingPunct="0">
              <a:buFontTx/>
              <a:buChar char="•"/>
            </a:pP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381000" y="174625"/>
            <a:ext cx="876300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_tradnl" sz="20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Ejemplo 2 	Filtro Batch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desea caracterizar las resistencias tanto de un medio filtrante como la resistencia de la torta que se forma al filtrar una suspensión de levaduras. Para ello se llevaron a cabo diferentes pruebas de filtración.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Las características del sistema fueron :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Área de filtración 	9.3 cm</a:t>
            </a:r>
            <a:r>
              <a:rPr lang="es-ES_tradnl" sz="20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	 	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Viscosidad	</a:t>
            </a:r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0.001 N s/m</a:t>
            </a:r>
            <a:r>
              <a:rPr lang="es-ES_tradnl" sz="2000" b="1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</a:t>
            </a:r>
            <a:endParaRPr lang="es-ES_tradnl" sz="20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Masa de sólido seco por volumen de filtrado : 10 g/l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Las pruebas se realizaron a 4 caídas de presión diferentes. Los datos de cada corrida fueron correlacionados con la ecuación de diseño obteniéndose  los siguientes resultados :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Caída de Presión, </a:t>
            </a:r>
            <a:r>
              <a:rPr lang="es-ES_tradnl" sz="20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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	</a:t>
            </a:r>
            <a:r>
              <a:rPr lang="es-ES_tradnl" sz="20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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Rm/ </a:t>
            </a:r>
            <a:r>
              <a:rPr lang="es-ES_tradnl" sz="20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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	</a:t>
            </a:r>
            <a:r>
              <a:rPr lang="es-ES_tradnl" sz="20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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s-ES_tradnl" sz="20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 C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/2 </a:t>
            </a:r>
            <a:r>
              <a:rPr lang="es-ES_tradnl" sz="20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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	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[Atm]			[s/cm]		[s/cm</a:t>
            </a:r>
            <a:r>
              <a:rPr lang="es-ES_tradnl" sz="20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]</a:t>
            </a:r>
            <a:endParaRPr lang="es-ES_tradnl" sz="20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0.68			26		3.0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1.36			12		2.0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2.04			8		1.6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3.40			5		1.1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algn="just" eaLnBrk="0" hangingPunct="0"/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1 Atm = 1.0133*10</a:t>
            </a:r>
            <a:r>
              <a:rPr lang="es-ES" sz="20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5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[N s/m</a:t>
            </a:r>
            <a:r>
              <a:rPr lang="es-ES" sz="20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]</a:t>
            </a:r>
          </a:p>
          <a:p>
            <a:pPr algn="just" eaLnBrk="0" hangingPunct="0">
              <a:buFontTx/>
              <a:buChar char="•"/>
            </a:pP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36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81000" y="990600"/>
            <a:ext cx="8305800" cy="371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En base a estos datos:</a:t>
            </a:r>
          </a:p>
          <a:p>
            <a:pPr marL="457200" indent="-457200" algn="just" eaLnBrk="0" hangingPunct="0"/>
            <a:endParaRPr lang="es-ES_tradnl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marL="457200" indent="-457200" algn="just" eaLnBrk="0" hangingPunct="0">
              <a:buFontTx/>
              <a:buAutoNum type="arabicPeriod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Estime la resistencia de la torta y el índice de compresibilidad de la torta</a:t>
            </a:r>
          </a:p>
          <a:p>
            <a:pPr marL="457200" indent="-457200" algn="just" eaLnBrk="0" hangingPunct="0">
              <a:buFontTx/>
              <a:buAutoNum type="arabicPeriod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Estime la resistencia del medio</a:t>
            </a:r>
          </a:p>
          <a:p>
            <a:pPr marL="457200" indent="-457200" algn="just" eaLnBrk="0" hangingPunct="0">
              <a:buFontTx/>
              <a:buAutoNum type="arabicPeriod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desean procesar 3 m</a:t>
            </a:r>
            <a:r>
              <a:rPr lang="es-ES_tradnl" sz="20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de una suspensión, igual  a la antes estudiada, para ello se utilizara un filtro prensa con 5 m</a:t>
            </a:r>
            <a:r>
              <a:rPr lang="es-ES_tradnl" sz="20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de  área y una caída de presión de 2,5 Atm. Determine el tiempo necesario para dicha filtración.</a:t>
            </a:r>
          </a:p>
          <a:p>
            <a:pPr marL="457200" indent="-457200" algn="just" eaLnBrk="0" hangingPunct="0"/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marL="457200" indent="-457200" algn="just" eaLnBrk="0" hangingPunct="0">
              <a:buFontTx/>
              <a:buChar char="•"/>
            </a:pP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marL="457200" indent="-457200"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5"/>
          <p:cNvSpPr txBox="1">
            <a:spLocks noChangeArrowheads="1"/>
          </p:cNvSpPr>
          <p:nvPr/>
        </p:nvSpPr>
        <p:spPr bwMode="auto">
          <a:xfrm>
            <a:off x="5029200" y="41910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(15)</a:t>
            </a:r>
          </a:p>
        </p:txBody>
      </p:sp>
      <p:pic>
        <p:nvPicPr>
          <p:cNvPr id="43011" name="Picture 8" descr="Imag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928802"/>
            <a:ext cx="5214974" cy="476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Rectangle 9"/>
          <p:cNvSpPr>
            <a:spLocks noChangeArrowheads="1"/>
          </p:cNvSpPr>
          <p:nvPr/>
        </p:nvSpPr>
        <p:spPr bwMode="auto">
          <a:xfrm>
            <a:off x="2057400" y="381000"/>
            <a:ext cx="45720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Ecuaciones de Diseño de Filtros</a:t>
            </a:r>
          </a:p>
          <a:p>
            <a:pPr algn="ctr" eaLnBrk="0" hangingPunct="0">
              <a:spcBef>
                <a:spcPct val="50000"/>
              </a:spcBef>
            </a:pPr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Filtros Continuo (Rotatorio)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857364"/>
            <a:ext cx="3548061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1026"/>
          <p:cNvSpPr>
            <a:spLocks noChangeArrowheads="1"/>
          </p:cNvSpPr>
          <p:nvPr/>
        </p:nvSpPr>
        <p:spPr bwMode="auto">
          <a:xfrm>
            <a:off x="228600" y="106363"/>
            <a:ext cx="89154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 dirty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 eaLnBrk="0" hangingPunct="0"/>
            <a:r>
              <a:rPr lang="es-ES" sz="2000" u="sng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Ecuaciones de Diseño de Filtros</a:t>
            </a:r>
          </a:p>
          <a:p>
            <a:pPr algn="ctr" eaLnBrk="0" hangingPunct="0"/>
            <a:r>
              <a:rPr lang="es-ES" sz="2000" u="sng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Filtros Continuo</a:t>
            </a:r>
          </a:p>
          <a:p>
            <a:pPr algn="just" eaLnBrk="0" hangingPunct="0"/>
            <a:r>
              <a:rPr lang="es-ES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s-MX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El proceso de filtración consiste en 3 etapas:</a:t>
            </a:r>
          </a:p>
          <a:p>
            <a:pPr eaLnBrk="0" hangingPunct="0"/>
            <a:endParaRPr lang="es-MX" sz="1800" dirty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1.- Formación de la Torta</a:t>
            </a:r>
          </a:p>
          <a:p>
            <a:pPr eaLnBrk="0" hangingPunct="0"/>
            <a:r>
              <a:rPr lang="es-MX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2.- Lavado de la Torta</a:t>
            </a:r>
          </a:p>
          <a:p>
            <a:pPr eaLnBrk="0" hangingPunct="0"/>
            <a:r>
              <a:rPr lang="es-MX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3.- Descarte de la Torta</a:t>
            </a:r>
          </a:p>
          <a:p>
            <a:pPr eaLnBrk="0" hangingPunct="0"/>
            <a:endParaRPr lang="es-MX" sz="1800" dirty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dirty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dirty="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</p:txBody>
      </p:sp>
      <p:graphicFrame>
        <p:nvGraphicFramePr>
          <p:cNvPr id="93187" name="Object 1027"/>
          <p:cNvGraphicFramePr>
            <a:graphicFrameLocks noChangeAspect="1"/>
          </p:cNvGraphicFramePr>
          <p:nvPr/>
        </p:nvGraphicFramePr>
        <p:xfrm>
          <a:off x="1495425" y="4019550"/>
          <a:ext cx="2546350" cy="914400"/>
        </p:xfrm>
        <a:graphic>
          <a:graphicData uri="http://schemas.openxmlformats.org/presentationml/2006/ole">
            <p:oleObj spid="_x0000_s18434" name="Ecuación" r:id="rId3" imgW="1676160" imgH="609480" progId="Equation.3">
              <p:embed/>
            </p:oleObj>
          </a:graphicData>
        </a:graphic>
      </p:graphicFrame>
      <p:sp>
        <p:nvSpPr>
          <p:cNvPr id="18437" name="Text Box 1028"/>
          <p:cNvSpPr txBox="1">
            <a:spLocks noChangeArrowheads="1"/>
          </p:cNvSpPr>
          <p:nvPr/>
        </p:nvSpPr>
        <p:spPr bwMode="auto">
          <a:xfrm>
            <a:off x="5029200" y="41910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(15)</a:t>
            </a:r>
          </a:p>
        </p:txBody>
      </p:sp>
      <p:sp>
        <p:nvSpPr>
          <p:cNvPr id="93189" name="Text Box 1029"/>
          <p:cNvSpPr txBox="1">
            <a:spLocks noChangeArrowheads="1"/>
          </p:cNvSpPr>
          <p:nvPr/>
        </p:nvSpPr>
        <p:spPr bwMode="auto">
          <a:xfrm>
            <a:off x="304800" y="2922588"/>
            <a:ext cx="7162800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MX" sz="18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1.- Formación de la torta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Considerando tortas compresible</a:t>
            </a:r>
          </a:p>
          <a:p>
            <a:pPr eaLnBrk="0" hangingPunct="0"/>
            <a:r>
              <a:rPr lang="es-MX" sz="1800">
                <a:solidFill>
                  <a:srgbClr val="A50021"/>
                </a:solidFill>
                <a:latin typeface="Comic Sans MS" pitchFamily="66" charset="0"/>
                <a:cs typeface="Times New Roman" pitchFamily="18" charset="0"/>
              </a:rPr>
              <a:t>y resistencia del medio despreciable</a:t>
            </a:r>
          </a:p>
          <a:p>
            <a:pPr eaLnBrk="0" hangingPunct="0"/>
            <a:endParaRPr lang="es-MX" sz="1800">
              <a:solidFill>
                <a:srgbClr val="A50021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t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es el tiempo de formación de la torta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V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 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es el filtrado colectado </a:t>
            </a:r>
          </a:p>
          <a:p>
            <a:pPr>
              <a:spcBef>
                <a:spcPct val="50000"/>
              </a:spcBef>
            </a:pPr>
            <a:endParaRPr lang="es-ES"/>
          </a:p>
        </p:txBody>
      </p:sp>
      <p:graphicFrame>
        <p:nvGraphicFramePr>
          <p:cNvPr id="18435" name="Object 1030"/>
          <p:cNvGraphicFramePr>
            <a:graphicFrameLocks noChangeAspect="1"/>
          </p:cNvGraphicFramePr>
          <p:nvPr/>
        </p:nvGraphicFramePr>
        <p:xfrm>
          <a:off x="5029200" y="1447800"/>
          <a:ext cx="4114800" cy="3429000"/>
        </p:xfrm>
        <a:graphic>
          <a:graphicData uri="http://schemas.openxmlformats.org/presentationml/2006/ole">
            <p:oleObj spid="_x0000_s18435" name="Imagen de mapa de bits" r:id="rId4" imgW="4114286" imgH="3428571" progId="PBrush">
              <p:embed/>
            </p:oleObj>
          </a:graphicData>
        </a:graphic>
      </p:graphicFrame>
      <p:sp>
        <p:nvSpPr>
          <p:cNvPr id="18439" name="Text Box 1031"/>
          <p:cNvSpPr txBox="1">
            <a:spLocks noChangeArrowheads="1"/>
          </p:cNvSpPr>
          <p:nvPr/>
        </p:nvSpPr>
        <p:spPr bwMode="auto">
          <a:xfrm>
            <a:off x="5410200" y="5029200"/>
            <a:ext cx="3429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>
                <a:solidFill>
                  <a:srgbClr val="A50021"/>
                </a:solidFill>
              </a:rPr>
              <a:t>Velocidades de rotación bajas : 0.1-2 rpm</a:t>
            </a:r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39</a:t>
            </a:fld>
            <a:endParaRPr lang="es-ES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4572000"/>
            <a:ext cx="84582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La filtración de sólidos incompresibles es un proceso clásico y resulta sencillo, pero los m.o  presenta problemas. ¿Por qué?</a:t>
            </a:r>
            <a:endParaRPr lang="es-ES_tradnl" sz="20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endParaRPr lang="es-ES_tradnl" sz="20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  <a:r>
              <a:rPr lang="es-ES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requiere de tratamientos adicionales que hagan el proceso  más rápido.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endParaRPr lang="es-MX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028" name="Text Box 6"/>
          <p:cNvSpPr txBox="1">
            <a:spLocks noChangeArrowheads="1"/>
          </p:cNvSpPr>
          <p:nvPr/>
        </p:nvSpPr>
        <p:spPr bwMode="auto">
          <a:xfrm>
            <a:off x="381000" y="609600"/>
            <a:ext cx="5410200" cy="368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MX" sz="20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Filtración</a:t>
            </a:r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</a:p>
          <a:p>
            <a:pPr algn="just" eaLnBrk="0" hangingPunct="0"/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Definición:</a:t>
            </a:r>
          </a:p>
          <a:p>
            <a:pPr algn="just" eaLnBrk="0" hangingPunct="0"/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Separación del sólido desde el líquido que es forzado (por presión o vacío) a pasar a través de un medio filtrante que retiene las partículas. Los sólidos se depositan en el filtro y a medida que el depósito (torta) aumenta de espesor  opone mayor resistencia  a la filtración.</a:t>
            </a:r>
            <a:endParaRPr lang="es-ES_tradnl" sz="20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s-ES"/>
          </a:p>
        </p:txBody>
      </p:sp>
      <p:graphicFrame>
        <p:nvGraphicFramePr>
          <p:cNvPr id="1026" name="Object 1024"/>
          <p:cNvGraphicFramePr>
            <a:graphicFrameLocks noChangeAspect="1"/>
          </p:cNvGraphicFramePr>
          <p:nvPr/>
        </p:nvGraphicFramePr>
        <p:xfrm>
          <a:off x="5905500" y="533400"/>
          <a:ext cx="3238500" cy="2828925"/>
        </p:xfrm>
        <a:graphic>
          <a:graphicData uri="http://schemas.openxmlformats.org/presentationml/2006/ole">
            <p:oleObj spid="_x0000_s1026" name="Imagen de mapa de bits" r:id="rId3" imgW="3238952" imgH="2828571" progId="PBrush">
              <p:embed/>
            </p:oleObj>
          </a:graphicData>
        </a:graphic>
      </p:graphicFrame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228600" y="533400"/>
            <a:ext cx="89154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Si se considera que t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es sólo una fracción del tiempo total del ciclo de filtración: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lvl="1"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t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=  </a:t>
            </a:r>
            <a:r>
              <a:rPr lang="es-MX" sz="18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b 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* t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	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s-MX" sz="1800" b="1">
                <a:solidFill>
                  <a:srgbClr val="A50021"/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Depende de la velocidad de ROTACION del Filtro</a:t>
            </a:r>
            <a:endParaRPr lang="es-MX" sz="1800" b="1">
              <a:solidFill>
                <a:srgbClr val="A50021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b="1">
              <a:solidFill>
                <a:srgbClr val="A50021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La ecuación de Diseño es:</a:t>
            </a:r>
          </a:p>
        </p:txBody>
      </p:sp>
      <p:graphicFrame>
        <p:nvGraphicFramePr>
          <p:cNvPr id="80899" name="Object 3"/>
          <p:cNvGraphicFramePr>
            <a:graphicFrameLocks noChangeAspect="1"/>
          </p:cNvGraphicFramePr>
          <p:nvPr/>
        </p:nvGraphicFramePr>
        <p:xfrm>
          <a:off x="3124200" y="2667000"/>
          <a:ext cx="2835275" cy="990600"/>
        </p:xfrm>
        <a:graphic>
          <a:graphicData uri="http://schemas.openxmlformats.org/presentationml/2006/ole">
            <p:oleObj spid="_x0000_s19458" name="Ecuación" r:id="rId3" imgW="1866600" imgH="660240" progId="Equation.3">
              <p:embed/>
            </p:oleObj>
          </a:graphicData>
        </a:graphic>
      </p:graphicFrame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28600" y="3886200"/>
            <a:ext cx="89154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¿ Cómo se puede modificar el tiempo de formación de la torta?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u="sng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6858000" y="29718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(16)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40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228600" y="333375"/>
            <a:ext cx="8915400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2.- Lavado de la torta</a:t>
            </a: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La torta contiene una cantidad significativa de solución rica en líquido de cultivo. 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El objetivo de lavar cumple con: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- Remover la solución rica atrapada en los poros del filtro.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- Permite la difusión del soluto fuero de la biomasa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Las variables que se manejan en el lavado son: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- Cantidad de agua requerida 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   para el lavado (V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w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)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- Tiempo necesario de lavado (t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W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)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20482" name="Object 3"/>
          <p:cNvGraphicFramePr>
            <a:graphicFrameLocks noChangeAspect="1"/>
          </p:cNvGraphicFramePr>
          <p:nvPr/>
        </p:nvGraphicFramePr>
        <p:xfrm>
          <a:off x="5148263" y="3789363"/>
          <a:ext cx="3467100" cy="2889250"/>
        </p:xfrm>
        <a:graphic>
          <a:graphicData uri="http://schemas.openxmlformats.org/presentationml/2006/ole">
            <p:oleObj spid="_x0000_s20482" name="Imagen de mapa de bits" r:id="rId3" imgW="4114286" imgH="3428571" progId="PBrush">
              <p:embed/>
            </p:oleObj>
          </a:graphicData>
        </a:graphic>
      </p:graphicFrame>
      <p:sp>
        <p:nvSpPr>
          <p:cNvPr id="20484" name="Oval 4"/>
          <p:cNvSpPr>
            <a:spLocks noChangeArrowheads="1"/>
          </p:cNvSpPr>
          <p:nvPr/>
        </p:nvSpPr>
        <p:spPr bwMode="auto">
          <a:xfrm>
            <a:off x="6877050" y="3716338"/>
            <a:ext cx="2016125" cy="2017712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457200" y="304800"/>
            <a:ext cx="8686800" cy="632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MX" sz="18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Cantidad de agua requerida</a:t>
            </a:r>
          </a:p>
          <a:p>
            <a:pPr eaLnBrk="0" hangingPunct="0">
              <a:spcBef>
                <a:spcPct val="50000"/>
              </a:spcBef>
            </a:pPr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Es controlada por la fracción de material soluble remanente en la torta des´pués del lavado.</a:t>
            </a:r>
          </a:p>
          <a:p>
            <a:pPr eaLnBrk="0" hangingPunct="0">
              <a:spcBef>
                <a:spcPct val="50000"/>
              </a:spcBef>
            </a:pPr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Relación empirica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				r= 0	Se lavó completamente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  <a:r>
              <a:rPr lang="es-MX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r = (1-</a:t>
            </a:r>
            <a:r>
              <a:rPr lang="es-MX" sz="2000" b="1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e)</a:t>
            </a:r>
            <a:r>
              <a:rPr lang="es-MX" sz="2000" b="1" baseline="300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N</a:t>
            </a:r>
            <a:r>
              <a:rPr lang="es-MX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	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r=1	No fue útil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 : razón entre la cantidad de material soluble en la torta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N:  volumen de líquido de lavado (V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w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)/ volumen de líquido remanente en la torta (Vr)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		N= V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w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/V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</a:t>
            </a:r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e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Eficiencia, función del pH</a:t>
            </a:r>
          </a:p>
          <a:p>
            <a:pPr eaLnBrk="0" hangingPunct="0">
              <a:spcBef>
                <a:spcPct val="50000"/>
              </a:spcBef>
            </a:pPr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desea determinar “N” y desde allí el volumen de lavado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3810000" y="3048000"/>
            <a:ext cx="914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>
                <a:solidFill>
                  <a:schemeClr val="accent2"/>
                </a:solidFill>
                <a:latin typeface="Comic Sans MS" pitchFamily="66" charset="0"/>
              </a:rPr>
              <a:t>(17)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/>
          <p:cNvSpPr>
            <a:spLocks noChangeArrowheads="1"/>
          </p:cNvSpPr>
          <p:nvPr/>
        </p:nvSpPr>
        <p:spPr bwMode="auto">
          <a:xfrm>
            <a:off x="457200" y="609600"/>
            <a:ext cx="7924800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MX" sz="18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Tiempo de lavado, tw</a:t>
            </a:r>
          </a:p>
          <a:p>
            <a:pPr eaLnBrk="0" hangingPunct="0">
              <a:spcBef>
                <a:spcPct val="50000"/>
              </a:spcBef>
            </a:pPr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El líquido de lavado no adicionado sólidos, así el flujo de lavado debe ser constante e igual al flujo de filtrante al final de la formación de la torta.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Se cumple que:</a:t>
            </a:r>
          </a:p>
          <a:p>
            <a:pPr eaLnBrk="0" hangingPunct="0">
              <a:spcBef>
                <a:spcPct val="50000"/>
              </a:spcBef>
            </a:pPr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t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w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tiempo de lavado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N:  volumen de líquido de lavado (V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w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)/ volumen de líquido remanente en la torta (V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)</a:t>
            </a:r>
          </a:p>
          <a:p>
            <a:pPr eaLnBrk="0" hangingPunct="0">
              <a:spcBef>
                <a:spcPct val="50000"/>
              </a:spcBef>
            </a:pPr>
            <a:endParaRPr lang="es-MX" sz="18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endParaRPr lang="es-MX" sz="18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</p:txBody>
      </p:sp>
      <p:graphicFrame>
        <p:nvGraphicFramePr>
          <p:cNvPr id="21506" name="Object 1024"/>
          <p:cNvGraphicFramePr>
            <a:graphicFrameLocks noChangeAspect="1"/>
          </p:cNvGraphicFramePr>
          <p:nvPr/>
        </p:nvGraphicFramePr>
        <p:xfrm>
          <a:off x="2268538" y="2852738"/>
          <a:ext cx="4049712" cy="857250"/>
        </p:xfrm>
        <a:graphic>
          <a:graphicData uri="http://schemas.openxmlformats.org/presentationml/2006/ole">
            <p:oleObj spid="_x0000_s21506" name="Ecuación" r:id="rId3" imgW="2666880" imgH="571320" progId="Equation.3">
              <p:embed/>
            </p:oleObj>
          </a:graphicData>
        </a:graphic>
      </p:graphicFrame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7235825" y="2924175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(18)</a:t>
            </a:r>
          </a:p>
        </p:txBody>
      </p:sp>
      <p:graphicFrame>
        <p:nvGraphicFramePr>
          <p:cNvPr id="21507" name="Object 1025"/>
          <p:cNvGraphicFramePr>
            <a:graphicFrameLocks noChangeAspect="1"/>
          </p:cNvGraphicFramePr>
          <p:nvPr/>
        </p:nvGraphicFramePr>
        <p:xfrm>
          <a:off x="468313" y="5734050"/>
          <a:ext cx="4649787" cy="666750"/>
        </p:xfrm>
        <a:graphic>
          <a:graphicData uri="http://schemas.openxmlformats.org/presentationml/2006/ole">
            <p:oleObj spid="_x0000_s21507" name="Equation" r:id="rId4" imgW="3060360" imgH="444240" progId="">
              <p:embed/>
            </p:oleObj>
          </a:graphicData>
        </a:graphic>
      </p:graphicFrame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43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304800" y="304800"/>
            <a:ext cx="85344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 eaLnBrk="0" hangingPunct="0">
              <a:spcBef>
                <a:spcPct val="50000"/>
              </a:spcBef>
            </a:pPr>
            <a:r>
              <a:rPr lang="es-ES_tradnl" sz="1800" b="1">
                <a:solidFill>
                  <a:schemeClr val="accent2"/>
                </a:solidFill>
                <a:latin typeface="Arial" charset="0"/>
                <a:cs typeface="Arial" charset="0"/>
              </a:rPr>
              <a:t>Ejemplo 3</a:t>
            </a:r>
            <a:r>
              <a:rPr lang="es-ES_tradnl" sz="1800">
                <a:solidFill>
                  <a:schemeClr val="accent2"/>
                </a:solidFill>
                <a:latin typeface="Arial" charset="0"/>
                <a:cs typeface="Arial" charset="0"/>
              </a:rPr>
              <a:t>		</a:t>
            </a:r>
            <a:r>
              <a:rPr lang="es-ES_tradnl" sz="1800" b="1">
                <a:solidFill>
                  <a:schemeClr val="accent2"/>
                </a:solidFill>
                <a:latin typeface="Arial" charset="0"/>
                <a:cs typeface="Arial" charset="0"/>
              </a:rPr>
              <a:t>Filtro rotatorio.</a:t>
            </a:r>
          </a:p>
          <a:p>
            <a:pPr marL="457200" indent="-457200"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está utilizando un filtro rotatorio de vacío para filtrar una suspensión de bacterias. El filtro posee un diámetro de 1,5 m y un ancho de 1,2 m. La caída de presión se mantiene constante a 4,5 psi y el filtro opera con el 30% de la tela filtrante sumergida. La resistencia debido al medio filtrante puede considerarse despreciable. 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marL="457200" indent="-457200" algn="just" eaLnBrk="0" hangingPunct="0">
              <a:spcBef>
                <a:spcPct val="50000"/>
              </a:spcBef>
              <a:buFontTx/>
              <a:buAutoNum type="alphaLcParenR"/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Estimar el área necesaria para filtrar 20 m</a:t>
            </a:r>
            <a:r>
              <a:rPr lang="es-ES_tradnl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de suspensión en 1 hora. Asuma que el sistema tiene las características son tales que :</a:t>
            </a:r>
          </a:p>
          <a:p>
            <a:pPr marL="457200" indent="-457200"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			 (</a:t>
            </a:r>
            <a:r>
              <a:rPr lang="es-ES_tradnl" sz="18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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s-ES_tradnl" sz="18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</a:t>
            </a:r>
            <a:r>
              <a:rPr lang="es-ES_tradnl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* 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C) = 8209 (s *psi</a:t>
            </a:r>
            <a:r>
              <a:rPr lang="es-ES_tradnl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0.43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/m</a:t>
            </a:r>
            <a:r>
              <a:rPr lang="es-ES_tradnl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)</a:t>
            </a:r>
          </a:p>
          <a:p>
            <a:pPr marL="457200" indent="-457200"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b) </a:t>
            </a:r>
            <a:r>
              <a:rPr lang="es-ES_tradnl" sz="1800">
                <a:solidFill>
                  <a:schemeClr val="accent2"/>
                </a:solidFill>
                <a:cs typeface="Times New Roman" pitchFamily="18" charset="0"/>
              </a:rPr>
              <a:t>	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Calcular la velocidad de rotación</a:t>
            </a:r>
          </a:p>
          <a:p>
            <a:pPr marL="457200" indent="-457200"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del tambor, en rph, necesaria</a:t>
            </a:r>
          </a:p>
          <a:p>
            <a:pPr marL="457200" indent="-457200"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 para filtrar 20 m</a:t>
            </a:r>
            <a:r>
              <a:rPr lang="es-ES_tradnl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/h.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marL="457200" indent="-457200"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3357563"/>
            <a:ext cx="41624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304800" y="304800"/>
            <a:ext cx="8534400" cy="320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1800" b="1" u="sng">
                <a:solidFill>
                  <a:schemeClr val="accent2"/>
                </a:solidFill>
                <a:latin typeface="Arial" charset="0"/>
                <a:cs typeface="Arial" charset="0"/>
              </a:rPr>
              <a:t>Costo de los filtros</a:t>
            </a:r>
          </a:p>
          <a:p>
            <a:pPr algn="just" eaLnBrk="0" hangingPunct="0">
              <a:spcBef>
                <a:spcPct val="50000"/>
              </a:spcBef>
            </a:pPr>
            <a:r>
              <a:rPr lang="es-ES_tradnl" sz="1800" b="1" u="sng">
                <a:solidFill>
                  <a:schemeClr val="accent2"/>
                </a:solidFill>
                <a:latin typeface="Arial" charset="0"/>
                <a:cs typeface="Arial" charset="0"/>
              </a:rPr>
              <a:t>Costos Fijos</a:t>
            </a:r>
          </a:p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Arial" charset="0"/>
                <a:cs typeface="Arial" charset="0"/>
              </a:rPr>
              <a:t>Los costos dependen directamente del 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  <a:t>á</a:t>
            </a:r>
            <a:r>
              <a:rPr lang="es-ES_tradnl" sz="1800">
                <a:solidFill>
                  <a:schemeClr val="accent2"/>
                </a:solidFill>
                <a:latin typeface="Arial" charset="0"/>
                <a:cs typeface="Arial" charset="0"/>
              </a:rPr>
              <a:t>rea de filtrado, A, e incluyen accesorios como bombas y otros</a:t>
            </a:r>
          </a:p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Arial" charset="0"/>
                <a:cs typeface="Arial" charset="0"/>
              </a:rPr>
              <a:t>La informaci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  <a:t>ó</a:t>
            </a:r>
            <a:r>
              <a:rPr lang="es-ES_tradnl" sz="1800">
                <a:solidFill>
                  <a:schemeClr val="accent2"/>
                </a:solidFill>
                <a:latin typeface="Arial" charset="0"/>
                <a:cs typeface="Arial" charset="0"/>
              </a:rPr>
              <a:t>n se puede obtener en cat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  <a:t>á</a:t>
            </a:r>
            <a:r>
              <a:rPr lang="es-ES_tradnl" sz="1800">
                <a:solidFill>
                  <a:schemeClr val="accent2"/>
                </a:solidFill>
                <a:latin typeface="Arial" charset="0"/>
                <a:cs typeface="Arial" charset="0"/>
              </a:rPr>
              <a:t>logos o por estimaciones desde libros como Perry Manual del Ing. Qu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  <a:t>í</a:t>
            </a:r>
            <a:r>
              <a:rPr lang="es-ES_tradnl" sz="1800">
                <a:solidFill>
                  <a:schemeClr val="accent2"/>
                </a:solidFill>
                <a:latin typeface="Arial" charset="0"/>
                <a:cs typeface="Arial" charset="0"/>
              </a:rPr>
              <a:t>mico.</a:t>
            </a:r>
          </a:p>
          <a:p>
            <a:pPr algn="just" eaLnBrk="0" hangingPunct="0">
              <a:spcBef>
                <a:spcPct val="50000"/>
              </a:spcBef>
            </a:pPr>
            <a:endParaRPr lang="es-ES_tradnl" sz="100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algn="just" eaLnBrk="0" hangingPunct="0">
              <a:spcBef>
                <a:spcPct val="50000"/>
              </a:spcBef>
            </a:pP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endParaRPr lang="es-MX" sz="18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105400" y="2819400"/>
            <a:ext cx="32766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000" b="1" u="sng">
                <a:solidFill>
                  <a:srgbClr val="660033"/>
                </a:solidFill>
                <a:latin typeface="Comic Sans MS" pitchFamily="66" charset="0"/>
              </a:rPr>
              <a:t>Costos Variables</a:t>
            </a:r>
          </a:p>
          <a:p>
            <a:pPr algn="ctr">
              <a:spcBef>
                <a:spcPct val="50000"/>
              </a:spcBef>
            </a:pPr>
            <a:endParaRPr lang="es-ES" sz="2000" b="1" u="sng">
              <a:solidFill>
                <a:srgbClr val="660033"/>
              </a:solidFill>
              <a:latin typeface="Comic Sans MS" pitchFamily="66" charset="0"/>
            </a:endParaRPr>
          </a:p>
          <a:p>
            <a:pPr algn="just">
              <a:spcBef>
                <a:spcPct val="50000"/>
              </a:spcBef>
            </a:pPr>
            <a:r>
              <a:rPr lang="es-ES" sz="2000">
                <a:solidFill>
                  <a:srgbClr val="660033"/>
                </a:solidFill>
                <a:latin typeface="Comic Sans MS" pitchFamily="66" charset="0"/>
              </a:rPr>
              <a:t>Depende de la presión de trabajo, lo cual se traduce en los gastos de las bombas.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4876800" y="6172200"/>
            <a:ext cx="2930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600">
                <a:latin typeface="Arial" charset="0"/>
                <a:cs typeface="Arial" charset="0"/>
              </a:rPr>
              <a:t>Perry Manual del Ing. Qu</a:t>
            </a:r>
            <a:r>
              <a:rPr lang="es-ES_tradnl" sz="1600">
                <a:latin typeface="Comic Sans MS" pitchFamily="66" charset="0"/>
                <a:cs typeface="Arial" charset="0"/>
              </a:rPr>
              <a:t>í</a:t>
            </a:r>
            <a:r>
              <a:rPr lang="es-ES_tradnl" sz="1600">
                <a:latin typeface="Arial" charset="0"/>
                <a:cs typeface="Arial" charset="0"/>
              </a:rPr>
              <a:t>mico</a:t>
            </a:r>
            <a:endParaRPr lang="es-ES" sz="1600">
              <a:latin typeface="Arial" charset="0"/>
              <a:cs typeface="Arial" charset="0"/>
            </a:endParaRPr>
          </a:p>
        </p:txBody>
      </p:sp>
      <p:graphicFrame>
        <p:nvGraphicFramePr>
          <p:cNvPr id="22530" name="Object 1024"/>
          <p:cNvGraphicFramePr>
            <a:graphicFrameLocks noChangeAspect="1"/>
          </p:cNvGraphicFramePr>
          <p:nvPr/>
        </p:nvGraphicFramePr>
        <p:xfrm>
          <a:off x="228600" y="2514600"/>
          <a:ext cx="4276725" cy="4067175"/>
        </p:xfrm>
        <a:graphic>
          <a:graphicData uri="http://schemas.openxmlformats.org/presentationml/2006/ole">
            <p:oleObj spid="_x0000_s22530" name="Imagen de mapa de bits" r:id="rId3" imgW="4277322" imgH="4067743" progId="PBrush">
              <p:embed/>
            </p:oleObj>
          </a:graphicData>
        </a:graphic>
      </p:graphicFrame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45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0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68300"/>
            <a:ext cx="8164513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333375"/>
            <a:ext cx="51911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1196975"/>
            <a:ext cx="50863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6"/>
          <p:cNvSpPr txBox="1">
            <a:spLocks noChangeArrowheads="1"/>
          </p:cNvSpPr>
          <p:nvPr/>
        </p:nvSpPr>
        <p:spPr bwMode="auto">
          <a:xfrm>
            <a:off x="500063" y="1000125"/>
            <a:ext cx="815340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20000"/>
              </a:spcBef>
            </a:pPr>
            <a:r>
              <a:rPr lang="es-C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Referencias:</a:t>
            </a:r>
          </a:p>
          <a:p>
            <a:pPr marL="457200" indent="-457200" algn="just">
              <a:spcBef>
                <a:spcPct val="20000"/>
              </a:spcBef>
              <a:buFontTx/>
              <a:buAutoNum type="arabicPeriod"/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Belter P., Cussler E.L. and Hu Wei Shou "Bioseparations : Dowstream Processing for Biotechnology":, John Wiley and Sons , 1988.</a:t>
            </a:r>
          </a:p>
          <a:p>
            <a:pPr marL="457200" indent="-457200" algn="just">
              <a:spcBef>
                <a:spcPct val="20000"/>
              </a:spcBef>
              <a:buFontTx/>
              <a:buAutoNum type="arabicPeriod"/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Doran M." Bioprocess Engineering Principles", Academic Press, 1995.</a:t>
            </a:r>
          </a:p>
          <a:p>
            <a:pPr marL="457200" indent="-457200" algn="just">
              <a:spcBef>
                <a:spcPct val="20000"/>
              </a:spcBef>
              <a:buFontTx/>
              <a:buAutoNum type="arabicPeriod"/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Tejeda, R.M.Montesinos, R.Guzmán "Bioseparaciones", Editorial Unison, 1995.</a:t>
            </a:r>
          </a:p>
          <a:p>
            <a:pPr marL="457200" indent="-457200" algn="just">
              <a:spcBef>
                <a:spcPct val="20000"/>
              </a:spcBef>
              <a:buFontTx/>
              <a:buAutoNum type="arabicPeriod"/>
            </a:pPr>
            <a:r>
              <a:rPr lang="en-US" sz="180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Rajni Hatti-Kaul and Bo </a:t>
            </a:r>
            <a:r>
              <a:rPr lang="es-ES" sz="180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Mattiasson “</a:t>
            </a:r>
            <a:r>
              <a:rPr lang="en-US" sz="180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Isolation and Purification of Proteins”, MARCEL DEKKER, INC. NEW YORK • BASEL, 2003</a:t>
            </a:r>
            <a:endParaRPr lang="es-ES" sz="1800">
              <a:solidFill>
                <a:srgbClr val="FF0000"/>
              </a:solidFill>
              <a:latin typeface="Comic Sans MS" pitchFamily="66" charset="0"/>
              <a:cs typeface="Times New Roman" pitchFamily="18" charset="0"/>
            </a:endParaRPr>
          </a:p>
          <a:p>
            <a:pPr marL="457200" indent="-457200">
              <a:spcBef>
                <a:spcPct val="50000"/>
              </a:spcBef>
            </a:pP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329642" cy="5000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285720" y="571480"/>
            <a:ext cx="5929354" cy="5715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CL" sz="3600" dirty="0" smtClean="0"/>
              <a:t>¿Qué se debió aprender ?</a:t>
            </a:r>
            <a:endParaRPr lang="es-ES" sz="3300" dirty="0">
              <a:solidFill>
                <a:schemeClr val="tx1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671798-3971-4BA5-83B6-E9B6469932C1}" type="slidenum">
              <a:rPr lang="es-ES" smtClean="0"/>
              <a:pPr>
                <a:defRPr/>
              </a:pPr>
              <a:t>49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6858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Equipos de Filtración</a:t>
            </a:r>
            <a:b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</a:br>
            <a:endParaRPr lang="es-MX" sz="20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Batch</a:t>
            </a:r>
          </a:p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Filtro de Placas y Marcos</a:t>
            </a:r>
            <a:endParaRPr lang="es-ES" sz="20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2052" name="Picture 8" descr="Image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1600200"/>
            <a:ext cx="450850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0" name="Object 1024"/>
          <p:cNvGraphicFramePr>
            <a:graphicFrameLocks noChangeAspect="1"/>
          </p:cNvGraphicFramePr>
          <p:nvPr/>
        </p:nvGraphicFramePr>
        <p:xfrm>
          <a:off x="0" y="1828800"/>
          <a:ext cx="4419600" cy="3322638"/>
        </p:xfrm>
        <a:graphic>
          <a:graphicData uri="http://schemas.openxmlformats.org/presentationml/2006/ole">
            <p:oleObj spid="_x0000_s2050" name="Imagen de mapa de bits" r:id="rId4" imgW="4180952" imgH="3142857" progId="PBrush">
              <p:embed/>
            </p:oleObj>
          </a:graphicData>
        </a:graphic>
      </p:graphicFrame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027" descr="Imag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" y="1524000"/>
            <a:ext cx="9220200" cy="466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1028"/>
          <p:cNvSpPr txBox="1">
            <a:spLocks noChangeArrowheads="1"/>
          </p:cNvSpPr>
          <p:nvPr/>
        </p:nvSpPr>
        <p:spPr bwMode="auto">
          <a:xfrm>
            <a:off x="1905000" y="457200"/>
            <a:ext cx="6019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Filtro de Placas y Marcos</a:t>
            </a:r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</a:p>
          <a:p>
            <a:pPr algn="ctr"/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Detalles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8" descr="Image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6063" y="0"/>
            <a:ext cx="352583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1024"/>
          <p:cNvGraphicFramePr>
            <a:graphicFrameLocks noChangeAspect="1"/>
          </p:cNvGraphicFramePr>
          <p:nvPr/>
        </p:nvGraphicFramePr>
        <p:xfrm>
          <a:off x="4524375" y="0"/>
          <a:ext cx="4619625" cy="2362200"/>
        </p:xfrm>
        <a:graphic>
          <a:graphicData uri="http://schemas.openxmlformats.org/presentationml/2006/ole">
            <p:oleObj spid="_x0000_s3074" name="Imagen de mapa de bits" r:id="rId4" imgW="4619048" imgH="2362530" progId="PBrush">
              <p:embed/>
            </p:oleObj>
          </a:graphicData>
        </a:graphic>
      </p:graphicFrame>
      <p:graphicFrame>
        <p:nvGraphicFramePr>
          <p:cNvPr id="3075" name="Object 1025"/>
          <p:cNvGraphicFramePr>
            <a:graphicFrameLocks noChangeAspect="1"/>
          </p:cNvGraphicFramePr>
          <p:nvPr/>
        </p:nvGraphicFramePr>
        <p:xfrm>
          <a:off x="457200" y="4124325"/>
          <a:ext cx="4114800" cy="2733675"/>
        </p:xfrm>
        <a:graphic>
          <a:graphicData uri="http://schemas.openxmlformats.org/presentationml/2006/ole">
            <p:oleObj spid="_x0000_s3075" name="Imagen de mapa de bits" r:id="rId5" imgW="4114286" imgH="2734057" progId="PBrush">
              <p:embed/>
            </p:oleObj>
          </a:graphicData>
        </a:graphic>
      </p:graphicFrame>
      <p:graphicFrame>
        <p:nvGraphicFramePr>
          <p:cNvPr id="3076" name="Object 1026"/>
          <p:cNvGraphicFramePr>
            <a:graphicFrameLocks noChangeAspect="1"/>
          </p:cNvGraphicFramePr>
          <p:nvPr/>
        </p:nvGraphicFramePr>
        <p:xfrm>
          <a:off x="6172200" y="2438400"/>
          <a:ext cx="2400300" cy="4067175"/>
        </p:xfrm>
        <a:graphic>
          <a:graphicData uri="http://schemas.openxmlformats.org/presentationml/2006/ole">
            <p:oleObj spid="_x0000_s3076" name="Imagen de mapa de bits" r:id="rId6" imgW="2400635" imgH="4067743" progId="PBrush">
              <p:embed/>
            </p:oleObj>
          </a:graphicData>
        </a:graphic>
      </p:graphicFrame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73FE0B-166B-4BD9-B7D5-25FA7941AFF7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Imag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0775" y="938213"/>
            <a:ext cx="436245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733800" y="228600"/>
            <a:ext cx="18399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Filtro Tubular</a:t>
            </a:r>
          </a:p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Detalles</a:t>
            </a:r>
            <a:endParaRPr lang="es-ES" sz="20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6858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Equipos de Filtración</a:t>
            </a:r>
            <a:b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</a:br>
            <a:endParaRPr lang="es-MX" sz="20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Continuos</a:t>
            </a:r>
            <a:endParaRPr lang="es-ES" sz="20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4100" name="Picture 5" descr="Imag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14900" y="1752600"/>
            <a:ext cx="42291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8" name="Object 7"/>
          <p:cNvGraphicFramePr>
            <a:graphicFrameLocks noChangeAspect="1"/>
          </p:cNvGraphicFramePr>
          <p:nvPr/>
        </p:nvGraphicFramePr>
        <p:xfrm>
          <a:off x="0" y="1524000"/>
          <a:ext cx="4591050" cy="3495675"/>
        </p:xfrm>
        <a:graphic>
          <a:graphicData uri="http://schemas.openxmlformats.org/presentationml/2006/ole">
            <p:oleObj spid="_x0000_s4098" name="Imagen de mapa de bits" r:id="rId4" imgW="4590476" imgH="3495238" progId="PBrush">
              <p:embed/>
            </p:oleObj>
          </a:graphicData>
        </a:graphic>
      </p:graphicFrame>
      <p:sp>
        <p:nvSpPr>
          <p:cNvPr id="4101" name="Text Box 8"/>
          <p:cNvSpPr txBox="1">
            <a:spLocks noChangeArrowheads="1"/>
          </p:cNvSpPr>
          <p:nvPr/>
        </p:nvSpPr>
        <p:spPr bwMode="auto">
          <a:xfrm>
            <a:off x="457200" y="5638800"/>
            <a:ext cx="6934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Filtro Rotatorio al vacío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9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</TotalTime>
  <Words>1629</Words>
  <Application>Microsoft PowerPoint</Application>
  <PresentationFormat>Presentación en pantalla (4:3)</PresentationFormat>
  <Paragraphs>606</Paragraphs>
  <Slides>49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5</vt:i4>
      </vt:variant>
      <vt:variant>
        <vt:lpstr>Títulos de diapositiva</vt:lpstr>
      </vt:variant>
      <vt:variant>
        <vt:i4>49</vt:i4>
      </vt:variant>
    </vt:vector>
  </HeadingPairs>
  <TitlesOfParts>
    <vt:vector size="55" baseType="lpstr">
      <vt:lpstr>Diseño predeterminado</vt:lpstr>
      <vt:lpstr>Imagen de mapa de bits</vt:lpstr>
      <vt:lpstr>Fotografía de Photo Editor</vt:lpstr>
      <vt:lpstr>Ecuación</vt:lpstr>
      <vt:lpstr>Microsoft Editor de ecuaciones 3.0</vt:lpstr>
      <vt:lpstr>Equation</vt:lpstr>
      <vt:lpstr>Separación Sólido-Líquido  Filtración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</vt:vector>
  </TitlesOfParts>
  <Company>CIBYB, Universidad de Chile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Separación Sólido-Líquido</dc:title>
  <dc:creator>Maria Elena Lienqueo C.</dc:creator>
  <cp:lastModifiedBy>FCFM</cp:lastModifiedBy>
  <cp:revision>119</cp:revision>
  <dcterms:created xsi:type="dcterms:W3CDTF">2002-08-01T22:24:41Z</dcterms:created>
  <dcterms:modified xsi:type="dcterms:W3CDTF">2011-10-21T21:11:12Z</dcterms:modified>
</cp:coreProperties>
</file>