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4" r:id="rId6"/>
    <p:sldId id="261" r:id="rId7"/>
    <p:sldId id="260" r:id="rId8"/>
    <p:sldId id="262" r:id="rId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41BBD-13E7-4A97-AA71-490EDFE272C2}" type="datetimeFigureOut">
              <a:rPr lang="es-ES" smtClean="0"/>
              <a:pPr/>
              <a:t>22/11/2011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79D8C-F998-4D00-B674-BBE35C3C1E2A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64849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41BBD-13E7-4A97-AA71-490EDFE272C2}" type="datetimeFigureOut">
              <a:rPr lang="es-ES" smtClean="0"/>
              <a:pPr/>
              <a:t>22/11/2011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79D8C-F998-4D00-B674-BBE35C3C1E2A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2184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41BBD-13E7-4A97-AA71-490EDFE272C2}" type="datetimeFigureOut">
              <a:rPr lang="es-ES" smtClean="0"/>
              <a:pPr/>
              <a:t>22/11/2011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79D8C-F998-4D00-B674-BBE35C3C1E2A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17754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41BBD-13E7-4A97-AA71-490EDFE272C2}" type="datetimeFigureOut">
              <a:rPr lang="es-ES" smtClean="0"/>
              <a:pPr/>
              <a:t>22/11/2011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79D8C-F998-4D00-B674-BBE35C3C1E2A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16806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41BBD-13E7-4A97-AA71-490EDFE272C2}" type="datetimeFigureOut">
              <a:rPr lang="es-ES" smtClean="0"/>
              <a:pPr/>
              <a:t>22/11/2011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79D8C-F998-4D00-B674-BBE35C3C1E2A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5417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41BBD-13E7-4A97-AA71-490EDFE272C2}" type="datetimeFigureOut">
              <a:rPr lang="es-ES" smtClean="0"/>
              <a:pPr/>
              <a:t>22/11/2011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79D8C-F998-4D00-B674-BBE35C3C1E2A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9790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41BBD-13E7-4A97-AA71-490EDFE272C2}" type="datetimeFigureOut">
              <a:rPr lang="es-ES" smtClean="0"/>
              <a:pPr/>
              <a:t>22/11/2011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79D8C-F998-4D00-B674-BBE35C3C1E2A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04388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41BBD-13E7-4A97-AA71-490EDFE272C2}" type="datetimeFigureOut">
              <a:rPr lang="es-ES" smtClean="0"/>
              <a:pPr/>
              <a:t>22/11/2011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79D8C-F998-4D00-B674-BBE35C3C1E2A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0883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41BBD-13E7-4A97-AA71-490EDFE272C2}" type="datetimeFigureOut">
              <a:rPr lang="es-ES" smtClean="0"/>
              <a:pPr/>
              <a:t>22/11/2011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79D8C-F998-4D00-B674-BBE35C3C1E2A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72237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41BBD-13E7-4A97-AA71-490EDFE272C2}" type="datetimeFigureOut">
              <a:rPr lang="es-ES" smtClean="0"/>
              <a:pPr/>
              <a:t>22/11/2011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79D8C-F998-4D00-B674-BBE35C3C1E2A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5193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41BBD-13E7-4A97-AA71-490EDFE272C2}" type="datetimeFigureOut">
              <a:rPr lang="es-ES" smtClean="0"/>
              <a:pPr/>
              <a:t>22/11/2011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79D8C-F998-4D00-B674-BBE35C3C1E2A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771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441BBD-13E7-4A97-AA71-490EDFE272C2}" type="datetimeFigureOut">
              <a:rPr lang="es-ES" smtClean="0"/>
              <a:pPr/>
              <a:t>22/11/2011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D79D8C-F998-4D00-B674-BBE35C3C1E2A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68548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Fluencia en monocristales y </a:t>
            </a:r>
            <a:r>
              <a:rPr lang="es-ES" dirty="0" err="1" smtClean="0"/>
              <a:t>policristales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77411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Esfuerzo de corte resuelto</a:t>
            </a:r>
            <a:endParaRPr lang="es-E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810" y="1428736"/>
            <a:ext cx="2596821" cy="4671415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14" y="3429000"/>
            <a:ext cx="2162175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57985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2007096"/>
          </a:xfrm>
        </p:spPr>
        <p:txBody>
          <a:bodyPr>
            <a:noAutofit/>
          </a:bodyPr>
          <a:lstStyle/>
          <a:p>
            <a:r>
              <a:rPr lang="es-ES" sz="3200" dirty="0" smtClean="0"/>
              <a:t>La deformación plástica por deslizamiento de dislocaciones comienza cuando se alcanza un valor crítico del esfuerzo de corte resuelto:</a:t>
            </a:r>
            <a:br>
              <a:rPr lang="es-ES" sz="3200" dirty="0" smtClean="0"/>
            </a:br>
            <a:endParaRPr lang="es-ES" sz="32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4709" y="3473003"/>
            <a:ext cx="3194581" cy="780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1 Título"/>
          <p:cNvSpPr txBox="1">
            <a:spLocks/>
          </p:cNvSpPr>
          <p:nvPr/>
        </p:nvSpPr>
        <p:spPr>
          <a:xfrm>
            <a:off x="428596" y="492919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Symbol"/>
              </a:rPr>
              <a:t></a:t>
            </a:r>
            <a:r>
              <a:rPr kumimoji="0" lang="es-E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Symbol"/>
              </a:rPr>
              <a:t>crss</a:t>
            </a:r>
            <a:r>
              <a:rPr kumimoji="0" lang="es-E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Symbol"/>
              </a:rPr>
              <a:t>  es máximo (/2) cuando cada ángulo es 45º</a:t>
            </a:r>
            <a:endParaRPr kumimoji="0" lang="es-E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5099265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238" cy="114300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Curva de tracción de monocristales</a:t>
            </a:r>
            <a:endParaRPr lang="es-ES" dirty="0"/>
          </a:p>
        </p:txBody>
      </p:sp>
      <p:pic>
        <p:nvPicPr>
          <p:cNvPr id="6146" name="Picture 2" descr="http://img.tfd.com/ggse/bd/gsed_0001_0019_0_img528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67300" y="524646"/>
            <a:ext cx="3149116" cy="25925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5" name="4 CuadroTexto"/>
          <p:cNvSpPr txBox="1"/>
          <p:nvPr/>
        </p:nvSpPr>
        <p:spPr>
          <a:xfrm>
            <a:off x="571472" y="1571612"/>
            <a:ext cx="392909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Etapa I: no hay mucha interacción entre D´s, (deslizan en planos paralelos) pero la que existe permite aumentar la densidad de D´s. Por ello, la velocidad de endurecimiento por deformación es muy baja.</a:t>
            </a:r>
          </a:p>
          <a:p>
            <a:endParaRPr lang="es-ES" dirty="0" smtClean="0"/>
          </a:p>
          <a:p>
            <a:r>
              <a:rPr lang="es-ES" dirty="0" smtClean="0"/>
              <a:t>Etapa II: se activan D´s en otros sistemas: aumenta la densidad de D´s y la interacción entre ellas: aumenta la velocidad de endurecimiento.</a:t>
            </a:r>
          </a:p>
          <a:p>
            <a:endParaRPr lang="es-ES" dirty="0" smtClean="0"/>
          </a:p>
          <a:p>
            <a:r>
              <a:rPr lang="es-ES" dirty="0" smtClean="0"/>
              <a:t>Etapa III: se activan mecanismos de recuperación dinámica: </a:t>
            </a:r>
          </a:p>
          <a:p>
            <a:pPr>
              <a:buFont typeface="Arial" charset="0"/>
              <a:buChar char="•"/>
            </a:pPr>
            <a:r>
              <a:rPr lang="es-ES" dirty="0" smtClean="0"/>
              <a:t>Aniquilamiento de D´s</a:t>
            </a:r>
          </a:p>
          <a:p>
            <a:pPr>
              <a:buFont typeface="Arial" charset="0"/>
              <a:buChar char="•"/>
            </a:pPr>
            <a:r>
              <a:rPr lang="es-ES" dirty="0" smtClean="0"/>
              <a:t> Deslizamiento cruzado de D´s de tornillo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5724128" y="3214686"/>
            <a:ext cx="192882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dirty="0" err="1" smtClean="0"/>
              <a:t>Monocristal</a:t>
            </a:r>
            <a:r>
              <a:rPr lang="es-ES" dirty="0" smtClean="0"/>
              <a:t> de Zn</a:t>
            </a:r>
            <a:endParaRPr lang="es-ES" dirty="0"/>
          </a:p>
        </p:txBody>
      </p:sp>
      <p:cxnSp>
        <p:nvCxnSpPr>
          <p:cNvPr id="12" name="11 Conector recto de flecha"/>
          <p:cNvCxnSpPr/>
          <p:nvPr/>
        </p:nvCxnSpPr>
        <p:spPr>
          <a:xfrm rot="10800000" flipV="1">
            <a:off x="3929058" y="5610242"/>
            <a:ext cx="1571636" cy="24765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52" name="Picture 8" descr="cross sli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4221088"/>
            <a:ext cx="2381250" cy="18383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s-ES" sz="3200" dirty="0" smtClean="0"/>
              <a:t>Tracción de monocristales de Cu </a:t>
            </a:r>
            <a:r>
              <a:rPr lang="es-ES" sz="3200" dirty="0" err="1" smtClean="0"/>
              <a:t>traccionados</a:t>
            </a:r>
            <a:r>
              <a:rPr lang="es-ES" sz="3200" dirty="0" smtClean="0"/>
              <a:t> en diferentes orientaciones cristalinas.</a:t>
            </a:r>
            <a:endParaRPr lang="es-ES" sz="3200" dirty="0"/>
          </a:p>
        </p:txBody>
      </p:sp>
      <p:pic>
        <p:nvPicPr>
          <p:cNvPr id="22530" name="Picture 2" descr="http://img.springerimages.com/Images/SpringerBooks/PUB=Springer_Berlin_Heidelberg-Berlin,_Heidelberg/BOK=978-3-540-30738-9/PRT=2/CHP=3_10.1007-978-3-540-30738-9_3/MediaObjects/WATER_978-3-540-30738-9_3_Fig12_HTM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857364"/>
            <a:ext cx="4357718" cy="4023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Fluencia en materiales </a:t>
            </a:r>
            <a:r>
              <a:rPr lang="es-ES" dirty="0" err="1" smtClean="0"/>
              <a:t>policristalinos</a:t>
            </a:r>
            <a:endParaRPr lang="es-E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3" y="1714489"/>
            <a:ext cx="3719448" cy="414340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4100" name="Picture 4" descr="http://oregonstate.edu/instruct/engr322/Exams/S11/MT1Images/MT1-3.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86325" y="2000240"/>
            <a:ext cx="4257675" cy="33147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s-ES" sz="2800" dirty="0" smtClean="0"/>
              <a:t>En un material </a:t>
            </a:r>
            <a:r>
              <a:rPr lang="es-ES" sz="2800" dirty="0" err="1" smtClean="0"/>
              <a:t>policristalino</a:t>
            </a:r>
            <a:r>
              <a:rPr lang="es-ES" sz="2800" dirty="0" smtClean="0"/>
              <a:t>, la orientación </a:t>
            </a:r>
            <a:r>
              <a:rPr lang="es-ES" sz="2800" b="1" dirty="0" smtClean="0"/>
              <a:t>promedio</a:t>
            </a:r>
            <a:r>
              <a:rPr lang="es-ES" sz="2800" dirty="0" smtClean="0"/>
              <a:t> de deslizamiento esta a 45º del eje de tracción</a:t>
            </a:r>
            <a:endParaRPr lang="es-ES" sz="28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4712" t="-4989" r="6095" b="8536"/>
          <a:stretch>
            <a:fillRect/>
          </a:stretch>
        </p:blipFill>
        <p:spPr bwMode="auto">
          <a:xfrm>
            <a:off x="785786" y="1643050"/>
            <a:ext cx="4000528" cy="421484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8" b="3745"/>
          <a:stretch/>
        </p:blipFill>
        <p:spPr bwMode="auto">
          <a:xfrm>
            <a:off x="4857752" y="1643050"/>
            <a:ext cx="3666424" cy="423025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357166"/>
            <a:ext cx="4143404" cy="5643602"/>
          </a:xfrm>
        </p:spPr>
        <p:txBody>
          <a:bodyPr>
            <a:normAutofit fontScale="90000"/>
          </a:bodyPr>
          <a:lstStyle/>
          <a:p>
            <a:pPr algn="l"/>
            <a:r>
              <a:rPr lang="es-ES" sz="2200" dirty="0" smtClean="0"/>
              <a:t>Fluencia en </a:t>
            </a:r>
            <a:r>
              <a:rPr lang="es-ES" sz="2200" dirty="0" err="1" smtClean="0"/>
              <a:t>policristales</a:t>
            </a:r>
            <a:r>
              <a:rPr lang="es-ES" sz="1800" dirty="0" smtClean="0"/>
              <a:t/>
            </a:r>
            <a:br>
              <a:rPr lang="es-ES" sz="1800" dirty="0" smtClean="0"/>
            </a:br>
            <a:r>
              <a:rPr lang="es-ES" sz="1800" dirty="0" smtClean="0"/>
              <a:t/>
            </a:r>
            <a:br>
              <a:rPr lang="es-ES" sz="1800" dirty="0" smtClean="0"/>
            </a:br>
            <a:r>
              <a:rPr lang="es-ES" sz="1800" dirty="0" smtClean="0"/>
              <a:t>El movimiento de D´s comienza en los granos cuyos sistemas de deslizamiento estén cercanos a 45º del eje de tracción.</a:t>
            </a:r>
            <a:br>
              <a:rPr lang="es-ES" sz="1800" dirty="0" smtClean="0"/>
            </a:br>
            <a:r>
              <a:rPr lang="es-ES" sz="1800" dirty="0" smtClean="0"/>
              <a:t/>
            </a:r>
            <a:br>
              <a:rPr lang="es-ES" sz="1800" dirty="0" smtClean="0"/>
            </a:br>
            <a:r>
              <a:rPr lang="es-ES" sz="1800" dirty="0" smtClean="0"/>
              <a:t>La fluencia generalizada se produce cuando en la mayoría de los granos hay  deslizamiento de D´s.</a:t>
            </a:r>
            <a:br>
              <a:rPr lang="es-ES" sz="1800" dirty="0" smtClean="0"/>
            </a:br>
            <a:r>
              <a:rPr lang="es-ES" sz="1800" dirty="0" smtClean="0"/>
              <a:t/>
            </a:r>
            <a:br>
              <a:rPr lang="es-ES" sz="1800" dirty="0" smtClean="0"/>
            </a:br>
            <a:r>
              <a:rPr lang="es-ES" sz="1800" dirty="0" smtClean="0"/>
              <a:t>En cada grano el deslizamiento se produce cuando el </a:t>
            </a:r>
            <a:r>
              <a:rPr lang="es-ES" sz="1800" dirty="0" smtClean="0">
                <a:sym typeface="Symbol"/>
              </a:rPr>
              <a:t></a:t>
            </a:r>
            <a:r>
              <a:rPr lang="es-ES" sz="1800" dirty="0" err="1" smtClean="0">
                <a:sym typeface="Symbol"/>
              </a:rPr>
              <a:t>cr</a:t>
            </a:r>
            <a:r>
              <a:rPr lang="es-ES" sz="1800" dirty="0" smtClean="0">
                <a:sym typeface="Symbol"/>
              </a:rPr>
              <a:t> alcanza el valor del </a:t>
            </a:r>
            <a:r>
              <a:rPr lang="es-ES" sz="1800" dirty="0" err="1" smtClean="0">
                <a:sym typeface="Symbol"/>
              </a:rPr>
              <a:t>ccr</a:t>
            </a:r>
            <a:r>
              <a:rPr lang="es-ES" sz="1800" dirty="0" smtClean="0">
                <a:sym typeface="Symbol"/>
              </a:rPr>
              <a:t>; pero el m macroscópico al cual todos los granos fluyen, es del orden de 1,5 veces mayor que </a:t>
            </a:r>
            <a:r>
              <a:rPr lang="es-ES" sz="1800" dirty="0" err="1" smtClean="0">
                <a:sym typeface="Symbol"/>
              </a:rPr>
              <a:t>ccr</a:t>
            </a:r>
            <a:r>
              <a:rPr lang="es-ES" sz="1800" dirty="0" smtClean="0">
                <a:sym typeface="Symbol"/>
              </a:rPr>
              <a:t> (factor de Taylor)</a:t>
            </a:r>
            <a:br>
              <a:rPr lang="es-ES" sz="1800" dirty="0" smtClean="0">
                <a:sym typeface="Symbol"/>
              </a:rPr>
            </a:br>
            <a:r>
              <a:rPr lang="es-ES" sz="1800" dirty="0" smtClean="0">
                <a:sym typeface="Symbol"/>
              </a:rPr>
              <a:t/>
            </a:r>
            <a:br>
              <a:rPr lang="es-ES" sz="1800" dirty="0" smtClean="0">
                <a:sym typeface="Symbol"/>
              </a:rPr>
            </a:br>
            <a:r>
              <a:rPr lang="es-ES" sz="1800" dirty="0" smtClean="0">
                <a:sym typeface="Symbol"/>
              </a:rPr>
              <a:t>m=1.5ccr</a:t>
            </a:r>
            <a:br>
              <a:rPr lang="es-ES" sz="1800" dirty="0" smtClean="0">
                <a:sym typeface="Symbol"/>
              </a:rPr>
            </a:br>
            <a:r>
              <a:rPr lang="es-ES" sz="1800" dirty="0" smtClean="0">
                <a:sym typeface="Symbol"/>
              </a:rPr>
              <a:t/>
            </a:r>
            <a:br>
              <a:rPr lang="es-ES" sz="1800" dirty="0" smtClean="0">
                <a:sym typeface="Symbol"/>
              </a:rPr>
            </a:br>
            <a:r>
              <a:rPr lang="es-ES" sz="1800" dirty="0" smtClean="0">
                <a:sym typeface="Symbol"/>
              </a:rPr>
              <a:t>Por análisis de esfuerzos se sabe que el m máximo es /2, por lo que el límite de fluencia en tracción es:</a:t>
            </a:r>
            <a:br>
              <a:rPr lang="es-ES" sz="1800" dirty="0" smtClean="0">
                <a:sym typeface="Symbol"/>
              </a:rPr>
            </a:br>
            <a:r>
              <a:rPr lang="es-ES" sz="1800" dirty="0" smtClean="0">
                <a:sym typeface="Symbol"/>
              </a:rPr>
              <a:t/>
            </a:r>
            <a:br>
              <a:rPr lang="es-ES" sz="1800" dirty="0" smtClean="0">
                <a:sym typeface="Symbol"/>
              </a:rPr>
            </a:br>
            <a:r>
              <a:rPr lang="es-ES" sz="1800" dirty="0" smtClean="0">
                <a:sym typeface="Symbol"/>
              </a:rPr>
              <a:t></a:t>
            </a:r>
            <a:r>
              <a:rPr lang="es-ES" sz="1200" dirty="0" smtClean="0">
                <a:sym typeface="Symbol"/>
              </a:rPr>
              <a:t>o</a:t>
            </a:r>
            <a:r>
              <a:rPr lang="es-ES" sz="1800" dirty="0" smtClean="0">
                <a:sym typeface="Symbol"/>
              </a:rPr>
              <a:t>= 3ccr</a:t>
            </a:r>
            <a:r>
              <a:rPr lang="es-ES" sz="1800" dirty="0" smtClean="0"/>
              <a:t/>
            </a:r>
            <a:br>
              <a:rPr lang="es-ES" sz="1800" dirty="0" smtClean="0"/>
            </a:br>
            <a:endParaRPr lang="es-ES" sz="18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214422"/>
            <a:ext cx="3282665" cy="45259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</TotalTime>
  <Words>173</Words>
  <Application>Microsoft Office PowerPoint</Application>
  <PresentationFormat>Presentación en pantalla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Tema de Office</vt:lpstr>
      <vt:lpstr>Fluencia en monocristales y policristales</vt:lpstr>
      <vt:lpstr>Esfuerzo de corte resuelto</vt:lpstr>
      <vt:lpstr>La deformación plástica por deslizamiento de dislocaciones comienza cuando se alcanza un valor crítico del esfuerzo de corte resuelto: </vt:lpstr>
      <vt:lpstr>Curva de tracción de monocristales</vt:lpstr>
      <vt:lpstr>Tracción de monocristales de Cu traccionados en diferentes orientaciones cristalinas.</vt:lpstr>
      <vt:lpstr>Fluencia en materiales policristalinos</vt:lpstr>
      <vt:lpstr>En un material policristalino, la orientación promedio de deslizamiento esta a 45º del eje de tracción</vt:lpstr>
      <vt:lpstr>Fluencia en policristales  El movimiento de D´s comienza en los granos cuyos sistemas de deslizamiento estén cercanos a 45º del eje de tracción.  La fluencia generalizada se produce cuando en la mayoría de los granos hay  deslizamiento de D´s.  En cada grano el deslizamiento se produce cuando el cr alcanza el valor del ccr; pero el m macroscópico al cual todos los granos fluyen, es del orden de 1,5 veces mayor que ccr (factor de Taylor)  m=1.5ccr  Por análisis de esfuerzos se sabe que el m máximo es /2, por lo que el límite de fluencia en tracción es:  o= 3ccr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Dislocaciones en monocristales</dc:title>
  <dc:creator>Rodrigo Palma</dc:creator>
  <cp:lastModifiedBy>Rodrigo Palma</cp:lastModifiedBy>
  <cp:revision>11</cp:revision>
  <dcterms:created xsi:type="dcterms:W3CDTF">2011-11-07T15:23:26Z</dcterms:created>
  <dcterms:modified xsi:type="dcterms:W3CDTF">2011-11-22T11:35:37Z</dcterms:modified>
</cp:coreProperties>
</file>