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259" r:id="rId3"/>
    <p:sldId id="318" r:id="rId4"/>
    <p:sldId id="287" r:id="rId5"/>
    <p:sldId id="288" r:id="rId6"/>
    <p:sldId id="289" r:id="rId7"/>
    <p:sldId id="290" r:id="rId8"/>
    <p:sldId id="292" r:id="rId9"/>
    <p:sldId id="319" r:id="rId10"/>
    <p:sldId id="293" r:id="rId11"/>
    <p:sldId id="295" r:id="rId12"/>
    <p:sldId id="322" r:id="rId13"/>
    <p:sldId id="312" r:id="rId14"/>
    <p:sldId id="313" r:id="rId15"/>
    <p:sldId id="314" r:id="rId16"/>
    <p:sldId id="315" r:id="rId17"/>
    <p:sldId id="320" r:id="rId18"/>
    <p:sldId id="321" r:id="rId19"/>
    <p:sldId id="302" r:id="rId20"/>
    <p:sldId id="304" r:id="rId21"/>
    <p:sldId id="268" r:id="rId22"/>
    <p:sldId id="271" r:id="rId23"/>
    <p:sldId id="307" r:id="rId24"/>
    <p:sldId id="306" r:id="rId25"/>
    <p:sldId id="276" r:id="rId26"/>
    <p:sldId id="277" r:id="rId27"/>
    <p:sldId id="297" r:id="rId28"/>
    <p:sldId id="298" r:id="rId29"/>
    <p:sldId id="309" r:id="rId30"/>
    <p:sldId id="308" r:id="rId31"/>
    <p:sldId id="317" r:id="rId32"/>
    <p:sldId id="316" r:id="rId33"/>
    <p:sldId id="310" r:id="rId34"/>
    <p:sldId id="258" r:id="rId3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4C4E7-4C0A-4E52-B5B5-EF28638CD6C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9DC12D41-14B2-42A0-B312-8BBDB442C193}">
      <dgm:prSet phldrT="[Texto]"/>
      <dgm:spPr>
        <a:solidFill>
          <a:srgbClr val="0070C0"/>
        </a:solidFill>
      </dgm:spPr>
      <dgm:t>
        <a:bodyPr/>
        <a:lstStyle/>
        <a:p>
          <a:r>
            <a:rPr lang="es-CL" dirty="0" smtClean="0"/>
            <a:t>EE.UU.</a:t>
          </a:r>
          <a:endParaRPr lang="es-CL" dirty="0"/>
        </a:p>
      </dgm:t>
    </dgm:pt>
    <dgm:pt modelId="{CC2002ED-4761-4369-8F8B-D4F4D7779888}" type="parTrans" cxnId="{C48239D0-A9A9-45C9-BE08-6D1A4FA9B8AD}">
      <dgm:prSet/>
      <dgm:spPr/>
      <dgm:t>
        <a:bodyPr/>
        <a:lstStyle/>
        <a:p>
          <a:endParaRPr lang="es-CL"/>
        </a:p>
      </dgm:t>
    </dgm:pt>
    <dgm:pt modelId="{F8437C82-843A-48DF-9D0F-A676AC8C511A}" type="sibTrans" cxnId="{C48239D0-A9A9-45C9-BE08-6D1A4FA9B8AD}">
      <dgm:prSet/>
      <dgm:spPr/>
      <dgm:t>
        <a:bodyPr/>
        <a:lstStyle/>
        <a:p>
          <a:endParaRPr lang="es-CL"/>
        </a:p>
      </dgm:t>
    </dgm:pt>
    <dgm:pt modelId="{DB56C410-FDA9-48D9-A2B5-41952C1B01C0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</a:rPr>
            <a:t>Chile</a:t>
          </a:r>
          <a:endParaRPr lang="es-CL" sz="1600" b="1" dirty="0">
            <a:solidFill>
              <a:schemeClr val="tx1"/>
            </a:solidFill>
          </a:endParaRPr>
        </a:p>
      </dgm:t>
    </dgm:pt>
    <dgm:pt modelId="{EA83B64E-1AB3-4347-BCA2-27AA1727EF2E}" type="parTrans" cxnId="{C0650E82-8254-4C22-B138-01A2C7BF7923}">
      <dgm:prSet/>
      <dgm:spPr/>
      <dgm:t>
        <a:bodyPr/>
        <a:lstStyle/>
        <a:p>
          <a:endParaRPr lang="es-CL"/>
        </a:p>
      </dgm:t>
    </dgm:pt>
    <dgm:pt modelId="{DB418429-5C0E-4320-AFC0-B49A87B9B55C}" type="sibTrans" cxnId="{C0650E82-8254-4C22-B138-01A2C7BF7923}">
      <dgm:prSet/>
      <dgm:spPr/>
      <dgm:t>
        <a:bodyPr/>
        <a:lstStyle/>
        <a:p>
          <a:endParaRPr lang="es-CL"/>
        </a:p>
      </dgm:t>
    </dgm:pt>
    <dgm:pt modelId="{573BB68E-57B3-468D-A517-E0C25114D2AC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</a:rPr>
            <a:t>Perú</a:t>
          </a:r>
          <a:endParaRPr lang="es-CL" sz="1600" b="1" dirty="0">
            <a:solidFill>
              <a:schemeClr val="tx1"/>
            </a:solidFill>
          </a:endParaRPr>
        </a:p>
      </dgm:t>
    </dgm:pt>
    <dgm:pt modelId="{248EFD27-5647-4B76-B91C-937B7FF099A1}" type="parTrans" cxnId="{C94A1AA2-5CB4-4E89-948A-A83BFD7C483B}">
      <dgm:prSet/>
      <dgm:spPr/>
      <dgm:t>
        <a:bodyPr/>
        <a:lstStyle/>
        <a:p>
          <a:endParaRPr lang="es-CL"/>
        </a:p>
      </dgm:t>
    </dgm:pt>
    <dgm:pt modelId="{D49E6926-4F7B-4F16-A4A9-C63A5DEC1D4F}" type="sibTrans" cxnId="{C94A1AA2-5CB4-4E89-948A-A83BFD7C483B}">
      <dgm:prSet/>
      <dgm:spPr/>
      <dgm:t>
        <a:bodyPr/>
        <a:lstStyle/>
        <a:p>
          <a:endParaRPr lang="es-CL"/>
        </a:p>
      </dgm:t>
    </dgm:pt>
    <dgm:pt modelId="{47CA0D68-D6B6-40CB-96E2-5251EAC35D31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</a:rPr>
            <a:t>Panamá</a:t>
          </a:r>
          <a:endParaRPr lang="es-CL" sz="1600" b="1" dirty="0">
            <a:solidFill>
              <a:schemeClr val="tx1"/>
            </a:solidFill>
          </a:endParaRPr>
        </a:p>
      </dgm:t>
    </dgm:pt>
    <dgm:pt modelId="{376ACEF8-1993-4B68-B66D-58A8762826A8}" type="parTrans" cxnId="{BA301ABA-474E-4733-9DF7-1948827EFE38}">
      <dgm:prSet/>
      <dgm:spPr/>
      <dgm:t>
        <a:bodyPr/>
        <a:lstStyle/>
        <a:p>
          <a:endParaRPr lang="es-CL"/>
        </a:p>
      </dgm:t>
    </dgm:pt>
    <dgm:pt modelId="{0EB84461-2CCC-4B65-B1DC-1838B93D9DD1}" type="sibTrans" cxnId="{BA301ABA-474E-4733-9DF7-1948827EFE38}">
      <dgm:prSet/>
      <dgm:spPr/>
      <dgm:t>
        <a:bodyPr/>
        <a:lstStyle/>
        <a:p>
          <a:endParaRPr lang="es-CL"/>
        </a:p>
      </dgm:t>
    </dgm:pt>
    <dgm:pt modelId="{38C30C27-BB14-4769-B032-7CA86F27B87F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CL" sz="1400" b="1" dirty="0" smtClean="0">
              <a:solidFill>
                <a:schemeClr val="tx1"/>
              </a:solidFill>
            </a:rPr>
            <a:t>C. América y Rep. Dom.</a:t>
          </a:r>
          <a:endParaRPr lang="es-CL" sz="1400" b="1" dirty="0">
            <a:solidFill>
              <a:schemeClr val="tx1"/>
            </a:solidFill>
          </a:endParaRPr>
        </a:p>
      </dgm:t>
    </dgm:pt>
    <dgm:pt modelId="{1416821F-3DE8-427A-9BAF-B55158AA02C7}" type="parTrans" cxnId="{2014DD32-A610-4D71-9D20-5CBE9E20A318}">
      <dgm:prSet/>
      <dgm:spPr/>
      <dgm:t>
        <a:bodyPr/>
        <a:lstStyle/>
        <a:p>
          <a:endParaRPr lang="es-CL"/>
        </a:p>
      </dgm:t>
    </dgm:pt>
    <dgm:pt modelId="{364AE360-BD27-4D44-98D6-3C84DEEC387B}" type="sibTrans" cxnId="{2014DD32-A610-4D71-9D20-5CBE9E20A318}">
      <dgm:prSet/>
      <dgm:spPr/>
      <dgm:t>
        <a:bodyPr/>
        <a:lstStyle/>
        <a:p>
          <a:endParaRPr lang="es-CL"/>
        </a:p>
      </dgm:t>
    </dgm:pt>
    <dgm:pt modelId="{B1C55336-7CA0-4104-84BE-AAF7CE7097D8}">
      <dgm:prSet custT="1"/>
      <dgm:spPr>
        <a:solidFill>
          <a:srgbClr val="FFC000"/>
        </a:solidFill>
      </dgm:spPr>
      <dgm:t>
        <a:bodyPr/>
        <a:lstStyle/>
        <a:p>
          <a:r>
            <a:rPr lang="es-CL" sz="1500" b="1" dirty="0" smtClean="0">
              <a:solidFill>
                <a:schemeClr val="tx1"/>
              </a:solidFill>
            </a:rPr>
            <a:t>Colombia</a:t>
          </a:r>
          <a:endParaRPr lang="es-CL" sz="1500" b="1" dirty="0">
            <a:solidFill>
              <a:schemeClr val="tx1"/>
            </a:solidFill>
          </a:endParaRPr>
        </a:p>
      </dgm:t>
    </dgm:pt>
    <dgm:pt modelId="{C7AF367B-81DA-4353-B3A7-4168120F734F}" type="parTrans" cxnId="{CB0A38E2-F29F-409C-895B-14487807E636}">
      <dgm:prSet/>
      <dgm:spPr/>
      <dgm:t>
        <a:bodyPr/>
        <a:lstStyle/>
        <a:p>
          <a:endParaRPr lang="es-CL"/>
        </a:p>
      </dgm:t>
    </dgm:pt>
    <dgm:pt modelId="{A5B5DD11-D7FC-4A93-8513-898543849EEF}" type="sibTrans" cxnId="{CB0A38E2-F29F-409C-895B-14487807E636}">
      <dgm:prSet/>
      <dgm:spPr/>
      <dgm:t>
        <a:bodyPr/>
        <a:lstStyle/>
        <a:p>
          <a:endParaRPr lang="es-CL"/>
        </a:p>
      </dgm:t>
    </dgm:pt>
    <dgm:pt modelId="{B3A571FE-B2DF-42FE-A2FA-96E0E1CD60E2}">
      <dgm:prSet custT="1"/>
      <dgm:spPr>
        <a:solidFill>
          <a:srgbClr val="FFC000"/>
        </a:solidFill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</a:rPr>
            <a:t>México y Canadá</a:t>
          </a:r>
          <a:endParaRPr lang="es-CL" sz="1600" b="1" dirty="0">
            <a:solidFill>
              <a:schemeClr val="tx1"/>
            </a:solidFill>
          </a:endParaRPr>
        </a:p>
      </dgm:t>
    </dgm:pt>
    <dgm:pt modelId="{4F7FC280-5F9F-4D69-A22E-E9547942EF40}" type="parTrans" cxnId="{4C44E00F-3D06-48E3-BD36-EB79B3F75797}">
      <dgm:prSet/>
      <dgm:spPr/>
      <dgm:t>
        <a:bodyPr/>
        <a:lstStyle/>
        <a:p>
          <a:endParaRPr lang="es-CL"/>
        </a:p>
      </dgm:t>
    </dgm:pt>
    <dgm:pt modelId="{205E0D13-1904-41CD-A88A-2D7AEF8AB4DA}" type="sibTrans" cxnId="{4C44E00F-3D06-48E3-BD36-EB79B3F75797}">
      <dgm:prSet/>
      <dgm:spPr/>
      <dgm:t>
        <a:bodyPr/>
        <a:lstStyle/>
        <a:p>
          <a:endParaRPr lang="es-CL"/>
        </a:p>
      </dgm:t>
    </dgm:pt>
    <dgm:pt modelId="{66F474F7-1E81-4B62-A301-BAD78C407620}" type="pres">
      <dgm:prSet presAssocID="{1D34C4E7-4C0A-4E52-B5B5-EF28638CD6C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4E2485E-734F-4C8D-9C29-B7F708DEC019}" type="pres">
      <dgm:prSet presAssocID="{9DC12D41-14B2-42A0-B312-8BBDB442C193}" presName="centerShape" presStyleLbl="node0" presStyleIdx="0" presStyleCnt="1"/>
      <dgm:spPr/>
      <dgm:t>
        <a:bodyPr/>
        <a:lstStyle/>
        <a:p>
          <a:endParaRPr lang="es-ES"/>
        </a:p>
      </dgm:t>
    </dgm:pt>
    <dgm:pt modelId="{28C04947-CF27-40CC-BCDB-58995E23BC76}" type="pres">
      <dgm:prSet presAssocID="{EA83B64E-1AB3-4347-BCA2-27AA1727EF2E}" presName="Name9" presStyleLbl="parChTrans1D2" presStyleIdx="0" presStyleCnt="6"/>
      <dgm:spPr/>
      <dgm:t>
        <a:bodyPr/>
        <a:lstStyle/>
        <a:p>
          <a:endParaRPr lang="es-ES"/>
        </a:p>
      </dgm:t>
    </dgm:pt>
    <dgm:pt modelId="{0E8FB308-86B9-43FC-85FE-6A7ACAAC2AE8}" type="pres">
      <dgm:prSet presAssocID="{EA83B64E-1AB3-4347-BCA2-27AA1727EF2E}" presName="connTx" presStyleLbl="parChTrans1D2" presStyleIdx="0" presStyleCnt="6"/>
      <dgm:spPr/>
      <dgm:t>
        <a:bodyPr/>
        <a:lstStyle/>
        <a:p>
          <a:endParaRPr lang="es-ES"/>
        </a:p>
      </dgm:t>
    </dgm:pt>
    <dgm:pt modelId="{51C587A6-1F66-437C-9DA6-61F6D98824B9}" type="pres">
      <dgm:prSet presAssocID="{DB56C410-FDA9-48D9-A2B5-41952C1B01C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74B33B-57F0-45B3-91E5-E8660001B122}" type="pres">
      <dgm:prSet presAssocID="{4F7FC280-5F9F-4D69-A22E-E9547942EF40}" presName="Name9" presStyleLbl="parChTrans1D2" presStyleIdx="1" presStyleCnt="6"/>
      <dgm:spPr/>
      <dgm:t>
        <a:bodyPr/>
        <a:lstStyle/>
        <a:p>
          <a:endParaRPr lang="es-ES"/>
        </a:p>
      </dgm:t>
    </dgm:pt>
    <dgm:pt modelId="{B0F62076-D7BC-4561-BB7A-1630E6CE534E}" type="pres">
      <dgm:prSet presAssocID="{4F7FC280-5F9F-4D69-A22E-E9547942EF40}" presName="connTx" presStyleLbl="parChTrans1D2" presStyleIdx="1" presStyleCnt="6"/>
      <dgm:spPr/>
      <dgm:t>
        <a:bodyPr/>
        <a:lstStyle/>
        <a:p>
          <a:endParaRPr lang="es-ES"/>
        </a:p>
      </dgm:t>
    </dgm:pt>
    <dgm:pt modelId="{EF963D23-F196-4BB0-90D5-26EED1D8037B}" type="pres">
      <dgm:prSet presAssocID="{B3A571FE-B2DF-42FE-A2FA-96E0E1CD60E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C559A4-BEA4-407E-878F-935A70400C49}" type="pres">
      <dgm:prSet presAssocID="{C7AF367B-81DA-4353-B3A7-4168120F734F}" presName="Name9" presStyleLbl="parChTrans1D2" presStyleIdx="2" presStyleCnt="6"/>
      <dgm:spPr/>
      <dgm:t>
        <a:bodyPr/>
        <a:lstStyle/>
        <a:p>
          <a:endParaRPr lang="es-ES"/>
        </a:p>
      </dgm:t>
    </dgm:pt>
    <dgm:pt modelId="{6F29F3EA-86C1-44DF-858E-7B067A9FF6D0}" type="pres">
      <dgm:prSet presAssocID="{C7AF367B-81DA-4353-B3A7-4168120F734F}" presName="connTx" presStyleLbl="parChTrans1D2" presStyleIdx="2" presStyleCnt="6"/>
      <dgm:spPr/>
      <dgm:t>
        <a:bodyPr/>
        <a:lstStyle/>
        <a:p>
          <a:endParaRPr lang="es-ES"/>
        </a:p>
      </dgm:t>
    </dgm:pt>
    <dgm:pt modelId="{C68AA7E1-C235-43CB-A31A-76564A2E0C6C}" type="pres">
      <dgm:prSet presAssocID="{B1C55336-7CA0-4104-84BE-AAF7CE7097D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D63D22-B14C-4BDA-9C8C-1534F5CCBAA3}" type="pres">
      <dgm:prSet presAssocID="{248EFD27-5647-4B76-B91C-937B7FF099A1}" presName="Name9" presStyleLbl="parChTrans1D2" presStyleIdx="3" presStyleCnt="6"/>
      <dgm:spPr/>
      <dgm:t>
        <a:bodyPr/>
        <a:lstStyle/>
        <a:p>
          <a:endParaRPr lang="es-ES"/>
        </a:p>
      </dgm:t>
    </dgm:pt>
    <dgm:pt modelId="{DA9A679D-DBCD-49F9-ABBA-AFBC12D56900}" type="pres">
      <dgm:prSet presAssocID="{248EFD27-5647-4B76-B91C-937B7FF099A1}" presName="connTx" presStyleLbl="parChTrans1D2" presStyleIdx="3" presStyleCnt="6"/>
      <dgm:spPr/>
      <dgm:t>
        <a:bodyPr/>
        <a:lstStyle/>
        <a:p>
          <a:endParaRPr lang="es-ES"/>
        </a:p>
      </dgm:t>
    </dgm:pt>
    <dgm:pt modelId="{FF8FA449-E5FF-44C8-A328-764885336EF9}" type="pres">
      <dgm:prSet presAssocID="{573BB68E-57B3-468D-A517-E0C25114D2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5AB3C8-4050-4BCA-93F0-F1F4F3A60541}" type="pres">
      <dgm:prSet presAssocID="{376ACEF8-1993-4B68-B66D-58A8762826A8}" presName="Name9" presStyleLbl="parChTrans1D2" presStyleIdx="4" presStyleCnt="6"/>
      <dgm:spPr/>
      <dgm:t>
        <a:bodyPr/>
        <a:lstStyle/>
        <a:p>
          <a:endParaRPr lang="es-ES"/>
        </a:p>
      </dgm:t>
    </dgm:pt>
    <dgm:pt modelId="{81A3B4F7-8AD4-4FB1-B3B6-25041ED773CF}" type="pres">
      <dgm:prSet presAssocID="{376ACEF8-1993-4B68-B66D-58A8762826A8}" presName="connTx" presStyleLbl="parChTrans1D2" presStyleIdx="4" presStyleCnt="6"/>
      <dgm:spPr/>
      <dgm:t>
        <a:bodyPr/>
        <a:lstStyle/>
        <a:p>
          <a:endParaRPr lang="es-ES"/>
        </a:p>
      </dgm:t>
    </dgm:pt>
    <dgm:pt modelId="{F3B2F9C6-11D5-41C0-9D4F-F469942AE185}" type="pres">
      <dgm:prSet presAssocID="{47CA0D68-D6B6-40CB-96E2-5251EAC35D3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F1C1D09-1A76-4AAE-A651-334B0452BBE9}" type="pres">
      <dgm:prSet presAssocID="{1416821F-3DE8-427A-9BAF-B55158AA02C7}" presName="Name9" presStyleLbl="parChTrans1D2" presStyleIdx="5" presStyleCnt="6"/>
      <dgm:spPr/>
      <dgm:t>
        <a:bodyPr/>
        <a:lstStyle/>
        <a:p>
          <a:endParaRPr lang="es-ES"/>
        </a:p>
      </dgm:t>
    </dgm:pt>
    <dgm:pt modelId="{74D1EBAD-E6A7-42B9-ACDD-6D717BF2F4FF}" type="pres">
      <dgm:prSet presAssocID="{1416821F-3DE8-427A-9BAF-B55158AA02C7}" presName="connTx" presStyleLbl="parChTrans1D2" presStyleIdx="5" presStyleCnt="6"/>
      <dgm:spPr/>
      <dgm:t>
        <a:bodyPr/>
        <a:lstStyle/>
        <a:p>
          <a:endParaRPr lang="es-ES"/>
        </a:p>
      </dgm:t>
    </dgm:pt>
    <dgm:pt modelId="{247C2344-9CDA-41A6-94B2-FED5404B0654}" type="pres">
      <dgm:prSet presAssocID="{38C30C27-BB14-4769-B032-7CA86F27B87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B94BF8F-D11B-42DB-8B46-D7B7A0A63073}" type="presOf" srcId="{9DC12D41-14B2-42A0-B312-8BBDB442C193}" destId="{84E2485E-734F-4C8D-9C29-B7F708DEC019}" srcOrd="0" destOrd="0" presId="urn:microsoft.com/office/officeart/2005/8/layout/radial1"/>
    <dgm:cxn modelId="{CB0A38E2-F29F-409C-895B-14487807E636}" srcId="{9DC12D41-14B2-42A0-B312-8BBDB442C193}" destId="{B1C55336-7CA0-4104-84BE-AAF7CE7097D8}" srcOrd="2" destOrd="0" parTransId="{C7AF367B-81DA-4353-B3A7-4168120F734F}" sibTransId="{A5B5DD11-D7FC-4A93-8513-898543849EEF}"/>
    <dgm:cxn modelId="{E6729210-6612-4587-BEA4-B6AF40F6E376}" type="presOf" srcId="{1416821F-3DE8-427A-9BAF-B55158AA02C7}" destId="{74D1EBAD-E6A7-42B9-ACDD-6D717BF2F4FF}" srcOrd="1" destOrd="0" presId="urn:microsoft.com/office/officeart/2005/8/layout/radial1"/>
    <dgm:cxn modelId="{2EE10AB5-B95A-4B7E-A25D-6A0CCE588984}" type="presOf" srcId="{38C30C27-BB14-4769-B032-7CA86F27B87F}" destId="{247C2344-9CDA-41A6-94B2-FED5404B0654}" srcOrd="0" destOrd="0" presId="urn:microsoft.com/office/officeart/2005/8/layout/radial1"/>
    <dgm:cxn modelId="{6725E4B0-3D63-4053-BF0F-B262C219339C}" type="presOf" srcId="{47CA0D68-D6B6-40CB-96E2-5251EAC35D31}" destId="{F3B2F9C6-11D5-41C0-9D4F-F469942AE185}" srcOrd="0" destOrd="0" presId="urn:microsoft.com/office/officeart/2005/8/layout/radial1"/>
    <dgm:cxn modelId="{4C44E00F-3D06-48E3-BD36-EB79B3F75797}" srcId="{9DC12D41-14B2-42A0-B312-8BBDB442C193}" destId="{B3A571FE-B2DF-42FE-A2FA-96E0E1CD60E2}" srcOrd="1" destOrd="0" parTransId="{4F7FC280-5F9F-4D69-A22E-E9547942EF40}" sibTransId="{205E0D13-1904-41CD-A88A-2D7AEF8AB4DA}"/>
    <dgm:cxn modelId="{BBA2EB19-0BE3-42A8-8618-E0A8421B7466}" type="presOf" srcId="{B1C55336-7CA0-4104-84BE-AAF7CE7097D8}" destId="{C68AA7E1-C235-43CB-A31A-76564A2E0C6C}" srcOrd="0" destOrd="0" presId="urn:microsoft.com/office/officeart/2005/8/layout/radial1"/>
    <dgm:cxn modelId="{D43EBD80-CC1B-49B9-B805-0B715F732649}" type="presOf" srcId="{248EFD27-5647-4B76-B91C-937B7FF099A1}" destId="{A3D63D22-B14C-4BDA-9C8C-1534F5CCBAA3}" srcOrd="0" destOrd="0" presId="urn:microsoft.com/office/officeart/2005/8/layout/radial1"/>
    <dgm:cxn modelId="{2014DD32-A610-4D71-9D20-5CBE9E20A318}" srcId="{9DC12D41-14B2-42A0-B312-8BBDB442C193}" destId="{38C30C27-BB14-4769-B032-7CA86F27B87F}" srcOrd="5" destOrd="0" parTransId="{1416821F-3DE8-427A-9BAF-B55158AA02C7}" sibTransId="{364AE360-BD27-4D44-98D6-3C84DEEC387B}"/>
    <dgm:cxn modelId="{31E66140-E658-46FB-ADFD-D4F8D8EC9D52}" type="presOf" srcId="{EA83B64E-1AB3-4347-BCA2-27AA1727EF2E}" destId="{0E8FB308-86B9-43FC-85FE-6A7ACAAC2AE8}" srcOrd="1" destOrd="0" presId="urn:microsoft.com/office/officeart/2005/8/layout/radial1"/>
    <dgm:cxn modelId="{C48239D0-A9A9-45C9-BE08-6D1A4FA9B8AD}" srcId="{1D34C4E7-4C0A-4E52-B5B5-EF28638CD6C4}" destId="{9DC12D41-14B2-42A0-B312-8BBDB442C193}" srcOrd="0" destOrd="0" parTransId="{CC2002ED-4761-4369-8F8B-D4F4D7779888}" sibTransId="{F8437C82-843A-48DF-9D0F-A676AC8C511A}"/>
    <dgm:cxn modelId="{885A5EDE-3D00-4F7F-8E67-BB3A1249C189}" type="presOf" srcId="{573BB68E-57B3-468D-A517-E0C25114D2AC}" destId="{FF8FA449-E5FF-44C8-A328-764885336EF9}" srcOrd="0" destOrd="0" presId="urn:microsoft.com/office/officeart/2005/8/layout/radial1"/>
    <dgm:cxn modelId="{D86A048B-726D-4C6D-A995-5994B4494798}" type="presOf" srcId="{376ACEF8-1993-4B68-B66D-58A8762826A8}" destId="{045AB3C8-4050-4BCA-93F0-F1F4F3A60541}" srcOrd="0" destOrd="0" presId="urn:microsoft.com/office/officeart/2005/8/layout/radial1"/>
    <dgm:cxn modelId="{C94A1AA2-5CB4-4E89-948A-A83BFD7C483B}" srcId="{9DC12D41-14B2-42A0-B312-8BBDB442C193}" destId="{573BB68E-57B3-468D-A517-E0C25114D2AC}" srcOrd="3" destOrd="0" parTransId="{248EFD27-5647-4B76-B91C-937B7FF099A1}" sibTransId="{D49E6926-4F7B-4F16-A4A9-C63A5DEC1D4F}"/>
    <dgm:cxn modelId="{C2A955A9-10C5-46CD-A7BE-A547C614516D}" type="presOf" srcId="{248EFD27-5647-4B76-B91C-937B7FF099A1}" destId="{DA9A679D-DBCD-49F9-ABBA-AFBC12D56900}" srcOrd="1" destOrd="0" presId="urn:microsoft.com/office/officeart/2005/8/layout/radial1"/>
    <dgm:cxn modelId="{95BB931F-49E4-429F-B689-1C7826D593C0}" type="presOf" srcId="{DB56C410-FDA9-48D9-A2B5-41952C1B01C0}" destId="{51C587A6-1F66-437C-9DA6-61F6D98824B9}" srcOrd="0" destOrd="0" presId="urn:microsoft.com/office/officeart/2005/8/layout/radial1"/>
    <dgm:cxn modelId="{C0650E82-8254-4C22-B138-01A2C7BF7923}" srcId="{9DC12D41-14B2-42A0-B312-8BBDB442C193}" destId="{DB56C410-FDA9-48D9-A2B5-41952C1B01C0}" srcOrd="0" destOrd="0" parTransId="{EA83B64E-1AB3-4347-BCA2-27AA1727EF2E}" sibTransId="{DB418429-5C0E-4320-AFC0-B49A87B9B55C}"/>
    <dgm:cxn modelId="{A21CB49D-DAED-4339-8E5D-690C86F13BB3}" type="presOf" srcId="{C7AF367B-81DA-4353-B3A7-4168120F734F}" destId="{DCC559A4-BEA4-407E-878F-935A70400C49}" srcOrd="0" destOrd="0" presId="urn:microsoft.com/office/officeart/2005/8/layout/radial1"/>
    <dgm:cxn modelId="{ACE0D3CE-BA43-452E-9E95-81DF10B630FC}" type="presOf" srcId="{1D34C4E7-4C0A-4E52-B5B5-EF28638CD6C4}" destId="{66F474F7-1E81-4B62-A301-BAD78C407620}" srcOrd="0" destOrd="0" presId="urn:microsoft.com/office/officeart/2005/8/layout/radial1"/>
    <dgm:cxn modelId="{EBD33531-72F5-41C7-B28A-32A3D6035A59}" type="presOf" srcId="{4F7FC280-5F9F-4D69-A22E-E9547942EF40}" destId="{F674B33B-57F0-45B3-91E5-E8660001B122}" srcOrd="0" destOrd="0" presId="urn:microsoft.com/office/officeart/2005/8/layout/radial1"/>
    <dgm:cxn modelId="{FB9BE728-7B9F-445D-A414-1D9826E16D02}" type="presOf" srcId="{4F7FC280-5F9F-4D69-A22E-E9547942EF40}" destId="{B0F62076-D7BC-4561-BB7A-1630E6CE534E}" srcOrd="1" destOrd="0" presId="urn:microsoft.com/office/officeart/2005/8/layout/radial1"/>
    <dgm:cxn modelId="{BA301ABA-474E-4733-9DF7-1948827EFE38}" srcId="{9DC12D41-14B2-42A0-B312-8BBDB442C193}" destId="{47CA0D68-D6B6-40CB-96E2-5251EAC35D31}" srcOrd="4" destOrd="0" parTransId="{376ACEF8-1993-4B68-B66D-58A8762826A8}" sibTransId="{0EB84461-2CCC-4B65-B1DC-1838B93D9DD1}"/>
    <dgm:cxn modelId="{552ABEBB-C9CF-4BCD-AE60-D9B8032BC7BD}" type="presOf" srcId="{376ACEF8-1993-4B68-B66D-58A8762826A8}" destId="{81A3B4F7-8AD4-4FB1-B3B6-25041ED773CF}" srcOrd="1" destOrd="0" presId="urn:microsoft.com/office/officeart/2005/8/layout/radial1"/>
    <dgm:cxn modelId="{0DA16162-9AF5-4904-B4CD-8697204AA072}" type="presOf" srcId="{1416821F-3DE8-427A-9BAF-B55158AA02C7}" destId="{4F1C1D09-1A76-4AAE-A651-334B0452BBE9}" srcOrd="0" destOrd="0" presId="urn:microsoft.com/office/officeart/2005/8/layout/radial1"/>
    <dgm:cxn modelId="{F49BA49A-74C1-42B0-88E3-4E1C23DD1C7F}" type="presOf" srcId="{B3A571FE-B2DF-42FE-A2FA-96E0E1CD60E2}" destId="{EF963D23-F196-4BB0-90D5-26EED1D8037B}" srcOrd="0" destOrd="0" presId="urn:microsoft.com/office/officeart/2005/8/layout/radial1"/>
    <dgm:cxn modelId="{9D302AF7-3D64-4465-BD25-71FA21D99A63}" type="presOf" srcId="{EA83B64E-1AB3-4347-BCA2-27AA1727EF2E}" destId="{28C04947-CF27-40CC-BCDB-58995E23BC76}" srcOrd="0" destOrd="0" presId="urn:microsoft.com/office/officeart/2005/8/layout/radial1"/>
    <dgm:cxn modelId="{345DF299-9CFF-4852-A5E4-D56A63D3942C}" type="presOf" srcId="{C7AF367B-81DA-4353-B3A7-4168120F734F}" destId="{6F29F3EA-86C1-44DF-858E-7B067A9FF6D0}" srcOrd="1" destOrd="0" presId="urn:microsoft.com/office/officeart/2005/8/layout/radial1"/>
    <dgm:cxn modelId="{D1E936AC-1858-457E-BA40-BED7A1433385}" type="presParOf" srcId="{66F474F7-1E81-4B62-A301-BAD78C407620}" destId="{84E2485E-734F-4C8D-9C29-B7F708DEC019}" srcOrd="0" destOrd="0" presId="urn:microsoft.com/office/officeart/2005/8/layout/radial1"/>
    <dgm:cxn modelId="{9DABD6B4-637F-4B8C-BA40-7A9163FF6DB9}" type="presParOf" srcId="{66F474F7-1E81-4B62-A301-BAD78C407620}" destId="{28C04947-CF27-40CC-BCDB-58995E23BC76}" srcOrd="1" destOrd="0" presId="urn:microsoft.com/office/officeart/2005/8/layout/radial1"/>
    <dgm:cxn modelId="{837D555E-9FDE-4FF9-BA8D-9D4407D024FC}" type="presParOf" srcId="{28C04947-CF27-40CC-BCDB-58995E23BC76}" destId="{0E8FB308-86B9-43FC-85FE-6A7ACAAC2AE8}" srcOrd="0" destOrd="0" presId="urn:microsoft.com/office/officeart/2005/8/layout/radial1"/>
    <dgm:cxn modelId="{B6F2223C-821C-49B1-BB39-E254B2FAFC2F}" type="presParOf" srcId="{66F474F7-1E81-4B62-A301-BAD78C407620}" destId="{51C587A6-1F66-437C-9DA6-61F6D98824B9}" srcOrd="2" destOrd="0" presId="urn:microsoft.com/office/officeart/2005/8/layout/radial1"/>
    <dgm:cxn modelId="{4B1478AD-C867-4003-AD01-BA5386A5FB71}" type="presParOf" srcId="{66F474F7-1E81-4B62-A301-BAD78C407620}" destId="{F674B33B-57F0-45B3-91E5-E8660001B122}" srcOrd="3" destOrd="0" presId="urn:microsoft.com/office/officeart/2005/8/layout/radial1"/>
    <dgm:cxn modelId="{EA1D8A96-5DDD-486A-B5C8-73ED85A4BEB9}" type="presParOf" srcId="{F674B33B-57F0-45B3-91E5-E8660001B122}" destId="{B0F62076-D7BC-4561-BB7A-1630E6CE534E}" srcOrd="0" destOrd="0" presId="urn:microsoft.com/office/officeart/2005/8/layout/radial1"/>
    <dgm:cxn modelId="{6A09C496-1DDE-435B-96AD-9D39659F50F7}" type="presParOf" srcId="{66F474F7-1E81-4B62-A301-BAD78C407620}" destId="{EF963D23-F196-4BB0-90D5-26EED1D8037B}" srcOrd="4" destOrd="0" presId="urn:microsoft.com/office/officeart/2005/8/layout/radial1"/>
    <dgm:cxn modelId="{250CCADD-BAD9-4FC4-AFA0-85B229729E0B}" type="presParOf" srcId="{66F474F7-1E81-4B62-A301-BAD78C407620}" destId="{DCC559A4-BEA4-407E-878F-935A70400C49}" srcOrd="5" destOrd="0" presId="urn:microsoft.com/office/officeart/2005/8/layout/radial1"/>
    <dgm:cxn modelId="{B3D3252E-8403-4A32-8E45-EED901C74470}" type="presParOf" srcId="{DCC559A4-BEA4-407E-878F-935A70400C49}" destId="{6F29F3EA-86C1-44DF-858E-7B067A9FF6D0}" srcOrd="0" destOrd="0" presId="urn:microsoft.com/office/officeart/2005/8/layout/radial1"/>
    <dgm:cxn modelId="{35397FA4-4CA0-44A9-8683-BFC2DEE52B73}" type="presParOf" srcId="{66F474F7-1E81-4B62-A301-BAD78C407620}" destId="{C68AA7E1-C235-43CB-A31A-76564A2E0C6C}" srcOrd="6" destOrd="0" presId="urn:microsoft.com/office/officeart/2005/8/layout/radial1"/>
    <dgm:cxn modelId="{A33A4A86-1E82-4F15-AB22-F1DE37EB7274}" type="presParOf" srcId="{66F474F7-1E81-4B62-A301-BAD78C407620}" destId="{A3D63D22-B14C-4BDA-9C8C-1534F5CCBAA3}" srcOrd="7" destOrd="0" presId="urn:microsoft.com/office/officeart/2005/8/layout/radial1"/>
    <dgm:cxn modelId="{65E1904C-5601-41F9-8C6A-21E89154B91E}" type="presParOf" srcId="{A3D63D22-B14C-4BDA-9C8C-1534F5CCBAA3}" destId="{DA9A679D-DBCD-49F9-ABBA-AFBC12D56900}" srcOrd="0" destOrd="0" presId="urn:microsoft.com/office/officeart/2005/8/layout/radial1"/>
    <dgm:cxn modelId="{DBD1F1ED-5EE0-4D84-B079-309AD9ACAE42}" type="presParOf" srcId="{66F474F7-1E81-4B62-A301-BAD78C407620}" destId="{FF8FA449-E5FF-44C8-A328-764885336EF9}" srcOrd="8" destOrd="0" presId="urn:microsoft.com/office/officeart/2005/8/layout/radial1"/>
    <dgm:cxn modelId="{D58B31BE-599C-4ED6-8C3A-8E03DF448DB5}" type="presParOf" srcId="{66F474F7-1E81-4B62-A301-BAD78C407620}" destId="{045AB3C8-4050-4BCA-93F0-F1F4F3A60541}" srcOrd="9" destOrd="0" presId="urn:microsoft.com/office/officeart/2005/8/layout/radial1"/>
    <dgm:cxn modelId="{1FC9E28D-0FD4-43FC-B7E0-B4A518EE51DA}" type="presParOf" srcId="{045AB3C8-4050-4BCA-93F0-F1F4F3A60541}" destId="{81A3B4F7-8AD4-4FB1-B3B6-25041ED773CF}" srcOrd="0" destOrd="0" presId="urn:microsoft.com/office/officeart/2005/8/layout/radial1"/>
    <dgm:cxn modelId="{97298C17-AA46-4D43-98F3-1293A0F9F1D1}" type="presParOf" srcId="{66F474F7-1E81-4B62-A301-BAD78C407620}" destId="{F3B2F9C6-11D5-41C0-9D4F-F469942AE185}" srcOrd="10" destOrd="0" presId="urn:microsoft.com/office/officeart/2005/8/layout/radial1"/>
    <dgm:cxn modelId="{FC3E8FDD-85CE-43D7-BA6D-B8996D91534B}" type="presParOf" srcId="{66F474F7-1E81-4B62-A301-BAD78C407620}" destId="{4F1C1D09-1A76-4AAE-A651-334B0452BBE9}" srcOrd="11" destOrd="0" presId="urn:microsoft.com/office/officeart/2005/8/layout/radial1"/>
    <dgm:cxn modelId="{179B8D09-8CB0-4265-B542-6FD33E81B569}" type="presParOf" srcId="{4F1C1D09-1A76-4AAE-A651-334B0452BBE9}" destId="{74D1EBAD-E6A7-42B9-ACDD-6D717BF2F4FF}" srcOrd="0" destOrd="0" presId="urn:microsoft.com/office/officeart/2005/8/layout/radial1"/>
    <dgm:cxn modelId="{EB8B44E3-B2BB-4E01-A380-C84DFAE7CCAE}" type="presParOf" srcId="{66F474F7-1E81-4B62-A301-BAD78C407620}" destId="{247C2344-9CDA-41A6-94B2-FED5404B0654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E2485E-734F-4C8D-9C29-B7F708DEC019}">
      <dsp:nvSpPr>
        <dsp:cNvPr id="0" name=""/>
        <dsp:cNvSpPr/>
      </dsp:nvSpPr>
      <dsp:spPr>
        <a:xfrm>
          <a:off x="1251626" y="1683674"/>
          <a:ext cx="1097147" cy="1097147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EE.UU.</a:t>
          </a:r>
          <a:endParaRPr lang="es-CL" sz="2100" kern="1200" dirty="0"/>
        </a:p>
      </dsp:txBody>
      <dsp:txXfrm>
        <a:off x="1251626" y="1683674"/>
        <a:ext cx="1097147" cy="1097147"/>
      </dsp:txXfrm>
    </dsp:sp>
    <dsp:sp modelId="{28C04947-CF27-40CC-BCDB-58995E23BC76}">
      <dsp:nvSpPr>
        <dsp:cNvPr id="0" name=""/>
        <dsp:cNvSpPr/>
      </dsp:nvSpPr>
      <dsp:spPr>
        <a:xfrm rot="16200000">
          <a:off x="1634259" y="1490308"/>
          <a:ext cx="331880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331880" y="274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 rot="16200000">
        <a:off x="1791902" y="1509436"/>
        <a:ext cx="16594" cy="16594"/>
      </dsp:txXfrm>
    </dsp:sp>
    <dsp:sp modelId="{51C587A6-1F66-437C-9DA6-61F6D98824B9}">
      <dsp:nvSpPr>
        <dsp:cNvPr id="0" name=""/>
        <dsp:cNvSpPr/>
      </dsp:nvSpPr>
      <dsp:spPr>
        <a:xfrm>
          <a:off x="1251626" y="254645"/>
          <a:ext cx="1097147" cy="1097147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Chile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1251626" y="254645"/>
        <a:ext cx="1097147" cy="1097147"/>
      </dsp:txXfrm>
    </dsp:sp>
    <dsp:sp modelId="{F674B33B-57F0-45B3-91E5-E8660001B122}">
      <dsp:nvSpPr>
        <dsp:cNvPr id="0" name=""/>
        <dsp:cNvSpPr/>
      </dsp:nvSpPr>
      <dsp:spPr>
        <a:xfrm rot="19800000">
          <a:off x="2253047" y="1847565"/>
          <a:ext cx="331880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331880" y="274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 rot="19800000">
        <a:off x="2410690" y="1866693"/>
        <a:ext cx="16594" cy="16594"/>
      </dsp:txXfrm>
    </dsp:sp>
    <dsp:sp modelId="{EF963D23-F196-4BB0-90D5-26EED1D8037B}">
      <dsp:nvSpPr>
        <dsp:cNvPr id="0" name=""/>
        <dsp:cNvSpPr/>
      </dsp:nvSpPr>
      <dsp:spPr>
        <a:xfrm>
          <a:off x="2489200" y="969159"/>
          <a:ext cx="1097147" cy="1097147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México y Canadá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2489200" y="969159"/>
        <a:ext cx="1097147" cy="1097147"/>
      </dsp:txXfrm>
    </dsp:sp>
    <dsp:sp modelId="{DCC559A4-BEA4-407E-878F-935A70400C49}">
      <dsp:nvSpPr>
        <dsp:cNvPr id="0" name=""/>
        <dsp:cNvSpPr/>
      </dsp:nvSpPr>
      <dsp:spPr>
        <a:xfrm rot="1800000">
          <a:off x="2253047" y="2562079"/>
          <a:ext cx="331880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331880" y="274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 rot="1800000">
        <a:off x="2410690" y="2581208"/>
        <a:ext cx="16594" cy="16594"/>
      </dsp:txXfrm>
    </dsp:sp>
    <dsp:sp modelId="{C68AA7E1-C235-43CB-A31A-76564A2E0C6C}">
      <dsp:nvSpPr>
        <dsp:cNvPr id="0" name=""/>
        <dsp:cNvSpPr/>
      </dsp:nvSpPr>
      <dsp:spPr>
        <a:xfrm>
          <a:off x="2489200" y="2398188"/>
          <a:ext cx="1097147" cy="1097147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b="1" kern="1200" dirty="0" smtClean="0">
              <a:solidFill>
                <a:schemeClr val="tx1"/>
              </a:solidFill>
            </a:rPr>
            <a:t>Colombia</a:t>
          </a:r>
          <a:endParaRPr lang="es-CL" sz="1500" b="1" kern="1200" dirty="0">
            <a:solidFill>
              <a:schemeClr val="tx1"/>
            </a:solidFill>
          </a:endParaRPr>
        </a:p>
      </dsp:txBody>
      <dsp:txXfrm>
        <a:off x="2489200" y="2398188"/>
        <a:ext cx="1097147" cy="1097147"/>
      </dsp:txXfrm>
    </dsp:sp>
    <dsp:sp modelId="{A3D63D22-B14C-4BDA-9C8C-1534F5CCBAA3}">
      <dsp:nvSpPr>
        <dsp:cNvPr id="0" name=""/>
        <dsp:cNvSpPr/>
      </dsp:nvSpPr>
      <dsp:spPr>
        <a:xfrm rot="5400000">
          <a:off x="1634259" y="2919336"/>
          <a:ext cx="331880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331880" y="274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 rot="5400000">
        <a:off x="1791902" y="2938465"/>
        <a:ext cx="16594" cy="16594"/>
      </dsp:txXfrm>
    </dsp:sp>
    <dsp:sp modelId="{FF8FA449-E5FF-44C8-A328-764885336EF9}">
      <dsp:nvSpPr>
        <dsp:cNvPr id="0" name=""/>
        <dsp:cNvSpPr/>
      </dsp:nvSpPr>
      <dsp:spPr>
        <a:xfrm>
          <a:off x="1251626" y="3112702"/>
          <a:ext cx="1097147" cy="1097147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Perú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1251626" y="3112702"/>
        <a:ext cx="1097147" cy="1097147"/>
      </dsp:txXfrm>
    </dsp:sp>
    <dsp:sp modelId="{045AB3C8-4050-4BCA-93F0-F1F4F3A60541}">
      <dsp:nvSpPr>
        <dsp:cNvPr id="0" name=""/>
        <dsp:cNvSpPr/>
      </dsp:nvSpPr>
      <dsp:spPr>
        <a:xfrm rot="9000000">
          <a:off x="1015472" y="2562079"/>
          <a:ext cx="331880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331880" y="274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 rot="9000000">
        <a:off x="1173115" y="2581208"/>
        <a:ext cx="16594" cy="16594"/>
      </dsp:txXfrm>
    </dsp:sp>
    <dsp:sp modelId="{F3B2F9C6-11D5-41C0-9D4F-F469942AE185}">
      <dsp:nvSpPr>
        <dsp:cNvPr id="0" name=""/>
        <dsp:cNvSpPr/>
      </dsp:nvSpPr>
      <dsp:spPr>
        <a:xfrm>
          <a:off x="14051" y="2398188"/>
          <a:ext cx="1097147" cy="1097147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Panamá</a:t>
          </a:r>
          <a:endParaRPr lang="es-CL" sz="1600" b="1" kern="1200" dirty="0">
            <a:solidFill>
              <a:schemeClr val="tx1"/>
            </a:solidFill>
          </a:endParaRPr>
        </a:p>
      </dsp:txBody>
      <dsp:txXfrm>
        <a:off x="14051" y="2398188"/>
        <a:ext cx="1097147" cy="1097147"/>
      </dsp:txXfrm>
    </dsp:sp>
    <dsp:sp modelId="{4F1C1D09-1A76-4AAE-A651-334B0452BBE9}">
      <dsp:nvSpPr>
        <dsp:cNvPr id="0" name=""/>
        <dsp:cNvSpPr/>
      </dsp:nvSpPr>
      <dsp:spPr>
        <a:xfrm rot="12600000">
          <a:off x="1015472" y="1847565"/>
          <a:ext cx="331880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331880" y="274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/>
        </a:p>
      </dsp:txBody>
      <dsp:txXfrm rot="12600000">
        <a:off x="1173115" y="1866693"/>
        <a:ext cx="16594" cy="16594"/>
      </dsp:txXfrm>
    </dsp:sp>
    <dsp:sp modelId="{247C2344-9CDA-41A6-94B2-FED5404B0654}">
      <dsp:nvSpPr>
        <dsp:cNvPr id="0" name=""/>
        <dsp:cNvSpPr/>
      </dsp:nvSpPr>
      <dsp:spPr>
        <a:xfrm>
          <a:off x="14051" y="969159"/>
          <a:ext cx="1097147" cy="1097147"/>
        </a:xfrm>
        <a:prstGeom prst="ellipse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>
              <a:solidFill>
                <a:schemeClr val="tx1"/>
              </a:solidFill>
            </a:rPr>
            <a:t>C. América y Rep. Dom.</a:t>
          </a:r>
          <a:endParaRPr lang="es-CL" sz="1400" b="1" kern="1200" dirty="0">
            <a:solidFill>
              <a:schemeClr val="tx1"/>
            </a:solidFill>
          </a:endParaRPr>
        </a:p>
      </dsp:txBody>
      <dsp:txXfrm>
        <a:off x="14051" y="969159"/>
        <a:ext cx="1097147" cy="1097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2E383-2F20-490A-B900-543699ACC0AA}" type="datetimeFigureOut">
              <a:rPr lang="es-CL" smtClean="0"/>
              <a:pPr/>
              <a:t>25-04-2012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5CE7C-BF9C-4EED-9A37-8E6EE8E0DD28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31452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1435" tIns="45718" rIns="91435" bIns="45718"/>
          <a:lstStyle/>
          <a:p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s-ES_tradnl" sz="1600"/>
              <a:t>Liberalización progresiva y recíproca del intercambio de bienes (Art. 24 GATT 1994) y servicios (Art. V del GATS). </a:t>
            </a:r>
          </a:p>
          <a:p>
            <a:pPr>
              <a:buFont typeface="Wingdings" pitchFamily="2" charset="2"/>
              <a:buChar char="§"/>
            </a:pPr>
            <a:r>
              <a:rPr lang="es-ES_tradnl" sz="1600"/>
              <a:t>Mejoría del ambiente de inversiones y condiciones de no discriminación entre las partes</a:t>
            </a:r>
          </a:p>
          <a:p>
            <a:pPr>
              <a:buFont typeface="Wingdings" pitchFamily="2" charset="2"/>
              <a:buChar char="§"/>
            </a:pPr>
            <a:r>
              <a:rPr lang="es-ES_tradnl" sz="1600"/>
              <a:t>Liberalización de los mov. de pagos y de BP, de acuerdo a compromisos adquiridos en instituciones financieras internacionales y considerando necesidades de estabilidad cambiaria</a:t>
            </a:r>
          </a:p>
          <a:p>
            <a:pPr>
              <a:buFont typeface="Wingdings" pitchFamily="2" charset="2"/>
              <a:buChar char="§"/>
            </a:pPr>
            <a:r>
              <a:rPr lang="es-ES_tradnl" sz="1600"/>
              <a:t>Apertura recíproca y efectiva de las compras públicas a la contraparte</a:t>
            </a:r>
          </a:p>
          <a:p>
            <a:pPr>
              <a:buFont typeface="Wingdings" pitchFamily="2" charset="2"/>
              <a:buChar char="§"/>
            </a:pPr>
            <a:r>
              <a:rPr lang="es-ES_tradnl" sz="1600"/>
              <a:t>Adecuada y efectiva protección de los IPR, de acuerdo a los mejores estándares internacionales</a:t>
            </a:r>
          </a:p>
          <a:p>
            <a:pPr>
              <a:buFont typeface="Wingdings" pitchFamily="2" charset="2"/>
              <a:buChar char="§"/>
            </a:pPr>
            <a:r>
              <a:rPr lang="es-ES_tradnl" sz="1600"/>
              <a:t>Un efectivo mecanismo de controversias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75" tIns="45038" rIns="90075" bIns="45038" anchor="b"/>
          <a:lstStyle>
            <a:lvl1pPr defTabSz="901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A7203BD4-DEB1-4171-9AD0-E830C9858527}" type="slidenum">
              <a:rPr lang="de-DE" sz="1200">
                <a:latin typeface="Tahoma" pitchFamily="34" charset="0"/>
              </a:rPr>
              <a:pPr algn="r"/>
              <a:t>33</a:t>
            </a:fld>
            <a:endParaRPr lang="de-DE" sz="1200">
              <a:latin typeface="Tahoma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90075" tIns="45038" rIns="90075" bIns="45038"/>
          <a:lstStyle/>
          <a:p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5E6AE49-B968-4B5A-BE5D-D4000FECAEA1}" type="datetimeFigureOut">
              <a:rPr lang="es-CL" smtClean="0"/>
              <a:pPr/>
              <a:t>25-04-2012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1CBFF6E-F484-47E0-A169-088F0D291E64}" type="slidenum">
              <a:rPr lang="es-CL" smtClean="0"/>
              <a:pPr/>
              <a:t>‹#›</a:t>
            </a:fld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5171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94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70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472" y="275012"/>
            <a:ext cx="8356660" cy="57363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472" y="6244625"/>
            <a:ext cx="2133962" cy="476589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430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44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1CBFF6E-F484-47E0-A169-088F0D291E6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39466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47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546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60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06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879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372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F5E6AE49-B968-4B5A-BE5D-D4000FECAEA1}" type="datetimeFigureOut">
              <a:rPr lang="es-CL" smtClean="0">
                <a:solidFill>
                  <a:prstClr val="black"/>
                </a:solidFill>
              </a:rPr>
              <a:pPr/>
              <a:t>25-04-2012</a:t>
            </a:fld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F1CBFF6E-F484-47E0-A169-088F0D291E64}" type="slidenum">
              <a:rPr lang="es-CL" smtClean="0">
                <a:solidFill>
                  <a:prstClr val="black"/>
                </a:solidFill>
              </a:rPr>
              <a:pPr/>
              <a:t>‹#›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68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07704" y="3501008"/>
            <a:ext cx="6768752" cy="2304256"/>
          </a:xfrm>
        </p:spPr>
        <p:txBody>
          <a:bodyPr>
            <a:noAutofit/>
          </a:bodyPr>
          <a:lstStyle/>
          <a:p>
            <a:pPr algn="ctr"/>
            <a:r>
              <a:rPr lang="es-CL" sz="3200" b="1" dirty="0" smtClean="0">
                <a:solidFill>
                  <a:schemeClr val="tx2"/>
                </a:solidFill>
              </a:rPr>
              <a:t>Tópico IV: Acuerdos comerciales preferenciales</a:t>
            </a:r>
          </a:p>
          <a:p>
            <a:pPr algn="ctr"/>
            <a:endParaRPr lang="es-CL" sz="2800" dirty="0" smtClean="0">
              <a:solidFill>
                <a:schemeClr val="tx1"/>
              </a:solidFill>
            </a:endParaRPr>
          </a:p>
          <a:p>
            <a:pPr algn="ctr"/>
            <a:r>
              <a:rPr lang="es-CL" sz="2800" dirty="0" smtClean="0">
                <a:solidFill>
                  <a:schemeClr val="tx1"/>
                </a:solidFill>
              </a:rPr>
              <a:t>Profesor: Sebastián Herreros</a:t>
            </a:r>
          </a:p>
          <a:p>
            <a:pPr algn="ctr"/>
            <a:r>
              <a:rPr lang="es-CL" sz="2800" dirty="0" smtClean="0">
                <a:solidFill>
                  <a:schemeClr val="tx1"/>
                </a:solidFill>
              </a:rPr>
              <a:t>25 </a:t>
            </a:r>
            <a:r>
              <a:rPr lang="es-CL" sz="2800" dirty="0" smtClean="0">
                <a:solidFill>
                  <a:schemeClr val="tx1"/>
                </a:solidFill>
              </a:rPr>
              <a:t>de </a:t>
            </a:r>
            <a:r>
              <a:rPr lang="es-CL" sz="2800" dirty="0" smtClean="0">
                <a:solidFill>
                  <a:schemeClr val="tx1"/>
                </a:solidFill>
              </a:rPr>
              <a:t>abril</a:t>
            </a:r>
            <a:r>
              <a:rPr lang="es-CL" sz="2800" dirty="0" smtClean="0">
                <a:solidFill>
                  <a:schemeClr val="tx1"/>
                </a:solidFill>
              </a:rPr>
              <a:t> </a:t>
            </a:r>
            <a:r>
              <a:rPr lang="es-CL" sz="2800" dirty="0" smtClean="0">
                <a:solidFill>
                  <a:schemeClr val="tx1"/>
                </a:solidFill>
              </a:rPr>
              <a:t>de </a:t>
            </a:r>
            <a:r>
              <a:rPr lang="es-CL" sz="2800" dirty="0" smtClean="0">
                <a:solidFill>
                  <a:schemeClr val="tx1"/>
                </a:solidFill>
              </a:rPr>
              <a:t>2012</a:t>
            </a:r>
            <a:endParaRPr lang="es-CL" sz="2800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07704" y="1628800"/>
            <a:ext cx="6480720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es-CL" sz="4000" b="1" dirty="0" smtClean="0">
                <a:latin typeface="+mn-lt"/>
              </a:rPr>
              <a:t>Tópicos de economía internacional</a:t>
            </a:r>
            <a:br>
              <a:rPr lang="es-CL" sz="4000" b="1" dirty="0" smtClean="0">
                <a:latin typeface="+mn-lt"/>
              </a:rPr>
            </a:br>
            <a:r>
              <a:rPr lang="es-CL" b="1" dirty="0" smtClean="0">
                <a:latin typeface="+mn-lt"/>
              </a:rPr>
              <a:t>IN70Z.02</a:t>
            </a:r>
            <a:endParaRPr lang="es-CL" b="1" dirty="0">
              <a:latin typeface="+mn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1055" name="Picture 31" descr="V:\USR\sherreros\My Dropbox\Documentos Sebastián\Logo-MGPP-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3547" y="404664"/>
            <a:ext cx="3340941" cy="11936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2353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Evolución histórica del regionalismo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5576" y="1772816"/>
            <a:ext cx="8208912" cy="482453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000"/>
              </a:spcBef>
            </a:pPr>
            <a:r>
              <a:rPr lang="es-ES" sz="2400" dirty="0" smtClean="0"/>
              <a:t>Uniones aduaneras y TLCs fueron permitidos desde el comienzo por el GATT (Art. XXIV):</a:t>
            </a:r>
          </a:p>
          <a:p>
            <a:pPr lvl="1">
              <a:spcBef>
                <a:spcPts val="1000"/>
              </a:spcBef>
            </a:pPr>
            <a:r>
              <a:rPr lang="es-ES" sz="2400" dirty="0" smtClean="0"/>
              <a:t>Si abarcan “lo esencial de los intercambios comerciales”</a:t>
            </a:r>
          </a:p>
          <a:p>
            <a:pPr lvl="1">
              <a:spcBef>
                <a:spcPts val="1000"/>
              </a:spcBef>
            </a:pPr>
            <a:r>
              <a:rPr lang="es-ES" sz="2400" dirty="0" smtClean="0"/>
              <a:t>Si no implican aumento de barreras frente a terceros</a:t>
            </a:r>
          </a:p>
          <a:p>
            <a:pPr>
              <a:spcBef>
                <a:spcPts val="1000"/>
              </a:spcBef>
            </a:pPr>
            <a:r>
              <a:rPr lang="es-ES" sz="2400" b="1" dirty="0" smtClean="0"/>
              <a:t>Primera ola de regionalismo </a:t>
            </a:r>
            <a:r>
              <a:rPr lang="es-ES" sz="2400" dirty="0" smtClean="0"/>
              <a:t>(1950s-mediados 1980s):</a:t>
            </a:r>
          </a:p>
          <a:p>
            <a:pPr lvl="1">
              <a:spcBef>
                <a:spcPts val="1000"/>
              </a:spcBef>
            </a:pPr>
            <a:r>
              <a:rPr lang="es-ES" sz="2400" dirty="0" smtClean="0"/>
              <a:t>UE: </a:t>
            </a:r>
            <a:r>
              <a:rPr lang="es-ES" sz="2400" dirty="0" smtClean="0"/>
              <a:t>Creación (1957); adopción </a:t>
            </a:r>
            <a:r>
              <a:rPr lang="es-ES" sz="2400" dirty="0" smtClean="0"/>
              <a:t>arancel externo común (1968</a:t>
            </a:r>
            <a:r>
              <a:rPr lang="es-ES" sz="2400" dirty="0" smtClean="0"/>
              <a:t>); </a:t>
            </a:r>
            <a:r>
              <a:rPr lang="es-ES" sz="2400" dirty="0" smtClean="0"/>
              <a:t>ingreso </a:t>
            </a:r>
            <a:r>
              <a:rPr lang="es-ES" sz="2400" spc="-150" dirty="0" smtClean="0"/>
              <a:t>R. Unido (1973</a:t>
            </a:r>
            <a:r>
              <a:rPr lang="es-ES" sz="2400" spc="-150" dirty="0" smtClean="0"/>
              <a:t>), Grecia (1981); España y Portugal (1986)</a:t>
            </a:r>
            <a:endParaRPr lang="es-ES" sz="2400" spc="-150" dirty="0" smtClean="0"/>
          </a:p>
          <a:p>
            <a:pPr lvl="1">
              <a:spcBef>
                <a:spcPts val="1000"/>
              </a:spcBef>
            </a:pPr>
            <a:r>
              <a:rPr lang="es-ES" sz="2400" dirty="0" smtClean="0"/>
              <a:t>En A. Latina desde los 60, bajo lógica de ISI: ALADI, CAN, etc. </a:t>
            </a:r>
          </a:p>
          <a:p>
            <a:pPr>
              <a:spcBef>
                <a:spcPts val="1000"/>
              </a:spcBef>
            </a:pPr>
            <a:r>
              <a:rPr lang="es-ES" sz="2400" b="1" dirty="0" smtClean="0"/>
              <a:t>Segunda ola de regionalismo </a:t>
            </a:r>
            <a:r>
              <a:rPr lang="es-ES" sz="2400" dirty="0" smtClean="0"/>
              <a:t>(mediados 1980s </a:t>
            </a:r>
            <a:r>
              <a:rPr lang="es-ES" sz="2400" dirty="0" smtClean="0"/>
              <a:t>a mediados 1990s):</a:t>
            </a:r>
          </a:p>
          <a:p>
            <a:pPr lvl="1">
              <a:spcBef>
                <a:spcPts val="1000"/>
              </a:spcBef>
            </a:pPr>
            <a:r>
              <a:rPr lang="es-ES" sz="2400" dirty="0" smtClean="0"/>
              <a:t>Estados Unidos “se convierte” al regionalismo (TLC con Canadá)</a:t>
            </a:r>
          </a:p>
          <a:p>
            <a:pPr lvl="1">
              <a:spcBef>
                <a:spcPts val="1000"/>
              </a:spcBef>
            </a:pPr>
            <a:r>
              <a:rPr lang="es-ES" sz="2400" dirty="0" smtClean="0"/>
              <a:t>Motivada </a:t>
            </a:r>
            <a:r>
              <a:rPr lang="es-ES" sz="2400" dirty="0" smtClean="0"/>
              <a:t>por temor ante bloques cerrados en Europa </a:t>
            </a:r>
            <a:r>
              <a:rPr lang="es-ES" sz="2400" dirty="0" smtClean="0"/>
              <a:t>(Mercado Único Europeo) y </a:t>
            </a:r>
            <a:r>
              <a:rPr lang="es-ES" sz="2400" dirty="0" smtClean="0"/>
              <a:t>América del </a:t>
            </a:r>
            <a:r>
              <a:rPr lang="es-ES" sz="2400" dirty="0" smtClean="0"/>
              <a:t>Norte (NAFTA)</a:t>
            </a:r>
            <a:endParaRPr lang="es-ES" sz="2400" dirty="0" smtClean="0"/>
          </a:p>
          <a:p>
            <a:pPr lvl="1">
              <a:spcBef>
                <a:spcPts val="1000"/>
              </a:spcBef>
            </a:pPr>
            <a:r>
              <a:rPr lang="es-ES" sz="2400" dirty="0" smtClean="0"/>
              <a:t>En A. Latina: Regionalismo abierto sigue a la apertura </a:t>
            </a:r>
            <a:r>
              <a:rPr lang="es-ES" sz="2400" dirty="0" smtClean="0"/>
              <a:t>unilateral: Creación MERCOSUR (1991), relanzamiento CAN (1993), etc.</a:t>
            </a:r>
            <a:endParaRPr lang="es-ES" sz="2400" dirty="0" smtClean="0"/>
          </a:p>
          <a:p>
            <a:pPr>
              <a:spcBef>
                <a:spcPts val="600"/>
              </a:spcBef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Evolución histórica del regionalismo (Cont.)</a:t>
            </a:r>
            <a:endParaRPr lang="es-E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424936" cy="4824536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s-ES" sz="2000" b="1" dirty="0" smtClean="0"/>
              <a:t>Tercera ola de regionalismo </a:t>
            </a:r>
            <a:r>
              <a:rPr lang="es-ES" sz="2000" dirty="0" smtClean="0"/>
              <a:t>(desde mediados 1990s)</a:t>
            </a:r>
          </a:p>
          <a:p>
            <a:pPr marL="914400" lvl="2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s-ES" dirty="0" smtClean="0"/>
              <a:t>Aparecen los acuerdos Norte-Sur (tras NAFTA)</a:t>
            </a:r>
          </a:p>
          <a:p>
            <a:pPr marL="914400" lvl="2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s-ES" dirty="0" smtClean="0"/>
              <a:t>Asia se suma a la </a:t>
            </a:r>
            <a:r>
              <a:rPr lang="es-ES" dirty="0" smtClean="0"/>
              <a:t>tendencia: Japón, Corea, Hong Kong, Singapur, Australia, etc.  </a:t>
            </a:r>
            <a:endParaRPr lang="es-ES" dirty="0" smtClean="0"/>
          </a:p>
          <a:p>
            <a:pPr marL="914400" lvl="2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s-ES" dirty="0" smtClean="0"/>
              <a:t>Agenda se amplía: servicios, inversión, propiedad intelectual, etc.</a:t>
            </a:r>
          </a:p>
          <a:p>
            <a:pPr marL="914400" lvl="2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s-ES" sz="2000" dirty="0" smtClean="0"/>
              <a:t>Negociaciones se multiplican por: </a:t>
            </a:r>
          </a:p>
          <a:p>
            <a:pPr marL="1371600" lvl="3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s-ES" dirty="0" smtClean="0"/>
              <a:t>Aparición de nuevos países tras caída de la URSS y proceso de ampliación de la UE</a:t>
            </a:r>
          </a:p>
          <a:p>
            <a:pPr marL="1371600" lvl="3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s-ES" dirty="0" smtClean="0"/>
              <a:t>Aumento de países interesados en negociar acuerdos preferenciales</a:t>
            </a:r>
          </a:p>
          <a:p>
            <a:pPr marL="914400" lvl="2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s-ES" dirty="0" smtClean="0"/>
              <a:t>Hoy: más de 300 acuerdos notificados, todos los países participan (excepto Mongolia)</a:t>
            </a:r>
          </a:p>
          <a:p>
            <a:pPr marL="914400" lvl="2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s-ES" dirty="0" smtClean="0"/>
              <a:t>Enorme diversidad: i) N-N, S-S, N-S; ii) bilaterales, plurilaterales; iii) intra-regionales y </a:t>
            </a:r>
            <a:r>
              <a:rPr lang="es-ES" dirty="0" err="1" smtClean="0"/>
              <a:t>trans</a:t>
            </a:r>
            <a:r>
              <a:rPr lang="es-ES" dirty="0" smtClean="0"/>
              <a:t>-regionales; </a:t>
            </a:r>
            <a:r>
              <a:rPr lang="es-ES" dirty="0" err="1" smtClean="0"/>
              <a:t>iv</a:t>
            </a:r>
            <a:r>
              <a:rPr lang="es-ES" dirty="0" smtClean="0"/>
              <a:t>) con muy variada cobertura temática</a:t>
            </a:r>
          </a:p>
          <a:p>
            <a:pPr marL="914400" lvl="2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r>
              <a:rPr lang="es-ES" dirty="0" smtClean="0"/>
              <a:t>Preocupación por </a:t>
            </a:r>
            <a:r>
              <a:rPr lang="es-ES" i="1" dirty="0" err="1" smtClean="0"/>
              <a:t>spaghetti</a:t>
            </a:r>
            <a:r>
              <a:rPr lang="es-ES" i="1" dirty="0" smtClean="0"/>
              <a:t> </a:t>
            </a:r>
            <a:r>
              <a:rPr lang="es-ES" i="1" dirty="0" err="1" smtClean="0"/>
              <a:t>bowl</a:t>
            </a:r>
            <a:r>
              <a:rPr lang="es-ES" dirty="0" smtClean="0"/>
              <a:t>, aumento costos de transacción en comercio internacional</a:t>
            </a:r>
          </a:p>
          <a:p>
            <a:pPr marL="914400" lvl="2">
              <a:spcBef>
                <a:spcPts val="800"/>
              </a:spcBef>
              <a:buClr>
                <a:schemeClr val="accent1"/>
              </a:buClr>
              <a:buFont typeface="Wingdings" pitchFamily="2" charset="2"/>
              <a:buChar char=""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 parte de A. Latina se ha embarcado en TLCs con socios extrarregionales</a:t>
            </a:r>
            <a:endParaRPr lang="es-E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9553" y="1700808"/>
          <a:ext cx="8375846" cy="426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162"/>
                <a:gridCol w="905497"/>
                <a:gridCol w="905497"/>
                <a:gridCol w="1056413"/>
                <a:gridCol w="830039"/>
                <a:gridCol w="980955"/>
                <a:gridCol w="1131871"/>
                <a:gridCol w="1056412"/>
              </a:tblGrid>
              <a:tr h="533524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EE.UU.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UE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Canadá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EFTA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Japón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China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1"/>
                          </a:solidFill>
                        </a:rPr>
                        <a:t>Corea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533524">
                <a:tc>
                  <a:txBody>
                    <a:bodyPr/>
                    <a:lstStyle/>
                    <a:p>
                      <a:r>
                        <a:rPr lang="es-ES" dirty="0" smtClean="0"/>
                        <a:t>Chile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</a:tr>
              <a:tr h="533524">
                <a:tc>
                  <a:txBody>
                    <a:bodyPr/>
                    <a:lstStyle/>
                    <a:p>
                      <a:r>
                        <a:rPr lang="es-ES" dirty="0" smtClean="0"/>
                        <a:t>Colombia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B050"/>
                          </a:solidFill>
                        </a:rPr>
                        <a:t>X</a:t>
                      </a:r>
                      <a:endParaRPr lang="es-E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s-E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NEG</a:t>
                      </a:r>
                      <a:endParaRPr lang="es-ES" b="1" dirty="0"/>
                    </a:p>
                  </a:txBody>
                  <a:tcPr/>
                </a:tc>
              </a:tr>
              <a:tr h="533524">
                <a:tc>
                  <a:txBody>
                    <a:bodyPr/>
                    <a:lstStyle/>
                    <a:p>
                      <a:r>
                        <a:rPr lang="es-ES" dirty="0" smtClean="0"/>
                        <a:t>Costa Rica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s-E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</a:tr>
              <a:tr h="533524"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es-ES" baseline="0" dirty="0" smtClean="0"/>
                        <a:t>Central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s-E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</a:tr>
              <a:tr h="533524">
                <a:tc>
                  <a:txBody>
                    <a:bodyPr/>
                    <a:lstStyle/>
                    <a:p>
                      <a:r>
                        <a:rPr lang="es-ES" dirty="0" smtClean="0"/>
                        <a:t>México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</a:tr>
              <a:tr h="533524">
                <a:tc>
                  <a:txBody>
                    <a:bodyPr/>
                    <a:lstStyle/>
                    <a:p>
                      <a:r>
                        <a:rPr lang="es-ES" dirty="0" smtClean="0"/>
                        <a:t>Perú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es-E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X</a:t>
                      </a:r>
                      <a:endParaRPr lang="es-ES" b="1" dirty="0"/>
                    </a:p>
                  </a:txBody>
                  <a:tcPr/>
                </a:tc>
              </a:tr>
              <a:tr h="533524">
                <a:tc>
                  <a:txBody>
                    <a:bodyPr/>
                    <a:lstStyle/>
                    <a:p>
                      <a:r>
                        <a:rPr lang="es-ES" dirty="0" smtClean="0"/>
                        <a:t>MERCOSUR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/>
                        <a:t>NEG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60198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Fuente: </a:t>
            </a:r>
            <a:r>
              <a:rPr lang="es-ES" sz="1600" b="1" dirty="0" smtClean="0"/>
              <a:t>OEA. </a:t>
            </a:r>
            <a:endParaRPr lang="es-ES" sz="1600" b="1" dirty="0" smtClean="0"/>
          </a:p>
          <a:p>
            <a:r>
              <a:rPr lang="es-ES" sz="1600" b="1" dirty="0" smtClean="0"/>
              <a:t>X: En vigor – </a:t>
            </a:r>
            <a:r>
              <a:rPr lang="es-ES" sz="1600" b="1" dirty="0" smtClean="0">
                <a:solidFill>
                  <a:srgbClr val="00B050"/>
                </a:solidFill>
              </a:rPr>
              <a:t>X:</a:t>
            </a:r>
            <a:r>
              <a:rPr lang="es-ES" sz="1600" b="1" dirty="0" smtClean="0"/>
              <a:t> Firmado – </a:t>
            </a:r>
            <a:r>
              <a:rPr lang="es-ES" sz="1600" b="1" dirty="0" smtClean="0">
                <a:solidFill>
                  <a:srgbClr val="FF0000"/>
                </a:solidFill>
              </a:rPr>
              <a:t>X:</a:t>
            </a:r>
            <a:r>
              <a:rPr lang="es-ES" sz="1600" b="1" dirty="0" smtClean="0"/>
              <a:t> Negociación concluida exitosamente – NEG: En negociaciones. </a:t>
            </a:r>
            <a:endParaRPr lang="es-E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1020762"/>
          </a:xfrm>
        </p:spPr>
        <p:txBody>
          <a:bodyPr>
            <a:normAutofit fontScale="90000"/>
          </a:bodyPr>
          <a:lstStyle/>
          <a:p>
            <a:r>
              <a:rPr lang="es-E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¿Por qué los países negocian acuerdos preferenciales?</a:t>
            </a:r>
            <a:endParaRPr lang="es-E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772816"/>
            <a:ext cx="7272808" cy="4896544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s-ES" sz="2800" b="0" dirty="0" smtClean="0"/>
              <a:t>Obtener/consolidar acceso preferencial a mercados relevantes  </a:t>
            </a:r>
          </a:p>
          <a:p>
            <a:pPr lvl="1">
              <a:spcBef>
                <a:spcPts val="1200"/>
              </a:spcBef>
            </a:pPr>
            <a:r>
              <a:rPr lang="es-ES" sz="2300" b="0" dirty="0" smtClean="0"/>
              <a:t>Evitar escalonamiento arancelario, crestas arancelarias</a:t>
            </a:r>
          </a:p>
          <a:p>
            <a:pPr lvl="1">
              <a:spcBef>
                <a:spcPts val="1200"/>
              </a:spcBef>
            </a:pPr>
            <a:r>
              <a:rPr lang="es-ES" sz="2300" b="0" dirty="0" smtClean="0"/>
              <a:t>Evitar quedar peor que competidores en dichos mercados</a:t>
            </a:r>
          </a:p>
          <a:p>
            <a:pPr lvl="1">
              <a:spcBef>
                <a:spcPts val="1200"/>
              </a:spcBef>
            </a:pPr>
            <a:r>
              <a:rPr lang="es-ES" sz="2300" b="0" dirty="0" smtClean="0"/>
              <a:t>Negociaciones OMC percibidas como lentas y menos ambiciosas </a:t>
            </a:r>
          </a:p>
          <a:p>
            <a:pPr>
              <a:spcBef>
                <a:spcPts val="1200"/>
              </a:spcBef>
            </a:pPr>
            <a:r>
              <a:rPr lang="es-ES" sz="2800" b="0" dirty="0" smtClean="0"/>
              <a:t>Acceder a insumos y bienes de capital más baratos</a:t>
            </a:r>
          </a:p>
          <a:p>
            <a:pPr>
              <a:spcBef>
                <a:spcPts val="1200"/>
              </a:spcBef>
            </a:pPr>
            <a:r>
              <a:rPr lang="es-ES" sz="2800" b="0" dirty="0" smtClean="0"/>
              <a:t>“Amarrar” reformas unilaterales (o inducirlas)</a:t>
            </a:r>
          </a:p>
          <a:p>
            <a:pPr>
              <a:spcBef>
                <a:spcPts val="1200"/>
              </a:spcBef>
            </a:pPr>
            <a:r>
              <a:rPr lang="es-ES" sz="2800" b="0" dirty="0" smtClean="0"/>
              <a:t>Mejorar atractivo para atraer inversiones y tecnología</a:t>
            </a:r>
          </a:p>
          <a:p>
            <a:pPr>
              <a:spcBef>
                <a:spcPts val="1200"/>
              </a:spcBef>
            </a:pPr>
            <a:r>
              <a:rPr lang="es-ES" sz="2800" b="0" dirty="0" smtClean="0"/>
              <a:t>Reducir riesgo país, costo de financiamiento en el exterior</a:t>
            </a:r>
          </a:p>
          <a:p>
            <a:pPr>
              <a:spcBef>
                <a:spcPts val="1200"/>
              </a:spcBef>
            </a:pPr>
            <a:r>
              <a:rPr lang="es-ES" sz="2800" b="0" dirty="0" smtClean="0"/>
              <a:t>“Importar” instituciones/prácticas de países desarrollados </a:t>
            </a:r>
          </a:p>
          <a:p>
            <a:pPr lvl="1">
              <a:spcBef>
                <a:spcPts val="1200"/>
              </a:spcBef>
            </a:pPr>
            <a:r>
              <a:rPr lang="es-MX" sz="2300" dirty="0"/>
              <a:t>E</a:t>
            </a:r>
            <a:r>
              <a:rPr lang="es-MX" sz="2300" dirty="0" smtClean="0"/>
              <a:t>j</a:t>
            </a:r>
            <a:r>
              <a:rPr lang="es-MX" sz="2300" dirty="0"/>
              <a:t>. Aduanas, compras públicas, requisitos </a:t>
            </a:r>
            <a:r>
              <a:rPr lang="es-MX" sz="2300" dirty="0" smtClean="0"/>
              <a:t>sanitarios</a:t>
            </a:r>
            <a:endParaRPr lang="es-ES" sz="2300" b="0" dirty="0" smtClean="0"/>
          </a:p>
          <a:p>
            <a:pPr>
              <a:spcBef>
                <a:spcPts val="1200"/>
              </a:spcBef>
            </a:pPr>
            <a:r>
              <a:rPr lang="es-ES" sz="2800" b="0" dirty="0" smtClean="0"/>
              <a:t>Política exterior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3819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38138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¿Cuáles han sido los principales costos?</a:t>
            </a:r>
            <a:endParaRPr lang="es-E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8020000" cy="4704184"/>
          </a:xfrm>
        </p:spPr>
        <p:txBody>
          <a:bodyPr>
            <a:normAutofit fontScale="92500" lnSpcReduction="20000"/>
          </a:bodyPr>
          <a:lstStyle/>
          <a:p>
            <a:r>
              <a:rPr lang="es-ES" sz="2400" b="0" dirty="0" smtClean="0"/>
              <a:t>En sus TLCs con países industrializados (especialmente EE.UU.) los países latinoamericanos han aceptado:</a:t>
            </a:r>
          </a:p>
          <a:p>
            <a:pPr lvl="1"/>
            <a:r>
              <a:rPr lang="es-ES" sz="2000" b="0" dirty="0" smtClean="0"/>
              <a:t>Disciplinas estrictas (</a:t>
            </a:r>
            <a:r>
              <a:rPr lang="es-ES" sz="2000" b="0" dirty="0" err="1" smtClean="0"/>
              <a:t>TRIPs</a:t>
            </a:r>
            <a:r>
              <a:rPr lang="es-ES" sz="2000" b="0" dirty="0" smtClean="0"/>
              <a:t>-plus) en propiedad intelectual</a:t>
            </a:r>
          </a:p>
          <a:p>
            <a:pPr lvl="1"/>
            <a:r>
              <a:rPr lang="es-ES" sz="2000" b="0" dirty="0" smtClean="0"/>
              <a:t>Mecanismos de solución de controversias inversionista-Estado</a:t>
            </a:r>
          </a:p>
          <a:p>
            <a:pPr lvl="1"/>
            <a:r>
              <a:rPr lang="es-ES" sz="2000" b="0" dirty="0" smtClean="0"/>
              <a:t>Prohibición de un mayor número de “requisitos de desempeño” para la IED que en acuerdo TRIMS </a:t>
            </a:r>
          </a:p>
          <a:p>
            <a:pPr lvl="1"/>
            <a:r>
              <a:rPr lang="es-ES" sz="2000" b="0" dirty="0" smtClean="0"/>
              <a:t>Cláusulas laborales y medioambientales que en algunos casos pueden limitar la autonomía nacional</a:t>
            </a:r>
          </a:p>
          <a:p>
            <a:pPr lvl="1"/>
            <a:r>
              <a:rPr lang="es-ES" sz="2000" b="0" dirty="0" smtClean="0"/>
              <a:t>Apertura de sus mercados de compras públicas</a:t>
            </a:r>
          </a:p>
          <a:p>
            <a:r>
              <a:rPr lang="es-ES" sz="2400" b="0" dirty="0" smtClean="0"/>
              <a:t>Reducción de márgenes de maniobra para conducir algunas políticas públicas</a:t>
            </a:r>
          </a:p>
          <a:p>
            <a:pPr lvl="1"/>
            <a:r>
              <a:rPr lang="es-ES" sz="2000" b="0" dirty="0" smtClean="0"/>
              <a:t>Industrial, salud, innovación, ambiental, laboral, servicios básicos</a:t>
            </a:r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xmlns="" val="331852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228600"/>
            <a:ext cx="6851104" cy="1143000"/>
          </a:xfrm>
        </p:spPr>
        <p:txBody>
          <a:bodyPr>
            <a:normAutofit fontScale="90000"/>
          </a:bodyPr>
          <a:lstStyle/>
          <a:p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transformaciones recientes en la economía mundial tienen diversos impactos sobre los </a:t>
            </a:r>
            <a:r>
              <a:rPr lang="es-E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TLCs</a:t>
            </a:r>
            <a:endParaRPr lang="es-E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5696" y="1844825"/>
            <a:ext cx="3456384" cy="468051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</a:pPr>
            <a:r>
              <a:rPr lang="es-ES" sz="2800" b="0" dirty="0" smtClean="0"/>
              <a:t>Disminución generalizada de aranceles en el mundo por rebajas unilaterales y </a:t>
            </a:r>
            <a:r>
              <a:rPr lang="es-ES" sz="2800" b="0" dirty="0" err="1" smtClean="0"/>
              <a:t>TLCs</a:t>
            </a:r>
            <a:endParaRPr lang="es-ES" sz="2800" b="0" dirty="0" smtClean="0"/>
          </a:p>
          <a:p>
            <a:pPr lvl="1">
              <a:spcBef>
                <a:spcPts val="1200"/>
              </a:spcBef>
            </a:pPr>
            <a:r>
              <a:rPr lang="es-ES" sz="2600" dirty="0" smtClean="0"/>
              <a:t>Arancel medio mundial (2009) = 4%</a:t>
            </a:r>
            <a:endParaRPr lang="es-ES" sz="2600" b="0" dirty="0" smtClean="0"/>
          </a:p>
          <a:p>
            <a:pPr>
              <a:spcBef>
                <a:spcPts val="1200"/>
              </a:spcBef>
            </a:pPr>
            <a:r>
              <a:rPr lang="es-ES" sz="2800" b="0" dirty="0" smtClean="0"/>
              <a:t>A medida que los TLCs proliferan, se reduce su valor en términos relativos</a:t>
            </a:r>
          </a:p>
          <a:p>
            <a:pPr>
              <a:spcBef>
                <a:spcPts val="1200"/>
              </a:spcBef>
            </a:pPr>
            <a:r>
              <a:rPr lang="es-ES" sz="2800" b="0" dirty="0" smtClean="0"/>
              <a:t>Surgimiento esquemas “</a:t>
            </a:r>
            <a:r>
              <a:rPr lang="es-ES" sz="2800" b="0" dirty="0" err="1" smtClean="0"/>
              <a:t>hub</a:t>
            </a:r>
            <a:r>
              <a:rPr lang="es-ES" sz="2800" b="0" dirty="0" smtClean="0"/>
              <a:t> and </a:t>
            </a:r>
            <a:r>
              <a:rPr lang="es-ES" sz="2800" b="0" dirty="0" err="1" smtClean="0"/>
              <a:t>spoke</a:t>
            </a:r>
            <a:r>
              <a:rPr lang="es-ES" sz="2800" b="0" dirty="0" smtClean="0"/>
              <a:t>” no es el más indicado en un mundo de cadenas de valor:</a:t>
            </a:r>
          </a:p>
          <a:p>
            <a:pPr lvl="1">
              <a:spcBef>
                <a:spcPts val="1200"/>
              </a:spcBef>
            </a:pPr>
            <a:r>
              <a:rPr lang="es-ES" sz="2600" b="0" dirty="0" smtClean="0"/>
              <a:t>Solo puedo acumular origen con mi socio en el TLC pero mis proveedores pueden no ser parte del acuerdo </a:t>
            </a: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128161760"/>
              </p:ext>
            </p:extLst>
          </p:nvPr>
        </p:nvGraphicFramePr>
        <p:xfrm>
          <a:off x="5292081" y="2060848"/>
          <a:ext cx="36004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5148064" y="1844825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Red de </a:t>
            </a:r>
            <a:r>
              <a:rPr lang="es-CL" b="1" dirty="0" err="1" smtClean="0"/>
              <a:t>TLCs</a:t>
            </a:r>
            <a:r>
              <a:rPr lang="es-CL" b="1" dirty="0" smtClean="0"/>
              <a:t> de EE.UU. en América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xmlns="" val="237185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912768" cy="1296144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¿Cuáles son las implicancias para la agenda de los acuerdos?</a:t>
            </a:r>
            <a:endParaRPr lang="es-E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8280920" cy="475252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s-ES" sz="2400" dirty="0"/>
              <a:t>Más importante que tener muchos </a:t>
            </a:r>
            <a:r>
              <a:rPr lang="es-ES" sz="2400" dirty="0" err="1"/>
              <a:t>TLCs</a:t>
            </a:r>
            <a:r>
              <a:rPr lang="es-ES" sz="2400" dirty="0"/>
              <a:t> bilaterales es participar en espacios económicos amplios e integrados   </a:t>
            </a:r>
            <a:endParaRPr lang="es-ES" sz="2400" b="0" dirty="0" smtClean="0"/>
          </a:p>
          <a:p>
            <a:pPr lvl="1">
              <a:spcBef>
                <a:spcPts val="600"/>
              </a:spcBef>
            </a:pPr>
            <a:r>
              <a:rPr lang="es-ES" sz="2000" b="0" dirty="0" smtClean="0"/>
              <a:t>Reemplazar muchos acuerdos pequeños por pocos acuerdos grandes</a:t>
            </a:r>
          </a:p>
          <a:p>
            <a:pPr lvl="1">
              <a:spcBef>
                <a:spcPts val="600"/>
              </a:spcBef>
            </a:pPr>
            <a:r>
              <a:rPr lang="es-ES" sz="2000" b="0" dirty="0" smtClean="0"/>
              <a:t>Conectar acuerdos existentes mediante acumulación de origen</a:t>
            </a:r>
          </a:p>
          <a:p>
            <a:pPr lvl="1">
              <a:spcBef>
                <a:spcPts val="600"/>
              </a:spcBef>
            </a:pPr>
            <a:r>
              <a:rPr lang="es-ES" sz="2000" b="0" dirty="0" smtClean="0"/>
              <a:t>Cláusulas de adhesión </a:t>
            </a:r>
          </a:p>
          <a:p>
            <a:pPr>
              <a:spcBef>
                <a:spcPts val="600"/>
              </a:spcBef>
            </a:pPr>
            <a:r>
              <a:rPr lang="es-ES" sz="2400" b="0" dirty="0" smtClean="0"/>
              <a:t>Preferencias arancelarias pierden importancia como motivación para negociar </a:t>
            </a:r>
            <a:r>
              <a:rPr lang="es-ES" sz="2400" b="0" dirty="0" err="1" smtClean="0"/>
              <a:t>TLCs</a:t>
            </a:r>
            <a:endParaRPr lang="es-ES" sz="2400" b="0" dirty="0" smtClean="0"/>
          </a:p>
          <a:p>
            <a:pPr>
              <a:spcBef>
                <a:spcPts val="600"/>
              </a:spcBef>
            </a:pPr>
            <a:r>
              <a:rPr lang="es-ES" sz="2400" b="0" dirty="0" smtClean="0"/>
              <a:t>Mayor énfasis en obstáculos regulatorios al comercio y la inversión (disminuir costos de transacción de empresas que participan en cadenas de valor)</a:t>
            </a:r>
          </a:p>
          <a:p>
            <a:pPr lvl="1">
              <a:spcBef>
                <a:spcPts val="600"/>
              </a:spcBef>
            </a:pPr>
            <a:r>
              <a:rPr lang="es-ES" sz="2000" b="0" dirty="0" smtClean="0"/>
              <a:t>Servicios</a:t>
            </a:r>
          </a:p>
          <a:p>
            <a:pPr lvl="1">
              <a:spcBef>
                <a:spcPts val="600"/>
              </a:spcBef>
            </a:pPr>
            <a:r>
              <a:rPr lang="es-ES" sz="2000" b="0" dirty="0" smtClean="0"/>
              <a:t>Inversión</a:t>
            </a:r>
          </a:p>
          <a:p>
            <a:pPr lvl="1">
              <a:spcBef>
                <a:spcPts val="600"/>
              </a:spcBef>
            </a:pPr>
            <a:r>
              <a:rPr lang="es-ES" sz="2000" b="0" dirty="0" smtClean="0"/>
              <a:t>Propiedad intelectual</a:t>
            </a:r>
          </a:p>
          <a:p>
            <a:pPr lvl="1">
              <a:spcBef>
                <a:spcPts val="600"/>
              </a:spcBef>
            </a:pPr>
            <a:r>
              <a:rPr lang="es-ES" sz="2000" b="0" dirty="0" smtClean="0"/>
              <a:t>Coherencia regulatoria</a:t>
            </a:r>
          </a:p>
          <a:p>
            <a:pPr lvl="1">
              <a:spcBef>
                <a:spcPts val="600"/>
              </a:spcBef>
            </a:pPr>
            <a:r>
              <a:rPr lang="es-ES" sz="2000" b="0" dirty="0" smtClean="0"/>
              <a:t>Facilitación del comercio</a:t>
            </a:r>
          </a:p>
        </p:txBody>
      </p:sp>
    </p:spTree>
    <p:extLst>
      <p:ext uri="{BB962C8B-B14F-4D97-AF65-F5344CB8AC3E}">
        <p14:creationId xmlns:p14="http://schemas.microsoft.com/office/powerpoint/2010/main" xmlns="" val="12150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experiencia de Chile</a:t>
            </a:r>
            <a:endParaRPr lang="es-C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06339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228600"/>
            <a:ext cx="7056784" cy="1143000"/>
          </a:xfrm>
        </p:spPr>
        <p:txBody>
          <a:bodyPr>
            <a:noAutofit/>
          </a:bodyPr>
          <a:lstStyle/>
          <a:p>
            <a:pPr algn="ctr"/>
            <a:r>
              <a:rPr lang="es-CL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 1990 los TLC son un pilar central de la estrategia de inserción comercial de Chile</a:t>
            </a:r>
            <a:endParaRPr lang="es-CL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07704" y="1916832"/>
            <a:ext cx="7056784" cy="46805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s-ES_tradnl" sz="2400" dirty="0" smtClean="0"/>
              <a:t>2012: 21 </a:t>
            </a:r>
            <a:r>
              <a:rPr lang="es-ES_tradnl" sz="2400" dirty="0"/>
              <a:t>acuerdos comerciales con 58 países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s-ES_tradnl" sz="2400" dirty="0"/>
              <a:t>Acceso preferencial al 63% de la población y 86% del PIB </a:t>
            </a:r>
            <a:r>
              <a:rPr lang="es-ES_tradnl" sz="2400" dirty="0" smtClean="0"/>
              <a:t>mundial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s-ES_tradnl" b="1" dirty="0" smtClean="0"/>
              <a:t>América Latina: </a:t>
            </a:r>
            <a:r>
              <a:rPr lang="es-ES_tradnl" dirty="0" smtClean="0"/>
              <a:t>MERCOSUR, Centroamérica, Bolivia, Colombia, Ecuador, Perú, Venezuela, México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s-ES_tradnl" b="1" dirty="0" smtClean="0"/>
              <a:t>Europa:</a:t>
            </a:r>
            <a:r>
              <a:rPr lang="es-ES_tradnl" dirty="0" smtClean="0"/>
              <a:t> UE (27), EFTA (4), Turquía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s-ES_tradnl" b="1" dirty="0" smtClean="0"/>
              <a:t>América del Norte: </a:t>
            </a:r>
            <a:r>
              <a:rPr lang="es-ES_tradnl" dirty="0" smtClean="0"/>
              <a:t>EE.UU., Canadá</a:t>
            </a:r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s-ES_tradnl" b="1" dirty="0" smtClean="0"/>
              <a:t>Asia Pacífico: </a:t>
            </a:r>
            <a:r>
              <a:rPr lang="es-ES_tradnl" dirty="0" smtClean="0"/>
              <a:t>China, Japón, Corea, Malasia, Australia, India (acuerdo de alcance parcial), P4 (Brunei, Nueva Zelandia, Singapur), Vietnam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s-ES_tradnl" sz="2400" dirty="0" smtClean="0"/>
              <a:t>Negociaciones actuales: Hong Kong, Tailandia, TPP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s-ES_tradnl" sz="2400" dirty="0" smtClean="0"/>
              <a:t>Interés en negociar con Rusia, Indonesia, Consejo de Cooperación del Golfo Pérsico  </a:t>
            </a:r>
            <a:endParaRPr lang="es-ES_tradnl" sz="24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91859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5 Marcador de número de diapositiva"/>
          <p:cNvSpPr txBox="1">
            <a:spLocks noGrp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en-US" sz="1400"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59830"/>
            <a:ext cx="8064896" cy="1384995"/>
          </a:xfrm>
        </p:spPr>
        <p:txBody>
          <a:bodyPr wrap="square" anchor="b">
            <a:spAutoFit/>
          </a:bodyPr>
          <a:lstStyle/>
          <a:p>
            <a:r>
              <a:rPr lang="es-E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 de negociación 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 </a:t>
            </a:r>
            <a:endParaRPr lang="es-E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853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1772816"/>
            <a:ext cx="7056784" cy="475252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800"/>
              </a:spcBef>
              <a:buClr>
                <a:schemeClr val="tx1"/>
              </a:buClr>
            </a:pPr>
            <a:r>
              <a:rPr lang="es-ES" sz="2600" dirty="0" smtClean="0"/>
              <a:t>Definición de “objetivos ofensivos”,  “defensivos” y de “líneas rojas”</a:t>
            </a:r>
          </a:p>
          <a:p>
            <a:pPr>
              <a:spcBef>
                <a:spcPts val="800"/>
              </a:spcBef>
              <a:buClr>
                <a:schemeClr val="tx1"/>
              </a:buClr>
            </a:pPr>
            <a:r>
              <a:rPr lang="es-ES" sz="2600" dirty="0" smtClean="0"/>
              <a:t>Importancia de una estrecha coordinación:</a:t>
            </a:r>
          </a:p>
          <a:p>
            <a:pPr lvl="1">
              <a:spcBef>
                <a:spcPts val="800"/>
              </a:spcBef>
              <a:buClr>
                <a:schemeClr val="tx1"/>
              </a:buClr>
            </a:pPr>
            <a:r>
              <a:rPr lang="es-ES" sz="2400" dirty="0"/>
              <a:t>I</a:t>
            </a:r>
            <a:r>
              <a:rPr lang="es-ES" sz="2400" dirty="0" smtClean="0"/>
              <a:t>ntergubernamental</a:t>
            </a:r>
          </a:p>
          <a:p>
            <a:pPr lvl="1">
              <a:spcBef>
                <a:spcPts val="800"/>
              </a:spcBef>
              <a:buClr>
                <a:schemeClr val="tx1"/>
              </a:buClr>
            </a:pPr>
            <a:r>
              <a:rPr lang="es-ES" sz="2400" dirty="0" smtClean="0"/>
              <a:t>Con el sector privado</a:t>
            </a:r>
          </a:p>
          <a:p>
            <a:pPr lvl="1">
              <a:spcBef>
                <a:spcPts val="800"/>
              </a:spcBef>
              <a:buClr>
                <a:schemeClr val="tx1"/>
              </a:buClr>
            </a:pPr>
            <a:r>
              <a:rPr lang="es-ES" sz="2400" dirty="0" smtClean="0"/>
              <a:t>Con la sociedad civil</a:t>
            </a:r>
          </a:p>
          <a:p>
            <a:pPr lvl="1">
              <a:spcBef>
                <a:spcPts val="800"/>
              </a:spcBef>
              <a:buClr>
                <a:schemeClr val="tx1"/>
              </a:buClr>
            </a:pPr>
            <a:r>
              <a:rPr lang="es-ES" sz="2400" dirty="0" smtClean="0"/>
              <a:t>Con el Congreso</a:t>
            </a:r>
          </a:p>
          <a:p>
            <a:pPr>
              <a:spcBef>
                <a:spcPts val="800"/>
              </a:spcBef>
              <a:buClr>
                <a:schemeClr val="tx1"/>
              </a:buClr>
            </a:pPr>
            <a:r>
              <a:rPr lang="es-ES" sz="2600" dirty="0" smtClean="0"/>
              <a:t>Conciliación de intereses sectoriales</a:t>
            </a:r>
          </a:p>
          <a:p>
            <a:pPr marL="838200" lvl="1" indent="-381000">
              <a:spcBef>
                <a:spcPts val="800"/>
              </a:spcBef>
              <a:buClr>
                <a:schemeClr val="tx1"/>
              </a:buClr>
              <a:buFontTx/>
              <a:buChar char="o"/>
            </a:pPr>
            <a:r>
              <a:rPr lang="es-ES" sz="2200" dirty="0" smtClean="0"/>
              <a:t>Agricultura versus el “resto” </a:t>
            </a:r>
          </a:p>
          <a:p>
            <a:pPr marL="838200" lvl="1" indent="-381000">
              <a:spcBef>
                <a:spcPts val="800"/>
              </a:spcBef>
              <a:buClr>
                <a:schemeClr val="tx1"/>
              </a:buClr>
              <a:buFontTx/>
              <a:buChar char="o"/>
            </a:pPr>
            <a:r>
              <a:rPr lang="es-ES" sz="2200" dirty="0" smtClean="0"/>
              <a:t>Agricultura </a:t>
            </a:r>
          </a:p>
          <a:p>
            <a:pPr marL="1295400" lvl="2" indent="-381000">
              <a:spcBef>
                <a:spcPts val="800"/>
              </a:spcBef>
              <a:buClr>
                <a:schemeClr val="tx1"/>
              </a:buClr>
              <a:buFontTx/>
              <a:buChar char="o"/>
            </a:pPr>
            <a:r>
              <a:rPr lang="es-ES" sz="2000" dirty="0" smtClean="0"/>
              <a:t>Moderna y de X; frutas, agroindustria, forestal, vinos</a:t>
            </a:r>
          </a:p>
          <a:p>
            <a:pPr marL="1295400" lvl="2" indent="-381000">
              <a:spcBef>
                <a:spcPts val="800"/>
              </a:spcBef>
              <a:buClr>
                <a:schemeClr val="tx1"/>
              </a:buClr>
              <a:buFontTx/>
              <a:buChar char="o"/>
            </a:pPr>
            <a:r>
              <a:rPr lang="es-ES" sz="2000" dirty="0" smtClean="0"/>
              <a:t>Tradicional y orientada al mercado interno: trigo, granos, arroz, aceites, carnes y lácteos (de la época)</a:t>
            </a:r>
          </a:p>
          <a:p>
            <a:pPr>
              <a:spcBef>
                <a:spcPts val="800"/>
              </a:spcBef>
              <a:buClr>
                <a:schemeClr val="tx1"/>
              </a:buClr>
            </a:pPr>
            <a:r>
              <a:rPr lang="es-ES" sz="2400" dirty="0" smtClean="0"/>
              <a:t>Tener en cuenta impactos sobre políticas públicas</a:t>
            </a:r>
            <a:r>
              <a:rPr lang="es-ES" sz="2400" b="1" dirty="0" smtClean="0"/>
              <a:t> </a:t>
            </a:r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2743200" y="1981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2344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Temas de la clase de hoy</a:t>
            </a:r>
            <a:endParaRPr lang="es-E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916832"/>
            <a:ext cx="7128792" cy="4536504"/>
          </a:xfrm>
        </p:spPr>
        <p:txBody>
          <a:bodyPr>
            <a:normAutofit fontScale="85000" lnSpcReduction="20000"/>
          </a:bodyPr>
          <a:lstStyle/>
          <a:p>
            <a:pPr>
              <a:buFont typeface="+mj-lt"/>
              <a:buAutoNum type="arabicPeriod"/>
            </a:pPr>
            <a:r>
              <a:rPr lang="es-ES" sz="2800" dirty="0" smtClean="0"/>
              <a:t>Breve marco conceptual</a:t>
            </a:r>
          </a:p>
          <a:p>
            <a:pPr lvl="1"/>
            <a:r>
              <a:rPr lang="es-ES" sz="2600" dirty="0" smtClean="0"/>
              <a:t>Racionalidad de la integración económica</a:t>
            </a:r>
          </a:p>
          <a:p>
            <a:pPr lvl="1"/>
            <a:r>
              <a:rPr lang="es-ES" sz="2600" dirty="0" smtClean="0"/>
              <a:t>Categorías de la integración económica</a:t>
            </a:r>
          </a:p>
          <a:p>
            <a:pPr>
              <a:buFont typeface="+mj-lt"/>
              <a:buAutoNum type="arabicPeriod"/>
            </a:pPr>
            <a:r>
              <a:rPr lang="es-ES" sz="2800" dirty="0" smtClean="0"/>
              <a:t>Los acuerdos comerciales preferenciales</a:t>
            </a:r>
          </a:p>
          <a:p>
            <a:pPr lvl="1"/>
            <a:r>
              <a:rPr lang="es-ES" sz="2600" dirty="0"/>
              <a:t>Evolución </a:t>
            </a:r>
            <a:r>
              <a:rPr lang="es-ES" sz="2600" dirty="0" smtClean="0"/>
              <a:t>histórica</a:t>
            </a:r>
            <a:endParaRPr lang="es-ES" sz="2600" dirty="0"/>
          </a:p>
          <a:p>
            <a:pPr lvl="1"/>
            <a:r>
              <a:rPr lang="es-ES" sz="2600" dirty="0" smtClean="0"/>
              <a:t>Beneficios y </a:t>
            </a:r>
            <a:r>
              <a:rPr lang="es-ES" sz="2600" dirty="0" smtClean="0"/>
              <a:t>costos</a:t>
            </a:r>
          </a:p>
          <a:p>
            <a:pPr lvl="1"/>
            <a:r>
              <a:rPr lang="es-ES" sz="2600" dirty="0" smtClean="0"/>
              <a:t>Cambios en la racionalidad de los acuerdos</a:t>
            </a:r>
            <a:endParaRPr lang="es-ES" sz="2600" dirty="0" smtClean="0"/>
          </a:p>
          <a:p>
            <a:pPr>
              <a:buFont typeface="+mj-lt"/>
              <a:buAutoNum type="arabicPeriod"/>
            </a:pPr>
            <a:r>
              <a:rPr lang="es-ES" sz="2800" dirty="0" smtClean="0"/>
              <a:t>La </a:t>
            </a:r>
            <a:r>
              <a:rPr lang="es-ES" sz="2800" dirty="0" smtClean="0"/>
              <a:t>experiencia de </a:t>
            </a:r>
            <a:r>
              <a:rPr lang="es-ES" sz="2800" dirty="0" smtClean="0"/>
              <a:t>Chile</a:t>
            </a:r>
          </a:p>
          <a:p>
            <a:pPr>
              <a:buFont typeface="+mj-lt"/>
              <a:buAutoNum type="arabicPeriod"/>
            </a:pPr>
            <a:r>
              <a:rPr lang="es-ES" sz="2800" dirty="0" smtClean="0"/>
              <a:t>Conclusiones</a:t>
            </a:r>
            <a:r>
              <a:rPr lang="es-ES" sz="2800" dirty="0" smtClean="0"/>
              <a:t>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xmlns="" val="6922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0"/>
            <a:ext cx="6696744" cy="1556792"/>
          </a:xfrm>
        </p:spPr>
        <p:txBody>
          <a:bodyPr>
            <a:noAutofit/>
          </a:bodyPr>
          <a:lstStyle/>
          <a:p>
            <a:pPr algn="l"/>
            <a:r>
              <a:rPr lang="es-ES_tradn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LOS ACUERDOS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772816"/>
            <a:ext cx="7776864" cy="489654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2400" dirty="0" smtClean="0"/>
              <a:t>Administración </a:t>
            </a:r>
            <a:r>
              <a:rPr lang="es-ES_tradnl" sz="2400" dirty="0" smtClean="0"/>
              <a:t>corriente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Seguimiento de obligaciones propias y de la contraparte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Monitoreo de los Comités del TLC: calendario de reuniones, agenda, temas pendientes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Evaluación periódica de su funcionamiento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Atención de quejas y sugerencias privadas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Coordinación con diversas agencias de gobierno 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2400" dirty="0" smtClean="0"/>
              <a:t>Aprovechamiento de oportunidades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Difusión de contenidos del </a:t>
            </a:r>
            <a:r>
              <a:rPr lang="es-ES_tradnl" sz="1800" dirty="0" smtClean="0"/>
              <a:t>TLC (ej</a:t>
            </a:r>
            <a:r>
              <a:rPr lang="es-ES_tradnl" sz="1800" dirty="0" smtClean="0"/>
              <a:t>. reglas de origen, normas técnicas,  requisitos SPS, oportunidades en compras públicas, uso de las cuotas, visas, etc.)  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Detección y difusión de oportunidades de negocios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2400" dirty="0" smtClean="0"/>
              <a:t>Gestión de contenciosos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Prevención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Monitoreo y seguimiento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rgbClr val="FF482D"/>
              </a:buClr>
            </a:pPr>
            <a:r>
              <a:rPr lang="es-ES_tradnl" sz="1800" dirty="0" smtClean="0"/>
              <a:t>Coordinación público-privada</a:t>
            </a:r>
          </a:p>
        </p:txBody>
      </p:sp>
    </p:spTree>
    <p:extLst>
      <p:ext uri="{BB962C8B-B14F-4D97-AF65-F5344CB8AC3E}">
        <p14:creationId xmlns:p14="http://schemas.microsoft.com/office/powerpoint/2010/main" xmlns="" val="218732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274638"/>
            <a:ext cx="7200800" cy="1143000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 CHILE-ESTADOS UNIDOS: CAPÍTULOS NEGOCIADOS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2816"/>
            <a:ext cx="4033838" cy="435334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Acceso a mercados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Procedimientos aduaneros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Reglas de origen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Normas sanitarias </a:t>
            </a:r>
            <a:r>
              <a:rPr lang="es-ES" sz="2400" dirty="0" smtClean="0"/>
              <a:t>y </a:t>
            </a:r>
            <a:r>
              <a:rPr lang="es-ES" sz="2400" dirty="0" smtClean="0"/>
              <a:t>fitosanitarias</a:t>
            </a:r>
            <a:endParaRPr lang="es-ES" sz="2400" dirty="0" smtClean="0"/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Normas Técnicas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Salvaguardias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AD y der. compensatorios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Servicios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Telecomunicaciones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Inversiones</a:t>
            </a:r>
          </a:p>
          <a:p>
            <a:pPr>
              <a:lnSpc>
                <a:spcPct val="80000"/>
              </a:lnSpc>
            </a:pPr>
            <a:endParaRPr lang="es-ES" sz="2400" dirty="0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844824"/>
            <a:ext cx="4033837" cy="428133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Servicios financieros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Ingreso temporal personas de negocios 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Política de competencia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Compras públicas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Comercio electrónico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Propiedad intelectual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Aspectos laborales</a:t>
            </a:r>
            <a:endParaRPr lang="es-ES" sz="2400" dirty="0" smtClean="0"/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Medio ambiente</a:t>
            </a:r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Aspectos institucionales</a:t>
            </a:r>
            <a:endParaRPr lang="es-ES" sz="2400" dirty="0" smtClean="0"/>
          </a:p>
          <a:p>
            <a:pPr>
              <a:lnSpc>
                <a:spcPct val="80000"/>
              </a:lnSpc>
              <a:buClr>
                <a:schemeClr val="hlink"/>
              </a:buClr>
            </a:pPr>
            <a:r>
              <a:rPr lang="es-ES" sz="2400" dirty="0" smtClean="0"/>
              <a:t>Solución de controversias</a:t>
            </a:r>
          </a:p>
        </p:txBody>
      </p:sp>
    </p:spTree>
    <p:extLst>
      <p:ext uri="{BB962C8B-B14F-4D97-AF65-F5344CB8AC3E}">
        <p14:creationId xmlns:p14="http://schemas.microsoft.com/office/powerpoint/2010/main" xmlns="" val="36405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640"/>
            <a:ext cx="6912768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ACUERDO “SIN PERDEDORES” EN LO COMERCIAL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8208912" cy="52565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FF382F"/>
              </a:buClr>
            </a:pPr>
            <a:endParaRPr lang="es-ES_tradnl" sz="2000" b="1" dirty="0" smtClean="0">
              <a:solidFill>
                <a:schemeClr val="accent2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ts val="800"/>
              </a:spcBef>
              <a:buClr>
                <a:srgbClr val="FF443E"/>
              </a:buClr>
              <a:buFont typeface="Times" pitchFamily="18" charset="0"/>
              <a:buChar char="•"/>
            </a:pPr>
            <a:r>
              <a:rPr lang="es-ES_tradnl" sz="2100" dirty="0" smtClean="0"/>
              <a:t>Carácter complementario de la relación comercial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Clr>
                <a:srgbClr val="FF443E"/>
              </a:buClr>
              <a:buFont typeface="Times" pitchFamily="18" charset="0"/>
              <a:buChar char="•"/>
            </a:pPr>
            <a:r>
              <a:rPr lang="es-ES_tradnl" sz="1900" dirty="0" smtClean="0"/>
              <a:t>Superávit en rubros  primarios y en industriales intensivos en M.O.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Clr>
                <a:srgbClr val="FF443E"/>
              </a:buClr>
              <a:buFont typeface="Times" pitchFamily="18" charset="0"/>
              <a:buChar char="•"/>
            </a:pPr>
            <a:r>
              <a:rPr lang="es-ES_tradnl" sz="1900" dirty="0" smtClean="0"/>
              <a:t>Déficit en industria (Productos metálicos, maquinarias y equipos)</a:t>
            </a:r>
          </a:p>
          <a:p>
            <a:pPr>
              <a:lnSpc>
                <a:spcPct val="90000"/>
              </a:lnSpc>
              <a:spcBef>
                <a:spcPts val="800"/>
              </a:spcBef>
              <a:buClr>
                <a:srgbClr val="FF443E"/>
              </a:buClr>
              <a:buFont typeface="Times" pitchFamily="18" charset="0"/>
              <a:buChar char="•"/>
            </a:pPr>
            <a:r>
              <a:rPr lang="es-ES_tradnl" sz="2100" dirty="0" smtClean="0"/>
              <a:t>Dinamismo de X no tradicionales: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Clr>
                <a:srgbClr val="FF443E"/>
              </a:buClr>
              <a:buFont typeface="Times" pitchFamily="18" charset="0"/>
              <a:buChar char="•"/>
            </a:pPr>
            <a:r>
              <a:rPr lang="es-ES_tradnl" sz="1900" dirty="0" smtClean="0"/>
              <a:t>Salmón, vinos, puertas, muebles de dormitorio, jugo de manzanas, neumáticos, sal, semillas de maíz</a:t>
            </a:r>
          </a:p>
          <a:p>
            <a:pPr>
              <a:lnSpc>
                <a:spcPct val="90000"/>
              </a:lnSpc>
              <a:spcBef>
                <a:spcPts val="800"/>
              </a:spcBef>
              <a:buClr>
                <a:srgbClr val="FF382F"/>
              </a:buClr>
            </a:pPr>
            <a:r>
              <a:rPr lang="es-ES_tradnl" sz="2100" dirty="0" smtClean="0"/>
              <a:t>Sectores productivos mostraron favorable percepción en Congreso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Clr>
                <a:srgbClr val="FF382F"/>
              </a:buClr>
            </a:pPr>
            <a:r>
              <a:rPr lang="es-ES_tradnl" sz="1900" dirty="0" smtClean="0"/>
              <a:t>Minería, Pesca, Forestal, Agricultura, Industria, Servicios, Comercio</a:t>
            </a:r>
          </a:p>
          <a:p>
            <a:pPr>
              <a:lnSpc>
                <a:spcPct val="90000"/>
              </a:lnSpc>
              <a:spcBef>
                <a:spcPts val="800"/>
              </a:spcBef>
              <a:buClr>
                <a:srgbClr val="FF382F"/>
              </a:buClr>
            </a:pPr>
            <a:r>
              <a:rPr lang="es-ES_tradnl" sz="2100" dirty="0" smtClean="0"/>
              <a:t>Agricultura es la gran ganadora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Clr>
                <a:srgbClr val="FF382F"/>
              </a:buClr>
            </a:pPr>
            <a:r>
              <a:rPr lang="es-ES_tradnl" sz="1900" dirty="0" smtClean="0"/>
              <a:t>Frutas, lácteos, vinos, carnes rojas y blancas, agroindustria, etc.</a:t>
            </a:r>
          </a:p>
          <a:p>
            <a:pPr lvl="1">
              <a:lnSpc>
                <a:spcPct val="90000"/>
              </a:lnSpc>
              <a:spcBef>
                <a:spcPts val="800"/>
              </a:spcBef>
              <a:buClr>
                <a:srgbClr val="FF382F"/>
              </a:buClr>
            </a:pPr>
            <a:r>
              <a:rPr lang="es-ES_tradnl" sz="1900" dirty="0" smtClean="0"/>
              <a:t>De las 50 principales X agrícolas, 45 ingresaron con arancel 0 inmediato</a:t>
            </a:r>
          </a:p>
          <a:p>
            <a:pPr>
              <a:lnSpc>
                <a:spcPct val="90000"/>
              </a:lnSpc>
              <a:spcBef>
                <a:spcPts val="800"/>
              </a:spcBef>
              <a:buClr>
                <a:srgbClr val="FF382F"/>
              </a:buClr>
            </a:pPr>
            <a:r>
              <a:rPr lang="es-ES_tradnl" sz="2100" b="1" dirty="0" smtClean="0"/>
              <a:t>Puntos de preocupación: </a:t>
            </a:r>
            <a:r>
              <a:rPr lang="es-ES_tradnl" sz="2100" dirty="0" smtClean="0"/>
              <a:t>propiedad intelectual, inversión (restricciones al encaje, solución de controversias I-E)   </a:t>
            </a:r>
          </a:p>
        </p:txBody>
      </p:sp>
    </p:spTree>
    <p:extLst>
      <p:ext uri="{BB962C8B-B14F-4D97-AF65-F5344CB8AC3E}">
        <p14:creationId xmlns:p14="http://schemas.microsoft.com/office/powerpoint/2010/main" xmlns="" val="30287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28600"/>
            <a:ext cx="6779096" cy="1143000"/>
          </a:xfrm>
        </p:spPr>
        <p:txBody>
          <a:bodyPr>
            <a:no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exportaciones no cobre son mayoritarias en los envíos de Chile a EE.UU.</a:t>
            </a:r>
            <a:endParaRPr lang="es-ES" sz="3600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5" y="2393692"/>
            <a:ext cx="6408873" cy="38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627784" y="1772817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Comercio Chile-EE.UU., 2003-2010</a:t>
            </a:r>
          </a:p>
          <a:p>
            <a:pPr algn="ctr"/>
            <a:r>
              <a:rPr lang="es-ES" i="1" dirty="0" smtClean="0">
                <a:latin typeface="+mj-lt"/>
              </a:rPr>
              <a:t>(Millones de dólares)</a:t>
            </a:r>
            <a:endParaRPr lang="es-ES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6309320"/>
            <a:ext cx="362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DIRECON, Dpto. de Estudios.</a:t>
            </a:r>
            <a:endParaRPr lang="es-ES" sz="1400" dirty="0"/>
          </a:p>
        </p:txBody>
      </p:sp>
      <p:sp>
        <p:nvSpPr>
          <p:cNvPr id="7" name="Rectangle 6"/>
          <p:cNvSpPr/>
          <p:nvPr/>
        </p:nvSpPr>
        <p:spPr>
          <a:xfrm>
            <a:off x="3491880" y="2852936"/>
            <a:ext cx="288032" cy="2664296"/>
          </a:xfrm>
          <a:prstGeom prst="rect">
            <a:avLst/>
          </a:prstGeom>
          <a:solidFill>
            <a:schemeClr val="tx2">
              <a:lumMod val="10000"/>
              <a:lumOff val="9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TextBox 7"/>
          <p:cNvSpPr txBox="1"/>
          <p:nvPr/>
        </p:nvSpPr>
        <p:spPr>
          <a:xfrm>
            <a:off x="395536" y="2132856"/>
            <a:ext cx="1800200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Para Chile, EE.UU. es principal destino X de alimentos (20%) y vinos (18%)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28600"/>
            <a:ext cx="7499176" cy="1143000"/>
          </a:xfrm>
        </p:spPr>
        <p:txBody>
          <a:bodyPr>
            <a:no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exportaciones de Chile a EE.UU. son menos concentradas que a la UE y Asia</a:t>
            </a:r>
            <a:endParaRPr lang="es-E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170080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Principales productos exportados por Chile a Estados Unidos (2010)</a:t>
            </a:r>
            <a:endParaRPr lang="es-ES" dirty="0" smtClean="0">
              <a:latin typeface="+mj-lt"/>
            </a:endParaRPr>
          </a:p>
          <a:p>
            <a:pPr algn="ctr"/>
            <a:r>
              <a:rPr lang="es-ES" i="1" dirty="0" smtClean="0">
                <a:latin typeface="+mj-lt"/>
              </a:rPr>
              <a:t>(En porcentajes del total)</a:t>
            </a:r>
            <a:endParaRPr lang="es-ES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6381328"/>
            <a:ext cx="362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DIRECON, Dpto. de Estudios.</a:t>
            </a:r>
            <a:endParaRPr lang="es-E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1" y="2204864"/>
            <a:ext cx="2232247" cy="286232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Exportaciones no cobre pasaron de 57% en 2006 a 68% en </a:t>
            </a:r>
            <a:r>
              <a:rPr lang="es-ES" dirty="0" smtClean="0"/>
              <a:t>2010.</a:t>
            </a:r>
          </a:p>
          <a:p>
            <a:r>
              <a:rPr lang="es-ES" u="sng" dirty="0" smtClean="0"/>
              <a:t>P</a:t>
            </a:r>
            <a:r>
              <a:rPr lang="es-ES" u="sng" dirty="0" smtClean="0"/>
              <a:t>ero no ha aumentado el número de productos exportados</a:t>
            </a:r>
            <a:r>
              <a:rPr lang="es-E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2004: 1.477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2010: 1.338</a:t>
            </a:r>
            <a:endParaRPr lang="es-ES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94195"/>
            <a:ext cx="5760640" cy="399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260648"/>
            <a:ext cx="6840760" cy="864096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Acuerdo de Asociación</a:t>
            </a:r>
            <a:b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Chile-UE</a:t>
            </a:r>
            <a:endParaRPr lang="es-CL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367464" cy="496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endParaRPr lang="en-US" sz="2400" b="1" dirty="0" smtClean="0"/>
          </a:p>
          <a:p>
            <a:pPr>
              <a:lnSpc>
                <a:spcPct val="80000"/>
              </a:lnSpc>
            </a:pPr>
            <a:r>
              <a:rPr lang="es-CL" sz="2400" dirty="0" smtClean="0"/>
              <a:t>Acuerdo integral: área de libre comercio, diálogo político y de cooperación</a:t>
            </a:r>
          </a:p>
          <a:p>
            <a:pPr>
              <a:lnSpc>
                <a:spcPct val="80000"/>
              </a:lnSpc>
            </a:pPr>
            <a:r>
              <a:rPr lang="es-CL" sz="2400" dirty="0" smtClean="0"/>
              <a:t>Objetivos parte comercial: </a:t>
            </a:r>
          </a:p>
          <a:p>
            <a:pPr lvl="1">
              <a:lnSpc>
                <a:spcPct val="80000"/>
              </a:lnSpc>
            </a:pPr>
            <a:r>
              <a:rPr lang="es-CL" dirty="0" smtClean="0"/>
              <a:t>Liberalización progresiva y recíproca del intercambio de bienes y servicios</a:t>
            </a:r>
          </a:p>
          <a:p>
            <a:pPr lvl="1">
              <a:lnSpc>
                <a:spcPct val="80000"/>
              </a:lnSpc>
            </a:pPr>
            <a:r>
              <a:rPr lang="es-CL" dirty="0" smtClean="0"/>
              <a:t>Mejoría del ambiente de inversiones y condiciones de no discriminación entre las partes</a:t>
            </a:r>
          </a:p>
          <a:p>
            <a:pPr lvl="1">
              <a:lnSpc>
                <a:spcPct val="80000"/>
              </a:lnSpc>
            </a:pPr>
            <a:r>
              <a:rPr lang="es-CL" dirty="0" smtClean="0"/>
              <a:t>Liberalización de los movimientos de pagos, de acuerdo a compromisos adquiridos con instituciones financieras internacionales y considerando necesidades de estabilidad cambiaria</a:t>
            </a:r>
          </a:p>
          <a:p>
            <a:pPr lvl="1">
              <a:lnSpc>
                <a:spcPct val="80000"/>
              </a:lnSpc>
            </a:pPr>
            <a:r>
              <a:rPr lang="es-CL" dirty="0" smtClean="0"/>
              <a:t>Apertura recíproca y efectiva de las compras públicas </a:t>
            </a:r>
          </a:p>
          <a:p>
            <a:pPr lvl="1">
              <a:lnSpc>
                <a:spcPct val="80000"/>
              </a:lnSpc>
            </a:pPr>
            <a:r>
              <a:rPr lang="es-CL" dirty="0" smtClean="0"/>
              <a:t>Adecuada y efectiva protección de los derechos de propiedad intelectual, de acuerdo a los mejores estándares internacionales</a:t>
            </a:r>
          </a:p>
          <a:p>
            <a:pPr lvl="1">
              <a:lnSpc>
                <a:spcPct val="80000"/>
              </a:lnSpc>
            </a:pPr>
            <a:r>
              <a:rPr lang="es-CL" dirty="0" smtClean="0"/>
              <a:t>Un efectivo mecanismo de solución de controversias</a:t>
            </a:r>
          </a:p>
        </p:txBody>
      </p:sp>
    </p:spTree>
    <p:extLst>
      <p:ext uri="{BB962C8B-B14F-4D97-AF65-F5344CB8AC3E}">
        <p14:creationId xmlns:p14="http://schemas.microsoft.com/office/powerpoint/2010/main" xmlns="" val="22173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920880" cy="1106760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Capítulos del Acuerdo Comercial</a:t>
            </a:r>
            <a:endParaRPr lang="es-E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3810000" cy="4724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es-ES_tradnl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s-ES_tradnl" sz="2400" dirty="0" smtClean="0"/>
              <a:t>Acceso a mercados</a:t>
            </a:r>
          </a:p>
          <a:p>
            <a:pPr>
              <a:lnSpc>
                <a:spcPct val="90000"/>
              </a:lnSpc>
            </a:pPr>
            <a:r>
              <a:rPr lang="es-ES_tradnl" sz="2400" dirty="0" smtClean="0"/>
              <a:t>Procedimientos </a:t>
            </a:r>
            <a:r>
              <a:rPr lang="es-ES_tradnl" sz="2400" dirty="0"/>
              <a:t>a</a:t>
            </a:r>
            <a:r>
              <a:rPr lang="es-ES_tradnl" sz="2400" dirty="0" smtClean="0"/>
              <a:t>duaneros</a:t>
            </a:r>
          </a:p>
          <a:p>
            <a:pPr>
              <a:lnSpc>
                <a:spcPct val="90000"/>
              </a:lnSpc>
            </a:pPr>
            <a:r>
              <a:rPr lang="es-ES_tradnl" sz="2400" dirty="0" smtClean="0"/>
              <a:t>Reglas de origen</a:t>
            </a:r>
          </a:p>
          <a:p>
            <a:pPr>
              <a:lnSpc>
                <a:spcPct val="90000"/>
              </a:lnSpc>
            </a:pPr>
            <a:r>
              <a:rPr lang="es-ES_tradnl" sz="2400" dirty="0" smtClean="0"/>
              <a:t>Sanitarios y fitosanitarios</a:t>
            </a:r>
          </a:p>
          <a:p>
            <a:pPr>
              <a:lnSpc>
                <a:spcPct val="90000"/>
              </a:lnSpc>
            </a:pPr>
            <a:r>
              <a:rPr lang="es-ES_tradnl" sz="2400" dirty="0" smtClean="0"/>
              <a:t>Normas técnicas y estándares</a:t>
            </a:r>
          </a:p>
          <a:p>
            <a:pPr>
              <a:lnSpc>
                <a:spcPct val="90000"/>
              </a:lnSpc>
            </a:pPr>
            <a:r>
              <a:rPr lang="es-ES_tradnl" sz="2400" dirty="0" smtClean="0"/>
              <a:t>Servicios</a:t>
            </a:r>
          </a:p>
          <a:p>
            <a:pPr>
              <a:lnSpc>
                <a:spcPct val="90000"/>
              </a:lnSpc>
            </a:pPr>
            <a:r>
              <a:rPr lang="es-ES_tradnl" sz="2400" dirty="0" smtClean="0"/>
              <a:t>Servicios financieros</a:t>
            </a:r>
          </a:p>
          <a:p>
            <a:pPr>
              <a:lnSpc>
                <a:spcPct val="90000"/>
              </a:lnSpc>
            </a:pPr>
            <a:r>
              <a:rPr lang="es-ES_tradnl" sz="2400" dirty="0" smtClean="0"/>
              <a:t>Inversiones (establecimiento)</a:t>
            </a:r>
          </a:p>
          <a:p>
            <a:pPr>
              <a:lnSpc>
                <a:spcPct val="90000"/>
              </a:lnSpc>
            </a:pPr>
            <a:r>
              <a:rPr lang="es-ES_tradnl" sz="2400" dirty="0" smtClean="0"/>
              <a:t>Vinos y licores</a:t>
            </a:r>
          </a:p>
          <a:p>
            <a:pPr>
              <a:lnSpc>
                <a:spcPct val="90000"/>
              </a:lnSpc>
            </a:pPr>
            <a:endParaRPr lang="es-ES" sz="2400" dirty="0" smtClean="0">
              <a:solidFill>
                <a:srgbClr val="FFFF00"/>
              </a:solidFill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/>
          <a:p>
            <a:endParaRPr lang="es-ES_tradnl" sz="2400" b="1" dirty="0" smtClean="0">
              <a:solidFill>
                <a:schemeClr val="accent2"/>
              </a:solidFill>
            </a:endParaRPr>
          </a:p>
          <a:p>
            <a:r>
              <a:rPr lang="es-ES_tradnl" sz="2200" dirty="0" smtClean="0"/>
              <a:t>Política de competencia</a:t>
            </a:r>
          </a:p>
          <a:p>
            <a:r>
              <a:rPr lang="es-ES_tradnl" sz="2200" dirty="0" smtClean="0"/>
              <a:t>Defensa comercial</a:t>
            </a:r>
          </a:p>
          <a:p>
            <a:r>
              <a:rPr lang="es-ES_tradnl" sz="2200" dirty="0" smtClean="0"/>
              <a:t>Propiedad intelectual</a:t>
            </a:r>
          </a:p>
          <a:p>
            <a:r>
              <a:rPr lang="es-ES_tradnl" sz="2200" dirty="0" smtClean="0"/>
              <a:t>Compras públicas</a:t>
            </a:r>
          </a:p>
          <a:p>
            <a:r>
              <a:rPr lang="es-ES_tradnl" sz="2200" dirty="0" smtClean="0"/>
              <a:t>Solución de controversias</a:t>
            </a:r>
          </a:p>
          <a:p>
            <a:r>
              <a:rPr lang="es-ES_tradnl" sz="2200" dirty="0" smtClean="0"/>
              <a:t>Transparencia</a:t>
            </a:r>
            <a:endParaRPr lang="es-ES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244307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35696" y="228600"/>
            <a:ext cx="6851104" cy="1143000"/>
          </a:xfrm>
        </p:spPr>
        <p:txBody>
          <a:bodyPr>
            <a:no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exportaciones chilenas a la UE han crecido fuertemente desde la entrada en vigor del acuerdo </a:t>
            </a:r>
            <a:endParaRPr lang="es-E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5425" y="2204864"/>
            <a:ext cx="7037055" cy="390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3059832" y="2492896"/>
            <a:ext cx="432048" cy="3456384"/>
          </a:xfrm>
          <a:prstGeom prst="rect">
            <a:avLst/>
          </a:prstGeom>
          <a:solidFill>
            <a:schemeClr val="bg2"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extBox 9"/>
          <p:cNvSpPr txBox="1"/>
          <p:nvPr/>
        </p:nvSpPr>
        <p:spPr>
          <a:xfrm>
            <a:off x="6588224" y="1844824"/>
            <a:ext cx="216024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j-lt"/>
              </a:rPr>
              <a:t>Pero las de cobre han crecido mucho más que el resto</a:t>
            </a:r>
            <a:endParaRPr lang="es-ES" sz="2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9752" y="6309320"/>
            <a:ext cx="362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DIRECON, Dpto. de Estudios.</a:t>
            </a:r>
            <a:endParaRPr lang="es-E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627784" y="1772817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Comercio Chile-UE, 2002-2010</a:t>
            </a:r>
          </a:p>
          <a:p>
            <a:pPr algn="ctr"/>
            <a:r>
              <a:rPr lang="es-ES" i="1" dirty="0" smtClean="0">
                <a:latin typeface="+mj-lt"/>
              </a:rPr>
              <a:t>(Millones de dólares)</a:t>
            </a:r>
            <a:endParaRPr lang="es-ES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16216" y="4941168"/>
            <a:ext cx="2304256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+mj-lt"/>
              </a:rPr>
              <a:t>Y el número </a:t>
            </a:r>
            <a:r>
              <a:rPr lang="es-ES" dirty="0" smtClean="0">
                <a:latin typeface="+mj-lt"/>
              </a:rPr>
              <a:t>de productos </a:t>
            </a:r>
            <a:r>
              <a:rPr lang="es-ES" dirty="0" smtClean="0">
                <a:latin typeface="+mj-lt"/>
              </a:rPr>
              <a:t>exportados</a:t>
            </a:r>
            <a:r>
              <a:rPr lang="es-ES" dirty="0" smtClean="0">
                <a:latin typeface="+mj-lt"/>
              </a:rPr>
              <a:t> </a:t>
            </a:r>
            <a:r>
              <a:rPr lang="es-ES" dirty="0" smtClean="0">
                <a:latin typeface="+mj-lt"/>
              </a:rPr>
              <a:t>ha caído :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>
                <a:latin typeface="+mj-lt"/>
              </a:rPr>
              <a:t>2002:1.383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>
                <a:latin typeface="+mj-lt"/>
              </a:rPr>
              <a:t>2010: 1.274</a:t>
            </a:r>
            <a:endParaRPr lang="es-E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28600"/>
            <a:ext cx="6912768" cy="1143000"/>
          </a:xfrm>
        </p:spPr>
        <p:txBody>
          <a:bodyPr>
            <a:no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exportaciones chilenas a la UE siguen fuertemente concentradas en cobre </a:t>
            </a:r>
            <a:endParaRPr lang="es-E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1652" y="1943821"/>
            <a:ext cx="6970828" cy="400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331640" y="170080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Principales productos exportados por Chile a la UE (2010)</a:t>
            </a:r>
            <a:endParaRPr lang="es-ES" dirty="0" smtClean="0">
              <a:latin typeface="+mj-lt"/>
            </a:endParaRPr>
          </a:p>
          <a:p>
            <a:pPr algn="ctr"/>
            <a:r>
              <a:rPr lang="es-ES" i="1" dirty="0" smtClean="0">
                <a:latin typeface="+mj-lt"/>
              </a:rPr>
              <a:t>(En porcentajes del total)</a:t>
            </a:r>
            <a:endParaRPr lang="es-ES" i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9752" y="6309320"/>
            <a:ext cx="362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DIRECON, Dpto. de Estudios.</a:t>
            </a:r>
            <a:endParaRPr lang="es-E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059832" y="2924944"/>
            <a:ext cx="920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Resto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Tratado de Libre Comercio Chile-China</a:t>
            </a:r>
            <a:endParaRPr lang="es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2816"/>
            <a:ext cx="7056784" cy="4824536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es-ES" dirty="0" smtClean="0"/>
              <a:t>Entra en vigencia en octubre de 2006</a:t>
            </a:r>
          </a:p>
          <a:p>
            <a:pPr>
              <a:spcBef>
                <a:spcPts val="1200"/>
              </a:spcBef>
            </a:pPr>
            <a:r>
              <a:rPr lang="es-ES" dirty="0" smtClean="0"/>
              <a:t>Primer TLC negociado por China</a:t>
            </a:r>
          </a:p>
          <a:p>
            <a:pPr>
              <a:spcBef>
                <a:spcPts val="1200"/>
              </a:spcBef>
            </a:pPr>
            <a:r>
              <a:rPr lang="es-ES" dirty="0" smtClean="0"/>
              <a:t>Antecedentes: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Chile 1er país en A. del Sur en reconocer a China (1970)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Chile 1er país latinoamericano en concluir negociaciones con China para su ingreso a la OMC y en reconocerla como “economía de mercado”</a:t>
            </a:r>
          </a:p>
          <a:p>
            <a:pPr>
              <a:spcBef>
                <a:spcPts val="1200"/>
              </a:spcBef>
            </a:pPr>
            <a:r>
              <a:rPr lang="es-ES" dirty="0" smtClean="0"/>
              <a:t>Excepciones: 1% X chilenas, 3% X chinas</a:t>
            </a:r>
          </a:p>
          <a:p>
            <a:pPr>
              <a:spcBef>
                <a:spcPts val="1200"/>
              </a:spcBef>
            </a:pPr>
            <a:r>
              <a:rPr lang="es-ES" dirty="0" smtClean="0"/>
              <a:t>Lógica distinta a negociaciones con UE y EE.UU.: 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Acuerdo inicial sólo incluyó bienes 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En 2008 se incorporaron los servicios  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No hay capítulos sobre propiedad intelectual, compras públicas</a:t>
            </a:r>
          </a:p>
          <a:p>
            <a:pPr lvl="1">
              <a:spcBef>
                <a:spcPts val="1200"/>
              </a:spcBef>
            </a:pPr>
            <a:r>
              <a:rPr lang="es-ES" dirty="0" smtClean="0"/>
              <a:t>Actualmente se negocia inversión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2708920"/>
            <a:ext cx="7056784" cy="1584176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marco conceptual</a:t>
            </a:r>
            <a:r>
              <a:rPr lang="es-ES" b="1" dirty="0">
                <a:solidFill>
                  <a:schemeClr val="bg1"/>
                </a:solidFill>
              </a:rPr>
              <a:t/>
            </a:r>
            <a:br>
              <a:rPr lang="es-ES" b="1" dirty="0">
                <a:solidFill>
                  <a:schemeClr val="bg1"/>
                </a:solidFill>
              </a:rPr>
            </a:b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02464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28600"/>
            <a:ext cx="6984776" cy="1143000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exportaciones a China se han disparado desde la entrada en vigor del TLC…  </a:t>
            </a:r>
            <a:endParaRPr lang="es-E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5850" y="2348880"/>
            <a:ext cx="6776098" cy="396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627784" y="177281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Comercio Chile-China, 2003-2010</a:t>
            </a:r>
          </a:p>
          <a:p>
            <a:pPr algn="ctr"/>
            <a:r>
              <a:rPr lang="es-ES" i="1" dirty="0" smtClean="0">
                <a:latin typeface="+mj-lt"/>
              </a:rPr>
              <a:t>(Millones de dólares)</a:t>
            </a:r>
            <a:endParaRPr lang="es-ES" i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6309320"/>
            <a:ext cx="3623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DIRECON, Dpto. de Estudios.</a:t>
            </a:r>
            <a:endParaRPr lang="es-ES" sz="1400" dirty="0"/>
          </a:p>
        </p:txBody>
      </p:sp>
      <p:sp>
        <p:nvSpPr>
          <p:cNvPr id="7" name="Rectangle 6"/>
          <p:cNvSpPr/>
          <p:nvPr/>
        </p:nvSpPr>
        <p:spPr>
          <a:xfrm>
            <a:off x="4067944" y="2564904"/>
            <a:ext cx="360040" cy="3528392"/>
          </a:xfrm>
          <a:prstGeom prst="rect">
            <a:avLst/>
          </a:prstGeom>
          <a:solidFill>
            <a:schemeClr val="bg2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TextBox 7"/>
          <p:cNvSpPr txBox="1"/>
          <p:nvPr/>
        </p:nvSpPr>
        <p:spPr>
          <a:xfrm>
            <a:off x="6372200" y="2132856"/>
            <a:ext cx="2592288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Pero sobre el 80% es cobre, y se exportan sólo alrededor de 400 productos </a:t>
            </a:r>
            <a:r>
              <a:rPr lang="es-ES" dirty="0" smtClean="0"/>
              <a:t>(vs 1.300-1.500 a UE y USA)</a:t>
            </a:r>
            <a:endParaRPr lang="es-ES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5085184"/>
            <a:ext cx="273630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Otro desafío pendiente: elevar inversiones chinas en Chile</a:t>
            </a:r>
          </a:p>
          <a:p>
            <a:r>
              <a:rPr lang="es-ES" sz="1600" dirty="0" smtClean="0"/>
              <a:t>Stock </a:t>
            </a:r>
            <a:r>
              <a:rPr lang="es-ES" sz="1600" dirty="0" smtClean="0"/>
              <a:t>1974-2010 </a:t>
            </a:r>
            <a:r>
              <a:rPr lang="es-ES" sz="1600" dirty="0" smtClean="0"/>
              <a:t>(DL600): US$ 85 MM (0,1%  total recibido) 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9" grpId="0" build="allAtOnce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228600"/>
            <a:ext cx="67070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Acuerdo de Asociación Transpacífico (TPP)</a:t>
            </a:r>
            <a:endParaRPr lang="es-C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772816"/>
            <a:ext cx="7488832" cy="482453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s-CL" dirty="0" smtClean="0"/>
              <a:t>Antecesor: “</a:t>
            </a:r>
            <a:r>
              <a:rPr lang="es-CL" dirty="0" err="1" smtClean="0"/>
              <a:t>Pacific</a:t>
            </a:r>
            <a:r>
              <a:rPr lang="es-CL" dirty="0" smtClean="0"/>
              <a:t> 4” (P4): Chile, Brunei, NZ, Singapur (2005)</a:t>
            </a:r>
          </a:p>
          <a:p>
            <a:pPr>
              <a:spcBef>
                <a:spcPts val="1200"/>
              </a:spcBef>
            </a:pPr>
            <a:r>
              <a:rPr lang="es-CL" dirty="0" smtClean="0"/>
              <a:t> P4 fue concebido como un acuerdo abierto a la adhesión</a:t>
            </a:r>
          </a:p>
          <a:p>
            <a:pPr lvl="1">
              <a:spcBef>
                <a:spcPts val="1200"/>
              </a:spcBef>
            </a:pPr>
            <a:r>
              <a:rPr lang="es-CL" dirty="0"/>
              <a:t>I</a:t>
            </a:r>
            <a:r>
              <a:rPr lang="es-CL" dirty="0" smtClean="0"/>
              <a:t>nstrumento para avanzar hacia un Área de Libre Comercio de Asia Pacífico (ALCAP)</a:t>
            </a:r>
          </a:p>
          <a:p>
            <a:pPr>
              <a:spcBef>
                <a:spcPts val="1200"/>
              </a:spcBef>
            </a:pPr>
            <a:r>
              <a:rPr lang="es-CL" dirty="0" smtClean="0"/>
              <a:t>En 2008 EE.UU. anuncia su intención de ingresar y en 2010 se inician negociaciones de ampliación a las que se suman también Australia, Malasia, Perú y Vietnam</a:t>
            </a:r>
          </a:p>
          <a:p>
            <a:pPr lvl="1">
              <a:spcBef>
                <a:spcPts val="1200"/>
              </a:spcBef>
            </a:pPr>
            <a:r>
              <a:rPr lang="es-CL" dirty="0" smtClean="0"/>
              <a:t>EE.UU. </a:t>
            </a:r>
            <a:r>
              <a:rPr lang="es-CL" dirty="0"/>
              <a:t>a</a:t>
            </a:r>
            <a:r>
              <a:rPr lang="es-CL" dirty="0" smtClean="0"/>
              <a:t>sume liderazgo y anuncia que quiere un “Acuerdo del Siglo 21” que sea la base para ALCAP</a:t>
            </a:r>
          </a:p>
          <a:p>
            <a:pPr>
              <a:spcBef>
                <a:spcPts val="1200"/>
              </a:spcBef>
            </a:pPr>
            <a:r>
              <a:rPr lang="es-CL" dirty="0" smtClean="0"/>
              <a:t>Canadá, Costa Rica, Japón y México han expresado interés en sumarse</a:t>
            </a:r>
          </a:p>
          <a:p>
            <a:pPr>
              <a:spcBef>
                <a:spcPts val="1200"/>
              </a:spcBef>
            </a:pPr>
            <a:r>
              <a:rPr lang="es-CL" dirty="0" smtClean="0"/>
              <a:t>Negociación en curso, muy compleja por diversidad de intereses</a:t>
            </a:r>
          </a:p>
          <a:p>
            <a:pPr>
              <a:spcBef>
                <a:spcPts val="1200"/>
              </a:spcBef>
            </a:pPr>
            <a:r>
              <a:rPr lang="es-CL" dirty="0" smtClean="0"/>
              <a:t>Dimensión geopolítica: disputa EE.UU.-China por liderazgo en Asia</a:t>
            </a:r>
          </a:p>
        </p:txBody>
      </p:sp>
    </p:spTree>
    <p:extLst>
      <p:ext uri="{BB962C8B-B14F-4D97-AF65-F5344CB8AC3E}">
        <p14:creationId xmlns:p14="http://schemas.microsoft.com/office/powerpoint/2010/main" xmlns="" val="200352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28600"/>
            <a:ext cx="6563072" cy="1328192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¿Cuánto le aporta el TPP a Chile?</a:t>
            </a:r>
            <a:endParaRPr lang="es-E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72816"/>
            <a:ext cx="7079704" cy="4896544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es-ES" sz="3400" b="0" dirty="0" smtClean="0"/>
              <a:t>Atractivo como concepto: “Acuerdo del Siglo 21” en la región más dinámica de la economía mundial</a:t>
            </a:r>
          </a:p>
          <a:p>
            <a:pPr lvl="1">
              <a:spcBef>
                <a:spcPts val="1200"/>
              </a:spcBef>
            </a:pPr>
            <a:r>
              <a:rPr lang="es-ES" sz="2900" dirty="0" smtClean="0"/>
              <a:t>Proyección natural de estrategia de acercamiento a Asia Pacífico desde mediados de los 90</a:t>
            </a:r>
            <a:endParaRPr lang="es-ES" sz="2900" b="0" dirty="0" smtClean="0"/>
          </a:p>
          <a:p>
            <a:pPr>
              <a:spcBef>
                <a:spcPts val="1200"/>
              </a:spcBef>
            </a:pPr>
            <a:r>
              <a:rPr lang="es-ES" sz="3400" b="0" dirty="0" smtClean="0"/>
              <a:t>Pero Chile </a:t>
            </a:r>
            <a:r>
              <a:rPr lang="es-ES" sz="3400" b="0" u="sng" dirty="0" smtClean="0"/>
              <a:t>ya</a:t>
            </a:r>
            <a:r>
              <a:rPr lang="es-ES" sz="3400" b="0" dirty="0" smtClean="0"/>
              <a:t> tiene </a:t>
            </a:r>
            <a:r>
              <a:rPr lang="es-ES" sz="3400" b="0" dirty="0" err="1" smtClean="0"/>
              <a:t>TLCs</a:t>
            </a:r>
            <a:r>
              <a:rPr lang="es-ES" sz="3400" b="0" dirty="0" smtClean="0"/>
              <a:t> con </a:t>
            </a:r>
            <a:r>
              <a:rPr lang="es-ES" sz="3400" b="0" u="sng" dirty="0" smtClean="0"/>
              <a:t>todos</a:t>
            </a:r>
            <a:r>
              <a:rPr lang="es-ES" sz="3400" b="0" dirty="0" smtClean="0"/>
              <a:t> los participantes en el TPP (y con los aspirantes a entrar: Canad</a:t>
            </a:r>
            <a:r>
              <a:rPr lang="es-ES" sz="3400" dirty="0" smtClean="0"/>
              <a:t>á, Japón, México)</a:t>
            </a:r>
            <a:endParaRPr lang="es-ES" sz="3400" b="0" dirty="0" smtClean="0"/>
          </a:p>
          <a:p>
            <a:pPr lvl="1">
              <a:spcBef>
                <a:spcPts val="1200"/>
              </a:spcBef>
            </a:pPr>
            <a:r>
              <a:rPr lang="es-ES" sz="2900" b="0" dirty="0" smtClean="0"/>
              <a:t>Hoy se ven muy pocas ganancias en acceso a mercado</a:t>
            </a:r>
          </a:p>
          <a:p>
            <a:pPr lvl="1">
              <a:spcBef>
                <a:spcPts val="1200"/>
              </a:spcBef>
            </a:pPr>
            <a:r>
              <a:rPr lang="es-ES" sz="2900" b="0" dirty="0" smtClean="0"/>
              <a:t>Ganancias aún menores si no hay acumulación de origen</a:t>
            </a:r>
          </a:p>
          <a:p>
            <a:pPr>
              <a:spcBef>
                <a:spcPts val="1200"/>
              </a:spcBef>
            </a:pPr>
            <a:r>
              <a:rPr lang="es-ES" sz="3400" b="0" dirty="0" smtClean="0"/>
              <a:t>Preocupación por resultados en PI y </a:t>
            </a:r>
            <a:r>
              <a:rPr lang="es-ES" sz="3400" b="0" spc="-150" dirty="0" smtClean="0"/>
              <a:t>otras disciplinas </a:t>
            </a:r>
          </a:p>
          <a:p>
            <a:pPr>
              <a:spcBef>
                <a:spcPts val="1200"/>
              </a:spcBef>
            </a:pPr>
            <a:r>
              <a:rPr lang="es-ES" sz="3400" b="0" dirty="0" smtClean="0"/>
              <a:t>Preocupación por impacto en vínculos con China</a:t>
            </a:r>
          </a:p>
          <a:p>
            <a:pPr>
              <a:spcBef>
                <a:spcPts val="1200"/>
              </a:spcBef>
            </a:pPr>
            <a:r>
              <a:rPr lang="es-ES" sz="3400" b="0" dirty="0" smtClean="0"/>
              <a:t>Relevancia del TPP se medirá por su aporte </a:t>
            </a:r>
            <a:r>
              <a:rPr lang="es-ES" sz="3400" dirty="0" smtClean="0"/>
              <a:t>a:</a:t>
            </a:r>
          </a:p>
          <a:p>
            <a:pPr lvl="1">
              <a:spcBef>
                <a:spcPts val="1200"/>
              </a:spcBef>
            </a:pPr>
            <a:r>
              <a:rPr lang="es-ES" sz="3200" b="0" dirty="0" smtClean="0"/>
              <a:t>diversificación de las exportaciones a Asia</a:t>
            </a:r>
          </a:p>
          <a:p>
            <a:pPr lvl="1">
              <a:spcBef>
                <a:spcPts val="1200"/>
              </a:spcBef>
            </a:pPr>
            <a:r>
              <a:rPr lang="es-ES" sz="3200" b="0" dirty="0" smtClean="0"/>
              <a:t>atracción IED asi</a:t>
            </a:r>
            <a:r>
              <a:rPr lang="es-ES" sz="3200" dirty="0" smtClean="0"/>
              <a:t>ática</a:t>
            </a:r>
            <a:endParaRPr lang="es-ES" sz="3200" b="0" dirty="0" smtClean="0"/>
          </a:p>
          <a:p>
            <a:endParaRPr lang="es-ES" b="0" dirty="0" smtClean="0"/>
          </a:p>
          <a:p>
            <a:pPr lvl="1"/>
            <a:endParaRPr lang="es-ES" sz="2400" b="0" dirty="0"/>
          </a:p>
        </p:txBody>
      </p:sp>
    </p:spTree>
    <p:extLst>
      <p:ext uri="{BB962C8B-B14F-4D97-AF65-F5344CB8AC3E}">
        <p14:creationId xmlns:p14="http://schemas.microsoft.com/office/powerpoint/2010/main" xmlns="" val="330598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2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8352928" cy="4752528"/>
          </a:xfrm>
        </p:spPr>
        <p:txBody>
          <a:bodyPr>
            <a:noAutofit/>
          </a:bodyPr>
          <a:lstStyle/>
          <a:p>
            <a:pPr marL="522287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sz="2400" dirty="0" err="1" smtClean="0"/>
              <a:t>TLCs</a:t>
            </a:r>
            <a:r>
              <a:rPr lang="es-MX" sz="2400" dirty="0" smtClean="0"/>
              <a:t> no sustituyen una estrategia de desarrollo</a:t>
            </a:r>
          </a:p>
          <a:p>
            <a:pPr marL="447675" indent="-382588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sz="2400" dirty="0" smtClean="0"/>
              <a:t>En el contexto de una estrategia de inserción internacional, pueden ser un aporte muy importante</a:t>
            </a:r>
          </a:p>
          <a:p>
            <a:pPr marL="904875" lvl="1" indent="-382588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dirty="0" smtClean="0"/>
              <a:t>Abren oportunidades, pero concretarlas no es automático</a:t>
            </a:r>
          </a:p>
          <a:p>
            <a:pPr marL="904875" lvl="1" indent="-382588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dirty="0" smtClean="0"/>
              <a:t>Con un tipo de cambio muy apreciado, es aún más difícil </a:t>
            </a:r>
          </a:p>
          <a:p>
            <a:pPr marL="447675" indent="-382588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sz="2400" dirty="0" smtClean="0"/>
              <a:t>Desafío de competitividad es lo relevante</a:t>
            </a:r>
          </a:p>
          <a:p>
            <a:pPr marL="822325" lvl="1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dirty="0" smtClean="0"/>
              <a:t>Incrementar la productividad, la innovación, la calidad</a:t>
            </a:r>
          </a:p>
          <a:p>
            <a:pPr marL="822325" lvl="1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dirty="0" smtClean="0"/>
              <a:t>Crear </a:t>
            </a:r>
            <a:r>
              <a:rPr lang="es-MX" dirty="0" err="1" smtClean="0"/>
              <a:t>clusters</a:t>
            </a:r>
            <a:r>
              <a:rPr lang="es-MX" dirty="0" smtClean="0"/>
              <a:t> y cadenas de valor en torno a recursos naturales</a:t>
            </a:r>
          </a:p>
          <a:p>
            <a:pPr marL="822325" lvl="1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dirty="0" smtClean="0"/>
              <a:t>Incorporación de PYMES a esas cadenas de valor </a:t>
            </a:r>
          </a:p>
          <a:p>
            <a:pPr marL="822325" lvl="1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dirty="0" smtClean="0"/>
              <a:t>Mejorar la calidad del recurso humano</a:t>
            </a:r>
          </a:p>
          <a:p>
            <a:pPr marL="447675" indent="-382588">
              <a:lnSpc>
                <a:spcPct val="80000"/>
              </a:lnSpc>
              <a:spcBef>
                <a:spcPts val="1200"/>
              </a:spcBef>
              <a:buClr>
                <a:srgbClr val="FF0000"/>
              </a:buClr>
            </a:pPr>
            <a:r>
              <a:rPr lang="es-MX" sz="2400" dirty="0" smtClean="0"/>
              <a:t>TLCs pueden generar </a:t>
            </a:r>
            <a:r>
              <a:rPr lang="es-MX" sz="2400" i="1" dirty="0" err="1"/>
              <a:t>m</a:t>
            </a:r>
            <a:r>
              <a:rPr lang="es-MX" sz="2400" i="1" dirty="0" err="1" smtClean="0"/>
              <a:t>omentum</a:t>
            </a:r>
            <a:r>
              <a:rPr lang="es-MX" sz="2400" dirty="0" smtClean="0"/>
              <a:t> político para abordar estos desafíos y construir consensos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228600"/>
            <a:ext cx="6707088" cy="1143000"/>
          </a:xfrm>
        </p:spPr>
        <p:txBody>
          <a:bodyPr/>
          <a:lstStyle/>
          <a:p>
            <a:pPr algn="l"/>
            <a:r>
              <a:rPr lang="es-CL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TLCs</a:t>
            </a:r>
            <a:r>
              <a:rPr lang="es-CL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Un balance</a:t>
            </a:r>
            <a:endParaRPr lang="es-C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5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 y hasta el próximo miércoles</a:t>
            </a:r>
            <a:endParaRPr lang="es-CL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0491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 conceptos básicos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916832"/>
            <a:ext cx="7488832" cy="4608512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s-ES" sz="2000" b="1" dirty="0" smtClean="0"/>
              <a:t>Integración económica: </a:t>
            </a:r>
            <a:r>
              <a:rPr lang="es-ES" sz="2000" dirty="0" smtClean="0"/>
              <a:t>“</a:t>
            </a:r>
            <a:r>
              <a:rPr lang="es-ES" sz="2000" i="1" dirty="0" smtClean="0"/>
              <a:t>El proceso a través del cual se eliminan las barreras económicas entre los mercados de varios países como resultado de acuerdos institucionales” </a:t>
            </a:r>
            <a:r>
              <a:rPr lang="es-ES" sz="2000" dirty="0" smtClean="0"/>
              <a:t>(Raúl Hernández, en J.A. Alonso, Lecciones de Economía Internacional, Lección 10)</a:t>
            </a:r>
          </a:p>
          <a:p>
            <a:pPr algn="just">
              <a:spcBef>
                <a:spcPts val="1200"/>
              </a:spcBef>
            </a:pPr>
            <a:r>
              <a:rPr lang="es-ES" sz="2000" dirty="0" smtClean="0"/>
              <a:t>Los </a:t>
            </a:r>
            <a:r>
              <a:rPr lang="es-ES" sz="2000" b="1" dirty="0" smtClean="0"/>
              <a:t>efectos</a:t>
            </a:r>
            <a:r>
              <a:rPr lang="es-ES" sz="2000" dirty="0" smtClean="0"/>
              <a:t> de la integración pueden ser </a:t>
            </a:r>
            <a:r>
              <a:rPr lang="es-ES" sz="2000" b="1" dirty="0" smtClean="0"/>
              <a:t>estáticos</a:t>
            </a:r>
            <a:r>
              <a:rPr lang="es-ES" sz="2000" dirty="0" smtClean="0"/>
              <a:t> (de una sola vez) o </a:t>
            </a:r>
            <a:r>
              <a:rPr lang="es-ES" sz="2000" b="1" dirty="0" smtClean="0"/>
              <a:t>dinámicos</a:t>
            </a:r>
            <a:r>
              <a:rPr lang="es-ES" sz="2000" dirty="0" smtClean="0"/>
              <a:t> (prolongados)</a:t>
            </a:r>
          </a:p>
          <a:p>
            <a:pPr algn="just">
              <a:spcBef>
                <a:spcPts val="1200"/>
              </a:spcBef>
            </a:pPr>
            <a:r>
              <a:rPr lang="es-ES" sz="2000" dirty="0" smtClean="0"/>
              <a:t>Las </a:t>
            </a:r>
            <a:r>
              <a:rPr lang="es-ES" sz="2000" b="1" dirty="0" smtClean="0"/>
              <a:t>medidas</a:t>
            </a:r>
            <a:r>
              <a:rPr lang="es-ES" sz="2000" dirty="0" smtClean="0"/>
              <a:t> para promover la integración pueden ser:</a:t>
            </a:r>
          </a:p>
          <a:p>
            <a:pPr lvl="1" algn="just">
              <a:spcBef>
                <a:spcPts val="1200"/>
              </a:spcBef>
            </a:pPr>
            <a:r>
              <a:rPr lang="es-ES" sz="1800" b="1" dirty="0" smtClean="0"/>
              <a:t>Negativas: </a:t>
            </a:r>
            <a:r>
              <a:rPr lang="es-ES" sz="1800" dirty="0" smtClean="0"/>
              <a:t>Eliminación de obstáculos a las transacciones</a:t>
            </a:r>
          </a:p>
          <a:p>
            <a:pPr lvl="1" algn="just">
              <a:spcBef>
                <a:spcPts val="1200"/>
              </a:spcBef>
            </a:pPr>
            <a:r>
              <a:rPr lang="es-ES" sz="1800" b="1" dirty="0" smtClean="0"/>
              <a:t>Positivas: </a:t>
            </a:r>
            <a:r>
              <a:rPr lang="es-ES" sz="1800" dirty="0" smtClean="0"/>
              <a:t>Coordinación o centralización de políticas económicas, establecimiento de instituciones comunes</a:t>
            </a:r>
          </a:p>
          <a:p>
            <a:pPr algn="just">
              <a:spcBef>
                <a:spcPts val="1200"/>
              </a:spcBef>
            </a:pPr>
            <a:r>
              <a:rPr lang="es-ES" sz="2000" dirty="0" smtClean="0"/>
              <a:t>Existe una </a:t>
            </a:r>
            <a:r>
              <a:rPr lang="es-ES" sz="2000" b="1" dirty="0" smtClean="0"/>
              <a:t>jerarquía de modalidades de integración</a:t>
            </a:r>
            <a:r>
              <a:rPr lang="es-ES" sz="2000" dirty="0" smtClean="0"/>
              <a:t>, según su nivel de amplitud y profundidad </a:t>
            </a:r>
          </a:p>
          <a:p>
            <a:pPr algn="just">
              <a:spcBef>
                <a:spcPts val="1200"/>
              </a:spcBef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28600"/>
            <a:ext cx="7715200" cy="1143000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Jerarquía </a:t>
            </a: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tradicional </a:t>
            </a: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modalidades de integración económica</a:t>
            </a:r>
            <a:endParaRPr lang="es-E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583" y="1844673"/>
          <a:ext cx="7920881" cy="4255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999"/>
                <a:gridCol w="2084442"/>
                <a:gridCol w="1980220"/>
                <a:gridCol w="1980220"/>
              </a:tblGrid>
              <a:tr h="62800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Modalidad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Barreras afectadas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Mercados afectados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Principales políticas afectadas</a:t>
                      </a:r>
                      <a:endParaRPr lang="es-ES" sz="1600" dirty="0"/>
                    </a:p>
                  </a:txBody>
                  <a:tcPr/>
                </a:tc>
              </a:tr>
              <a:tr h="528234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Zona de libre comercio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Aranceles y </a:t>
                      </a:r>
                      <a:r>
                        <a:rPr lang="es-ES" sz="1600" dirty="0" smtClean="0"/>
                        <a:t>cuotas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Bienes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Reglas de origen</a:t>
                      </a:r>
                      <a:endParaRPr lang="es-ES" sz="1600" dirty="0"/>
                    </a:p>
                  </a:txBody>
                  <a:tcPr/>
                </a:tc>
              </a:tr>
              <a:tr h="528234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Unión aduanera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Aranceles</a:t>
                      </a:r>
                      <a:r>
                        <a:rPr lang="es-ES" sz="1600" baseline="0" dirty="0" smtClean="0"/>
                        <a:t> y cuotas internas y externas 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Bienes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Política</a:t>
                      </a:r>
                      <a:r>
                        <a:rPr lang="es-ES" sz="1600" baseline="0" dirty="0" smtClean="0"/>
                        <a:t> comercial</a:t>
                      </a:r>
                      <a:endParaRPr lang="es-ES" sz="1600" dirty="0"/>
                    </a:p>
                  </a:txBody>
                  <a:tcPr/>
                </a:tc>
              </a:tr>
              <a:tr h="750648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Mercado común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Aranceles, cuotas, barreras</a:t>
                      </a:r>
                      <a:r>
                        <a:rPr lang="es-ES" sz="1600" baseline="0" dirty="0" smtClean="0"/>
                        <a:t> técnicas, subvenciones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Bienes, servicios y factores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Política comercial, de competencia y otras</a:t>
                      </a:r>
                      <a:endParaRPr lang="es-ES" sz="1600" dirty="0"/>
                    </a:p>
                  </a:txBody>
                  <a:tcPr/>
                </a:tc>
              </a:tr>
              <a:tr h="750648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Unión Económica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Ídem</a:t>
                      </a:r>
                      <a:r>
                        <a:rPr lang="es-ES" sz="1600" baseline="0" dirty="0" smtClean="0"/>
                        <a:t> MC + políticas </a:t>
                      </a:r>
                      <a:r>
                        <a:rPr lang="es-ES" sz="1600" baseline="0" dirty="0" smtClean="0"/>
                        <a:t>económicas 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Bienes, servicios y factores</a:t>
                      </a:r>
                    </a:p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Todas, excepto monetaria</a:t>
                      </a:r>
                      <a:r>
                        <a:rPr lang="es-ES" sz="1600" baseline="0" dirty="0" smtClean="0"/>
                        <a:t> y cambiaria</a:t>
                      </a:r>
                      <a:endParaRPr lang="es-ES" sz="1600" dirty="0"/>
                    </a:p>
                  </a:txBody>
                  <a:tcPr/>
                </a:tc>
              </a:tr>
              <a:tr h="750648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Unión Económica y Monetaria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Todas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Bienes, servicios y factores</a:t>
                      </a:r>
                    </a:p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Todas</a:t>
                      </a:r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95736" y="6237312"/>
            <a:ext cx="5760640" cy="30777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Fuente: </a:t>
            </a:r>
            <a:r>
              <a:rPr lang="es-ES" sz="1400" dirty="0" smtClean="0"/>
              <a:t>Adaptado de R</a:t>
            </a:r>
            <a:r>
              <a:rPr lang="es-ES" sz="1400" dirty="0" smtClean="0"/>
              <a:t>. Hernández, en </a:t>
            </a:r>
            <a:r>
              <a:rPr lang="es-ES" sz="1400" dirty="0" smtClean="0"/>
              <a:t>J.A. </a:t>
            </a:r>
            <a:r>
              <a:rPr lang="es-ES" sz="1400" dirty="0" smtClean="0"/>
              <a:t>Alonso (2005), Lección 10.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efectos estáticos de la integración comercial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896544"/>
          </a:xfrm>
        </p:spPr>
        <p:txBody>
          <a:bodyPr>
            <a:normAutofit lnSpcReduction="10000"/>
          </a:bodyPr>
          <a:lstStyle/>
          <a:p>
            <a:pPr>
              <a:spcBef>
                <a:spcPts val="800"/>
              </a:spcBef>
            </a:pPr>
            <a:r>
              <a:rPr lang="es-ES" b="1" dirty="0" smtClean="0"/>
              <a:t>Debate tradicional: Creación versus desviación de </a:t>
            </a:r>
            <a:r>
              <a:rPr lang="es-ES" b="1" dirty="0" smtClean="0"/>
              <a:t>comercio (J. </a:t>
            </a:r>
            <a:r>
              <a:rPr lang="es-ES" b="1" dirty="0" err="1" smtClean="0"/>
              <a:t>Viner</a:t>
            </a:r>
            <a:r>
              <a:rPr lang="es-ES" b="1" dirty="0" smtClean="0"/>
              <a:t>)</a:t>
            </a:r>
            <a:endParaRPr lang="es-ES" b="1" dirty="0" smtClean="0"/>
          </a:p>
          <a:p>
            <a:pPr lvl="1">
              <a:spcBef>
                <a:spcPts val="800"/>
              </a:spcBef>
            </a:pPr>
            <a:r>
              <a:rPr lang="es-ES" b="1" dirty="0" smtClean="0"/>
              <a:t>Creación:</a:t>
            </a:r>
            <a:r>
              <a:rPr lang="es-ES" dirty="0" smtClean="0"/>
              <a:t> Sustitución de productos nacionales más caros por productos importados más baratos</a:t>
            </a:r>
          </a:p>
          <a:p>
            <a:pPr lvl="1">
              <a:spcBef>
                <a:spcPts val="800"/>
              </a:spcBef>
            </a:pPr>
            <a:r>
              <a:rPr lang="es-ES" b="1" dirty="0" smtClean="0"/>
              <a:t>Desviación:</a:t>
            </a:r>
            <a:r>
              <a:rPr lang="es-ES" dirty="0" smtClean="0"/>
              <a:t> Se sustituyen importaciones baratas de países no miembros por importaciones más caras de los países socios</a:t>
            </a:r>
          </a:p>
          <a:p>
            <a:pPr>
              <a:spcBef>
                <a:spcPts val="800"/>
              </a:spcBef>
            </a:pPr>
            <a:r>
              <a:rPr lang="es-ES" b="1" dirty="0" smtClean="0"/>
              <a:t>En general, la creación será mayor (y la desviación menor):</a:t>
            </a:r>
          </a:p>
          <a:p>
            <a:pPr lvl="1">
              <a:spcBef>
                <a:spcPts val="800"/>
              </a:spcBef>
            </a:pPr>
            <a:r>
              <a:rPr lang="es-ES" dirty="0" smtClean="0"/>
              <a:t>Mientras mayor sea el comercio entre los socios previo a integrarse</a:t>
            </a:r>
          </a:p>
          <a:p>
            <a:pPr lvl="1">
              <a:spcBef>
                <a:spcPts val="800"/>
              </a:spcBef>
            </a:pPr>
            <a:r>
              <a:rPr lang="es-ES" dirty="0" smtClean="0"/>
              <a:t>Mientras mayor sea el espacio económico creado al integrarse</a:t>
            </a:r>
          </a:p>
          <a:p>
            <a:pPr lvl="1">
              <a:spcBef>
                <a:spcPts val="800"/>
              </a:spcBef>
            </a:pPr>
            <a:r>
              <a:rPr lang="es-ES" dirty="0" smtClean="0"/>
              <a:t>Mientras mayores sean las barreras pre-integración (y menores post-integración) </a:t>
            </a:r>
          </a:p>
          <a:p>
            <a:pPr lvl="1">
              <a:spcBef>
                <a:spcPts val="800"/>
              </a:spcBef>
            </a:pPr>
            <a:r>
              <a:rPr lang="es-ES" dirty="0" smtClean="0"/>
              <a:t>Mientras más próximas sean las estructuras productivas de los socios (y más diferenciadas con el resto del mundo) </a:t>
            </a:r>
          </a:p>
          <a:p>
            <a:pPr>
              <a:spcBef>
                <a:spcPts val="800"/>
              </a:spcBef>
            </a:pPr>
            <a:r>
              <a:rPr lang="es-ES" dirty="0" smtClean="0"/>
              <a:t> </a:t>
            </a:r>
            <a:r>
              <a:rPr lang="es-ES" b="1" dirty="0" smtClean="0"/>
              <a:t>Siempre hay costos </a:t>
            </a:r>
            <a:r>
              <a:rPr lang="es-ES" b="1" dirty="0" smtClean="0"/>
              <a:t>de ajuste </a:t>
            </a:r>
            <a:r>
              <a:rPr lang="es-ES" dirty="0" smtClean="0"/>
              <a:t>(aunque en el agregado prime la CC)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efectos dinámicos de la integración comercial</a:t>
            </a:r>
            <a:endParaRPr lang="es-E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96544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s-ES" dirty="0" smtClean="0"/>
              <a:t>Son los que </a:t>
            </a:r>
            <a:r>
              <a:rPr lang="es-ES" b="1" dirty="0" smtClean="0"/>
              <a:t>alteran el potencial de crecimiento </a:t>
            </a:r>
            <a:r>
              <a:rPr lang="es-ES" dirty="0" smtClean="0"/>
              <a:t>de forma permanente</a:t>
            </a:r>
          </a:p>
          <a:p>
            <a:pPr>
              <a:spcBef>
                <a:spcPts val="1200"/>
              </a:spcBef>
            </a:pPr>
            <a:r>
              <a:rPr lang="es-ES" dirty="0" smtClean="0"/>
              <a:t>Hoy son </a:t>
            </a:r>
            <a:r>
              <a:rPr lang="es-ES" dirty="0" smtClean="0"/>
              <a:t>considerados </a:t>
            </a:r>
            <a:r>
              <a:rPr lang="es-ES" b="1" dirty="0" smtClean="0"/>
              <a:t>más importantes que los efectos estáticos</a:t>
            </a:r>
          </a:p>
          <a:p>
            <a:pPr>
              <a:spcBef>
                <a:spcPts val="1200"/>
              </a:spcBef>
            </a:pPr>
            <a:r>
              <a:rPr lang="es-ES" dirty="0" smtClean="0"/>
              <a:t>Se manifiestan en escenarios de </a:t>
            </a:r>
            <a:r>
              <a:rPr lang="es-ES" b="1" dirty="0" smtClean="0"/>
              <a:t>competencia imperfecta</a:t>
            </a:r>
            <a:r>
              <a:rPr lang="es-ES" dirty="0" smtClean="0"/>
              <a:t>, de </a:t>
            </a:r>
            <a:r>
              <a:rPr lang="es-ES" spc="-150" dirty="0" smtClean="0"/>
              <a:t>3 maneras:</a:t>
            </a:r>
          </a:p>
          <a:p>
            <a:pPr lvl="1">
              <a:spcBef>
                <a:spcPts val="1200"/>
              </a:spcBef>
              <a:buFont typeface="+mj-lt"/>
              <a:buAutoNum type="arabicPeriod"/>
            </a:pPr>
            <a:r>
              <a:rPr lang="es-ES" b="1" dirty="0" smtClean="0"/>
              <a:t>Aprovechamiento de economías de escala</a:t>
            </a:r>
          </a:p>
          <a:p>
            <a:pPr lvl="3"/>
            <a:r>
              <a:rPr lang="es-ES" sz="1800" dirty="0" smtClean="0"/>
              <a:t>Reducción de costos en industrias ya establecidas</a:t>
            </a:r>
          </a:p>
          <a:p>
            <a:pPr lvl="3"/>
            <a:r>
              <a:rPr lang="es-ES" sz="1800" dirty="0" smtClean="0"/>
              <a:t>Alcanzar escalas mínimas para entrar en industrias con altas barreras a la entrada</a:t>
            </a:r>
          </a:p>
          <a:p>
            <a:pPr lvl="3"/>
            <a:r>
              <a:rPr lang="es-ES" sz="1800" dirty="0" smtClean="0"/>
              <a:t>Aceleración del proceso de innovación tecnológica</a:t>
            </a:r>
          </a:p>
          <a:p>
            <a:pPr lvl="1">
              <a:spcBef>
                <a:spcPts val="1200"/>
              </a:spcBef>
              <a:buFont typeface="+mj-lt"/>
              <a:buAutoNum type="arabicPeriod"/>
            </a:pPr>
            <a:r>
              <a:rPr lang="es-ES" b="1" dirty="0" smtClean="0"/>
              <a:t>Estímulo a la competencia</a:t>
            </a:r>
          </a:p>
          <a:p>
            <a:pPr lvl="3"/>
            <a:r>
              <a:rPr lang="es-ES" sz="1800" dirty="0" smtClean="0"/>
              <a:t>Sin perder </a:t>
            </a:r>
            <a:r>
              <a:rPr lang="es-ES" sz="1800" dirty="0" smtClean="0"/>
              <a:t>los </a:t>
            </a:r>
            <a:r>
              <a:rPr lang="es-ES" sz="1800" dirty="0" smtClean="0"/>
              <a:t>beneficios de empresas de mayor tamaño</a:t>
            </a:r>
          </a:p>
          <a:p>
            <a:pPr lvl="1">
              <a:spcBef>
                <a:spcPts val="1200"/>
              </a:spcBef>
              <a:buFont typeface="+mj-lt"/>
              <a:buAutoNum type="arabicPeriod"/>
            </a:pPr>
            <a:r>
              <a:rPr lang="es-ES" b="1" dirty="0" smtClean="0"/>
              <a:t>Aumento de la variedad de bienes y servicios</a:t>
            </a:r>
          </a:p>
          <a:p>
            <a:pPr lvl="3"/>
            <a:r>
              <a:rPr lang="es-ES" sz="1800" dirty="0" smtClean="0"/>
              <a:t>Creación de comercio intraindustrial</a:t>
            </a: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etapas más avanzadas de la integración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772816"/>
            <a:ext cx="8280920" cy="489654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000"/>
              </a:spcBef>
            </a:pPr>
            <a:r>
              <a:rPr lang="es-ES" dirty="0" smtClean="0"/>
              <a:t>Integración de los </a:t>
            </a:r>
            <a:r>
              <a:rPr lang="es-ES" b="1" dirty="0" smtClean="0"/>
              <a:t>mercados del trabajo</a:t>
            </a:r>
          </a:p>
          <a:p>
            <a:pPr>
              <a:spcBef>
                <a:spcPts val="1000"/>
              </a:spcBef>
            </a:pPr>
            <a:r>
              <a:rPr lang="es-ES" dirty="0" smtClean="0"/>
              <a:t>Integración de los </a:t>
            </a:r>
            <a:r>
              <a:rPr lang="es-ES" b="1" dirty="0" smtClean="0"/>
              <a:t>mercados financieros</a:t>
            </a:r>
          </a:p>
          <a:p>
            <a:pPr>
              <a:spcBef>
                <a:spcPts val="1000"/>
              </a:spcBef>
            </a:pPr>
            <a:r>
              <a:rPr lang="es-ES" dirty="0" smtClean="0"/>
              <a:t>Mientras más sofisticada la integración, mayor es la importancia de las medidas positivas</a:t>
            </a:r>
          </a:p>
          <a:p>
            <a:pPr>
              <a:spcBef>
                <a:spcPts val="1000"/>
              </a:spcBef>
            </a:pPr>
            <a:r>
              <a:rPr lang="es-ES" b="1" dirty="0" smtClean="0"/>
              <a:t>Coordinación -&gt; Armonización -&gt;Unificación de legislaciones nacionales </a:t>
            </a:r>
            <a:r>
              <a:rPr lang="es-ES" dirty="0" smtClean="0"/>
              <a:t>(reglamentos técnicos, ayudas de Estado, fusiones, etc.)</a:t>
            </a:r>
          </a:p>
          <a:p>
            <a:pPr>
              <a:spcBef>
                <a:spcPts val="1000"/>
              </a:spcBef>
            </a:pPr>
            <a:r>
              <a:rPr lang="es-ES" b="1" dirty="0" smtClean="0"/>
              <a:t>Política monetaria común:</a:t>
            </a:r>
            <a:r>
              <a:rPr lang="es-ES" dirty="0" smtClean="0"/>
              <a:t> moneda común, un solo tipo de interés determinado por un banco central supranacional, coordinación políticas fiscales</a:t>
            </a:r>
          </a:p>
          <a:p>
            <a:pPr>
              <a:spcBef>
                <a:spcPts val="1000"/>
              </a:spcBef>
            </a:pPr>
            <a:r>
              <a:rPr lang="es-ES" dirty="0" smtClean="0"/>
              <a:t>Principal (y casi única) experiencia: la </a:t>
            </a:r>
            <a:r>
              <a:rPr lang="es-ES" b="1" dirty="0" smtClean="0"/>
              <a:t>UE</a:t>
            </a:r>
          </a:p>
          <a:p>
            <a:pPr lvl="1">
              <a:spcBef>
                <a:spcPts val="600"/>
              </a:spcBef>
            </a:pPr>
            <a:r>
              <a:rPr lang="es-ES" dirty="0" smtClean="0"/>
              <a:t>No todos sus miembros participan de </a:t>
            </a:r>
            <a:r>
              <a:rPr lang="es-ES" dirty="0" smtClean="0"/>
              <a:t>la Zona Euro</a:t>
            </a:r>
            <a:endParaRPr lang="es-ES" spc="-150" dirty="0" smtClean="0"/>
          </a:p>
          <a:p>
            <a:pPr lvl="1">
              <a:spcBef>
                <a:spcPts val="600"/>
              </a:spcBef>
            </a:pPr>
            <a:r>
              <a:rPr lang="es-ES" dirty="0" smtClean="0"/>
              <a:t>Resistencia gobiernos a ceder competencias en temas </a:t>
            </a:r>
            <a:r>
              <a:rPr lang="es-ES" dirty="0" smtClean="0"/>
              <a:t>clave</a:t>
            </a:r>
          </a:p>
          <a:p>
            <a:pPr lvl="1">
              <a:spcBef>
                <a:spcPts val="600"/>
              </a:spcBef>
            </a:pPr>
            <a:r>
              <a:rPr lang="es-ES" dirty="0" smtClean="0"/>
              <a:t>UEM sujeta a fuertes cuestionamientos: ¿Tiene sentido una sola política monetaria para países muy distintos? ¿Y manteniendo políticas fiscales independientes? 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5696" y="2204864"/>
            <a:ext cx="6698704" cy="2232248"/>
          </a:xfrm>
        </p:spPr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acuerdos comerciales preferenciales</a:t>
            </a:r>
            <a:r>
              <a:rPr lang="es-ES" dirty="0"/>
              <a:t/>
            </a:r>
            <a:br>
              <a:rPr lang="es-ES" dirty="0"/>
            </a:b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37200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2918</Words>
  <Application>Microsoft Office PowerPoint</Application>
  <PresentationFormat>On-screen Show (4:3)</PresentationFormat>
  <Paragraphs>386</Paragraphs>
  <Slides>34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Mod</vt:lpstr>
      <vt:lpstr>Tópicos de economía internacional IN70Z.02</vt:lpstr>
      <vt:lpstr>Temas de la clase de hoy</vt:lpstr>
      <vt:lpstr>  Breve marco conceptual </vt:lpstr>
      <vt:lpstr> Algunos conceptos básicos </vt:lpstr>
      <vt:lpstr>Jerarquía tradicional de las modalidades de integración económica</vt:lpstr>
      <vt:lpstr>Los efectos estáticos de la integración comercial</vt:lpstr>
      <vt:lpstr>Los efectos dinámicos de la integración comercial</vt:lpstr>
      <vt:lpstr>Las etapas más avanzadas de la integración</vt:lpstr>
      <vt:lpstr>  Los acuerdos comerciales preferenciales </vt:lpstr>
      <vt:lpstr>Evolución histórica del regionalismo</vt:lpstr>
      <vt:lpstr>Evolución histórica del regionalismo (Cont.)</vt:lpstr>
      <vt:lpstr>Gran parte de A. Latina se ha embarcado en TLCs con socios extrarregionales</vt:lpstr>
      <vt:lpstr>¿Por qué los países negocian acuerdos preferenciales?</vt:lpstr>
      <vt:lpstr>¿Cuáles han sido los principales costos?</vt:lpstr>
      <vt:lpstr>Las transformaciones recientes en la economía mundial tienen diversos impactos sobre los TLCs</vt:lpstr>
      <vt:lpstr>¿Cuáles son las implicancias para la agenda de los acuerdos?</vt:lpstr>
      <vt:lpstr>La experiencia de Chile</vt:lpstr>
      <vt:lpstr>Desde 1990 los TLC son un pilar central de la estrategia de inserción comercial de Chile</vt:lpstr>
      <vt:lpstr>Estrategia de negociación   </vt:lpstr>
      <vt:lpstr>ADMINISTRACIÓN DE LOS ACUERDOS</vt:lpstr>
      <vt:lpstr>TLC CHILE-ESTADOS UNIDOS: CAPÍTULOS NEGOCIADOS </vt:lpstr>
      <vt:lpstr>ACUERDO “SIN PERDEDORES” EN LO COMERCIAL</vt:lpstr>
      <vt:lpstr>Las exportaciones no cobre son mayoritarias en los envíos de Chile a EE.UU.</vt:lpstr>
      <vt:lpstr>Las exportaciones de Chile a EE.UU. son menos concentradas que a la UE y Asia</vt:lpstr>
      <vt:lpstr>Acuerdo de Asociación Chile-UE</vt:lpstr>
      <vt:lpstr>Capítulos del Acuerdo Comercial</vt:lpstr>
      <vt:lpstr>Las exportaciones chilenas a la UE han crecido fuertemente desde la entrada en vigor del acuerdo </vt:lpstr>
      <vt:lpstr>Las exportaciones chilenas a la UE siguen fuertemente concentradas en cobre </vt:lpstr>
      <vt:lpstr>Tratado de Libre Comercio Chile-China</vt:lpstr>
      <vt:lpstr>Las exportaciones a China se han disparado desde la entrada en vigor del TLC…  </vt:lpstr>
      <vt:lpstr>El Acuerdo de Asociación Transpacífico (TPP)</vt:lpstr>
      <vt:lpstr>¿Cuánto le aporta el TPP a Chile?</vt:lpstr>
      <vt:lpstr>TLCs: Un balance</vt:lpstr>
      <vt:lpstr>Muchas gracias y hasta el próximo miércoles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Sebastian</dc:creator>
  <cp:lastModifiedBy>userzen01</cp:lastModifiedBy>
  <cp:revision>111</cp:revision>
  <dcterms:created xsi:type="dcterms:W3CDTF">2011-05-01T18:39:39Z</dcterms:created>
  <dcterms:modified xsi:type="dcterms:W3CDTF">2012-04-25T17:43:02Z</dcterms:modified>
</cp:coreProperties>
</file>