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3" r:id="rId22"/>
    <p:sldId id="281" r:id="rId23"/>
    <p:sldId id="277" r:id="rId24"/>
    <p:sldId id="278" r:id="rId25"/>
    <p:sldId id="279" r:id="rId26"/>
    <p:sldId id="282" r:id="rId27"/>
    <p:sldId id="284" r:id="rId28"/>
    <p:sldId id="285" r:id="rId29"/>
    <p:sldId id="286" r:id="rId30"/>
    <p:sldId id="287" r:id="rId31"/>
    <p:sldId id="289" r:id="rId32"/>
    <p:sldId id="288" r:id="rId33"/>
    <p:sldId id="290" r:id="rId34"/>
    <p:sldId id="291" r:id="rId35"/>
    <p:sldId id="293" r:id="rId36"/>
    <p:sldId id="292" r:id="rId37"/>
    <p:sldId id="294" r:id="rId38"/>
    <p:sldId id="295" r:id="rId39"/>
    <p:sldId id="296" r:id="rId40"/>
    <p:sldId id="297" r:id="rId41"/>
    <p:sldId id="298" r:id="rId42"/>
    <p:sldId id="318" r:id="rId43"/>
    <p:sldId id="299" r:id="rId44"/>
    <p:sldId id="300" r:id="rId45"/>
    <p:sldId id="302" r:id="rId46"/>
    <p:sldId id="301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7" r:id="rId58"/>
    <p:sldId id="313" r:id="rId59"/>
    <p:sldId id="316" r:id="rId60"/>
    <p:sldId id="315" r:id="rId61"/>
    <p:sldId id="320" r:id="rId62"/>
    <p:sldId id="319" r:id="rId63"/>
    <p:sldId id="321" r:id="rId64"/>
    <p:sldId id="323" r:id="rId65"/>
    <p:sldId id="322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3" r:id="rId75"/>
    <p:sldId id="258" r:id="rId76"/>
  </p:sldIdLst>
  <p:sldSz cx="9144000" cy="5143500" type="screen16x9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60"/>
  </p:normalViewPr>
  <p:slideViewPr>
    <p:cSldViewPr>
      <p:cViewPr>
        <p:scale>
          <a:sx n="90" d="100"/>
          <a:sy n="90" d="100"/>
        </p:scale>
        <p:origin x="-2298" y="-11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647B5-2345-4C35-AE53-9682A4A5B710}" type="datetimeFigureOut">
              <a:rPr lang="es-CL" smtClean="0"/>
              <a:t>14-10-2016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02F8F-0432-4957-A046-F5A873A531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211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2F8F-0432-4957-A046-F5A873A531FB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8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2F8F-0432-4957-A046-F5A873A531FB}" type="slidenum">
              <a:rPr lang="es-CL" smtClean="0"/>
              <a:t>74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8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323528" y="2551212"/>
            <a:ext cx="8208912" cy="1267073"/>
          </a:xfrm>
        </p:spPr>
        <p:txBody>
          <a:bodyPr anchor="t"/>
          <a:lstStyle>
            <a:lvl1pPr algn="l">
              <a:defRPr b="1">
                <a:solidFill>
                  <a:srgbClr val="EB712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Título de la Charla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915816" y="3866728"/>
            <a:ext cx="5616624" cy="433214"/>
          </a:xfrm>
        </p:spPr>
        <p:txBody>
          <a:bodyPr anchor="ctr"/>
          <a:lstStyle>
            <a:lvl1pPr marL="0" indent="0" algn="r">
              <a:buNone/>
              <a:defRPr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Conferencista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5089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435280" cy="857250"/>
          </a:xfrm>
        </p:spPr>
        <p:txBody>
          <a:bodyPr/>
          <a:lstStyle>
            <a:lvl1pPr algn="l">
              <a:defRPr b="1">
                <a:solidFill>
                  <a:srgbClr val="EB7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Titulo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4F6735D-DCDE-47B3-89F2-61DB92F20840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218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3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51520" y="205979"/>
            <a:ext cx="843528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Título </a:t>
            </a:r>
            <a:r>
              <a:rPr lang="es-ES" dirty="0" smtClean="0"/>
              <a:t>Pagina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1200151"/>
            <a:ext cx="843528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04F6735D-DCDE-47B3-89F2-61DB92F20840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712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EB712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888853"/>
            <a:ext cx="8568952" cy="1267073"/>
          </a:xfrm>
        </p:spPr>
        <p:txBody>
          <a:bodyPr>
            <a:noAutofit/>
          </a:bodyPr>
          <a:lstStyle/>
          <a:p>
            <a:pPr algn="ctr"/>
            <a:r>
              <a:rPr lang="es-CL" sz="4000" dirty="0" smtClean="0"/>
              <a:t>Escenarios de Incendios</a:t>
            </a:r>
            <a:endParaRPr lang="es-CL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23728" y="3507854"/>
            <a:ext cx="6840760" cy="936104"/>
          </a:xfrm>
        </p:spPr>
        <p:txBody>
          <a:bodyPr>
            <a:normAutofit fontScale="62500" lnSpcReduction="20000"/>
          </a:bodyPr>
          <a:lstStyle/>
          <a:p>
            <a:r>
              <a:rPr lang="es-CL" dirty="0" smtClean="0"/>
              <a:t>Miguel </a:t>
            </a:r>
            <a:r>
              <a:rPr lang="es-CL" dirty="0" smtClean="0"/>
              <a:t>Ángel Pérez – </a:t>
            </a:r>
            <a:r>
              <a:rPr lang="es-CL" dirty="0" smtClean="0"/>
              <a:t>IDIEM</a:t>
            </a:r>
          </a:p>
          <a:p>
            <a:r>
              <a:rPr lang="es-CL" dirty="0" err="1" smtClean="0"/>
              <a:t>MSc</a:t>
            </a:r>
            <a:r>
              <a:rPr lang="es-CL" dirty="0" smtClean="0"/>
              <a:t> </a:t>
            </a:r>
            <a:r>
              <a:rPr lang="es-CL" dirty="0" err="1" smtClean="0"/>
              <a:t>Structural</a:t>
            </a:r>
            <a:r>
              <a:rPr lang="es-CL" dirty="0" smtClean="0"/>
              <a:t> and </a:t>
            </a:r>
            <a:r>
              <a:rPr lang="es-CL" dirty="0" err="1" smtClean="0"/>
              <a:t>Fire</a:t>
            </a:r>
            <a:r>
              <a:rPr lang="es-CL" dirty="0" smtClean="0"/>
              <a:t> Safety </a:t>
            </a:r>
            <a:r>
              <a:rPr lang="es-CL" dirty="0" err="1" smtClean="0"/>
              <a:t>Engineering</a:t>
            </a:r>
            <a:r>
              <a:rPr lang="es-CL" dirty="0" smtClean="0"/>
              <a:t>, U. of Edinburgh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988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NFPA 101 </a:t>
            </a:r>
            <a:r>
              <a:rPr lang="es-CL" sz="3200" dirty="0" err="1" smtClean="0"/>
              <a:t>Fire</a:t>
            </a:r>
            <a:r>
              <a:rPr lang="es-CL" sz="3200" dirty="0" smtClean="0"/>
              <a:t> Safety </a:t>
            </a:r>
            <a:r>
              <a:rPr lang="es-CL" sz="3200" dirty="0" err="1" smtClean="0"/>
              <a:t>Code</a:t>
            </a:r>
            <a:endParaRPr lang="es-CL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10</a:t>
            </a:fld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Capítulo 5. Performance-</a:t>
            </a:r>
            <a:r>
              <a:rPr lang="es-CL" dirty="0" err="1" smtClean="0"/>
              <a:t>based</a:t>
            </a:r>
            <a:r>
              <a:rPr lang="es-CL" dirty="0" smtClean="0"/>
              <a:t> </a:t>
            </a:r>
            <a:r>
              <a:rPr lang="es-CL" dirty="0" err="1" smtClean="0"/>
              <a:t>option</a:t>
            </a:r>
            <a:endParaRPr lang="es-CL" dirty="0" smtClean="0"/>
          </a:p>
          <a:p>
            <a:r>
              <a:rPr lang="es-CL" dirty="0" smtClean="0"/>
              <a:t>5.2 Criterios de Desempeño</a:t>
            </a:r>
          </a:p>
          <a:p>
            <a:r>
              <a:rPr lang="es-CL" dirty="0" smtClean="0"/>
              <a:t>5.5.3 Escenarios de Incendios requeridos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59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NFPA 101 </a:t>
            </a:r>
            <a:r>
              <a:rPr lang="es-CL" sz="3200" dirty="0" err="1" smtClean="0"/>
              <a:t>Fire</a:t>
            </a:r>
            <a:r>
              <a:rPr lang="es-CL" sz="3200" dirty="0" smtClean="0"/>
              <a:t> Safety </a:t>
            </a:r>
            <a:r>
              <a:rPr lang="es-CL" sz="3200" dirty="0" err="1" smtClean="0"/>
              <a:t>Code</a:t>
            </a:r>
            <a:endParaRPr lang="es-CL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11</a:t>
            </a:fld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Escenario 1:</a:t>
            </a:r>
          </a:p>
          <a:p>
            <a:pPr lvl="1"/>
            <a:r>
              <a:rPr lang="es-CL" dirty="0" smtClean="0"/>
              <a:t>Incendio típico para el tipo de ocupación</a:t>
            </a:r>
          </a:p>
          <a:p>
            <a:r>
              <a:rPr lang="es-CL" sz="1900" b="0" dirty="0"/>
              <a:t>(a) </a:t>
            </a:r>
            <a:r>
              <a:rPr lang="es-CL" sz="1900" b="0" dirty="0" smtClean="0"/>
              <a:t>Actividad de los ocupantes</a:t>
            </a:r>
            <a:endParaRPr lang="es-CL" sz="1900" b="0" dirty="0"/>
          </a:p>
          <a:p>
            <a:r>
              <a:rPr lang="es-CL" sz="1900" b="0" dirty="0"/>
              <a:t>(b) </a:t>
            </a:r>
            <a:r>
              <a:rPr lang="es-CL" sz="1900" b="0" dirty="0" smtClean="0"/>
              <a:t>Cantidad y ubicación</a:t>
            </a:r>
            <a:endParaRPr lang="es-CL" sz="1900" b="0" dirty="0"/>
          </a:p>
          <a:p>
            <a:r>
              <a:rPr lang="es-CL" sz="1900" b="0" dirty="0"/>
              <a:t>(c) </a:t>
            </a:r>
            <a:r>
              <a:rPr lang="es-CL" sz="1900" b="0" dirty="0" smtClean="0"/>
              <a:t>Tamaño de la habitación</a:t>
            </a:r>
            <a:endParaRPr lang="es-CL" sz="1900" b="0" dirty="0"/>
          </a:p>
          <a:p>
            <a:r>
              <a:rPr lang="es-CL" sz="1900" b="0" dirty="0"/>
              <a:t>(d) </a:t>
            </a:r>
            <a:r>
              <a:rPr lang="es-CL" sz="1900" b="0" dirty="0" smtClean="0"/>
              <a:t>Contenido y mobiliario</a:t>
            </a:r>
            <a:endParaRPr lang="es-CL" sz="1900" b="0" dirty="0"/>
          </a:p>
          <a:p>
            <a:r>
              <a:rPr lang="es-CL" sz="1900" b="0" dirty="0"/>
              <a:t>(e) </a:t>
            </a:r>
            <a:r>
              <a:rPr lang="es-CL" sz="1900" b="0" dirty="0" smtClean="0"/>
              <a:t>Propiedades del combustible y fuentes de ignición</a:t>
            </a:r>
            <a:endParaRPr lang="es-CL" sz="1900" b="0" dirty="0"/>
          </a:p>
          <a:p>
            <a:r>
              <a:rPr lang="es-CL" sz="1900" b="0" dirty="0"/>
              <a:t>(f) </a:t>
            </a:r>
            <a:r>
              <a:rPr lang="es-CL" sz="1900" b="0" dirty="0" smtClean="0"/>
              <a:t>Condiciones de ventilación</a:t>
            </a:r>
            <a:endParaRPr lang="es-CL" sz="1900" b="0" dirty="0"/>
          </a:p>
          <a:p>
            <a:r>
              <a:rPr lang="en-US" sz="1900" b="0" dirty="0"/>
              <a:t>(g) </a:t>
            </a:r>
            <a:r>
              <a:rPr lang="es-CL" sz="1900" b="0" dirty="0" smtClean="0"/>
              <a:t>Identificación del primer objeto encendido y su ubicación</a:t>
            </a:r>
            <a:endParaRPr lang="es-CL" sz="1900" dirty="0"/>
          </a:p>
        </p:txBody>
      </p:sp>
    </p:spTree>
    <p:extLst>
      <p:ext uri="{BB962C8B-B14F-4D97-AF65-F5344CB8AC3E}">
        <p14:creationId xmlns:p14="http://schemas.microsoft.com/office/powerpoint/2010/main" val="26231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NFPA 101 </a:t>
            </a:r>
            <a:r>
              <a:rPr lang="es-CL" sz="3200" dirty="0" err="1" smtClean="0"/>
              <a:t>Fire</a:t>
            </a:r>
            <a:r>
              <a:rPr lang="es-CL" sz="3200" dirty="0" smtClean="0"/>
              <a:t> Safety </a:t>
            </a:r>
            <a:r>
              <a:rPr lang="es-CL" sz="3200" dirty="0" err="1" smtClean="0"/>
              <a:t>Code</a:t>
            </a:r>
            <a:endParaRPr lang="es-CL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12</a:t>
            </a:fld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Escenario 2:</a:t>
            </a:r>
          </a:p>
          <a:p>
            <a:pPr marL="0" indent="0" algn="just">
              <a:buNone/>
            </a:pPr>
            <a:r>
              <a:rPr lang="en-US" b="0" dirty="0"/>
              <a:t>	</a:t>
            </a:r>
            <a:r>
              <a:rPr lang="en-US" sz="2800" dirty="0" smtClean="0"/>
              <a:t>- Un </a:t>
            </a:r>
            <a:r>
              <a:rPr lang="en-US" sz="2800" dirty="0" err="1" smtClean="0"/>
              <a:t>incendio</a:t>
            </a:r>
            <a:r>
              <a:rPr lang="en-US" sz="2800" dirty="0" smtClean="0"/>
              <a:t> de </a:t>
            </a:r>
            <a:r>
              <a:rPr lang="en-US" sz="2800" dirty="0" err="1" smtClean="0"/>
              <a:t>desarrollo</a:t>
            </a:r>
            <a:r>
              <a:rPr lang="en-US" sz="2800" dirty="0" smtClean="0"/>
              <a:t> ultra-</a:t>
            </a:r>
            <a:r>
              <a:rPr lang="en-US" sz="2800" dirty="0" err="1" smtClean="0"/>
              <a:t>rápido</a:t>
            </a:r>
            <a:r>
              <a:rPr lang="en-US" sz="2800" dirty="0" smtClean="0"/>
              <a:t> en la principal </a:t>
            </a:r>
            <a:r>
              <a:rPr lang="en-US" sz="2800" dirty="0" err="1" smtClean="0"/>
              <a:t>vía</a:t>
            </a:r>
            <a:r>
              <a:rPr lang="en-US" sz="2800" dirty="0" smtClean="0"/>
              <a:t> de </a:t>
            </a:r>
            <a:r>
              <a:rPr lang="en-US" sz="2800" dirty="0" err="1" smtClean="0"/>
              <a:t>egreso</a:t>
            </a:r>
            <a:r>
              <a:rPr lang="en-US" sz="2800" dirty="0" smtClean="0"/>
              <a:t>, con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puertas</a:t>
            </a:r>
            <a:r>
              <a:rPr lang="en-US" sz="2800" dirty="0" smtClean="0"/>
              <a:t> </a:t>
            </a:r>
            <a:r>
              <a:rPr lang="en-US" sz="2800" dirty="0" err="1" smtClean="0"/>
              <a:t>interiores</a:t>
            </a:r>
            <a:r>
              <a:rPr lang="en-US" sz="2800" dirty="0" smtClean="0"/>
              <a:t> </a:t>
            </a:r>
            <a:r>
              <a:rPr lang="en-US" sz="2800" dirty="0" err="1" smtClean="0"/>
              <a:t>abiertas</a:t>
            </a:r>
            <a:r>
              <a:rPr lang="en-US" sz="2800" dirty="0" smtClean="0"/>
              <a:t> al </a:t>
            </a:r>
            <a:r>
              <a:rPr lang="en-US" sz="2800" dirty="0" err="1" smtClean="0"/>
              <a:t>inicio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r>
              <a:rPr lang="en-US" sz="2800" dirty="0" smtClean="0"/>
              <a:t>.</a:t>
            </a:r>
          </a:p>
          <a:p>
            <a:pPr marL="0" indent="0" algn="just">
              <a:buNone/>
            </a:pPr>
            <a:r>
              <a:rPr lang="en-US" sz="2800" dirty="0" smtClean="0"/>
              <a:t>(Para </a:t>
            </a:r>
            <a:r>
              <a:rPr lang="en-US" sz="2800" dirty="0" err="1" smtClean="0"/>
              <a:t>analizar</a:t>
            </a:r>
            <a:r>
              <a:rPr lang="en-US" sz="2800" dirty="0" smtClean="0"/>
              <a:t> la </a:t>
            </a:r>
            <a:r>
              <a:rPr lang="en-US" sz="2800" dirty="0" err="1" smtClean="0"/>
              <a:t>reducción</a:t>
            </a:r>
            <a:r>
              <a:rPr lang="en-US" sz="2800" dirty="0" smtClean="0"/>
              <a:t> en el </a:t>
            </a:r>
            <a:r>
              <a:rPr lang="en-US" sz="2800" dirty="0" err="1" smtClean="0"/>
              <a:t>número</a:t>
            </a:r>
            <a:r>
              <a:rPr lang="en-US" sz="2800" dirty="0" smtClean="0"/>
              <a:t> </a:t>
            </a:r>
            <a:r>
              <a:rPr lang="en-US" sz="2800" dirty="0" err="1" smtClean="0"/>
              <a:t>disponible</a:t>
            </a:r>
            <a:r>
              <a:rPr lang="en-US" sz="2800" dirty="0" smtClean="0"/>
              <a:t> de </a:t>
            </a:r>
            <a:r>
              <a:rPr lang="en-US" sz="2800" dirty="0" err="1" smtClean="0"/>
              <a:t>egresos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24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NFPA 101 </a:t>
            </a:r>
            <a:r>
              <a:rPr lang="es-CL" sz="3200" dirty="0" err="1" smtClean="0"/>
              <a:t>Fire</a:t>
            </a:r>
            <a:r>
              <a:rPr lang="es-CL" sz="3200" dirty="0" smtClean="0"/>
              <a:t> Safety </a:t>
            </a:r>
            <a:r>
              <a:rPr lang="es-CL" sz="3200" dirty="0" err="1" smtClean="0"/>
              <a:t>Code</a:t>
            </a:r>
            <a:endParaRPr lang="es-CL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13</a:t>
            </a:fld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Escenario 3:</a:t>
            </a:r>
          </a:p>
          <a:p>
            <a:pPr marL="0" indent="0" algn="just">
              <a:buNone/>
            </a:pPr>
            <a:r>
              <a:rPr lang="en-US" b="0" dirty="0"/>
              <a:t>	</a:t>
            </a:r>
            <a:r>
              <a:rPr lang="en-US" sz="2800" dirty="0" smtClean="0"/>
              <a:t>- Un </a:t>
            </a:r>
            <a:r>
              <a:rPr lang="en-US" sz="2800" dirty="0" err="1" smtClean="0"/>
              <a:t>incendio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se </a:t>
            </a:r>
            <a:r>
              <a:rPr lang="en-US" sz="2800" dirty="0" err="1" smtClean="0"/>
              <a:t>inicia</a:t>
            </a:r>
            <a:r>
              <a:rPr lang="en-US" sz="2800" dirty="0" smtClean="0"/>
              <a:t> en un </a:t>
            </a:r>
            <a:r>
              <a:rPr lang="en-US" sz="2800" dirty="0" err="1" smtClean="0"/>
              <a:t>recinto</a:t>
            </a:r>
            <a:r>
              <a:rPr lang="en-US" sz="2800" dirty="0" smtClean="0"/>
              <a:t> no-</a:t>
            </a:r>
            <a:r>
              <a:rPr lang="en-US" sz="2800" dirty="0" err="1" smtClean="0"/>
              <a:t>ocupado</a:t>
            </a:r>
            <a:r>
              <a:rPr lang="en-US" sz="2800" dirty="0" smtClean="0"/>
              <a:t>, </a:t>
            </a:r>
            <a:r>
              <a:rPr lang="en-US" sz="2800" dirty="0" err="1" smtClean="0"/>
              <a:t>potencialmente</a:t>
            </a:r>
            <a:r>
              <a:rPr lang="en-US" sz="2800" dirty="0" smtClean="0"/>
              <a:t> </a:t>
            </a:r>
            <a:r>
              <a:rPr lang="en-US" sz="2800" dirty="0" err="1" smtClean="0"/>
              <a:t>peligroso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personas en </a:t>
            </a:r>
            <a:r>
              <a:rPr lang="en-US" sz="2800" dirty="0" err="1" smtClean="0"/>
              <a:t>otros</a:t>
            </a:r>
            <a:r>
              <a:rPr lang="en-US" sz="2800" dirty="0" smtClean="0"/>
              <a:t> </a:t>
            </a:r>
            <a:r>
              <a:rPr lang="en-US" sz="2800" dirty="0" err="1" smtClean="0"/>
              <a:t>recintos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smtClean="0"/>
              <a:t>(Para </a:t>
            </a:r>
            <a:r>
              <a:rPr lang="en-US" sz="2800" dirty="0" err="1" smtClean="0"/>
              <a:t>analizar</a:t>
            </a:r>
            <a:r>
              <a:rPr lang="en-US" sz="2800" dirty="0" smtClean="0"/>
              <a:t> la </a:t>
            </a:r>
            <a:r>
              <a:rPr lang="en-US" sz="2800" dirty="0" err="1" smtClean="0"/>
              <a:t>ocurrencia</a:t>
            </a:r>
            <a:r>
              <a:rPr lang="en-US" sz="2800" dirty="0" smtClean="0"/>
              <a:t> de un </a:t>
            </a:r>
            <a:r>
              <a:rPr lang="en-US" sz="2800" dirty="0" err="1" smtClean="0"/>
              <a:t>incendio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puede</a:t>
            </a:r>
            <a:r>
              <a:rPr lang="en-US" sz="2800" dirty="0" smtClean="0"/>
              <a:t> </a:t>
            </a:r>
            <a:r>
              <a:rPr lang="en-US" sz="2800" dirty="0" err="1" smtClean="0"/>
              <a:t>moverse</a:t>
            </a:r>
            <a:r>
              <a:rPr lang="en-US" sz="2800" dirty="0" smtClean="0"/>
              <a:t> </a:t>
            </a:r>
            <a:r>
              <a:rPr lang="en-US" sz="2800" dirty="0" err="1" smtClean="0"/>
              <a:t>hacia</a:t>
            </a:r>
            <a:r>
              <a:rPr lang="en-US" sz="2800" dirty="0" smtClean="0"/>
              <a:t> </a:t>
            </a:r>
            <a:r>
              <a:rPr lang="en-US" sz="2800" dirty="0" err="1" smtClean="0"/>
              <a:t>zonas</a:t>
            </a:r>
            <a:r>
              <a:rPr lang="en-US" sz="2800" dirty="0" smtClean="0"/>
              <a:t> con gran </a:t>
            </a:r>
            <a:r>
              <a:rPr lang="en-US" sz="2800" dirty="0" err="1" smtClean="0"/>
              <a:t>ocupación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60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NFPA 101 </a:t>
            </a:r>
            <a:r>
              <a:rPr lang="es-CL" sz="3200" dirty="0" err="1" smtClean="0"/>
              <a:t>Fire</a:t>
            </a:r>
            <a:r>
              <a:rPr lang="es-CL" sz="3200" dirty="0" smtClean="0"/>
              <a:t> Safety </a:t>
            </a:r>
            <a:r>
              <a:rPr lang="es-CL" sz="3200" dirty="0" err="1" smtClean="0"/>
              <a:t>Code</a:t>
            </a:r>
            <a:endParaRPr lang="es-CL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14</a:t>
            </a:fld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Escenario 4:</a:t>
            </a:r>
          </a:p>
          <a:p>
            <a:pPr marL="0" indent="0" algn="just">
              <a:buNone/>
            </a:pPr>
            <a:r>
              <a:rPr lang="en-US" b="0" dirty="0"/>
              <a:t>	</a:t>
            </a:r>
            <a:r>
              <a:rPr lang="en-US" sz="2800" dirty="0" smtClean="0"/>
              <a:t>- Un </a:t>
            </a:r>
            <a:r>
              <a:rPr lang="en-US" sz="2800" dirty="0" err="1" smtClean="0"/>
              <a:t>incendio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se </a:t>
            </a:r>
            <a:r>
              <a:rPr lang="en-US" sz="2800" dirty="0" err="1" smtClean="0"/>
              <a:t>inicia</a:t>
            </a:r>
            <a:r>
              <a:rPr lang="en-US" sz="2800" dirty="0" smtClean="0"/>
              <a:t> en </a:t>
            </a:r>
            <a:r>
              <a:rPr lang="en-US" sz="2800" dirty="0" err="1" smtClean="0"/>
              <a:t>una</a:t>
            </a:r>
            <a:r>
              <a:rPr lang="en-US" sz="2800" dirty="0" smtClean="0"/>
              <a:t> pared </a:t>
            </a:r>
            <a:r>
              <a:rPr lang="en-US" sz="2800" dirty="0" err="1" smtClean="0"/>
              <a:t>oculta</a:t>
            </a:r>
            <a:r>
              <a:rPr lang="en-US" sz="2800" dirty="0" smtClean="0"/>
              <a:t> o en un </a:t>
            </a:r>
            <a:r>
              <a:rPr lang="en-US" sz="2800" dirty="0" err="1" smtClean="0"/>
              <a:t>espacio</a:t>
            </a:r>
            <a:r>
              <a:rPr lang="en-US" sz="2800" dirty="0" smtClean="0"/>
              <a:t> de </a:t>
            </a:r>
            <a:r>
              <a:rPr lang="en-US" sz="2800" dirty="0" err="1" smtClean="0"/>
              <a:t>cielo</a:t>
            </a:r>
            <a:r>
              <a:rPr lang="en-US" sz="2800" dirty="0" smtClean="0"/>
              <a:t> </a:t>
            </a:r>
            <a:r>
              <a:rPr lang="en-US" sz="2800" dirty="0" err="1" smtClean="0"/>
              <a:t>adyacente</a:t>
            </a:r>
            <a:r>
              <a:rPr lang="en-US" sz="2800" dirty="0" smtClean="0"/>
              <a:t> a un gran </a:t>
            </a:r>
            <a:r>
              <a:rPr lang="en-US" sz="2800" dirty="0" err="1" smtClean="0"/>
              <a:t>recinto</a:t>
            </a:r>
            <a:r>
              <a:rPr lang="en-US" sz="2800" dirty="0" smtClean="0"/>
              <a:t> </a:t>
            </a:r>
            <a:r>
              <a:rPr lang="en-US" sz="2800" dirty="0" err="1" smtClean="0"/>
              <a:t>ocupado</a:t>
            </a:r>
            <a:r>
              <a:rPr lang="en-US" sz="2800" dirty="0" smtClean="0"/>
              <a:t>.</a:t>
            </a:r>
          </a:p>
          <a:p>
            <a:pPr marL="0" indent="0" algn="just">
              <a:buNone/>
            </a:pPr>
            <a:r>
              <a:rPr lang="en-US" sz="2800" dirty="0" smtClean="0"/>
              <a:t>(Para </a:t>
            </a:r>
            <a:r>
              <a:rPr lang="en-US" sz="2800" dirty="0" err="1" smtClean="0"/>
              <a:t>analizar</a:t>
            </a:r>
            <a:r>
              <a:rPr lang="en-US" sz="2800" dirty="0" smtClean="0"/>
              <a:t> la </a:t>
            </a:r>
            <a:r>
              <a:rPr lang="en-US" sz="2800" dirty="0" err="1" smtClean="0"/>
              <a:t>ocurrencia</a:t>
            </a:r>
            <a:r>
              <a:rPr lang="en-US" sz="2800" dirty="0" smtClean="0"/>
              <a:t> de un </a:t>
            </a:r>
            <a:r>
              <a:rPr lang="en-US" sz="2800" dirty="0" err="1" smtClean="0"/>
              <a:t>incendio</a:t>
            </a:r>
            <a:r>
              <a:rPr lang="en-US" sz="2800" dirty="0" smtClean="0"/>
              <a:t> en </a:t>
            </a:r>
            <a:r>
              <a:rPr lang="en-US" sz="2800" dirty="0" err="1" smtClean="0"/>
              <a:t>espacios</a:t>
            </a:r>
            <a:r>
              <a:rPr lang="en-US" sz="2800" dirty="0" smtClean="0"/>
              <a:t> </a:t>
            </a:r>
            <a:r>
              <a:rPr lang="en-US" sz="2800" dirty="0" err="1" smtClean="0"/>
              <a:t>ocultos</a:t>
            </a:r>
            <a:r>
              <a:rPr lang="en-US" sz="2800" dirty="0" smtClean="0"/>
              <a:t> sin </a:t>
            </a:r>
            <a:r>
              <a:rPr lang="en-US" sz="2800" dirty="0" err="1" smtClean="0"/>
              <a:t>detección</a:t>
            </a:r>
            <a:r>
              <a:rPr lang="en-US" sz="2800" dirty="0" smtClean="0"/>
              <a:t> </a:t>
            </a:r>
            <a:r>
              <a:rPr lang="en-US" sz="2800" dirty="0" err="1" smtClean="0"/>
              <a:t>ni</a:t>
            </a:r>
            <a:r>
              <a:rPr lang="en-US" sz="2800" dirty="0" smtClean="0"/>
              <a:t> </a:t>
            </a:r>
            <a:r>
              <a:rPr lang="en-US" sz="2800" dirty="0" err="1" smtClean="0"/>
              <a:t>supresión</a:t>
            </a:r>
            <a:r>
              <a:rPr lang="en-US" sz="2800" dirty="0" smtClean="0"/>
              <a:t>, con </a:t>
            </a:r>
            <a:r>
              <a:rPr lang="en-US" sz="2800" dirty="0" err="1" smtClean="0"/>
              <a:t>potencial</a:t>
            </a:r>
            <a:r>
              <a:rPr lang="en-US" sz="2800" dirty="0" smtClean="0"/>
              <a:t> de </a:t>
            </a:r>
            <a:r>
              <a:rPr lang="en-US" sz="2800" dirty="0" err="1" smtClean="0"/>
              <a:t>afectar</a:t>
            </a:r>
            <a:r>
              <a:rPr lang="en-US" sz="2800" dirty="0" smtClean="0"/>
              <a:t> a un gran </a:t>
            </a:r>
            <a:r>
              <a:rPr lang="en-US" sz="2800" dirty="0" err="1" smtClean="0"/>
              <a:t>número</a:t>
            </a:r>
            <a:r>
              <a:rPr lang="en-US" sz="2800" dirty="0" smtClean="0"/>
              <a:t> de </a:t>
            </a:r>
            <a:r>
              <a:rPr lang="en-US" sz="2800" dirty="0" err="1" smtClean="0"/>
              <a:t>ocupantes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30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NFPA 101 </a:t>
            </a:r>
            <a:r>
              <a:rPr lang="es-CL" sz="3200" dirty="0" err="1" smtClean="0"/>
              <a:t>Fire</a:t>
            </a:r>
            <a:r>
              <a:rPr lang="es-CL" sz="3200" dirty="0" smtClean="0"/>
              <a:t> Safety </a:t>
            </a:r>
            <a:r>
              <a:rPr lang="es-CL" sz="3200" dirty="0" err="1" smtClean="0"/>
              <a:t>Code</a:t>
            </a:r>
            <a:endParaRPr lang="es-CL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15</a:t>
            </a:fld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Escenario 5:</a:t>
            </a:r>
          </a:p>
          <a:p>
            <a:pPr marL="0" indent="0" algn="just">
              <a:buNone/>
            </a:pPr>
            <a:r>
              <a:rPr lang="en-US" b="0" dirty="0"/>
              <a:t>	</a:t>
            </a:r>
            <a:r>
              <a:rPr lang="en-US" sz="2800" dirty="0" smtClean="0"/>
              <a:t>- Un </a:t>
            </a:r>
            <a:r>
              <a:rPr lang="en-US" sz="2800" dirty="0" err="1" smtClean="0"/>
              <a:t>incendio</a:t>
            </a:r>
            <a:r>
              <a:rPr lang="en-US" sz="2800" dirty="0" smtClean="0"/>
              <a:t> de </a:t>
            </a:r>
            <a:r>
              <a:rPr lang="en-US" sz="2800" dirty="0" err="1" smtClean="0"/>
              <a:t>desarrollo</a:t>
            </a:r>
            <a:r>
              <a:rPr lang="en-US" sz="2800" dirty="0" smtClean="0"/>
              <a:t> </a:t>
            </a:r>
            <a:r>
              <a:rPr lang="en-US" sz="2800" dirty="0" err="1" smtClean="0"/>
              <a:t>muy</a:t>
            </a:r>
            <a:r>
              <a:rPr lang="en-US" sz="2800" dirty="0" smtClean="0"/>
              <a:t> lento </a:t>
            </a:r>
            <a:r>
              <a:rPr lang="en-US" sz="2800" dirty="0" err="1" smtClean="0"/>
              <a:t>fuera</a:t>
            </a:r>
            <a:r>
              <a:rPr lang="en-US" sz="2800" dirty="0" smtClean="0"/>
              <a:t> del </a:t>
            </a:r>
            <a:r>
              <a:rPr lang="en-US" sz="2800" dirty="0" err="1" smtClean="0"/>
              <a:t>alcance</a:t>
            </a:r>
            <a:r>
              <a:rPr lang="en-US" sz="2800" dirty="0" smtClean="0"/>
              <a:t> de </a:t>
            </a:r>
            <a:r>
              <a:rPr lang="en-US" sz="2800" dirty="0" err="1" smtClean="0"/>
              <a:t>sistemas</a:t>
            </a:r>
            <a:r>
              <a:rPr lang="en-US" sz="2800" dirty="0" smtClean="0"/>
              <a:t> de </a:t>
            </a:r>
            <a:r>
              <a:rPr lang="en-US" sz="2800" dirty="0" err="1" smtClean="0"/>
              <a:t>protección</a:t>
            </a:r>
            <a:r>
              <a:rPr lang="en-US" sz="2800" dirty="0" smtClean="0"/>
              <a:t>, </a:t>
            </a:r>
            <a:r>
              <a:rPr lang="en-US" sz="2800" dirty="0" err="1" smtClean="0"/>
              <a:t>muy</a:t>
            </a:r>
            <a:r>
              <a:rPr lang="en-US" sz="2800" dirty="0" smtClean="0"/>
              <a:t> </a:t>
            </a:r>
            <a:r>
              <a:rPr lang="en-US" sz="2800" dirty="0" err="1" smtClean="0"/>
              <a:t>cerca</a:t>
            </a:r>
            <a:r>
              <a:rPr lang="en-US" sz="2800" dirty="0" smtClean="0"/>
              <a:t> de </a:t>
            </a:r>
            <a:r>
              <a:rPr lang="en-US" sz="2800" dirty="0" err="1" smtClean="0"/>
              <a:t>zonas</a:t>
            </a:r>
            <a:r>
              <a:rPr lang="en-US" sz="2800" dirty="0" smtClean="0"/>
              <a:t> con gran </a:t>
            </a:r>
            <a:r>
              <a:rPr lang="en-US" sz="2800" dirty="0" err="1" smtClean="0"/>
              <a:t>ocupación</a:t>
            </a:r>
            <a:r>
              <a:rPr lang="en-US" sz="2800" dirty="0" smtClean="0"/>
              <a:t>.</a:t>
            </a:r>
          </a:p>
          <a:p>
            <a:pPr marL="0" indent="0" algn="just">
              <a:buNone/>
            </a:pPr>
            <a:r>
              <a:rPr lang="en-US" sz="2800" dirty="0" smtClean="0"/>
              <a:t>(Para </a:t>
            </a:r>
            <a:r>
              <a:rPr lang="en-US" sz="2800" dirty="0" err="1" smtClean="0"/>
              <a:t>analizar</a:t>
            </a:r>
            <a:r>
              <a:rPr lang="en-US" sz="2800" dirty="0" smtClean="0"/>
              <a:t> la </a:t>
            </a:r>
            <a:r>
              <a:rPr lang="en-US" sz="2800" dirty="0" err="1" smtClean="0"/>
              <a:t>ocurrencia</a:t>
            </a:r>
            <a:r>
              <a:rPr lang="en-US" sz="2800" dirty="0" smtClean="0"/>
              <a:t> de </a:t>
            </a:r>
            <a:r>
              <a:rPr lang="en-US" sz="2800" dirty="0" err="1" smtClean="0"/>
              <a:t>incendios</a:t>
            </a:r>
            <a:r>
              <a:rPr lang="en-US" sz="2800" dirty="0" smtClean="0"/>
              <a:t> </a:t>
            </a:r>
            <a:r>
              <a:rPr lang="en-US" sz="2800" dirty="0" err="1" smtClean="0"/>
              <a:t>significativos</a:t>
            </a:r>
            <a:r>
              <a:rPr lang="en-US" sz="2800" dirty="0" smtClean="0"/>
              <a:t> </a:t>
            </a:r>
            <a:r>
              <a:rPr lang="en-US" sz="2800" dirty="0" err="1" smtClean="0"/>
              <a:t>producto</a:t>
            </a:r>
            <a:r>
              <a:rPr lang="en-US" sz="2800" dirty="0" smtClean="0"/>
              <a:t> de </a:t>
            </a:r>
            <a:r>
              <a:rPr lang="en-US" sz="2800" dirty="0" err="1" smtClean="0"/>
              <a:t>fuentes</a:t>
            </a:r>
            <a:r>
              <a:rPr lang="en-US" sz="2800" dirty="0" smtClean="0"/>
              <a:t> de </a:t>
            </a:r>
            <a:r>
              <a:rPr lang="en-US" sz="2800" dirty="0" err="1" smtClean="0"/>
              <a:t>ignición</a:t>
            </a:r>
            <a:r>
              <a:rPr lang="en-US" sz="2800" dirty="0" smtClean="0"/>
              <a:t> </a:t>
            </a:r>
            <a:r>
              <a:rPr lang="en-US" sz="2800" dirty="0" err="1" smtClean="0"/>
              <a:t>pequeñas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55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NFPA 101 </a:t>
            </a:r>
            <a:r>
              <a:rPr lang="es-CL" sz="3200" dirty="0" err="1" smtClean="0"/>
              <a:t>Fire</a:t>
            </a:r>
            <a:r>
              <a:rPr lang="es-CL" sz="3200" dirty="0" smtClean="0"/>
              <a:t> Safety </a:t>
            </a:r>
            <a:r>
              <a:rPr lang="es-CL" sz="3200" dirty="0" err="1" smtClean="0"/>
              <a:t>Code</a:t>
            </a:r>
            <a:endParaRPr lang="es-CL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16</a:t>
            </a:fld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Escenario 6:</a:t>
            </a:r>
          </a:p>
          <a:p>
            <a:pPr marL="0" indent="0" algn="just">
              <a:buNone/>
            </a:pPr>
            <a:r>
              <a:rPr lang="en-US" b="0" dirty="0"/>
              <a:t>	</a:t>
            </a:r>
            <a:r>
              <a:rPr lang="en-US" sz="2800" dirty="0" smtClean="0"/>
              <a:t>- </a:t>
            </a:r>
            <a:r>
              <a:rPr lang="en-US" sz="2800" dirty="0" err="1" smtClean="0"/>
              <a:t>Corresponde</a:t>
            </a:r>
            <a:r>
              <a:rPr lang="en-US" sz="2800" dirty="0" smtClean="0"/>
              <a:t> al </a:t>
            </a:r>
            <a:r>
              <a:rPr lang="en-US" sz="2800" dirty="0" err="1" smtClean="0"/>
              <a:t>incendio</a:t>
            </a:r>
            <a:r>
              <a:rPr lang="en-US" sz="2800" dirty="0" smtClean="0"/>
              <a:t> </a:t>
            </a:r>
            <a:r>
              <a:rPr lang="en-US" sz="2800" dirty="0" err="1" smtClean="0"/>
              <a:t>más</a:t>
            </a:r>
            <a:r>
              <a:rPr lang="en-US" sz="2800" dirty="0" smtClean="0"/>
              <a:t> </a:t>
            </a:r>
            <a:r>
              <a:rPr lang="en-US" sz="2800" dirty="0" err="1" smtClean="0"/>
              <a:t>severo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resulte</a:t>
            </a:r>
            <a:r>
              <a:rPr lang="en-US" sz="2800" dirty="0" smtClean="0"/>
              <a:t> de la </a:t>
            </a:r>
            <a:r>
              <a:rPr lang="en-US" sz="2800" dirty="0" err="1" smtClean="0"/>
              <a:t>carga</a:t>
            </a:r>
            <a:r>
              <a:rPr lang="en-US" sz="2800" dirty="0" smtClean="0"/>
              <a:t> combustible </a:t>
            </a:r>
            <a:r>
              <a:rPr lang="en-US" sz="2800" dirty="0" err="1" smtClean="0"/>
              <a:t>más</a:t>
            </a:r>
            <a:r>
              <a:rPr lang="en-US" sz="2800" dirty="0" smtClean="0"/>
              <a:t> </a:t>
            </a:r>
            <a:r>
              <a:rPr lang="en-US" sz="2800" dirty="0" err="1" smtClean="0"/>
              <a:t>grande</a:t>
            </a:r>
            <a:r>
              <a:rPr lang="en-US" sz="2800" dirty="0" smtClean="0"/>
              <a:t> </a:t>
            </a:r>
            <a:r>
              <a:rPr lang="en-US" sz="2800" dirty="0" err="1" smtClean="0"/>
              <a:t>posible</a:t>
            </a:r>
            <a:r>
              <a:rPr lang="en-US" sz="2800" dirty="0" smtClean="0"/>
              <a:t>, </a:t>
            </a:r>
            <a:r>
              <a:rPr lang="en-US" sz="2800" dirty="0" err="1" smtClean="0"/>
              <a:t>característica</a:t>
            </a:r>
            <a:r>
              <a:rPr lang="en-US" sz="2800" dirty="0" smtClean="0"/>
              <a:t> de la </a:t>
            </a:r>
            <a:r>
              <a:rPr lang="en-US" sz="2800" dirty="0" err="1" smtClean="0"/>
              <a:t>operación</a:t>
            </a:r>
            <a:r>
              <a:rPr lang="en-US" sz="2800" dirty="0" smtClean="0"/>
              <a:t> normal del </a:t>
            </a:r>
            <a:r>
              <a:rPr lang="en-US" sz="2800" dirty="0" err="1" smtClean="0"/>
              <a:t>edificio</a:t>
            </a:r>
            <a:r>
              <a:rPr lang="en-US" sz="2800" dirty="0" smtClean="0"/>
              <a:t>. </a:t>
            </a:r>
          </a:p>
          <a:p>
            <a:pPr marL="0" indent="0" algn="just">
              <a:buNone/>
            </a:pPr>
            <a:r>
              <a:rPr lang="en-US" sz="2800" dirty="0" smtClean="0"/>
              <a:t>(Para </a:t>
            </a:r>
            <a:r>
              <a:rPr lang="en-US" sz="2800" dirty="0" err="1" smtClean="0"/>
              <a:t>analizar</a:t>
            </a:r>
            <a:r>
              <a:rPr lang="en-US" sz="2800" dirty="0" smtClean="0"/>
              <a:t> la </a:t>
            </a:r>
            <a:r>
              <a:rPr lang="en-US" sz="2800" dirty="0" err="1" smtClean="0"/>
              <a:t>ocurrencia</a:t>
            </a:r>
            <a:r>
              <a:rPr lang="en-US" sz="2800" dirty="0" smtClean="0"/>
              <a:t> de </a:t>
            </a:r>
            <a:r>
              <a:rPr lang="en-US" sz="2800" dirty="0" err="1" smtClean="0"/>
              <a:t>incendios</a:t>
            </a:r>
            <a:r>
              <a:rPr lang="en-US" sz="2800" dirty="0" smtClean="0"/>
              <a:t> de </a:t>
            </a:r>
            <a:r>
              <a:rPr lang="en-US" sz="2800" dirty="0" err="1" smtClean="0"/>
              <a:t>rápido</a:t>
            </a:r>
            <a:r>
              <a:rPr lang="en-US" sz="2800" dirty="0" smtClean="0"/>
              <a:t> </a:t>
            </a:r>
            <a:r>
              <a:rPr lang="en-US" sz="2800" dirty="0" err="1" smtClean="0"/>
              <a:t>desarrollo</a:t>
            </a:r>
            <a:r>
              <a:rPr lang="en-US" sz="2800" dirty="0" smtClean="0"/>
              <a:t> con </a:t>
            </a:r>
            <a:r>
              <a:rPr lang="en-US" sz="2800" dirty="0" err="1" smtClean="0"/>
              <a:t>ocupantes</a:t>
            </a:r>
            <a:r>
              <a:rPr lang="en-US" sz="2800" dirty="0" smtClean="0"/>
              <a:t> </a:t>
            </a:r>
            <a:r>
              <a:rPr lang="en-US" sz="2800" dirty="0" err="1" smtClean="0"/>
              <a:t>presentes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63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NFPA 101 </a:t>
            </a:r>
            <a:r>
              <a:rPr lang="es-CL" sz="3200" dirty="0" err="1" smtClean="0"/>
              <a:t>Fire</a:t>
            </a:r>
            <a:r>
              <a:rPr lang="es-CL" sz="3200" dirty="0" smtClean="0"/>
              <a:t> Safety </a:t>
            </a:r>
            <a:r>
              <a:rPr lang="es-CL" sz="3200" dirty="0" err="1" smtClean="0"/>
              <a:t>Code</a:t>
            </a:r>
            <a:endParaRPr lang="es-CL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17</a:t>
            </a:fld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Escenario 7:</a:t>
            </a:r>
          </a:p>
          <a:p>
            <a:pPr marL="0" indent="0" algn="just">
              <a:buNone/>
            </a:pPr>
            <a:r>
              <a:rPr lang="en-US" b="0" dirty="0"/>
              <a:t>	</a:t>
            </a:r>
            <a:r>
              <a:rPr lang="en-US" sz="2800" dirty="0" smtClean="0"/>
              <a:t>- </a:t>
            </a:r>
            <a:r>
              <a:rPr lang="en-US" sz="2800" dirty="0" err="1" smtClean="0"/>
              <a:t>Corresponde</a:t>
            </a:r>
            <a:r>
              <a:rPr lang="en-US" sz="2800" dirty="0" smtClean="0"/>
              <a:t> a un </a:t>
            </a:r>
            <a:r>
              <a:rPr lang="en-US" sz="2800" dirty="0" err="1" smtClean="0"/>
              <a:t>incendio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proviene</a:t>
            </a:r>
            <a:r>
              <a:rPr lang="en-US" sz="2800" dirty="0" smtClean="0"/>
              <a:t> del exterior. </a:t>
            </a:r>
          </a:p>
          <a:p>
            <a:pPr marL="0" indent="0" algn="just">
              <a:buNone/>
            </a:pPr>
            <a:r>
              <a:rPr lang="en-US" sz="2800" dirty="0" smtClean="0"/>
              <a:t>(Para </a:t>
            </a:r>
            <a:r>
              <a:rPr lang="en-US" sz="2800" dirty="0" err="1" smtClean="0"/>
              <a:t>analizar</a:t>
            </a:r>
            <a:r>
              <a:rPr lang="en-US" sz="2800" dirty="0" smtClean="0"/>
              <a:t> la </a:t>
            </a:r>
            <a:r>
              <a:rPr lang="en-US" sz="2800" dirty="0" err="1" smtClean="0"/>
              <a:t>ocurrencia</a:t>
            </a:r>
            <a:r>
              <a:rPr lang="en-US" sz="2800" dirty="0" smtClean="0"/>
              <a:t> de </a:t>
            </a:r>
            <a:r>
              <a:rPr lang="en-US" sz="2800" dirty="0" err="1" smtClean="0"/>
              <a:t>incendios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se </a:t>
            </a:r>
            <a:r>
              <a:rPr lang="en-US" sz="2800" dirty="0" err="1" smtClean="0"/>
              <a:t>originan</a:t>
            </a:r>
            <a:r>
              <a:rPr lang="en-US" sz="2800" dirty="0" smtClean="0"/>
              <a:t> en </a:t>
            </a:r>
            <a:r>
              <a:rPr lang="en-US" sz="2800" dirty="0" err="1" smtClean="0"/>
              <a:t>ubicaciones</a:t>
            </a:r>
            <a:r>
              <a:rPr lang="en-US" sz="2800" dirty="0" smtClean="0"/>
              <a:t> </a:t>
            </a:r>
            <a:r>
              <a:rPr lang="en-US" sz="2800" dirty="0" err="1" smtClean="0"/>
              <a:t>remotas</a:t>
            </a:r>
            <a:r>
              <a:rPr lang="en-US" sz="2800" dirty="0" smtClean="0"/>
              <a:t>, y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afectan</a:t>
            </a:r>
            <a:r>
              <a:rPr lang="en-US" sz="2800" dirty="0" smtClean="0"/>
              <a:t> el </a:t>
            </a:r>
            <a:r>
              <a:rPr lang="en-US" sz="2800" dirty="0" err="1" smtClean="0"/>
              <a:t>edificio</a:t>
            </a:r>
            <a:r>
              <a:rPr lang="en-US" sz="2800" dirty="0" smtClean="0"/>
              <a:t>, </a:t>
            </a:r>
            <a:r>
              <a:rPr lang="en-US" sz="2800" dirty="0" err="1" smtClean="0"/>
              <a:t>bloqueando</a:t>
            </a:r>
            <a:r>
              <a:rPr lang="en-US" sz="2800" dirty="0" smtClean="0"/>
              <a:t> </a:t>
            </a:r>
            <a:r>
              <a:rPr lang="en-US" sz="2800" dirty="0" err="1" smtClean="0"/>
              <a:t>salidas</a:t>
            </a:r>
            <a:r>
              <a:rPr lang="en-US" sz="2800" dirty="0" smtClean="0"/>
              <a:t> de escape o </a:t>
            </a:r>
            <a:r>
              <a:rPr lang="en-US" sz="2800" dirty="0" err="1" smtClean="0"/>
              <a:t>generando</a:t>
            </a:r>
            <a:r>
              <a:rPr lang="en-US" sz="2800" dirty="0" smtClean="0"/>
              <a:t> </a:t>
            </a:r>
            <a:r>
              <a:rPr lang="en-US" sz="2800" dirty="0" err="1" smtClean="0"/>
              <a:t>condiciones</a:t>
            </a:r>
            <a:r>
              <a:rPr lang="en-US" sz="2800" dirty="0" smtClean="0"/>
              <a:t> </a:t>
            </a:r>
            <a:r>
              <a:rPr lang="en-US" sz="2800" dirty="0" err="1" smtClean="0"/>
              <a:t>insostenibles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la </a:t>
            </a:r>
            <a:r>
              <a:rPr lang="en-US" sz="2800" dirty="0" err="1" smtClean="0"/>
              <a:t>vida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80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NFPA 101 </a:t>
            </a:r>
            <a:r>
              <a:rPr lang="es-CL" sz="3200" dirty="0" err="1" smtClean="0"/>
              <a:t>Fire</a:t>
            </a:r>
            <a:r>
              <a:rPr lang="es-CL" sz="3200" dirty="0" smtClean="0"/>
              <a:t> Safety </a:t>
            </a:r>
            <a:r>
              <a:rPr lang="es-CL" sz="3200" dirty="0" err="1" smtClean="0"/>
              <a:t>Code</a:t>
            </a:r>
            <a:endParaRPr lang="es-CL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18</a:t>
            </a:fld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dirty="0" smtClean="0"/>
              <a:t>Escenario 8:</a:t>
            </a:r>
          </a:p>
          <a:p>
            <a:pPr marL="0" indent="0" algn="just">
              <a:buNone/>
            </a:pPr>
            <a:r>
              <a:rPr lang="en-US" b="0" dirty="0"/>
              <a:t>	</a:t>
            </a:r>
            <a:r>
              <a:rPr lang="en-US" sz="2800" dirty="0" smtClean="0"/>
              <a:t>- </a:t>
            </a:r>
            <a:r>
              <a:rPr lang="en-US" sz="2800" dirty="0" err="1" smtClean="0"/>
              <a:t>Corresponde</a:t>
            </a:r>
            <a:r>
              <a:rPr lang="en-US" sz="2800" dirty="0" smtClean="0"/>
              <a:t> a un </a:t>
            </a:r>
            <a:r>
              <a:rPr lang="en-US" sz="2800" dirty="0" err="1" smtClean="0"/>
              <a:t>incendio</a:t>
            </a:r>
            <a:r>
              <a:rPr lang="en-US" sz="2800" dirty="0" smtClean="0"/>
              <a:t> con combustibles </a:t>
            </a:r>
            <a:r>
              <a:rPr lang="en-US" sz="2800" dirty="0" err="1" smtClean="0"/>
              <a:t>ordinarios</a:t>
            </a:r>
            <a:r>
              <a:rPr lang="en-US" sz="2800" dirty="0" smtClean="0"/>
              <a:t>, </a:t>
            </a:r>
            <a:r>
              <a:rPr lang="en-US" sz="2800" dirty="0" err="1" smtClean="0"/>
              <a:t>pero</a:t>
            </a:r>
            <a:r>
              <a:rPr lang="en-US" sz="2800" dirty="0" smtClean="0"/>
              <a:t> en el </a:t>
            </a:r>
            <a:r>
              <a:rPr lang="en-US" sz="2800" dirty="0" err="1" smtClean="0"/>
              <a:t>que</a:t>
            </a:r>
            <a:r>
              <a:rPr lang="en-US" sz="2800" dirty="0" smtClean="0"/>
              <a:t> se </a:t>
            </a:r>
            <a:r>
              <a:rPr lang="en-US" sz="2800" dirty="0" err="1" smtClean="0"/>
              <a:t>considera</a:t>
            </a:r>
            <a:r>
              <a:rPr lang="en-US" sz="2800" dirty="0" smtClean="0"/>
              <a:t> el </a:t>
            </a:r>
            <a:r>
              <a:rPr lang="en-US" sz="2800" dirty="0" err="1" smtClean="0"/>
              <a:t>sistema</a:t>
            </a:r>
            <a:r>
              <a:rPr lang="en-US" sz="2800" dirty="0" smtClean="0"/>
              <a:t> de </a:t>
            </a:r>
            <a:r>
              <a:rPr lang="en-US" sz="2800" dirty="0" err="1" smtClean="0"/>
              <a:t>protección</a:t>
            </a:r>
            <a:r>
              <a:rPr lang="en-US" sz="2800" dirty="0" smtClean="0"/>
              <a:t> </a:t>
            </a:r>
            <a:r>
              <a:rPr lang="en-US" sz="2800" dirty="0" err="1" smtClean="0"/>
              <a:t>activa</a:t>
            </a:r>
            <a:r>
              <a:rPr lang="en-US" sz="2800" dirty="0" smtClean="0"/>
              <a:t> o </a:t>
            </a:r>
            <a:r>
              <a:rPr lang="en-US" sz="2800" dirty="0" err="1" smtClean="0"/>
              <a:t>pasiva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EB7121"/>
                </a:solidFill>
              </a:rPr>
              <a:t>ineficaz</a:t>
            </a:r>
            <a:r>
              <a:rPr lang="en-US" sz="2800" dirty="0" smtClean="0"/>
              <a:t>. </a:t>
            </a:r>
          </a:p>
          <a:p>
            <a:pPr marL="0" indent="0" algn="just">
              <a:buNone/>
            </a:pPr>
            <a:r>
              <a:rPr lang="en-US" sz="2800" dirty="0" smtClean="0"/>
              <a:t>(Para </a:t>
            </a:r>
            <a:r>
              <a:rPr lang="en-US" sz="2800" dirty="0" err="1" smtClean="0"/>
              <a:t>analizar</a:t>
            </a:r>
            <a:r>
              <a:rPr lang="en-US" sz="2800" dirty="0" smtClean="0"/>
              <a:t> la </a:t>
            </a:r>
            <a:r>
              <a:rPr lang="en-US" sz="2800" dirty="0" err="1" smtClean="0"/>
              <a:t>falta</a:t>
            </a:r>
            <a:r>
              <a:rPr lang="en-US" sz="2800" dirty="0" smtClean="0"/>
              <a:t> de </a:t>
            </a:r>
            <a:r>
              <a:rPr lang="en-US" sz="2800" dirty="0" err="1" smtClean="0"/>
              <a:t>confiabilidad</a:t>
            </a:r>
            <a:r>
              <a:rPr lang="en-US" sz="2800" dirty="0" smtClean="0"/>
              <a:t> de un </a:t>
            </a:r>
            <a:r>
              <a:rPr lang="en-US" sz="2800" dirty="0" err="1" smtClean="0"/>
              <a:t>sistema</a:t>
            </a:r>
            <a:r>
              <a:rPr lang="en-US" sz="2800" dirty="0" smtClean="0"/>
              <a:t> o </a:t>
            </a:r>
            <a:r>
              <a:rPr lang="en-US" sz="2800" dirty="0" err="1" smtClean="0"/>
              <a:t>su</a:t>
            </a:r>
            <a:r>
              <a:rPr lang="en-US" sz="2800" dirty="0" smtClean="0"/>
              <a:t> no </a:t>
            </a:r>
            <a:r>
              <a:rPr lang="en-US" sz="2800" dirty="0" err="1" smtClean="0"/>
              <a:t>disponibilidad</a:t>
            </a:r>
            <a:r>
              <a:rPr lang="en-US" sz="2800" dirty="0" smtClean="0"/>
              <a:t>, </a:t>
            </a:r>
            <a:r>
              <a:rPr lang="en-US" sz="2800" dirty="0" err="1" smtClean="0"/>
              <a:t>considerando</a:t>
            </a:r>
            <a:r>
              <a:rPr lang="en-US" sz="2800" dirty="0" smtClean="0"/>
              <a:t> </a:t>
            </a: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dirty="0" err="1" smtClean="0"/>
              <a:t>sistema</a:t>
            </a:r>
            <a:r>
              <a:rPr lang="en-US" sz="2800" dirty="0" smtClean="0"/>
              <a:t> en forma </a:t>
            </a:r>
            <a:r>
              <a:rPr lang="en-US" sz="2800" dirty="0" err="1" smtClean="0"/>
              <a:t>independiente</a:t>
            </a:r>
            <a:r>
              <a:rPr lang="en-US" sz="2800" dirty="0" smtClean="0"/>
              <a:t>)</a:t>
            </a:r>
          </a:p>
          <a:p>
            <a:pPr marL="0" indent="0" algn="just">
              <a:buNone/>
            </a:pPr>
            <a:r>
              <a:rPr lang="en-US" sz="2800" dirty="0" smtClean="0"/>
              <a:t>Nota: No se </a:t>
            </a:r>
            <a:r>
              <a:rPr lang="en-US" sz="2800" dirty="0" err="1" smtClean="0"/>
              <a:t>aplica</a:t>
            </a:r>
            <a:r>
              <a:rPr lang="en-US" sz="2800" dirty="0" smtClean="0"/>
              <a:t> </a:t>
            </a:r>
            <a:r>
              <a:rPr lang="en-US" sz="2800" dirty="0" err="1" smtClean="0"/>
              <a:t>cuando</a:t>
            </a:r>
            <a:r>
              <a:rPr lang="en-US" sz="2800" dirty="0" smtClean="0"/>
              <a:t> la </a:t>
            </a:r>
            <a:r>
              <a:rPr lang="en-US" sz="2800" dirty="0" err="1" smtClean="0"/>
              <a:t>ausencia</a:t>
            </a:r>
            <a:r>
              <a:rPr lang="en-US" sz="2800" dirty="0" smtClean="0"/>
              <a:t> del </a:t>
            </a:r>
            <a:r>
              <a:rPr lang="en-US" sz="2800" dirty="0" err="1" smtClean="0"/>
              <a:t>sistema</a:t>
            </a:r>
            <a:r>
              <a:rPr lang="en-US" sz="2800" dirty="0" smtClean="0"/>
              <a:t> </a:t>
            </a:r>
            <a:r>
              <a:rPr lang="en-US" sz="2800" dirty="0" err="1" smtClean="0"/>
              <a:t>implica</a:t>
            </a:r>
            <a:r>
              <a:rPr lang="en-US" sz="2800" dirty="0" smtClean="0"/>
              <a:t> un </a:t>
            </a:r>
            <a:r>
              <a:rPr lang="en-US" sz="2800" dirty="0" err="1" smtClean="0"/>
              <a:t>desempeño</a:t>
            </a:r>
            <a:r>
              <a:rPr lang="en-US" sz="2800" dirty="0" smtClean="0"/>
              <a:t> y </a:t>
            </a:r>
            <a:r>
              <a:rPr lang="en-US" sz="2800" dirty="0" err="1" smtClean="0"/>
              <a:t>confiabilidad</a:t>
            </a:r>
            <a:r>
              <a:rPr lang="en-US" sz="2800" dirty="0" smtClean="0"/>
              <a:t> del </a:t>
            </a:r>
            <a:r>
              <a:rPr lang="en-US" sz="2800" dirty="0" err="1" smtClean="0"/>
              <a:t>diseño</a:t>
            </a:r>
            <a:r>
              <a:rPr lang="en-US" sz="2800" dirty="0" smtClean="0"/>
              <a:t> </a:t>
            </a:r>
            <a:r>
              <a:rPr lang="en-US" sz="2800" dirty="0" err="1" smtClean="0"/>
              <a:t>aceptable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la </a:t>
            </a:r>
            <a:r>
              <a:rPr lang="en-US" sz="2800" dirty="0" err="1" smtClean="0"/>
              <a:t>autoridad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35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NFPA 101 </a:t>
            </a:r>
            <a:r>
              <a:rPr lang="es-CL" sz="3200" dirty="0" err="1" smtClean="0"/>
              <a:t>Fire</a:t>
            </a:r>
            <a:r>
              <a:rPr lang="es-CL" sz="3200" dirty="0" smtClean="0"/>
              <a:t> Safety </a:t>
            </a:r>
            <a:r>
              <a:rPr lang="es-CL" sz="3200" dirty="0" err="1" smtClean="0"/>
              <a:t>Code</a:t>
            </a:r>
            <a:endParaRPr lang="es-CL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19</a:t>
            </a:fld>
            <a:endParaRPr lang="es-CL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876669"/>
              </p:ext>
            </p:extLst>
          </p:nvPr>
        </p:nvGraphicFramePr>
        <p:xfrm>
          <a:off x="251520" y="1152118"/>
          <a:ext cx="835292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938"/>
                <a:gridCol w="7998990"/>
              </a:tblGrid>
              <a:tr h="304034">
                <a:tc gridSpan="2">
                  <a:txBody>
                    <a:bodyPr/>
                    <a:lstStyle/>
                    <a:p>
                      <a:r>
                        <a:rPr lang="es-CL" dirty="0" smtClean="0"/>
                        <a:t>Escenarios de Incendio</a:t>
                      </a:r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04034">
                <a:tc>
                  <a:txBody>
                    <a:bodyPr/>
                    <a:lstStyle/>
                    <a:p>
                      <a:r>
                        <a:rPr lang="es-CL" dirty="0" smtClean="0"/>
                        <a:t>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Incendio típico para el tipo de ocupación</a:t>
                      </a:r>
                      <a:endParaRPr lang="es-CL" dirty="0"/>
                    </a:p>
                  </a:txBody>
                  <a:tcPr/>
                </a:tc>
              </a:tr>
              <a:tr h="304034">
                <a:tc>
                  <a:txBody>
                    <a:bodyPr/>
                    <a:lstStyle/>
                    <a:p>
                      <a:r>
                        <a:rPr lang="es-CL" dirty="0" smtClean="0"/>
                        <a:t>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Incendio ultra-rápido</a:t>
                      </a:r>
                      <a:r>
                        <a:rPr lang="es-CL" baseline="0" dirty="0" smtClean="0"/>
                        <a:t> en la principal vía de egreso</a:t>
                      </a:r>
                      <a:endParaRPr lang="es-CL" dirty="0"/>
                    </a:p>
                  </a:txBody>
                  <a:tcPr/>
                </a:tc>
              </a:tr>
              <a:tr h="304034">
                <a:tc>
                  <a:txBody>
                    <a:bodyPr/>
                    <a:lstStyle/>
                    <a:p>
                      <a:r>
                        <a:rPr lang="es-CL" dirty="0" smtClean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Incendio en un recinto no ocupado,</a:t>
                      </a:r>
                      <a:r>
                        <a:rPr lang="es-CL" baseline="0" dirty="0" smtClean="0"/>
                        <a:t>  potencial peligro recintos adyacentes ocupados</a:t>
                      </a:r>
                      <a:endParaRPr lang="es-CL" dirty="0"/>
                    </a:p>
                  </a:txBody>
                  <a:tcPr/>
                </a:tc>
              </a:tr>
              <a:tr h="304034">
                <a:tc>
                  <a:txBody>
                    <a:bodyPr/>
                    <a:lstStyle/>
                    <a:p>
                      <a:r>
                        <a:rPr lang="es-CL" dirty="0" smtClean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Incendio en espacios ocultos (cielos, paredes)</a:t>
                      </a:r>
                      <a:endParaRPr lang="es-CL" dirty="0"/>
                    </a:p>
                  </a:txBody>
                  <a:tcPr/>
                </a:tc>
              </a:tr>
              <a:tr h="304034">
                <a:tc>
                  <a:txBody>
                    <a:bodyPr/>
                    <a:lstStyle/>
                    <a:p>
                      <a:r>
                        <a:rPr lang="es-CL" dirty="0" smtClean="0"/>
                        <a:t>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Incendio de desarrollo lento,</a:t>
                      </a:r>
                      <a:r>
                        <a:rPr lang="es-CL" baseline="0" dirty="0" smtClean="0"/>
                        <a:t> fuera del alcance de sistemas de protección</a:t>
                      </a:r>
                      <a:endParaRPr lang="es-CL" dirty="0"/>
                    </a:p>
                  </a:txBody>
                  <a:tcPr/>
                </a:tc>
              </a:tr>
              <a:tr h="304034">
                <a:tc>
                  <a:txBody>
                    <a:bodyPr/>
                    <a:lstStyle/>
                    <a:p>
                      <a:r>
                        <a:rPr lang="es-CL" dirty="0" smtClean="0"/>
                        <a:t>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Incendio más severo posible, considerando condiciones normales</a:t>
                      </a:r>
                      <a:r>
                        <a:rPr lang="es-CL" baseline="0" dirty="0" smtClean="0"/>
                        <a:t> de operación</a:t>
                      </a:r>
                      <a:endParaRPr lang="es-CL" dirty="0"/>
                    </a:p>
                  </a:txBody>
                  <a:tcPr/>
                </a:tc>
              </a:tr>
              <a:tr h="304034">
                <a:tc>
                  <a:txBody>
                    <a:bodyPr/>
                    <a:lstStyle/>
                    <a:p>
                      <a:r>
                        <a:rPr lang="es-CL" dirty="0" smtClean="0"/>
                        <a:t>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Incendio proveniente del exterior</a:t>
                      </a:r>
                      <a:endParaRPr lang="es-CL" dirty="0"/>
                    </a:p>
                  </a:txBody>
                  <a:tcPr/>
                </a:tc>
              </a:tr>
              <a:tr h="304034">
                <a:tc>
                  <a:txBody>
                    <a:bodyPr/>
                    <a:lstStyle/>
                    <a:p>
                      <a:r>
                        <a:rPr lang="es-CL" dirty="0" smtClean="0"/>
                        <a:t>8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Incendio ordinario, pero</a:t>
                      </a:r>
                      <a:r>
                        <a:rPr lang="es-CL" baseline="0" dirty="0" smtClean="0"/>
                        <a:t> un sistema activo o uno pasivo es ineficaz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2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Diseño Contra Incendios</a:t>
            </a: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altLang="es-CL" sz="2800" dirty="0"/>
              <a:t>Diseño Prescriptivo.</a:t>
            </a:r>
          </a:p>
          <a:p>
            <a:pPr lvl="1">
              <a:lnSpc>
                <a:spcPct val="90000"/>
              </a:lnSpc>
            </a:pPr>
            <a:r>
              <a:rPr lang="es-ES" altLang="es-CL" sz="2400" dirty="0"/>
              <a:t>Instrucciones a seguir (receta).</a:t>
            </a:r>
          </a:p>
          <a:p>
            <a:pPr lvl="1">
              <a:lnSpc>
                <a:spcPct val="90000"/>
              </a:lnSpc>
            </a:pPr>
            <a:r>
              <a:rPr lang="es-ES" altLang="es-CL" sz="2400" dirty="0"/>
              <a:t>Basado en conocimiento previo.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2</a:t>
            </a:fld>
            <a:endParaRPr lang="es-CL" dirty="0"/>
          </a:p>
        </p:txBody>
      </p:sp>
      <p:sp>
        <p:nvSpPr>
          <p:cNvPr id="6" name="5 CuadroTexto"/>
          <p:cNvSpPr txBox="1"/>
          <p:nvPr/>
        </p:nvSpPr>
        <p:spPr bwMode="auto">
          <a:xfrm>
            <a:off x="971600" y="2571750"/>
            <a:ext cx="2714625" cy="17541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dirty="0"/>
              <a:t>VENTAJAS</a:t>
            </a:r>
          </a:p>
          <a:p>
            <a:pPr algn="ctr">
              <a:defRPr/>
            </a:pPr>
            <a:endParaRPr lang="es-CL" dirty="0"/>
          </a:p>
          <a:p>
            <a:pPr algn="ctr">
              <a:buFont typeface="Arial" charset="0"/>
              <a:buChar char="•"/>
              <a:defRPr/>
            </a:pPr>
            <a:r>
              <a:rPr lang="es-CL" dirty="0"/>
              <a:t>Poco análisis</a:t>
            </a:r>
          </a:p>
          <a:p>
            <a:pPr algn="ctr">
              <a:buFont typeface="Arial" charset="0"/>
              <a:buChar char="•"/>
              <a:defRPr/>
            </a:pPr>
            <a:r>
              <a:rPr lang="es-CL" dirty="0"/>
              <a:t>Poco tiempo</a:t>
            </a:r>
          </a:p>
          <a:p>
            <a:pPr algn="ctr">
              <a:buFont typeface="Arial" charset="0"/>
              <a:buChar char="•"/>
              <a:defRPr/>
            </a:pPr>
            <a:r>
              <a:rPr lang="es-CL" dirty="0"/>
              <a:t>Poco conocimiento</a:t>
            </a:r>
          </a:p>
          <a:p>
            <a:pPr algn="ctr">
              <a:buFont typeface="Arial" charset="0"/>
              <a:buChar char="•"/>
              <a:defRPr/>
            </a:pPr>
            <a:r>
              <a:rPr lang="es-CL" dirty="0"/>
              <a:t>Múltiples condiciones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127238" y="2580942"/>
            <a:ext cx="2857500" cy="147796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dirty="0"/>
              <a:t>DESVENTAJAS</a:t>
            </a:r>
          </a:p>
          <a:p>
            <a:pPr algn="ctr">
              <a:defRPr/>
            </a:pPr>
            <a:endParaRPr lang="es-CL" dirty="0"/>
          </a:p>
          <a:p>
            <a:pPr algn="ctr">
              <a:buFont typeface="Arial" charset="0"/>
              <a:buChar char="•"/>
              <a:defRPr/>
            </a:pPr>
            <a:r>
              <a:rPr lang="es-CL" dirty="0"/>
              <a:t>Diseño caro</a:t>
            </a:r>
          </a:p>
          <a:p>
            <a:pPr algn="ctr">
              <a:buFont typeface="Arial" charset="0"/>
              <a:buChar char="•"/>
              <a:defRPr/>
            </a:pPr>
            <a:r>
              <a:rPr lang="es-CL" dirty="0"/>
              <a:t>No es la mejor protección</a:t>
            </a:r>
          </a:p>
          <a:p>
            <a:pPr algn="ctr">
              <a:buFont typeface="Arial" charset="0"/>
              <a:buChar char="•"/>
              <a:defRPr/>
            </a:pPr>
            <a:r>
              <a:rPr lang="es-CL" dirty="0"/>
              <a:t>No totalmente aplicable</a:t>
            </a:r>
          </a:p>
        </p:txBody>
      </p:sp>
    </p:spTree>
    <p:extLst>
      <p:ext uri="{BB962C8B-B14F-4D97-AF65-F5344CB8AC3E}">
        <p14:creationId xmlns:p14="http://schemas.microsoft.com/office/powerpoint/2010/main" val="284343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Incendios de Diseño</a:t>
            </a:r>
            <a:endParaRPr lang="es-CL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20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9582"/>
            <a:ext cx="6294214" cy="335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4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Incendios de Diseño</a:t>
            </a:r>
            <a:endParaRPr lang="es-CL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21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7574"/>
            <a:ext cx="61150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8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Incendios de Diseño</a:t>
            </a:r>
            <a:endParaRPr lang="es-CL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22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7574"/>
            <a:ext cx="640217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3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23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1.- </a:t>
            </a:r>
            <a:r>
              <a:rPr lang="en-US" sz="2800" dirty="0" err="1" smtClean="0"/>
              <a:t>Iniciación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(</a:t>
            </a:r>
            <a:r>
              <a:rPr lang="en-US" sz="2800" dirty="0" err="1" smtClean="0"/>
              <a:t>Proceso</a:t>
            </a:r>
            <a:r>
              <a:rPr lang="en-US" sz="2800" dirty="0" smtClean="0"/>
              <a:t> de</a:t>
            </a:r>
            <a:r>
              <a:rPr lang="en-US" sz="2800" dirty="0" smtClean="0">
                <a:solidFill>
                  <a:srgbClr val="EB7121"/>
                </a:solidFill>
              </a:rPr>
              <a:t> </a:t>
            </a:r>
            <a:r>
              <a:rPr lang="en-US" sz="2800" dirty="0" err="1" smtClean="0">
                <a:solidFill>
                  <a:srgbClr val="EB7121"/>
                </a:solidFill>
              </a:rPr>
              <a:t>ignición</a:t>
            </a:r>
            <a:r>
              <a:rPr lang="en-US" sz="2800" dirty="0" smtClean="0">
                <a:solidFill>
                  <a:srgbClr val="EB7121"/>
                </a:solidFill>
              </a:rPr>
              <a:t> </a:t>
            </a:r>
            <a:r>
              <a:rPr lang="en-US" sz="2800" dirty="0" smtClean="0"/>
              <a:t>y </a:t>
            </a:r>
            <a:r>
              <a:rPr lang="en-US" sz="2800" dirty="0" err="1" smtClean="0"/>
              <a:t>desarrollo</a:t>
            </a:r>
            <a:r>
              <a:rPr lang="en-US" sz="2800" dirty="0" smtClean="0"/>
              <a:t> de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reacción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combustión</a:t>
            </a:r>
            <a:r>
              <a:rPr lang="en-US" sz="2800" dirty="0" smtClean="0"/>
              <a:t> </a:t>
            </a:r>
            <a:r>
              <a:rPr lang="en-US" sz="2800" dirty="0" err="1" smtClean="0"/>
              <a:t>autosostenida</a:t>
            </a:r>
            <a:r>
              <a:rPr lang="en-US" sz="2800" dirty="0" smtClean="0"/>
              <a:t>)</a:t>
            </a:r>
          </a:p>
          <a:p>
            <a:pPr>
              <a:buFontTx/>
              <a:buChar char="-"/>
            </a:pPr>
            <a:r>
              <a:rPr lang="en-US" sz="2800" dirty="0" err="1" smtClean="0"/>
              <a:t>Identificación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potenciales</a:t>
            </a:r>
            <a:r>
              <a:rPr lang="en-US" sz="2800" dirty="0" smtClean="0"/>
              <a:t> </a:t>
            </a:r>
            <a:r>
              <a:rPr lang="en-US" sz="2800" dirty="0" err="1" smtClean="0"/>
              <a:t>fuentes</a:t>
            </a:r>
            <a:r>
              <a:rPr lang="en-US" sz="2800" dirty="0" smtClean="0"/>
              <a:t> de </a:t>
            </a:r>
            <a:r>
              <a:rPr lang="en-US" sz="2800" dirty="0" err="1" smtClean="0"/>
              <a:t>ignición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Identificación</a:t>
            </a:r>
            <a:r>
              <a:rPr lang="en-US" sz="2800" dirty="0" smtClean="0"/>
              <a:t> </a:t>
            </a:r>
            <a:r>
              <a:rPr lang="en-US" sz="2800" dirty="0" err="1" smtClean="0"/>
              <a:t>objeto</a:t>
            </a:r>
            <a:r>
              <a:rPr lang="en-US" sz="2800" dirty="0" smtClean="0"/>
              <a:t> </a:t>
            </a:r>
            <a:r>
              <a:rPr lang="en-US" sz="2800" dirty="0" err="1" smtClean="0"/>
              <a:t>encendido</a:t>
            </a: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Puede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basado</a:t>
            </a:r>
            <a:r>
              <a:rPr lang="en-US" sz="2800" dirty="0" smtClean="0"/>
              <a:t> en </a:t>
            </a:r>
            <a:r>
              <a:rPr lang="en-US" sz="2800" dirty="0" err="1" smtClean="0"/>
              <a:t>Estadísticas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0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24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1.- </a:t>
            </a:r>
            <a:r>
              <a:rPr lang="en-US" sz="2800" dirty="0" err="1" smtClean="0"/>
              <a:t>Iniciación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Puede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basado</a:t>
            </a:r>
            <a:r>
              <a:rPr lang="en-US" sz="2800" dirty="0" smtClean="0"/>
              <a:t> en </a:t>
            </a:r>
            <a:r>
              <a:rPr lang="en-US" sz="2800" dirty="0" err="1" smtClean="0"/>
              <a:t>Estadísticas</a:t>
            </a:r>
            <a:endParaRPr lang="en-US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071688"/>
            <a:ext cx="893286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9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25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2.- </a:t>
            </a:r>
            <a:r>
              <a:rPr lang="en-US" sz="2800" dirty="0" err="1" smtClean="0"/>
              <a:t>Incendio</a:t>
            </a:r>
            <a:r>
              <a:rPr lang="en-US" sz="2800" dirty="0" smtClean="0"/>
              <a:t> de </a:t>
            </a:r>
            <a:r>
              <a:rPr lang="en-US" sz="2800" dirty="0" err="1" smtClean="0"/>
              <a:t>Diseño</a:t>
            </a:r>
            <a:r>
              <a:rPr lang="en-US" sz="2800" dirty="0" smtClean="0"/>
              <a:t> </a:t>
            </a:r>
            <a:r>
              <a:rPr lang="en-US" sz="2800" dirty="0" err="1" smtClean="0"/>
              <a:t>esquemático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Combustión</a:t>
            </a:r>
            <a:r>
              <a:rPr lang="en-US" sz="2800" dirty="0" smtClean="0"/>
              <a:t> </a:t>
            </a:r>
            <a:r>
              <a:rPr lang="en-US" sz="2800" dirty="0" err="1" smtClean="0"/>
              <a:t>incandescente</a:t>
            </a:r>
            <a:r>
              <a:rPr lang="en-US" sz="2800" dirty="0" smtClean="0"/>
              <a:t> o con llama</a:t>
            </a:r>
          </a:p>
          <a:p>
            <a:pPr>
              <a:buFontTx/>
              <a:buChar char="-"/>
            </a:pPr>
            <a:r>
              <a:rPr lang="en-US" sz="2800" dirty="0" err="1" smtClean="0"/>
              <a:t>Ocurrencia</a:t>
            </a:r>
            <a:r>
              <a:rPr lang="en-US" sz="2800" dirty="0" smtClean="0"/>
              <a:t> o no de Flashover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5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26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2.- </a:t>
            </a:r>
            <a:r>
              <a:rPr lang="en-US" sz="2800" dirty="0" err="1" smtClean="0"/>
              <a:t>Incendio</a:t>
            </a:r>
            <a:r>
              <a:rPr lang="en-US" sz="2800" dirty="0" smtClean="0"/>
              <a:t> de </a:t>
            </a:r>
            <a:r>
              <a:rPr lang="en-US" sz="2800" dirty="0" err="1" smtClean="0"/>
              <a:t>Diseño</a:t>
            </a:r>
            <a:r>
              <a:rPr lang="en-US" sz="2800" dirty="0" smtClean="0"/>
              <a:t> </a:t>
            </a:r>
            <a:r>
              <a:rPr lang="en-US" sz="2800" dirty="0" err="1" smtClean="0"/>
              <a:t>esquemático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Combustión</a:t>
            </a:r>
            <a:r>
              <a:rPr lang="en-US" sz="2800" dirty="0" smtClean="0"/>
              <a:t> </a:t>
            </a:r>
            <a:r>
              <a:rPr lang="en-US" sz="2800" dirty="0" err="1" smtClean="0"/>
              <a:t>incandescente</a:t>
            </a:r>
            <a:r>
              <a:rPr lang="en-US" sz="2800" dirty="0" smtClean="0"/>
              <a:t> o con llama</a:t>
            </a:r>
          </a:p>
          <a:p>
            <a:pPr lvl="1">
              <a:buFontTx/>
              <a:buChar char="-"/>
            </a:pPr>
            <a:r>
              <a:rPr lang="en-US" sz="2400" dirty="0" smtClean="0"/>
              <a:t>El material </a:t>
            </a:r>
            <a:r>
              <a:rPr lang="en-US" sz="2400" dirty="0" err="1" smtClean="0"/>
              <a:t>es</a:t>
            </a:r>
            <a:r>
              <a:rPr lang="en-US" sz="2400" dirty="0" smtClean="0"/>
              <a:t> susceptible de </a:t>
            </a:r>
            <a:r>
              <a:rPr lang="en-US" sz="2400" dirty="0" err="1" smtClean="0"/>
              <a:t>combustión</a:t>
            </a:r>
            <a:r>
              <a:rPr lang="en-US" sz="2400" dirty="0" smtClean="0"/>
              <a:t> </a:t>
            </a:r>
            <a:r>
              <a:rPr lang="en-US" sz="2400" dirty="0" err="1" smtClean="0"/>
              <a:t>incandescente</a:t>
            </a:r>
            <a:r>
              <a:rPr lang="en-US" sz="2400" dirty="0" smtClean="0"/>
              <a:t> (</a:t>
            </a:r>
            <a:r>
              <a:rPr lang="en-US" sz="2400" dirty="0" err="1" smtClean="0"/>
              <a:t>papel</a:t>
            </a:r>
            <a:r>
              <a:rPr lang="en-US" sz="2400" dirty="0" smtClean="0"/>
              <a:t>, </a:t>
            </a:r>
            <a:r>
              <a:rPr lang="en-US" sz="2400" dirty="0" err="1" smtClean="0"/>
              <a:t>aserrín</a:t>
            </a:r>
            <a:r>
              <a:rPr lang="en-US" sz="2400" dirty="0" smtClean="0"/>
              <a:t>, </a:t>
            </a:r>
            <a:r>
              <a:rPr lang="en-US" sz="2400" dirty="0" err="1" smtClean="0"/>
              <a:t>goma</a:t>
            </a:r>
            <a:r>
              <a:rPr lang="en-US" sz="2400" dirty="0" smtClean="0"/>
              <a:t> latex, </a:t>
            </a:r>
            <a:r>
              <a:rPr lang="en-US" sz="2400" dirty="0" err="1" smtClean="0"/>
              <a:t>muebles</a:t>
            </a:r>
            <a:r>
              <a:rPr lang="en-US" sz="2400" dirty="0" smtClean="0"/>
              <a:t> </a:t>
            </a:r>
            <a:r>
              <a:rPr lang="en-US" sz="2400" dirty="0" err="1" smtClean="0"/>
              <a:t>tapizados</a:t>
            </a:r>
            <a:r>
              <a:rPr lang="en-US" sz="2400" dirty="0" smtClean="0"/>
              <a:t>, etc.)</a:t>
            </a:r>
          </a:p>
          <a:p>
            <a:pPr lvl="1">
              <a:buFontTx/>
              <a:buChar char="-"/>
            </a:pPr>
            <a:r>
              <a:rPr lang="en-US" sz="2400" dirty="0" err="1" smtClean="0"/>
              <a:t>Condiciones</a:t>
            </a:r>
            <a:r>
              <a:rPr lang="en-US" sz="2400" dirty="0" smtClean="0"/>
              <a:t> de </a:t>
            </a:r>
            <a:r>
              <a:rPr lang="en-US" sz="2400" dirty="0" err="1" smtClean="0"/>
              <a:t>ventilación</a:t>
            </a:r>
            <a:r>
              <a:rPr lang="en-US" sz="2400" dirty="0" smtClean="0"/>
              <a:t> </a:t>
            </a:r>
            <a:r>
              <a:rPr lang="en-US" sz="2400" dirty="0" err="1" smtClean="0"/>
              <a:t>limitada</a:t>
            </a:r>
            <a:endParaRPr lang="en-US" sz="2400" dirty="0" smtClean="0"/>
          </a:p>
          <a:p>
            <a:pPr lvl="1">
              <a:buFontTx/>
              <a:buChar char="-"/>
            </a:pPr>
            <a:r>
              <a:rPr lang="en-US" sz="2400" dirty="0" smtClean="0"/>
              <a:t>La </a:t>
            </a:r>
            <a:r>
              <a:rPr lang="en-US" sz="2400" dirty="0" err="1" smtClean="0"/>
              <a:t>fuente</a:t>
            </a:r>
            <a:r>
              <a:rPr lang="en-US" sz="2400" dirty="0" smtClean="0"/>
              <a:t> de </a:t>
            </a:r>
            <a:r>
              <a:rPr lang="en-US" sz="2400" dirty="0" err="1" smtClean="0"/>
              <a:t>ignición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pequeña</a:t>
            </a:r>
            <a:r>
              <a:rPr lang="en-US" sz="2400" dirty="0" smtClean="0"/>
              <a:t> (</a:t>
            </a:r>
            <a:r>
              <a:rPr lang="en-US" sz="2400" dirty="0" err="1" smtClean="0"/>
              <a:t>cigarrillos</a:t>
            </a:r>
            <a:r>
              <a:rPr lang="en-US" sz="2400" dirty="0" smtClean="0"/>
              <a:t>, </a:t>
            </a:r>
            <a:r>
              <a:rPr lang="en-US" sz="2400" dirty="0" err="1" smtClean="0"/>
              <a:t>objetos</a:t>
            </a:r>
            <a:r>
              <a:rPr lang="en-US" sz="2400" dirty="0" smtClean="0"/>
              <a:t> </a:t>
            </a:r>
            <a:r>
              <a:rPr lang="en-US" sz="2400" dirty="0" err="1" smtClean="0"/>
              <a:t>calientes</a:t>
            </a:r>
            <a:r>
              <a:rPr lang="en-US" sz="2400" dirty="0" smtClean="0"/>
              <a:t>, </a:t>
            </a:r>
            <a:r>
              <a:rPr lang="en-US" sz="2400" dirty="0" err="1" smtClean="0"/>
              <a:t>chispas</a:t>
            </a:r>
            <a:r>
              <a:rPr lang="en-US" sz="2400" dirty="0" smtClean="0"/>
              <a:t> </a:t>
            </a:r>
            <a:r>
              <a:rPr lang="en-US" sz="2400" dirty="0" err="1" smtClean="0"/>
              <a:t>eléctricas</a:t>
            </a:r>
            <a:r>
              <a:rPr lang="en-US" sz="2400" dirty="0" smtClean="0"/>
              <a:t>)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00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27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2.- </a:t>
            </a:r>
            <a:r>
              <a:rPr lang="en-US" sz="2800" dirty="0" err="1" smtClean="0"/>
              <a:t>Incendio</a:t>
            </a:r>
            <a:r>
              <a:rPr lang="en-US" sz="2800" dirty="0" smtClean="0"/>
              <a:t> de </a:t>
            </a:r>
            <a:r>
              <a:rPr lang="en-US" sz="2800" dirty="0" err="1" smtClean="0"/>
              <a:t>Diseño</a:t>
            </a:r>
            <a:r>
              <a:rPr lang="en-US" sz="2800" dirty="0" smtClean="0"/>
              <a:t> </a:t>
            </a:r>
            <a:r>
              <a:rPr lang="en-US" sz="2800" dirty="0" err="1" smtClean="0"/>
              <a:t>esquemático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Ocurrencia</a:t>
            </a:r>
            <a:r>
              <a:rPr lang="en-US" sz="2800" dirty="0" smtClean="0"/>
              <a:t> o no de Flashover (McCaffrey)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55726"/>
            <a:ext cx="776128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1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28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2.- </a:t>
            </a:r>
            <a:r>
              <a:rPr lang="en-US" sz="2800" dirty="0" err="1" smtClean="0"/>
              <a:t>Incendio</a:t>
            </a:r>
            <a:r>
              <a:rPr lang="en-US" sz="2800" dirty="0" smtClean="0"/>
              <a:t> de </a:t>
            </a:r>
            <a:r>
              <a:rPr lang="en-US" sz="2800" dirty="0" err="1" smtClean="0"/>
              <a:t>Diseño</a:t>
            </a:r>
            <a:r>
              <a:rPr lang="en-US" sz="2800" dirty="0" smtClean="0"/>
              <a:t> </a:t>
            </a:r>
            <a:r>
              <a:rPr lang="en-US" sz="2800" dirty="0" err="1" smtClean="0"/>
              <a:t>esquemático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Ocurrencia</a:t>
            </a:r>
            <a:r>
              <a:rPr lang="en-US" sz="2800" dirty="0" smtClean="0"/>
              <a:t> o no de Flashover (Thomas)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55726"/>
            <a:ext cx="733266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1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29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.- </a:t>
            </a:r>
            <a:r>
              <a:rPr lang="en-US" sz="2800" dirty="0" err="1" smtClean="0"/>
              <a:t>Características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iniciales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Cómo</a:t>
            </a:r>
            <a:r>
              <a:rPr lang="en-US" sz="2800" dirty="0" smtClean="0"/>
              <a:t> </a:t>
            </a:r>
            <a:r>
              <a:rPr lang="en-US" sz="2800" dirty="0" err="1" smtClean="0"/>
              <a:t>crecerá</a:t>
            </a:r>
            <a:r>
              <a:rPr lang="en-US" sz="2800" dirty="0" smtClean="0"/>
              <a:t> y </a:t>
            </a:r>
            <a:r>
              <a:rPr lang="en-US" sz="2800" dirty="0" err="1" smtClean="0"/>
              <a:t>cuáles</a:t>
            </a:r>
            <a:r>
              <a:rPr lang="en-US" sz="2800" dirty="0" smtClean="0"/>
              <a:t> combustibles </a:t>
            </a:r>
            <a:r>
              <a:rPr lang="en-US" sz="2800" dirty="0" err="1" smtClean="0"/>
              <a:t>estarán</a:t>
            </a:r>
            <a:r>
              <a:rPr lang="en-US" sz="2800" dirty="0" smtClean="0"/>
              <a:t> </a:t>
            </a:r>
            <a:r>
              <a:rPr lang="en-US" sz="2800" dirty="0" err="1" smtClean="0"/>
              <a:t>involucrados</a:t>
            </a:r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15766"/>
            <a:ext cx="5715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3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altLang="es-CL" sz="2800" dirty="0"/>
              <a:t>Diseño Prestacional.</a:t>
            </a:r>
          </a:p>
          <a:p>
            <a:pPr lvl="1">
              <a:lnSpc>
                <a:spcPct val="90000"/>
              </a:lnSpc>
            </a:pPr>
            <a:r>
              <a:rPr lang="es-ES" altLang="es-CL" sz="2400" dirty="0"/>
              <a:t>Protección efectiva</a:t>
            </a:r>
          </a:p>
          <a:p>
            <a:pPr lvl="1">
              <a:lnSpc>
                <a:spcPct val="90000"/>
              </a:lnSpc>
            </a:pPr>
            <a:r>
              <a:rPr lang="es-ES" altLang="es-CL" sz="2400" dirty="0"/>
              <a:t>Optimización de recursos</a:t>
            </a:r>
          </a:p>
          <a:p>
            <a:pPr lvl="1">
              <a:lnSpc>
                <a:spcPct val="90000"/>
              </a:lnSpc>
            </a:pPr>
            <a:r>
              <a:rPr lang="es-ES" altLang="es-CL" sz="2400" dirty="0"/>
              <a:t>Adaptación a cada caso particular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3</a:t>
            </a:fld>
            <a:endParaRPr lang="es-CL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51520" y="205979"/>
            <a:ext cx="8435280" cy="857250"/>
          </a:xfrm>
        </p:spPr>
        <p:txBody>
          <a:bodyPr>
            <a:normAutofit/>
          </a:bodyPr>
          <a:lstStyle/>
          <a:p>
            <a:r>
              <a:rPr lang="es-CL" sz="3600" dirty="0" smtClean="0"/>
              <a:t>Diseño Contra Incendios</a:t>
            </a:r>
            <a:endParaRPr lang="es-CL" sz="3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429250" y="1347614"/>
            <a:ext cx="36734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dirty="0"/>
              <a:t>Diseño </a:t>
            </a:r>
            <a:r>
              <a:rPr lang="es-CL" dirty="0" err="1"/>
              <a:t>prestacional</a:t>
            </a:r>
            <a:endParaRPr lang="es-CL" dirty="0"/>
          </a:p>
          <a:p>
            <a:pPr algn="ctr">
              <a:defRPr/>
            </a:pPr>
            <a:r>
              <a:rPr lang="es-CL" dirty="0" smtClean="0"/>
              <a:t>Diseño </a:t>
            </a:r>
            <a:r>
              <a:rPr lang="es-CL" dirty="0"/>
              <a:t>basado en prestaciones</a:t>
            </a:r>
          </a:p>
          <a:p>
            <a:pPr algn="ctr">
              <a:defRPr/>
            </a:pPr>
            <a:r>
              <a:rPr lang="es-CL" dirty="0" smtClean="0"/>
              <a:t>Diseño </a:t>
            </a:r>
            <a:r>
              <a:rPr lang="es-CL" dirty="0"/>
              <a:t>basado en la performance</a:t>
            </a:r>
          </a:p>
          <a:p>
            <a:pPr algn="ctr">
              <a:defRPr/>
            </a:pPr>
            <a:r>
              <a:rPr lang="es-CL" dirty="0" smtClean="0"/>
              <a:t>Diseño </a:t>
            </a:r>
            <a:r>
              <a:rPr lang="es-CL" dirty="0"/>
              <a:t>basado en el desempeño</a:t>
            </a:r>
          </a:p>
          <a:p>
            <a:pPr algn="ctr">
              <a:defRPr/>
            </a:pPr>
            <a:r>
              <a:rPr lang="es-CL" dirty="0" smtClean="0"/>
              <a:t>Diseño </a:t>
            </a:r>
            <a:r>
              <a:rPr lang="es-CL" dirty="0"/>
              <a:t>basado en la eficacia.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67544" y="3219822"/>
            <a:ext cx="8072437" cy="923925"/>
          </a:xfrm>
          <a:prstGeom prst="rect">
            <a:avLst/>
          </a:prstGeom>
          <a:solidFill>
            <a:schemeClr val="bg1"/>
          </a:solidFill>
          <a:ln w="34925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CL" b="1" dirty="0"/>
              <a:t>“Aplicación de los conocimientos científicos y fundamentos de la ingeniería, al diseño de las medidas necesarias para la protección de las personas y su entorno frente a los incendios”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494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30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.- </a:t>
            </a:r>
            <a:r>
              <a:rPr lang="en-US" sz="2800" dirty="0" err="1" smtClean="0"/>
              <a:t>Características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iniciales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Cómo</a:t>
            </a:r>
            <a:r>
              <a:rPr lang="en-US" sz="2800" dirty="0" smtClean="0"/>
              <a:t> </a:t>
            </a:r>
            <a:r>
              <a:rPr lang="en-US" sz="2800" dirty="0" err="1" smtClean="0"/>
              <a:t>crecerá</a:t>
            </a:r>
            <a:r>
              <a:rPr lang="en-US" sz="2800" dirty="0" smtClean="0"/>
              <a:t> y </a:t>
            </a:r>
            <a:r>
              <a:rPr lang="en-US" sz="2800" dirty="0" err="1" smtClean="0"/>
              <a:t>cuáles</a:t>
            </a:r>
            <a:r>
              <a:rPr lang="en-US" sz="2800" dirty="0" smtClean="0"/>
              <a:t> combustibles </a:t>
            </a:r>
            <a:r>
              <a:rPr lang="en-US" sz="2800" dirty="0" err="1" smtClean="0"/>
              <a:t>estarán</a:t>
            </a:r>
            <a:r>
              <a:rPr lang="en-US" sz="2800" dirty="0" smtClean="0"/>
              <a:t> </a:t>
            </a:r>
            <a:r>
              <a:rPr lang="en-US" sz="2800" dirty="0" err="1" smtClean="0"/>
              <a:t>involucrados</a:t>
            </a:r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15766"/>
            <a:ext cx="4552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9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31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.- </a:t>
            </a:r>
            <a:r>
              <a:rPr lang="en-US" sz="2800" dirty="0" err="1" smtClean="0"/>
              <a:t>Características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iniciales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6" name="5 Imagen" descr="http://911research.wtc7.net/mirrors/guardian2/wtc/fig-A-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60862"/>
            <a:ext cx="4392488" cy="274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http://www.mace.manchester.ac.uk/project/research/structures/strucfire/Design/performance/fireModelling/parametricFireCurves/fireGrowthRate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36375"/>
            <a:ext cx="3810769" cy="2740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6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32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.- </a:t>
            </a:r>
            <a:r>
              <a:rPr lang="en-US" sz="2800" dirty="0" err="1" smtClean="0"/>
              <a:t>Características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iniciales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3678"/>
            <a:ext cx="665638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6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33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.- </a:t>
            </a:r>
            <a:r>
              <a:rPr lang="en-US" sz="2800" dirty="0" err="1" smtClean="0"/>
              <a:t>Características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iniciales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7654"/>
            <a:ext cx="4248472" cy="266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61" y="1707654"/>
            <a:ext cx="4614110" cy="266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5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34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.- </a:t>
            </a:r>
            <a:r>
              <a:rPr lang="en-US" sz="2800" dirty="0" err="1" smtClean="0"/>
              <a:t>Características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iniciales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86" y="1635646"/>
            <a:ext cx="5124624" cy="303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56176" y="2211710"/>
            <a:ext cx="2016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Método de la superposición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343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35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.- </a:t>
            </a:r>
            <a:r>
              <a:rPr lang="en-US" sz="2800" dirty="0" err="1" smtClean="0"/>
              <a:t>Características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iniciales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156176" y="2211710"/>
            <a:ext cx="2016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Método de la superposición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5646"/>
            <a:ext cx="4359771" cy="303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7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36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.- </a:t>
            </a:r>
            <a:r>
              <a:rPr lang="en-US" sz="2800" dirty="0" err="1" smtClean="0"/>
              <a:t>Características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iniciales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Contacto</a:t>
            </a:r>
            <a:r>
              <a:rPr lang="en-US" sz="2800" dirty="0" smtClean="0"/>
              <a:t> de llama </a:t>
            </a:r>
            <a:r>
              <a:rPr lang="en-US" sz="2800" dirty="0" err="1" smtClean="0"/>
              <a:t>directa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Energía</a:t>
            </a:r>
            <a:r>
              <a:rPr lang="en-US" sz="2800" dirty="0" smtClean="0"/>
              <a:t> </a:t>
            </a:r>
            <a:r>
              <a:rPr lang="en-US" sz="2800" dirty="0" err="1" smtClean="0"/>
              <a:t>radiante</a:t>
            </a: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7" name="Picture 4" descr="http://thumbs.dreamstime.com/z/llama-brillante-del-fuego-del-s%C3%ADmbolo-del-vector-18244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764467"/>
            <a:ext cx="1676400" cy="1676400"/>
          </a:xfrm>
          <a:prstGeom prst="rect">
            <a:avLst/>
          </a:prstGeom>
          <a:noFill/>
        </p:spPr>
      </p:pic>
      <p:cxnSp>
        <p:nvCxnSpPr>
          <p:cNvPr id="8" name="7 Conector recto de flecha"/>
          <p:cNvCxnSpPr/>
          <p:nvPr/>
        </p:nvCxnSpPr>
        <p:spPr>
          <a:xfrm>
            <a:off x="2438400" y="3505200"/>
            <a:ext cx="4495800" cy="0"/>
          </a:xfrm>
          <a:prstGeom prst="straightConnector1">
            <a:avLst/>
          </a:prstGeom>
          <a:ln w="25400">
            <a:solidFill>
              <a:srgbClr val="EB71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419600" y="32004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c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70104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271512"/>
              </p:ext>
            </p:extLst>
          </p:nvPr>
        </p:nvGraphicFramePr>
        <p:xfrm>
          <a:off x="3779912" y="2417837"/>
          <a:ext cx="162083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cuación" r:id="rId4" imgW="660240" imgH="393480" progId="Equation.3">
                  <p:embed/>
                </p:oleObj>
              </mc:Choice>
              <mc:Fallback>
                <p:oleObj name="Ecuación" r:id="rId4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417837"/>
                        <a:ext cx="1620837" cy="782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95886"/>
            <a:ext cx="4676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75135"/>
            <a:ext cx="2743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9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37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.- </a:t>
            </a:r>
            <a:r>
              <a:rPr lang="en-US" sz="2800" dirty="0" err="1" smtClean="0"/>
              <a:t>Características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iniciales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Peak HRR 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Incendio</a:t>
            </a:r>
            <a:r>
              <a:rPr lang="en-US" sz="2800" dirty="0" smtClean="0"/>
              <a:t> </a:t>
            </a:r>
            <a:r>
              <a:rPr lang="en-US" sz="2800" dirty="0" err="1" smtClean="0"/>
              <a:t>controlado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el </a:t>
            </a:r>
            <a:r>
              <a:rPr lang="en-US" sz="2800" dirty="0" smtClean="0">
                <a:solidFill>
                  <a:srgbClr val="EB7121"/>
                </a:solidFill>
              </a:rPr>
              <a:t>combustible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Incendio</a:t>
            </a:r>
            <a:r>
              <a:rPr lang="en-US" sz="2800" dirty="0" smtClean="0"/>
              <a:t> </a:t>
            </a:r>
            <a:r>
              <a:rPr lang="en-US" sz="2800" dirty="0" err="1" smtClean="0"/>
              <a:t>controlado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la </a:t>
            </a:r>
            <a:r>
              <a:rPr lang="en-US" sz="2800" dirty="0" err="1" smtClean="0">
                <a:solidFill>
                  <a:srgbClr val="EB7121"/>
                </a:solidFill>
              </a:rPr>
              <a:t>ventilación</a:t>
            </a:r>
            <a:endParaRPr lang="en-US" sz="2800" dirty="0" smtClean="0">
              <a:solidFill>
                <a:srgbClr val="EB7121"/>
              </a:solidFill>
            </a:endParaRPr>
          </a:p>
          <a:p>
            <a:pPr>
              <a:buFontTx/>
              <a:buChar char="-"/>
            </a:pP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94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38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.- </a:t>
            </a:r>
            <a:r>
              <a:rPr lang="en-US" sz="2800" dirty="0" err="1" smtClean="0"/>
              <a:t>Características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iniciales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Incendio</a:t>
            </a:r>
            <a:r>
              <a:rPr lang="en-US" sz="2800" dirty="0" smtClean="0"/>
              <a:t> </a:t>
            </a:r>
            <a:r>
              <a:rPr lang="en-US" sz="2800" dirty="0" err="1" smtClean="0"/>
              <a:t>controlado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el </a:t>
            </a:r>
            <a:r>
              <a:rPr lang="en-US" sz="2800" dirty="0" smtClean="0">
                <a:solidFill>
                  <a:srgbClr val="EB7121"/>
                </a:solidFill>
              </a:rPr>
              <a:t>combustible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EB7121"/>
                </a:solidFill>
              </a:rPr>
              <a:t>	</a:t>
            </a:r>
            <a:r>
              <a:rPr lang="en-US" sz="2800" dirty="0" smtClean="0"/>
              <a:t>- </a:t>
            </a:r>
            <a:r>
              <a:rPr lang="en-US" sz="2800" dirty="0" err="1" smtClean="0"/>
              <a:t>Dato</a:t>
            </a:r>
            <a:r>
              <a:rPr lang="en-US" sz="2800" dirty="0" smtClean="0"/>
              <a:t> </a:t>
            </a:r>
            <a:r>
              <a:rPr lang="en-US" sz="2800" dirty="0" err="1"/>
              <a:t>d</a:t>
            </a:r>
            <a:r>
              <a:rPr lang="en-US" sz="2800" dirty="0" err="1" smtClean="0"/>
              <a:t>irecto</a:t>
            </a:r>
            <a:r>
              <a:rPr lang="en-US" sz="2800" dirty="0" smtClean="0"/>
              <a:t> de </a:t>
            </a:r>
            <a:r>
              <a:rPr lang="en-US" sz="2800" dirty="0" err="1"/>
              <a:t>e</a:t>
            </a:r>
            <a:r>
              <a:rPr lang="en-US" sz="2800" dirty="0" err="1" smtClean="0"/>
              <a:t>nsayos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</a:t>
            </a:r>
            <a:r>
              <a:rPr lang="en-US" sz="2800" dirty="0" err="1" smtClean="0"/>
              <a:t>Revisar</a:t>
            </a:r>
            <a:r>
              <a:rPr lang="en-US" sz="2800" dirty="0" smtClean="0"/>
              <a:t> </a:t>
            </a:r>
            <a:r>
              <a:rPr lang="en-US" sz="2800" dirty="0" err="1"/>
              <a:t>d</a:t>
            </a:r>
            <a:r>
              <a:rPr lang="en-US" sz="2800" dirty="0" err="1" smtClean="0"/>
              <a:t>atos</a:t>
            </a:r>
            <a:r>
              <a:rPr lang="en-US" sz="2800" dirty="0" smtClean="0"/>
              <a:t> de HRR/m</a:t>
            </a:r>
            <a:r>
              <a:rPr lang="en-US" sz="2800" baseline="30000" dirty="0" smtClean="0"/>
              <a:t>2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9822"/>
            <a:ext cx="349907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046" y="3237777"/>
            <a:ext cx="3162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2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39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.- </a:t>
            </a:r>
            <a:r>
              <a:rPr lang="en-US" sz="2800" dirty="0" err="1" smtClean="0"/>
              <a:t>Características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iniciales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Incendio</a:t>
            </a:r>
            <a:r>
              <a:rPr lang="en-US" sz="2800" dirty="0" smtClean="0"/>
              <a:t> </a:t>
            </a:r>
            <a:r>
              <a:rPr lang="en-US" sz="2800" dirty="0" err="1" smtClean="0"/>
              <a:t>controlado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el </a:t>
            </a:r>
            <a:r>
              <a:rPr lang="en-US" sz="2800" dirty="0" smtClean="0">
                <a:solidFill>
                  <a:srgbClr val="EB7121"/>
                </a:solidFill>
              </a:rPr>
              <a:t>combustible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11710"/>
            <a:ext cx="46672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6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stad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1" y="1277725"/>
            <a:ext cx="4111625" cy="241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TUN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565386"/>
            <a:ext cx="4191000" cy="226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discapacitados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17" y="1419622"/>
            <a:ext cx="32385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discapacitados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273" y="2826133"/>
            <a:ext cx="2381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 descr="plastic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427734"/>
            <a:ext cx="2643187" cy="198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6 Imagen" descr="bodega0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654" y="1403696"/>
            <a:ext cx="2786063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5 Imagen" descr="galpón sin carg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7" y="2049111"/>
            <a:ext cx="4762500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4 Imagen" descr="ACERO EXTERIO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92" y="1419622"/>
            <a:ext cx="2917825" cy="283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puente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736403"/>
            <a:ext cx="3810000" cy="220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3 Imagen" descr="INFLAMABLE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9622"/>
            <a:ext cx="5486400" cy="286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6914"/>
            <a:ext cx="8229600" cy="358973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s-ES" altLang="es-CL" sz="2800" dirty="0" smtClean="0"/>
              <a:t>Bodega de inflamables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sz="2800" dirty="0" smtClean="0"/>
              <a:t>Elementos estructurales exteriores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sz="2800" dirty="0" smtClean="0"/>
              <a:t>Baja carga combustible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sz="2800" dirty="0" smtClean="0"/>
              <a:t>Materiales combustibles especiales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sz="2800" dirty="0" smtClean="0"/>
              <a:t>Personas discapacitadas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sz="2800" dirty="0" smtClean="0"/>
              <a:t>Incendios en túneles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sz="2800" dirty="0" smtClean="0"/>
              <a:t>Mega-recintos deportivos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sz="2800" dirty="0" smtClean="0"/>
              <a:t>Centros comerciales Malls.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sz="2800" dirty="0" smtClean="0"/>
              <a:t>Estacionamientos subterráneos.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sz="2800" dirty="0" smtClean="0"/>
              <a:t>Etc.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s-ES" altLang="es-CL" sz="2400" dirty="0" smtClean="0"/>
          </a:p>
        </p:txBody>
      </p:sp>
      <p:pic>
        <p:nvPicPr>
          <p:cNvPr id="15" name="14 Imagen" descr="centro_comercial_oporto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09" y="1282105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6 Imagen" descr="estacionamientos-subterraneo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843558"/>
            <a:ext cx="6264696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251520" y="205979"/>
            <a:ext cx="8435280" cy="857250"/>
          </a:xfrm>
        </p:spPr>
        <p:txBody>
          <a:bodyPr>
            <a:normAutofit/>
          </a:bodyPr>
          <a:lstStyle/>
          <a:p>
            <a:r>
              <a:rPr lang="es-CL" dirty="0" smtClean="0"/>
              <a:t>Diseño Prestacional</a:t>
            </a:r>
            <a:endParaRPr lang="es-CL" dirty="0"/>
          </a:p>
        </p:txBody>
      </p:sp>
      <p:pic>
        <p:nvPicPr>
          <p:cNvPr id="14" name="13 Imagen" descr="deport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" y="843558"/>
            <a:ext cx="4191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59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40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.- </a:t>
            </a:r>
            <a:r>
              <a:rPr lang="en-US" sz="2800" dirty="0" err="1" smtClean="0"/>
              <a:t>Características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iniciales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Incendio</a:t>
            </a:r>
            <a:r>
              <a:rPr lang="en-US" sz="2800" dirty="0" smtClean="0"/>
              <a:t> </a:t>
            </a:r>
            <a:r>
              <a:rPr lang="en-US" sz="2800" dirty="0" err="1" smtClean="0"/>
              <a:t>controlado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el </a:t>
            </a:r>
            <a:r>
              <a:rPr lang="en-US" sz="2800" dirty="0" smtClean="0">
                <a:solidFill>
                  <a:srgbClr val="EB7121"/>
                </a:solidFill>
              </a:rPr>
              <a:t>combustible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4" y="2355725"/>
            <a:ext cx="4931664" cy="108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2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41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6409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.- </a:t>
            </a:r>
            <a:r>
              <a:rPr lang="en-US" sz="2800" dirty="0" err="1" smtClean="0"/>
              <a:t>Características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iniciales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Incendio</a:t>
            </a:r>
            <a:r>
              <a:rPr lang="en-US" sz="2800" dirty="0" smtClean="0"/>
              <a:t> </a:t>
            </a:r>
            <a:r>
              <a:rPr lang="en-US" sz="2800" dirty="0" err="1" smtClean="0"/>
              <a:t>controlado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la </a:t>
            </a:r>
            <a:r>
              <a:rPr lang="en-US" sz="2800" dirty="0" err="1" smtClean="0">
                <a:solidFill>
                  <a:srgbClr val="EB7121"/>
                </a:solidFill>
              </a:rPr>
              <a:t>ventilación</a:t>
            </a:r>
            <a:endParaRPr lang="en-US" sz="2800" dirty="0" smtClean="0">
              <a:solidFill>
                <a:srgbClr val="EB712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EB7121"/>
                </a:solidFill>
              </a:rPr>
              <a:t> </a:t>
            </a:r>
            <a:r>
              <a:rPr lang="en-US" sz="2400" dirty="0"/>
              <a:t>Se </a:t>
            </a:r>
            <a:r>
              <a:rPr lang="en-US" sz="2400" dirty="0" err="1"/>
              <a:t>estima</a:t>
            </a:r>
            <a:r>
              <a:rPr lang="en-US" sz="2400" dirty="0"/>
              <a:t> el </a:t>
            </a:r>
            <a:r>
              <a:rPr lang="en-US" sz="2400" dirty="0" err="1"/>
              <a:t>flujo</a:t>
            </a:r>
            <a:r>
              <a:rPr lang="en-US" sz="2400" dirty="0"/>
              <a:t> de </a:t>
            </a:r>
            <a:r>
              <a:rPr lang="en-US" sz="2400" dirty="0" err="1"/>
              <a:t>aire</a:t>
            </a:r>
            <a:r>
              <a:rPr lang="en-US" sz="2400" dirty="0"/>
              <a:t> </a:t>
            </a:r>
            <a:r>
              <a:rPr lang="en-US" sz="2400" dirty="0" err="1"/>
              <a:t>hacia</a:t>
            </a:r>
            <a:r>
              <a:rPr lang="en-US" sz="2400" dirty="0"/>
              <a:t> el </a:t>
            </a:r>
            <a:r>
              <a:rPr lang="en-US" sz="2400" dirty="0" err="1" smtClean="0"/>
              <a:t>compartimento</a:t>
            </a:r>
            <a:r>
              <a:rPr lang="en-US" sz="2400" dirty="0" smtClean="0"/>
              <a:t> (post-</a:t>
            </a:r>
            <a:r>
              <a:rPr lang="en-US" sz="2400" dirty="0" err="1" smtClean="0"/>
              <a:t>falshover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4" y="2715766"/>
            <a:ext cx="27527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57923"/>
            <a:ext cx="5328592" cy="76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635896" y="3755236"/>
            <a:ext cx="53285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Asumiendo: Cada  kg de O</a:t>
            </a:r>
            <a:r>
              <a:rPr lang="es-CL" baseline="-25000" dirty="0" smtClean="0"/>
              <a:t>2</a:t>
            </a:r>
            <a:r>
              <a:rPr lang="es-CL" dirty="0" smtClean="0"/>
              <a:t> produce 13,1 MJ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17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42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6409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.- </a:t>
            </a:r>
            <a:r>
              <a:rPr lang="en-US" sz="2800" dirty="0" err="1" smtClean="0"/>
              <a:t>Características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iniciales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Incendio</a:t>
            </a:r>
            <a:r>
              <a:rPr lang="en-US" sz="2800" dirty="0" smtClean="0"/>
              <a:t> </a:t>
            </a:r>
            <a:r>
              <a:rPr lang="en-US" sz="2800" dirty="0" err="1" smtClean="0"/>
              <a:t>controlado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la </a:t>
            </a:r>
            <a:r>
              <a:rPr lang="en-US" sz="2800" dirty="0" err="1" smtClean="0">
                <a:solidFill>
                  <a:srgbClr val="EB7121"/>
                </a:solidFill>
              </a:rPr>
              <a:t>ventilación</a:t>
            </a:r>
            <a:endParaRPr lang="en-US" sz="2800" dirty="0" smtClean="0">
              <a:solidFill>
                <a:srgbClr val="EB7121"/>
              </a:solidFill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EB7121"/>
                </a:solidFill>
              </a:rPr>
              <a:t>Método</a:t>
            </a:r>
            <a:r>
              <a:rPr lang="en-US" sz="2800" dirty="0" smtClean="0">
                <a:solidFill>
                  <a:srgbClr val="EB7121"/>
                </a:solidFill>
              </a:rPr>
              <a:t> de Law</a:t>
            </a: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15766"/>
            <a:ext cx="3770796" cy="151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25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43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6409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.- </a:t>
            </a:r>
            <a:r>
              <a:rPr lang="en-US" sz="2800" dirty="0" err="1" smtClean="0"/>
              <a:t>Características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iniciales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Incendio</a:t>
            </a:r>
            <a:r>
              <a:rPr lang="en-US" sz="2800" dirty="0" smtClean="0"/>
              <a:t> </a:t>
            </a:r>
            <a:r>
              <a:rPr lang="en-US" sz="2800" dirty="0" err="1" smtClean="0"/>
              <a:t>controlado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la </a:t>
            </a:r>
            <a:r>
              <a:rPr lang="en-US" sz="2800" dirty="0" err="1" smtClean="0">
                <a:solidFill>
                  <a:srgbClr val="EB7121"/>
                </a:solidFill>
              </a:rPr>
              <a:t>ventilación</a:t>
            </a:r>
            <a:endParaRPr lang="en-US" sz="2800" dirty="0" smtClean="0">
              <a:solidFill>
                <a:srgbClr val="EB712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EB7121"/>
                </a:solidFill>
              </a:rPr>
              <a:t> </a:t>
            </a:r>
            <a:r>
              <a:rPr lang="en-US" sz="2400" dirty="0" smtClean="0"/>
              <a:t>Para combustible </a:t>
            </a:r>
            <a:r>
              <a:rPr lang="en-US" sz="2400" dirty="0" err="1" smtClean="0"/>
              <a:t>madera</a:t>
            </a: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14" y="2715766"/>
            <a:ext cx="608028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6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44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6409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.- </a:t>
            </a:r>
            <a:r>
              <a:rPr lang="en-US" sz="2800" dirty="0" err="1" smtClean="0"/>
              <a:t>Características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iniciales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Predicción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productos</a:t>
            </a:r>
            <a:r>
              <a:rPr lang="en-US" sz="2800" dirty="0" smtClean="0"/>
              <a:t> de la </a:t>
            </a:r>
            <a:r>
              <a:rPr lang="en-US" sz="2800" dirty="0" err="1" smtClean="0"/>
              <a:t>combustión</a:t>
            </a:r>
            <a:endParaRPr lang="en-US" sz="2800" dirty="0" smtClean="0">
              <a:solidFill>
                <a:srgbClr val="EB712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EB7121"/>
                </a:solidFill>
              </a:rPr>
              <a:t>CO, CO</a:t>
            </a:r>
            <a:r>
              <a:rPr lang="en-US" sz="2800" baseline="-25000" dirty="0" smtClean="0">
                <a:solidFill>
                  <a:srgbClr val="EB7121"/>
                </a:solidFill>
              </a:rPr>
              <a:t>2</a:t>
            </a:r>
            <a:r>
              <a:rPr lang="en-US" sz="2800" dirty="0" smtClean="0">
                <a:solidFill>
                  <a:srgbClr val="EB7121"/>
                </a:solidFill>
              </a:rPr>
              <a:t>, </a:t>
            </a:r>
            <a:r>
              <a:rPr lang="en-US" sz="2800" dirty="0" err="1" smtClean="0">
                <a:solidFill>
                  <a:srgbClr val="EB7121"/>
                </a:solidFill>
              </a:rPr>
              <a:t>hidrocarburos</a:t>
            </a:r>
            <a:r>
              <a:rPr lang="en-US" sz="2800" dirty="0" smtClean="0">
                <a:solidFill>
                  <a:srgbClr val="EB7121"/>
                </a:solidFill>
              </a:rPr>
              <a:t>, </a:t>
            </a:r>
            <a:r>
              <a:rPr lang="en-US" sz="2800" dirty="0" err="1" smtClean="0">
                <a:solidFill>
                  <a:srgbClr val="EB7121"/>
                </a:solidFill>
              </a:rPr>
              <a:t>hollín</a:t>
            </a:r>
            <a:r>
              <a:rPr lang="en-US" sz="2800" dirty="0" smtClean="0">
                <a:solidFill>
                  <a:srgbClr val="EB7121"/>
                </a:solidFill>
              </a:rPr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883362"/>
            <a:ext cx="3411015" cy="156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6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45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6409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.- </a:t>
            </a:r>
            <a:r>
              <a:rPr lang="en-US" sz="2800" dirty="0" err="1" smtClean="0"/>
              <a:t>Características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iniciales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Predicción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productos</a:t>
            </a:r>
            <a:r>
              <a:rPr lang="en-US" sz="2800" dirty="0" smtClean="0"/>
              <a:t> de la </a:t>
            </a:r>
            <a:r>
              <a:rPr lang="en-US" sz="2800" dirty="0" err="1" smtClean="0"/>
              <a:t>combustión</a:t>
            </a:r>
            <a:endParaRPr lang="en-US" sz="2800" dirty="0" smtClean="0">
              <a:solidFill>
                <a:srgbClr val="EB712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EB7121"/>
                </a:solidFill>
              </a:rPr>
              <a:t>(Bien </a:t>
            </a:r>
            <a:r>
              <a:rPr lang="en-US" sz="2800" dirty="0" err="1" smtClean="0">
                <a:solidFill>
                  <a:srgbClr val="EB7121"/>
                </a:solidFill>
              </a:rPr>
              <a:t>ventilado</a:t>
            </a:r>
            <a:r>
              <a:rPr lang="en-US" sz="2800" dirty="0" smtClean="0">
                <a:solidFill>
                  <a:srgbClr val="EB7121"/>
                </a:solidFill>
              </a:rPr>
              <a:t> o sub-</a:t>
            </a:r>
            <a:r>
              <a:rPr lang="en-US" sz="2800" dirty="0" err="1" smtClean="0">
                <a:solidFill>
                  <a:srgbClr val="EB7121"/>
                </a:solidFill>
              </a:rPr>
              <a:t>ventilado</a:t>
            </a:r>
            <a:r>
              <a:rPr lang="en-US" sz="2800" dirty="0" smtClean="0">
                <a:solidFill>
                  <a:srgbClr val="EB7121"/>
                </a:solidFill>
              </a:rPr>
              <a:t>?)</a:t>
            </a: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17502"/>
            <a:ext cx="2985606" cy="13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9" y="3410584"/>
            <a:ext cx="2295780" cy="33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17502"/>
            <a:ext cx="2574462" cy="92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3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46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6409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.- </a:t>
            </a:r>
            <a:r>
              <a:rPr lang="en-US" sz="2800" dirty="0" err="1" smtClean="0"/>
              <a:t>Características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iniciales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Predicción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productos</a:t>
            </a:r>
            <a:r>
              <a:rPr lang="en-US" sz="2800" dirty="0" smtClean="0"/>
              <a:t> de la </a:t>
            </a:r>
            <a:r>
              <a:rPr lang="en-US" sz="2800" dirty="0" err="1" smtClean="0"/>
              <a:t>combustión</a:t>
            </a:r>
            <a:endParaRPr lang="en-US" sz="2800" dirty="0" smtClean="0">
              <a:solidFill>
                <a:srgbClr val="EB712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EB7121"/>
                </a:solidFill>
              </a:rPr>
              <a:t>(Bien </a:t>
            </a:r>
            <a:r>
              <a:rPr lang="en-US" sz="2800" dirty="0" err="1" smtClean="0">
                <a:solidFill>
                  <a:srgbClr val="EB7121"/>
                </a:solidFill>
              </a:rPr>
              <a:t>ventilado</a:t>
            </a:r>
            <a:r>
              <a:rPr lang="en-US" sz="2800" dirty="0" smtClean="0">
                <a:solidFill>
                  <a:srgbClr val="EB7121"/>
                </a:solidFill>
              </a:rPr>
              <a:t> o sub-</a:t>
            </a:r>
            <a:r>
              <a:rPr lang="en-US" sz="2800" dirty="0" err="1" smtClean="0">
                <a:solidFill>
                  <a:srgbClr val="EB7121"/>
                </a:solidFill>
              </a:rPr>
              <a:t>ventilado</a:t>
            </a:r>
            <a:r>
              <a:rPr lang="en-US" sz="2800" dirty="0" smtClean="0">
                <a:solidFill>
                  <a:srgbClr val="EB7121"/>
                </a:solidFill>
              </a:rPr>
              <a:t>?)</a:t>
            </a: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09835"/>
            <a:ext cx="383513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215" y="2946278"/>
            <a:ext cx="36766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9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47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6409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</a:t>
            </a:r>
            <a:r>
              <a:rPr lang="en-US" sz="2800" dirty="0" smtClean="0"/>
              <a:t>.- </a:t>
            </a:r>
            <a:r>
              <a:rPr lang="en-US" sz="2800" dirty="0" err="1" smtClean="0"/>
              <a:t>Características</a:t>
            </a:r>
            <a:r>
              <a:rPr lang="en-US" sz="2800" dirty="0" smtClean="0"/>
              <a:t> </a:t>
            </a:r>
            <a:r>
              <a:rPr lang="en-US" sz="2800" dirty="0" err="1" smtClean="0"/>
              <a:t>iniciales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Predicción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productos</a:t>
            </a:r>
            <a:r>
              <a:rPr lang="en-US" sz="2800" dirty="0" smtClean="0"/>
              <a:t> de la </a:t>
            </a:r>
            <a:r>
              <a:rPr lang="en-US" sz="2800" dirty="0" err="1" smtClean="0"/>
              <a:t>combustión</a:t>
            </a:r>
            <a:endParaRPr lang="en-US" sz="2800" dirty="0" smtClean="0">
              <a:solidFill>
                <a:srgbClr val="EB712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83718"/>
            <a:ext cx="4248472" cy="113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1672"/>
            <a:ext cx="4320480" cy="16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3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48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6409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4.- </a:t>
            </a:r>
            <a:r>
              <a:rPr lang="en-US" sz="2800" dirty="0" err="1" smtClean="0"/>
              <a:t>Cambios</a:t>
            </a:r>
            <a:r>
              <a:rPr lang="en-US" sz="2800" dirty="0" smtClean="0"/>
              <a:t> en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condiciones</a:t>
            </a:r>
            <a:r>
              <a:rPr lang="en-US" sz="2800" dirty="0" smtClean="0"/>
              <a:t> de </a:t>
            </a:r>
            <a:r>
              <a:rPr lang="en-US" sz="2800" dirty="0" err="1" smtClean="0"/>
              <a:t>ventilación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- </a:t>
            </a:r>
            <a:r>
              <a:rPr lang="en-US" sz="2800" dirty="0" err="1" smtClean="0"/>
              <a:t>Sistema</a:t>
            </a:r>
            <a:r>
              <a:rPr lang="en-US" sz="2800" dirty="0" smtClean="0"/>
              <a:t> de control de </a:t>
            </a:r>
            <a:r>
              <a:rPr lang="en-US" sz="2800" dirty="0" err="1" smtClean="0"/>
              <a:t>humos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</a:t>
            </a:r>
            <a:r>
              <a:rPr lang="en-US" sz="2800" dirty="0" err="1" smtClean="0"/>
              <a:t>Abertura</a:t>
            </a:r>
            <a:r>
              <a:rPr lang="en-US" sz="2800" dirty="0" smtClean="0"/>
              <a:t> o </a:t>
            </a:r>
            <a:r>
              <a:rPr lang="en-US" sz="2800" dirty="0" err="1" smtClean="0"/>
              <a:t>cerrado</a:t>
            </a:r>
            <a:r>
              <a:rPr lang="en-US" sz="2800" dirty="0" smtClean="0"/>
              <a:t> de </a:t>
            </a:r>
            <a:r>
              <a:rPr lang="en-US" sz="2800" dirty="0" err="1" smtClean="0"/>
              <a:t>puertas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 </a:t>
            </a:r>
            <a:r>
              <a:rPr lang="en-US" sz="2800" dirty="0" err="1" smtClean="0"/>
              <a:t>Rompimiento</a:t>
            </a:r>
            <a:r>
              <a:rPr lang="en-US" sz="2800" dirty="0" smtClean="0"/>
              <a:t> de </a:t>
            </a:r>
            <a:r>
              <a:rPr lang="en-US" sz="2800" dirty="0" err="1" smtClean="0"/>
              <a:t>ventanas</a:t>
            </a:r>
            <a:endParaRPr lang="en-US" sz="2800" dirty="0"/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5122" name="Picture 2" descr="Resultado de imagen para sistema control humos cambios ventilaci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35846"/>
            <a:ext cx="4560690" cy="152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49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6409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5</a:t>
            </a:r>
            <a:r>
              <a:rPr lang="en-US" sz="2800" dirty="0" smtClean="0"/>
              <a:t>.- </a:t>
            </a:r>
            <a:r>
              <a:rPr lang="en-US" sz="2800" dirty="0" err="1" smtClean="0"/>
              <a:t>Supresión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929" y="1779662"/>
            <a:ext cx="435648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8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Diseño Prestacional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s-ES" altLang="es-CL" sz="2800" dirty="0"/>
              <a:t>Metodología bien establecida</a:t>
            </a:r>
          </a:p>
          <a:p>
            <a:pPr lvl="1">
              <a:lnSpc>
                <a:spcPct val="90000"/>
              </a:lnSpc>
            </a:pPr>
            <a:r>
              <a:rPr lang="es-ES" altLang="es-CL" sz="2400" dirty="0"/>
              <a:t>Metas de seguridad contra incendios</a:t>
            </a:r>
          </a:p>
          <a:p>
            <a:pPr lvl="1">
              <a:lnSpc>
                <a:spcPct val="90000"/>
              </a:lnSpc>
            </a:pPr>
            <a:r>
              <a:rPr lang="es-ES" altLang="es-CL" sz="2400" dirty="0"/>
              <a:t>Objetivos de diseño</a:t>
            </a:r>
          </a:p>
          <a:p>
            <a:pPr lvl="1">
              <a:lnSpc>
                <a:spcPct val="90000"/>
              </a:lnSpc>
            </a:pPr>
            <a:r>
              <a:rPr lang="es-ES" altLang="es-CL" sz="2400" dirty="0"/>
              <a:t>Criterios de Eficacia</a:t>
            </a:r>
          </a:p>
          <a:p>
            <a:pPr lvl="1">
              <a:lnSpc>
                <a:spcPct val="90000"/>
              </a:lnSpc>
            </a:pPr>
            <a:r>
              <a:rPr lang="es-ES" altLang="es-CL" sz="2400" dirty="0">
                <a:solidFill>
                  <a:srgbClr val="EB7121"/>
                </a:solidFill>
              </a:rPr>
              <a:t>Escenarios de incendios</a:t>
            </a:r>
          </a:p>
          <a:p>
            <a:pPr>
              <a:lnSpc>
                <a:spcPct val="90000"/>
              </a:lnSpc>
            </a:pPr>
            <a:r>
              <a:rPr lang="es-ES" altLang="es-CL" sz="2800" dirty="0"/>
              <a:t>Ejecución temprana</a:t>
            </a:r>
          </a:p>
          <a:p>
            <a:pPr lvl="1">
              <a:lnSpc>
                <a:spcPct val="90000"/>
              </a:lnSpc>
            </a:pPr>
            <a:r>
              <a:rPr lang="es-ES" altLang="es-CL" sz="2400" dirty="0"/>
              <a:t>Flexibilidad de diseño</a:t>
            </a:r>
          </a:p>
          <a:p>
            <a:pPr lvl="1">
              <a:lnSpc>
                <a:spcPct val="90000"/>
              </a:lnSpc>
            </a:pPr>
            <a:r>
              <a:rPr lang="es-ES" altLang="es-CL" sz="2400" dirty="0"/>
              <a:t>Innovación en el diseño, construcción y materiales</a:t>
            </a:r>
          </a:p>
          <a:p>
            <a:pPr lvl="1">
              <a:lnSpc>
                <a:spcPct val="90000"/>
              </a:lnSpc>
            </a:pPr>
            <a:r>
              <a:rPr lang="es-ES" altLang="es-CL" sz="2400" dirty="0"/>
              <a:t>Seguridad contra incendios igual o mejor</a:t>
            </a:r>
          </a:p>
          <a:p>
            <a:pPr lvl="1">
              <a:lnSpc>
                <a:spcPct val="90000"/>
              </a:lnSpc>
            </a:pPr>
            <a:r>
              <a:rPr lang="es-ES" altLang="es-CL" sz="2400" dirty="0"/>
              <a:t>Minimizar razón Costo/Beneficio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494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50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6409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5.- </a:t>
            </a:r>
            <a:r>
              <a:rPr lang="en-US" sz="2800" dirty="0" err="1" smtClean="0"/>
              <a:t>Supresión</a:t>
            </a:r>
            <a:r>
              <a:rPr lang="en-US" sz="2800" dirty="0" smtClean="0"/>
              <a:t> del </a:t>
            </a:r>
            <a:r>
              <a:rPr lang="en-US" sz="2800" dirty="0" err="1" smtClean="0"/>
              <a:t>Incendio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Requiere</a:t>
            </a:r>
            <a:r>
              <a:rPr lang="en-US" sz="2800" dirty="0" smtClean="0"/>
              <a:t> </a:t>
            </a:r>
            <a:r>
              <a:rPr lang="en-US" sz="2800" dirty="0" err="1" smtClean="0"/>
              <a:t>determinar</a:t>
            </a:r>
            <a:r>
              <a:rPr lang="en-US" sz="2800" dirty="0" smtClean="0"/>
              <a:t> el </a:t>
            </a:r>
            <a:r>
              <a:rPr lang="en-US" sz="2800" dirty="0" err="1" smtClean="0"/>
              <a:t>tiempo</a:t>
            </a:r>
            <a:r>
              <a:rPr lang="en-US" sz="2800" dirty="0" smtClean="0"/>
              <a:t> de </a:t>
            </a:r>
            <a:r>
              <a:rPr lang="en-US" sz="2800" dirty="0" err="1" smtClean="0"/>
              <a:t>activación</a:t>
            </a: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3624"/>
            <a:ext cx="1943502" cy="67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55631"/>
            <a:ext cx="1943502" cy="62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411760" y="233362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Después de activación Q constante por un minuto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Luego disminuye a 1/3 </a:t>
            </a:r>
            <a:r>
              <a:rPr lang="es-CL" dirty="0" err="1" smtClean="0">
                <a:solidFill>
                  <a:schemeClr val="bg1"/>
                </a:solidFill>
              </a:rPr>
              <a:t>Q</a:t>
            </a:r>
            <a:r>
              <a:rPr lang="es-CL" sz="1400" dirty="0" err="1" smtClean="0">
                <a:solidFill>
                  <a:schemeClr val="bg1"/>
                </a:solidFill>
              </a:rPr>
              <a:t>act</a:t>
            </a:r>
            <a:r>
              <a:rPr lang="es-CL" dirty="0" smtClean="0">
                <a:solidFill>
                  <a:schemeClr val="bg1"/>
                </a:solidFill>
              </a:rPr>
              <a:t> y se mantiene constante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411760" y="3292669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Después de activación Q constante por el resto  del tiempo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23528" y="3702559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Válido para rociadores automáticos</a:t>
            </a:r>
          </a:p>
        </p:txBody>
      </p:sp>
    </p:spTree>
    <p:extLst>
      <p:ext uri="{BB962C8B-B14F-4D97-AF65-F5344CB8AC3E}">
        <p14:creationId xmlns:p14="http://schemas.microsoft.com/office/powerpoint/2010/main" val="18321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51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6409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6</a:t>
            </a:r>
            <a:r>
              <a:rPr lang="en-US" sz="2800" dirty="0" smtClean="0"/>
              <a:t>.- </a:t>
            </a:r>
            <a:r>
              <a:rPr lang="en-US" sz="2800" dirty="0" err="1" smtClean="0"/>
              <a:t>Ocurrencia</a:t>
            </a:r>
            <a:r>
              <a:rPr lang="en-US" sz="2800" dirty="0" smtClean="0"/>
              <a:t> de Flashover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/>
              <a:t>C</a:t>
            </a:r>
            <a:r>
              <a:rPr lang="en-US" sz="2800" dirty="0" err="1" smtClean="0"/>
              <a:t>uando</a:t>
            </a:r>
            <a:r>
              <a:rPr lang="en-US" sz="2800" dirty="0" smtClean="0"/>
              <a:t> </a:t>
            </a:r>
            <a:r>
              <a:rPr lang="en-US" sz="2800" dirty="0" err="1" smtClean="0"/>
              <a:t>ocurre</a:t>
            </a:r>
            <a:r>
              <a:rPr lang="en-US" sz="2800" dirty="0" smtClean="0"/>
              <a:t> flashover el HRR </a:t>
            </a:r>
            <a:r>
              <a:rPr lang="en-US" sz="2800" dirty="0" err="1" smtClean="0"/>
              <a:t>aumenta</a:t>
            </a:r>
            <a:r>
              <a:rPr lang="en-US" sz="2800" dirty="0" smtClean="0"/>
              <a:t> </a:t>
            </a:r>
            <a:r>
              <a:rPr lang="en-US" sz="2800" dirty="0" err="1" smtClean="0"/>
              <a:t>instantáneamente</a:t>
            </a:r>
            <a:r>
              <a:rPr lang="en-US" sz="2800" dirty="0" smtClean="0"/>
              <a:t> hasta el </a:t>
            </a:r>
            <a:r>
              <a:rPr lang="en-US" sz="2800" dirty="0" err="1" smtClean="0"/>
              <a:t>máximo</a:t>
            </a:r>
            <a:r>
              <a:rPr lang="en-US" sz="2800" dirty="0" smtClean="0"/>
              <a:t> (peak)</a:t>
            </a: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85033"/>
            <a:ext cx="1919141" cy="46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7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52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6409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6</a:t>
            </a:r>
            <a:r>
              <a:rPr lang="en-US" sz="2800" dirty="0" smtClean="0"/>
              <a:t>.- </a:t>
            </a:r>
            <a:r>
              <a:rPr lang="en-US" sz="2800" dirty="0" err="1" smtClean="0"/>
              <a:t>Ocurrencia</a:t>
            </a:r>
            <a:r>
              <a:rPr lang="en-US" sz="2800" dirty="0" smtClean="0"/>
              <a:t> de Flashover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635646"/>
            <a:ext cx="530995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4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53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6409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7.- </a:t>
            </a:r>
            <a:r>
              <a:rPr lang="en-US" sz="2800" dirty="0" err="1" smtClean="0"/>
              <a:t>Etapa</a:t>
            </a:r>
            <a:r>
              <a:rPr lang="en-US" sz="2800" dirty="0" smtClean="0"/>
              <a:t> de </a:t>
            </a:r>
            <a:r>
              <a:rPr lang="en-US" sz="2800" dirty="0" err="1" smtClean="0"/>
              <a:t>decaimiento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Comienza</a:t>
            </a:r>
            <a:r>
              <a:rPr lang="en-US" sz="2800" dirty="0" smtClean="0"/>
              <a:t> </a:t>
            </a:r>
            <a:r>
              <a:rPr lang="en-US" sz="2800" dirty="0" err="1" smtClean="0"/>
              <a:t>cuando</a:t>
            </a:r>
            <a:r>
              <a:rPr lang="en-US" sz="2800" dirty="0" smtClean="0"/>
              <a:t> el 80% de la </a:t>
            </a:r>
            <a:r>
              <a:rPr lang="en-US" sz="2800" dirty="0" err="1" smtClean="0"/>
              <a:t>carga</a:t>
            </a:r>
            <a:r>
              <a:rPr lang="en-US" sz="2800" dirty="0" smtClean="0"/>
              <a:t> combustible se ha </a:t>
            </a:r>
            <a:r>
              <a:rPr lang="en-US" sz="2800" dirty="0" err="1" smtClean="0"/>
              <a:t>consumido</a:t>
            </a:r>
            <a:endParaRPr lang="en-US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74672"/>
            <a:ext cx="4445863" cy="277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3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54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6409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7.- </a:t>
            </a:r>
            <a:r>
              <a:rPr lang="en-US" sz="2800" dirty="0" err="1" smtClean="0"/>
              <a:t>Etapa</a:t>
            </a:r>
            <a:r>
              <a:rPr lang="en-US" sz="2800" dirty="0" smtClean="0"/>
              <a:t> de </a:t>
            </a:r>
            <a:r>
              <a:rPr lang="en-US" sz="2800" dirty="0" err="1" smtClean="0"/>
              <a:t>decaimiento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9662"/>
            <a:ext cx="534225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9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55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6409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7.- </a:t>
            </a:r>
            <a:r>
              <a:rPr lang="en-US" sz="2800" dirty="0" err="1" smtClean="0"/>
              <a:t>Etapa</a:t>
            </a:r>
            <a:r>
              <a:rPr lang="en-US" sz="2800" dirty="0" smtClean="0"/>
              <a:t> de </a:t>
            </a:r>
            <a:r>
              <a:rPr lang="en-US" sz="2800" dirty="0" err="1" smtClean="0"/>
              <a:t>decaimiento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64765"/>
            <a:ext cx="5112568" cy="309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0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de Diseño: Proceso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56</a:t>
            </a:fld>
            <a:endParaRPr lang="es-CL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6409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31589"/>
            <a:ext cx="2539322" cy="178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00412"/>
            <a:ext cx="2470470" cy="171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00413"/>
            <a:ext cx="2539322" cy="171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6432" y="3000413"/>
            <a:ext cx="2475125" cy="17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131588"/>
            <a:ext cx="4468844" cy="178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6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para Estructuras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57</a:t>
            </a:fld>
            <a:endParaRPr lang="es-CL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403920" y="1352551"/>
            <a:ext cx="864096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/>
              <a:t>Determinar</a:t>
            </a:r>
            <a:r>
              <a:rPr lang="en-US" sz="2800" dirty="0" smtClean="0"/>
              <a:t> </a:t>
            </a:r>
            <a:r>
              <a:rPr lang="en-US" sz="2800" dirty="0" err="1" smtClean="0"/>
              <a:t>Temperatura</a:t>
            </a:r>
            <a:r>
              <a:rPr lang="en-US" sz="2800" dirty="0" smtClean="0"/>
              <a:t> del </a:t>
            </a:r>
            <a:r>
              <a:rPr lang="en-US" sz="2800" dirty="0" err="1" smtClean="0"/>
              <a:t>Compartimento</a:t>
            </a:r>
            <a:endParaRPr lang="en-US" sz="2800" dirty="0" smtClean="0"/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23678"/>
            <a:ext cx="59173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2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para Estructuras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58</a:t>
            </a:fld>
            <a:endParaRPr lang="es-CL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403920" y="1352551"/>
            <a:ext cx="864096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/>
              <a:t>Determinar</a:t>
            </a:r>
            <a:r>
              <a:rPr lang="en-US" sz="2800" dirty="0" smtClean="0"/>
              <a:t> </a:t>
            </a:r>
            <a:r>
              <a:rPr lang="en-US" sz="2800" dirty="0" err="1" smtClean="0"/>
              <a:t>Temperatura</a:t>
            </a:r>
            <a:r>
              <a:rPr lang="en-US" sz="2800" dirty="0" smtClean="0"/>
              <a:t> del </a:t>
            </a:r>
            <a:r>
              <a:rPr lang="en-US" sz="2800" dirty="0" err="1" smtClean="0"/>
              <a:t>Compartimento</a:t>
            </a:r>
            <a:endParaRPr lang="en-US" sz="2800" dirty="0" smtClean="0"/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05568"/>
            <a:ext cx="7200800" cy="30668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14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para Estructuras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59</a:t>
            </a:fld>
            <a:endParaRPr lang="es-CL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403920" y="1352551"/>
            <a:ext cx="864096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/>
              <a:t>Curvas</a:t>
            </a:r>
            <a:r>
              <a:rPr lang="en-US" sz="2800" dirty="0" smtClean="0"/>
              <a:t> BFD</a:t>
            </a:r>
          </a:p>
          <a:p>
            <a:pPr eaLnBrk="0" hangingPunct="0">
              <a:buFontTx/>
              <a:buChar char="•"/>
              <a:defRPr/>
            </a:pPr>
            <a:r>
              <a:rPr lang="es-CL" sz="2000" kern="0" dirty="0"/>
              <a:t>Modelo de ajuste de incendios.</a:t>
            </a:r>
          </a:p>
          <a:p>
            <a:pPr marL="800100" lvl="1" indent="-342900" eaLnBrk="0" hangingPunct="0">
              <a:buFontTx/>
              <a:buChar char="•"/>
              <a:defRPr/>
            </a:pPr>
            <a:r>
              <a:rPr lang="es-CL" sz="2000" kern="0" dirty="0" smtClean="0"/>
              <a:t>Tipo </a:t>
            </a:r>
            <a:r>
              <a:rPr lang="es-CL" sz="2000" kern="0" dirty="0"/>
              <a:t>de combustible (coeficiente de </a:t>
            </a:r>
            <a:r>
              <a:rPr lang="es-CL" sz="2000" kern="0" dirty="0" err="1"/>
              <a:t>pirólisis</a:t>
            </a:r>
            <a:r>
              <a:rPr lang="es-CL" sz="2000" kern="0" dirty="0"/>
              <a:t>).</a:t>
            </a:r>
          </a:p>
          <a:p>
            <a:pPr marL="800100" lvl="1" indent="-342900" eaLnBrk="0" hangingPunct="0">
              <a:buFontTx/>
              <a:buChar char="•"/>
              <a:defRPr/>
            </a:pPr>
            <a:r>
              <a:rPr lang="es-CL" sz="2000" kern="0" dirty="0"/>
              <a:t>Aislación del recinto.</a:t>
            </a:r>
          </a:p>
          <a:p>
            <a:pPr marL="800100" lvl="1" indent="-342900" eaLnBrk="0" hangingPunct="0">
              <a:buFontTx/>
              <a:buChar char="•"/>
              <a:defRPr/>
            </a:pPr>
            <a:r>
              <a:rPr lang="es-CL" sz="2000" kern="0" dirty="0"/>
              <a:t>Ventilación.</a:t>
            </a:r>
          </a:p>
          <a:p>
            <a:pPr marL="800100" lvl="1" indent="-342900" eaLnBrk="0" hangingPunct="0">
              <a:buFontTx/>
              <a:buChar char="•"/>
              <a:defRPr/>
            </a:pPr>
            <a:r>
              <a:rPr lang="es-CL" sz="2000" kern="0" dirty="0"/>
              <a:t>Cantidad de combustible.</a:t>
            </a:r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1263" y="2728318"/>
            <a:ext cx="26797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5863" y="2728318"/>
            <a:ext cx="1714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4200" y="3442693"/>
            <a:ext cx="24193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418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Diseño Prestacional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6</a:t>
            </a:fld>
            <a:endParaRPr lang="es-C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96" y="987574"/>
            <a:ext cx="3505064" cy="346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7654"/>
            <a:ext cx="4406655" cy="252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8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para Estructuras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60</a:t>
            </a:fld>
            <a:endParaRPr lang="es-CL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403920" y="1352551"/>
            <a:ext cx="864096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/>
              <a:t>Curvas</a:t>
            </a:r>
            <a:r>
              <a:rPr lang="en-US" sz="2800" dirty="0" smtClean="0"/>
              <a:t> BFD</a:t>
            </a:r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203598"/>
            <a:ext cx="2815977" cy="199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63838"/>
            <a:ext cx="2441476" cy="17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2334" y="3363837"/>
            <a:ext cx="2339345" cy="170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182323"/>
            <a:ext cx="236855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8967" y="1203598"/>
            <a:ext cx="2032712" cy="199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47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para Estructuras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61</a:t>
            </a:fld>
            <a:endParaRPr lang="es-CL" dirty="0"/>
          </a:p>
        </p:txBody>
      </p:sp>
      <p:sp>
        <p:nvSpPr>
          <p:cNvPr id="5" name="14 CuadroTexto"/>
          <p:cNvSpPr txBox="1">
            <a:spLocks noChangeArrowheads="1"/>
          </p:cNvSpPr>
          <p:nvPr/>
        </p:nvSpPr>
        <p:spPr bwMode="auto">
          <a:xfrm>
            <a:off x="323528" y="1527466"/>
            <a:ext cx="8686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</a:rPr>
              <a:t>Incendio Estándar</a:t>
            </a:r>
          </a:p>
          <a:p>
            <a:endParaRPr lang="es-CL" sz="1600" b="1" dirty="0" smtClean="0">
              <a:solidFill>
                <a:schemeClr val="bg1"/>
              </a:solidFill>
            </a:endParaRPr>
          </a:p>
          <a:p>
            <a:endParaRPr lang="es-CL" sz="1600" b="1" dirty="0" smtClean="0">
              <a:solidFill>
                <a:schemeClr val="bg1"/>
              </a:solidFill>
            </a:endParaRPr>
          </a:p>
          <a:p>
            <a:r>
              <a:rPr lang="es-CL" sz="1600" b="1" dirty="0" smtClean="0">
                <a:solidFill>
                  <a:schemeClr val="bg1"/>
                </a:solidFill>
              </a:rPr>
              <a:t>Incendio Exterior</a:t>
            </a:r>
          </a:p>
          <a:p>
            <a:endParaRPr lang="es-CL" sz="1600" b="1" dirty="0" smtClean="0">
              <a:solidFill>
                <a:schemeClr val="bg1"/>
              </a:solidFill>
            </a:endParaRPr>
          </a:p>
          <a:p>
            <a:endParaRPr lang="es-CL" sz="1600" b="1" dirty="0" smtClean="0">
              <a:solidFill>
                <a:schemeClr val="bg1"/>
              </a:solidFill>
            </a:endParaRPr>
          </a:p>
          <a:p>
            <a:r>
              <a:rPr lang="es-CL" sz="1600" b="1" dirty="0" smtClean="0">
                <a:solidFill>
                  <a:schemeClr val="bg1"/>
                </a:solidFill>
              </a:rPr>
              <a:t>Incendio </a:t>
            </a:r>
            <a:r>
              <a:rPr lang="es-CL" sz="1600" b="1" dirty="0" smtClean="0">
                <a:solidFill>
                  <a:schemeClr val="bg1"/>
                </a:solidFill>
              </a:rPr>
              <a:t>Hidrocarburos</a:t>
            </a:r>
          </a:p>
          <a:p>
            <a:endParaRPr lang="es-CL" sz="1600" b="1" dirty="0" smtClean="0">
              <a:solidFill>
                <a:schemeClr val="bg1"/>
              </a:solidFill>
            </a:endParaRPr>
          </a:p>
          <a:p>
            <a:endParaRPr lang="es-CL" sz="1600" b="1" dirty="0" smtClean="0">
              <a:solidFill>
                <a:schemeClr val="bg1"/>
              </a:solidFill>
            </a:endParaRPr>
          </a:p>
          <a:p>
            <a:endParaRPr lang="es-CL" sz="1600" b="1" dirty="0" smtClean="0">
              <a:solidFill>
                <a:schemeClr val="bg1"/>
              </a:solidFill>
            </a:endParaRPr>
          </a:p>
          <a:p>
            <a:endParaRPr lang="es-CL" dirty="0" smtClean="0">
              <a:solidFill>
                <a:schemeClr val="bg1"/>
              </a:solidFill>
            </a:endParaRPr>
          </a:p>
          <a:p>
            <a:endParaRPr lang="es-CL" dirty="0" smtClean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  <a:p>
            <a:endParaRPr lang="es-CL" dirty="0" smtClean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  <a:p>
            <a:endParaRPr lang="es-CL" dirty="0" smtClean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  <a:p>
            <a:endParaRPr lang="es-CL" dirty="0" smtClean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  <a:p>
            <a:endParaRPr lang="es-CL" dirty="0" smtClean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5340" y="1446503"/>
            <a:ext cx="2486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7654" y="1465933"/>
            <a:ext cx="1371600" cy="39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8140" y="2056103"/>
            <a:ext cx="3576637" cy="5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536" y="2926680"/>
            <a:ext cx="4162616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7654" y="2120932"/>
            <a:ext cx="1371600" cy="39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92428" y="2926680"/>
            <a:ext cx="1266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41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para Estructuras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62</a:t>
            </a:fld>
            <a:endParaRPr lang="es-CL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65857"/>
            <a:ext cx="4752528" cy="328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02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para Estructuras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63</a:t>
            </a:fld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395536" y="1355526"/>
            <a:ext cx="5598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Modelos simplificados</a:t>
            </a:r>
          </a:p>
          <a:p>
            <a:r>
              <a:rPr lang="es-CL" b="1" dirty="0">
                <a:solidFill>
                  <a:schemeClr val="bg1"/>
                </a:solidFill>
              </a:rPr>
              <a:t>	Fuegos de sector (Incendios paramétricos)</a:t>
            </a:r>
          </a:p>
          <a:p>
            <a:r>
              <a:rPr lang="es-CL" b="1" dirty="0">
                <a:solidFill>
                  <a:schemeClr val="bg1"/>
                </a:solidFill>
              </a:rPr>
              <a:t>	Fuegos localizados</a:t>
            </a:r>
          </a:p>
          <a:p>
            <a:endParaRPr lang="es-CL" b="1" dirty="0" smtClean="0">
              <a:solidFill>
                <a:schemeClr val="bg1"/>
              </a:solidFill>
            </a:endParaRPr>
          </a:p>
          <a:p>
            <a:r>
              <a:rPr lang="es-CL" b="1" dirty="0" smtClean="0">
                <a:solidFill>
                  <a:schemeClr val="bg1"/>
                </a:solidFill>
              </a:rPr>
              <a:t>Modelos </a:t>
            </a:r>
            <a:r>
              <a:rPr lang="es-CL" b="1" dirty="0">
                <a:solidFill>
                  <a:schemeClr val="bg1"/>
                </a:solidFill>
              </a:rPr>
              <a:t>avanzados</a:t>
            </a:r>
          </a:p>
          <a:p>
            <a:r>
              <a:rPr lang="es-CL" b="1" dirty="0">
                <a:solidFill>
                  <a:schemeClr val="bg1"/>
                </a:solidFill>
              </a:rPr>
              <a:t>	Modelos de zona</a:t>
            </a:r>
          </a:p>
          <a:p>
            <a:r>
              <a:rPr lang="es-CL" b="1" dirty="0">
                <a:solidFill>
                  <a:schemeClr val="bg1"/>
                </a:solidFill>
              </a:rPr>
              <a:t>	Modelos de simulación CFD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para Estructuras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64</a:t>
            </a:fld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395536" y="1033915"/>
            <a:ext cx="5598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Incendios Paramétricos</a:t>
            </a:r>
            <a:endParaRPr lang="es-CL" sz="24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108" y="1403247"/>
            <a:ext cx="4911060" cy="307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5483316" y="2299581"/>
            <a:ext cx="475252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2000" b="1" dirty="0" smtClean="0">
                <a:solidFill>
                  <a:schemeClr val="bg1"/>
                </a:solidFill>
              </a:rPr>
              <a:t>Limitaciones</a:t>
            </a:r>
          </a:p>
          <a:p>
            <a:r>
              <a:rPr lang="es-CL" sz="1600" b="1" dirty="0" smtClean="0">
                <a:solidFill>
                  <a:schemeClr val="bg1"/>
                </a:solidFill>
              </a:rPr>
              <a:t>- </a:t>
            </a:r>
            <a:r>
              <a:rPr lang="es-CL" sz="1600" b="1" dirty="0" smtClean="0">
                <a:solidFill>
                  <a:schemeClr val="bg1"/>
                </a:solidFill>
              </a:rPr>
              <a:t>No más de 500 m</a:t>
            </a:r>
            <a:r>
              <a:rPr lang="es-CL" sz="1600" b="1" baseline="30000" dirty="0" smtClean="0">
                <a:solidFill>
                  <a:schemeClr val="bg1"/>
                </a:solidFill>
              </a:rPr>
              <a:t>2</a:t>
            </a:r>
            <a:r>
              <a:rPr lang="es-CL" sz="1600" b="1" dirty="0" smtClean="0">
                <a:solidFill>
                  <a:schemeClr val="bg1"/>
                </a:solidFill>
              </a:rPr>
              <a:t> construidos</a:t>
            </a:r>
          </a:p>
          <a:p>
            <a:r>
              <a:rPr lang="es-CL" sz="1600" b="1" dirty="0" smtClean="0">
                <a:solidFill>
                  <a:schemeClr val="bg1"/>
                </a:solidFill>
              </a:rPr>
              <a:t>- </a:t>
            </a:r>
            <a:r>
              <a:rPr lang="es-CL" sz="1600" b="1" dirty="0" smtClean="0">
                <a:solidFill>
                  <a:schemeClr val="bg1"/>
                </a:solidFill>
              </a:rPr>
              <a:t>No más de 4 m de altura</a:t>
            </a:r>
          </a:p>
          <a:p>
            <a:r>
              <a:rPr lang="es-CL" sz="1600" b="1" dirty="0" smtClean="0">
                <a:solidFill>
                  <a:schemeClr val="bg1"/>
                </a:solidFill>
              </a:rPr>
              <a:t>- </a:t>
            </a:r>
            <a:r>
              <a:rPr lang="es-CL" sz="1600" b="1" dirty="0" smtClean="0">
                <a:solidFill>
                  <a:schemeClr val="bg1"/>
                </a:solidFill>
              </a:rPr>
              <a:t>Sin aberturas en la cubierta</a:t>
            </a:r>
          </a:p>
          <a:p>
            <a:r>
              <a:rPr lang="es-CL" sz="1600" b="1" dirty="0" smtClean="0">
                <a:solidFill>
                  <a:schemeClr val="bg1"/>
                </a:solidFill>
              </a:rPr>
              <a:t>- </a:t>
            </a:r>
            <a:r>
              <a:rPr lang="es-CL" sz="1600" b="1" dirty="0" smtClean="0">
                <a:solidFill>
                  <a:schemeClr val="bg1"/>
                </a:solidFill>
              </a:rPr>
              <a:t>Carga combustible de tipo celulósico</a:t>
            </a:r>
          </a:p>
          <a:p>
            <a:endParaRPr lang="es-CL" sz="1600" b="1" dirty="0" smtClean="0">
              <a:solidFill>
                <a:schemeClr val="bg1"/>
              </a:solidFill>
            </a:endParaRPr>
          </a:p>
          <a:p>
            <a:endParaRPr lang="es-CL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para Estructuras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65</a:t>
            </a:fld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395536" y="1033915"/>
            <a:ext cx="559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Incendios Paramétricos</a:t>
            </a:r>
          </a:p>
          <a:p>
            <a:endParaRPr lang="es-CL" sz="2400" b="1" dirty="0">
              <a:solidFill>
                <a:schemeClr val="bg1"/>
              </a:solidFill>
            </a:endParaRPr>
          </a:p>
          <a:p>
            <a:r>
              <a:rPr lang="es-CL" sz="2400" b="1" dirty="0" smtClean="0">
                <a:solidFill>
                  <a:schemeClr val="bg1"/>
                </a:solidFill>
              </a:rPr>
              <a:t>Fase de Calentamiento</a:t>
            </a:r>
            <a:endParaRPr lang="es-CL" sz="24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6028" y="1484804"/>
            <a:ext cx="54197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6028" y="3237404"/>
            <a:ext cx="13906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6028" y="2399204"/>
            <a:ext cx="2505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6028" y="2780204"/>
            <a:ext cx="1743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9828" y="2856404"/>
            <a:ext cx="1419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9828" y="3237404"/>
            <a:ext cx="1400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6028" y="3618404"/>
            <a:ext cx="3409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52936" y="3737466"/>
            <a:ext cx="2152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628" y="3694604"/>
            <a:ext cx="19621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6628" y="2551604"/>
            <a:ext cx="237339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93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para Estructuras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66</a:t>
            </a:fld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395536" y="1033915"/>
            <a:ext cx="559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Incendios Paramétricos</a:t>
            </a:r>
          </a:p>
          <a:p>
            <a:endParaRPr lang="es-CL" sz="2400" b="1" dirty="0">
              <a:solidFill>
                <a:schemeClr val="bg1"/>
              </a:solidFill>
            </a:endParaRPr>
          </a:p>
          <a:p>
            <a:r>
              <a:rPr lang="es-CL" sz="2400" b="1" dirty="0" smtClean="0">
                <a:solidFill>
                  <a:schemeClr val="bg1"/>
                </a:solidFill>
              </a:rPr>
              <a:t>Decaimiento</a:t>
            </a:r>
            <a:endParaRPr lang="es-CL" sz="24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7" y="1811446"/>
            <a:ext cx="6192689" cy="155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7854"/>
            <a:ext cx="4531618" cy="89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0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para Estructuras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67</a:t>
            </a:fld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395536" y="1033915"/>
            <a:ext cx="5598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Incendios Paramétricos</a:t>
            </a:r>
          </a:p>
          <a:p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63638"/>
            <a:ext cx="4491976" cy="289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81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para Estructuras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68</a:t>
            </a:fld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395536" y="1033915"/>
            <a:ext cx="5598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Incendios para elementos exteriores</a:t>
            </a:r>
          </a:p>
          <a:p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92630"/>
            <a:ext cx="4228133" cy="198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64912"/>
            <a:ext cx="3115444" cy="201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53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para Estructuras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69</a:t>
            </a:fld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395536" y="1033915"/>
            <a:ext cx="5598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Incendios localizados</a:t>
            </a:r>
          </a:p>
          <a:p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239995"/>
            <a:ext cx="2969493" cy="231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1164704" y="1563638"/>
            <a:ext cx="8686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</a:rPr>
              <a:t>Limitaciones</a:t>
            </a:r>
          </a:p>
          <a:p>
            <a:r>
              <a:rPr lang="es-CL" sz="1600" b="1" dirty="0" smtClean="0">
                <a:solidFill>
                  <a:schemeClr val="bg1"/>
                </a:solidFill>
              </a:rPr>
              <a:t>	- Potencia menor a 50 MW</a:t>
            </a:r>
          </a:p>
          <a:p>
            <a:r>
              <a:rPr lang="es-CL" sz="1600" b="1" dirty="0" smtClean="0">
                <a:solidFill>
                  <a:schemeClr val="bg1"/>
                </a:solidFill>
              </a:rPr>
              <a:t>	- Diámetro del incendio menor a 10 m </a:t>
            </a:r>
          </a:p>
          <a:p>
            <a:endParaRPr lang="es-CL" dirty="0" smtClean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0502" y="2828567"/>
            <a:ext cx="1400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30" y="2393696"/>
            <a:ext cx="1981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5" y="2864963"/>
            <a:ext cx="2057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30" y="3282032"/>
            <a:ext cx="191262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5" y="3631850"/>
            <a:ext cx="319278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891" y="4011910"/>
            <a:ext cx="295656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90590" y="3936783"/>
            <a:ext cx="3733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90590" y="3598248"/>
            <a:ext cx="4162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90590" y="4260633"/>
            <a:ext cx="36480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04790" y="4008887"/>
            <a:ext cx="685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88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Escenarios de Incendio</a:t>
            </a:r>
            <a:endParaRPr lang="es-CL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7</a:t>
            </a:fld>
            <a:endParaRPr lang="es-C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s-ES" altLang="es-CL" sz="4000" dirty="0" smtClean="0"/>
              <a:t>Escenarios REPRESENTATIVOS (El peor de los casos posibles creíbles)</a:t>
            </a:r>
            <a:endParaRPr lang="es-ES" altLang="es-CL" sz="4000" dirty="0"/>
          </a:p>
          <a:p>
            <a:pPr>
              <a:lnSpc>
                <a:spcPct val="90000"/>
              </a:lnSpc>
            </a:pPr>
            <a:r>
              <a:rPr lang="es-CL" sz="4000" dirty="0"/>
              <a:t>El tipo de escenario depende de los objetivos que persigue el diseño</a:t>
            </a:r>
            <a:r>
              <a:rPr lang="es-CL" sz="2400" dirty="0"/>
              <a:t>.</a:t>
            </a:r>
          </a:p>
          <a:p>
            <a:pPr>
              <a:lnSpc>
                <a:spcPct val="90000"/>
              </a:lnSpc>
            </a:pPr>
            <a:r>
              <a:rPr lang="es-ES" altLang="es-CL" sz="4000" dirty="0" smtClean="0"/>
              <a:t>Se requiere </a:t>
            </a:r>
            <a:r>
              <a:rPr lang="es-ES" altLang="es-CL" sz="4000" dirty="0"/>
              <a:t>tiempo de </a:t>
            </a:r>
            <a:r>
              <a:rPr lang="es-ES" altLang="es-CL" sz="4000" dirty="0" smtClean="0"/>
              <a:t>análisis, múltiples </a:t>
            </a:r>
            <a:r>
              <a:rPr lang="es-ES" altLang="es-CL" sz="4000" dirty="0"/>
              <a:t>herramientas y </a:t>
            </a:r>
            <a:r>
              <a:rPr lang="es-ES" altLang="es-CL" sz="4000" dirty="0" smtClean="0"/>
              <a:t>equipo multidisciplinario.</a:t>
            </a:r>
          </a:p>
          <a:p>
            <a:pPr marL="0" indent="0">
              <a:lnSpc>
                <a:spcPct val="90000"/>
              </a:lnSpc>
              <a:buNone/>
            </a:pPr>
            <a:endParaRPr lang="es-ES" altLang="es-CL" sz="40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452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para Estructuras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70</a:t>
            </a:fld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395536" y="1033915"/>
            <a:ext cx="5598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Modelos de zona</a:t>
            </a:r>
          </a:p>
          <a:p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05000"/>
            <a:ext cx="4862513" cy="220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89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para Estructuras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71</a:t>
            </a:fld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395536" y="1033915"/>
            <a:ext cx="5598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Modelos avanzados (CFD)</a:t>
            </a:r>
          </a:p>
          <a:p>
            <a:endParaRPr lang="es-CL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4 Objeto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755302"/>
              </p:ext>
            </p:extLst>
          </p:nvPr>
        </p:nvGraphicFramePr>
        <p:xfrm>
          <a:off x="2699792" y="1563638"/>
          <a:ext cx="3567113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Película de vídeo" r:id="rId3" imgW="6125430" imgH="4866667" progId="Package">
                  <p:embed/>
                </p:oleObj>
              </mc:Choice>
              <mc:Fallback>
                <p:oleObj name="Película de vídeo" r:id="rId3" imgW="6125430" imgH="4866667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563638"/>
                        <a:ext cx="3567113" cy="284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7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en Túneles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72</a:t>
            </a:fld>
            <a:endParaRPr lang="es-C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1590"/>
            <a:ext cx="6192688" cy="331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8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Incendios en Túneles</a:t>
            </a:r>
            <a:endParaRPr lang="es-CL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73</a:t>
            </a:fld>
            <a:endParaRPr lang="es-C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63638"/>
            <a:ext cx="4799046" cy="17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93" y="1563638"/>
            <a:ext cx="3744416" cy="23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86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Conclusiones</a:t>
            </a:r>
            <a:endParaRPr lang="es-CL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74</a:t>
            </a:fld>
            <a:endParaRPr lang="es-C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027783"/>
          </a:xfrm>
        </p:spPr>
        <p:txBody>
          <a:bodyPr>
            <a:normAutofit/>
          </a:bodyPr>
          <a:lstStyle/>
          <a:p>
            <a:r>
              <a:rPr lang="es-CL" sz="2000" dirty="0" smtClean="0"/>
              <a:t>Diseño Prestacional</a:t>
            </a:r>
          </a:p>
          <a:p>
            <a:r>
              <a:rPr lang="es-CL" sz="2000" dirty="0" smtClean="0"/>
              <a:t>Criterios de Desempeño</a:t>
            </a:r>
          </a:p>
          <a:p>
            <a:r>
              <a:rPr lang="es-CL" sz="2000" dirty="0" smtClean="0"/>
              <a:t>Escenarios de Incendio</a:t>
            </a:r>
          </a:p>
          <a:p>
            <a:pPr marL="0" indent="0">
              <a:buNone/>
            </a:pPr>
            <a:r>
              <a:rPr lang="es-CL" sz="2000" dirty="0" smtClean="0"/>
              <a:t>(Edificio – Ocupantes – Incendio)</a:t>
            </a:r>
          </a:p>
          <a:p>
            <a:pPr>
              <a:buFont typeface="Arial" charset="0"/>
              <a:buChar char="•"/>
            </a:pPr>
            <a:r>
              <a:rPr lang="es-CL" sz="2000" dirty="0" smtClean="0"/>
              <a:t>Incendio de Diseño</a:t>
            </a:r>
          </a:p>
          <a:p>
            <a:pPr lvl="1">
              <a:buFont typeface="Arial" charset="0"/>
              <a:buChar char="•"/>
            </a:pPr>
            <a:r>
              <a:rPr lang="es-CL" sz="1800" dirty="0" smtClean="0"/>
              <a:t>Curva HRR vs tiempo</a:t>
            </a:r>
          </a:p>
          <a:p>
            <a:pPr lvl="1">
              <a:buFont typeface="Arial" charset="0"/>
              <a:buChar char="•"/>
            </a:pPr>
            <a:r>
              <a:rPr lang="es-CL" sz="1800" dirty="0" smtClean="0"/>
              <a:t>Curva Temperatura vs tiempo</a:t>
            </a:r>
          </a:p>
          <a:p>
            <a:pPr>
              <a:buFont typeface="Arial" charset="0"/>
              <a:buChar char="•"/>
            </a:pPr>
            <a:endParaRPr lang="es-CL" sz="2000" dirty="0" smtClean="0"/>
          </a:p>
          <a:p>
            <a:endParaRPr lang="es-CL" sz="2000" dirty="0"/>
          </a:p>
        </p:txBody>
      </p:sp>
      <p:sp>
        <p:nvSpPr>
          <p:cNvPr id="10" name="4 Marcador de contenido"/>
          <p:cNvSpPr txBox="1">
            <a:spLocks/>
          </p:cNvSpPr>
          <p:nvPr/>
        </p:nvSpPr>
        <p:spPr>
          <a:xfrm>
            <a:off x="4932040" y="2445388"/>
            <a:ext cx="3816424" cy="3027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s-CL" sz="1400" dirty="0" smtClean="0"/>
              <a:t>Ignición</a:t>
            </a:r>
          </a:p>
          <a:p>
            <a:pPr>
              <a:buFont typeface="Arial" charset="0"/>
              <a:buChar char="•"/>
            </a:pPr>
            <a:r>
              <a:rPr lang="es-CL" sz="1400" dirty="0" smtClean="0"/>
              <a:t>Tipo de Combustión</a:t>
            </a:r>
          </a:p>
          <a:p>
            <a:pPr>
              <a:buFont typeface="Arial" charset="0"/>
              <a:buChar char="•"/>
            </a:pPr>
            <a:r>
              <a:rPr lang="es-CL" sz="1400" dirty="0" smtClean="0"/>
              <a:t>Crecimiento</a:t>
            </a:r>
          </a:p>
          <a:p>
            <a:pPr>
              <a:buFont typeface="Arial" charset="0"/>
              <a:buChar char="•"/>
            </a:pPr>
            <a:r>
              <a:rPr lang="es-CL" sz="1400" dirty="0" smtClean="0"/>
              <a:t>Incendio controlado por la ventilación/combustible</a:t>
            </a:r>
          </a:p>
          <a:p>
            <a:pPr>
              <a:buFont typeface="Arial" charset="0"/>
              <a:buChar char="•"/>
            </a:pPr>
            <a:r>
              <a:rPr lang="es-CL" sz="1400" dirty="0" err="1" smtClean="0"/>
              <a:t>Flashover</a:t>
            </a:r>
            <a:endParaRPr lang="es-CL" sz="1400" dirty="0" smtClean="0"/>
          </a:p>
          <a:p>
            <a:pPr>
              <a:buFont typeface="Arial" charset="0"/>
              <a:buChar char="•"/>
            </a:pPr>
            <a:r>
              <a:rPr lang="es-CL" sz="1400" dirty="0" smtClean="0"/>
              <a:t>Decaimiento</a:t>
            </a:r>
          </a:p>
          <a:p>
            <a:pPr>
              <a:buFont typeface="Arial" charset="0"/>
              <a:buChar char="•"/>
            </a:pPr>
            <a:r>
              <a:rPr lang="es-CL" sz="1400" dirty="0" smtClean="0"/>
              <a:t>Activación de sistemas</a:t>
            </a:r>
          </a:p>
          <a:p>
            <a:pPr>
              <a:buFont typeface="Arial" charset="0"/>
              <a:buChar char="•"/>
            </a:pPr>
            <a:endParaRPr lang="es-CL" sz="1400" dirty="0" smtClean="0"/>
          </a:p>
          <a:p>
            <a:endParaRPr lang="es-CL" sz="1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5238" y="1203598"/>
            <a:ext cx="2907234" cy="116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23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Variables a considerar</a:t>
            </a:r>
            <a:endParaRPr lang="es-CL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8</a:t>
            </a:fld>
            <a:endParaRPr lang="es-C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CL" altLang="es-CL" sz="4000" dirty="0"/>
              <a:t>Fuente de ignición.</a:t>
            </a:r>
          </a:p>
          <a:p>
            <a:r>
              <a:rPr lang="es-CL" altLang="es-CL" sz="4000" dirty="0"/>
              <a:t>Tipo de combustible.</a:t>
            </a:r>
          </a:p>
          <a:p>
            <a:r>
              <a:rPr lang="es-CL" altLang="es-CL" sz="4000" dirty="0"/>
              <a:t>Localización del incendio.</a:t>
            </a:r>
          </a:p>
          <a:p>
            <a:r>
              <a:rPr lang="es-CL" altLang="es-CL" sz="4000" dirty="0"/>
              <a:t>Efectos de la geometría del recinto.</a:t>
            </a:r>
          </a:p>
          <a:p>
            <a:r>
              <a:rPr lang="es-CL" altLang="es-CL" sz="4000" dirty="0"/>
              <a:t>Estado inicial de puertas y ventanas.</a:t>
            </a:r>
          </a:p>
          <a:p>
            <a:r>
              <a:rPr lang="es-CL" altLang="es-CL" sz="4000" dirty="0"/>
              <a:t>Tiempo en el cual se abren puertas y ventanas</a:t>
            </a:r>
            <a:r>
              <a:rPr lang="es-CL" altLang="es-CL" sz="4000" dirty="0" smtClean="0"/>
              <a:t>.</a:t>
            </a:r>
          </a:p>
          <a:p>
            <a:r>
              <a:rPr lang="es-CL" altLang="es-CL" sz="4000" dirty="0"/>
              <a:t>Condiciones de ventilación (puertas, ventanas, calefacción, aire acondicionado, ventiladores, celosías).</a:t>
            </a:r>
          </a:p>
          <a:p>
            <a:r>
              <a:rPr lang="es-CL" altLang="es-CL" sz="4000" dirty="0"/>
              <a:t>Tipo de construcción y materiales de revestimiento.</a:t>
            </a:r>
          </a:p>
          <a:p>
            <a:r>
              <a:rPr lang="es-CL" altLang="es-CL" sz="4000" dirty="0"/>
              <a:t>Sistemas de extinción de incendios.</a:t>
            </a:r>
          </a:p>
          <a:p>
            <a:r>
              <a:rPr lang="es-CL" altLang="es-CL" sz="4000" dirty="0"/>
              <a:t>Tipo de personas (discapacitadas, no videntes, distribución en el edificio, estado de conciencia, familiaridad con el recinto).</a:t>
            </a:r>
          </a:p>
          <a:p>
            <a:endParaRPr lang="es-CL" altLang="es-CL" sz="4000" dirty="0"/>
          </a:p>
          <a:p>
            <a:pPr marL="0" indent="0">
              <a:lnSpc>
                <a:spcPct val="90000"/>
              </a:lnSpc>
              <a:buNone/>
            </a:pPr>
            <a:endParaRPr lang="es-ES" altLang="es-CL" sz="40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05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 smtClean="0"/>
              <a:t>Escenarios de Incendio</a:t>
            </a:r>
            <a:endParaRPr lang="es-CL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F6735D-DCDE-47B3-89F2-61DB92F20840}" type="slidenum">
              <a:rPr lang="es-CL" smtClean="0"/>
              <a:pPr/>
              <a:t>9</a:t>
            </a:fld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Rectángulo redondeado"/>
          <p:cNvSpPr/>
          <p:nvPr/>
        </p:nvSpPr>
        <p:spPr>
          <a:xfrm>
            <a:off x="107504" y="1851670"/>
            <a:ext cx="2592288" cy="140044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800" b="1" dirty="0">
                <a:solidFill>
                  <a:srgbClr val="0033CC"/>
                </a:solidFill>
              </a:rPr>
              <a:t>INCENDIO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987824" y="1851670"/>
            <a:ext cx="2520280" cy="140044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3200" b="1" dirty="0">
                <a:solidFill>
                  <a:schemeClr val="tx1"/>
                </a:solidFill>
              </a:rPr>
              <a:t>EDIFICIO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796136" y="1851670"/>
            <a:ext cx="2808312" cy="140044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800" b="1" dirty="0">
                <a:solidFill>
                  <a:schemeClr val="tx1"/>
                </a:solidFill>
              </a:rPr>
              <a:t>OCUPANTES</a:t>
            </a:r>
          </a:p>
        </p:txBody>
      </p:sp>
    </p:spTree>
    <p:extLst>
      <p:ext uri="{BB962C8B-B14F-4D97-AF65-F5344CB8AC3E}">
        <p14:creationId xmlns:p14="http://schemas.microsoft.com/office/powerpoint/2010/main" val="34854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1473</Words>
  <Application>Microsoft Office PowerPoint</Application>
  <PresentationFormat>Presentación en pantalla (16:9)</PresentationFormat>
  <Paragraphs>460</Paragraphs>
  <Slides>75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75</vt:i4>
      </vt:variant>
    </vt:vector>
  </HeadingPairs>
  <TitlesOfParts>
    <vt:vector size="78" baseType="lpstr">
      <vt:lpstr>Tema de Office</vt:lpstr>
      <vt:lpstr>Ecuación</vt:lpstr>
      <vt:lpstr>Película de vídeo</vt:lpstr>
      <vt:lpstr>Escenarios de Incendios</vt:lpstr>
      <vt:lpstr>Diseño Contra Incendios</vt:lpstr>
      <vt:lpstr>Diseño Contra Incendios</vt:lpstr>
      <vt:lpstr>Diseño Prestacional</vt:lpstr>
      <vt:lpstr>Diseño Prestacional</vt:lpstr>
      <vt:lpstr>Diseño Prestacional</vt:lpstr>
      <vt:lpstr>Escenarios de Incendio</vt:lpstr>
      <vt:lpstr>Variables a considerar</vt:lpstr>
      <vt:lpstr>Escenarios de Incendio</vt:lpstr>
      <vt:lpstr>NFPA 101 Fire Safety Code</vt:lpstr>
      <vt:lpstr>NFPA 101 Fire Safety Code</vt:lpstr>
      <vt:lpstr>NFPA 101 Fire Safety Code</vt:lpstr>
      <vt:lpstr>NFPA 101 Fire Safety Code</vt:lpstr>
      <vt:lpstr>NFPA 101 Fire Safety Code</vt:lpstr>
      <vt:lpstr>NFPA 101 Fire Safety Code</vt:lpstr>
      <vt:lpstr>NFPA 101 Fire Safety Code</vt:lpstr>
      <vt:lpstr>NFPA 101 Fire Safety Code</vt:lpstr>
      <vt:lpstr>NFPA 101 Fire Safety Code</vt:lpstr>
      <vt:lpstr>NFPA 101 Fire Safety Code</vt:lpstr>
      <vt:lpstr>Incendios de Diseño</vt:lpstr>
      <vt:lpstr>Incendios de Diseño</vt:lpstr>
      <vt:lpstr>Incendios de Diseño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de Diseño: Proceso</vt:lpstr>
      <vt:lpstr>Incendios para Estructuras</vt:lpstr>
      <vt:lpstr>Incendios para Estructuras</vt:lpstr>
      <vt:lpstr>Incendios para Estructuras</vt:lpstr>
      <vt:lpstr>Incendios para Estructuras</vt:lpstr>
      <vt:lpstr>Incendios para Estructuras</vt:lpstr>
      <vt:lpstr>Incendios para Estructuras</vt:lpstr>
      <vt:lpstr>Incendios para Estructuras</vt:lpstr>
      <vt:lpstr>Incendios para Estructuras</vt:lpstr>
      <vt:lpstr>Incendios para Estructuras</vt:lpstr>
      <vt:lpstr>Incendios para Estructuras</vt:lpstr>
      <vt:lpstr>Incendios para Estructuras</vt:lpstr>
      <vt:lpstr>Incendios para Estructuras</vt:lpstr>
      <vt:lpstr>Incendios para Estructuras</vt:lpstr>
      <vt:lpstr>Incendios para Estructuras</vt:lpstr>
      <vt:lpstr>Incendios para Estructuras</vt:lpstr>
      <vt:lpstr>Incendios en Túneles</vt:lpstr>
      <vt:lpstr>Incendios en Túneles</vt:lpstr>
      <vt:lpstr>Conclusiones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Cristobal EnginZone</dc:creator>
  <cp:lastModifiedBy>miguel.perez</cp:lastModifiedBy>
  <cp:revision>57</cp:revision>
  <dcterms:created xsi:type="dcterms:W3CDTF">2016-10-02T21:35:44Z</dcterms:created>
  <dcterms:modified xsi:type="dcterms:W3CDTF">2016-10-14T20:43:45Z</dcterms:modified>
</cp:coreProperties>
</file>