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19" r:id="rId23"/>
    <p:sldId id="279" r:id="rId24"/>
    <p:sldId id="280" r:id="rId25"/>
    <p:sldId id="281" r:id="rId26"/>
    <p:sldId id="282" r:id="rId27"/>
    <p:sldId id="283" r:id="rId28"/>
    <p:sldId id="284" r:id="rId29"/>
    <p:sldId id="317" r:id="rId30"/>
    <p:sldId id="318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7" r:id="rId42"/>
    <p:sldId id="298" r:id="rId43"/>
    <p:sldId id="299" r:id="rId44"/>
    <p:sldId id="301" r:id="rId45"/>
    <p:sldId id="316" r:id="rId46"/>
    <p:sldId id="314" r:id="rId47"/>
    <p:sldId id="304" r:id="rId48"/>
    <p:sldId id="305" r:id="rId49"/>
    <p:sldId id="306" r:id="rId50"/>
    <p:sldId id="308" r:id="rId51"/>
    <p:sldId id="309" r:id="rId52"/>
    <p:sldId id="31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5" autoAdjust="0"/>
    <p:restoredTop sz="94591" autoAdjust="0"/>
  </p:normalViewPr>
  <p:slideViewPr>
    <p:cSldViewPr snapToGrid="0">
      <p:cViewPr>
        <p:scale>
          <a:sx n="66" d="100"/>
          <a:sy n="66" d="100"/>
        </p:scale>
        <p:origin x="-936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440" units="cm"/>
          <inkml:channel name="Y" type="integer" max="11080" units="cm"/>
          <inkml:channel name="F" type="integer" max="256" units="dev"/>
        </inkml:traceFormat>
        <inkml:channelProperties>
          <inkml:channelProperty channel="X" name="resolution" value="629.12622" units="1/cm"/>
          <inkml:channelProperty channel="Y" name="resolution" value="636.78162" units="1/cm"/>
          <inkml:channelProperty channel="F" name="resolution" value="0" units="1/dev"/>
        </inkml:channelProperties>
      </inkml:inkSource>
      <inkml:timestamp xml:id="ts0" timeString="2020-11-11T17:37:18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10486 7120 35,'0'0'0,"36"-16"0,-10 13 1,4 6-1,8-1 0,6 5 0,7-4 0,6-1 0,-1-11 0,3-4 1,2-6 1,2-9 1,22-4 0,16-5 0,-12 5 1,-3 1-1,-10 7 0,-8 5-2,12 5 1,1 5-1,-1-1 0,5 2 0,4-1 0,5-1-1,4-4 1,5-7-1,1 2 1,3-1-1,-5-3 1,1 6 0,-7-3 1,-2-5-1,4 7 0,5 0-1,-7 6 1,-6 5-1,6-1 1,3-1-1,-3 2 1,0-1 1,-7 4 0,-5 4 0,5 5 1,-1 8-2,-9 5 0,-4 10-1,-7-1 1,-12 6-1,6-4 1,3 2-1,-2-3 1,1-2-1,1-1 1,1-1-1,2 2 0,1 2 0,-1 3 1,0 8-1,0 9 1,0 9-1,-1-5 1,-5-1-1,8-4 1,1-1-1,3 2 1,-1 2-1,-3 12 0,-2 2 0,5-4 1,3 0-1,5-8 0,-5-3 0,-2 8 1,-5 2-1,6 4 1,4 6-1,-3-14 0,3-5 0,1-7 1,4-10-1,1-3 0,4-9 0,2 0 1,-1-6-1,8 2 1,5-1-1,-4 3 1,6 5-1,-8-3 0,1 1 0,8-2 1,2 1-1,0-2 0,-1 2 0,2-4 1,6 2-1,-8-2 0,-1 2 0,4-2 0,5 2 0,2-7 1,-1 0-1,6 0 0,4-5 0,6-2 1,8-8-1,3-1 0,1-1 1,13-4 0,9-1 0,10-2 1,9 0-1,-8-5 0,-2-4 0,8-6 1,3-9-2,2-4 1,4-1-1,3 3 1,2 2-1,-7 7 1,-3 1-1,-9 8 0,-6 4-1,-22 4 1,-17 3-31,-22 6 0,1-4-1</inkml:trace>
  <inkml:trace contextRef="#ctx0" brushRef="#br0" timeOffset="1321.3827">11842 6528 58,'8'4'0,"6"-1"-4,-14-3 1,-21 12-1,13 5 0,-4 11 0,15-4 1,6 5 1,12-6 0,10-3 2,14-4 0,11-4 2,10-9 0,11-1 3,12-2 0,17-4-3,4-1 0,10-2-1,-10 2 0,-7 0 0,7 2 0,5-4 0,-9-5 0,-5-4-1,7 4 1,6 0-1,-5-3 1,6 1-1,-5-5 1,2 2 0,-8 5 0,-4 0 0,-3 3 0,-1 6-1,0-4 1,0 3-1,-7-1 1,0-3-1,-2-3 0,0-1 1,-5-2 0,-5 2 0,-6 0 0,-8 6 0,10 2 0,4 2-1,3-1 1,0 3-1,-2 0 1,-3 3-1,6 3 1,4 0-1,-3 3 0,3 6 0,2-1 0,-1 5 0,11-2 0,3-1 0,-4-1 0,-7 1 0,3-1 1,4 6 0,-4 3 1,-1 3-1,-1 3 1,1 1-1,0-4 0,5-3-1,-6-1 1,-1-5 0,5 1 1,2-1-1,2 2 1,-6 1-1,6 1 1,-1-1-1,-1-2 1,0 1-1,-9-4 0,-3-1-1,-1 6 1,-2 3 0,-5 5 0,-1 6-1,-8 2 0,-8 6 0,-7 6 0,-3 2 0,3 9 0,0 13 0,2-1 0,2 9 0,0-7 0,2-1 0,11 10 1,8 5-1,10-8 0,4-6 0,8-3 1,6-6-1,8 7 0,2 4 0,16-5 1,10-6 0,11-10 0,8-12 0,14-5 0,14-7-1,25-4 1,21-4-1,-1-1 1,9-1-1,-4-6 1,-3-1-13,7-2 0,2 0-47</inkml:trace>
  <inkml:trace contextRef="#ctx0" brushRef="#br0" timeOffset="5764.0574">16004 4006 50,'-28'10'0,"-21"6"0,-36 11 0,-34 6-1,-8 3 0,-21 4 0,-4-1 1,-6 4-1,-4 2 1,-8 0 0,-25-2 0,-21-2 0,-5-7 0,-9-1 0,17-6 1,11 3-1,-2 1 0,4 1 0,1 9 0,4 6-1,3 6 0,0 6-5,25-9 0,0-1-14</inkml:trace>
  <inkml:trace contextRef="#ctx0" brushRef="#br0" timeOffset="6276.6908">12872 3882 71,'-2'9'0,"2"6"0,-9 9 0,-3 9-1,-9 0 1,-5 6 0,-19 1 0,-11 4 0,0 5 0,-10 6 0,-12 13 0,-17 13 0,7-14 0,-5-3 0,18-16 0,9-8 0,21-8 1,12-4-1,13-13 1,17-4 0,17-1 1,19 2-1,17-7 0,18-2-1,21 3 1,18-3 0,2 1 0,8-8-1,-17 4 1,-10 0-1,-13 4 1,-11-1-1,-14 0 1,-17 6-1,-14-6 0,-14 3-4,-14 2 0,2 2-48</inkml:trace>
  <inkml:trace contextRef="#ctx0" brushRef="#br0" timeOffset="7822.1372">20229 9073 72,'7'15'0,"3"9"0,6 6 0,3 6 0,12-4 0,10 6 1,16-7 1,13-3 5,52-4 1,35-2-4,17-6 0,25-4 1,12-7 1,13-5-3,8-4 1,5-1-3,4 2 1,1 3-1,-14-5 1,-6 1-2,-10 1 1,-9-2-1,-13 3 1,-11 2-1,-13 3 1,-15 4-1,-6 2 0,-9-4 0,-23-3 0,-17-2 0,-14 1 0,-18 3-1,-11-4 1,-20-4-5,-7 1 1,-17-2-23,-18-19 0,0-4-9</inkml:trace>
  <inkml:trace contextRef="#ctx0" brushRef="#br0" timeOffset="8091.9354">24248 8777 61,'16'21'0,"12"18"0,7-3 0,12 7 1,14 6 0,12 4 6,3-2 0,1 1 1,5 10 1,4 5-3,-13-3 0,-9-1-4,-22-8 1,-19 0-1,-41 7 0,-34 2-2,-42 4 1,0 1-85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C8FB-8741-4C98-94A8-B9FEED12341A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25863-D2FF-4B86-8A85-B93044C2A0A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091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957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975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40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3C84209-4656-452C-B308-54BE79F0CE59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80821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650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323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2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047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148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194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282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717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12-11-2020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2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B5D795CF-5F70-4821-BB11-0B2B8FCCD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3B1AC31-0B6C-4781-BA06-16BE17F8AF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6851" y="723899"/>
            <a:ext cx="7498616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ECC932-B170-49E8-9E45-42D9B66D4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243" y="1419225"/>
            <a:ext cx="6798608" cy="255316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CL" sz="2000" dirty="0">
                <a:solidFill>
                  <a:srgbClr val="FFFFFF"/>
                </a:solidFill>
              </a:rPr>
              <a:t/>
            </a:r>
            <a:br>
              <a:rPr lang="es-CL" sz="2000" dirty="0">
                <a:solidFill>
                  <a:srgbClr val="FFFFFF"/>
                </a:solidFill>
              </a:rPr>
            </a:br>
            <a:r>
              <a:rPr lang="es-CL" sz="2000" dirty="0">
                <a:solidFill>
                  <a:srgbClr val="FFFFFF"/>
                </a:solidFill>
              </a:rPr>
              <a:t/>
            </a:r>
            <a:br>
              <a:rPr lang="es-CL" sz="2000" dirty="0">
                <a:solidFill>
                  <a:srgbClr val="FFFFFF"/>
                </a:solidFill>
              </a:rPr>
            </a:br>
            <a:r>
              <a:rPr lang="es-CL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Cinemáticos</a:t>
            </a:r>
            <a:r>
              <a:rPr lang="es-CL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fundamentos de Geología Estructural</a:t>
            </a:r>
            <a:b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gl4102-1</a:t>
            </a:r>
            <a:r>
              <a:rPr lang="es-CL" sz="2000" dirty="0">
                <a:solidFill>
                  <a:srgbClr val="FFFFFF"/>
                </a:solidFill>
              </a:rPr>
              <a:t/>
            </a:r>
            <a:br>
              <a:rPr lang="es-CL" sz="2000" dirty="0">
                <a:solidFill>
                  <a:srgbClr val="FFFFFF"/>
                </a:solidFill>
              </a:rPr>
            </a:br>
            <a:endParaRPr lang="es-CL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E1803C1-3AEF-490E-B928-EC3D0C255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243" y="4200420"/>
            <a:ext cx="6798608" cy="1733655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Jueves 12 de </a:t>
            </a:r>
            <a:r>
              <a:rPr lang="es-CL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noviembre de 2020</a:t>
            </a:r>
          </a:p>
        </p:txBody>
      </p:sp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4C3F4C00-DE79-4EFA-8124-629DB08A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8" y="1655126"/>
            <a:ext cx="3058835" cy="858789"/>
          </a:xfrm>
          <a:prstGeom prst="rect">
            <a:avLst/>
          </a:prstGeom>
        </p:spPr>
      </p:pic>
      <p:pic>
        <p:nvPicPr>
          <p:cNvPr id="7" name="Imagen 6" descr="Imagen que contiene roca, exterior, rocoso, piedra&#10;&#10;Descripción generada automáticamente">
            <a:extLst>
              <a:ext uri="{FF2B5EF4-FFF2-40B4-BE49-F238E27FC236}">
                <a16:creationId xmlns="" xmlns:a16="http://schemas.microsoft.com/office/drawing/2014/main" id="{8D47534C-E85A-4A70-91ED-2F0AA457A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/>
          <a:stretch/>
        </p:blipFill>
        <p:spPr>
          <a:xfrm>
            <a:off x="123374" y="3232306"/>
            <a:ext cx="3953951" cy="31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/>
              <a:t>Conceptos previos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L" altLang="es-CL" u="sng" dirty="0"/>
          </a:p>
          <a:p>
            <a:r>
              <a:rPr lang="es-CL" altLang="es-CL" sz="2400" u="sng" dirty="0" err="1"/>
              <a:t>Porfidoclasto</a:t>
            </a:r>
            <a:r>
              <a:rPr lang="es-CL" altLang="es-CL" sz="2400" dirty="0"/>
              <a:t>: Grano relicto de la roca </a:t>
            </a:r>
            <a:r>
              <a:rPr lang="es-CL" altLang="es-CL" sz="2400" dirty="0" smtClean="0"/>
              <a:t>original (grano que </a:t>
            </a:r>
            <a:r>
              <a:rPr lang="es-CL" altLang="es-CL" sz="2400" dirty="0"/>
              <a:t>sobrevivió al proceso de deformación y </a:t>
            </a:r>
            <a:r>
              <a:rPr lang="es-CL" altLang="es-CL" sz="2400" dirty="0" smtClean="0"/>
              <a:t>metamorfismo).</a:t>
            </a:r>
            <a:endParaRPr lang="es-CL" altLang="es-CL" sz="2400" dirty="0"/>
          </a:p>
          <a:p>
            <a:pPr lvl="1"/>
            <a:r>
              <a:rPr lang="es-CL" altLang="es-CL" sz="2400" dirty="0"/>
              <a:t>Pueden ser minerales o </a:t>
            </a:r>
            <a:r>
              <a:rPr lang="es-CL" altLang="es-CL" sz="2400" dirty="0" smtClean="0"/>
              <a:t>clastos.</a:t>
            </a:r>
            <a:endParaRPr lang="es-CL" altLang="es-CL" sz="2400" dirty="0"/>
          </a:p>
          <a:p>
            <a:r>
              <a:rPr lang="es-CL" altLang="es-CL" sz="2400" u="sng" dirty="0" err="1"/>
              <a:t>Porfidoblasto</a:t>
            </a:r>
            <a:r>
              <a:rPr lang="es-CL" altLang="es-CL" sz="2400" dirty="0"/>
              <a:t>: Grano formado durante el proceso de metamorfismo y deformación de una roca.</a:t>
            </a:r>
          </a:p>
          <a:p>
            <a:pPr lvl="1"/>
            <a:r>
              <a:rPr lang="es-CL" altLang="es-CL" sz="2400" dirty="0" smtClean="0"/>
              <a:t>Formación de nuevo grano mineral, proceso de recristalización.</a:t>
            </a:r>
            <a:endParaRPr lang="es-CL" altLang="es-CL" sz="2400" dirty="0"/>
          </a:p>
          <a:p>
            <a:endParaRPr lang="es-CL" altLang="es-CL" dirty="0"/>
          </a:p>
        </p:txBody>
      </p:sp>
    </p:spTree>
    <p:extLst>
      <p:ext uri="{BB962C8B-B14F-4D97-AF65-F5344CB8AC3E}">
        <p14:creationId xmlns:p14="http://schemas.microsoft.com/office/powerpoint/2010/main" val="3026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500063"/>
            <a:ext cx="8229600" cy="1143000"/>
          </a:xfrm>
        </p:spPr>
        <p:txBody>
          <a:bodyPr/>
          <a:lstStyle/>
          <a:p>
            <a:pPr algn="ctr"/>
            <a:r>
              <a:rPr lang="es-CL" altLang="es-CL" b="1"/>
              <a:t>Porfidoclastos</a:t>
            </a:r>
          </a:p>
        </p:txBody>
      </p:sp>
      <p:pic>
        <p:nvPicPr>
          <p:cNvPr id="15363" name="Picture 3" descr="1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098" y="2073243"/>
            <a:ext cx="6682653" cy="4460388"/>
          </a:xfrm>
          <a:noFill/>
        </p:spPr>
      </p:pic>
    </p:spTree>
    <p:extLst>
      <p:ext uri="{BB962C8B-B14F-4D97-AF65-F5344CB8AC3E}">
        <p14:creationId xmlns:p14="http://schemas.microsoft.com/office/powerpoint/2010/main" val="28339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64" y="1606848"/>
            <a:ext cx="6276771" cy="475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809750" y="357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CL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Porfidoblastos</a:t>
            </a:r>
            <a:endParaRPr lang="es-CL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/>
              <a:t>Indicadores cinemáticos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91672"/>
            <a:ext cx="8229600" cy="342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altLang="es-CL" sz="2400" dirty="0"/>
              <a:t>Los indicadores cinemáticos pueden deberse a deformación frágil o dúctil.  A continuación veremos cuáles son y cómo es que nos entregan información acerca del sentido del movimiento de una estructura.</a:t>
            </a:r>
          </a:p>
        </p:txBody>
      </p:sp>
    </p:spTree>
    <p:extLst>
      <p:ext uri="{BB962C8B-B14F-4D97-AF65-F5344CB8AC3E}">
        <p14:creationId xmlns:p14="http://schemas.microsoft.com/office/powerpoint/2010/main" val="25427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9377" y="635865"/>
            <a:ext cx="1017609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L" sz="4000" dirty="0"/>
              <a:t>Indicadores cinemáticos en zonas frágiles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06212" y="2073311"/>
            <a:ext cx="6191305" cy="43894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s-CL" altLang="es-CL" sz="2400" u="sng" dirty="0"/>
              <a:t>Estrías de falla</a:t>
            </a:r>
            <a:r>
              <a:rPr lang="es-CL" altLang="es-CL" sz="2400" dirty="0"/>
              <a:t>: </a:t>
            </a:r>
          </a:p>
          <a:p>
            <a:pPr>
              <a:buFont typeface="Wingdings" panose="05000000000000000000" pitchFamily="2" charset="2"/>
              <a:buNone/>
            </a:pPr>
            <a:endParaRPr lang="es-CL" altLang="es-CL" sz="2400" dirty="0"/>
          </a:p>
          <a:p>
            <a:r>
              <a:rPr lang="es-CL" altLang="es-CL" sz="2400" dirty="0"/>
              <a:t>	Se producen en el plano de falla.</a:t>
            </a:r>
          </a:p>
          <a:p>
            <a:pPr>
              <a:buFont typeface="Wingdings" panose="05000000000000000000" pitchFamily="2" charset="2"/>
              <a:buNone/>
            </a:pPr>
            <a:endParaRPr lang="es-CL" altLang="es-CL" sz="2400" dirty="0"/>
          </a:p>
          <a:p>
            <a:pPr algn="just"/>
            <a:r>
              <a:rPr lang="es-CL" altLang="es-CL" sz="2400" dirty="0"/>
              <a:t>	Aunque no nos permiten obtener una estimación del </a:t>
            </a:r>
            <a:r>
              <a:rPr lang="es-CL" altLang="es-CL" sz="2400" u="sng" dirty="0"/>
              <a:t>sentido de desplazamiento</a:t>
            </a:r>
            <a:r>
              <a:rPr lang="es-CL" altLang="es-CL" sz="2400" dirty="0"/>
              <a:t> de la falla, sí dan dirección, ya que son estructuras </a:t>
            </a:r>
            <a:r>
              <a:rPr lang="es-CL" altLang="es-CL" sz="2400" dirty="0" err="1"/>
              <a:t>subparalelas</a:t>
            </a:r>
            <a:r>
              <a:rPr lang="es-CL" altLang="es-CL" sz="2400" dirty="0"/>
              <a:t> al cizalle.</a:t>
            </a:r>
          </a:p>
        </p:txBody>
      </p:sp>
      <p:pic>
        <p:nvPicPr>
          <p:cNvPr id="4" name="Picture 4" descr="striae0153">
            <a:extLst>
              <a:ext uri="{FF2B5EF4-FFF2-40B4-BE49-F238E27FC236}">
                <a16:creationId xmlns="" xmlns:a16="http://schemas.microsoft.com/office/drawing/2014/main" xmlns:lc="http://schemas.openxmlformats.org/drawingml/2006/lockedCanvas" id="{6990C407-D141-49D0-8145-F41B3AAC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63" y="2534095"/>
            <a:ext cx="4201982" cy="279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3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stria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764" y="1181712"/>
            <a:ext cx="7847889" cy="5210035"/>
          </a:xfrm>
          <a:noFill/>
        </p:spPr>
      </p:pic>
    </p:spTree>
    <p:extLst>
      <p:ext uri="{BB962C8B-B14F-4D97-AF65-F5344CB8AC3E}">
        <p14:creationId xmlns:p14="http://schemas.microsoft.com/office/powerpoint/2010/main" val="25687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PIM1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716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16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lickensid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9814" y="854593"/>
            <a:ext cx="7452501" cy="5663901"/>
          </a:xfrm>
          <a:noFill/>
        </p:spPr>
      </p:pic>
    </p:spTree>
    <p:extLst>
      <p:ext uri="{BB962C8B-B14F-4D97-AF65-F5344CB8AC3E}">
        <p14:creationId xmlns:p14="http://schemas.microsoft.com/office/powerpoint/2010/main" val="1493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81193" y="2180496"/>
            <a:ext cx="6856838" cy="3678303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s-CL" altLang="es-CL" sz="2400" u="sng" dirty="0"/>
              <a:t>Lineación de fibras minerales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CL" altLang="es-CL" sz="2400" u="sng" dirty="0"/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Este indicador no corresponde exactamente a una estructura propia de la falla, pero son igualmente útiles para determinar el </a:t>
            </a:r>
            <a:r>
              <a:rPr lang="es-CL" altLang="es-CL" sz="2400" u="sng" dirty="0"/>
              <a:t>sentido</a:t>
            </a:r>
            <a:r>
              <a:rPr lang="es-CL" altLang="es-CL" sz="2400" dirty="0"/>
              <a:t> del movimiento de esta. 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es-CL" altLang="es-CL" sz="2400" dirty="0"/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Corresponden a minerales que precipitan durante el desplazamiento de la falla y cuyos escalones indican el sentido del movimiento.</a:t>
            </a:r>
          </a:p>
          <a:p>
            <a:endParaRPr lang="es-CL" altLang="es-CL" dirty="0"/>
          </a:p>
        </p:txBody>
      </p:sp>
      <p:sp>
        <p:nvSpPr>
          <p:cNvPr id="22531" name="5 Título"/>
          <p:cNvSpPr>
            <a:spLocks noGrp="1"/>
          </p:cNvSpPr>
          <p:nvPr>
            <p:ph type="title"/>
          </p:nvPr>
        </p:nvSpPr>
        <p:spPr>
          <a:xfrm>
            <a:off x="1981199" y="5634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altLang="es-CL" sz="3600" dirty="0"/>
              <a:t>Indicadores cinemáticos en zonas frágiles</a:t>
            </a:r>
          </a:p>
        </p:txBody>
      </p:sp>
      <p:pic>
        <p:nvPicPr>
          <p:cNvPr id="4" name="Picture 2" descr="Resultado de imagen para Crystal fibers geology">
            <a:extLst>
              <a:ext uri="{FF2B5EF4-FFF2-40B4-BE49-F238E27FC236}">
                <a16:creationId xmlns="" xmlns:a16="http://schemas.microsoft.com/office/drawing/2014/main" xmlns:lc="http://schemas.openxmlformats.org/drawingml/2006/lockedCanvas" id="{21A54E42-E6A2-4A4E-AEB3-DDB6B4DA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07" y="2515809"/>
            <a:ext cx="3880560" cy="28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642939"/>
            <a:ext cx="8229600" cy="7762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/>
              <a:t>Lineación de fibras minerales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16" y="1834176"/>
            <a:ext cx="6315075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0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01D7B7-F909-48A8-BDDE-D9FE67F5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de la clase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6966EFA-D098-4DAF-BEF0-2B37AFD9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51688"/>
            <a:ext cx="11029615" cy="3678303"/>
          </a:xfrm>
        </p:spPr>
        <p:txBody>
          <a:bodyPr/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400" dirty="0"/>
              <a:t>Aprender a reconocer indicadores </a:t>
            </a:r>
            <a:r>
              <a:rPr lang="es-CL" sz="2400" dirty="0" smtClean="0"/>
              <a:t>cinemáticos en zonas frágiles y dúctiles.</a:t>
            </a:r>
            <a:endParaRPr lang="es-CL" sz="24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CL" sz="24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400" dirty="0"/>
              <a:t>Reconocer </a:t>
            </a:r>
            <a:r>
              <a:rPr lang="es-CL" sz="2400" dirty="0" smtClean="0"/>
              <a:t>dirección y sentido de </a:t>
            </a:r>
            <a:r>
              <a:rPr lang="es-CL" sz="2400" dirty="0"/>
              <a:t>cizalle a través de estos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CL" sz="20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92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857251"/>
            <a:ext cx="8229600" cy="633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/>
              <a:t>Lineación de fibras minerales</a:t>
            </a:r>
          </a:p>
        </p:txBody>
      </p:sp>
      <p:pic>
        <p:nvPicPr>
          <p:cNvPr id="24579" name="Picture 3" descr="slick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219" y="2003222"/>
            <a:ext cx="7253288" cy="4618037"/>
          </a:xfrm>
          <a:noFill/>
        </p:spPr>
      </p:pic>
    </p:spTree>
    <p:extLst>
      <p:ext uri="{BB962C8B-B14F-4D97-AF65-F5344CB8AC3E}">
        <p14:creationId xmlns:p14="http://schemas.microsoft.com/office/powerpoint/2010/main" val="13888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714375"/>
            <a:ext cx="8229600" cy="704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u="sng" dirty="0"/>
              <a:t>Criterios de </a:t>
            </a:r>
            <a:r>
              <a:rPr lang="es-CL" u="sng" dirty="0" err="1"/>
              <a:t>Riedel</a:t>
            </a:r>
            <a:r>
              <a:rPr lang="es-CL" u="sng" dirty="0"/>
              <a:t> y </a:t>
            </a:r>
            <a:r>
              <a:rPr lang="es-CL" u="sng" dirty="0" err="1"/>
              <a:t>Petit</a:t>
            </a:r>
            <a:endParaRPr lang="es-CL" u="sng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09432" y="1643064"/>
            <a:ext cx="11505063" cy="4681537"/>
          </a:xfrm>
        </p:spPr>
        <p:txBody>
          <a:bodyPr>
            <a:normAutofit/>
          </a:bodyPr>
          <a:lstStyle/>
          <a:p>
            <a:pPr marL="274320" indent="-27432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800" dirty="0"/>
              <a:t>	Durante el desplazamiento de una falla se producen </a:t>
            </a:r>
            <a:r>
              <a:rPr lang="es-CL" sz="2800" u="sng" dirty="0"/>
              <a:t>fallas </a:t>
            </a:r>
            <a:r>
              <a:rPr lang="es-CL" sz="2800" u="sng" dirty="0" smtClean="0"/>
              <a:t>secundarias</a:t>
            </a:r>
            <a:r>
              <a:rPr lang="es-CL" sz="2800" dirty="0" smtClean="0"/>
              <a:t> (c/r a una falla principal) </a:t>
            </a:r>
            <a:r>
              <a:rPr lang="es-CL" sz="2800" dirty="0"/>
              <a:t>que son indicadoras del movimiento de </a:t>
            </a:r>
            <a:r>
              <a:rPr lang="es-CL" sz="2800" dirty="0" smtClean="0"/>
              <a:t>esta:</a:t>
            </a:r>
            <a:endParaRPr lang="es-CL" sz="2800" dirty="0"/>
          </a:p>
          <a:p>
            <a:pPr marL="274320" indent="-27432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800" dirty="0"/>
              <a:t>		- </a:t>
            </a:r>
            <a:r>
              <a:rPr lang="es-CL" sz="2800" dirty="0" smtClean="0"/>
              <a:t>R: sintéticas, mismo sentido de la falla principal.</a:t>
            </a:r>
            <a:endParaRPr lang="es-CL" sz="2800" dirty="0"/>
          </a:p>
          <a:p>
            <a:pPr marL="274320" indent="-27432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800" dirty="0"/>
              <a:t>		- </a:t>
            </a:r>
            <a:r>
              <a:rPr lang="es-CL" sz="2800" dirty="0" smtClean="0"/>
              <a:t>R’: antitéticas, sentido opuesto de la falla.</a:t>
            </a:r>
            <a:endParaRPr lang="es-CL" sz="2800" dirty="0"/>
          </a:p>
          <a:p>
            <a:pPr marL="274320" indent="-27432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800" dirty="0"/>
              <a:t>		- </a:t>
            </a:r>
            <a:r>
              <a:rPr lang="es-CL" sz="2800" dirty="0" smtClean="0"/>
              <a:t>T: </a:t>
            </a:r>
            <a:r>
              <a:rPr lang="es-ES" sz="2800" dirty="0"/>
              <a:t>No representan fracturas de cizalle, sino que son fracturas netamente tensionales. Pueden presentarse rotadas respecto de su posición original a aproximadamente 45º del plano de falla principal.</a:t>
            </a:r>
          </a:p>
        </p:txBody>
      </p:sp>
    </p:spTree>
    <p:extLst>
      <p:ext uri="{BB962C8B-B14F-4D97-AF65-F5344CB8AC3E}">
        <p14:creationId xmlns:p14="http://schemas.microsoft.com/office/powerpoint/2010/main" val="16306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72" y="1869750"/>
            <a:ext cx="6578826" cy="456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5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5010" y="716357"/>
            <a:ext cx="8229600" cy="7143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CL" dirty="0"/>
              <a:t>Criterios de </a:t>
            </a:r>
            <a:r>
              <a:rPr lang="es-CL" dirty="0" err="1"/>
              <a:t>Riedel</a:t>
            </a:r>
            <a:r>
              <a:rPr lang="es-CL" dirty="0"/>
              <a:t> y </a:t>
            </a:r>
            <a:r>
              <a:rPr lang="es-CL" dirty="0" err="1"/>
              <a:t>Petit</a:t>
            </a:r>
            <a:endParaRPr lang="es-CL" dirty="0"/>
          </a:p>
        </p:txBody>
      </p:sp>
      <p:pic>
        <p:nvPicPr>
          <p:cNvPr id="27651" name="Picture 3" descr="reid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1438" y="1949892"/>
            <a:ext cx="4854575" cy="4214812"/>
          </a:xfrm>
          <a:noFill/>
        </p:spPr>
      </p:pic>
      <p:sp>
        <p:nvSpPr>
          <p:cNvPr id="27652" name="5 CuadroTexto"/>
          <p:cNvSpPr txBox="1">
            <a:spLocks noChangeArrowheads="1"/>
          </p:cNvSpPr>
          <p:nvPr/>
        </p:nvSpPr>
        <p:spPr bwMode="auto">
          <a:xfrm>
            <a:off x="2986882" y="6164704"/>
            <a:ext cx="6643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CL" altLang="es-CL" dirty="0"/>
              <a:t>Dada la falla, sirve para determinar hacia donde se mueve</a:t>
            </a:r>
          </a:p>
        </p:txBody>
      </p:sp>
    </p:spTree>
    <p:extLst>
      <p:ext uri="{BB962C8B-B14F-4D97-AF65-F5344CB8AC3E}">
        <p14:creationId xmlns:p14="http://schemas.microsoft.com/office/powerpoint/2010/main" val="21819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llRshear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259" y="1094519"/>
            <a:ext cx="5282897" cy="4051386"/>
          </a:xfr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-66" b="31221"/>
          <a:stretch/>
        </p:blipFill>
        <p:spPr>
          <a:xfrm>
            <a:off x="6174463" y="1094519"/>
            <a:ext cx="5604095" cy="47168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9" y="3355800"/>
            <a:ext cx="5282897" cy="24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16823" y="1107281"/>
            <a:ext cx="8229600" cy="6429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L" sz="3200" dirty="0"/>
              <a:t>Indicadores </a:t>
            </a:r>
            <a:r>
              <a:rPr lang="es-CL" sz="3200" dirty="0" err="1"/>
              <a:t>cinemáticos</a:t>
            </a:r>
            <a:r>
              <a:rPr lang="es-CL" sz="3200" dirty="0"/>
              <a:t> en zonas DÚCTILES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990253" y="1962150"/>
            <a:ext cx="8229600" cy="4895850"/>
          </a:xfrm>
        </p:spPr>
        <p:txBody>
          <a:bodyPr>
            <a:normAutofit lnSpcReduction="10000"/>
          </a:bodyPr>
          <a:lstStyle/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400" dirty="0"/>
              <a:t>Involucra procesos de </a:t>
            </a:r>
            <a:r>
              <a:rPr lang="es-ES" sz="2400" dirty="0" err="1"/>
              <a:t>recristalización</a:t>
            </a:r>
            <a:r>
              <a:rPr lang="es-ES" sz="2400" dirty="0"/>
              <a:t> producto de stress.</a:t>
            </a:r>
          </a:p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ES" sz="2400" b="1" dirty="0"/>
          </a:p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400" b="1" dirty="0"/>
              <a:t>Foliación</a:t>
            </a:r>
            <a:endParaRPr lang="es-ES" sz="2400" dirty="0"/>
          </a:p>
          <a:p>
            <a:pPr marL="640080" lvl="1" indent="-246888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/>
              <a:t>Estructura planar homogéneamente distribuida en una roca. Ejemplos: estratificación, planos definidos por la orientación de minerales tabulares en distintos tipos de rocas. </a:t>
            </a:r>
          </a:p>
          <a:p>
            <a:pPr marL="640080" lvl="1" indent="-246888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s-ES" sz="2000" dirty="0"/>
          </a:p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400" b="1" dirty="0"/>
              <a:t>Lineación</a:t>
            </a:r>
            <a:endParaRPr lang="es-ES" sz="2400" dirty="0"/>
          </a:p>
          <a:p>
            <a:pPr marL="640080" lvl="1" indent="-246888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/>
              <a:t>Estructura linear homogéneamente distribuida. Penetrativa si ocurre en todo el volumen considerado. </a:t>
            </a:r>
          </a:p>
          <a:p>
            <a:pPr marL="640080" lvl="1" indent="-246888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s-ES" sz="2000" dirty="0"/>
              <a:t>	Ejemplos: ejes de pliegues de </a:t>
            </a:r>
            <a:r>
              <a:rPr lang="es-ES" sz="2000" dirty="0" err="1"/>
              <a:t>crenulaciones</a:t>
            </a:r>
            <a:r>
              <a:rPr lang="es-ES" sz="2000" dirty="0"/>
              <a:t>. Lineaciones no penetrativas: fibras minerales en algunos planos de cizalle, etc.</a:t>
            </a:r>
          </a:p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CL" sz="2400" dirty="0"/>
          </a:p>
          <a:p>
            <a:pPr marL="274320" indent="-274320" algn="just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400" dirty="0"/>
              <a:t>	La foliación en una roca metamórfica se forma por compresión debido al esfuerzo principal. Si la dirección de este cambia, las foliaciones preexistentes se plegaran y se desarrollara una nueva foliación perpendicular al nuevo </a:t>
            </a:r>
            <a:r>
              <a:rPr lang="el-GR" sz="2400" dirty="0"/>
              <a:t>σ</a:t>
            </a:r>
            <a:r>
              <a:rPr lang="es-ES" sz="900" dirty="0"/>
              <a:t>1</a:t>
            </a:r>
            <a:r>
              <a:rPr lang="es-ES" dirty="0"/>
              <a:t> </a:t>
            </a:r>
            <a:r>
              <a:rPr lang="es-ES" sz="2400" dirty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2271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oliacio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938" y="785814"/>
            <a:ext cx="7429500" cy="5572125"/>
          </a:xfrm>
          <a:noFill/>
        </p:spPr>
      </p:pic>
    </p:spTree>
    <p:extLst>
      <p:ext uri="{BB962C8B-B14F-4D97-AF65-F5344CB8AC3E}">
        <p14:creationId xmlns:p14="http://schemas.microsoft.com/office/powerpoint/2010/main" val="6357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692150"/>
            <a:ext cx="788511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2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95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/>
              <a:t>Estructuras S-C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433992"/>
            <a:ext cx="11029615" cy="3678303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CL" altLang="es-CL" sz="2800" dirty="0"/>
              <a:t>	Las estructuras S-C o clivaje de </a:t>
            </a:r>
            <a:r>
              <a:rPr lang="es-CL" altLang="es-CL" sz="2800" dirty="0" err="1"/>
              <a:t>crenulación</a:t>
            </a:r>
            <a:r>
              <a:rPr lang="es-CL" altLang="es-CL" sz="2800" dirty="0"/>
              <a:t> extensional se producen comúnmente en granitos y esquistos. Consisten en una serie de </a:t>
            </a:r>
            <a:r>
              <a:rPr lang="es-CL" altLang="es-CL" sz="2800" b="1" u="sng" dirty="0"/>
              <a:t>bandas de cizalle (C) </a:t>
            </a:r>
            <a:r>
              <a:rPr lang="es-CL" altLang="es-CL" sz="2800" dirty="0"/>
              <a:t>de espesor milimétrico separadas unos cuantos milímetros o centímetros. En los </a:t>
            </a:r>
            <a:r>
              <a:rPr lang="es-CL" altLang="es-CL" sz="2800" dirty="0" err="1"/>
              <a:t>microlitones</a:t>
            </a:r>
            <a:r>
              <a:rPr lang="es-CL" altLang="es-CL" sz="2800" dirty="0"/>
              <a:t> que quedan </a:t>
            </a:r>
            <a:r>
              <a:rPr lang="es-CL" altLang="es-CL" sz="2800" u="sng" dirty="0"/>
              <a:t>entre las cizallas</a:t>
            </a:r>
            <a:r>
              <a:rPr lang="es-CL" altLang="es-CL" sz="2800" dirty="0"/>
              <a:t>, la roca muestra una </a:t>
            </a:r>
            <a:r>
              <a:rPr lang="es-CL" altLang="es-CL" sz="2800" b="1" u="sng" dirty="0"/>
              <a:t>foliación oblicua (S)</a:t>
            </a:r>
            <a:r>
              <a:rPr lang="es-CL" altLang="es-CL" sz="2800" b="1" dirty="0"/>
              <a:t> </a:t>
            </a:r>
            <a:r>
              <a:rPr lang="es-CL" altLang="es-CL" sz="2800" dirty="0"/>
              <a:t>a las mismas y de geometría </a:t>
            </a:r>
            <a:r>
              <a:rPr lang="es-CL" altLang="es-CL" sz="2800" dirty="0" err="1"/>
              <a:t>sigmoidal</a:t>
            </a:r>
            <a:r>
              <a:rPr lang="es-CL" altLang="es-CL" sz="2800" dirty="0"/>
              <a:t>, paralelizándose asintóticamente a las </a:t>
            </a:r>
            <a:r>
              <a:rPr lang="es-CL" altLang="es-CL" sz="2800" dirty="0" err="1"/>
              <a:t>microcizallas</a:t>
            </a:r>
            <a:r>
              <a:rPr lang="es-CL" altLang="es-CL" sz="2800" dirty="0"/>
              <a:t>  (C) al aproximarse a ellas. Las S marcan el sentido de movimiento de la falla</a:t>
            </a:r>
          </a:p>
        </p:txBody>
      </p:sp>
    </p:spTree>
    <p:extLst>
      <p:ext uri="{BB962C8B-B14F-4D97-AF65-F5344CB8AC3E}">
        <p14:creationId xmlns:p14="http://schemas.microsoft.com/office/powerpoint/2010/main" val="39064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1193" y="2180497"/>
            <a:ext cx="4371808" cy="1985103"/>
          </a:xfrm>
        </p:spPr>
        <p:txBody>
          <a:bodyPr/>
          <a:lstStyle/>
          <a:p>
            <a:r>
              <a:rPr lang="es-CL" sz="2400" dirty="0"/>
              <a:t>Flexuras resultantes del desplazamiento de una falla.  </a:t>
            </a:r>
            <a:endParaRPr lang="es-CL" sz="2400" dirty="0" smtClean="0"/>
          </a:p>
          <a:p>
            <a:r>
              <a:rPr lang="es-CL" sz="2400" dirty="0" smtClean="0"/>
              <a:t>Indican </a:t>
            </a:r>
            <a:r>
              <a:rPr lang="es-CL" sz="2400" dirty="0"/>
              <a:t>la dirección y el sentido.</a:t>
            </a:r>
          </a:p>
          <a:p>
            <a:endParaRPr lang="es-CL" dirty="0"/>
          </a:p>
        </p:txBody>
      </p:sp>
      <p:pic>
        <p:nvPicPr>
          <p:cNvPr id="1026" name="Picture 2" descr="Strain analysis in the Sanandaj–Sirjan HP-LT Metamorphic Belt, SW Iran:  Insights from small-scale faults and associated drag folds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7" y="2349026"/>
            <a:ext cx="6755642" cy="380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n relacionada">
            <a:extLst>
              <a:ext uri="{FF2B5EF4-FFF2-40B4-BE49-F238E27FC236}">
                <a16:creationId xmlns="" xmlns:a16="http://schemas.microsoft.com/office/drawing/2014/main" xmlns:lc="http://schemas.openxmlformats.org/drawingml/2006/lockedCanvas" id="{C98009C1-7449-453B-A8D2-51428FFF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51" y="4089427"/>
            <a:ext cx="2559422" cy="243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/>
              <a:t>Introducción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28876"/>
            <a:ext cx="8229600" cy="3895725"/>
          </a:xfrm>
        </p:spPr>
        <p:txBody>
          <a:bodyPr>
            <a:normAutofit/>
          </a:bodyPr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800" dirty="0"/>
              <a:t>Hasta ahora para identificar la dirección de movimiento de una falla, hemos utilizado estructuras macroscópicas obvias como bloques caídos o arrastre de estratos por el movimiento de la falla.</a:t>
            </a:r>
          </a:p>
        </p:txBody>
      </p:sp>
    </p:spTree>
    <p:extLst>
      <p:ext uri="{BB962C8B-B14F-4D97-AF65-F5344CB8AC3E}">
        <p14:creationId xmlns:p14="http://schemas.microsoft.com/office/powerpoint/2010/main" val="33662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Endogene Dynam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97" y="1657777"/>
            <a:ext cx="7677481" cy="45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/>
              <a:t>Estructuras S-C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"/>
          <a:stretch/>
        </p:blipFill>
        <p:spPr bwMode="auto">
          <a:xfrm rot="60000">
            <a:off x="2458459" y="1934471"/>
            <a:ext cx="7275081" cy="486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1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95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dirty="0"/>
              <a:t>Estructuras S-C</a:t>
            </a:r>
            <a:endParaRPr lang="es-ES" dirty="0"/>
          </a:p>
        </p:txBody>
      </p:sp>
      <p:pic>
        <p:nvPicPr>
          <p:cNvPr id="34819" name="Picture 3" descr="milonitasc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57" y="2160620"/>
            <a:ext cx="5891212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ilonita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57" y="2160621"/>
            <a:ext cx="590391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derecha"/>
          <p:cNvSpPr/>
          <p:nvPr/>
        </p:nvSpPr>
        <p:spPr>
          <a:xfrm rot="12107027">
            <a:off x="5027644" y="3746533"/>
            <a:ext cx="12144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8" name="7 Flecha derecha"/>
          <p:cNvSpPr/>
          <p:nvPr/>
        </p:nvSpPr>
        <p:spPr>
          <a:xfrm rot="1248309">
            <a:off x="4384708" y="5532470"/>
            <a:ext cx="1285875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33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derecha"/>
          <p:cNvSpPr/>
          <p:nvPr/>
        </p:nvSpPr>
        <p:spPr>
          <a:xfrm rot="655453">
            <a:off x="5859463" y="2166939"/>
            <a:ext cx="1211262" cy="382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8" name="7 Flecha derecha"/>
          <p:cNvSpPr/>
          <p:nvPr/>
        </p:nvSpPr>
        <p:spPr>
          <a:xfrm rot="11573517">
            <a:off x="5262564" y="4497389"/>
            <a:ext cx="1285875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41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1"/>
            <a:ext cx="8229600" cy="6524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/>
              <a:t>Peces de mica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57314"/>
            <a:ext cx="8229600" cy="2571166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s-CL" altLang="es-CL" sz="2400" dirty="0"/>
              <a:t>Estos se generan a partir de cizalle simple </a:t>
            </a:r>
            <a:r>
              <a:rPr lang="es-CL" altLang="es-CL" sz="2400" u="sng" dirty="0"/>
              <a:t>rotando capas de fabrica </a:t>
            </a:r>
            <a:r>
              <a:rPr lang="es-CL" altLang="es-CL" sz="2400" u="sng" dirty="0" err="1"/>
              <a:t>planar</a:t>
            </a:r>
            <a:r>
              <a:rPr lang="es-CL" altLang="es-CL" sz="2400" dirty="0"/>
              <a:t> que antes de la deformación se encuentran oblicuas a la dirección que tendrá el movimiento. </a:t>
            </a:r>
          </a:p>
        </p:txBody>
      </p:sp>
      <p:pic>
        <p:nvPicPr>
          <p:cNvPr id="3686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3526811"/>
            <a:ext cx="45275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4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571500"/>
            <a:ext cx="8229600" cy="795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/>
              <a:t>Peces de mica</a:t>
            </a:r>
          </a:p>
        </p:txBody>
      </p:sp>
      <p:pic>
        <p:nvPicPr>
          <p:cNvPr id="37891" name="Picture 3" descr="mica fis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5836" y="2129099"/>
            <a:ext cx="2483594" cy="4200525"/>
          </a:xfrm>
          <a:noFill/>
        </p:spPr>
      </p:pic>
      <p:sp>
        <p:nvSpPr>
          <p:cNvPr id="6" name="5 Flecha derecha"/>
          <p:cNvSpPr/>
          <p:nvPr/>
        </p:nvSpPr>
        <p:spPr>
          <a:xfrm>
            <a:off x="5630344" y="3330155"/>
            <a:ext cx="1643062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7" name="6 Flecha derecha"/>
          <p:cNvSpPr/>
          <p:nvPr/>
        </p:nvSpPr>
        <p:spPr>
          <a:xfrm rot="10800000">
            <a:off x="5630345" y="5044655"/>
            <a:ext cx="1571625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0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icafish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189" y="1714500"/>
            <a:ext cx="6226175" cy="400050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3774960" y="1397520"/>
              <a:ext cx="5236560" cy="211284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0640" y="1391040"/>
                <a:ext cx="5249520" cy="21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0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869" y="834474"/>
            <a:ext cx="8229600" cy="868362"/>
          </a:xfrm>
        </p:spPr>
        <p:txBody>
          <a:bodyPr/>
          <a:lstStyle/>
          <a:p>
            <a:r>
              <a:rPr lang="es-CL" altLang="es-CL"/>
              <a:t>Colas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845711"/>
            <a:ext cx="7852229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800" dirty="0"/>
              <a:t>Las colas se producen por recristalización de un mismo mineral en un </a:t>
            </a:r>
            <a:r>
              <a:rPr lang="es-CL" sz="2800" u="sng" dirty="0" err="1"/>
              <a:t>porfidoclasto</a:t>
            </a:r>
            <a:r>
              <a:rPr lang="es-CL" sz="2800" u="sng" dirty="0"/>
              <a:t> </a:t>
            </a:r>
            <a:r>
              <a:rPr lang="es-CL" sz="2800" dirty="0"/>
              <a:t>debido al movimiento de una falla.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ES" sz="2800" dirty="0">
              <a:cs typeface="Arial" charset="0"/>
              <a:sym typeface="Symbol" pitchFamily="18" charset="2"/>
            </a:endParaRPr>
          </a:p>
          <a:p>
            <a:pPr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s-ES" sz="2800" dirty="0">
                <a:latin typeface="+mj-lt"/>
                <a:cs typeface="Arial" charset="0"/>
                <a:sym typeface="Symbol" pitchFamily="18" charset="2"/>
              </a:rPr>
              <a:t>Las </a:t>
            </a:r>
            <a:r>
              <a:rPr lang="es-ES" sz="2800" u="sng" dirty="0">
                <a:latin typeface="+mj-lt"/>
                <a:cs typeface="Arial" charset="0"/>
                <a:sym typeface="Symbol" pitchFamily="18" charset="2"/>
              </a:rPr>
              <a:t>colas </a:t>
            </a:r>
            <a:r>
              <a:rPr lang="el-GR" sz="2800" b="1" u="sng" dirty="0" smtClean="0">
                <a:latin typeface="+mj-lt"/>
              </a:rPr>
              <a:t>σ</a:t>
            </a:r>
            <a:r>
              <a:rPr lang="es-ES" sz="2800" b="1" u="sng" dirty="0" smtClean="0">
                <a:latin typeface="+mj-lt"/>
              </a:rPr>
              <a:t> </a:t>
            </a:r>
            <a:r>
              <a:rPr lang="es-ES" sz="2800" dirty="0" smtClean="0">
                <a:latin typeface="+mj-lt"/>
              </a:rPr>
              <a:t>se </a:t>
            </a:r>
            <a:r>
              <a:rPr lang="es-ES" sz="2800" dirty="0">
                <a:latin typeface="+mj-lt"/>
              </a:rPr>
              <a:t>forman por </a:t>
            </a:r>
            <a:r>
              <a:rPr lang="es-ES" sz="2800" dirty="0" smtClean="0">
                <a:latin typeface="+mj-lt"/>
              </a:rPr>
              <a:t>cizalle.</a:t>
            </a:r>
            <a:endParaRPr lang="es-ES" sz="2800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s-ES" sz="2800" dirty="0">
                <a:latin typeface="+mj-lt"/>
              </a:rPr>
              <a:t>Las </a:t>
            </a:r>
            <a:r>
              <a:rPr lang="es-ES" sz="2800" u="sng" dirty="0">
                <a:latin typeface="+mj-lt"/>
              </a:rPr>
              <a:t>colas </a:t>
            </a:r>
            <a:r>
              <a:rPr lang="el-GR" sz="2800" b="1" u="sng" dirty="0">
                <a:latin typeface="+mj-lt"/>
                <a:cs typeface="Arial" charset="0"/>
                <a:sym typeface="Symbol" pitchFamily="18" charset="2"/>
              </a:rPr>
              <a:t></a:t>
            </a:r>
            <a:r>
              <a:rPr lang="es-ES" sz="2800" b="1" dirty="0">
                <a:latin typeface="+mj-lt"/>
              </a:rPr>
              <a:t> </a:t>
            </a:r>
            <a:r>
              <a:rPr lang="es-ES" sz="2800" dirty="0">
                <a:latin typeface="+mj-lt"/>
              </a:rPr>
              <a:t>se forman por estiramiento y deformación por rotación</a:t>
            </a:r>
            <a:r>
              <a:rPr lang="es-ES" sz="2800" dirty="0" smtClean="0">
                <a:latin typeface="+mj-lt"/>
              </a:rPr>
              <a:t>.</a:t>
            </a:r>
          </a:p>
          <a:p>
            <a:pPr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s-ES" sz="2800" dirty="0" smtClean="0">
                <a:latin typeface="+mj-lt"/>
              </a:rPr>
              <a:t>Las </a:t>
            </a:r>
            <a:r>
              <a:rPr lang="es-ES" sz="2800" u="sng" dirty="0" smtClean="0">
                <a:latin typeface="+mj-lt"/>
              </a:rPr>
              <a:t>colas </a:t>
            </a:r>
            <a:r>
              <a:rPr lang="es-ES" sz="2800" b="1" u="sng" dirty="0">
                <a:latin typeface="+mj-lt"/>
                <a:cs typeface="Calibri"/>
              </a:rPr>
              <a:t>α</a:t>
            </a:r>
            <a:r>
              <a:rPr lang="es-ES" sz="2800" u="sng" dirty="0">
                <a:latin typeface="+mj-lt"/>
              </a:rPr>
              <a:t> </a:t>
            </a:r>
            <a:endParaRPr lang="el-GR" sz="2800" u="sng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48" y="3130607"/>
            <a:ext cx="4920780" cy="268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6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CL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Colas</a:t>
            </a:r>
          </a:p>
        </p:txBody>
      </p:sp>
      <p:pic>
        <p:nvPicPr>
          <p:cNvPr id="5" name="4 Imagen">
            <a:extLst>
              <a:ext uri="{FF2B5EF4-FFF2-40B4-BE49-F238E27FC236}">
                <a16:creationId xmlns="" xmlns:a16="http://schemas.microsoft.com/office/drawing/2014/main" xmlns:lc="http://schemas.openxmlformats.org/drawingml/2006/lockedCanvas" id="{B5D5F73D-1A6A-4244-808E-7A67BD73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9" y="1884410"/>
            <a:ext cx="6034913" cy="380113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070601"/>
            <a:ext cx="4982028" cy="167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8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/>
              <a:t>Sombras de presión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00743" y="2197781"/>
            <a:ext cx="8229600" cy="396716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400" dirty="0"/>
              <a:t>Las sombras de presión son estructuras de recristalización de un mineral distinto al que están rodeando. </a:t>
            </a:r>
          </a:p>
          <a:p>
            <a:pPr marL="0" indent="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CL" sz="2400" dirty="0"/>
          </a:p>
          <a:p>
            <a:pPr marL="0" indent="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400" dirty="0"/>
              <a:t>Se forman alrededor de </a:t>
            </a:r>
            <a:r>
              <a:rPr lang="es-CL" sz="2400" dirty="0" err="1"/>
              <a:t>porfidoblastos</a:t>
            </a:r>
            <a:r>
              <a:rPr lang="es-CL" sz="2400" dirty="0"/>
              <a:t> y </a:t>
            </a:r>
            <a:r>
              <a:rPr lang="es-CL" sz="2400" dirty="0" err="1"/>
              <a:t>porfidoclastos</a:t>
            </a:r>
            <a:r>
              <a:rPr lang="es-CL" sz="2400" dirty="0"/>
              <a:t>.</a:t>
            </a:r>
          </a:p>
          <a:p>
            <a:pPr marL="0" indent="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CL" sz="2400" dirty="0"/>
          </a:p>
          <a:p>
            <a:pPr marL="0" indent="0" algn="just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CL" sz="2400" dirty="0"/>
              <a:t>Si presentan rotación se puede representar la dirección de deformación. Se interpretan en sentido inverso a las colas.</a:t>
            </a:r>
          </a:p>
        </p:txBody>
      </p:sp>
    </p:spTree>
    <p:extLst>
      <p:ext uri="{BB962C8B-B14F-4D97-AF65-F5344CB8AC3E}">
        <p14:creationId xmlns:p14="http://schemas.microsoft.com/office/powerpoint/2010/main" val="33806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RoundO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1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res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/>
          <a:stretch>
            <a:fillRect/>
          </a:stretch>
        </p:blipFill>
        <p:spPr bwMode="auto">
          <a:xfrm>
            <a:off x="1524000" y="1700213"/>
            <a:ext cx="9144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CL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Sombras de presión</a:t>
            </a:r>
          </a:p>
        </p:txBody>
      </p:sp>
    </p:spTree>
    <p:extLst>
      <p:ext uri="{BB962C8B-B14F-4D97-AF65-F5344CB8AC3E}">
        <p14:creationId xmlns:p14="http://schemas.microsoft.com/office/powerpoint/2010/main" val="2618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ola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3" y="1536700"/>
            <a:ext cx="3892550" cy="2571750"/>
          </a:xfrm>
          <a:noFill/>
        </p:spPr>
      </p:pic>
      <p:pic>
        <p:nvPicPr>
          <p:cNvPr id="46083" name="Picture 4" descr="co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1500188"/>
            <a:ext cx="4071937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1919288" y="1628776"/>
            <a:ext cx="501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_tradnl" altLang="es-CL" sz="2800">
                <a:solidFill>
                  <a:schemeClr val="bg2"/>
                </a:solidFill>
                <a:latin typeface="Arial" panose="020B0604020202020204" pitchFamily="34" charset="0"/>
              </a:rPr>
              <a:t>1)</a:t>
            </a:r>
            <a:endParaRPr lang="es-ES" altLang="es-CL" sz="28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6383338" y="1628776"/>
            <a:ext cx="501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_tradnl" altLang="es-CL" sz="2800">
                <a:latin typeface="Arial" panose="020B0604020202020204" pitchFamily="34" charset="0"/>
              </a:rPr>
              <a:t>2)</a:t>
            </a:r>
            <a:endParaRPr lang="es-ES" altLang="es-CL" sz="2800">
              <a:latin typeface="Arial" panose="020B0604020202020204" pitchFamily="34" charset="0"/>
            </a:endParaRP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1811338" y="4581526"/>
            <a:ext cx="8856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s-ES_tradnl" altLang="es-CL">
                <a:latin typeface="Arial" panose="020B0604020202020204" pitchFamily="34" charset="0"/>
              </a:rPr>
              <a:t>Intrusivo mafico dentro de un gneiss     2) Porfiroclasto (rojo) dentro de un gneiss</a:t>
            </a:r>
            <a:endParaRPr lang="es-ES" altLang="es-CL">
              <a:latin typeface="Arial" panose="020B0604020202020204" pitchFamily="34" charset="0"/>
            </a:endParaRPr>
          </a:p>
        </p:txBody>
      </p:sp>
      <p:sp>
        <p:nvSpPr>
          <p:cNvPr id="46087" name="8 CuadroTexto"/>
          <p:cNvSpPr txBox="1">
            <a:spLocks noChangeArrowheads="1"/>
          </p:cNvSpPr>
          <p:nvPr/>
        </p:nvSpPr>
        <p:spPr bwMode="auto">
          <a:xfrm>
            <a:off x="3595688" y="5715000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CL" altLang="es-CL"/>
              <a:t>¿Cuál es el sentido de desplazamiento?</a:t>
            </a:r>
          </a:p>
        </p:txBody>
      </p:sp>
    </p:spTree>
    <p:extLst>
      <p:ext uri="{BB962C8B-B14F-4D97-AF65-F5344CB8AC3E}">
        <p14:creationId xmlns:p14="http://schemas.microsoft.com/office/powerpoint/2010/main" val="19165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dirty="0"/>
              <a:t>Estructuras </a:t>
            </a:r>
            <a:r>
              <a:rPr lang="es-CL" altLang="es-CL" dirty="0" smtClean="0"/>
              <a:t>dominó (libros rotados)</a:t>
            </a:r>
            <a:endParaRPr lang="es-CL" altLang="es-CL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45751"/>
            <a:ext cx="8229600" cy="3824287"/>
          </a:xfrm>
        </p:spPr>
        <p:txBody>
          <a:bodyPr>
            <a:normAutofit/>
          </a:bodyPr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En algunas ocasiones, los </a:t>
            </a:r>
            <a:r>
              <a:rPr lang="es-CL" altLang="es-CL" sz="2400" dirty="0" err="1"/>
              <a:t>porfidoclastos</a:t>
            </a:r>
            <a:r>
              <a:rPr lang="es-CL" altLang="es-CL" sz="2400" dirty="0"/>
              <a:t> al no encontrarse bajo las condiciones P-T adecuadas para deformarse, desarrollan </a:t>
            </a:r>
            <a:r>
              <a:rPr lang="es-CL" altLang="es-CL" sz="2400" u="sng" dirty="0"/>
              <a:t>fracturas internas en sus planos de clivaje</a:t>
            </a:r>
            <a:r>
              <a:rPr lang="es-CL" altLang="es-CL" sz="2400" dirty="0"/>
              <a:t>, y luego se </a:t>
            </a:r>
            <a:r>
              <a:rPr lang="es-CL" altLang="es-CL" sz="2400" u="sng" dirty="0"/>
              <a:t>rotan antitéticamente</a:t>
            </a:r>
            <a:r>
              <a:rPr lang="es-CL" altLang="es-CL" sz="2400" dirty="0"/>
              <a:t> a la dirección del cizalle. </a:t>
            </a:r>
          </a:p>
        </p:txBody>
      </p:sp>
    </p:spTree>
    <p:extLst>
      <p:ext uri="{BB962C8B-B14F-4D97-AF65-F5344CB8AC3E}">
        <p14:creationId xmlns:p14="http://schemas.microsoft.com/office/powerpoint/2010/main" val="1951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dirty="0"/>
              <a:t>Estructuras dominó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2302" r="71058" b="19890"/>
          <a:stretch/>
        </p:blipFill>
        <p:spPr>
          <a:xfrm>
            <a:off x="6096000" y="1998391"/>
            <a:ext cx="3424336" cy="4288953"/>
          </a:xfrm>
          <a:prstGeom prst="rect">
            <a:avLst/>
          </a:prstGeom>
        </p:spPr>
      </p:pic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31" y="3232991"/>
            <a:ext cx="3085739" cy="181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95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 err="1"/>
              <a:t>Boudinage</a:t>
            </a:r>
            <a:endParaRPr lang="es-CL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854200" y="2524513"/>
            <a:ext cx="8356600" cy="31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s-CL" altLang="es-CL" sz="2400" dirty="0">
                <a:solidFill>
                  <a:schemeClr val="tx2"/>
                </a:solidFill>
                <a:latin typeface="+mn-lt"/>
              </a:rPr>
              <a:t>S</a:t>
            </a:r>
            <a:r>
              <a:rPr lang="es-CL" altLang="es-CL" sz="2400" dirty="0" smtClean="0">
                <a:solidFill>
                  <a:schemeClr val="tx2"/>
                </a:solidFill>
                <a:latin typeface="+mn-lt"/>
              </a:rPr>
              <a:t>on </a:t>
            </a:r>
            <a:r>
              <a:rPr lang="es-CL" altLang="es-CL" sz="2400" dirty="0">
                <a:solidFill>
                  <a:schemeClr val="tx2"/>
                </a:solidFill>
                <a:latin typeface="+mn-lt"/>
              </a:rPr>
              <a:t>estructuras producidas por </a:t>
            </a:r>
            <a:r>
              <a:rPr lang="es-CL" altLang="es-CL" sz="2400" u="sng" dirty="0">
                <a:solidFill>
                  <a:schemeClr val="tx2"/>
                </a:solidFill>
                <a:latin typeface="+mn-lt"/>
              </a:rPr>
              <a:t>extensión de capas </a:t>
            </a:r>
            <a:r>
              <a:rPr lang="es-CL" altLang="es-CL" sz="2400" dirty="0">
                <a:solidFill>
                  <a:schemeClr val="tx2"/>
                </a:solidFill>
                <a:latin typeface="+mn-lt"/>
              </a:rPr>
              <a:t>o niveles </a:t>
            </a:r>
            <a:r>
              <a:rPr lang="es-CL" altLang="es-CL" sz="2400" dirty="0">
                <a:solidFill>
                  <a:srgbClr val="FF0000"/>
                </a:solidFill>
                <a:latin typeface="+mn-lt"/>
              </a:rPr>
              <a:t>competentes</a:t>
            </a:r>
            <a:r>
              <a:rPr lang="es-CL" altLang="es-CL" sz="2400" dirty="0">
                <a:solidFill>
                  <a:schemeClr val="tx2"/>
                </a:solidFill>
                <a:latin typeface="+mn-lt"/>
              </a:rPr>
              <a:t> en las cuales éstas se han </a:t>
            </a:r>
            <a:r>
              <a:rPr lang="es-CL" altLang="es-CL" sz="2400" u="sng" dirty="0">
                <a:solidFill>
                  <a:schemeClr val="tx2"/>
                </a:solidFill>
                <a:latin typeface="+mn-lt"/>
              </a:rPr>
              <a:t>separado total o parcialmente en fragmentos</a:t>
            </a:r>
            <a:r>
              <a:rPr lang="es-CL" altLang="es-CL" sz="2400" dirty="0">
                <a:solidFill>
                  <a:schemeClr val="tx2"/>
                </a:solidFill>
                <a:latin typeface="+mn-lt"/>
              </a:rPr>
              <a:t>. 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es-CL" altLang="es-CL" sz="2400" dirty="0">
              <a:solidFill>
                <a:schemeClr val="tx2"/>
              </a:solidFill>
              <a:latin typeface="+mn-lt"/>
            </a:endParaRP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s-CL" altLang="es-CL" sz="2400" dirty="0">
                <a:solidFill>
                  <a:schemeClr val="tx2"/>
                </a:solidFill>
                <a:latin typeface="+mn-lt"/>
              </a:rPr>
              <a:t>Cuando existe rotación pueden indicar la dirección de desplazamiento.</a:t>
            </a:r>
          </a:p>
          <a:p>
            <a:pPr eaLnBrk="1" hangingPunct="1"/>
            <a:endParaRPr lang="es-CL" altLang="es-CL" sz="3200" dirty="0"/>
          </a:p>
        </p:txBody>
      </p:sp>
    </p:spTree>
    <p:extLst>
      <p:ext uri="{BB962C8B-B14F-4D97-AF65-F5344CB8AC3E}">
        <p14:creationId xmlns:p14="http://schemas.microsoft.com/office/powerpoint/2010/main" val="337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13" y="1784582"/>
            <a:ext cx="6099087" cy="436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4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95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 err="1"/>
              <a:t>Boudinage</a:t>
            </a:r>
            <a:endParaRPr lang="es-C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30" y="2016810"/>
            <a:ext cx="3498980" cy="39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910" y="2016810"/>
            <a:ext cx="3806890" cy="4015729"/>
          </a:xfrm>
        </p:spPr>
      </p:pic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6035351" y="6056479"/>
            <a:ext cx="4544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CL" altLang="es-CL" sz="1600" dirty="0">
                <a:solidFill>
                  <a:schemeClr val="tx2"/>
                </a:solidFill>
                <a:latin typeface="+mn-lt"/>
              </a:rPr>
              <a:t>Si se distingue </a:t>
            </a:r>
            <a:r>
              <a:rPr lang="es-CL" altLang="es-CL" sz="1600" dirty="0" err="1">
                <a:solidFill>
                  <a:schemeClr val="tx2"/>
                </a:solidFill>
                <a:latin typeface="+mn-lt"/>
              </a:rPr>
              <a:t>embahiamiento</a:t>
            </a:r>
            <a:r>
              <a:rPr lang="es-CL" altLang="es-CL" sz="1600" dirty="0">
                <a:solidFill>
                  <a:schemeClr val="tx2"/>
                </a:solidFill>
                <a:latin typeface="+mn-lt"/>
              </a:rPr>
              <a:t> se puede distinguir sentido, donde la capa rota solidaria al movimiento.</a:t>
            </a:r>
          </a:p>
        </p:txBody>
      </p:sp>
    </p:spTree>
    <p:extLst>
      <p:ext uri="{BB962C8B-B14F-4D97-AF65-F5344CB8AC3E}">
        <p14:creationId xmlns:p14="http://schemas.microsoft.com/office/powerpoint/2010/main" val="6676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23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 err="1"/>
              <a:t>Boudinage</a:t>
            </a:r>
            <a:endParaRPr lang="es-CL" dirty="0"/>
          </a:p>
        </p:txBody>
      </p:sp>
      <p:pic>
        <p:nvPicPr>
          <p:cNvPr id="53251" name="Picture 3" descr="boudi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928813"/>
            <a:ext cx="6629400" cy="4291012"/>
          </a:xfrm>
          <a:noFill/>
        </p:spPr>
      </p:pic>
      <p:sp>
        <p:nvSpPr>
          <p:cNvPr id="53252" name="5 CuadroTexto"/>
          <p:cNvSpPr txBox="1">
            <a:spLocks noChangeArrowheads="1"/>
          </p:cNvSpPr>
          <p:nvPr/>
        </p:nvSpPr>
        <p:spPr bwMode="auto">
          <a:xfrm>
            <a:off x="8096251" y="142875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CL" altLang="es-CL"/>
              <a:t>Sinestral?</a:t>
            </a:r>
          </a:p>
        </p:txBody>
      </p:sp>
    </p:spTree>
    <p:extLst>
      <p:ext uri="{BB962C8B-B14F-4D97-AF65-F5344CB8AC3E}">
        <p14:creationId xmlns:p14="http://schemas.microsoft.com/office/powerpoint/2010/main" val="31465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1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1"/>
            <a:ext cx="8229600" cy="938213"/>
          </a:xfrm>
        </p:spPr>
        <p:txBody>
          <a:bodyPr/>
          <a:lstStyle/>
          <a:p>
            <a:r>
              <a:rPr lang="es-CL" dirty="0"/>
              <a:t>Vetillas Escalonadas </a:t>
            </a:r>
            <a:r>
              <a:rPr lang="es-CL" dirty="0" smtClean="0"/>
              <a:t> (</a:t>
            </a:r>
            <a:r>
              <a:rPr lang="es-CL" altLang="es-CL" dirty="0" err="1" smtClean="0"/>
              <a:t>Tension</a:t>
            </a:r>
            <a:r>
              <a:rPr lang="es-CL" altLang="es-CL" dirty="0" smtClean="0"/>
              <a:t> </a:t>
            </a:r>
            <a:r>
              <a:rPr lang="es-CL" altLang="es-CL" dirty="0" err="1" smtClean="0"/>
              <a:t>Gashes</a:t>
            </a:r>
            <a:r>
              <a:rPr lang="es-CL" altLang="es-CL" dirty="0" smtClean="0"/>
              <a:t>)</a:t>
            </a:r>
            <a:endParaRPr lang="es-CL" altLang="es-CL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057055" y="2180496"/>
            <a:ext cx="5894252" cy="4397586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Estas </a:t>
            </a:r>
            <a:r>
              <a:rPr lang="es-CL" altLang="es-CL" sz="2400" u="sng" dirty="0"/>
              <a:t>vetillas</a:t>
            </a:r>
            <a:r>
              <a:rPr lang="es-CL" altLang="es-CL" sz="2400" dirty="0"/>
              <a:t> son relativamente comunes y se generan por </a:t>
            </a:r>
            <a:r>
              <a:rPr lang="es-CL" altLang="es-CL" sz="2400" u="sng" dirty="0"/>
              <a:t>relleno de fracturas de tensión</a:t>
            </a:r>
            <a:r>
              <a:rPr lang="es-CL" altLang="es-CL" sz="2400" dirty="0"/>
              <a:t> (a 45º de la dirección del cizalle), que son rellenadas por algún mineral (generalmente calcita) y luego rotadas (“S”). </a:t>
            </a:r>
          </a:p>
          <a:p>
            <a:pPr algn="just">
              <a:buFont typeface="Wingdings" panose="05000000000000000000" pitchFamily="2" charset="2"/>
              <a:buNone/>
            </a:pPr>
            <a:endParaRPr lang="es-CL" altLang="es-CL" sz="2400" dirty="0"/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A veces las fracturas son generadas de nuevo y se forman estructuras compuestas.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01" y="2148956"/>
            <a:ext cx="2818799" cy="442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3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L" altLang="es-CL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43126"/>
            <a:ext cx="8229600" cy="4181475"/>
          </a:xfrm>
        </p:spPr>
        <p:txBody>
          <a:bodyPr>
            <a:normAutofit/>
          </a:bodyPr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A partir de ahora utilizaremos otros indicadores para poder identificar el movimiento y sentido de desplazamiento de una falla</a:t>
            </a:r>
            <a:r>
              <a:rPr lang="es-CL" altLang="es-CL" sz="2400" dirty="0" smtClean="0"/>
              <a:t>.</a:t>
            </a:r>
            <a:endParaRPr lang="es-CL" altLang="es-CL" sz="2400" dirty="0"/>
          </a:p>
          <a:p>
            <a:pPr marL="0" indent="0" algn="just">
              <a:buFont typeface="Wingdings" panose="05000000000000000000" pitchFamily="2" charset="2"/>
              <a:buNone/>
            </a:pPr>
            <a:endParaRPr lang="es-CL" altLang="es-CL" sz="2400" dirty="0"/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s-CL" altLang="es-CL" sz="2400" dirty="0"/>
              <a:t>Para esto es necesario conocer algunos conceptos básicos que introduciremos a continuación.</a:t>
            </a:r>
          </a:p>
        </p:txBody>
      </p:sp>
    </p:spTree>
    <p:extLst>
      <p:ext uri="{BB962C8B-B14F-4D97-AF65-F5344CB8AC3E}">
        <p14:creationId xmlns:p14="http://schemas.microsoft.com/office/powerpoint/2010/main" val="24731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 rot="10423436">
            <a:off x="5106988" y="933451"/>
            <a:ext cx="2709862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6" name="5 Flecha derecha"/>
          <p:cNvSpPr/>
          <p:nvPr/>
        </p:nvSpPr>
        <p:spPr>
          <a:xfrm rot="21169913">
            <a:off x="5489576" y="5021263"/>
            <a:ext cx="2651125" cy="387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3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Sigm_vei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692150"/>
            <a:ext cx="7993062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3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846138"/>
            <a:ext cx="11041062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714375"/>
            <a:ext cx="8229600" cy="7762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dirty="0"/>
              <a:t>Conceptos previos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1930400"/>
            <a:ext cx="11029615" cy="4368800"/>
          </a:xfrm>
        </p:spPr>
        <p:txBody>
          <a:bodyPr>
            <a:normAutofit/>
          </a:bodyPr>
          <a:lstStyle/>
          <a:p>
            <a:pPr marL="274320" indent="-274320" algn="just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CL" sz="2800" b="1" dirty="0" err="1"/>
              <a:t>Vergencia</a:t>
            </a:r>
            <a:r>
              <a:rPr lang="es-CL" sz="2800" dirty="0"/>
              <a:t>: Dirección </a:t>
            </a:r>
            <a:r>
              <a:rPr lang="es-CL" sz="2800" dirty="0" smtClean="0"/>
              <a:t>de movimiento de la componente superior en una rotación. Indica hacia dónde se desplaza la masa en una estructura (falla, pliegue).</a:t>
            </a:r>
            <a:endParaRPr lang="es-CL" sz="2800" dirty="0"/>
          </a:p>
          <a:p>
            <a:pPr marL="274320" indent="-274320" algn="just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CL" sz="2800" dirty="0"/>
          </a:p>
          <a:p>
            <a:pPr marL="274320" indent="-274320" algn="just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CL" sz="2800" b="1" dirty="0"/>
              <a:t>Cizalle Simple</a:t>
            </a:r>
            <a:r>
              <a:rPr lang="es-CL" sz="2800" dirty="0"/>
              <a:t>: Cizalle que produce deformación tridimensional entre límites rectilíneos, de tal manera que las partículas se desplazan sobre rectas paralelas, manteniendo constante el volumen.</a:t>
            </a:r>
          </a:p>
          <a:p>
            <a:pPr marL="274320" indent="-274320" algn="just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CL" sz="2800" dirty="0"/>
          </a:p>
          <a:p>
            <a:pPr marL="274320" indent="-274320" algn="just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CL" sz="2800" b="1" dirty="0"/>
              <a:t>Cizalle Puro</a:t>
            </a:r>
            <a:r>
              <a:rPr lang="es-CL" sz="2800" dirty="0"/>
              <a:t>: Cizalle que produce deformación tridimensional con “aplastamiento homogéneo”. La figura se </a:t>
            </a:r>
            <a:r>
              <a:rPr lang="es-CL" sz="2800" u="sng" dirty="0"/>
              <a:t>deforma en las 3 dimensiones</a:t>
            </a:r>
            <a:r>
              <a:rPr lang="es-CL" sz="2800" dirty="0"/>
              <a:t>, pero manteniendo las caras paralelas y a volumen constante.</a:t>
            </a:r>
          </a:p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2585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1143000"/>
          </a:xfrm>
        </p:spPr>
        <p:txBody>
          <a:bodyPr/>
          <a:lstStyle/>
          <a:p>
            <a:r>
              <a:rPr lang="es-CL" altLang="es-CL"/>
              <a:t>Cizalle Simple</a:t>
            </a:r>
          </a:p>
        </p:txBody>
      </p:sp>
      <p:pic>
        <p:nvPicPr>
          <p:cNvPr id="11267" name="Picture 3" descr="simpl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7475" y="2351089"/>
            <a:ext cx="3209925" cy="3581400"/>
          </a:xfrm>
          <a:noFill/>
        </p:spPr>
      </p:pic>
      <p:pic>
        <p:nvPicPr>
          <p:cNvPr id="11268" name="Picture 4" descr="simpl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7014" y="2341564"/>
            <a:ext cx="3228975" cy="3590925"/>
          </a:xfrm>
          <a:noFill/>
        </p:spPr>
      </p:pic>
    </p:spTree>
    <p:extLst>
      <p:ext uri="{BB962C8B-B14F-4D97-AF65-F5344CB8AC3E}">
        <p14:creationId xmlns:p14="http://schemas.microsoft.com/office/powerpoint/2010/main" val="3919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1143000"/>
          </a:xfrm>
        </p:spPr>
        <p:txBody>
          <a:bodyPr/>
          <a:lstStyle/>
          <a:p>
            <a:r>
              <a:rPr lang="es-CL" altLang="es-CL"/>
              <a:t>Cizalle Puro</a:t>
            </a:r>
          </a:p>
        </p:txBody>
      </p:sp>
      <p:pic>
        <p:nvPicPr>
          <p:cNvPr id="12291" name="Picture 3" descr="pu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210161"/>
            <a:ext cx="4176713" cy="3605213"/>
          </a:xfrm>
          <a:noFill/>
        </p:spPr>
      </p:pic>
      <p:pic>
        <p:nvPicPr>
          <p:cNvPr id="12292" name="Picture 4" descr="pu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1636" y="2233974"/>
            <a:ext cx="3771900" cy="3581400"/>
          </a:xfrm>
          <a:noFill/>
        </p:spPr>
      </p:pic>
    </p:spTree>
    <p:extLst>
      <p:ext uri="{BB962C8B-B14F-4D97-AF65-F5344CB8AC3E}">
        <p14:creationId xmlns:p14="http://schemas.microsoft.com/office/powerpoint/2010/main" val="40671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izallepurosimple1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"/>
          <a:stretch/>
        </p:blipFill>
        <p:spPr>
          <a:xfrm>
            <a:off x="2501288" y="1955549"/>
            <a:ext cx="7022957" cy="4544840"/>
          </a:xfrm>
          <a:noFill/>
        </p:spPr>
      </p:pic>
    </p:spTree>
    <p:extLst>
      <p:ext uri="{BB962C8B-B14F-4D97-AF65-F5344CB8AC3E}">
        <p14:creationId xmlns:p14="http://schemas.microsoft.com/office/powerpoint/2010/main" val="28852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766</Words>
  <Application>Microsoft Office PowerPoint</Application>
  <PresentationFormat>Personalizado</PresentationFormat>
  <Paragraphs>103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Dividendo</vt:lpstr>
      <vt:lpstr>  Indicadores Cinemáticos   fundamentos de Geología Estructural gl4102-1 </vt:lpstr>
      <vt:lpstr>Objetivos de la clase </vt:lpstr>
      <vt:lpstr>Introducción</vt:lpstr>
      <vt:lpstr>Presentación de PowerPoint</vt:lpstr>
      <vt:lpstr>Presentación de PowerPoint</vt:lpstr>
      <vt:lpstr>Conceptos previos</vt:lpstr>
      <vt:lpstr>Cizalle Simple</vt:lpstr>
      <vt:lpstr>Cizalle Puro</vt:lpstr>
      <vt:lpstr>Presentación de PowerPoint</vt:lpstr>
      <vt:lpstr>Conceptos previos</vt:lpstr>
      <vt:lpstr>Porfidoclastos</vt:lpstr>
      <vt:lpstr>Presentación de PowerPoint</vt:lpstr>
      <vt:lpstr>Indicadores cinemáticos</vt:lpstr>
      <vt:lpstr>Indicadores cinemáticos en zonas frágiles</vt:lpstr>
      <vt:lpstr>Presentación de PowerPoint</vt:lpstr>
      <vt:lpstr>Presentación de PowerPoint</vt:lpstr>
      <vt:lpstr>Presentación de PowerPoint</vt:lpstr>
      <vt:lpstr>Indicadores cinemáticos en zonas frágiles</vt:lpstr>
      <vt:lpstr>Lineación de fibras minerales</vt:lpstr>
      <vt:lpstr>Lineación de fibras minerales</vt:lpstr>
      <vt:lpstr>Criterios de Riedel y Petit</vt:lpstr>
      <vt:lpstr>Presentación de PowerPoint</vt:lpstr>
      <vt:lpstr>Criterios de Riedel y Petit</vt:lpstr>
      <vt:lpstr>Presentación de PowerPoint</vt:lpstr>
      <vt:lpstr>Indicadores cinemáticos en zonas DÚCTILES</vt:lpstr>
      <vt:lpstr>Presentación de PowerPoint</vt:lpstr>
      <vt:lpstr>Presentación de PowerPoint</vt:lpstr>
      <vt:lpstr>Estructuras S-C</vt:lpstr>
      <vt:lpstr>Presentación de PowerPoint</vt:lpstr>
      <vt:lpstr>Presentación de PowerPoint</vt:lpstr>
      <vt:lpstr>Estructuras S-C</vt:lpstr>
      <vt:lpstr>Estructuras S-C</vt:lpstr>
      <vt:lpstr>Presentación de PowerPoint</vt:lpstr>
      <vt:lpstr>Peces de mica</vt:lpstr>
      <vt:lpstr>Peces de mica</vt:lpstr>
      <vt:lpstr>Presentación de PowerPoint</vt:lpstr>
      <vt:lpstr>Colas</vt:lpstr>
      <vt:lpstr>Presentación de PowerPoint</vt:lpstr>
      <vt:lpstr>Sombras de presión</vt:lpstr>
      <vt:lpstr>Presentación de PowerPoint</vt:lpstr>
      <vt:lpstr>Presentación de PowerPoint</vt:lpstr>
      <vt:lpstr>Estructuras dominó (libros rotados)</vt:lpstr>
      <vt:lpstr>Estructuras dominó</vt:lpstr>
      <vt:lpstr>Boudinage</vt:lpstr>
      <vt:lpstr>Presentación de PowerPoint</vt:lpstr>
      <vt:lpstr>Boudinage</vt:lpstr>
      <vt:lpstr>Boudinage</vt:lpstr>
      <vt:lpstr>Presentación de PowerPoint</vt:lpstr>
      <vt:lpstr>Vetillas Escalonadas  (Tension Gashes)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Indicadores Cinemáticos   Geología Estructural IG3003-1 </dc:title>
  <dc:creator>Francisco Ramirez</dc:creator>
  <cp:lastModifiedBy>megarider1977@gmail.com</cp:lastModifiedBy>
  <cp:revision>18</cp:revision>
  <dcterms:created xsi:type="dcterms:W3CDTF">2020-08-19T02:40:29Z</dcterms:created>
  <dcterms:modified xsi:type="dcterms:W3CDTF">2020-11-12T18:54:08Z</dcterms:modified>
</cp:coreProperties>
</file>