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4" r:id="rId4"/>
    <p:sldId id="275" r:id="rId5"/>
    <p:sldId id="257" r:id="rId6"/>
    <p:sldId id="276" r:id="rId7"/>
    <p:sldId id="258" r:id="rId8"/>
    <p:sldId id="259" r:id="rId9"/>
    <p:sldId id="260" r:id="rId10"/>
    <p:sldId id="261" r:id="rId11"/>
    <p:sldId id="265" r:id="rId12"/>
    <p:sldId id="266" r:id="rId13"/>
    <p:sldId id="264" r:id="rId14"/>
    <p:sldId id="282" r:id="rId15"/>
    <p:sldId id="283" r:id="rId16"/>
    <p:sldId id="262" r:id="rId17"/>
    <p:sldId id="267" r:id="rId18"/>
    <p:sldId id="269" r:id="rId19"/>
    <p:sldId id="270" r:id="rId20"/>
    <p:sldId id="268" r:id="rId21"/>
    <p:sldId id="277" r:id="rId22"/>
    <p:sldId id="278" r:id="rId23"/>
    <p:sldId id="279" r:id="rId24"/>
    <p:sldId id="280" r:id="rId25"/>
    <p:sldId id="281" r:id="rId26"/>
    <p:sldId id="271" r:id="rId27"/>
    <p:sldId id="272" r:id="rId28"/>
    <p:sldId id="2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33CC"/>
    <a:srgbClr val="66FF33"/>
    <a:srgbClr val="99FFCC"/>
    <a:srgbClr val="FFFF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est-english.com/grammar-points/b1/usually-used-to-be-used-to-get-used-to/" TargetMode="External"/><Relationship Id="rId2" Type="http://schemas.openxmlformats.org/officeDocument/2006/relationships/hyperlink" Target="https://www.youtube.com/watch?v=PIYb6O-j51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eakspeak.com/english-grammar-exercises/intermediate/used-to-be-used-to-get-used-to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ideshare.net/ANSAOR/usually-used-to-would-be-used-to-get-used-t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Sleep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super</a:t>
            </a:r>
            <a:r>
              <a:rPr lang="es-ES" dirty="0"/>
              <a:t> </a:t>
            </a:r>
            <a:r>
              <a:rPr lang="es-ES" dirty="0" err="1"/>
              <a:t>power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Carol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19813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875763"/>
            <a:ext cx="9720073" cy="5433597"/>
          </a:xfrm>
        </p:spPr>
        <p:txBody>
          <a:bodyPr>
            <a:normAutofit/>
          </a:bodyPr>
          <a:lstStyle/>
          <a:p>
            <a:pPr algn="ctr"/>
            <a:r>
              <a:rPr lang="es-ES" sz="2800" dirty="0" err="1"/>
              <a:t>Before</a:t>
            </a:r>
            <a:r>
              <a:rPr lang="es-ES" sz="2800" dirty="0"/>
              <a:t>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found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r>
              <a:rPr lang="es-ES" sz="2800" dirty="0"/>
              <a:t> </a:t>
            </a:r>
            <a:r>
              <a:rPr lang="es-ES" sz="2800" dirty="0" err="1"/>
              <a:t>about</a:t>
            </a:r>
            <a:r>
              <a:rPr lang="es-ES" sz="2800" dirty="0"/>
              <a:t> </a:t>
            </a:r>
            <a:r>
              <a:rPr lang="es-ES" sz="2800" dirty="0" err="1"/>
              <a:t>this</a:t>
            </a:r>
            <a:r>
              <a:rPr lang="es-ES" sz="2800" dirty="0"/>
              <a:t>, I </a:t>
            </a:r>
            <a:r>
              <a:rPr lang="es-ES" sz="2800" b="1" dirty="0" err="1">
                <a:solidFill>
                  <a:srgbClr val="7030A0"/>
                </a:solidFill>
              </a:rPr>
              <a:t>used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to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sleep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 err="1"/>
              <a:t>like</a:t>
            </a:r>
            <a:r>
              <a:rPr lang="es-ES" sz="2800" dirty="0"/>
              <a:t> a log</a:t>
            </a:r>
            <a:endParaRPr lang="es-CL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689" y="1856100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244699"/>
            <a:ext cx="9720073" cy="6103298"/>
          </a:xfrm>
        </p:spPr>
        <p:txBody>
          <a:bodyPr/>
          <a:lstStyle/>
          <a:p>
            <a:r>
              <a:rPr lang="es-ES" dirty="0"/>
              <a:t>                       </a:t>
            </a:r>
            <a:r>
              <a:rPr lang="es-ES" sz="2800" dirty="0" err="1"/>
              <a:t>Now</a:t>
            </a:r>
            <a:r>
              <a:rPr lang="es-ES" sz="2800" dirty="0"/>
              <a:t> I </a:t>
            </a:r>
            <a:r>
              <a:rPr lang="es-ES" sz="2800" b="1" dirty="0">
                <a:solidFill>
                  <a:srgbClr val="7030A0"/>
                </a:solidFill>
              </a:rPr>
              <a:t>am </a:t>
            </a:r>
            <a:r>
              <a:rPr lang="es-ES" sz="2800" b="1" dirty="0" err="1">
                <a:solidFill>
                  <a:srgbClr val="7030A0"/>
                </a:solidFill>
              </a:rPr>
              <a:t>used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to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staying</a:t>
            </a:r>
            <a:r>
              <a:rPr lang="es-ES" sz="2800" dirty="0"/>
              <a:t> </a:t>
            </a:r>
            <a:r>
              <a:rPr lang="es-ES" sz="2800" dirty="0" err="1"/>
              <a:t>alert</a:t>
            </a:r>
            <a:r>
              <a:rPr lang="es-ES" sz="2800" dirty="0"/>
              <a:t> </a:t>
            </a:r>
            <a:r>
              <a:rPr lang="es-ES" sz="2800" dirty="0" err="1"/>
              <a:t>while</a:t>
            </a:r>
            <a:r>
              <a:rPr lang="es-ES" sz="2800" dirty="0"/>
              <a:t> sleeping</a:t>
            </a:r>
          </a:p>
          <a:p>
            <a:endParaRPr lang="es-ES" sz="2800" dirty="0"/>
          </a:p>
          <a:p>
            <a:endParaRPr lang="es-CL" sz="28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2906987" y="1623894"/>
            <a:ext cx="4472607" cy="1170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BE USED TO + V (</a:t>
            </a:r>
            <a:r>
              <a:rPr lang="es-ES" sz="2800" b="1" dirty="0" err="1"/>
              <a:t>ing</a:t>
            </a:r>
            <a:r>
              <a:rPr lang="es-ES" sz="2800" b="1" dirty="0"/>
              <a:t>)</a:t>
            </a:r>
            <a:endParaRPr lang="es-CL" sz="2800" b="1" dirty="0"/>
          </a:p>
        </p:txBody>
      </p:sp>
      <p:sp>
        <p:nvSpPr>
          <p:cNvPr id="5" name="Flecha derecha 4"/>
          <p:cNvSpPr/>
          <p:nvPr/>
        </p:nvSpPr>
        <p:spPr>
          <a:xfrm rot="16200000">
            <a:off x="4841716" y="849264"/>
            <a:ext cx="617992" cy="4395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Llamada rectangular redondeada 5"/>
          <p:cNvSpPr/>
          <p:nvPr/>
        </p:nvSpPr>
        <p:spPr>
          <a:xfrm>
            <a:off x="2407628" y="3168523"/>
            <a:ext cx="5474242" cy="1237525"/>
          </a:xfrm>
          <a:prstGeom prst="wedgeRoundRectCallout">
            <a:avLst>
              <a:gd name="adj1" fmla="val 61499"/>
              <a:gd name="adj2" fmla="val -31808"/>
              <a:gd name="adj3" fmla="val 16667"/>
            </a:avLst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talk</a:t>
            </a:r>
            <a:r>
              <a:rPr lang="es-ES" sz="2400" dirty="0"/>
              <a:t> </a:t>
            </a:r>
            <a:r>
              <a:rPr lang="es-ES" sz="2400" dirty="0" err="1"/>
              <a:t>about</a:t>
            </a:r>
            <a:r>
              <a:rPr lang="es-ES" sz="2400" dirty="0"/>
              <a:t> </a:t>
            </a:r>
            <a:r>
              <a:rPr lang="es-ES" sz="2400" dirty="0" err="1"/>
              <a:t>actions</a:t>
            </a:r>
            <a:r>
              <a:rPr lang="es-ES" sz="2400" dirty="0"/>
              <a:t>/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we</a:t>
            </a:r>
            <a:r>
              <a:rPr lang="es-ES" sz="2400" dirty="0"/>
              <a:t> are familiar </a:t>
            </a:r>
            <a:r>
              <a:rPr lang="es-ES" sz="2400" dirty="0" err="1"/>
              <a:t>with</a:t>
            </a:r>
            <a:endParaRPr lang="es-CL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799" y="2451698"/>
            <a:ext cx="3120140" cy="312014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44709" y="4910118"/>
            <a:ext cx="7443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>
                <a:solidFill>
                  <a:srgbClr val="7030A0"/>
                </a:solidFill>
              </a:rPr>
              <a:t>are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/>
              <a:t>a </a:t>
            </a:r>
            <a:r>
              <a:rPr lang="es-ES" sz="2000" dirty="0" err="1"/>
              <a:t>vacation</a:t>
            </a:r>
            <a:r>
              <a:rPr lang="es-ES" sz="2000" dirty="0"/>
              <a:t> </a:t>
            </a:r>
            <a:r>
              <a:rPr lang="es-ES" sz="2000" dirty="0" err="1"/>
              <a:t>week</a:t>
            </a:r>
            <a:r>
              <a:rPr lang="es-ES" sz="2000" dirty="0"/>
              <a:t> in </a:t>
            </a:r>
            <a:r>
              <a:rPr lang="es-ES" sz="2000" dirty="0" err="1"/>
              <a:t>May</a:t>
            </a:r>
            <a:r>
              <a:rPr lang="es-ES" sz="2000" dirty="0"/>
              <a:t>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>
                <a:solidFill>
                  <a:srgbClr val="7030A0"/>
                </a:solidFill>
              </a:rPr>
              <a:t>are </a:t>
            </a:r>
            <a:r>
              <a:rPr lang="es-ES" sz="2000" b="1" dirty="0" err="1">
                <a:solidFill>
                  <a:srgbClr val="7030A0"/>
                </a:solidFill>
              </a:rPr>
              <a:t>not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attending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 err="1"/>
              <a:t>all</a:t>
            </a:r>
            <a:r>
              <a:rPr lang="es-ES" sz="2000" dirty="0"/>
              <a:t> </a:t>
            </a:r>
            <a:r>
              <a:rPr lang="es-ES" sz="2000" dirty="0" err="1"/>
              <a:t>their</a:t>
            </a:r>
            <a:r>
              <a:rPr lang="es-ES" sz="2000" dirty="0"/>
              <a:t> clases.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were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buying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 err="1"/>
              <a:t>food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tias</a:t>
            </a:r>
            <a:r>
              <a:rPr lang="es-ES" sz="2000" dirty="0"/>
              <a:t>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were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not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/>
              <a:t>Zoom </a:t>
            </a:r>
            <a:r>
              <a:rPr lang="es-ES" sz="2000" dirty="0" err="1"/>
              <a:t>meetings</a:t>
            </a:r>
            <a:r>
              <a:rPr lang="es-ES" sz="2000" dirty="0"/>
              <a:t> </a:t>
            </a:r>
            <a:r>
              <a:rPr lang="es-ES" sz="2000" dirty="0" err="1"/>
              <a:t>every</a:t>
            </a:r>
            <a:r>
              <a:rPr lang="es-ES" sz="2000" dirty="0"/>
              <a:t> </a:t>
            </a:r>
            <a:r>
              <a:rPr lang="es-ES" sz="2000" dirty="0" err="1"/>
              <a:t>day</a:t>
            </a:r>
            <a:r>
              <a:rPr lang="es-ES" sz="2000" dirty="0"/>
              <a:t>.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3830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2124" y="528034"/>
            <a:ext cx="11307651" cy="5781326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And </a:t>
            </a:r>
            <a:r>
              <a:rPr lang="es-ES" sz="2800" b="1" dirty="0">
                <a:solidFill>
                  <a:srgbClr val="7030A0"/>
                </a:solidFill>
              </a:rPr>
              <a:t>I am </a:t>
            </a:r>
            <a:r>
              <a:rPr lang="es-ES" sz="2800" b="1" dirty="0" err="1">
                <a:solidFill>
                  <a:srgbClr val="7030A0"/>
                </a:solidFill>
              </a:rPr>
              <a:t>getting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used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to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hearing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 err="1"/>
              <a:t>bells</a:t>
            </a:r>
            <a:r>
              <a:rPr lang="es-ES" sz="2800" dirty="0"/>
              <a:t> </a:t>
            </a:r>
            <a:r>
              <a:rPr lang="es-ES" sz="2800" dirty="0" err="1"/>
              <a:t>everytime</a:t>
            </a:r>
            <a:r>
              <a:rPr lang="es-ES" sz="2800" dirty="0"/>
              <a:t> Barbie </a:t>
            </a:r>
            <a:r>
              <a:rPr lang="es-ES" sz="2800" dirty="0" err="1"/>
              <a:t>wakes</a:t>
            </a:r>
            <a:r>
              <a:rPr lang="es-ES" sz="2800" dirty="0"/>
              <a:t> up at </a:t>
            </a:r>
            <a:r>
              <a:rPr lang="es-ES" sz="2800" dirty="0" err="1"/>
              <a:t>night</a:t>
            </a:r>
            <a:r>
              <a:rPr lang="es-ES" sz="2800" dirty="0"/>
              <a:t>.</a:t>
            </a:r>
            <a:endParaRPr lang="es-CL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73" y="1061191"/>
            <a:ext cx="493819" cy="64013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556589" y="1801755"/>
            <a:ext cx="4277542" cy="955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GET USED TO + V (</a:t>
            </a:r>
            <a:r>
              <a:rPr lang="es-ES" sz="2800" b="1" dirty="0" err="1"/>
              <a:t>ing</a:t>
            </a:r>
            <a:r>
              <a:rPr lang="es-ES" sz="2800" b="1" dirty="0"/>
              <a:t>)</a:t>
            </a:r>
            <a:endParaRPr lang="es-CL" sz="2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176" y="2651860"/>
            <a:ext cx="3121423" cy="3121423"/>
          </a:xfrm>
          <a:prstGeom prst="rect">
            <a:avLst/>
          </a:prstGeom>
        </p:spPr>
      </p:pic>
      <p:sp>
        <p:nvSpPr>
          <p:cNvPr id="7" name="Llamada rectangular redondeada 6"/>
          <p:cNvSpPr/>
          <p:nvPr/>
        </p:nvSpPr>
        <p:spPr>
          <a:xfrm>
            <a:off x="1248529" y="2975047"/>
            <a:ext cx="5474242" cy="1237525"/>
          </a:xfrm>
          <a:prstGeom prst="wedgeRoundRectCallout">
            <a:avLst>
              <a:gd name="adj1" fmla="val 61499"/>
              <a:gd name="adj2" fmla="val -31808"/>
              <a:gd name="adj3" fmla="val 16667"/>
            </a:avLst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talk</a:t>
            </a:r>
            <a:r>
              <a:rPr lang="es-ES" sz="2400" dirty="0"/>
              <a:t> </a:t>
            </a:r>
            <a:r>
              <a:rPr lang="es-ES" sz="2400" dirty="0" err="1"/>
              <a:t>about</a:t>
            </a:r>
            <a:r>
              <a:rPr lang="es-ES" sz="2400" dirty="0"/>
              <a:t> </a:t>
            </a:r>
            <a:r>
              <a:rPr lang="es-ES" sz="2400" dirty="0" err="1"/>
              <a:t>actions</a:t>
            </a:r>
            <a:r>
              <a:rPr lang="es-ES" sz="2400" dirty="0"/>
              <a:t>/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we</a:t>
            </a:r>
            <a:r>
              <a:rPr lang="es-ES" sz="2400" dirty="0"/>
              <a:t> are 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process</a:t>
            </a:r>
            <a:r>
              <a:rPr lang="es-ES" sz="2400" dirty="0"/>
              <a:t> of </a:t>
            </a:r>
            <a:r>
              <a:rPr lang="es-ES" sz="2400" dirty="0" err="1"/>
              <a:t>becoming</a:t>
            </a:r>
            <a:r>
              <a:rPr lang="es-ES" sz="2400" dirty="0"/>
              <a:t> </a:t>
            </a:r>
            <a:r>
              <a:rPr lang="es-CL" sz="2400" dirty="0"/>
              <a:t>familiar </a:t>
            </a:r>
            <a:r>
              <a:rPr lang="es-CL" sz="2400" dirty="0" err="1"/>
              <a:t>with</a:t>
            </a:r>
            <a:r>
              <a:rPr lang="es-CL" sz="2400" dirty="0"/>
              <a:t>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47627" y="4708862"/>
            <a:ext cx="7452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>
                <a:solidFill>
                  <a:srgbClr val="7030A0"/>
                </a:solidFill>
              </a:rPr>
              <a:t>are </a:t>
            </a:r>
            <a:r>
              <a:rPr lang="es-ES" sz="2000" b="1" dirty="0" err="1">
                <a:solidFill>
                  <a:srgbClr val="7030A0"/>
                </a:solidFill>
              </a:rPr>
              <a:t>getting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/>
              <a:t>Zoom </a:t>
            </a:r>
            <a:r>
              <a:rPr lang="es-ES" sz="2000" dirty="0" err="1"/>
              <a:t>meetings</a:t>
            </a:r>
            <a:r>
              <a:rPr lang="es-ES" sz="2000" dirty="0"/>
              <a:t>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>
                <a:solidFill>
                  <a:srgbClr val="7030A0"/>
                </a:solidFill>
              </a:rPr>
              <a:t>are </a:t>
            </a:r>
            <a:r>
              <a:rPr lang="es-ES" sz="2000" b="1" dirty="0" err="1">
                <a:solidFill>
                  <a:srgbClr val="7030A0"/>
                </a:solidFill>
              </a:rPr>
              <a:t>not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getting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 err="1"/>
              <a:t>the</a:t>
            </a:r>
            <a:r>
              <a:rPr lang="es-ES" sz="2000" dirty="0"/>
              <a:t> new </a:t>
            </a:r>
            <a:r>
              <a:rPr lang="es-ES" sz="2000" dirty="0" err="1"/>
              <a:t>system</a:t>
            </a:r>
            <a:r>
              <a:rPr lang="es-ES" sz="2000" dirty="0"/>
              <a:t>.</a:t>
            </a:r>
          </a:p>
          <a:p>
            <a:r>
              <a:rPr lang="es-ES" sz="2000" dirty="0" err="1"/>
              <a:t>Beauchef</a:t>
            </a:r>
            <a:r>
              <a:rPr lang="es-ES" sz="2000" dirty="0"/>
              <a:t> </a:t>
            </a:r>
            <a:r>
              <a:rPr lang="es-ES" sz="2000" dirty="0" err="1"/>
              <a:t>students</a:t>
            </a:r>
            <a:r>
              <a:rPr lang="es-ES" sz="2000" dirty="0"/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have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not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got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used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having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to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work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dirty="0" err="1"/>
              <a:t>autonomosly</a:t>
            </a:r>
            <a:r>
              <a:rPr lang="es-ES" sz="2000" dirty="0"/>
              <a:t> </a:t>
            </a:r>
            <a:r>
              <a:rPr lang="es-ES" sz="2000" dirty="0" err="1"/>
              <a:t>yet</a:t>
            </a:r>
            <a:r>
              <a:rPr lang="es-ES" sz="2000" dirty="0"/>
              <a:t>.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6560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381" y="0"/>
            <a:ext cx="98052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1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58FEC-2CD8-4A7C-ACEE-BBB7B1F4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05434"/>
          </a:xfrm>
        </p:spPr>
        <p:txBody>
          <a:bodyPr/>
          <a:lstStyle/>
          <a:p>
            <a:r>
              <a:rPr lang="es-CL" dirty="0"/>
              <a:t>LET´S PRACTICE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1D2FC0B-CD7A-4C38-B0C6-4FC624298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603" y="1527878"/>
            <a:ext cx="4305782" cy="43578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06A7B9-AB7D-4447-A503-E086AA1D1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460" y="1342683"/>
            <a:ext cx="4398380" cy="45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01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B16C0B-236E-4887-9872-9B3B00A9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32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sure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meaning</a:t>
            </a:r>
            <a:r>
              <a:rPr lang="es-ES" dirty="0"/>
              <a:t>?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7996" y="2799471"/>
            <a:ext cx="5739629" cy="27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20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play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913206"/>
            <a:ext cx="9720073" cy="4396154"/>
          </a:xfrm>
        </p:spPr>
        <p:txBody>
          <a:bodyPr/>
          <a:lstStyle/>
          <a:p>
            <a:endParaRPr lang="es-ES" dirty="0"/>
          </a:p>
          <a:p>
            <a:r>
              <a:rPr lang="es-ES" sz="3600" b="1" dirty="0">
                <a:solidFill>
                  <a:srgbClr val="FF3399"/>
                </a:solidFill>
              </a:rPr>
              <a:t>I </a:t>
            </a:r>
            <a:r>
              <a:rPr lang="es-ES" sz="3600" b="1" dirty="0" err="1">
                <a:solidFill>
                  <a:srgbClr val="FF3399"/>
                </a:solidFill>
              </a:rPr>
              <a:t>have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recently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got</a:t>
            </a:r>
            <a:r>
              <a:rPr lang="es-ES" sz="3600" b="1" dirty="0">
                <a:solidFill>
                  <a:srgbClr val="FF3399"/>
                </a:solidFill>
              </a:rPr>
              <a:t> a  Tinder </a:t>
            </a:r>
            <a:r>
              <a:rPr lang="es-ES" sz="3600" b="1" dirty="0" err="1">
                <a:solidFill>
                  <a:srgbClr val="FF3399"/>
                </a:solidFill>
              </a:rPr>
              <a:t>girlfriend</a:t>
            </a:r>
            <a:r>
              <a:rPr lang="es-ES" sz="3600" b="1" dirty="0">
                <a:solidFill>
                  <a:srgbClr val="FF3399"/>
                </a:solidFill>
              </a:rPr>
              <a:t>/</a:t>
            </a:r>
            <a:r>
              <a:rPr lang="es-ES" sz="3600" b="1" dirty="0" err="1">
                <a:solidFill>
                  <a:srgbClr val="FF3399"/>
                </a:solidFill>
              </a:rPr>
              <a:t>boyfriend</a:t>
            </a:r>
            <a:endParaRPr lang="es-ES" sz="3600" b="1" dirty="0">
              <a:solidFill>
                <a:srgbClr val="FF3399"/>
              </a:solidFill>
            </a:endParaRPr>
          </a:p>
          <a:p>
            <a:endParaRPr lang="es-ES" sz="3600" dirty="0"/>
          </a:p>
          <a:p>
            <a:r>
              <a:rPr lang="es-ES" sz="3600" dirty="0"/>
              <a:t>I </a:t>
            </a:r>
            <a:r>
              <a:rPr lang="es-ES" sz="3600" dirty="0" err="1"/>
              <a:t>used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endParaRPr lang="es-ES" sz="3600" dirty="0"/>
          </a:p>
          <a:p>
            <a:r>
              <a:rPr lang="es-ES" sz="3600" dirty="0"/>
              <a:t>I am </a:t>
            </a:r>
            <a:r>
              <a:rPr lang="es-ES" sz="3600" dirty="0" err="1"/>
              <a:t>used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</a:p>
          <a:p>
            <a:r>
              <a:rPr lang="es-ES" sz="3600" dirty="0"/>
              <a:t>I am </a:t>
            </a:r>
            <a:r>
              <a:rPr lang="es-ES" sz="3600" dirty="0" err="1"/>
              <a:t>getting</a:t>
            </a:r>
            <a:r>
              <a:rPr lang="es-ES" sz="3600" dirty="0"/>
              <a:t> </a:t>
            </a:r>
            <a:r>
              <a:rPr lang="es-ES" sz="3600" dirty="0" err="1"/>
              <a:t>used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3453499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05" y="604910"/>
            <a:ext cx="10016596" cy="149974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871003"/>
            <a:ext cx="9720073" cy="4438357"/>
          </a:xfrm>
        </p:spPr>
        <p:txBody>
          <a:bodyPr/>
          <a:lstStyle/>
          <a:p>
            <a:r>
              <a:rPr lang="es-ES" sz="3600" b="1" dirty="0">
                <a:solidFill>
                  <a:srgbClr val="FF3399"/>
                </a:solidFill>
              </a:rPr>
              <a:t>I </a:t>
            </a:r>
            <a:r>
              <a:rPr lang="es-ES" sz="3600" b="1" dirty="0" err="1">
                <a:solidFill>
                  <a:srgbClr val="FF3399"/>
                </a:solidFill>
              </a:rPr>
              <a:t>have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recently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started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having</a:t>
            </a:r>
            <a:r>
              <a:rPr lang="es-ES" sz="3600" b="1" dirty="0">
                <a:solidFill>
                  <a:srgbClr val="FF3399"/>
                </a:solidFill>
              </a:rPr>
              <a:t> online </a:t>
            </a:r>
            <a:r>
              <a:rPr lang="es-ES" sz="3600" b="1" dirty="0" err="1">
                <a:solidFill>
                  <a:srgbClr val="FF3399"/>
                </a:solidFill>
              </a:rPr>
              <a:t>classes</a:t>
            </a:r>
            <a:r>
              <a:rPr lang="es-ES" sz="3600" b="1" dirty="0">
                <a:solidFill>
                  <a:srgbClr val="FF3399"/>
                </a:solidFill>
              </a:rPr>
              <a:t>.</a:t>
            </a:r>
          </a:p>
          <a:p>
            <a:endParaRPr lang="es-ES" dirty="0"/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ES" sz="3600" dirty="0">
              <a:solidFill>
                <a:prstClr val="black"/>
              </a:solidFill>
            </a:endParaRP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getting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CL" sz="3600" dirty="0">
              <a:solidFill>
                <a:prstClr val="black"/>
              </a:solidFill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2121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8" y="576776"/>
            <a:ext cx="10016596" cy="149974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899138"/>
            <a:ext cx="9720073" cy="4410222"/>
          </a:xfrm>
        </p:spPr>
        <p:txBody>
          <a:bodyPr/>
          <a:lstStyle/>
          <a:p>
            <a:pPr lvl="0">
              <a:buClr>
                <a:srgbClr val="1CADE4"/>
              </a:buClr>
            </a:pPr>
            <a:r>
              <a:rPr lang="es-ES" sz="3600" b="1" dirty="0" err="1">
                <a:solidFill>
                  <a:srgbClr val="FF3399"/>
                </a:solidFill>
              </a:rPr>
              <a:t>The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quarantine</a:t>
            </a:r>
            <a:r>
              <a:rPr lang="es-ES" sz="3600" b="1" dirty="0">
                <a:solidFill>
                  <a:srgbClr val="FF3399"/>
                </a:solidFill>
              </a:rPr>
              <a:t> has </a:t>
            </a:r>
            <a:r>
              <a:rPr lang="es-ES" sz="3600" b="1" dirty="0" err="1">
                <a:solidFill>
                  <a:srgbClr val="FF3399"/>
                </a:solidFill>
              </a:rPr>
              <a:t>recently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been</a:t>
            </a:r>
            <a:r>
              <a:rPr lang="es-ES" sz="3600" b="1" dirty="0">
                <a:solidFill>
                  <a:srgbClr val="FF3399"/>
                </a:solidFill>
              </a:rPr>
              <a:t> removed </a:t>
            </a:r>
            <a:r>
              <a:rPr lang="es-ES" sz="3600" b="1" dirty="0" err="1">
                <a:solidFill>
                  <a:srgbClr val="FF3399"/>
                </a:solidFill>
              </a:rPr>
              <a:t>from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my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district</a:t>
            </a:r>
            <a:r>
              <a:rPr lang="es-ES" sz="3600" b="1" dirty="0">
                <a:solidFill>
                  <a:srgbClr val="FF3399"/>
                </a:solidFill>
              </a:rPr>
              <a:t>.</a:t>
            </a:r>
          </a:p>
          <a:p>
            <a:pPr lvl="0">
              <a:buClr>
                <a:srgbClr val="1CADE4"/>
              </a:buClr>
            </a:pPr>
            <a:endParaRPr lang="es-ES" sz="3600" dirty="0">
              <a:solidFill>
                <a:prstClr val="black"/>
              </a:solidFill>
            </a:endParaRP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ES" sz="3600" dirty="0">
              <a:solidFill>
                <a:prstClr val="black"/>
              </a:solidFill>
            </a:endParaRP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getting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CL" sz="3600" dirty="0">
              <a:solidFill>
                <a:prstClr val="black"/>
              </a:solidFill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4686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EC316-0D5A-4F0A-A64B-C526AF07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Speaking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C0C876-AF02-401A-AF54-4767277D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19275"/>
            <a:ext cx="9720073" cy="4490085"/>
          </a:xfrm>
        </p:spPr>
        <p:txBody>
          <a:bodyPr/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Nube 3">
            <a:extLst>
              <a:ext uri="{FF2B5EF4-FFF2-40B4-BE49-F238E27FC236}">
                <a16:creationId xmlns:a16="http://schemas.microsoft.com/office/drawing/2014/main" id="{EAFB7684-85B0-438E-98C2-7FD837129D14}"/>
              </a:ext>
            </a:extLst>
          </p:cNvPr>
          <p:cNvSpPr/>
          <p:nvPr/>
        </p:nvSpPr>
        <p:spPr>
          <a:xfrm>
            <a:off x="5976746" y="1185291"/>
            <a:ext cx="5191126" cy="2243709"/>
          </a:xfrm>
          <a:prstGeom prst="cloud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/>
              <a:t>Do </a:t>
            </a:r>
            <a:r>
              <a:rPr lang="es-CL" sz="3600" b="1" dirty="0" err="1"/>
              <a:t>you</a:t>
            </a:r>
            <a:r>
              <a:rPr lang="es-CL" sz="3600" b="1" dirty="0"/>
              <a:t> </a:t>
            </a:r>
            <a:r>
              <a:rPr lang="es-CL" sz="3600" b="1" dirty="0" err="1"/>
              <a:t>like</a:t>
            </a:r>
            <a:r>
              <a:rPr lang="es-CL" sz="3600" b="1" dirty="0"/>
              <a:t> sleeping?</a:t>
            </a:r>
          </a:p>
          <a:p>
            <a:pPr algn="ctr"/>
            <a:endParaRPr lang="es-CL" dirty="0"/>
          </a:p>
        </p:txBody>
      </p:sp>
      <p:sp>
        <p:nvSpPr>
          <p:cNvPr id="5" name="Nube 4">
            <a:extLst>
              <a:ext uri="{FF2B5EF4-FFF2-40B4-BE49-F238E27FC236}">
                <a16:creationId xmlns:a16="http://schemas.microsoft.com/office/drawing/2014/main" id="{8E448BD7-CE51-493E-9E83-7AA3C8ABAF13}"/>
              </a:ext>
            </a:extLst>
          </p:cNvPr>
          <p:cNvSpPr/>
          <p:nvPr/>
        </p:nvSpPr>
        <p:spPr>
          <a:xfrm>
            <a:off x="172720" y="1819275"/>
            <a:ext cx="4998720" cy="2243709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err="1"/>
              <a:t>How</a:t>
            </a:r>
            <a:r>
              <a:rPr lang="es-CL" sz="3200" b="1" dirty="0"/>
              <a:t> </a:t>
            </a:r>
            <a:r>
              <a:rPr lang="es-CL" sz="3200" b="1" dirty="0" err="1"/>
              <a:t>much</a:t>
            </a:r>
            <a:r>
              <a:rPr lang="es-CL" sz="3200" b="1" dirty="0"/>
              <a:t> do </a:t>
            </a:r>
            <a:r>
              <a:rPr lang="es-CL" sz="3200" b="1" dirty="0" err="1"/>
              <a:t>you</a:t>
            </a:r>
            <a:r>
              <a:rPr lang="es-CL" sz="3200" b="1" dirty="0"/>
              <a:t> </a:t>
            </a:r>
            <a:r>
              <a:rPr lang="es-CL" sz="3200" b="1" dirty="0" err="1"/>
              <a:t>sleep</a:t>
            </a:r>
            <a:r>
              <a:rPr lang="es-CL" sz="3200" b="1" dirty="0"/>
              <a:t>?</a:t>
            </a:r>
          </a:p>
          <a:p>
            <a:pPr algn="ctr"/>
            <a:endParaRPr lang="es-CL" dirty="0"/>
          </a:p>
        </p:txBody>
      </p:sp>
      <p:sp>
        <p:nvSpPr>
          <p:cNvPr id="6" name="Nube 5">
            <a:extLst>
              <a:ext uri="{FF2B5EF4-FFF2-40B4-BE49-F238E27FC236}">
                <a16:creationId xmlns:a16="http://schemas.microsoft.com/office/drawing/2014/main" id="{0A0752BA-CB1F-46C8-A44F-FA301E8C8E53}"/>
              </a:ext>
            </a:extLst>
          </p:cNvPr>
          <p:cNvSpPr/>
          <p:nvPr/>
        </p:nvSpPr>
        <p:spPr>
          <a:xfrm>
            <a:off x="2438400" y="3799840"/>
            <a:ext cx="8913369" cy="2864421"/>
          </a:xfrm>
          <a:prstGeom prst="cloud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err="1"/>
              <a:t>How</a:t>
            </a:r>
            <a:r>
              <a:rPr lang="es-CL" sz="3200" b="1" dirty="0"/>
              <a:t> has </a:t>
            </a:r>
            <a:r>
              <a:rPr lang="es-CL" sz="3200" b="1" dirty="0" err="1"/>
              <a:t>the</a:t>
            </a:r>
            <a:r>
              <a:rPr lang="es-CL" sz="3200" b="1" dirty="0"/>
              <a:t> </a:t>
            </a:r>
            <a:r>
              <a:rPr lang="es-CL" sz="3200" b="1" dirty="0" err="1"/>
              <a:t>pandemic</a:t>
            </a:r>
            <a:r>
              <a:rPr lang="es-CL" sz="3200" b="1" dirty="0"/>
              <a:t> </a:t>
            </a:r>
            <a:r>
              <a:rPr lang="es-CL" sz="3200" b="1" dirty="0" err="1"/>
              <a:t>affected</a:t>
            </a:r>
            <a:r>
              <a:rPr lang="es-CL" sz="3200" b="1" dirty="0"/>
              <a:t> </a:t>
            </a:r>
            <a:r>
              <a:rPr lang="es-CL" sz="3200" b="1" dirty="0" err="1"/>
              <a:t>your</a:t>
            </a:r>
            <a:r>
              <a:rPr lang="es-CL" sz="3200" b="1" dirty="0"/>
              <a:t> </a:t>
            </a:r>
            <a:r>
              <a:rPr lang="es-CL" sz="3200" b="1" dirty="0" err="1"/>
              <a:t>sleep</a:t>
            </a:r>
            <a:r>
              <a:rPr lang="es-CL" sz="3200" b="1" dirty="0"/>
              <a:t> time/</a:t>
            </a:r>
            <a:r>
              <a:rPr lang="es-CL" sz="3200" b="1" dirty="0" err="1"/>
              <a:t>quality</a:t>
            </a:r>
            <a:r>
              <a:rPr lang="es-CL" sz="3200" b="1" dirty="0"/>
              <a:t>?</a:t>
            </a:r>
          </a:p>
          <a:p>
            <a:pPr algn="ctr"/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CFAF80-FBBA-43E6-A498-F2D5F11A9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434368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Further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955409"/>
            <a:ext cx="10272229" cy="4353951"/>
          </a:xfrm>
        </p:spPr>
        <p:txBody>
          <a:bodyPr/>
          <a:lstStyle/>
          <a:p>
            <a:pPr lvl="0">
              <a:buClr>
                <a:srgbClr val="1CADE4"/>
              </a:buClr>
            </a:pPr>
            <a:r>
              <a:rPr lang="es-ES" sz="3600" b="1" dirty="0">
                <a:solidFill>
                  <a:srgbClr val="FF3399"/>
                </a:solidFill>
              </a:rPr>
              <a:t>I </a:t>
            </a:r>
            <a:r>
              <a:rPr lang="es-ES" sz="3600" b="1" dirty="0" err="1">
                <a:solidFill>
                  <a:srgbClr val="FF3399"/>
                </a:solidFill>
              </a:rPr>
              <a:t>have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recently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started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my</a:t>
            </a:r>
            <a:r>
              <a:rPr lang="es-ES" sz="3600" b="1" dirty="0">
                <a:solidFill>
                  <a:srgbClr val="FF3399"/>
                </a:solidFill>
              </a:rPr>
              <a:t> </a:t>
            </a:r>
            <a:r>
              <a:rPr lang="es-ES" sz="3600" b="1" dirty="0" err="1">
                <a:solidFill>
                  <a:srgbClr val="FF3399"/>
                </a:solidFill>
              </a:rPr>
              <a:t>last</a:t>
            </a:r>
            <a:r>
              <a:rPr lang="es-ES" sz="3600" b="1" dirty="0">
                <a:solidFill>
                  <a:srgbClr val="FF3399"/>
                </a:solidFill>
              </a:rPr>
              <a:t> English </a:t>
            </a:r>
            <a:r>
              <a:rPr lang="es-ES" sz="3600" b="1" dirty="0" err="1">
                <a:solidFill>
                  <a:srgbClr val="FF3399"/>
                </a:solidFill>
              </a:rPr>
              <a:t>course</a:t>
            </a:r>
            <a:endParaRPr lang="es-ES" sz="3600" b="1" dirty="0">
              <a:solidFill>
                <a:srgbClr val="FF3399"/>
              </a:solidFill>
            </a:endParaRPr>
          </a:p>
          <a:p>
            <a:pPr lvl="0">
              <a:buClr>
                <a:srgbClr val="1CADE4"/>
              </a:buClr>
            </a:pPr>
            <a:endParaRPr lang="es-ES" sz="3600" dirty="0">
              <a:solidFill>
                <a:prstClr val="black"/>
              </a:solidFill>
            </a:endParaRP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1CADE4"/>
              </a:buClr>
            </a:pPr>
            <a:r>
              <a:rPr lang="es-ES" sz="3600" dirty="0">
                <a:solidFill>
                  <a:prstClr val="black"/>
                </a:solidFill>
              </a:rPr>
              <a:t>I am </a:t>
            </a:r>
            <a:r>
              <a:rPr lang="es-ES" sz="3600" dirty="0" err="1">
                <a:solidFill>
                  <a:prstClr val="black"/>
                </a:solidFill>
              </a:rPr>
              <a:t>getting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used</a:t>
            </a:r>
            <a:r>
              <a:rPr lang="es-ES" sz="3600" dirty="0">
                <a:solidFill>
                  <a:prstClr val="black"/>
                </a:solidFill>
              </a:rPr>
              <a:t> </a:t>
            </a:r>
            <a:r>
              <a:rPr lang="es-ES" sz="3600" dirty="0" err="1">
                <a:solidFill>
                  <a:prstClr val="black"/>
                </a:solidFill>
              </a:rPr>
              <a:t>to</a:t>
            </a:r>
            <a:endParaRPr lang="es-CL" sz="3600" dirty="0">
              <a:solidFill>
                <a:prstClr val="black"/>
              </a:solidFill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90199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83C9F-F0DD-406D-AE53-BD6186D2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67664"/>
          </a:xfrm>
        </p:spPr>
        <p:txBody>
          <a:bodyPr/>
          <a:lstStyle/>
          <a:p>
            <a:r>
              <a:rPr lang="es-CL" dirty="0"/>
              <a:t>                          </a:t>
            </a:r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C8D1095-42B6-45BA-BA73-4D8CFC491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480" y="1259840"/>
            <a:ext cx="4204432" cy="54981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591289-29CA-4D63-87F4-B3E06C4CB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61" y="399287"/>
            <a:ext cx="4189508" cy="625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38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E905B-0795-463B-B162-C3B17F82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172720"/>
            <a:ext cx="10276840" cy="1107440"/>
          </a:xfrm>
        </p:spPr>
        <p:txBody>
          <a:bodyPr>
            <a:normAutofit/>
          </a:bodyPr>
          <a:lstStyle/>
          <a:p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6283A25-482D-44E7-9582-1D12F9913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360" y="1074146"/>
            <a:ext cx="3586480" cy="54387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6ED320-7EAC-4BC3-BD76-AFAACAE21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321" y="307376"/>
            <a:ext cx="3703319" cy="643702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04772CB-2648-4F83-90E3-59254360E698}"/>
              </a:ext>
            </a:extLst>
          </p:cNvPr>
          <p:cNvSpPr txBox="1"/>
          <p:nvPr/>
        </p:nvSpPr>
        <p:spPr>
          <a:xfrm>
            <a:off x="3917987" y="61812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 Sleeping Beauty p.106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DE2965-0EEB-4B4F-AF02-E50B6A38D949}"/>
              </a:ext>
            </a:extLst>
          </p:cNvPr>
          <p:cNvSpPr txBox="1"/>
          <p:nvPr/>
        </p:nvSpPr>
        <p:spPr>
          <a:xfrm>
            <a:off x="4500880" y="3571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 How our ancestors used to sleep </a:t>
            </a:r>
            <a:r>
              <a:rPr lang="en-US" sz="1800" dirty="0" err="1"/>
              <a:t>p.lll</a:t>
            </a:r>
            <a:r>
              <a:rPr lang="en-US" sz="1800" dirty="0"/>
              <a:t>. </a:t>
            </a:r>
            <a:r>
              <a:rPr lang="es-CL" sz="1800" dirty="0"/>
              <a:t> 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19740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047FA-7546-4989-B539-63B05C96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DCE6D4E-5E12-447C-BDD3-A27C4236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1159" y="274320"/>
            <a:ext cx="4646010" cy="61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24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42754B-6745-4CA3-9C6B-BCEFD0C58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" y="548640"/>
            <a:ext cx="6529391" cy="5760720"/>
          </a:xfrm>
          <a:prstGeom prst="rect">
            <a:avLst/>
          </a:prstGeom>
        </p:spPr>
      </p:pic>
      <p:pic>
        <p:nvPicPr>
          <p:cNvPr id="5" name="3.47">
            <a:hlinkClick r:id="" action="ppaction://media"/>
            <a:extLst>
              <a:ext uri="{FF2B5EF4-FFF2-40B4-BE49-F238E27FC236}">
                <a16:creationId xmlns:a16="http://schemas.microsoft.com/office/drawing/2014/main" id="{FC55E57E-D283-4AE9-AE97-29E3E3AAB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3035" y="5537835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7BB109B-734D-4595-9756-6DBC40EDF44D}"/>
              </a:ext>
            </a:extLst>
          </p:cNvPr>
          <p:cNvSpPr txBox="1"/>
          <p:nvPr/>
        </p:nvSpPr>
        <p:spPr>
          <a:xfrm>
            <a:off x="7010401" y="701040"/>
            <a:ext cx="4988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B0F0"/>
                </a:solidFill>
              </a:rPr>
              <a:t>TO W</a:t>
            </a:r>
            <a:r>
              <a:rPr lang="es-CL" sz="2400" b="1" dirty="0">
                <a:solidFill>
                  <a:srgbClr val="FF33CC"/>
                </a:solidFill>
              </a:rPr>
              <a:t>A</a:t>
            </a:r>
            <a:r>
              <a:rPr lang="es-CL" sz="2400" b="1" dirty="0">
                <a:solidFill>
                  <a:srgbClr val="00B0F0"/>
                </a:solidFill>
              </a:rPr>
              <a:t>NDER V/S TO W</a:t>
            </a:r>
            <a:r>
              <a:rPr lang="es-CL" sz="2400" b="1" dirty="0">
                <a:solidFill>
                  <a:srgbClr val="FF33CC"/>
                </a:solidFill>
              </a:rPr>
              <a:t>O</a:t>
            </a:r>
            <a:r>
              <a:rPr lang="es-CL" sz="2400" b="1" dirty="0">
                <a:solidFill>
                  <a:srgbClr val="00B0F0"/>
                </a:solidFill>
              </a:rPr>
              <a:t>NDER</a:t>
            </a:r>
          </a:p>
          <a:p>
            <a:endParaRPr lang="es-CL" sz="2400" b="1" dirty="0">
              <a:solidFill>
                <a:srgbClr val="00B0F0"/>
              </a:solidFill>
            </a:endParaRPr>
          </a:p>
          <a:p>
            <a:r>
              <a:rPr lang="es-CL" sz="2400" dirty="0" err="1">
                <a:solidFill>
                  <a:srgbClr val="00B0F0"/>
                </a:solidFill>
              </a:rPr>
              <a:t>To</a:t>
            </a:r>
            <a:r>
              <a:rPr lang="es-CL" sz="2400" dirty="0">
                <a:solidFill>
                  <a:srgbClr val="00B0F0"/>
                </a:solidFill>
              </a:rPr>
              <a:t> </a:t>
            </a:r>
            <a:r>
              <a:rPr lang="es-CL" sz="2400" dirty="0" err="1">
                <a:solidFill>
                  <a:srgbClr val="00B0F0"/>
                </a:solidFill>
              </a:rPr>
              <a:t>Wander</a:t>
            </a:r>
            <a:r>
              <a:rPr lang="es-CL" sz="2400" dirty="0">
                <a:solidFill>
                  <a:srgbClr val="00B0F0"/>
                </a:solidFill>
              </a:rPr>
              <a:t>: </a:t>
            </a:r>
            <a:r>
              <a:rPr lang="es-CL" sz="2400" dirty="0" err="1">
                <a:solidFill>
                  <a:srgbClr val="00B0F0"/>
                </a:solidFill>
              </a:rPr>
              <a:t>To</a:t>
            </a:r>
            <a:r>
              <a:rPr lang="es-CL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walk without a destination or purpose.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To Wonder: To ask yourself questions or express a wish to know about something.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b="1" dirty="0">
                <a:solidFill>
                  <a:srgbClr val="66FF33"/>
                </a:solidFill>
              </a:rPr>
              <a:t>TO HEAD FOR: </a:t>
            </a:r>
            <a:r>
              <a:rPr lang="en-US" sz="2400" dirty="0">
                <a:solidFill>
                  <a:srgbClr val="66FF33"/>
                </a:solidFill>
              </a:rPr>
              <a:t>To go in a particular direction.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s-CL" sz="2400" b="1" dirty="0">
                <a:solidFill>
                  <a:srgbClr val="FF33CC"/>
                </a:solidFill>
              </a:rPr>
              <a:t>TO SPILL: </a:t>
            </a:r>
            <a:r>
              <a:rPr lang="es-CL" sz="2400" dirty="0">
                <a:solidFill>
                  <a:srgbClr val="FF33CC"/>
                </a:solidFill>
              </a:rPr>
              <a:t>(</a:t>
            </a:r>
            <a:r>
              <a:rPr lang="es-CL" sz="2400" dirty="0" err="1">
                <a:solidFill>
                  <a:srgbClr val="FF33CC"/>
                </a:solidFill>
              </a:rPr>
              <a:t>Spilt</a:t>
            </a:r>
            <a:r>
              <a:rPr lang="es-CL" sz="2400" dirty="0">
                <a:solidFill>
                  <a:srgbClr val="FF33CC"/>
                </a:solidFill>
              </a:rPr>
              <a:t>)</a:t>
            </a:r>
            <a:r>
              <a:rPr lang="en-US" sz="2400" dirty="0">
                <a:solidFill>
                  <a:srgbClr val="FF33CC"/>
                </a:solidFill>
              </a:rPr>
              <a:t> To flow, move, fall, or spread over the edge or outside the limits of something.</a:t>
            </a:r>
            <a:endParaRPr lang="es-CL" sz="24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3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8084C-7594-4E57-A372-0DC4A583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59104"/>
          </a:xfrm>
        </p:spPr>
        <p:txBody>
          <a:bodyPr/>
          <a:lstStyle/>
          <a:p>
            <a:r>
              <a:rPr lang="es-CL" dirty="0"/>
              <a:t>True </a:t>
            </a:r>
            <a:r>
              <a:rPr lang="es-CL" dirty="0" err="1"/>
              <a:t>or</a:t>
            </a:r>
            <a:r>
              <a:rPr lang="es-CL" dirty="0"/>
              <a:t> false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B0C3A7F-C472-452E-A31B-CB1562EDD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44319" y="1544320"/>
            <a:ext cx="5024555" cy="4897120"/>
          </a:xfrm>
          <a:prstGeom prst="rect">
            <a:avLst/>
          </a:prstGeom>
        </p:spPr>
      </p:pic>
      <p:pic>
        <p:nvPicPr>
          <p:cNvPr id="5" name="3.48">
            <a:hlinkClick r:id="" action="ppaction://media"/>
            <a:extLst>
              <a:ext uri="{FF2B5EF4-FFF2-40B4-BE49-F238E27FC236}">
                <a16:creationId xmlns:a16="http://schemas.microsoft.com/office/drawing/2014/main" id="{A88CB920-DFF5-4722-9F80-83C2F0FD0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5755" y="2703195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rgbClr val="FF3399"/>
            </a:outerShdw>
          </a:effectLst>
        </p:spPr>
      </p:pic>
    </p:spTree>
    <p:extLst>
      <p:ext uri="{BB962C8B-B14F-4D97-AF65-F5344CB8AC3E}">
        <p14:creationId xmlns:p14="http://schemas.microsoft.com/office/powerpoint/2010/main" val="213657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9" y="95836"/>
            <a:ext cx="11015003" cy="67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370193"/>
          </a:xfrm>
        </p:spPr>
        <p:txBody>
          <a:bodyPr/>
          <a:lstStyle/>
          <a:p>
            <a:r>
              <a:rPr lang="es-ES" dirty="0" err="1"/>
              <a:t>Further</a:t>
            </a:r>
            <a:r>
              <a:rPr lang="es-ES" dirty="0"/>
              <a:t> </a:t>
            </a:r>
            <a:r>
              <a:rPr lang="es-ES" dirty="0" err="1"/>
              <a:t>help</a:t>
            </a:r>
            <a:br>
              <a:rPr lang="es-ES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1603717"/>
            <a:ext cx="10623921" cy="4705643"/>
          </a:xfrm>
        </p:spPr>
        <p:txBody>
          <a:bodyPr/>
          <a:lstStyle/>
          <a:p>
            <a:r>
              <a:rPr lang="es-CL" dirty="0">
                <a:hlinkClick r:id="rId2"/>
              </a:rPr>
              <a:t>https://www.youtube.com/watch?v=PIYb6O-j51o</a:t>
            </a:r>
            <a:endParaRPr lang="es-CL" dirty="0"/>
          </a:p>
          <a:p>
            <a:r>
              <a:rPr lang="es-CL" dirty="0">
                <a:hlinkClick r:id="rId3"/>
              </a:rPr>
              <a:t>https://test-english.com/grammar-points/b1/usually-used-to-be-used-to-get-used-to/</a:t>
            </a:r>
            <a:endParaRPr lang="es-CL" dirty="0"/>
          </a:p>
          <a:p>
            <a:r>
              <a:rPr lang="es-CL" dirty="0">
                <a:hlinkClick r:id="rId4"/>
              </a:rPr>
              <a:t>https://speakspeak.com/english-grammar-exercises/intermediate/used-to-be-used-to-get-used-to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76299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References</a:t>
            </a:r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https://www.slideshare.net/ANSAOR/usually-used-to-would-be-used-to-get-used-to</a:t>
            </a:r>
            <a:endParaRPr lang="es-CL" dirty="0"/>
          </a:p>
          <a:p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4440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6BC0835-53F0-46F6-A710-4A932BB8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listening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F9D60D7-A261-4D78-9A14-6B1236B80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66773" y="3047293"/>
            <a:ext cx="6070908" cy="2124817"/>
          </a:xfrm>
          <a:prstGeom prst="rect">
            <a:avLst/>
          </a:prstGeom>
        </p:spPr>
      </p:pic>
      <p:pic>
        <p:nvPicPr>
          <p:cNvPr id="7" name="3.40">
            <a:hlinkClick r:id="" action="ppaction://media"/>
            <a:extLst>
              <a:ext uri="{FF2B5EF4-FFF2-40B4-BE49-F238E27FC236}">
                <a16:creationId xmlns:a16="http://schemas.microsoft.com/office/drawing/2014/main" id="{37DC40A6-693B-4FF9-B3C0-CF7907BFC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435" y="1504315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rgbClr val="00B0F0"/>
            </a:outerShdw>
          </a:effectLst>
        </p:spPr>
      </p:pic>
      <p:pic>
        <p:nvPicPr>
          <p:cNvPr id="8" name="3.41">
            <a:hlinkClick r:id="" action="ppaction://media"/>
            <a:extLst>
              <a:ext uri="{FF2B5EF4-FFF2-40B4-BE49-F238E27FC236}">
                <a16:creationId xmlns:a16="http://schemas.microsoft.com/office/drawing/2014/main" id="{BAE1FCA0-D3E9-4A3F-B00B-F04F0B12A9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435" y="2423414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rgbClr val="66FF33"/>
            </a:outerShdw>
          </a:effectLst>
        </p:spPr>
      </p:pic>
      <p:pic>
        <p:nvPicPr>
          <p:cNvPr id="9" name="3.42">
            <a:hlinkClick r:id="" action="ppaction://media"/>
            <a:extLst>
              <a:ext uri="{FF2B5EF4-FFF2-40B4-BE49-F238E27FC236}">
                <a16:creationId xmlns:a16="http://schemas.microsoft.com/office/drawing/2014/main" id="{75C34AAB-8E44-4BC5-BA32-EED5C65CAD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435" y="3225800"/>
            <a:ext cx="406400" cy="4064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892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8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6A4CA87-3068-4DE7-BDEF-4F2BD15B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21920"/>
            <a:ext cx="9720072" cy="822960"/>
          </a:xfrm>
        </p:spPr>
        <p:txBody>
          <a:bodyPr/>
          <a:lstStyle/>
          <a:p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6C831C0-7C00-44BF-B7DE-095A04AC3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514" y="863600"/>
            <a:ext cx="5127346" cy="5740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EB338D-41DC-443E-8EE0-BD7DB255E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16" y="707084"/>
            <a:ext cx="5153156" cy="30673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27D879-5429-4503-A877-A40909D8C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19066">
            <a:off x="5572766" y="3491143"/>
            <a:ext cx="3320621" cy="24904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99C5F6-8E84-434B-8FB8-793C64047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68999">
            <a:off x="9452305" y="3390682"/>
            <a:ext cx="2583790" cy="19378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1D32C46-C0A7-4587-9BC9-A6A92CC46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277" y="4573091"/>
            <a:ext cx="1986280" cy="198628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34F421-6BE1-4A6C-879A-DBD2B7E5D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550" y="5054772"/>
            <a:ext cx="1635433" cy="16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F73F8C5-3041-42E0-B599-1252DD99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7845">
            <a:off x="7062177" y="613604"/>
            <a:ext cx="4782456" cy="41468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690CCC-289D-42E9-BE51-CA244B68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7804">
            <a:off x="475138" y="560691"/>
            <a:ext cx="3884139" cy="34597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6317C0-50E8-4734-B1B9-2F1FCA6DE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881" y="4581097"/>
            <a:ext cx="4231705" cy="2064246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3700758-93C5-423E-B0F1-14817AE9233C}"/>
              </a:ext>
            </a:extLst>
          </p:cNvPr>
          <p:cNvCxnSpPr>
            <a:cxnSpLocks/>
          </p:cNvCxnSpPr>
          <p:nvPr/>
        </p:nvCxnSpPr>
        <p:spPr>
          <a:xfrm flipV="1">
            <a:off x="2672080" y="518160"/>
            <a:ext cx="741680" cy="223520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70066DC4-1147-4AC7-99A9-EBF43962D184}"/>
              </a:ext>
            </a:extLst>
          </p:cNvPr>
          <p:cNvCxnSpPr/>
          <p:nvPr/>
        </p:nvCxnSpPr>
        <p:spPr>
          <a:xfrm flipV="1">
            <a:off x="833120" y="1391920"/>
            <a:ext cx="416560" cy="12192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0A76577E-240A-4C3E-A0E0-0913AA2C6656}"/>
              </a:ext>
            </a:extLst>
          </p:cNvPr>
          <p:cNvCxnSpPr>
            <a:cxnSpLocks/>
          </p:cNvCxnSpPr>
          <p:nvPr/>
        </p:nvCxnSpPr>
        <p:spPr>
          <a:xfrm flipV="1">
            <a:off x="2092960" y="2687013"/>
            <a:ext cx="843280" cy="292786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09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3" y="260843"/>
            <a:ext cx="6587835" cy="63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story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life</a:t>
            </a:r>
            <a:endParaRPr lang="es-CL" dirty="0"/>
          </a:p>
        </p:txBody>
      </p:sp>
      <p:pic>
        <p:nvPicPr>
          <p:cNvPr id="4" name="Sleepy Barbie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2286000"/>
            <a:ext cx="7151688" cy="4022725"/>
          </a:xfrm>
        </p:spPr>
      </p:pic>
    </p:spTree>
    <p:extLst>
      <p:ext uri="{BB962C8B-B14F-4D97-AF65-F5344CB8AC3E}">
        <p14:creationId xmlns:p14="http://schemas.microsoft.com/office/powerpoint/2010/main" val="5038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9549" y="644236"/>
            <a:ext cx="11217499" cy="5665124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I </a:t>
            </a:r>
            <a:r>
              <a:rPr lang="es-ES" sz="3200" dirty="0" err="1"/>
              <a:t>have</a:t>
            </a:r>
            <a:r>
              <a:rPr lang="es-ES" sz="3200" dirty="0"/>
              <a:t> </a:t>
            </a:r>
            <a:r>
              <a:rPr lang="es-ES" sz="3200" dirty="0" err="1"/>
              <a:t>recently</a:t>
            </a:r>
            <a:r>
              <a:rPr lang="es-ES" sz="3200" dirty="0"/>
              <a:t> </a:t>
            </a:r>
            <a:r>
              <a:rPr lang="es-ES" sz="3200" dirty="0" err="1"/>
              <a:t>found</a:t>
            </a:r>
            <a:r>
              <a:rPr lang="es-ES" sz="3200" dirty="0"/>
              <a:t> </a:t>
            </a:r>
            <a:r>
              <a:rPr lang="es-ES" sz="3200" dirty="0" err="1"/>
              <a:t>out</a:t>
            </a:r>
            <a:r>
              <a:rPr lang="es-ES" sz="3200" dirty="0"/>
              <a:t> </a:t>
            </a:r>
            <a:r>
              <a:rPr lang="es-ES" sz="3200" dirty="0" err="1"/>
              <a:t>that</a:t>
            </a:r>
            <a:r>
              <a:rPr lang="es-ES" sz="3200" dirty="0"/>
              <a:t> </a:t>
            </a:r>
            <a:r>
              <a:rPr lang="es-ES" sz="3200" dirty="0" err="1"/>
              <a:t>my</a:t>
            </a:r>
            <a:r>
              <a:rPr lang="es-ES" sz="3200" dirty="0"/>
              <a:t> </a:t>
            </a:r>
            <a:r>
              <a:rPr lang="es-ES" sz="3200" dirty="0" err="1"/>
              <a:t>daughter</a:t>
            </a:r>
            <a:r>
              <a:rPr lang="es-ES" sz="3200" dirty="0"/>
              <a:t> </a:t>
            </a:r>
            <a:r>
              <a:rPr lang="es-ES" sz="3200" dirty="0" err="1"/>
              <a:t>suffers</a:t>
            </a:r>
            <a:r>
              <a:rPr lang="es-ES" sz="3200" dirty="0"/>
              <a:t> </a:t>
            </a:r>
            <a:r>
              <a:rPr lang="es-ES" sz="3200" dirty="0" err="1"/>
              <a:t>from</a:t>
            </a:r>
            <a:r>
              <a:rPr lang="es-ES" sz="3200" dirty="0"/>
              <a:t> 4 </a:t>
            </a:r>
            <a:r>
              <a:rPr lang="es-ES" sz="3200" dirty="0" err="1"/>
              <a:t>Sleep</a:t>
            </a:r>
            <a:r>
              <a:rPr lang="es-ES" sz="3200" dirty="0"/>
              <a:t> </a:t>
            </a:r>
            <a:r>
              <a:rPr lang="es-ES" sz="3200" dirty="0" err="1"/>
              <a:t>disorders</a:t>
            </a:r>
            <a:r>
              <a:rPr lang="es-ES" sz="3200" dirty="0"/>
              <a:t>.</a:t>
            </a:r>
          </a:p>
          <a:p>
            <a:pPr algn="ctr"/>
            <a:endParaRPr lang="es-ES" sz="2800" dirty="0"/>
          </a:p>
          <a:p>
            <a:pPr algn="ctr"/>
            <a:endParaRPr lang="es-ES" sz="2800" dirty="0"/>
          </a:p>
          <a:p>
            <a:r>
              <a:rPr lang="es-ES" sz="2800" dirty="0" err="1"/>
              <a:t>Before</a:t>
            </a:r>
            <a:r>
              <a:rPr lang="es-ES" sz="2800" dirty="0"/>
              <a:t>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found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r>
              <a:rPr lang="es-ES" sz="2800" dirty="0"/>
              <a:t> </a:t>
            </a:r>
            <a:r>
              <a:rPr lang="es-ES" sz="2800" dirty="0" err="1"/>
              <a:t>about</a:t>
            </a:r>
            <a:r>
              <a:rPr lang="es-ES" sz="2800" dirty="0"/>
              <a:t> </a:t>
            </a:r>
            <a:r>
              <a:rPr lang="es-ES" sz="2800" dirty="0" err="1"/>
              <a:t>this</a:t>
            </a:r>
            <a:r>
              <a:rPr lang="es-ES" sz="2800" dirty="0"/>
              <a:t>, I </a:t>
            </a:r>
            <a:r>
              <a:rPr lang="es-ES" sz="2800" b="1" dirty="0" err="1">
                <a:solidFill>
                  <a:srgbClr val="7030A0"/>
                </a:solidFill>
              </a:rPr>
              <a:t>used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to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sleep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 err="1"/>
              <a:t>like</a:t>
            </a:r>
            <a:r>
              <a:rPr lang="es-ES" sz="2800" dirty="0"/>
              <a:t> a log.</a:t>
            </a:r>
          </a:p>
          <a:p>
            <a:endParaRPr lang="es-ES" sz="2800" dirty="0"/>
          </a:p>
          <a:p>
            <a:r>
              <a:rPr lang="es-ES" sz="2800" dirty="0" err="1"/>
              <a:t>Now</a:t>
            </a:r>
            <a:r>
              <a:rPr lang="es-ES" sz="2800" dirty="0"/>
              <a:t> I </a:t>
            </a:r>
            <a:r>
              <a:rPr lang="es-ES" sz="2800" b="1" dirty="0">
                <a:solidFill>
                  <a:srgbClr val="7030A0"/>
                </a:solidFill>
              </a:rPr>
              <a:t>am </a:t>
            </a:r>
            <a:r>
              <a:rPr lang="es-ES" sz="2800" b="1" dirty="0" err="1">
                <a:solidFill>
                  <a:srgbClr val="7030A0"/>
                </a:solidFill>
              </a:rPr>
              <a:t>used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to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staying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 err="1"/>
              <a:t>alert</a:t>
            </a:r>
            <a:r>
              <a:rPr lang="es-ES" sz="2800" dirty="0"/>
              <a:t> </a:t>
            </a:r>
            <a:r>
              <a:rPr lang="es-ES" sz="2800" dirty="0" err="1"/>
              <a:t>while</a:t>
            </a:r>
            <a:r>
              <a:rPr lang="es-ES" sz="2800" dirty="0"/>
              <a:t> sleeping.</a:t>
            </a:r>
          </a:p>
          <a:p>
            <a:endParaRPr lang="es-ES" sz="2800" dirty="0"/>
          </a:p>
          <a:p>
            <a:r>
              <a:rPr lang="es-ES" sz="2800" dirty="0"/>
              <a:t>And </a:t>
            </a:r>
            <a:r>
              <a:rPr lang="es-ES" sz="2800" b="1" dirty="0">
                <a:solidFill>
                  <a:srgbClr val="7030A0"/>
                </a:solidFill>
              </a:rPr>
              <a:t>I am </a:t>
            </a:r>
            <a:r>
              <a:rPr lang="es-ES" sz="2800" b="1" dirty="0" err="1">
                <a:solidFill>
                  <a:srgbClr val="7030A0"/>
                </a:solidFill>
              </a:rPr>
              <a:t>getting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used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to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hearing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 err="1"/>
              <a:t>bells</a:t>
            </a:r>
            <a:r>
              <a:rPr lang="es-ES" sz="2800" dirty="0"/>
              <a:t> </a:t>
            </a:r>
            <a:r>
              <a:rPr lang="es-ES" sz="2800" dirty="0" err="1"/>
              <a:t>every</a:t>
            </a:r>
            <a:r>
              <a:rPr lang="es-ES" sz="2800" dirty="0"/>
              <a:t> time Barbie </a:t>
            </a:r>
            <a:r>
              <a:rPr lang="es-ES" sz="2800" dirty="0" err="1"/>
              <a:t>wakes</a:t>
            </a:r>
            <a:r>
              <a:rPr lang="es-ES" sz="2800" dirty="0"/>
              <a:t> up at </a:t>
            </a:r>
            <a:r>
              <a:rPr lang="es-ES" sz="2800" dirty="0" err="1"/>
              <a:t>night</a:t>
            </a:r>
            <a:r>
              <a:rPr lang="es-ES" sz="2800" dirty="0"/>
              <a:t>.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45315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197</TotalTime>
  <Words>498</Words>
  <Application>Microsoft Office PowerPoint</Application>
  <PresentationFormat>Panorámica</PresentationFormat>
  <Paragraphs>81</Paragraphs>
  <Slides>28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Tw Cen MT</vt:lpstr>
      <vt:lpstr>Tw Cen MT Condensed</vt:lpstr>
      <vt:lpstr>Wingdings 3</vt:lpstr>
      <vt:lpstr>Integral</vt:lpstr>
      <vt:lpstr>Sleep is your super power</vt:lpstr>
      <vt:lpstr>Speaking</vt:lpstr>
      <vt:lpstr>listening</vt:lpstr>
      <vt:lpstr>vocabulary</vt:lpstr>
      <vt:lpstr>Presentación de PowerPoint</vt:lpstr>
      <vt:lpstr>Presentación de PowerPoint</vt:lpstr>
      <vt:lpstr>Presentación de PowerPoint</vt:lpstr>
      <vt:lpstr>                the story of my life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LET´S PRACTICE </vt:lpstr>
      <vt:lpstr>Presentación de PowerPoint</vt:lpstr>
      <vt:lpstr>Still not sure about the meaning?</vt:lpstr>
      <vt:lpstr>Let´s play</vt:lpstr>
      <vt:lpstr>Presentación de PowerPoint</vt:lpstr>
      <vt:lpstr>Presentación de PowerPoint</vt:lpstr>
      <vt:lpstr>Further practice</vt:lpstr>
      <vt:lpstr>                          homework</vt:lpstr>
      <vt:lpstr>homework</vt:lpstr>
      <vt:lpstr>Presentación de PowerPoint</vt:lpstr>
      <vt:lpstr>Presentación de PowerPoint</vt:lpstr>
      <vt:lpstr>True or false</vt:lpstr>
      <vt:lpstr>Presentación de PowerPoint</vt:lpstr>
      <vt:lpstr>Further help 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Sleep is your super power</dc:title>
  <dc:creator>Carolina Santander</dc:creator>
  <cp:lastModifiedBy>Carolina Santander</cp:lastModifiedBy>
  <cp:revision>24</cp:revision>
  <dcterms:created xsi:type="dcterms:W3CDTF">2020-04-18T19:52:31Z</dcterms:created>
  <dcterms:modified xsi:type="dcterms:W3CDTF">2020-08-26T15:37:20Z</dcterms:modified>
</cp:coreProperties>
</file>