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12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1.xml" ContentType="application/vnd.openxmlformats-officedocument.presentationml.notesSlid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256" r:id="rId2"/>
    <p:sldId id="309" r:id="rId3"/>
    <p:sldId id="310" r:id="rId4"/>
    <p:sldId id="311" r:id="rId5"/>
    <p:sldId id="316" r:id="rId6"/>
    <p:sldId id="317" r:id="rId7"/>
    <p:sldId id="312" r:id="rId8"/>
    <p:sldId id="335" r:id="rId9"/>
    <p:sldId id="318" r:id="rId10"/>
    <p:sldId id="324" r:id="rId11"/>
    <p:sldId id="329" r:id="rId12"/>
    <p:sldId id="330" r:id="rId13"/>
    <p:sldId id="321" r:id="rId14"/>
    <p:sldId id="323" r:id="rId15"/>
    <p:sldId id="331" r:id="rId16"/>
    <p:sldId id="332" r:id="rId17"/>
    <p:sldId id="333" r:id="rId18"/>
    <p:sldId id="313" r:id="rId19"/>
    <p:sldId id="327" r:id="rId20"/>
    <p:sldId id="276" r:id="rId21"/>
    <p:sldId id="337" r:id="rId22"/>
    <p:sldId id="338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5" r:id="rId33"/>
    <p:sldId id="306" r:id="rId34"/>
    <p:sldId id="307" r:id="rId35"/>
    <p:sldId id="308" r:id="rId36"/>
    <p:sldId id="315" r:id="rId37"/>
    <p:sldId id="314" r:id="rId38"/>
    <p:sldId id="339" r:id="rId39"/>
    <p:sldId id="336" r:id="rId40"/>
  </p:sldIdLst>
  <p:sldSz cx="9144000" cy="5143500" type="screen16x9"/>
  <p:notesSz cx="6858000" cy="9144000"/>
  <p:embeddedFontLst>
    <p:embeddedFont>
      <p:font typeface="Barlow" panose="00000500000000000000" pitchFamily="2" charset="0"/>
      <p:regular r:id="rId42"/>
      <p:bold r:id="rId43"/>
      <p:italic r:id="rId44"/>
      <p:boldItalic r:id="rId45"/>
    </p:embeddedFont>
    <p:embeddedFont>
      <p:font typeface="Barlow Light" panose="00000400000000000000" pitchFamily="2" charset="0"/>
      <p:regular r:id="rId46"/>
      <p:bold r:id="rId47"/>
      <p:italic r:id="rId48"/>
      <p:boldItalic r:id="rId49"/>
    </p:embeddedFont>
    <p:embeddedFont>
      <p:font typeface="Barlow SemiBold" panose="00000700000000000000" pitchFamily="2" charset="0"/>
      <p:regular r:id="rId50"/>
      <p:bold r:id="rId51"/>
      <p:italic r:id="rId52"/>
      <p:boldItalic r:id="rId53"/>
    </p:embeddedFont>
    <p:embeddedFont>
      <p:font typeface="Cambria Math" panose="02040503050406030204" pitchFamily="18" charset="0"/>
      <p:regular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66FF66"/>
    <a:srgbClr val="FF1D1D"/>
    <a:srgbClr val="FEB2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60CA2F-AD4F-43A7-B7A6-27E5CA5AA7E8}">
  <a:tblStyle styleId="{E960CA2F-AD4F-43A7-B7A6-27E5CA5AA7E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31679FC-7606-471D-BB11-6C18445E7FC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%20A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%20A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%20A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%20A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%20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%20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%20A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ilan\OneDrive\Escritorio\FICO-Aux2\UnitCo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%20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ilan\OneDrive\Escritorio\FICO-Aux2\UnitCo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50"/>
            </a:pPr>
            <a:r>
              <a:rPr lang="en-US" sz="1050"/>
              <a:t>Gas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817912514159E-2"/>
          <c:y val="0.30060696738140302"/>
          <c:w val="0.87555249179863737"/>
          <c:h val="0.39955460739845727"/>
        </c:manualLayout>
      </c:layout>
      <c:lineChart>
        <c:grouping val="standard"/>
        <c:varyColors val="0"/>
        <c:ser>
          <c:idx val="1"/>
          <c:order val="1"/>
          <c:tx>
            <c:strRef>
              <c:f>Graf_UnitCom!$I$1</c:f>
              <c:strCache>
                <c:ptCount val="1"/>
                <c:pt idx="0">
                  <c:v>Xg</c:v>
                </c:pt>
              </c:strCache>
              <c:extLst xmlns:c15="http://schemas.microsoft.com/office/drawing/2012/chart"/>
            </c:strRef>
          </c:tx>
          <c:spPr>
            <a:ln w="12700" cap="sq">
              <a:solidFill>
                <a:schemeClr val="accent2">
                  <a:shade val="95000"/>
                  <a:satMod val="105000"/>
                </a:schemeClr>
              </a:solidFill>
              <a:bevel/>
              <a:headEnd w="med" len="sm"/>
              <a:tailEnd w="sm" len="med"/>
            </a:ln>
          </c:spPr>
          <c:marker>
            <c:symbol val="circle"/>
            <c:size val="5"/>
            <c:spPr>
              <a:noFill/>
              <a:ln w="12700"/>
            </c:spPr>
          </c:marker>
          <c:val>
            <c:numRef>
              <c:f>Graf_UnitCom!$I$2:$I$25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</c:numCache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6392-42FF-9D01-648F7DA9F9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Graf_UnitCom!$H$1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Graf_UnitCom!$H$2:$H$25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6392-42FF-9D01-648F7DA9F9E9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6392-42FF-9D01-648F7DA9F9E9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359985119970232"/>
              <c:y val="0.87668032513054561"/>
            </c:manualLayout>
          </c:layout>
          <c:overlay val="0"/>
        </c:title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solidFill>
        <a:srgbClr val="C00000"/>
      </a:solidFill>
    </a:ln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446810093620188"/>
          <c:y val="5.16737721516385E-2"/>
          <c:w val="0.85053914602138148"/>
          <c:h val="0.71558774017809612"/>
        </c:manualLayout>
      </c:layout>
      <c:lineChart>
        <c:grouping val="standard"/>
        <c:varyColors val="0"/>
        <c:ser>
          <c:idx val="0"/>
          <c:order val="0"/>
          <c:tx>
            <c:strRef>
              <c:f>Graf_UnitCom!$D$1</c:f>
              <c:strCache>
                <c:ptCount val="1"/>
                <c:pt idx="0">
                  <c:v>Carbón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Graf_UnitCom!$D$2:$D$25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399</c:v>
                </c:pt>
                <c:pt idx="8">
                  <c:v>499</c:v>
                </c:pt>
                <c:pt idx="9">
                  <c:v>500</c:v>
                </c:pt>
                <c:pt idx="10">
                  <c:v>500</c:v>
                </c:pt>
                <c:pt idx="11">
                  <c:v>500</c:v>
                </c:pt>
                <c:pt idx="12">
                  <c:v>500</c:v>
                </c:pt>
                <c:pt idx="13">
                  <c:v>500</c:v>
                </c:pt>
                <c:pt idx="14">
                  <c:v>500</c:v>
                </c:pt>
                <c:pt idx="15">
                  <c:v>500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8F-4591-8419-37E3D2D004BA}"/>
            </c:ext>
          </c:extLst>
        </c:ser>
        <c:ser>
          <c:idx val="1"/>
          <c:order val="1"/>
          <c:tx>
            <c:strRef>
              <c:f>Graf_UnitCom!$E$1</c:f>
              <c:strCache>
                <c:ptCount val="1"/>
                <c:pt idx="0">
                  <c:v>Gas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Graf_UnitCom!$E$2:$E$25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99</c:v>
                </c:pt>
                <c:pt idx="10">
                  <c:v>199</c:v>
                </c:pt>
                <c:pt idx="11">
                  <c:v>299</c:v>
                </c:pt>
                <c:pt idx="12">
                  <c:v>499</c:v>
                </c:pt>
                <c:pt idx="13">
                  <c:v>299</c:v>
                </c:pt>
                <c:pt idx="14">
                  <c:v>199</c:v>
                </c:pt>
                <c:pt idx="15">
                  <c:v>199</c:v>
                </c:pt>
                <c:pt idx="16">
                  <c:v>199</c:v>
                </c:pt>
                <c:pt idx="17">
                  <c:v>299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8F-4591-8419-37E3D2D004BA}"/>
            </c:ext>
          </c:extLst>
        </c:ser>
        <c:ser>
          <c:idx val="2"/>
          <c:order val="2"/>
          <c:tx>
            <c:strRef>
              <c:f>Graf_UnitCom!$F$1</c:f>
              <c:strCache>
                <c:ptCount val="1"/>
                <c:pt idx="0">
                  <c:v>Oil</c:v>
                </c:pt>
              </c:strCache>
            </c:strRef>
          </c:tx>
          <c:spPr>
            <a:ln w="28575" cap="rnd">
              <a:solidFill>
                <a:schemeClr val="tx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tx2">
                    <a:lumMod val="75000"/>
                  </a:schemeClr>
                </a:solidFill>
              </a:ln>
              <a:effectLst/>
            </c:spPr>
          </c:marker>
          <c:val>
            <c:numRef>
              <c:f>Graf_UnitCom!$F$2:$F$25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</c:v>
                </c:pt>
                <c:pt idx="19">
                  <c:v>199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08F-4591-8419-37E3D2D004BA}"/>
            </c:ext>
          </c:extLst>
        </c:ser>
        <c:ser>
          <c:idx val="3"/>
          <c:order val="3"/>
          <c:tx>
            <c:strRef>
              <c:f>Graf_UnitCom!$G$1</c:f>
              <c:strCache>
                <c:ptCount val="1"/>
                <c:pt idx="0">
                  <c:v>Solar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val>
            <c:numRef>
              <c:f>Graf_UnitCom!$G$2:$G$25</c:f>
              <c:numCache>
                <c:formatCode>General</c:formatCode>
                <c:ptCount val="24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8F-4591-8419-37E3D2D004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Tiempo [h]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Producción [MW]</a:t>
                </a:r>
              </a:p>
            </c:rich>
          </c:tx>
          <c:layout>
            <c:manualLayout>
              <c:xMode val="edge"/>
              <c:yMode val="edge"/>
              <c:x val="0"/>
              <c:y val="0.175275789519217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446810093620188"/>
          <c:y val="5.16737721516385E-2"/>
          <c:w val="0.85053914602138148"/>
          <c:h val="0.63640056170242321"/>
        </c:manualLayout>
      </c:layout>
      <c:lineChart>
        <c:grouping val="standard"/>
        <c:varyColors val="0"/>
        <c:ser>
          <c:idx val="0"/>
          <c:order val="0"/>
          <c:tx>
            <c:strRef>
              <c:f>'Graf_UnitCom +sol'!$D$1</c:f>
              <c:strCache>
                <c:ptCount val="1"/>
                <c:pt idx="0">
                  <c:v>Carbón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'Graf_UnitCom +sol'!$D$2:$D$25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477.15500186183561</c:v>
                </c:pt>
                <c:pt idx="11">
                  <c:v>489.22698204542871</c:v>
                </c:pt>
                <c:pt idx="12">
                  <c:v>500</c:v>
                </c:pt>
                <c:pt idx="13">
                  <c:v>500</c:v>
                </c:pt>
                <c:pt idx="14">
                  <c:v>429.03869380089685</c:v>
                </c:pt>
                <c:pt idx="15">
                  <c:v>477.3751841598264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715-4439-ACDE-951AB15BEB13}"/>
            </c:ext>
          </c:extLst>
        </c:ser>
        <c:ser>
          <c:idx val="1"/>
          <c:order val="1"/>
          <c:tx>
            <c:strRef>
              <c:f>'Graf_UnitCom +sol'!$E$1</c:f>
              <c:strCache>
                <c:ptCount val="1"/>
                <c:pt idx="0">
                  <c:v>Gas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'Graf_UnitCom +sol'!$E$2:$E$25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161.99318406268719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715-4439-ACDE-951AB15BEB13}"/>
            </c:ext>
          </c:extLst>
        </c:ser>
        <c:ser>
          <c:idx val="2"/>
          <c:order val="2"/>
          <c:tx>
            <c:strRef>
              <c:f>'Graf_UnitCom +sol'!$F$1</c:f>
              <c:strCache>
                <c:ptCount val="1"/>
                <c:pt idx="0">
                  <c:v>Oil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val>
            <c:numRef>
              <c:f>'Graf_UnitCom +sol'!$F$2:$F$25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14.60542037010044</c:v>
                </c:pt>
                <c:pt idx="14">
                  <c:v>0</c:v>
                </c:pt>
                <c:pt idx="15">
                  <c:v>0</c:v>
                </c:pt>
                <c:pt idx="16">
                  <c:v>5.6750854015897474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715-4439-ACDE-951AB15BEB13}"/>
            </c:ext>
          </c:extLst>
        </c:ser>
        <c:ser>
          <c:idx val="3"/>
          <c:order val="3"/>
          <c:tx>
            <c:strRef>
              <c:f>'Graf_UnitCom +sol'!$G$1</c:f>
              <c:strCache>
                <c:ptCount val="1"/>
                <c:pt idx="0">
                  <c:v>Solar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val>
            <c:numRef>
              <c:f>'Graf_UnitCom +sol'!$G$2:$G$25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221.84499813816439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284.39457962989951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193.32491459841015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715-4439-ACDE-951AB15BE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Tiempo [h]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Producción [MW]</a:t>
                </a:r>
              </a:p>
            </c:rich>
          </c:tx>
          <c:layout>
            <c:manualLayout>
              <c:xMode val="edge"/>
              <c:yMode val="edge"/>
              <c:x val="0"/>
              <c:y val="0.175275789519217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77014015999006"/>
          <c:y val="0.1865913771276192"/>
          <c:w val="0.83307949582961061"/>
          <c:h val="0.66592846351061141"/>
        </c:manualLayout>
      </c:layout>
      <c:areaChart>
        <c:grouping val="stacked"/>
        <c:varyColors val="0"/>
        <c:ser>
          <c:idx val="0"/>
          <c:order val="0"/>
          <c:tx>
            <c:strRef>
              <c:f>'Graf_+sol+ramp+tmin'!$D$1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'Graf_+sol+ramp+tmin'!$D$2:$D$25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477.15500186183567</c:v>
                </c:pt>
                <c:pt idx="11">
                  <c:v>489.22698204542871</c:v>
                </c:pt>
                <c:pt idx="12">
                  <c:v>500</c:v>
                </c:pt>
                <c:pt idx="13">
                  <c:v>464.6054203701006</c:v>
                </c:pt>
                <c:pt idx="14">
                  <c:v>379.03869380089679</c:v>
                </c:pt>
                <c:pt idx="15">
                  <c:v>427.3751841598264</c:v>
                </c:pt>
                <c:pt idx="16">
                  <c:v>455.67508540158991</c:v>
                </c:pt>
                <c:pt idx="17">
                  <c:v>434.80821474250001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499</c:v>
                </c:pt>
                <c:pt idx="22">
                  <c:v>399</c:v>
                </c:pt>
                <c:pt idx="23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8C-4B37-87EE-ACA6712E2766}"/>
            </c:ext>
          </c:extLst>
        </c:ser>
        <c:ser>
          <c:idx val="3"/>
          <c:order val="1"/>
          <c:tx>
            <c:strRef>
              <c:f>'Graf_+sol+ramp+tmin'!$G$1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'Graf_+sol+ramp+tmin'!$G$2:$G$25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221.84499813816433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284.39457962989945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193.32491459841009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8C-4B37-87EE-ACA6712E2766}"/>
            </c:ext>
          </c:extLst>
        </c:ser>
        <c:ser>
          <c:idx val="1"/>
          <c:order val="2"/>
          <c:tx>
            <c:strRef>
              <c:f>'Graf_+sol+ramp+tmin'!$E$1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'Graf_+sol+ramp+tmin'!$E$2:$E$25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50</c:v>
                </c:pt>
                <c:pt idx="14">
                  <c:v>50</c:v>
                </c:pt>
                <c:pt idx="15">
                  <c:v>50</c:v>
                </c:pt>
                <c:pt idx="16">
                  <c:v>49.999999999999986</c:v>
                </c:pt>
                <c:pt idx="17">
                  <c:v>227.18496932018718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300</c:v>
                </c:pt>
                <c:pt idx="22">
                  <c:v>100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8C-4B37-87EE-ACA6712E2766}"/>
            </c:ext>
          </c:extLst>
        </c:ser>
        <c:ser>
          <c:idx val="2"/>
          <c:order val="3"/>
          <c:tx>
            <c:strRef>
              <c:f>'Graf_+sol+ramp+tmin'!$F$1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'Graf_+sol+ramp+tmin'!$F$2:$F$25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F8C-4B37-87EE-ACA6712E27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58962991"/>
        <c:axId val="1658963823"/>
      </c:areaChart>
      <c:catAx>
        <c:axId val="165896299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3823"/>
        <c:crosses val="autoZero"/>
        <c:auto val="1"/>
        <c:lblAlgn val="ctr"/>
        <c:lblOffset val="100"/>
        <c:noMultiLvlLbl val="0"/>
      </c:catAx>
      <c:valAx>
        <c:axId val="165896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299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L"/>
              <a:t>Generación</a:t>
            </a:r>
          </a:p>
        </c:rich>
      </c:tx>
      <c:layout>
        <c:manualLayout>
          <c:xMode val="edge"/>
          <c:yMode val="edge"/>
          <c:x val="0.45732907901072606"/>
          <c:y val="1.0714361716312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'Graf_UnitCom +sol'!$D$1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477.15500186183561</c:v>
                </c:pt>
                <c:pt idx="11">
                  <c:v>489.22698204542871</c:v>
                </c:pt>
                <c:pt idx="12">
                  <c:v>500</c:v>
                </c:pt>
                <c:pt idx="13">
                  <c:v>500</c:v>
                </c:pt>
                <c:pt idx="14">
                  <c:v>429.03869380089685</c:v>
                </c:pt>
                <c:pt idx="15">
                  <c:v>477.3751841598264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4B-4268-A8B6-72971774296C}"/>
            </c:ext>
          </c:extLst>
        </c:ser>
        <c:ser>
          <c:idx val="3"/>
          <c:order val="1"/>
          <c:tx>
            <c:strRef>
              <c:f>'Graf_UnitCom +sol'!$G$1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221.84499813816439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284.39457962989951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193.32491459841015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4B-4268-A8B6-72971774296C}"/>
            </c:ext>
          </c:extLst>
        </c:ser>
        <c:ser>
          <c:idx val="1"/>
          <c:order val="2"/>
          <c:tx>
            <c:strRef>
              <c:f>'Graf_UnitCom +sol'!$E$1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161.99318406268719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4B-4268-A8B6-72971774296C}"/>
            </c:ext>
          </c:extLst>
        </c:ser>
        <c:ser>
          <c:idx val="2"/>
          <c:order val="3"/>
          <c:tx>
            <c:strRef>
              <c:f>'Graf_UnitCom +sol'!$F$1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14.60542037010044</c:v>
                </c:pt>
                <c:pt idx="14">
                  <c:v>0</c:v>
                </c:pt>
                <c:pt idx="15">
                  <c:v>0</c:v>
                </c:pt>
                <c:pt idx="16">
                  <c:v>5.6750854015897474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4B-4268-A8B6-7297177429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58962991"/>
        <c:axId val="1658963823"/>
      </c:areaChart>
      <c:catAx>
        <c:axId val="1658962991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3823"/>
        <c:crosses val="autoZero"/>
        <c:auto val="1"/>
        <c:lblAlgn val="ctr"/>
        <c:lblOffset val="100"/>
        <c:noMultiLvlLbl val="0"/>
      </c:catAx>
      <c:valAx>
        <c:axId val="165896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299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446810093620188"/>
          <c:y val="5.16737721516385E-2"/>
          <c:w val="0.85053914602138148"/>
          <c:h val="0.63640056170242321"/>
        </c:manualLayout>
      </c:layout>
      <c:lineChart>
        <c:grouping val="standard"/>
        <c:varyColors val="0"/>
        <c:ser>
          <c:idx val="0"/>
          <c:order val="0"/>
          <c:tx>
            <c:strRef>
              <c:f>'Graf_UnitCom +sol'!$D$1</c:f>
              <c:strCache>
                <c:ptCount val="1"/>
                <c:pt idx="0">
                  <c:v>Carbón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tx1"/>
                </a:solidFill>
              </a:ln>
              <a:effectLst/>
            </c:spPr>
          </c:marker>
          <c:val>
            <c:numRef>
              <c:f>'Graf_UnitCom +sol'!$D$2:$D$25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477.15500186183561</c:v>
                </c:pt>
                <c:pt idx="11">
                  <c:v>489.22698204542871</c:v>
                </c:pt>
                <c:pt idx="12">
                  <c:v>500</c:v>
                </c:pt>
                <c:pt idx="13">
                  <c:v>500</c:v>
                </c:pt>
                <c:pt idx="14">
                  <c:v>429.03869380089685</c:v>
                </c:pt>
                <c:pt idx="15">
                  <c:v>477.3751841598264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014-43F4-980F-E55A7990EF4A}"/>
            </c:ext>
          </c:extLst>
        </c:ser>
        <c:ser>
          <c:idx val="1"/>
          <c:order val="1"/>
          <c:tx>
            <c:strRef>
              <c:f>'Graf_UnitCom +sol'!$E$1</c:f>
              <c:strCache>
                <c:ptCount val="1"/>
                <c:pt idx="0">
                  <c:v>Gas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'Graf_UnitCom +sol'!$E$2:$E$25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161.99318406268719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014-43F4-980F-E55A7990EF4A}"/>
            </c:ext>
          </c:extLst>
        </c:ser>
        <c:ser>
          <c:idx val="2"/>
          <c:order val="2"/>
          <c:tx>
            <c:strRef>
              <c:f>'Graf_UnitCom +sol'!$F$1</c:f>
              <c:strCache>
                <c:ptCount val="1"/>
                <c:pt idx="0">
                  <c:v>Oil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val>
            <c:numRef>
              <c:f>'Graf_UnitCom +sol'!$F$2:$F$25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14.60542037010044</c:v>
                </c:pt>
                <c:pt idx="14">
                  <c:v>0</c:v>
                </c:pt>
                <c:pt idx="15">
                  <c:v>0</c:v>
                </c:pt>
                <c:pt idx="16">
                  <c:v>5.6750854015897474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014-43F4-980F-E55A7990EF4A}"/>
            </c:ext>
          </c:extLst>
        </c:ser>
        <c:ser>
          <c:idx val="3"/>
          <c:order val="3"/>
          <c:tx>
            <c:strRef>
              <c:f>'Graf_UnitCom +sol'!$G$1</c:f>
              <c:strCache>
                <c:ptCount val="1"/>
                <c:pt idx="0">
                  <c:v>Solar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val>
            <c:numRef>
              <c:f>'Graf_UnitCom +sol'!$G$2:$G$25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221.84499813816439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284.39457962989951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193.32491459841015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014-43F4-980F-E55A7990EF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err="1"/>
                  <a:t>Producción</a:t>
                </a:r>
                <a:r>
                  <a:rPr lang="en-US" b="1"/>
                  <a:t> [MW]</a:t>
                </a:r>
              </a:p>
            </c:rich>
          </c:tx>
          <c:layout>
            <c:manualLayout>
              <c:xMode val="edge"/>
              <c:yMode val="edge"/>
              <c:x val="0"/>
              <c:y val="0.175275789519217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56921452290523"/>
          <c:y val="5.16737721516385E-2"/>
          <c:w val="0.84143808998424729"/>
          <c:h val="0.62869360805798147"/>
        </c:manualLayout>
      </c:layout>
      <c:lineChart>
        <c:grouping val="standard"/>
        <c:varyColors val="0"/>
        <c:ser>
          <c:idx val="0"/>
          <c:order val="0"/>
          <c:tx>
            <c:strRef>
              <c:f>'Graf_+sol+ramp+tmin'!$D$1</c:f>
              <c:strCache>
                <c:ptCount val="1"/>
                <c:pt idx="0">
                  <c:v>Carbón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'Graf_+sol+ramp+tmin'!$D$2:$D$25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477.15500186183567</c:v>
                </c:pt>
                <c:pt idx="11">
                  <c:v>489.22698204542871</c:v>
                </c:pt>
                <c:pt idx="12">
                  <c:v>500</c:v>
                </c:pt>
                <c:pt idx="13">
                  <c:v>464.6054203701006</c:v>
                </c:pt>
                <c:pt idx="14">
                  <c:v>379.03869380089679</c:v>
                </c:pt>
                <c:pt idx="15">
                  <c:v>427.3751841598264</c:v>
                </c:pt>
                <c:pt idx="16">
                  <c:v>455.67508540158991</c:v>
                </c:pt>
                <c:pt idx="17">
                  <c:v>434.80821474250001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499</c:v>
                </c:pt>
                <c:pt idx="22">
                  <c:v>399</c:v>
                </c:pt>
                <c:pt idx="23">
                  <c:v>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3AB-4798-B1D9-D9FEDB0C9D56}"/>
            </c:ext>
          </c:extLst>
        </c:ser>
        <c:ser>
          <c:idx val="1"/>
          <c:order val="1"/>
          <c:tx>
            <c:strRef>
              <c:f>'Graf_+sol+ramp+tmin'!$E$1</c:f>
              <c:strCache>
                <c:ptCount val="1"/>
                <c:pt idx="0">
                  <c:v>Gas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'Graf_+sol+ramp+tmin'!$E$2:$E$25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50</c:v>
                </c:pt>
                <c:pt idx="14">
                  <c:v>50</c:v>
                </c:pt>
                <c:pt idx="15">
                  <c:v>50</c:v>
                </c:pt>
                <c:pt idx="16">
                  <c:v>49.999999999999986</c:v>
                </c:pt>
                <c:pt idx="17">
                  <c:v>227.18496932018718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300</c:v>
                </c:pt>
                <c:pt idx="22">
                  <c:v>100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AB-4798-B1D9-D9FEDB0C9D56}"/>
            </c:ext>
          </c:extLst>
        </c:ser>
        <c:ser>
          <c:idx val="2"/>
          <c:order val="2"/>
          <c:tx>
            <c:strRef>
              <c:f>'Graf_+sol+ramp+tmin'!$F$1</c:f>
              <c:strCache>
                <c:ptCount val="1"/>
                <c:pt idx="0">
                  <c:v>Oil</c:v>
                </c:pt>
              </c:strCache>
            </c:strRef>
          </c:tx>
          <c:spPr>
            <a:ln w="28575" cap="rnd">
              <a:solidFill>
                <a:schemeClr val="bg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val>
            <c:numRef>
              <c:f>'Graf_+sol+ramp+tmin'!$F$2:$F$25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AB-4798-B1D9-D9FEDB0C9D56}"/>
            </c:ext>
          </c:extLst>
        </c:ser>
        <c:ser>
          <c:idx val="3"/>
          <c:order val="3"/>
          <c:tx>
            <c:strRef>
              <c:f>'Graf_+sol+ramp+tmin'!$G$1</c:f>
              <c:strCache>
                <c:ptCount val="1"/>
                <c:pt idx="0">
                  <c:v>Solar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val>
            <c:numRef>
              <c:f>'Graf_+sol+ramp+tmin'!$G$2:$G$25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221.84499813816433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284.39457962989945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193.32491459841009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3AB-4798-B1D9-D9FEDB0C9D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Tiempo [h]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30" b="1" err="1"/>
                  <a:t>Producción</a:t>
                </a:r>
                <a:r>
                  <a:rPr lang="en-US" sz="1330" b="1"/>
                  <a:t> [MW]</a:t>
                </a:r>
              </a:p>
            </c:rich>
          </c:tx>
          <c:layout>
            <c:manualLayout>
              <c:xMode val="edge"/>
              <c:yMode val="edge"/>
              <c:x val="2.1842576082465183E-2"/>
              <c:y val="0.11320857993226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6368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9716348924547"/>
          <c:y val="0.86862235298142387"/>
          <c:w val="0.4180567302150906"/>
          <c:h val="0.112757493267910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Carbón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33849087229496017"/>
        </c:manualLayout>
      </c:layout>
      <c:lineChart>
        <c:grouping val="standard"/>
        <c:varyColors val="0"/>
        <c:ser>
          <c:idx val="0"/>
          <c:order val="0"/>
          <c:tx>
            <c:strRef>
              <c:f>'Graf_UnitCom +sol'!$H$1</c:f>
              <c:strCache>
                <c:ptCount val="1"/>
                <c:pt idx="0">
                  <c:v>Xc</c:v>
                </c:pt>
              </c:strCache>
            </c:strRef>
          </c:tx>
          <c:spPr>
            <a:ln w="12700" cap="sq">
              <a:solidFill>
                <a:schemeClr val="tx1"/>
              </a:solidFill>
            </a:ln>
          </c:spPr>
          <c:marker>
            <c:symbol val="circle"/>
            <c:size val="7"/>
            <c:spPr>
              <a:noFill/>
              <a:ln w="12700">
                <a:solidFill>
                  <a:schemeClr val="tx1"/>
                </a:solidFill>
              </a:ln>
            </c:spPr>
          </c:marker>
          <c:val>
            <c:numRef>
              <c:f>'Graf_UnitCom +sol'!$H$2:$H$25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93-4D94-88FB-FD5D7BAA75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'Graf_UnitCom +sol'!$I$1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'Graf_UnitCom +sol'!$I$2:$I$25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6D93-4D94-88FB-FD5D7BAA7546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1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1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6D93-4D94-88FB-FD5D7BAA7546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600"/>
      </a:pPr>
      <a:endParaRPr lang="es-CL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Gas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42952521089222512"/>
        </c:manualLayout>
      </c:layout>
      <c:lineChart>
        <c:grouping val="standard"/>
        <c:varyColors val="0"/>
        <c:ser>
          <c:idx val="1"/>
          <c:order val="1"/>
          <c:tx>
            <c:strRef>
              <c:f>'Graf_UnitCom +sol'!$I$1</c:f>
              <c:strCache>
                <c:ptCount val="1"/>
                <c:pt idx="0">
                  <c:v>Xg</c:v>
                </c:pt>
              </c:strCache>
            </c:strRef>
          </c:tx>
          <c:spPr>
            <a:ln w="12700"/>
          </c:spPr>
          <c:marker>
            <c:symbol val="circle"/>
            <c:size val="5"/>
            <c:spPr>
              <a:noFill/>
              <a:ln w="12700"/>
            </c:spPr>
          </c:marker>
          <c:val>
            <c:numRef>
              <c:f>'Graf_UnitCom +sol'!$I$2:$I$25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9FEB-4820-8266-766C73A57C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'Graf_UnitCom +sol'!$H$1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'Graf_UnitCom +sol'!$H$2:$H$25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9FEB-4820-8266-766C73A57CBC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1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1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9FEB-4820-8266-766C73A57CBC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600"/>
      </a:pPr>
      <a:endParaRPr lang="es-CL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Oil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42952521089222512"/>
        </c:manualLayout>
      </c:layout>
      <c:lineChart>
        <c:grouping val="standard"/>
        <c:varyColors val="0"/>
        <c:ser>
          <c:idx val="2"/>
          <c:order val="2"/>
          <c:tx>
            <c:strRef>
              <c:f>'Graf_UnitCom +sol'!$J$1</c:f>
              <c:strCache>
                <c:ptCount val="1"/>
                <c:pt idx="0">
                  <c:v>Xo</c:v>
                </c:pt>
              </c:strCache>
            </c:strRef>
          </c:tx>
          <c:spPr>
            <a:ln w="15875">
              <a:solidFill>
                <a:schemeClr val="bg1">
                  <a:lumMod val="50000"/>
                </a:schemeClr>
              </a:solidFill>
            </a:ln>
          </c:spPr>
          <c:marker>
            <c:symbol val="circle"/>
            <c:size val="9"/>
            <c:spPr>
              <a:noFill/>
              <a:ln w="15875">
                <a:solidFill>
                  <a:schemeClr val="bg1">
                    <a:lumMod val="50000"/>
                  </a:schemeClr>
                </a:solidFill>
              </a:ln>
            </c:spPr>
          </c:marker>
          <c:val>
            <c:numRef>
              <c:f>'Graf_UnitCom +sol'!$J$2:$J$25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2B8A-440E-9922-95C3E03D3A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'Graf_UnitCom +sol'!$H$1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'Graf_UnitCom +sol'!$H$2:$H$25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2B8A-440E-9922-95C3E03D3A25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'Graf_UnitCom +sol'!$I$2:$I$25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2B8A-440E-9922-95C3E03D3A25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500"/>
      </a:pPr>
      <a:endParaRPr lang="es-CL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Carbón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42952521089222512"/>
        </c:manualLayout>
      </c:layout>
      <c:lineChart>
        <c:grouping val="standard"/>
        <c:varyColors val="0"/>
        <c:ser>
          <c:idx val="0"/>
          <c:order val="0"/>
          <c:tx>
            <c:strRef>
              <c:f>'Graf_+sol+ramp+tmin'!$H$1</c:f>
              <c:strCache>
                <c:ptCount val="1"/>
                <c:pt idx="0">
                  <c:v>Xc</c:v>
                </c:pt>
              </c:strCache>
            </c:strRef>
          </c:tx>
          <c:spPr>
            <a:ln w="12700" cap="sq">
              <a:solidFill>
                <a:schemeClr val="tx1"/>
              </a:solidFill>
            </a:ln>
          </c:spPr>
          <c:marker>
            <c:symbol val="circle"/>
            <c:size val="7"/>
            <c:spPr>
              <a:noFill/>
              <a:ln w="12700">
                <a:solidFill>
                  <a:schemeClr val="tx1"/>
                </a:solidFill>
              </a:ln>
            </c:spPr>
          </c:marker>
          <c:val>
            <c:numRef>
              <c:f>'Graf_+sol+ramp+tmin'!$H$2:$H$25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7C4-405F-AE05-3A7F70E146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'Graf_+sol+ramp+tmin'!$I$1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'Graf_+sol+ramp+tmin'!$I$2:$I$25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47C4-405F-AE05-3A7F70E1465D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47C4-405F-AE05-3A7F70E1465D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600"/>
      </a:pPr>
      <a:endParaRPr lang="es-C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Carbón On/Off</a:t>
            </a:r>
          </a:p>
        </c:rich>
      </c:tx>
      <c:layout>
        <c:manualLayout>
          <c:xMode val="edge"/>
          <c:yMode val="edge"/>
          <c:x val="0.3998071894632812"/>
          <c:y val="2.851551007757792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34960330009014834"/>
        </c:manualLayout>
      </c:layout>
      <c:lineChart>
        <c:grouping val="standard"/>
        <c:varyColors val="0"/>
        <c:ser>
          <c:idx val="0"/>
          <c:order val="0"/>
          <c:tx>
            <c:strRef>
              <c:f>Graf_UnitCom!$H$1</c:f>
              <c:strCache>
                <c:ptCount val="1"/>
                <c:pt idx="0">
                  <c:v>Xc</c:v>
                </c:pt>
              </c:strCache>
            </c:strRef>
          </c:tx>
          <c:spPr>
            <a:ln w="38100" cap="sq">
              <a:solidFill>
                <a:schemeClr val="tx1"/>
              </a:solidFill>
            </a:ln>
          </c:spPr>
          <c:marker>
            <c:symbol val="circle"/>
            <c:size val="7"/>
            <c:spPr>
              <a:noFill/>
              <a:ln w="12700">
                <a:solidFill>
                  <a:schemeClr val="tx1"/>
                </a:solidFill>
              </a:ln>
            </c:spPr>
          </c:marker>
          <c:val>
            <c:numRef>
              <c:f>Graf_UnitCom!$H$2:$H$25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C1-478C-8FD8-445B24DB2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Graf_UnitCom!$I$1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Graf_UnitCom!$I$2:$I$25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0DC1-478C-8FD8-445B24DB2B1B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0DC1-478C-8FD8-445B24DB2B1B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739978953610872"/>
              <c:y val="0.85669953226697149"/>
            </c:manualLayout>
          </c:layout>
          <c:overlay val="0"/>
        </c:title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solidFill>
        <a:srgbClr val="C00000"/>
      </a:solidFill>
    </a:ln>
  </c:spPr>
  <c:txPr>
    <a:bodyPr/>
    <a:lstStyle/>
    <a:p>
      <a:pPr>
        <a:defRPr sz="800"/>
      </a:pPr>
      <a:endParaRPr lang="es-CL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Gas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42952521089222512"/>
        </c:manualLayout>
      </c:layout>
      <c:lineChart>
        <c:grouping val="standard"/>
        <c:varyColors val="0"/>
        <c:ser>
          <c:idx val="1"/>
          <c:order val="1"/>
          <c:tx>
            <c:strRef>
              <c:f>'Graf_+sol+ramp+tmin'!$I$1</c:f>
              <c:strCache>
                <c:ptCount val="1"/>
                <c:pt idx="0">
                  <c:v>Xg</c:v>
                </c:pt>
              </c:strCache>
            </c:strRef>
          </c:tx>
          <c:spPr>
            <a:ln w="12700"/>
          </c:spPr>
          <c:marker>
            <c:symbol val="circle"/>
            <c:size val="5"/>
            <c:spPr>
              <a:noFill/>
              <a:ln w="12700"/>
            </c:spPr>
          </c:marker>
          <c:val>
            <c:numRef>
              <c:f>'Graf_+sol+ramp+tmin'!$I$2:$I$25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A95A-410A-B093-8642563A73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'Graf_+sol+ramp+tmin'!$H$1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'Graf_+sol+ramp+tmin'!$H$2:$H$25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A95A-410A-B093-8642563A73CF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'Graf_+sol+ramp+tmin'!$J$1</c15:sqref>
                        </c15:formulaRef>
                      </c:ext>
                    </c:extLst>
                    <c:strCache>
                      <c:ptCount val="1"/>
                      <c:pt idx="0">
                        <c:v>Xo</c:v>
                      </c:pt>
                    </c:strCache>
                  </c:strRef>
                </c:tx>
                <c:spPr>
                  <a:ln w="38100">
                    <a:solidFill>
                      <a:schemeClr val="bg1">
                        <a:lumMod val="50000"/>
                      </a:schemeClr>
                    </a:solidFill>
                  </a:ln>
                </c:spPr>
                <c:marker>
                  <c:symbol val="circle"/>
                  <c:size val="9"/>
                  <c:spPr>
                    <a:noFill/>
                    <a:ln w="38100">
                      <a:solidFill>
                        <a:schemeClr val="bg1">
                          <a:lumMod val="50000"/>
                        </a:schemeClr>
                      </a:solidFill>
                    </a:ln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'Graf_+sol+ramp+tmin'!$J$2:$J$25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0</c:v>
                      </c:pt>
                      <c:pt idx="12">
                        <c:v>0</c:v>
                      </c:pt>
                      <c:pt idx="13">
                        <c:v>0</c:v>
                      </c:pt>
                      <c:pt idx="14">
                        <c:v>0</c:v>
                      </c:pt>
                      <c:pt idx="15">
                        <c:v>0</c:v>
                      </c:pt>
                      <c:pt idx="16">
                        <c:v>0</c:v>
                      </c:pt>
                      <c:pt idx="17">
                        <c:v>0</c:v>
                      </c:pt>
                      <c:pt idx="18">
                        <c:v>0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0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A95A-410A-B093-8642563A73CF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600"/>
      </a:pPr>
      <a:endParaRPr lang="es-CL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Oil On/Off</a:t>
            </a:r>
          </a:p>
        </c:rich>
      </c:tx>
      <c:layout>
        <c:manualLayout>
          <c:xMode val="edge"/>
          <c:yMode val="edge"/>
          <c:x val="0.42260695623272782"/>
          <c:y val="2.85156375714855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786936906456E-2"/>
          <c:y val="0.35055822541424381"/>
          <c:w val="0.87555249179863737"/>
          <c:h val="0.42952521089222512"/>
        </c:manualLayout>
      </c:layout>
      <c:lineChart>
        <c:grouping val="standard"/>
        <c:varyColors val="0"/>
        <c:ser>
          <c:idx val="2"/>
          <c:order val="2"/>
          <c:tx>
            <c:strRef>
              <c:f>'Graf_+sol+ramp+tmin'!$J$1</c:f>
              <c:strCache>
                <c:ptCount val="1"/>
                <c:pt idx="0">
                  <c:v>Xo</c:v>
                </c:pt>
              </c:strCache>
            </c:strRef>
          </c:tx>
          <c:spPr>
            <a:ln w="12700">
              <a:solidFill>
                <a:schemeClr val="bg1">
                  <a:lumMod val="50000"/>
                </a:schemeClr>
              </a:solidFill>
            </a:ln>
          </c:spPr>
          <c:marker>
            <c:symbol val="circle"/>
            <c:size val="9"/>
            <c:spPr>
              <a:noFill/>
              <a:ln w="12700">
                <a:solidFill>
                  <a:schemeClr val="bg1">
                    <a:lumMod val="50000"/>
                  </a:schemeClr>
                </a:solidFill>
              </a:ln>
            </c:spPr>
          </c:marker>
          <c:val>
            <c:numRef>
              <c:f>'Graf_+sol+ramp+tmin'!$J$2:$J$25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9EE1-4100-943F-7E6CAB0F0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'Graf_+sol+ramp+tmin'!$H$1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'Graf_+sol+ramp+tmin'!$H$2:$H$25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9EE1-4100-943F-7E6CAB0F0FA8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'Graf_+sol+ramp+tmin'!$I$2:$I$25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0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9EE1-4100-943F-7E6CAB0F0FA8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359985119970232"/>
              <c:y val="0.87668032513054561"/>
            </c:manualLayout>
          </c:layout>
          <c:overlay val="0"/>
        </c:title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legend>
      <c:legendPos val="t"/>
      <c:layout>
        <c:manualLayout>
          <c:xMode val="edge"/>
          <c:yMode val="edge"/>
          <c:x val="0.47919038855686791"/>
          <c:y val="0.16743656393303241"/>
          <c:w val="0.10415268998541297"/>
          <c:h val="7.8174262447288881E-2"/>
        </c:manualLayout>
      </c:layout>
      <c:overlay val="0"/>
    </c:legend>
    <c:plotVisOnly val="1"/>
    <c:dispBlanksAs val="gap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 sz="600">
          <a:solidFill>
            <a:schemeClr val="dk1"/>
          </a:solidFill>
          <a:latin typeface="+mn-lt"/>
          <a:ea typeface="+mn-ea"/>
          <a:cs typeface="+mn-cs"/>
        </a:defRPr>
      </a:pPr>
      <a:endParaRPr lang="es-C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/>
            </a:pPr>
            <a:r>
              <a:rPr lang="en-US" sz="1000"/>
              <a:t>Oil On/Off</a:t>
            </a:r>
          </a:p>
        </c:rich>
      </c:tx>
      <c:layout>
        <c:manualLayout>
          <c:xMode val="edge"/>
          <c:yMode val="edge"/>
          <c:x val="0.43400695362851349"/>
          <c:y val="9.347812557811610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7328657686392553E-2"/>
          <c:y val="0.28559639417523236"/>
          <c:w val="0.87555249179863737"/>
          <c:h val="0.42952521089222512"/>
        </c:manualLayout>
      </c:layout>
      <c:lineChart>
        <c:grouping val="standard"/>
        <c:varyColors val="0"/>
        <c:ser>
          <c:idx val="2"/>
          <c:order val="2"/>
          <c:tx>
            <c:strRef>
              <c:f>Graf_UnitCom!$J$1</c:f>
              <c:strCache>
                <c:ptCount val="1"/>
                <c:pt idx="0">
                  <c:v>Xo</c:v>
                </c:pt>
              </c:strCache>
              <c:extLst xmlns:c15="http://schemas.microsoft.com/office/drawing/2012/chart"/>
            </c:strRef>
          </c:tx>
          <c:spPr>
            <a:ln w="38100">
              <a:solidFill>
                <a:schemeClr val="bg1">
                  <a:lumMod val="50000"/>
                </a:schemeClr>
              </a:solidFill>
            </a:ln>
          </c:spPr>
          <c:marker>
            <c:symbol val="circle"/>
            <c:size val="9"/>
            <c:spPr>
              <a:noFill/>
              <a:ln w="12700">
                <a:solidFill>
                  <a:schemeClr val="bg1">
                    <a:lumMod val="50000"/>
                  </a:schemeClr>
                </a:solidFill>
              </a:ln>
            </c:spPr>
          </c:marker>
          <c:val>
            <c:numRef>
              <c:f>Graf_UnitCom!$J$2:$J$25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  <c:extLst xmlns:c15="http://schemas.microsoft.com/office/drawing/2012/chart"/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98AA-4718-A776-12C1EF5B3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Graf_UnitCom!$H$1</c15:sqref>
                        </c15:formulaRef>
                      </c:ext>
                    </c:extLst>
                    <c:strCache>
                      <c:ptCount val="1"/>
                      <c:pt idx="0">
                        <c:v>Xc</c:v>
                      </c:pt>
                    </c:strCache>
                  </c:strRef>
                </c:tx>
                <c:spPr>
                  <a:ln w="38100" cap="sq">
                    <a:solidFill>
                      <a:schemeClr val="tx1"/>
                    </a:solidFill>
                  </a:ln>
                </c:spPr>
                <c:marker>
                  <c:symbol val="circle"/>
                  <c:size val="7"/>
                  <c:spPr>
                    <a:noFill/>
                    <a:ln w="38100">
                      <a:solidFill>
                        <a:schemeClr val="tx1"/>
                      </a:solidFill>
                    </a:ln>
                  </c:spPr>
                </c:marker>
                <c:val>
                  <c:numRef>
                    <c:extLst>
                      <c:ext uri="{02D57815-91ED-43cb-92C2-25804820EDAC}">
                        <c15:formulaRef>
                          <c15:sqref>Graf_UnitCom!$H$2:$H$25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1</c:v>
                      </c:pt>
                      <c:pt idx="5">
                        <c:v>1</c:v>
                      </c:pt>
                      <c:pt idx="6">
                        <c:v>1</c:v>
                      </c:pt>
                      <c:pt idx="7">
                        <c:v>1</c:v>
                      </c:pt>
                      <c:pt idx="8">
                        <c:v>1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1</c:v>
                      </c:pt>
                      <c:pt idx="23">
                        <c:v>1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98AA-4718-A776-12C1EF5B327C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Graf_UnitCom!$I$1</c15:sqref>
                        </c15:formulaRef>
                      </c:ext>
                    </c:extLst>
                    <c:strCache>
                      <c:ptCount val="1"/>
                      <c:pt idx="0">
                        <c:v>Xg</c:v>
                      </c:pt>
                    </c:strCache>
                  </c:strRef>
                </c:tx>
                <c:spPr>
                  <a:ln w="38100"/>
                </c:spPr>
                <c:marker>
                  <c:symbol val="circle"/>
                  <c:size val="5"/>
                  <c:spPr>
                    <a:noFill/>
                    <a:ln w="38100"/>
                  </c:spPr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Graf_UnitCom!$I$2:$I$25</c15:sqref>
                        </c15:formulaRef>
                      </c:ext>
                    </c:extLst>
                    <c:numCache>
                      <c:formatCode>General</c:formatCode>
                      <c:ptCount val="24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1</c:v>
                      </c:pt>
                      <c:pt idx="10">
                        <c:v>1</c:v>
                      </c:pt>
                      <c:pt idx="11">
                        <c:v>1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1</c:v>
                      </c:pt>
                      <c:pt idx="15">
                        <c:v>1</c:v>
                      </c:pt>
                      <c:pt idx="16">
                        <c:v>1</c:v>
                      </c:pt>
                      <c:pt idx="17">
                        <c:v>1</c:v>
                      </c:pt>
                      <c:pt idx="18">
                        <c:v>1</c:v>
                      </c:pt>
                      <c:pt idx="19">
                        <c:v>1</c:v>
                      </c:pt>
                      <c:pt idx="20">
                        <c:v>1</c:v>
                      </c:pt>
                      <c:pt idx="21">
                        <c:v>1</c:v>
                      </c:pt>
                      <c:pt idx="22">
                        <c:v>0</c:v>
                      </c:pt>
                      <c:pt idx="23">
                        <c:v>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2-98AA-4718-A776-12C1EF5B327C}"/>
                  </c:ext>
                </c:extLst>
              </c15:ser>
            </c15:filteredLineSeries>
          </c:ext>
        </c:extLst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359985119970232"/>
              <c:y val="0.87668032513054561"/>
            </c:manualLayout>
          </c:layout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s-CL"/>
          </a:p>
        </c:txPr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800"/>
                </a:pPr>
                <a:r>
                  <a:rPr lang="en-US" sz="800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solidFill>
        <a:srgbClr val="C00000"/>
      </a:solidFill>
    </a:ln>
  </c:spPr>
  <c:txPr>
    <a:bodyPr/>
    <a:lstStyle/>
    <a:p>
      <a:pPr>
        <a:defRPr sz="600"/>
      </a:pPr>
      <a:endParaRPr lang="es-C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L"/>
              <a:t>Generación</a:t>
            </a:r>
          </a:p>
        </c:rich>
      </c:tx>
      <c:layout>
        <c:manualLayout>
          <c:xMode val="edge"/>
          <c:yMode val="edge"/>
          <c:x val="0.45732907901072606"/>
          <c:y val="1.0714361716312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Graf_UnitCom!$D$1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399</c:v>
                </c:pt>
                <c:pt idx="8">
                  <c:v>499</c:v>
                </c:pt>
                <c:pt idx="9">
                  <c:v>500</c:v>
                </c:pt>
                <c:pt idx="10">
                  <c:v>500</c:v>
                </c:pt>
                <c:pt idx="11">
                  <c:v>500</c:v>
                </c:pt>
                <c:pt idx="12">
                  <c:v>500</c:v>
                </c:pt>
                <c:pt idx="13">
                  <c:v>500</c:v>
                </c:pt>
                <c:pt idx="14">
                  <c:v>500</c:v>
                </c:pt>
                <c:pt idx="15">
                  <c:v>500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D2-43FA-B02A-16E6BD0B942E}"/>
            </c:ext>
          </c:extLst>
        </c:ser>
        <c:ser>
          <c:idx val="1"/>
          <c:order val="2"/>
          <c:tx>
            <c:strRef>
              <c:f>Graf_UnitCom!$E$1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99</c:v>
                </c:pt>
                <c:pt idx="10">
                  <c:v>199</c:v>
                </c:pt>
                <c:pt idx="11">
                  <c:v>299</c:v>
                </c:pt>
                <c:pt idx="12">
                  <c:v>499</c:v>
                </c:pt>
                <c:pt idx="13">
                  <c:v>299</c:v>
                </c:pt>
                <c:pt idx="14">
                  <c:v>199</c:v>
                </c:pt>
                <c:pt idx="15">
                  <c:v>199</c:v>
                </c:pt>
                <c:pt idx="16">
                  <c:v>199</c:v>
                </c:pt>
                <c:pt idx="17">
                  <c:v>299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D2-43FA-B02A-16E6BD0B942E}"/>
            </c:ext>
          </c:extLst>
        </c:ser>
        <c:ser>
          <c:idx val="2"/>
          <c:order val="3"/>
          <c:tx>
            <c:strRef>
              <c:f>Graf_UnitCom!$F$1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</c:v>
                </c:pt>
                <c:pt idx="19">
                  <c:v>199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D2-43FA-B02A-16E6BD0B94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58962991"/>
        <c:axId val="1658963823"/>
        <c:extLst>
          <c:ext xmlns:c15="http://schemas.microsoft.com/office/drawing/2012/chart" uri="{02D57815-91ED-43cb-92C2-25804820EDAC}">
            <c15:filteredAreaSeries>
              <c15:ser>
                <c:idx val="3"/>
                <c:order val="1"/>
                <c:tx>
                  <c:strRef>
                    <c:extLst>
                      <c:ext uri="{02D57815-91ED-43cb-92C2-25804820EDAC}">
                        <c15:formulaRef>
                          <c15:sqref>Graf_UnitCom!$G$1</c15:sqref>
                        </c15:formulaRef>
                      </c:ext>
                    </c:extLst>
                    <c:strCache>
                      <c:ptCount val="1"/>
                      <c:pt idx="0">
                        <c:v>Solar</c:v>
                      </c:pt>
                    </c:strCache>
                  </c:strRef>
                </c:tx>
                <c:spPr>
                  <a:solidFill>
                    <a:srgbClr val="FFFF00"/>
                  </a:soli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val>
                  <c:numRef>
                    <c:extLst>
                      <c:ext uri="{02D57815-91ED-43cb-92C2-25804820EDAC}">
                        <c15:formulaRef>
                          <c15:sqref>Graf_UnitCom!$G$2:$G$25</c15:sqref>
                        </c15:formulaRef>
                      </c:ext>
                    </c:extLst>
                    <c:numCache>
                      <c:formatCode>General</c:formatCode>
                      <c:ptCount val="2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86D2-43FA-B02A-16E6BD0B942E}"/>
                  </c:ext>
                </c:extLst>
              </c15:ser>
            </c15:filteredAreaSeries>
          </c:ext>
        </c:extLst>
      </c:areaChart>
      <c:catAx>
        <c:axId val="165896299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horas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3823"/>
        <c:crosses val="autoZero"/>
        <c:auto val="1"/>
        <c:lblAlgn val="ctr"/>
        <c:lblOffset val="100"/>
        <c:noMultiLvlLbl val="0"/>
      </c:catAx>
      <c:valAx>
        <c:axId val="165896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299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L">
                <a:solidFill>
                  <a:schemeClr val="tx1"/>
                </a:solidFill>
              </a:rPr>
              <a:t>Perfil Solar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Graf_UnitCom!$AB$1</c:f>
              <c:strCache>
                <c:ptCount val="1"/>
                <c:pt idx="0">
                  <c:v>psol</c:v>
                </c:pt>
              </c:strCache>
            </c:strRef>
          </c:tx>
          <c:spPr>
            <a:ln w="63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">
                <a:solidFill>
                  <a:schemeClr val="accent1"/>
                </a:solidFill>
              </a:ln>
              <a:effectLst/>
            </c:spPr>
          </c:marker>
          <c:dPt>
            <c:idx val="8"/>
            <c:marker>
              <c:symbol val="circle"/>
              <c:size val="5"/>
              <c:spPr>
                <a:solidFill>
                  <a:schemeClr val="accent1"/>
                </a:solidFill>
                <a:ln w="3175">
                  <a:solidFill>
                    <a:schemeClr val="accent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6826-43AB-A16B-9C455EBA0B21}"/>
              </c:ext>
            </c:extLst>
          </c:dPt>
          <c:yVal>
            <c:numRef>
              <c:f>Graf_UnitCom!$AB$2:$AB$25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0.16013405216377677</c:v>
                </c:pt>
                <c:pt idx="8">
                  <c:v>0.36992784712440846</c:v>
                </c:pt>
                <c:pt idx="9">
                  <c:v>0.56945186480375176</c:v>
                </c:pt>
                <c:pt idx="10">
                  <c:v>0.73948332712721465</c:v>
                </c:pt>
                <c:pt idx="11">
                  <c:v>0.86591005984857083</c:v>
                </c:pt>
                <c:pt idx="12">
                  <c:v>0.93638458508049072</c:v>
                </c:pt>
                <c:pt idx="13">
                  <c:v>0.94798193209966497</c:v>
                </c:pt>
                <c:pt idx="14">
                  <c:v>0.89987102066367708</c:v>
                </c:pt>
                <c:pt idx="15">
                  <c:v>0.73874938613391194</c:v>
                </c:pt>
                <c:pt idx="16">
                  <c:v>0.64441638199470053</c:v>
                </c:pt>
                <c:pt idx="17">
                  <c:v>0.45668938645770935</c:v>
                </c:pt>
                <c:pt idx="18">
                  <c:v>0.24938343559937617</c:v>
                </c:pt>
                <c:pt idx="19">
                  <c:v>5.0339717540650086E-2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826-43AB-A16B-9C455EBA0B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9070479"/>
        <c:axId val="1719062991"/>
      </c:scatterChart>
      <c:valAx>
        <c:axId val="1719070479"/>
        <c:scaling>
          <c:orientation val="minMax"/>
          <c:max val="2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719062991"/>
        <c:crosses val="autoZero"/>
        <c:crossBetween val="midCat"/>
      </c:valAx>
      <c:valAx>
        <c:axId val="17190629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71907047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800"/>
      </a:pPr>
      <a:endParaRPr lang="es-C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L"/>
              <a:t>Generación</a:t>
            </a:r>
          </a:p>
        </c:rich>
      </c:tx>
      <c:layout>
        <c:manualLayout>
          <c:xMode val="edge"/>
          <c:yMode val="edge"/>
          <c:x val="0.45732907901072606"/>
          <c:y val="1.07143617163127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8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>
        <c:manualLayout>
          <c:layoutTarget val="inner"/>
          <c:xMode val="edge"/>
          <c:yMode val="edge"/>
          <c:x val="0.20818870367112338"/>
          <c:y val="0.20137453548780263"/>
          <c:w val="0.75835853980587387"/>
          <c:h val="0.54193790722765822"/>
        </c:manualLayout>
      </c:layout>
      <c:areaChart>
        <c:grouping val="stacked"/>
        <c:varyColors val="0"/>
        <c:ser>
          <c:idx val="0"/>
          <c:order val="0"/>
          <c:tx>
            <c:strRef>
              <c:f>Graf_UnitCom!$D$1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399</c:v>
                </c:pt>
                <c:pt idx="8">
                  <c:v>499</c:v>
                </c:pt>
                <c:pt idx="9">
                  <c:v>500</c:v>
                </c:pt>
                <c:pt idx="10">
                  <c:v>500</c:v>
                </c:pt>
                <c:pt idx="11">
                  <c:v>500</c:v>
                </c:pt>
                <c:pt idx="12">
                  <c:v>500</c:v>
                </c:pt>
                <c:pt idx="13">
                  <c:v>500</c:v>
                </c:pt>
                <c:pt idx="14">
                  <c:v>500</c:v>
                </c:pt>
                <c:pt idx="15">
                  <c:v>500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D-4236-81BC-4B72C8A85437}"/>
            </c:ext>
          </c:extLst>
        </c:ser>
        <c:ser>
          <c:idx val="1"/>
          <c:order val="2"/>
          <c:tx>
            <c:strRef>
              <c:f>Graf_UnitCom!$E$1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99</c:v>
                </c:pt>
                <c:pt idx="10">
                  <c:v>199</c:v>
                </c:pt>
                <c:pt idx="11">
                  <c:v>299</c:v>
                </c:pt>
                <c:pt idx="12">
                  <c:v>499</c:v>
                </c:pt>
                <c:pt idx="13">
                  <c:v>299</c:v>
                </c:pt>
                <c:pt idx="14">
                  <c:v>199</c:v>
                </c:pt>
                <c:pt idx="15">
                  <c:v>199</c:v>
                </c:pt>
                <c:pt idx="16">
                  <c:v>199</c:v>
                </c:pt>
                <c:pt idx="17">
                  <c:v>299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8D-4236-81BC-4B72C8A85437}"/>
            </c:ext>
          </c:extLst>
        </c:ser>
        <c:ser>
          <c:idx val="2"/>
          <c:order val="3"/>
          <c:tx>
            <c:strRef>
              <c:f>Graf_UnitCom!$F$1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Graf_UnitCom!$F$2:$F$25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2</c:v>
                </c:pt>
                <c:pt idx="19">
                  <c:v>199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8D-4236-81BC-4B72C8A85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58962991"/>
        <c:axId val="1658963823"/>
        <c:extLst>
          <c:ext xmlns:c15="http://schemas.microsoft.com/office/drawing/2012/chart" uri="{02D57815-91ED-43cb-92C2-25804820EDAC}">
            <c15:filteredAreaSeries>
              <c15:ser>
                <c:idx val="3"/>
                <c:order val="1"/>
                <c:tx>
                  <c:strRef>
                    <c:extLst>
                      <c:ext uri="{02D57815-91ED-43cb-92C2-25804820EDAC}">
                        <c15:formulaRef>
                          <c15:sqref>Graf_UnitCom!$G$1</c15:sqref>
                        </c15:formulaRef>
                      </c:ext>
                    </c:extLst>
                    <c:strCache>
                      <c:ptCount val="1"/>
                      <c:pt idx="0">
                        <c:v>Solar</c:v>
                      </c:pt>
                    </c:strCache>
                  </c:strRef>
                </c:tx>
                <c:spPr>
                  <a:solidFill>
                    <a:srgbClr val="FFFF00"/>
                  </a:soli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</c:spPr>
                <c:val>
                  <c:numRef>
                    <c:extLst>
                      <c:ext uri="{02D57815-91ED-43cb-92C2-25804820EDAC}">
                        <c15:formulaRef>
                          <c15:sqref>Graf_UnitCom!$G$2:$G$25</c15:sqref>
                        </c15:formulaRef>
                      </c:ext>
                    </c:extLst>
                    <c:numCache>
                      <c:formatCode>General</c:formatCode>
                      <c:ptCount val="2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2D8D-4236-81BC-4B72C8A85437}"/>
                  </c:ext>
                </c:extLst>
              </c15:ser>
            </c15:filteredAreaSeries>
          </c:ext>
        </c:extLst>
      </c:areaChart>
      <c:catAx>
        <c:axId val="165896299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horas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3823"/>
        <c:crosses val="autoZero"/>
        <c:auto val="1"/>
        <c:lblAlgn val="ctr"/>
        <c:lblOffset val="100"/>
        <c:noMultiLvlLbl val="0"/>
      </c:catAx>
      <c:valAx>
        <c:axId val="165896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299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9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CL"/>
              <a:t>Generación</a:t>
            </a:r>
          </a:p>
        </c:rich>
      </c:tx>
      <c:layout>
        <c:manualLayout>
          <c:xMode val="edge"/>
          <c:yMode val="edge"/>
          <c:x val="0.4573291410884111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8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'Graf_UnitCom +sol'!$D$1</c:f>
              <c:strCache>
                <c:ptCount val="1"/>
                <c:pt idx="0">
                  <c:v>Carbón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+sol'!$D$2:$D$25</c:f>
              <c:numCache>
                <c:formatCode>General</c:formatCode>
                <c:ptCount val="24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  <c:pt idx="3">
                  <c:v>199</c:v>
                </c:pt>
                <c:pt idx="4">
                  <c:v>199</c:v>
                </c:pt>
                <c:pt idx="5">
                  <c:v>199</c:v>
                </c:pt>
                <c:pt idx="6">
                  <c:v>299</c:v>
                </c:pt>
                <c:pt idx="7">
                  <c:v>350.95978435086698</c:v>
                </c:pt>
                <c:pt idx="8">
                  <c:v>388.02164586267747</c:v>
                </c:pt>
                <c:pt idx="9">
                  <c:v>428.1644405588745</c:v>
                </c:pt>
                <c:pt idx="10">
                  <c:v>477.15500186183561</c:v>
                </c:pt>
                <c:pt idx="11">
                  <c:v>489.22698204542871</c:v>
                </c:pt>
                <c:pt idx="12">
                  <c:v>500</c:v>
                </c:pt>
                <c:pt idx="13">
                  <c:v>500</c:v>
                </c:pt>
                <c:pt idx="14">
                  <c:v>429.03869380089685</c:v>
                </c:pt>
                <c:pt idx="15">
                  <c:v>477.3751841598264</c:v>
                </c:pt>
                <c:pt idx="16">
                  <c:v>500</c:v>
                </c:pt>
                <c:pt idx="17">
                  <c:v>500</c:v>
                </c:pt>
                <c:pt idx="18">
                  <c:v>500</c:v>
                </c:pt>
                <c:pt idx="19">
                  <c:v>500</c:v>
                </c:pt>
                <c:pt idx="20">
                  <c:v>500</c:v>
                </c:pt>
                <c:pt idx="21">
                  <c:v>500</c:v>
                </c:pt>
                <c:pt idx="22">
                  <c:v>499</c:v>
                </c:pt>
                <c:pt idx="23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20-41D2-B85D-3BB7C747615A}"/>
            </c:ext>
          </c:extLst>
        </c:ser>
        <c:ser>
          <c:idx val="3"/>
          <c:order val="1"/>
          <c:tx>
            <c:strRef>
              <c:f>'Graf_UnitCom +sol'!$G$1</c:f>
              <c:strCache>
                <c:ptCount val="1"/>
                <c:pt idx="0">
                  <c:v>Solar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+sol'!$G$2:$G$25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48.040215649133017</c:v>
                </c:pt>
                <c:pt idx="8">
                  <c:v>110.97835413732253</c:v>
                </c:pt>
                <c:pt idx="9">
                  <c:v>170.8355594411255</c:v>
                </c:pt>
                <c:pt idx="10">
                  <c:v>221.84499813816439</c:v>
                </c:pt>
                <c:pt idx="11">
                  <c:v>259.77301795457123</c:v>
                </c:pt>
                <c:pt idx="12">
                  <c:v>280.91537552414724</c:v>
                </c:pt>
                <c:pt idx="13">
                  <c:v>284.39457962989951</c:v>
                </c:pt>
                <c:pt idx="14">
                  <c:v>269.96130619910315</c:v>
                </c:pt>
                <c:pt idx="15">
                  <c:v>221.6248158401736</c:v>
                </c:pt>
                <c:pt idx="16">
                  <c:v>193.32491459841015</c:v>
                </c:pt>
                <c:pt idx="17">
                  <c:v>137.00681593731281</c:v>
                </c:pt>
                <c:pt idx="18">
                  <c:v>74.815030679812821</c:v>
                </c:pt>
                <c:pt idx="19">
                  <c:v>15.101915262195027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20-41D2-B85D-3BB7C747615A}"/>
            </c:ext>
          </c:extLst>
        </c:ser>
        <c:ser>
          <c:idx val="1"/>
          <c:order val="2"/>
          <c:tx>
            <c:strRef>
              <c:f>'Graf_UnitCom +sol'!$E$1</c:f>
              <c:strCache>
                <c:ptCount val="1"/>
                <c:pt idx="0">
                  <c:v>Gas</c:v>
                </c:pt>
              </c:strCache>
            </c:strRef>
          </c:tx>
          <c:spPr>
            <a:solidFill>
              <a:srgbClr val="CC99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+sol'!$E$2:$E$25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50</c:v>
                </c:pt>
                <c:pt idx="12">
                  <c:v>218.08462447585271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161.99318406268719</c:v>
                </c:pt>
                <c:pt idx="18">
                  <c:v>427.18496932018718</c:v>
                </c:pt>
                <c:pt idx="19">
                  <c:v>500</c:v>
                </c:pt>
                <c:pt idx="20">
                  <c:v>500</c:v>
                </c:pt>
                <c:pt idx="21">
                  <c:v>299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20-41D2-B85D-3BB7C747615A}"/>
            </c:ext>
          </c:extLst>
        </c:ser>
        <c:ser>
          <c:idx val="2"/>
          <c:order val="3"/>
          <c:tx>
            <c:strRef>
              <c:f>'Graf_UnitCom +sol'!$F$1</c:f>
              <c:strCache>
                <c:ptCount val="1"/>
                <c:pt idx="0">
                  <c:v>Oil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val>
            <c:numRef>
              <c:f>'Graf_UnitCom +sol'!$F$2:$F$25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14.60542037010044</c:v>
                </c:pt>
                <c:pt idx="14">
                  <c:v>0</c:v>
                </c:pt>
                <c:pt idx="15">
                  <c:v>0</c:v>
                </c:pt>
                <c:pt idx="16">
                  <c:v>5.6750854015897474</c:v>
                </c:pt>
                <c:pt idx="17">
                  <c:v>0</c:v>
                </c:pt>
                <c:pt idx="18">
                  <c:v>0</c:v>
                </c:pt>
                <c:pt idx="19">
                  <c:v>183.89808473780499</c:v>
                </c:pt>
                <c:pt idx="20">
                  <c:v>5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20-41D2-B85D-3BB7C74761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58962991"/>
        <c:axId val="1658963823"/>
      </c:areaChart>
      <c:catAx>
        <c:axId val="165896299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horas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3823"/>
        <c:crosses val="autoZero"/>
        <c:auto val="1"/>
        <c:lblAlgn val="ctr"/>
        <c:lblOffset val="100"/>
        <c:noMultiLvlLbl val="0"/>
      </c:catAx>
      <c:valAx>
        <c:axId val="1658963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/>
                  <a:t>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CL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1658962991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CL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900">
          <a:solidFill>
            <a:schemeClr val="tx1"/>
          </a:solidFill>
        </a:defRPr>
      </a:pPr>
      <a:endParaRPr lang="es-CL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7328786936906456E-2"/>
          <c:y val="0.26908176863159361"/>
          <c:w val="0.87555249179863737"/>
          <c:h val="0.48849060780912407"/>
        </c:manualLayout>
      </c:layout>
      <c:lineChart>
        <c:grouping val="standard"/>
        <c:varyColors val="0"/>
        <c:ser>
          <c:idx val="0"/>
          <c:order val="0"/>
          <c:tx>
            <c:strRef>
              <c:f>Graf_UnitCom!$H$1</c:f>
              <c:strCache>
                <c:ptCount val="1"/>
                <c:pt idx="0">
                  <c:v>Xc</c:v>
                </c:pt>
              </c:strCache>
            </c:strRef>
          </c:tx>
          <c:spPr>
            <a:ln w="38100" cap="sq">
              <a:solidFill>
                <a:schemeClr val="tx1"/>
              </a:solidFill>
            </a:ln>
          </c:spPr>
          <c:marker>
            <c:symbol val="circle"/>
            <c:size val="7"/>
            <c:spPr>
              <a:noFill/>
              <a:ln w="12700">
                <a:solidFill>
                  <a:schemeClr val="tx1"/>
                </a:solidFill>
              </a:ln>
            </c:spPr>
          </c:marker>
          <c:val>
            <c:numRef>
              <c:f>Graf_UnitCom!$H$2:$H$25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9B-45BF-BC7F-7C2BF2E0B98F}"/>
            </c:ext>
          </c:extLst>
        </c:ser>
        <c:ser>
          <c:idx val="1"/>
          <c:order val="1"/>
          <c:tx>
            <c:strRef>
              <c:f>Graf_UnitCom!$I$1</c:f>
              <c:strCache>
                <c:ptCount val="1"/>
                <c:pt idx="0">
                  <c:v>Xg</c:v>
                </c:pt>
              </c:strCache>
            </c:strRef>
          </c:tx>
          <c:spPr>
            <a:ln w="19050">
              <a:solidFill>
                <a:srgbClr val="C00000"/>
              </a:solidFill>
            </a:ln>
          </c:spPr>
          <c:marker>
            <c:symbol val="circle"/>
            <c:size val="5"/>
            <c:spPr>
              <a:noFill/>
              <a:ln w="19050">
                <a:solidFill>
                  <a:srgbClr val="C00000"/>
                </a:solidFill>
              </a:ln>
            </c:spPr>
          </c:marker>
          <c:val>
            <c:numRef>
              <c:f>Graf_UnitCom!$I$2:$I$25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9B-45BF-BC7F-7C2BF2E0B98F}"/>
            </c:ext>
          </c:extLst>
        </c:ser>
        <c:ser>
          <c:idx val="2"/>
          <c:order val="2"/>
          <c:tx>
            <c:strRef>
              <c:f>Graf_UnitCom!$J$1</c:f>
              <c:strCache>
                <c:ptCount val="1"/>
                <c:pt idx="0">
                  <c:v>Xo</c:v>
                </c:pt>
              </c:strCache>
            </c:strRef>
          </c:tx>
          <c:spPr>
            <a:ln w="19050">
              <a:solidFill>
                <a:schemeClr val="bg1">
                  <a:lumMod val="50000"/>
                </a:schemeClr>
              </a:solidFill>
            </a:ln>
          </c:spPr>
          <c:marker>
            <c:symbol val="circle"/>
            <c:size val="9"/>
            <c:spPr>
              <a:noFill/>
              <a:ln w="19050">
                <a:solidFill>
                  <a:schemeClr val="bg1">
                    <a:lumMod val="50000"/>
                  </a:schemeClr>
                </a:solidFill>
              </a:ln>
            </c:spPr>
          </c:marker>
          <c:val>
            <c:numRef>
              <c:f>Graf_UnitCom!$J$2:$J$25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29B-45BF-BC7F-7C2BF2E0B9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359985119970232"/>
              <c:y val="0.87668032513054561"/>
            </c:manualLayout>
          </c:layout>
          <c:overlay val="0"/>
        </c:title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s-CL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46449514708596E-2"/>
          <c:y val="0.13610538876652639"/>
          <c:w val="0.87555249179863737"/>
          <c:h val="0.56245970446976135"/>
        </c:manualLayout>
      </c:layout>
      <c:lineChart>
        <c:grouping val="standard"/>
        <c:varyColors val="0"/>
        <c:ser>
          <c:idx val="0"/>
          <c:order val="0"/>
          <c:tx>
            <c:strRef>
              <c:f>'Graf_UnitCom +sol'!$H$1</c:f>
              <c:strCache>
                <c:ptCount val="1"/>
                <c:pt idx="0">
                  <c:v>Xc</c:v>
                </c:pt>
              </c:strCache>
            </c:strRef>
          </c:tx>
          <c:spPr>
            <a:ln w="12700" cap="sq">
              <a:solidFill>
                <a:schemeClr val="tx1"/>
              </a:solidFill>
            </a:ln>
          </c:spPr>
          <c:marker>
            <c:symbol val="circle"/>
            <c:size val="7"/>
            <c:spPr>
              <a:noFill/>
              <a:ln w="12700">
                <a:solidFill>
                  <a:schemeClr val="tx1"/>
                </a:solidFill>
              </a:ln>
            </c:spPr>
          </c:marker>
          <c:val>
            <c:numRef>
              <c:f>'Graf_UnitCom +sol'!$H$2:$H$25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46A-4352-9CC0-D4A05E4FA996}"/>
            </c:ext>
          </c:extLst>
        </c:ser>
        <c:ser>
          <c:idx val="1"/>
          <c:order val="1"/>
          <c:tx>
            <c:strRef>
              <c:f>'Graf_UnitCom +sol'!$I$1</c:f>
              <c:strCache>
                <c:ptCount val="1"/>
                <c:pt idx="0">
                  <c:v>Xg</c:v>
                </c:pt>
              </c:strCache>
            </c:strRef>
          </c:tx>
          <c:spPr>
            <a:ln w="12700">
              <a:solidFill>
                <a:srgbClr val="C00000"/>
              </a:solidFill>
            </a:ln>
          </c:spPr>
          <c:marker>
            <c:symbol val="circle"/>
            <c:size val="5"/>
            <c:spPr>
              <a:noFill/>
              <a:ln w="38100">
                <a:solidFill>
                  <a:srgbClr val="C00000"/>
                </a:solidFill>
              </a:ln>
            </c:spPr>
          </c:marker>
          <c:val>
            <c:numRef>
              <c:f>'Graf_UnitCom +sol'!$I$2:$I$25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46A-4352-9CC0-D4A05E4FA996}"/>
            </c:ext>
          </c:extLst>
        </c:ser>
        <c:ser>
          <c:idx val="2"/>
          <c:order val="2"/>
          <c:tx>
            <c:strRef>
              <c:f>'Graf_UnitCom +sol'!$J$1</c:f>
              <c:strCache>
                <c:ptCount val="1"/>
                <c:pt idx="0">
                  <c:v>Xo</c:v>
                </c:pt>
              </c:strCache>
            </c:strRef>
          </c:tx>
          <c:spPr>
            <a:ln w="12700">
              <a:solidFill>
                <a:schemeClr val="bg1">
                  <a:lumMod val="50000"/>
                </a:schemeClr>
              </a:solidFill>
            </a:ln>
          </c:spPr>
          <c:marker>
            <c:symbol val="circle"/>
            <c:size val="9"/>
            <c:spPr>
              <a:noFill/>
              <a:ln w="38100">
                <a:solidFill>
                  <a:schemeClr val="bg1">
                    <a:lumMod val="50000"/>
                  </a:schemeClr>
                </a:solidFill>
              </a:ln>
            </c:spPr>
          </c:marker>
          <c:val>
            <c:numRef>
              <c:f>'Graf_UnitCom +sol'!$J$2:$J$25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1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46A-4352-9CC0-D4A05E4FA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681664"/>
        <c:axId val="63683968"/>
      </c:lineChart>
      <c:catAx>
        <c:axId val="63681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Tiempo [h]</a:t>
                </a:r>
              </a:p>
            </c:rich>
          </c:tx>
          <c:layout>
            <c:manualLayout>
              <c:xMode val="edge"/>
              <c:yMode val="edge"/>
              <c:x val="0.46359985119970232"/>
              <c:y val="0.87668032513054561"/>
            </c:manualLayout>
          </c:layout>
          <c:overlay val="0"/>
        </c:title>
        <c:majorTickMark val="out"/>
        <c:minorTickMark val="none"/>
        <c:tickLblPos val="nextTo"/>
        <c:crossAx val="63683968"/>
        <c:crosses val="autoZero"/>
        <c:auto val="1"/>
        <c:lblAlgn val="ctr"/>
        <c:lblOffset val="100"/>
        <c:noMultiLvlLbl val="0"/>
      </c:catAx>
      <c:valAx>
        <c:axId val="63683968"/>
        <c:scaling>
          <c:orientation val="minMax"/>
          <c:max val="1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On/Off</a:t>
                </a:r>
              </a:p>
            </c:rich>
          </c:tx>
          <c:layout>
            <c:manualLayout>
              <c:xMode val="edge"/>
              <c:yMode val="edge"/>
              <c:x val="1.7196703452265916E-2"/>
              <c:y val="0.3151225465379263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63681664"/>
        <c:crosses val="autoZero"/>
        <c:crossBetween val="between"/>
        <c:majorUnit val="1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s-CL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71AF30-80B9-44AD-97D6-2F6F8D0AE39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33E3B61-A157-4890-87EB-9FFDBFC1441E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CL" sz="1200">
              <a:solidFill>
                <a:schemeClr val="tx1"/>
              </a:solidFill>
            </a:rPr>
            <a:t>Operación con renovables obliga a una modelación más detallada de las restricciones de operación.</a:t>
          </a:r>
        </a:p>
      </dgm:t>
    </dgm:pt>
    <dgm:pt modelId="{BDD019D1-18A1-4FF1-B761-8047959E73AC}" type="parTrans" cxnId="{40099DBB-5F5F-41B6-B324-E3C96F192818}">
      <dgm:prSet/>
      <dgm:spPr/>
      <dgm:t>
        <a:bodyPr/>
        <a:lstStyle/>
        <a:p>
          <a:endParaRPr lang="es-CL"/>
        </a:p>
      </dgm:t>
    </dgm:pt>
    <dgm:pt modelId="{762484A2-BC74-44B4-B058-49009FB68CE6}" type="sibTrans" cxnId="{40099DBB-5F5F-41B6-B324-E3C96F192818}">
      <dgm:prSet/>
      <dgm:spPr/>
      <dgm:t>
        <a:bodyPr/>
        <a:lstStyle/>
        <a:p>
          <a:endParaRPr lang="es-CL"/>
        </a:p>
      </dgm:t>
    </dgm:pt>
    <dgm:pt modelId="{458D5B28-176F-4EBB-82B2-FD24FE2A79B4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CL" sz="1200">
              <a:solidFill>
                <a:schemeClr val="tx1"/>
              </a:solidFill>
            </a:rPr>
            <a:t>Al agregar variables binarias al problema de optimización de “Predespacho” se rompe la convexidad. Provocando que los </a:t>
          </a:r>
          <a:r>
            <a:rPr lang="es-ES" sz="1200">
              <a:solidFill>
                <a:schemeClr val="tx1"/>
              </a:solidFill>
            </a:rPr>
            <a:t>precios de la energía (spot) no sea consistente con las variables duales. En este caso, no necesariamente la unidad más cara marca el precio.</a:t>
          </a:r>
          <a:endParaRPr lang="es-CL" sz="1200">
            <a:solidFill>
              <a:schemeClr val="tx1"/>
            </a:solidFill>
          </a:endParaRPr>
        </a:p>
      </dgm:t>
    </dgm:pt>
    <dgm:pt modelId="{3E4775E8-E34B-4544-B7F9-E84BC20786D7}" type="parTrans" cxnId="{E1A6CD74-FBDF-49CD-B16D-6F80A47601EE}">
      <dgm:prSet/>
      <dgm:spPr/>
      <dgm:t>
        <a:bodyPr/>
        <a:lstStyle/>
        <a:p>
          <a:endParaRPr lang="es-CL"/>
        </a:p>
      </dgm:t>
    </dgm:pt>
    <dgm:pt modelId="{68531FC6-7976-4E11-A006-8EDAF0D9DBBF}" type="sibTrans" cxnId="{E1A6CD74-FBDF-49CD-B16D-6F80A47601EE}">
      <dgm:prSet/>
      <dgm:spPr/>
      <dgm:t>
        <a:bodyPr/>
        <a:lstStyle/>
        <a:p>
          <a:endParaRPr lang="es-CL"/>
        </a:p>
      </dgm:t>
    </dgm:pt>
    <dgm:pt modelId="{1AF82767-4AD1-4A03-8361-A18B102FBF13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ES" sz="1200">
              <a:solidFill>
                <a:schemeClr val="tx1"/>
              </a:solidFill>
            </a:rPr>
            <a:t>La restricciones de rampas acoplan las decisiones de la hora t con la hora t-1. Otras restricciones importantes son los tiempos mínimos de encendido y apagado</a:t>
          </a:r>
          <a:r>
            <a:rPr lang="es-ES" sz="1100"/>
            <a:t>.</a:t>
          </a:r>
          <a:endParaRPr lang="es-CL" sz="1100"/>
        </a:p>
      </dgm:t>
    </dgm:pt>
    <dgm:pt modelId="{14C2BCEF-1C8E-4D8C-A685-B9163373A655}" type="parTrans" cxnId="{49458070-CCC3-4C35-A356-7E84B6E3B50E}">
      <dgm:prSet/>
      <dgm:spPr/>
      <dgm:t>
        <a:bodyPr/>
        <a:lstStyle/>
        <a:p>
          <a:endParaRPr lang="es-CL"/>
        </a:p>
      </dgm:t>
    </dgm:pt>
    <dgm:pt modelId="{99AC20F1-9667-4823-A42B-33E455A7D15C}" type="sibTrans" cxnId="{49458070-CCC3-4C35-A356-7E84B6E3B50E}">
      <dgm:prSet/>
      <dgm:spPr/>
      <dgm:t>
        <a:bodyPr/>
        <a:lstStyle/>
        <a:p>
          <a:endParaRPr lang="es-CL"/>
        </a:p>
      </dgm:t>
    </dgm:pt>
    <dgm:pt modelId="{E241E7B7-F437-4E95-AFFD-0F005F5E1B8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ES" sz="1200">
              <a:solidFill>
                <a:schemeClr val="tx1"/>
              </a:solidFill>
            </a:rPr>
            <a:t>En la práctica hay muchas complejidades que provocan que el despacho sea un problema No convexo. </a:t>
          </a:r>
          <a:endParaRPr lang="es-CL" sz="1200">
            <a:solidFill>
              <a:schemeClr val="tx1"/>
            </a:solidFill>
          </a:endParaRPr>
        </a:p>
      </dgm:t>
    </dgm:pt>
    <dgm:pt modelId="{FA636987-5102-4A82-929B-1CADEBDF5238}" type="parTrans" cxnId="{B980A14B-E6CA-4CE9-BD3A-9A9CAF2A22E8}">
      <dgm:prSet/>
      <dgm:spPr/>
      <dgm:t>
        <a:bodyPr/>
        <a:lstStyle/>
        <a:p>
          <a:endParaRPr lang="es-CL"/>
        </a:p>
      </dgm:t>
    </dgm:pt>
    <dgm:pt modelId="{ACB72971-9377-4F5F-8004-C87F1D1DE307}" type="sibTrans" cxnId="{B980A14B-E6CA-4CE9-BD3A-9A9CAF2A22E8}">
      <dgm:prSet/>
      <dgm:spPr/>
      <dgm:t>
        <a:bodyPr/>
        <a:lstStyle/>
        <a:p>
          <a:endParaRPr lang="es-CL"/>
        </a:p>
      </dgm:t>
    </dgm:pt>
    <dgm:pt modelId="{0F4134B8-2904-482A-A1A5-70AB8EE23955}" type="pres">
      <dgm:prSet presAssocID="{1C71AF30-80B9-44AD-97D6-2F6F8D0AE390}" presName="Name0" presStyleCnt="0">
        <dgm:presLayoutVars>
          <dgm:chMax val="7"/>
          <dgm:chPref val="7"/>
          <dgm:dir/>
        </dgm:presLayoutVars>
      </dgm:prSet>
      <dgm:spPr/>
    </dgm:pt>
    <dgm:pt modelId="{74FFDA4B-0015-409B-B525-F0BD3075CF98}" type="pres">
      <dgm:prSet presAssocID="{1C71AF30-80B9-44AD-97D6-2F6F8D0AE390}" presName="Name1" presStyleCnt="0"/>
      <dgm:spPr/>
    </dgm:pt>
    <dgm:pt modelId="{211154A0-09DA-4048-ABE3-7F236CC3ACCE}" type="pres">
      <dgm:prSet presAssocID="{1C71AF30-80B9-44AD-97D6-2F6F8D0AE390}" presName="cycle" presStyleCnt="0"/>
      <dgm:spPr/>
    </dgm:pt>
    <dgm:pt modelId="{2DE9E018-3955-4070-9F69-1A23EB85993B}" type="pres">
      <dgm:prSet presAssocID="{1C71AF30-80B9-44AD-97D6-2F6F8D0AE390}" presName="srcNode" presStyleLbl="node1" presStyleIdx="0" presStyleCnt="4"/>
      <dgm:spPr/>
    </dgm:pt>
    <dgm:pt modelId="{FF47EF86-09DB-4CA6-B992-8F1064377A4C}" type="pres">
      <dgm:prSet presAssocID="{1C71AF30-80B9-44AD-97D6-2F6F8D0AE390}" presName="conn" presStyleLbl="parChTrans1D2" presStyleIdx="0" presStyleCnt="1"/>
      <dgm:spPr/>
    </dgm:pt>
    <dgm:pt modelId="{DAF8E94D-9D23-4957-B1A4-5DD49E49C647}" type="pres">
      <dgm:prSet presAssocID="{1C71AF30-80B9-44AD-97D6-2F6F8D0AE390}" presName="extraNode" presStyleLbl="node1" presStyleIdx="0" presStyleCnt="4"/>
      <dgm:spPr/>
    </dgm:pt>
    <dgm:pt modelId="{B2F86550-652B-4FB8-B92F-0D792C8FD970}" type="pres">
      <dgm:prSet presAssocID="{1C71AF30-80B9-44AD-97D6-2F6F8D0AE390}" presName="dstNode" presStyleLbl="node1" presStyleIdx="0" presStyleCnt="4"/>
      <dgm:spPr/>
    </dgm:pt>
    <dgm:pt modelId="{427ECA68-6783-489B-96AF-3FACC3F91895}" type="pres">
      <dgm:prSet presAssocID="{833E3B61-A157-4890-87EB-9FFDBFC1441E}" presName="text_1" presStyleLbl="node1" presStyleIdx="0" presStyleCnt="4">
        <dgm:presLayoutVars>
          <dgm:bulletEnabled val="1"/>
        </dgm:presLayoutVars>
      </dgm:prSet>
      <dgm:spPr/>
    </dgm:pt>
    <dgm:pt modelId="{2B03692A-C9DA-4A92-9502-B7A2191B6376}" type="pres">
      <dgm:prSet presAssocID="{833E3B61-A157-4890-87EB-9FFDBFC1441E}" presName="accent_1" presStyleCnt="0"/>
      <dgm:spPr/>
    </dgm:pt>
    <dgm:pt modelId="{EBE1DD6E-7C7B-4557-810D-DA7283A3FF88}" type="pres">
      <dgm:prSet presAssocID="{833E3B61-A157-4890-87EB-9FFDBFC1441E}" presName="accentRepeatNode" presStyleLbl="solidFgAcc1" presStyleIdx="0" presStyleCnt="4"/>
      <dgm:spPr/>
    </dgm:pt>
    <dgm:pt modelId="{66144043-FCEC-43BD-8CA6-B1BAFF17FEE6}" type="pres">
      <dgm:prSet presAssocID="{458D5B28-176F-4EBB-82B2-FD24FE2A79B4}" presName="text_2" presStyleLbl="node1" presStyleIdx="1" presStyleCnt="4">
        <dgm:presLayoutVars>
          <dgm:bulletEnabled val="1"/>
        </dgm:presLayoutVars>
      </dgm:prSet>
      <dgm:spPr/>
    </dgm:pt>
    <dgm:pt modelId="{C0643E81-271F-42C3-95BC-4FF1C24E558A}" type="pres">
      <dgm:prSet presAssocID="{458D5B28-176F-4EBB-82B2-FD24FE2A79B4}" presName="accent_2" presStyleCnt="0"/>
      <dgm:spPr/>
    </dgm:pt>
    <dgm:pt modelId="{A8C80A52-03F1-42A7-B7B8-F2C08E4D5FBB}" type="pres">
      <dgm:prSet presAssocID="{458D5B28-176F-4EBB-82B2-FD24FE2A79B4}" presName="accentRepeatNode" presStyleLbl="solidFgAcc1" presStyleIdx="1" presStyleCnt="4"/>
      <dgm:spPr/>
    </dgm:pt>
    <dgm:pt modelId="{0F717B8E-7B30-473B-9A87-765A72DB916B}" type="pres">
      <dgm:prSet presAssocID="{E241E7B7-F437-4E95-AFFD-0F005F5E1B85}" presName="text_3" presStyleLbl="node1" presStyleIdx="2" presStyleCnt="4">
        <dgm:presLayoutVars>
          <dgm:bulletEnabled val="1"/>
        </dgm:presLayoutVars>
      </dgm:prSet>
      <dgm:spPr/>
    </dgm:pt>
    <dgm:pt modelId="{3ECB04EB-8876-4808-983C-08FD640D12D9}" type="pres">
      <dgm:prSet presAssocID="{E241E7B7-F437-4E95-AFFD-0F005F5E1B85}" presName="accent_3" presStyleCnt="0"/>
      <dgm:spPr/>
    </dgm:pt>
    <dgm:pt modelId="{6B36B694-A518-4CF7-A88E-FBF857C23644}" type="pres">
      <dgm:prSet presAssocID="{E241E7B7-F437-4E95-AFFD-0F005F5E1B85}" presName="accentRepeatNode" presStyleLbl="solidFgAcc1" presStyleIdx="2" presStyleCnt="4"/>
      <dgm:spPr/>
    </dgm:pt>
    <dgm:pt modelId="{C6FA8172-ED35-46D9-BA7E-C43E387E926B}" type="pres">
      <dgm:prSet presAssocID="{1AF82767-4AD1-4A03-8361-A18B102FBF13}" presName="text_4" presStyleLbl="node1" presStyleIdx="3" presStyleCnt="4">
        <dgm:presLayoutVars>
          <dgm:bulletEnabled val="1"/>
        </dgm:presLayoutVars>
      </dgm:prSet>
      <dgm:spPr/>
    </dgm:pt>
    <dgm:pt modelId="{857CCA73-8773-443D-91ED-0D9DC7FE1197}" type="pres">
      <dgm:prSet presAssocID="{1AF82767-4AD1-4A03-8361-A18B102FBF13}" presName="accent_4" presStyleCnt="0"/>
      <dgm:spPr/>
    </dgm:pt>
    <dgm:pt modelId="{5049DF3A-BD95-4919-9827-A63D95A37548}" type="pres">
      <dgm:prSet presAssocID="{1AF82767-4AD1-4A03-8361-A18B102FBF13}" presName="accentRepeatNode" presStyleLbl="solidFgAcc1" presStyleIdx="3" presStyleCnt="4"/>
      <dgm:spPr/>
    </dgm:pt>
  </dgm:ptLst>
  <dgm:cxnLst>
    <dgm:cxn modelId="{B980A14B-E6CA-4CE9-BD3A-9A9CAF2A22E8}" srcId="{1C71AF30-80B9-44AD-97D6-2F6F8D0AE390}" destId="{E241E7B7-F437-4E95-AFFD-0F005F5E1B85}" srcOrd="2" destOrd="0" parTransId="{FA636987-5102-4A82-929B-1CADEBDF5238}" sibTransId="{ACB72971-9377-4F5F-8004-C87F1D1DE307}"/>
    <dgm:cxn modelId="{49458070-CCC3-4C35-A356-7E84B6E3B50E}" srcId="{1C71AF30-80B9-44AD-97D6-2F6F8D0AE390}" destId="{1AF82767-4AD1-4A03-8361-A18B102FBF13}" srcOrd="3" destOrd="0" parTransId="{14C2BCEF-1C8E-4D8C-A685-B9163373A655}" sibTransId="{99AC20F1-9667-4823-A42B-33E455A7D15C}"/>
    <dgm:cxn modelId="{E1A6CD74-FBDF-49CD-B16D-6F80A47601EE}" srcId="{1C71AF30-80B9-44AD-97D6-2F6F8D0AE390}" destId="{458D5B28-176F-4EBB-82B2-FD24FE2A79B4}" srcOrd="1" destOrd="0" parTransId="{3E4775E8-E34B-4544-B7F9-E84BC20786D7}" sibTransId="{68531FC6-7976-4E11-A006-8EDAF0D9DBBF}"/>
    <dgm:cxn modelId="{E9BFF879-2C79-445D-AA3E-8DC97E2CEC30}" type="presOf" srcId="{762484A2-BC74-44B4-B058-49009FB68CE6}" destId="{FF47EF86-09DB-4CA6-B992-8F1064377A4C}" srcOrd="0" destOrd="0" presId="urn:microsoft.com/office/officeart/2008/layout/VerticalCurvedList"/>
    <dgm:cxn modelId="{3D3A3F8C-4A79-40FE-9266-528699BFEB87}" type="presOf" srcId="{1C71AF30-80B9-44AD-97D6-2F6F8D0AE390}" destId="{0F4134B8-2904-482A-A1A5-70AB8EE23955}" srcOrd="0" destOrd="0" presId="urn:microsoft.com/office/officeart/2008/layout/VerticalCurvedList"/>
    <dgm:cxn modelId="{40099DBB-5F5F-41B6-B324-E3C96F192818}" srcId="{1C71AF30-80B9-44AD-97D6-2F6F8D0AE390}" destId="{833E3B61-A157-4890-87EB-9FFDBFC1441E}" srcOrd="0" destOrd="0" parTransId="{BDD019D1-18A1-4FF1-B761-8047959E73AC}" sibTransId="{762484A2-BC74-44B4-B058-49009FB68CE6}"/>
    <dgm:cxn modelId="{40E9A6C0-B77E-4D7C-8B1F-E38A81C4BB7D}" type="presOf" srcId="{E241E7B7-F437-4E95-AFFD-0F005F5E1B85}" destId="{0F717B8E-7B30-473B-9A87-765A72DB916B}" srcOrd="0" destOrd="0" presId="urn:microsoft.com/office/officeart/2008/layout/VerticalCurvedList"/>
    <dgm:cxn modelId="{220F64EA-29C8-499A-A84B-9C8A17C0B07F}" type="presOf" srcId="{458D5B28-176F-4EBB-82B2-FD24FE2A79B4}" destId="{66144043-FCEC-43BD-8CA6-B1BAFF17FEE6}" srcOrd="0" destOrd="0" presId="urn:microsoft.com/office/officeart/2008/layout/VerticalCurvedList"/>
    <dgm:cxn modelId="{0F9B0FFA-2882-43BE-BCE3-C2240B65D756}" type="presOf" srcId="{1AF82767-4AD1-4A03-8361-A18B102FBF13}" destId="{C6FA8172-ED35-46D9-BA7E-C43E387E926B}" srcOrd="0" destOrd="0" presId="urn:microsoft.com/office/officeart/2008/layout/VerticalCurvedList"/>
    <dgm:cxn modelId="{02A4AFFF-B5C0-4B9C-8694-F7DC2531359F}" type="presOf" srcId="{833E3B61-A157-4890-87EB-9FFDBFC1441E}" destId="{427ECA68-6783-489B-96AF-3FACC3F91895}" srcOrd="0" destOrd="0" presId="urn:microsoft.com/office/officeart/2008/layout/VerticalCurvedList"/>
    <dgm:cxn modelId="{C81F711F-39E7-4803-948D-49AF6E26CD9A}" type="presParOf" srcId="{0F4134B8-2904-482A-A1A5-70AB8EE23955}" destId="{74FFDA4B-0015-409B-B525-F0BD3075CF98}" srcOrd="0" destOrd="0" presId="urn:microsoft.com/office/officeart/2008/layout/VerticalCurvedList"/>
    <dgm:cxn modelId="{C006524A-641F-4717-84E4-29EF075F8F7F}" type="presParOf" srcId="{74FFDA4B-0015-409B-B525-F0BD3075CF98}" destId="{211154A0-09DA-4048-ABE3-7F236CC3ACCE}" srcOrd="0" destOrd="0" presId="urn:microsoft.com/office/officeart/2008/layout/VerticalCurvedList"/>
    <dgm:cxn modelId="{683C22A4-96C2-42FB-B1FB-786ADD8DFDA3}" type="presParOf" srcId="{211154A0-09DA-4048-ABE3-7F236CC3ACCE}" destId="{2DE9E018-3955-4070-9F69-1A23EB85993B}" srcOrd="0" destOrd="0" presId="urn:microsoft.com/office/officeart/2008/layout/VerticalCurvedList"/>
    <dgm:cxn modelId="{327632E9-7D6C-4AA3-BAB2-F3DA7F186712}" type="presParOf" srcId="{211154A0-09DA-4048-ABE3-7F236CC3ACCE}" destId="{FF47EF86-09DB-4CA6-B992-8F1064377A4C}" srcOrd="1" destOrd="0" presId="urn:microsoft.com/office/officeart/2008/layout/VerticalCurvedList"/>
    <dgm:cxn modelId="{013371E4-285F-4D18-84C5-C62D80033B90}" type="presParOf" srcId="{211154A0-09DA-4048-ABE3-7F236CC3ACCE}" destId="{DAF8E94D-9D23-4957-B1A4-5DD49E49C647}" srcOrd="2" destOrd="0" presId="urn:microsoft.com/office/officeart/2008/layout/VerticalCurvedList"/>
    <dgm:cxn modelId="{45F75B8C-B6D7-4032-AC4C-D97754EB9439}" type="presParOf" srcId="{211154A0-09DA-4048-ABE3-7F236CC3ACCE}" destId="{B2F86550-652B-4FB8-B92F-0D792C8FD970}" srcOrd="3" destOrd="0" presId="urn:microsoft.com/office/officeart/2008/layout/VerticalCurvedList"/>
    <dgm:cxn modelId="{B7FB9315-4E70-4E17-B16F-A3FADA575D2D}" type="presParOf" srcId="{74FFDA4B-0015-409B-B525-F0BD3075CF98}" destId="{427ECA68-6783-489B-96AF-3FACC3F91895}" srcOrd="1" destOrd="0" presId="urn:microsoft.com/office/officeart/2008/layout/VerticalCurvedList"/>
    <dgm:cxn modelId="{DBAEA27D-8C6C-4BAA-A37E-85D9E2D70F8C}" type="presParOf" srcId="{74FFDA4B-0015-409B-B525-F0BD3075CF98}" destId="{2B03692A-C9DA-4A92-9502-B7A2191B6376}" srcOrd="2" destOrd="0" presId="urn:microsoft.com/office/officeart/2008/layout/VerticalCurvedList"/>
    <dgm:cxn modelId="{8974AB32-44C9-471D-AA5E-C275174F6240}" type="presParOf" srcId="{2B03692A-C9DA-4A92-9502-B7A2191B6376}" destId="{EBE1DD6E-7C7B-4557-810D-DA7283A3FF88}" srcOrd="0" destOrd="0" presId="urn:microsoft.com/office/officeart/2008/layout/VerticalCurvedList"/>
    <dgm:cxn modelId="{9F2023B3-6876-4501-A62D-58EA67B4C5B4}" type="presParOf" srcId="{74FFDA4B-0015-409B-B525-F0BD3075CF98}" destId="{66144043-FCEC-43BD-8CA6-B1BAFF17FEE6}" srcOrd="3" destOrd="0" presId="urn:microsoft.com/office/officeart/2008/layout/VerticalCurvedList"/>
    <dgm:cxn modelId="{5E7F12D0-EC77-42EC-A38C-1A238EE84E85}" type="presParOf" srcId="{74FFDA4B-0015-409B-B525-F0BD3075CF98}" destId="{C0643E81-271F-42C3-95BC-4FF1C24E558A}" srcOrd="4" destOrd="0" presId="urn:microsoft.com/office/officeart/2008/layout/VerticalCurvedList"/>
    <dgm:cxn modelId="{B875DFA1-2D7D-4FDB-8308-3196C64A17EF}" type="presParOf" srcId="{C0643E81-271F-42C3-95BC-4FF1C24E558A}" destId="{A8C80A52-03F1-42A7-B7B8-F2C08E4D5FBB}" srcOrd="0" destOrd="0" presId="urn:microsoft.com/office/officeart/2008/layout/VerticalCurvedList"/>
    <dgm:cxn modelId="{7F276DC5-D20A-442F-8E85-F42B1E0F990D}" type="presParOf" srcId="{74FFDA4B-0015-409B-B525-F0BD3075CF98}" destId="{0F717B8E-7B30-473B-9A87-765A72DB916B}" srcOrd="5" destOrd="0" presId="urn:microsoft.com/office/officeart/2008/layout/VerticalCurvedList"/>
    <dgm:cxn modelId="{9D16F430-597D-495D-9A8D-0E4C641013B5}" type="presParOf" srcId="{74FFDA4B-0015-409B-B525-F0BD3075CF98}" destId="{3ECB04EB-8876-4808-983C-08FD640D12D9}" srcOrd="6" destOrd="0" presId="urn:microsoft.com/office/officeart/2008/layout/VerticalCurvedList"/>
    <dgm:cxn modelId="{ECA2902E-4085-4AFA-B840-65D654346619}" type="presParOf" srcId="{3ECB04EB-8876-4808-983C-08FD640D12D9}" destId="{6B36B694-A518-4CF7-A88E-FBF857C23644}" srcOrd="0" destOrd="0" presId="urn:microsoft.com/office/officeart/2008/layout/VerticalCurvedList"/>
    <dgm:cxn modelId="{CBE5158F-0F72-40A4-BB1D-61C523BA8978}" type="presParOf" srcId="{74FFDA4B-0015-409B-B525-F0BD3075CF98}" destId="{C6FA8172-ED35-46D9-BA7E-C43E387E926B}" srcOrd="7" destOrd="0" presId="urn:microsoft.com/office/officeart/2008/layout/VerticalCurvedList"/>
    <dgm:cxn modelId="{1EE37356-6530-46CD-8790-F6CD7E20373D}" type="presParOf" srcId="{74FFDA4B-0015-409B-B525-F0BD3075CF98}" destId="{857CCA73-8773-443D-91ED-0D9DC7FE1197}" srcOrd="8" destOrd="0" presId="urn:microsoft.com/office/officeart/2008/layout/VerticalCurvedList"/>
    <dgm:cxn modelId="{26BB09B0-4C61-4753-9BE6-2474F154FAFA}" type="presParOf" srcId="{857CCA73-8773-443D-91ED-0D9DC7FE1197}" destId="{5049DF3A-BD95-4919-9827-A63D95A3754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71AF30-80B9-44AD-97D6-2F6F8D0AE390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833E3B61-A157-4890-87EB-9FFDBFC1441E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ES" sz="1200">
              <a:solidFill>
                <a:schemeClr val="tx1"/>
              </a:solidFill>
            </a:rPr>
            <a:t> El problema de predespacho toma un rol importante con la incorporación de energía renovable variable. Debo anticiparme  a como el viento, sol van a contribuir en las distintas horas del día.</a:t>
          </a:r>
          <a:endParaRPr lang="es-CL" sz="1200">
            <a:solidFill>
              <a:schemeClr val="tx1"/>
            </a:solidFill>
          </a:endParaRPr>
        </a:p>
      </dgm:t>
    </dgm:pt>
    <dgm:pt modelId="{BDD019D1-18A1-4FF1-B761-8047959E73AC}" type="parTrans" cxnId="{40099DBB-5F5F-41B6-B324-E3C96F192818}">
      <dgm:prSet/>
      <dgm:spPr/>
      <dgm:t>
        <a:bodyPr/>
        <a:lstStyle/>
        <a:p>
          <a:endParaRPr lang="es-CL"/>
        </a:p>
      </dgm:t>
    </dgm:pt>
    <dgm:pt modelId="{762484A2-BC74-44B4-B058-49009FB68CE6}" type="sibTrans" cxnId="{40099DBB-5F5F-41B6-B324-E3C96F192818}">
      <dgm:prSet/>
      <dgm:spPr/>
      <dgm:t>
        <a:bodyPr/>
        <a:lstStyle/>
        <a:p>
          <a:endParaRPr lang="es-CL"/>
        </a:p>
      </dgm:t>
    </dgm:pt>
    <dgm:pt modelId="{458D5B28-176F-4EBB-82B2-FD24FE2A79B4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CL" sz="1200">
              <a:solidFill>
                <a:schemeClr val="tx1"/>
              </a:solidFill>
            </a:rPr>
            <a:t>Existen señales que hacen pensar en un futuro próximo sin un esquema de costos auditados, es decir, migrar a uno de ofertas.</a:t>
          </a:r>
        </a:p>
      </dgm:t>
    </dgm:pt>
    <dgm:pt modelId="{3E4775E8-E34B-4544-B7F9-E84BC20786D7}" type="parTrans" cxnId="{E1A6CD74-FBDF-49CD-B16D-6F80A47601EE}">
      <dgm:prSet/>
      <dgm:spPr/>
      <dgm:t>
        <a:bodyPr/>
        <a:lstStyle/>
        <a:p>
          <a:endParaRPr lang="es-CL"/>
        </a:p>
      </dgm:t>
    </dgm:pt>
    <dgm:pt modelId="{68531FC6-7976-4E11-A006-8EDAF0D9DBBF}" type="sibTrans" cxnId="{E1A6CD74-FBDF-49CD-B16D-6F80A47601EE}">
      <dgm:prSet/>
      <dgm:spPr/>
      <dgm:t>
        <a:bodyPr/>
        <a:lstStyle/>
        <a:p>
          <a:endParaRPr lang="es-CL"/>
        </a:p>
      </dgm:t>
    </dgm:pt>
    <dgm:pt modelId="{1AF82767-4AD1-4A03-8361-A18B102FBF13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ES" sz="1200">
              <a:solidFill>
                <a:schemeClr val="tx1"/>
              </a:solidFill>
            </a:rPr>
            <a:t>La generación con renovables es más económica (recorta la demanda), pero genera sobrecostos asociados a la flexibilidad. La curva neta se ve afectada. </a:t>
          </a:r>
          <a:endParaRPr lang="es-CL" sz="1100"/>
        </a:p>
      </dgm:t>
    </dgm:pt>
    <dgm:pt modelId="{14C2BCEF-1C8E-4D8C-A685-B9163373A655}" type="parTrans" cxnId="{49458070-CCC3-4C35-A356-7E84B6E3B50E}">
      <dgm:prSet/>
      <dgm:spPr/>
      <dgm:t>
        <a:bodyPr/>
        <a:lstStyle/>
        <a:p>
          <a:endParaRPr lang="es-CL"/>
        </a:p>
      </dgm:t>
    </dgm:pt>
    <dgm:pt modelId="{99AC20F1-9667-4823-A42B-33E455A7D15C}" type="sibTrans" cxnId="{49458070-CCC3-4C35-A356-7E84B6E3B50E}">
      <dgm:prSet/>
      <dgm:spPr/>
      <dgm:t>
        <a:bodyPr/>
        <a:lstStyle/>
        <a:p>
          <a:endParaRPr lang="es-CL"/>
        </a:p>
      </dgm:t>
    </dgm:pt>
    <dgm:pt modelId="{E241E7B7-F437-4E95-AFFD-0F005F5E1B85}">
      <dgm:prSet phldrT="[Texto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es-ES" sz="1200">
              <a:solidFill>
                <a:schemeClr val="tx1"/>
              </a:solidFill>
            </a:rPr>
            <a:t>Una mayor penetración renovable puede provocar un mayor despacho de unidades no económicas pero flexibles (diésel)</a:t>
          </a:r>
          <a:endParaRPr lang="es-CL" sz="1200">
            <a:solidFill>
              <a:schemeClr val="tx1"/>
            </a:solidFill>
          </a:endParaRPr>
        </a:p>
      </dgm:t>
    </dgm:pt>
    <dgm:pt modelId="{FA636987-5102-4A82-929B-1CADEBDF5238}" type="parTrans" cxnId="{B980A14B-E6CA-4CE9-BD3A-9A9CAF2A22E8}">
      <dgm:prSet/>
      <dgm:spPr/>
      <dgm:t>
        <a:bodyPr/>
        <a:lstStyle/>
        <a:p>
          <a:endParaRPr lang="es-CL"/>
        </a:p>
      </dgm:t>
    </dgm:pt>
    <dgm:pt modelId="{ACB72971-9377-4F5F-8004-C87F1D1DE307}" type="sibTrans" cxnId="{B980A14B-E6CA-4CE9-BD3A-9A9CAF2A22E8}">
      <dgm:prSet/>
      <dgm:spPr/>
      <dgm:t>
        <a:bodyPr/>
        <a:lstStyle/>
        <a:p>
          <a:endParaRPr lang="es-CL"/>
        </a:p>
      </dgm:t>
    </dgm:pt>
    <dgm:pt modelId="{0F4134B8-2904-482A-A1A5-70AB8EE23955}" type="pres">
      <dgm:prSet presAssocID="{1C71AF30-80B9-44AD-97D6-2F6F8D0AE390}" presName="Name0" presStyleCnt="0">
        <dgm:presLayoutVars>
          <dgm:chMax val="7"/>
          <dgm:chPref val="7"/>
          <dgm:dir/>
        </dgm:presLayoutVars>
      </dgm:prSet>
      <dgm:spPr/>
    </dgm:pt>
    <dgm:pt modelId="{74FFDA4B-0015-409B-B525-F0BD3075CF98}" type="pres">
      <dgm:prSet presAssocID="{1C71AF30-80B9-44AD-97D6-2F6F8D0AE390}" presName="Name1" presStyleCnt="0"/>
      <dgm:spPr/>
    </dgm:pt>
    <dgm:pt modelId="{211154A0-09DA-4048-ABE3-7F236CC3ACCE}" type="pres">
      <dgm:prSet presAssocID="{1C71AF30-80B9-44AD-97D6-2F6F8D0AE390}" presName="cycle" presStyleCnt="0"/>
      <dgm:spPr/>
    </dgm:pt>
    <dgm:pt modelId="{2DE9E018-3955-4070-9F69-1A23EB85993B}" type="pres">
      <dgm:prSet presAssocID="{1C71AF30-80B9-44AD-97D6-2F6F8D0AE390}" presName="srcNode" presStyleLbl="node1" presStyleIdx="0" presStyleCnt="4"/>
      <dgm:spPr/>
    </dgm:pt>
    <dgm:pt modelId="{FF47EF86-09DB-4CA6-B992-8F1064377A4C}" type="pres">
      <dgm:prSet presAssocID="{1C71AF30-80B9-44AD-97D6-2F6F8D0AE390}" presName="conn" presStyleLbl="parChTrans1D2" presStyleIdx="0" presStyleCnt="1"/>
      <dgm:spPr/>
    </dgm:pt>
    <dgm:pt modelId="{DAF8E94D-9D23-4957-B1A4-5DD49E49C647}" type="pres">
      <dgm:prSet presAssocID="{1C71AF30-80B9-44AD-97D6-2F6F8D0AE390}" presName="extraNode" presStyleLbl="node1" presStyleIdx="0" presStyleCnt="4"/>
      <dgm:spPr/>
    </dgm:pt>
    <dgm:pt modelId="{B2F86550-652B-4FB8-B92F-0D792C8FD970}" type="pres">
      <dgm:prSet presAssocID="{1C71AF30-80B9-44AD-97D6-2F6F8D0AE390}" presName="dstNode" presStyleLbl="node1" presStyleIdx="0" presStyleCnt="4"/>
      <dgm:spPr/>
    </dgm:pt>
    <dgm:pt modelId="{427ECA68-6783-489B-96AF-3FACC3F91895}" type="pres">
      <dgm:prSet presAssocID="{833E3B61-A157-4890-87EB-9FFDBFC1441E}" presName="text_1" presStyleLbl="node1" presStyleIdx="0" presStyleCnt="4">
        <dgm:presLayoutVars>
          <dgm:bulletEnabled val="1"/>
        </dgm:presLayoutVars>
      </dgm:prSet>
      <dgm:spPr/>
    </dgm:pt>
    <dgm:pt modelId="{2B03692A-C9DA-4A92-9502-B7A2191B6376}" type="pres">
      <dgm:prSet presAssocID="{833E3B61-A157-4890-87EB-9FFDBFC1441E}" presName="accent_1" presStyleCnt="0"/>
      <dgm:spPr/>
    </dgm:pt>
    <dgm:pt modelId="{EBE1DD6E-7C7B-4557-810D-DA7283A3FF88}" type="pres">
      <dgm:prSet presAssocID="{833E3B61-A157-4890-87EB-9FFDBFC1441E}" presName="accentRepeatNode" presStyleLbl="solidFgAcc1" presStyleIdx="0" presStyleCnt="4"/>
      <dgm:spPr/>
    </dgm:pt>
    <dgm:pt modelId="{66144043-FCEC-43BD-8CA6-B1BAFF17FEE6}" type="pres">
      <dgm:prSet presAssocID="{458D5B28-176F-4EBB-82B2-FD24FE2A79B4}" presName="text_2" presStyleLbl="node1" presStyleIdx="1" presStyleCnt="4">
        <dgm:presLayoutVars>
          <dgm:bulletEnabled val="1"/>
        </dgm:presLayoutVars>
      </dgm:prSet>
      <dgm:spPr/>
    </dgm:pt>
    <dgm:pt modelId="{C0643E81-271F-42C3-95BC-4FF1C24E558A}" type="pres">
      <dgm:prSet presAssocID="{458D5B28-176F-4EBB-82B2-FD24FE2A79B4}" presName="accent_2" presStyleCnt="0"/>
      <dgm:spPr/>
    </dgm:pt>
    <dgm:pt modelId="{A8C80A52-03F1-42A7-B7B8-F2C08E4D5FBB}" type="pres">
      <dgm:prSet presAssocID="{458D5B28-176F-4EBB-82B2-FD24FE2A79B4}" presName="accentRepeatNode" presStyleLbl="solidFgAcc1" presStyleIdx="1" presStyleCnt="4"/>
      <dgm:spPr/>
    </dgm:pt>
    <dgm:pt modelId="{0F717B8E-7B30-473B-9A87-765A72DB916B}" type="pres">
      <dgm:prSet presAssocID="{E241E7B7-F437-4E95-AFFD-0F005F5E1B85}" presName="text_3" presStyleLbl="node1" presStyleIdx="2" presStyleCnt="4">
        <dgm:presLayoutVars>
          <dgm:bulletEnabled val="1"/>
        </dgm:presLayoutVars>
      </dgm:prSet>
      <dgm:spPr/>
    </dgm:pt>
    <dgm:pt modelId="{3ECB04EB-8876-4808-983C-08FD640D12D9}" type="pres">
      <dgm:prSet presAssocID="{E241E7B7-F437-4E95-AFFD-0F005F5E1B85}" presName="accent_3" presStyleCnt="0"/>
      <dgm:spPr/>
    </dgm:pt>
    <dgm:pt modelId="{6B36B694-A518-4CF7-A88E-FBF857C23644}" type="pres">
      <dgm:prSet presAssocID="{E241E7B7-F437-4E95-AFFD-0F005F5E1B85}" presName="accentRepeatNode" presStyleLbl="solidFgAcc1" presStyleIdx="2" presStyleCnt="4"/>
      <dgm:spPr/>
    </dgm:pt>
    <dgm:pt modelId="{C6FA8172-ED35-46D9-BA7E-C43E387E926B}" type="pres">
      <dgm:prSet presAssocID="{1AF82767-4AD1-4A03-8361-A18B102FBF13}" presName="text_4" presStyleLbl="node1" presStyleIdx="3" presStyleCnt="4">
        <dgm:presLayoutVars>
          <dgm:bulletEnabled val="1"/>
        </dgm:presLayoutVars>
      </dgm:prSet>
      <dgm:spPr/>
    </dgm:pt>
    <dgm:pt modelId="{857CCA73-8773-443D-91ED-0D9DC7FE1197}" type="pres">
      <dgm:prSet presAssocID="{1AF82767-4AD1-4A03-8361-A18B102FBF13}" presName="accent_4" presStyleCnt="0"/>
      <dgm:spPr/>
    </dgm:pt>
    <dgm:pt modelId="{5049DF3A-BD95-4919-9827-A63D95A37548}" type="pres">
      <dgm:prSet presAssocID="{1AF82767-4AD1-4A03-8361-A18B102FBF13}" presName="accentRepeatNode" presStyleLbl="solidFgAcc1" presStyleIdx="3" presStyleCnt="4"/>
      <dgm:spPr/>
    </dgm:pt>
  </dgm:ptLst>
  <dgm:cxnLst>
    <dgm:cxn modelId="{B980A14B-E6CA-4CE9-BD3A-9A9CAF2A22E8}" srcId="{1C71AF30-80B9-44AD-97D6-2F6F8D0AE390}" destId="{E241E7B7-F437-4E95-AFFD-0F005F5E1B85}" srcOrd="2" destOrd="0" parTransId="{FA636987-5102-4A82-929B-1CADEBDF5238}" sibTransId="{ACB72971-9377-4F5F-8004-C87F1D1DE307}"/>
    <dgm:cxn modelId="{49458070-CCC3-4C35-A356-7E84B6E3B50E}" srcId="{1C71AF30-80B9-44AD-97D6-2F6F8D0AE390}" destId="{1AF82767-4AD1-4A03-8361-A18B102FBF13}" srcOrd="3" destOrd="0" parTransId="{14C2BCEF-1C8E-4D8C-A685-B9163373A655}" sibTransId="{99AC20F1-9667-4823-A42B-33E455A7D15C}"/>
    <dgm:cxn modelId="{E1A6CD74-FBDF-49CD-B16D-6F80A47601EE}" srcId="{1C71AF30-80B9-44AD-97D6-2F6F8D0AE390}" destId="{458D5B28-176F-4EBB-82B2-FD24FE2A79B4}" srcOrd="1" destOrd="0" parTransId="{3E4775E8-E34B-4544-B7F9-E84BC20786D7}" sibTransId="{68531FC6-7976-4E11-A006-8EDAF0D9DBBF}"/>
    <dgm:cxn modelId="{E9BFF879-2C79-445D-AA3E-8DC97E2CEC30}" type="presOf" srcId="{762484A2-BC74-44B4-B058-49009FB68CE6}" destId="{FF47EF86-09DB-4CA6-B992-8F1064377A4C}" srcOrd="0" destOrd="0" presId="urn:microsoft.com/office/officeart/2008/layout/VerticalCurvedList"/>
    <dgm:cxn modelId="{3D3A3F8C-4A79-40FE-9266-528699BFEB87}" type="presOf" srcId="{1C71AF30-80B9-44AD-97D6-2F6F8D0AE390}" destId="{0F4134B8-2904-482A-A1A5-70AB8EE23955}" srcOrd="0" destOrd="0" presId="urn:microsoft.com/office/officeart/2008/layout/VerticalCurvedList"/>
    <dgm:cxn modelId="{40099DBB-5F5F-41B6-B324-E3C96F192818}" srcId="{1C71AF30-80B9-44AD-97D6-2F6F8D0AE390}" destId="{833E3B61-A157-4890-87EB-9FFDBFC1441E}" srcOrd="0" destOrd="0" parTransId="{BDD019D1-18A1-4FF1-B761-8047959E73AC}" sibTransId="{762484A2-BC74-44B4-B058-49009FB68CE6}"/>
    <dgm:cxn modelId="{40E9A6C0-B77E-4D7C-8B1F-E38A81C4BB7D}" type="presOf" srcId="{E241E7B7-F437-4E95-AFFD-0F005F5E1B85}" destId="{0F717B8E-7B30-473B-9A87-765A72DB916B}" srcOrd="0" destOrd="0" presId="urn:microsoft.com/office/officeart/2008/layout/VerticalCurvedList"/>
    <dgm:cxn modelId="{220F64EA-29C8-499A-A84B-9C8A17C0B07F}" type="presOf" srcId="{458D5B28-176F-4EBB-82B2-FD24FE2A79B4}" destId="{66144043-FCEC-43BD-8CA6-B1BAFF17FEE6}" srcOrd="0" destOrd="0" presId="urn:microsoft.com/office/officeart/2008/layout/VerticalCurvedList"/>
    <dgm:cxn modelId="{0F9B0FFA-2882-43BE-BCE3-C2240B65D756}" type="presOf" srcId="{1AF82767-4AD1-4A03-8361-A18B102FBF13}" destId="{C6FA8172-ED35-46D9-BA7E-C43E387E926B}" srcOrd="0" destOrd="0" presId="urn:microsoft.com/office/officeart/2008/layout/VerticalCurvedList"/>
    <dgm:cxn modelId="{02A4AFFF-B5C0-4B9C-8694-F7DC2531359F}" type="presOf" srcId="{833E3B61-A157-4890-87EB-9FFDBFC1441E}" destId="{427ECA68-6783-489B-96AF-3FACC3F91895}" srcOrd="0" destOrd="0" presId="urn:microsoft.com/office/officeart/2008/layout/VerticalCurvedList"/>
    <dgm:cxn modelId="{C81F711F-39E7-4803-948D-49AF6E26CD9A}" type="presParOf" srcId="{0F4134B8-2904-482A-A1A5-70AB8EE23955}" destId="{74FFDA4B-0015-409B-B525-F0BD3075CF98}" srcOrd="0" destOrd="0" presId="urn:microsoft.com/office/officeart/2008/layout/VerticalCurvedList"/>
    <dgm:cxn modelId="{C006524A-641F-4717-84E4-29EF075F8F7F}" type="presParOf" srcId="{74FFDA4B-0015-409B-B525-F0BD3075CF98}" destId="{211154A0-09DA-4048-ABE3-7F236CC3ACCE}" srcOrd="0" destOrd="0" presId="urn:microsoft.com/office/officeart/2008/layout/VerticalCurvedList"/>
    <dgm:cxn modelId="{683C22A4-96C2-42FB-B1FB-786ADD8DFDA3}" type="presParOf" srcId="{211154A0-09DA-4048-ABE3-7F236CC3ACCE}" destId="{2DE9E018-3955-4070-9F69-1A23EB85993B}" srcOrd="0" destOrd="0" presId="urn:microsoft.com/office/officeart/2008/layout/VerticalCurvedList"/>
    <dgm:cxn modelId="{327632E9-7D6C-4AA3-BAB2-F3DA7F186712}" type="presParOf" srcId="{211154A0-09DA-4048-ABE3-7F236CC3ACCE}" destId="{FF47EF86-09DB-4CA6-B992-8F1064377A4C}" srcOrd="1" destOrd="0" presId="urn:microsoft.com/office/officeart/2008/layout/VerticalCurvedList"/>
    <dgm:cxn modelId="{013371E4-285F-4D18-84C5-C62D80033B90}" type="presParOf" srcId="{211154A0-09DA-4048-ABE3-7F236CC3ACCE}" destId="{DAF8E94D-9D23-4957-B1A4-5DD49E49C647}" srcOrd="2" destOrd="0" presId="urn:microsoft.com/office/officeart/2008/layout/VerticalCurvedList"/>
    <dgm:cxn modelId="{45F75B8C-B6D7-4032-AC4C-D97754EB9439}" type="presParOf" srcId="{211154A0-09DA-4048-ABE3-7F236CC3ACCE}" destId="{B2F86550-652B-4FB8-B92F-0D792C8FD970}" srcOrd="3" destOrd="0" presId="urn:microsoft.com/office/officeart/2008/layout/VerticalCurvedList"/>
    <dgm:cxn modelId="{B7FB9315-4E70-4E17-B16F-A3FADA575D2D}" type="presParOf" srcId="{74FFDA4B-0015-409B-B525-F0BD3075CF98}" destId="{427ECA68-6783-489B-96AF-3FACC3F91895}" srcOrd="1" destOrd="0" presId="urn:microsoft.com/office/officeart/2008/layout/VerticalCurvedList"/>
    <dgm:cxn modelId="{DBAEA27D-8C6C-4BAA-A37E-85D9E2D70F8C}" type="presParOf" srcId="{74FFDA4B-0015-409B-B525-F0BD3075CF98}" destId="{2B03692A-C9DA-4A92-9502-B7A2191B6376}" srcOrd="2" destOrd="0" presId="urn:microsoft.com/office/officeart/2008/layout/VerticalCurvedList"/>
    <dgm:cxn modelId="{8974AB32-44C9-471D-AA5E-C275174F6240}" type="presParOf" srcId="{2B03692A-C9DA-4A92-9502-B7A2191B6376}" destId="{EBE1DD6E-7C7B-4557-810D-DA7283A3FF88}" srcOrd="0" destOrd="0" presId="urn:microsoft.com/office/officeart/2008/layout/VerticalCurvedList"/>
    <dgm:cxn modelId="{9F2023B3-6876-4501-A62D-58EA67B4C5B4}" type="presParOf" srcId="{74FFDA4B-0015-409B-B525-F0BD3075CF98}" destId="{66144043-FCEC-43BD-8CA6-B1BAFF17FEE6}" srcOrd="3" destOrd="0" presId="urn:microsoft.com/office/officeart/2008/layout/VerticalCurvedList"/>
    <dgm:cxn modelId="{5E7F12D0-EC77-42EC-A38C-1A238EE84E85}" type="presParOf" srcId="{74FFDA4B-0015-409B-B525-F0BD3075CF98}" destId="{C0643E81-271F-42C3-95BC-4FF1C24E558A}" srcOrd="4" destOrd="0" presId="urn:microsoft.com/office/officeart/2008/layout/VerticalCurvedList"/>
    <dgm:cxn modelId="{B875DFA1-2D7D-4FDB-8308-3196C64A17EF}" type="presParOf" srcId="{C0643E81-271F-42C3-95BC-4FF1C24E558A}" destId="{A8C80A52-03F1-42A7-B7B8-F2C08E4D5FBB}" srcOrd="0" destOrd="0" presId="urn:microsoft.com/office/officeart/2008/layout/VerticalCurvedList"/>
    <dgm:cxn modelId="{7F276DC5-D20A-442F-8E85-F42B1E0F990D}" type="presParOf" srcId="{74FFDA4B-0015-409B-B525-F0BD3075CF98}" destId="{0F717B8E-7B30-473B-9A87-765A72DB916B}" srcOrd="5" destOrd="0" presId="urn:microsoft.com/office/officeart/2008/layout/VerticalCurvedList"/>
    <dgm:cxn modelId="{9D16F430-597D-495D-9A8D-0E4C641013B5}" type="presParOf" srcId="{74FFDA4B-0015-409B-B525-F0BD3075CF98}" destId="{3ECB04EB-8876-4808-983C-08FD640D12D9}" srcOrd="6" destOrd="0" presId="urn:microsoft.com/office/officeart/2008/layout/VerticalCurvedList"/>
    <dgm:cxn modelId="{ECA2902E-4085-4AFA-B840-65D654346619}" type="presParOf" srcId="{3ECB04EB-8876-4808-983C-08FD640D12D9}" destId="{6B36B694-A518-4CF7-A88E-FBF857C23644}" srcOrd="0" destOrd="0" presId="urn:microsoft.com/office/officeart/2008/layout/VerticalCurvedList"/>
    <dgm:cxn modelId="{CBE5158F-0F72-40A4-BB1D-61C523BA8978}" type="presParOf" srcId="{74FFDA4B-0015-409B-B525-F0BD3075CF98}" destId="{C6FA8172-ED35-46D9-BA7E-C43E387E926B}" srcOrd="7" destOrd="0" presId="urn:microsoft.com/office/officeart/2008/layout/VerticalCurvedList"/>
    <dgm:cxn modelId="{1EE37356-6530-46CD-8790-F6CD7E20373D}" type="presParOf" srcId="{74FFDA4B-0015-409B-B525-F0BD3075CF98}" destId="{857CCA73-8773-443D-91ED-0D9DC7FE1197}" srcOrd="8" destOrd="0" presId="urn:microsoft.com/office/officeart/2008/layout/VerticalCurvedList"/>
    <dgm:cxn modelId="{26BB09B0-4C61-4753-9BE6-2474F154FAFA}" type="presParOf" srcId="{857CCA73-8773-443D-91ED-0D9DC7FE1197}" destId="{5049DF3A-BD95-4919-9827-A63D95A3754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7EF86-09DB-4CA6-B992-8F1064377A4C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7ECA68-6783-489B-96AF-3FACC3F91895}">
      <dsp:nvSpPr>
        <dsp:cNvPr id="0" name=""/>
        <dsp:cNvSpPr/>
      </dsp:nvSpPr>
      <dsp:spPr>
        <a:xfrm>
          <a:off x="460128" y="312440"/>
          <a:ext cx="6451188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200" kern="1200">
              <a:solidFill>
                <a:schemeClr val="tx1"/>
              </a:solidFill>
            </a:rPr>
            <a:t>Operación con renovables obliga a una modelación más detallada de las restricciones de operación.</a:t>
          </a:r>
        </a:p>
      </dsp:txBody>
      <dsp:txXfrm>
        <a:off x="460128" y="312440"/>
        <a:ext cx="6451188" cy="625205"/>
      </dsp:txXfrm>
    </dsp:sp>
    <dsp:sp modelId="{EBE1DD6E-7C7B-4557-810D-DA7283A3FF88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144043-FCEC-43BD-8CA6-B1BAFF17FEE6}">
      <dsp:nvSpPr>
        <dsp:cNvPr id="0" name=""/>
        <dsp:cNvSpPr/>
      </dsp:nvSpPr>
      <dsp:spPr>
        <a:xfrm>
          <a:off x="818573" y="1250411"/>
          <a:ext cx="6092744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200" kern="1200">
              <a:solidFill>
                <a:schemeClr val="tx1"/>
              </a:solidFill>
            </a:rPr>
            <a:t>Al agregar variables binarias al problema de optimización de “Predespacho” se rompe la convexidad. Provocando que los </a:t>
          </a:r>
          <a:r>
            <a:rPr lang="es-ES" sz="1200" kern="1200">
              <a:solidFill>
                <a:schemeClr val="tx1"/>
              </a:solidFill>
            </a:rPr>
            <a:t>precios de la energía (spot) no sea consistente con las variables duales. En este caso, no necesariamente la unidad más cara marca el precio.</a:t>
          </a:r>
          <a:endParaRPr lang="es-CL" sz="1200" kern="1200">
            <a:solidFill>
              <a:schemeClr val="tx1"/>
            </a:solidFill>
          </a:endParaRPr>
        </a:p>
      </dsp:txBody>
      <dsp:txXfrm>
        <a:off x="818573" y="1250411"/>
        <a:ext cx="6092744" cy="625205"/>
      </dsp:txXfrm>
    </dsp:sp>
    <dsp:sp modelId="{A8C80A52-03F1-42A7-B7B8-F2C08E4D5FBB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717B8E-7B30-473B-9A87-765A72DB916B}">
      <dsp:nvSpPr>
        <dsp:cNvPr id="0" name=""/>
        <dsp:cNvSpPr/>
      </dsp:nvSpPr>
      <dsp:spPr>
        <a:xfrm>
          <a:off x="818573" y="2188382"/>
          <a:ext cx="6092744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solidFill>
                <a:schemeClr val="tx1"/>
              </a:solidFill>
            </a:rPr>
            <a:t>En la práctica hay muchas complejidades que provocan que el despacho sea un problema No convexo. </a:t>
          </a:r>
          <a:endParaRPr lang="es-CL" sz="1200" kern="1200">
            <a:solidFill>
              <a:schemeClr val="tx1"/>
            </a:solidFill>
          </a:endParaRPr>
        </a:p>
      </dsp:txBody>
      <dsp:txXfrm>
        <a:off x="818573" y="2188382"/>
        <a:ext cx="6092744" cy="625205"/>
      </dsp:txXfrm>
    </dsp:sp>
    <dsp:sp modelId="{6B36B694-A518-4CF7-A88E-FBF857C23644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A8172-ED35-46D9-BA7E-C43E387E926B}">
      <dsp:nvSpPr>
        <dsp:cNvPr id="0" name=""/>
        <dsp:cNvSpPr/>
      </dsp:nvSpPr>
      <dsp:spPr>
        <a:xfrm>
          <a:off x="460128" y="3126353"/>
          <a:ext cx="6451188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solidFill>
                <a:schemeClr val="tx1"/>
              </a:solidFill>
            </a:rPr>
            <a:t>La restricciones de rampas acoplan las decisiones de la hora t con la hora t-1. Otras restricciones importantes son los tiempos mínimos de encendido y apagado</a:t>
          </a:r>
          <a:r>
            <a:rPr lang="es-ES" sz="1100" kern="1200"/>
            <a:t>.</a:t>
          </a:r>
          <a:endParaRPr lang="es-CL" sz="1100" kern="1200"/>
        </a:p>
      </dsp:txBody>
      <dsp:txXfrm>
        <a:off x="460128" y="3126353"/>
        <a:ext cx="6451188" cy="625205"/>
      </dsp:txXfrm>
    </dsp:sp>
    <dsp:sp modelId="{5049DF3A-BD95-4919-9827-A63D95A37548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7EF86-09DB-4CA6-B992-8F1064377A4C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7ECA68-6783-489B-96AF-3FACC3F91895}">
      <dsp:nvSpPr>
        <dsp:cNvPr id="0" name=""/>
        <dsp:cNvSpPr/>
      </dsp:nvSpPr>
      <dsp:spPr>
        <a:xfrm>
          <a:off x="460128" y="312440"/>
          <a:ext cx="6451188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solidFill>
                <a:schemeClr val="tx1"/>
              </a:solidFill>
            </a:rPr>
            <a:t> El problema de predespacho toma un rol importante con la incorporación de energía renovable variable. Debo anticiparme  a como el viento, sol van a contribuir en las distintas horas del día.</a:t>
          </a:r>
          <a:endParaRPr lang="es-CL" sz="1200" kern="1200">
            <a:solidFill>
              <a:schemeClr val="tx1"/>
            </a:solidFill>
          </a:endParaRPr>
        </a:p>
      </dsp:txBody>
      <dsp:txXfrm>
        <a:off x="460128" y="312440"/>
        <a:ext cx="6451188" cy="625205"/>
      </dsp:txXfrm>
    </dsp:sp>
    <dsp:sp modelId="{EBE1DD6E-7C7B-4557-810D-DA7283A3FF88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144043-FCEC-43BD-8CA6-B1BAFF17FEE6}">
      <dsp:nvSpPr>
        <dsp:cNvPr id="0" name=""/>
        <dsp:cNvSpPr/>
      </dsp:nvSpPr>
      <dsp:spPr>
        <a:xfrm>
          <a:off x="818573" y="1250411"/>
          <a:ext cx="6092744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200" kern="1200">
              <a:solidFill>
                <a:schemeClr val="tx1"/>
              </a:solidFill>
            </a:rPr>
            <a:t>Existen señales que hacen pensar en un futuro próximo sin un esquema de costos auditados, es decir, migrar a uno de ofertas.</a:t>
          </a:r>
        </a:p>
      </dsp:txBody>
      <dsp:txXfrm>
        <a:off x="818573" y="1250411"/>
        <a:ext cx="6092744" cy="625205"/>
      </dsp:txXfrm>
    </dsp:sp>
    <dsp:sp modelId="{A8C80A52-03F1-42A7-B7B8-F2C08E4D5FBB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717B8E-7B30-473B-9A87-765A72DB916B}">
      <dsp:nvSpPr>
        <dsp:cNvPr id="0" name=""/>
        <dsp:cNvSpPr/>
      </dsp:nvSpPr>
      <dsp:spPr>
        <a:xfrm>
          <a:off x="818573" y="2188382"/>
          <a:ext cx="6092744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solidFill>
                <a:schemeClr val="tx1"/>
              </a:solidFill>
            </a:rPr>
            <a:t>Una mayor penetración renovable puede provocar un mayor despacho de unidades no económicas pero flexibles (diésel)</a:t>
          </a:r>
          <a:endParaRPr lang="es-CL" sz="1200" kern="1200">
            <a:solidFill>
              <a:schemeClr val="tx1"/>
            </a:solidFill>
          </a:endParaRPr>
        </a:p>
      </dsp:txBody>
      <dsp:txXfrm>
        <a:off x="818573" y="2188382"/>
        <a:ext cx="6092744" cy="625205"/>
      </dsp:txXfrm>
    </dsp:sp>
    <dsp:sp modelId="{6B36B694-A518-4CF7-A88E-FBF857C23644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A8172-ED35-46D9-BA7E-C43E387E926B}">
      <dsp:nvSpPr>
        <dsp:cNvPr id="0" name=""/>
        <dsp:cNvSpPr/>
      </dsp:nvSpPr>
      <dsp:spPr>
        <a:xfrm>
          <a:off x="460128" y="3126353"/>
          <a:ext cx="6451188" cy="625205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6257" tIns="30480" rIns="30480" bIns="3048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>
              <a:solidFill>
                <a:schemeClr val="tx1"/>
              </a:solidFill>
            </a:rPr>
            <a:t>La generación con renovables es más económica (recorta la demanda), pero genera sobrecostos asociados a la flexibilidad. La curva neta se ve afectada. </a:t>
          </a:r>
          <a:endParaRPr lang="es-CL" sz="1100" kern="1200"/>
        </a:p>
      </dsp:txBody>
      <dsp:txXfrm>
        <a:off x="460128" y="3126353"/>
        <a:ext cx="6451188" cy="625205"/>
      </dsp:txXfrm>
    </dsp:sp>
    <dsp:sp modelId="{5049DF3A-BD95-4919-9827-A63D95A37548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74571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3357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63017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1406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509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0512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9039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0143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2786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34160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1016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9449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75914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1611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20169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87102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19596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1" name="Google Shape;731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90197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16534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2933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97814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72165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91159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57295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7237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27545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31311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225" y="0"/>
            <a:ext cx="9144224" cy="5143512"/>
            <a:chOff x="-225" y="0"/>
            <a:chExt cx="9144224" cy="5143512"/>
          </a:xfrm>
        </p:grpSpPr>
        <p:sp>
          <p:nvSpPr>
            <p:cNvPr id="11" name="Google Shape;11;p2"/>
            <p:cNvSpPr/>
            <p:nvPr/>
          </p:nvSpPr>
          <p:spPr>
            <a:xfrm>
              <a:off x="0" y="0"/>
              <a:ext cx="61002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175" y="1541675"/>
              <a:ext cx="6870000" cy="2060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477595" y="4477088"/>
              <a:ext cx="666403" cy="666424"/>
              <a:chOff x="7996345" y="980275"/>
              <a:chExt cx="666403" cy="666424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996345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8198672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8400998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996345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8198672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8400998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7996345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198672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400998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7996345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8198672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400998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603324" y="980275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603324" y="1182617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603324" y="1384958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8603349" y="1587299"/>
                <a:ext cx="59400" cy="5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30;p2"/>
            <p:cNvGrpSpPr/>
            <p:nvPr/>
          </p:nvGrpSpPr>
          <p:grpSpPr>
            <a:xfrm>
              <a:off x="7042555" y="1541664"/>
              <a:ext cx="730045" cy="2060087"/>
              <a:chOff x="7022220" y="1541675"/>
              <a:chExt cx="666403" cy="1880499"/>
            </a:xfrm>
          </p:grpSpPr>
          <p:sp>
            <p:nvSpPr>
              <p:cNvPr id="31" name="Google Shape;31;p2"/>
              <p:cNvSpPr/>
              <p:nvPr/>
            </p:nvSpPr>
            <p:spPr>
              <a:xfrm>
                <a:off x="7022220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7224547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7426873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7022220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7224547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7426873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7022220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7224547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7426873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7022220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7224547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7426873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7629199" y="1541675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7629199" y="1744017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7629199" y="1946358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7629224" y="2148699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7022220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7224547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7426873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7022220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7224547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7426873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7022220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7224547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7426873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7022220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7224547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7426873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7629199" y="2351050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7629199" y="2553392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7629199" y="27557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7629224" y="29580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7022220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7224547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426873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7022220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7224547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7426873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7629199" y="3160433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7629224" y="3362774"/>
                <a:ext cx="59400" cy="594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2"/>
            <p:cNvGrpSpPr/>
            <p:nvPr/>
          </p:nvGrpSpPr>
          <p:grpSpPr>
            <a:xfrm>
              <a:off x="-225" y="2008293"/>
              <a:ext cx="301775" cy="1126923"/>
              <a:chOff x="-225" y="1987280"/>
              <a:chExt cx="318900" cy="1190873"/>
            </a:xfrm>
          </p:grpSpPr>
          <p:sp>
            <p:nvSpPr>
              <p:cNvPr id="72" name="Google Shape;72;p2"/>
              <p:cNvSpPr/>
              <p:nvPr/>
            </p:nvSpPr>
            <p:spPr>
              <a:xfrm>
                <a:off x="-175" y="1987280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-175" y="2255817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-175" y="2524353"/>
                <a:ext cx="318794" cy="116648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-225" y="2792878"/>
                <a:ext cx="318900" cy="1167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-225" y="3061453"/>
                <a:ext cx="318900" cy="1167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oogle Shape;77;p2"/>
            <p:cNvGrpSpPr/>
            <p:nvPr/>
          </p:nvGrpSpPr>
          <p:grpSpPr>
            <a:xfrm>
              <a:off x="8842175" y="668859"/>
              <a:ext cx="301822" cy="872807"/>
              <a:chOff x="-225" y="2255817"/>
              <a:chExt cx="318950" cy="922336"/>
            </a:xfrm>
          </p:grpSpPr>
          <p:sp>
            <p:nvSpPr>
              <p:cNvPr id="78" name="Google Shape;78;p2"/>
              <p:cNvSpPr/>
              <p:nvPr/>
            </p:nvSpPr>
            <p:spPr>
              <a:xfrm>
                <a:off x="-175" y="2255817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-175" y="2524353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-225" y="2792878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-225" y="3061453"/>
                <a:ext cx="318900" cy="1167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" name="Google Shape;82;p2"/>
            <p:cNvGrpSpPr/>
            <p:nvPr/>
          </p:nvGrpSpPr>
          <p:grpSpPr>
            <a:xfrm>
              <a:off x="5798375" y="4270684"/>
              <a:ext cx="301822" cy="872807"/>
              <a:chOff x="1611209" y="2255817"/>
              <a:chExt cx="318950" cy="922336"/>
            </a:xfrm>
          </p:grpSpPr>
          <p:sp>
            <p:nvSpPr>
              <p:cNvPr id="83" name="Google Shape;83;p2"/>
              <p:cNvSpPr/>
              <p:nvPr/>
            </p:nvSpPr>
            <p:spPr>
              <a:xfrm>
                <a:off x="1611259" y="2255817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1611259" y="2524353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1611209" y="2792878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1611209" y="3061453"/>
                <a:ext cx="318900" cy="116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7" name="Google Shape;87;p2"/>
            <p:cNvGrpSpPr/>
            <p:nvPr/>
          </p:nvGrpSpPr>
          <p:grpSpPr>
            <a:xfrm>
              <a:off x="685795" y="0"/>
              <a:ext cx="666403" cy="666424"/>
              <a:chOff x="7996345" y="980275"/>
              <a:chExt cx="666403" cy="666424"/>
            </a:xfrm>
          </p:grpSpPr>
          <p:sp>
            <p:nvSpPr>
              <p:cNvPr id="88" name="Google Shape;88;p2"/>
              <p:cNvSpPr/>
              <p:nvPr/>
            </p:nvSpPr>
            <p:spPr>
              <a:xfrm>
                <a:off x="7996345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8198672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8400998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7996345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8198672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8400998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7996345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8198672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8400998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7996345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8198672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8400998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8603324" y="980275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8603324" y="1182617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8603324" y="1384958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8603349" y="1587299"/>
                <a:ext cx="59400" cy="594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4" name="Google Shape;104;p2"/>
          <p:cNvSpPr txBox="1">
            <a:spLocks noGrp="1"/>
          </p:cNvSpPr>
          <p:nvPr>
            <p:ph type="ctrTitle"/>
          </p:nvPr>
        </p:nvSpPr>
        <p:spPr>
          <a:xfrm>
            <a:off x="685800" y="1541675"/>
            <a:ext cx="5740200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5"/>
          <p:cNvGrpSpPr/>
          <p:nvPr/>
        </p:nvGrpSpPr>
        <p:grpSpPr>
          <a:xfrm>
            <a:off x="-207" y="0"/>
            <a:ext cx="9158157" cy="5149835"/>
            <a:chOff x="-207" y="0"/>
            <a:chExt cx="9158157" cy="5149835"/>
          </a:xfrm>
        </p:grpSpPr>
        <p:sp>
          <p:nvSpPr>
            <p:cNvPr id="258" name="Google Shape;258;p5"/>
            <p:cNvSpPr/>
            <p:nvPr/>
          </p:nvSpPr>
          <p:spPr>
            <a:xfrm>
              <a:off x="8504250" y="4489800"/>
              <a:ext cx="6537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5"/>
            <p:cNvSpPr/>
            <p:nvPr/>
          </p:nvSpPr>
          <p:spPr>
            <a:xfrm>
              <a:off x="0" y="0"/>
              <a:ext cx="6537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5"/>
            <p:cNvSpPr/>
            <p:nvPr/>
          </p:nvSpPr>
          <p:spPr>
            <a:xfrm>
              <a:off x="322375" y="664300"/>
              <a:ext cx="81819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1" name="Google Shape;261;p5"/>
            <p:cNvGrpSpPr/>
            <p:nvPr/>
          </p:nvGrpSpPr>
          <p:grpSpPr>
            <a:xfrm>
              <a:off x="-207" y="664293"/>
              <a:ext cx="155867" cy="653721"/>
              <a:chOff x="5385375" y="498300"/>
              <a:chExt cx="802200" cy="556500"/>
            </a:xfrm>
          </p:grpSpPr>
          <p:sp>
            <p:nvSpPr>
              <p:cNvPr id="262" name="Google Shape;262;p5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263;p5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264;p5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5" name="Google Shape;265;p5"/>
            <p:cNvGrpSpPr/>
            <p:nvPr/>
          </p:nvGrpSpPr>
          <p:grpSpPr>
            <a:xfrm>
              <a:off x="322384" y="4483463"/>
              <a:ext cx="666347" cy="666373"/>
              <a:chOff x="7134700" y="414375"/>
              <a:chExt cx="501919" cy="501900"/>
            </a:xfrm>
          </p:grpSpPr>
          <p:sp>
            <p:nvSpPr>
              <p:cNvPr id="266" name="Google Shape;266;p5"/>
              <p:cNvSpPr/>
              <p:nvPr/>
            </p:nvSpPr>
            <p:spPr>
              <a:xfrm>
                <a:off x="71347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5"/>
              <p:cNvSpPr/>
              <p:nvPr/>
            </p:nvSpPr>
            <p:spPr>
              <a:xfrm>
                <a:off x="72871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5"/>
              <p:cNvSpPr/>
              <p:nvPr/>
            </p:nvSpPr>
            <p:spPr>
              <a:xfrm>
                <a:off x="74395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269;p5"/>
              <p:cNvSpPr/>
              <p:nvPr/>
            </p:nvSpPr>
            <p:spPr>
              <a:xfrm>
                <a:off x="71347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270;p5"/>
              <p:cNvSpPr/>
              <p:nvPr/>
            </p:nvSpPr>
            <p:spPr>
              <a:xfrm>
                <a:off x="72871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271;p5"/>
              <p:cNvSpPr/>
              <p:nvPr/>
            </p:nvSpPr>
            <p:spPr>
              <a:xfrm>
                <a:off x="74395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272;p5"/>
              <p:cNvSpPr/>
              <p:nvPr/>
            </p:nvSpPr>
            <p:spPr>
              <a:xfrm>
                <a:off x="71347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273;p5"/>
              <p:cNvSpPr/>
              <p:nvPr/>
            </p:nvSpPr>
            <p:spPr>
              <a:xfrm>
                <a:off x="72871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274;p5"/>
              <p:cNvSpPr/>
              <p:nvPr/>
            </p:nvSpPr>
            <p:spPr>
              <a:xfrm>
                <a:off x="74395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275;p5"/>
              <p:cNvSpPr/>
              <p:nvPr/>
            </p:nvSpPr>
            <p:spPr>
              <a:xfrm>
                <a:off x="71347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5"/>
              <p:cNvSpPr/>
              <p:nvPr/>
            </p:nvSpPr>
            <p:spPr>
              <a:xfrm>
                <a:off x="72871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5"/>
              <p:cNvSpPr/>
              <p:nvPr/>
            </p:nvSpPr>
            <p:spPr>
              <a:xfrm>
                <a:off x="74395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5"/>
              <p:cNvSpPr/>
              <p:nvPr/>
            </p:nvSpPr>
            <p:spPr>
              <a:xfrm>
                <a:off x="75919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5"/>
              <p:cNvSpPr/>
              <p:nvPr/>
            </p:nvSpPr>
            <p:spPr>
              <a:xfrm>
                <a:off x="75919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5"/>
              <p:cNvSpPr/>
              <p:nvPr/>
            </p:nvSpPr>
            <p:spPr>
              <a:xfrm>
                <a:off x="75919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5"/>
              <p:cNvSpPr/>
              <p:nvPr/>
            </p:nvSpPr>
            <p:spPr>
              <a:xfrm>
                <a:off x="7591919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2" name="Google Shape;282;p5"/>
            <p:cNvGrpSpPr/>
            <p:nvPr/>
          </p:nvGrpSpPr>
          <p:grpSpPr>
            <a:xfrm>
              <a:off x="8832384" y="670955"/>
              <a:ext cx="311815" cy="653721"/>
              <a:chOff x="5385375" y="498300"/>
              <a:chExt cx="802200" cy="556500"/>
            </a:xfrm>
          </p:grpSpPr>
          <p:sp>
            <p:nvSpPr>
              <p:cNvPr id="283" name="Google Shape;283;p5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5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5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86" name="Google Shape;286;p5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287" name="Google Shape;287;p5"/>
          <p:cNvSpPr txBox="1">
            <a:spLocks noGrp="1"/>
          </p:cNvSpPr>
          <p:nvPr>
            <p:ph type="body" idx="1"/>
          </p:nvPr>
        </p:nvSpPr>
        <p:spPr>
          <a:xfrm>
            <a:off x="1199775" y="1599700"/>
            <a:ext cx="6650700" cy="288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▪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>
            <a:endParaRPr/>
          </a:p>
        </p:txBody>
      </p:sp>
      <p:sp>
        <p:nvSpPr>
          <p:cNvPr id="288" name="Google Shape;288;p5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ariant 1" type="blank">
  <p:cSld name="BLANK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4" name="Google Shape;454;p11"/>
          <p:cNvGrpSpPr/>
          <p:nvPr/>
        </p:nvGrpSpPr>
        <p:grpSpPr>
          <a:xfrm>
            <a:off x="-207" y="0"/>
            <a:ext cx="9158157" cy="5149835"/>
            <a:chOff x="-207" y="0"/>
            <a:chExt cx="9158157" cy="5149835"/>
          </a:xfrm>
        </p:grpSpPr>
        <p:sp>
          <p:nvSpPr>
            <p:cNvPr id="455" name="Google Shape;455;p11"/>
            <p:cNvSpPr/>
            <p:nvPr/>
          </p:nvSpPr>
          <p:spPr>
            <a:xfrm>
              <a:off x="8504250" y="4489800"/>
              <a:ext cx="653700" cy="653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1"/>
            <p:cNvSpPr/>
            <p:nvPr/>
          </p:nvSpPr>
          <p:spPr>
            <a:xfrm>
              <a:off x="0" y="0"/>
              <a:ext cx="6537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7" name="Google Shape;457;p11"/>
            <p:cNvGrpSpPr/>
            <p:nvPr/>
          </p:nvGrpSpPr>
          <p:grpSpPr>
            <a:xfrm>
              <a:off x="-207" y="664293"/>
              <a:ext cx="155867" cy="653721"/>
              <a:chOff x="5385375" y="498300"/>
              <a:chExt cx="802200" cy="556500"/>
            </a:xfrm>
          </p:grpSpPr>
          <p:sp>
            <p:nvSpPr>
              <p:cNvPr id="458" name="Google Shape;458;p11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11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1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1" name="Google Shape;461;p11"/>
            <p:cNvGrpSpPr/>
            <p:nvPr/>
          </p:nvGrpSpPr>
          <p:grpSpPr>
            <a:xfrm>
              <a:off x="322384" y="4483463"/>
              <a:ext cx="666347" cy="666373"/>
              <a:chOff x="7134700" y="414375"/>
              <a:chExt cx="501919" cy="501900"/>
            </a:xfrm>
          </p:grpSpPr>
          <p:sp>
            <p:nvSpPr>
              <p:cNvPr id="462" name="Google Shape;462;p11"/>
              <p:cNvSpPr/>
              <p:nvPr/>
            </p:nvSpPr>
            <p:spPr>
              <a:xfrm>
                <a:off x="71347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1"/>
              <p:cNvSpPr/>
              <p:nvPr/>
            </p:nvSpPr>
            <p:spPr>
              <a:xfrm>
                <a:off x="72871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11"/>
              <p:cNvSpPr/>
              <p:nvPr/>
            </p:nvSpPr>
            <p:spPr>
              <a:xfrm>
                <a:off x="74395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11"/>
              <p:cNvSpPr/>
              <p:nvPr/>
            </p:nvSpPr>
            <p:spPr>
              <a:xfrm>
                <a:off x="71347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11"/>
              <p:cNvSpPr/>
              <p:nvPr/>
            </p:nvSpPr>
            <p:spPr>
              <a:xfrm>
                <a:off x="72871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11"/>
              <p:cNvSpPr/>
              <p:nvPr/>
            </p:nvSpPr>
            <p:spPr>
              <a:xfrm>
                <a:off x="74395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11"/>
              <p:cNvSpPr/>
              <p:nvPr/>
            </p:nvSpPr>
            <p:spPr>
              <a:xfrm>
                <a:off x="71347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11"/>
              <p:cNvSpPr/>
              <p:nvPr/>
            </p:nvSpPr>
            <p:spPr>
              <a:xfrm>
                <a:off x="72871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11"/>
              <p:cNvSpPr/>
              <p:nvPr/>
            </p:nvSpPr>
            <p:spPr>
              <a:xfrm>
                <a:off x="74395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11"/>
              <p:cNvSpPr/>
              <p:nvPr/>
            </p:nvSpPr>
            <p:spPr>
              <a:xfrm>
                <a:off x="71347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11"/>
              <p:cNvSpPr/>
              <p:nvPr/>
            </p:nvSpPr>
            <p:spPr>
              <a:xfrm>
                <a:off x="72871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11"/>
              <p:cNvSpPr/>
              <p:nvPr/>
            </p:nvSpPr>
            <p:spPr>
              <a:xfrm>
                <a:off x="7439500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11"/>
              <p:cNvSpPr/>
              <p:nvPr/>
            </p:nvSpPr>
            <p:spPr>
              <a:xfrm>
                <a:off x="7591900" y="4143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11"/>
              <p:cNvSpPr/>
              <p:nvPr/>
            </p:nvSpPr>
            <p:spPr>
              <a:xfrm>
                <a:off x="7591900" y="5667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11"/>
              <p:cNvSpPr/>
              <p:nvPr/>
            </p:nvSpPr>
            <p:spPr>
              <a:xfrm>
                <a:off x="7591900" y="7191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11"/>
              <p:cNvSpPr/>
              <p:nvPr/>
            </p:nvSpPr>
            <p:spPr>
              <a:xfrm>
                <a:off x="7591919" y="871575"/>
                <a:ext cx="44700" cy="44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8" name="Google Shape;478;p11"/>
            <p:cNvGrpSpPr/>
            <p:nvPr/>
          </p:nvGrpSpPr>
          <p:grpSpPr>
            <a:xfrm>
              <a:off x="8832384" y="670955"/>
              <a:ext cx="311815" cy="653721"/>
              <a:chOff x="5385375" y="498300"/>
              <a:chExt cx="802200" cy="556500"/>
            </a:xfrm>
          </p:grpSpPr>
          <p:sp>
            <p:nvSpPr>
              <p:cNvPr id="479" name="Google Shape;479;p11"/>
              <p:cNvSpPr/>
              <p:nvPr/>
            </p:nvSpPr>
            <p:spPr>
              <a:xfrm>
                <a:off x="5385375" y="4983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11"/>
              <p:cNvSpPr/>
              <p:nvPr/>
            </p:nvSpPr>
            <p:spPr>
              <a:xfrm>
                <a:off x="5385375" y="7269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11"/>
              <p:cNvSpPr/>
              <p:nvPr/>
            </p:nvSpPr>
            <p:spPr>
              <a:xfrm>
                <a:off x="5385375" y="955500"/>
                <a:ext cx="802200" cy="993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2" name="Google Shape;482;p1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ariant 2">
  <p:cSld name="BLANK_1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2"/>
          <p:cNvSpPr/>
          <p:nvPr/>
        </p:nvSpPr>
        <p:spPr>
          <a:xfrm>
            <a:off x="8490504" y="4489800"/>
            <a:ext cx="653700" cy="6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12"/>
          <p:cNvSpPr/>
          <p:nvPr/>
        </p:nvSpPr>
        <p:spPr>
          <a:xfrm>
            <a:off x="0" y="0"/>
            <a:ext cx="6537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6" name="Google Shape;486;p12"/>
          <p:cNvGrpSpPr/>
          <p:nvPr/>
        </p:nvGrpSpPr>
        <p:grpSpPr>
          <a:xfrm>
            <a:off x="-207" y="664293"/>
            <a:ext cx="155867" cy="653721"/>
            <a:chOff x="5385375" y="498300"/>
            <a:chExt cx="802200" cy="556500"/>
          </a:xfrm>
        </p:grpSpPr>
        <p:sp>
          <p:nvSpPr>
            <p:cNvPr id="487" name="Google Shape;487;p12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2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2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0" name="Google Shape;490;p12"/>
          <p:cNvGrpSpPr/>
          <p:nvPr/>
        </p:nvGrpSpPr>
        <p:grpSpPr>
          <a:xfrm>
            <a:off x="322384" y="657975"/>
            <a:ext cx="666347" cy="666373"/>
            <a:chOff x="7134700" y="414375"/>
            <a:chExt cx="501919" cy="501900"/>
          </a:xfrm>
        </p:grpSpPr>
        <p:sp>
          <p:nvSpPr>
            <p:cNvPr id="491" name="Google Shape;491;p12"/>
            <p:cNvSpPr/>
            <p:nvPr/>
          </p:nvSpPr>
          <p:spPr>
            <a:xfrm>
              <a:off x="71347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2"/>
            <p:cNvSpPr/>
            <p:nvPr/>
          </p:nvSpPr>
          <p:spPr>
            <a:xfrm>
              <a:off x="72871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2"/>
            <p:cNvSpPr/>
            <p:nvPr/>
          </p:nvSpPr>
          <p:spPr>
            <a:xfrm>
              <a:off x="74395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2"/>
            <p:cNvSpPr/>
            <p:nvPr/>
          </p:nvSpPr>
          <p:spPr>
            <a:xfrm>
              <a:off x="71347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12"/>
            <p:cNvSpPr/>
            <p:nvPr/>
          </p:nvSpPr>
          <p:spPr>
            <a:xfrm>
              <a:off x="72871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12"/>
            <p:cNvSpPr/>
            <p:nvPr/>
          </p:nvSpPr>
          <p:spPr>
            <a:xfrm>
              <a:off x="74395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12"/>
            <p:cNvSpPr/>
            <p:nvPr/>
          </p:nvSpPr>
          <p:spPr>
            <a:xfrm>
              <a:off x="71347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12"/>
            <p:cNvSpPr/>
            <p:nvPr/>
          </p:nvSpPr>
          <p:spPr>
            <a:xfrm>
              <a:off x="72871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12"/>
            <p:cNvSpPr/>
            <p:nvPr/>
          </p:nvSpPr>
          <p:spPr>
            <a:xfrm>
              <a:off x="74395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2"/>
            <p:cNvSpPr/>
            <p:nvPr/>
          </p:nvSpPr>
          <p:spPr>
            <a:xfrm>
              <a:off x="71347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2"/>
            <p:cNvSpPr/>
            <p:nvPr/>
          </p:nvSpPr>
          <p:spPr>
            <a:xfrm>
              <a:off x="72871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2"/>
            <p:cNvSpPr/>
            <p:nvPr/>
          </p:nvSpPr>
          <p:spPr>
            <a:xfrm>
              <a:off x="7439500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2"/>
            <p:cNvSpPr/>
            <p:nvPr/>
          </p:nvSpPr>
          <p:spPr>
            <a:xfrm>
              <a:off x="7591900" y="4143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2"/>
            <p:cNvSpPr/>
            <p:nvPr/>
          </p:nvSpPr>
          <p:spPr>
            <a:xfrm>
              <a:off x="7591900" y="5667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2"/>
            <p:cNvSpPr/>
            <p:nvPr/>
          </p:nvSpPr>
          <p:spPr>
            <a:xfrm>
              <a:off x="7591900" y="7191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2"/>
            <p:cNvSpPr/>
            <p:nvPr/>
          </p:nvSpPr>
          <p:spPr>
            <a:xfrm>
              <a:off x="7591919" y="871575"/>
              <a:ext cx="44700" cy="44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7" name="Google Shape;507;p12"/>
          <p:cNvGrpSpPr/>
          <p:nvPr/>
        </p:nvGrpSpPr>
        <p:grpSpPr>
          <a:xfrm>
            <a:off x="8832384" y="670955"/>
            <a:ext cx="311815" cy="653721"/>
            <a:chOff x="5385375" y="498300"/>
            <a:chExt cx="802200" cy="556500"/>
          </a:xfrm>
        </p:grpSpPr>
        <p:sp>
          <p:nvSpPr>
            <p:cNvPr id="508" name="Google Shape;508;p12"/>
            <p:cNvSpPr/>
            <p:nvPr/>
          </p:nvSpPr>
          <p:spPr>
            <a:xfrm>
              <a:off x="5385375" y="4983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2"/>
            <p:cNvSpPr/>
            <p:nvPr/>
          </p:nvSpPr>
          <p:spPr>
            <a:xfrm>
              <a:off x="5385375" y="7269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12"/>
            <p:cNvSpPr/>
            <p:nvPr/>
          </p:nvSpPr>
          <p:spPr>
            <a:xfrm>
              <a:off x="5385375" y="955500"/>
              <a:ext cx="802200" cy="9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1" name="Google Shape;511;p12"/>
          <p:cNvSpPr txBox="1">
            <a:spLocks noGrp="1"/>
          </p:cNvSpPr>
          <p:nvPr>
            <p:ph type="sldNum" idx="12"/>
          </p:nvPr>
        </p:nvSpPr>
        <p:spPr>
          <a:xfrm>
            <a:off x="849050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Barlow SemiBold"/>
              <a:buNone/>
              <a:defRPr sz="26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314800" y="1599700"/>
            <a:ext cx="7189500" cy="28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▪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Barlow Light"/>
              <a:buChar char="▫"/>
              <a:defRPr sz="2400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lvl="1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lvl="2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lvl="3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lvl="4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lvl="5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lvl="6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lvl="7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lvl="8" algn="ctr" rtl="0">
              <a:buNone/>
              <a:defRPr sz="1300">
                <a:solidFill>
                  <a:schemeClr val="accen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7" r:id="rId3"/>
    <p:sldLayoutId id="2147483658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chart" Target="../charts/chart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1.xml"/><Relationship Id="rId3" Type="http://schemas.openxmlformats.org/officeDocument/2006/relationships/chart" Target="../charts/chart16.xml"/><Relationship Id="rId7" Type="http://schemas.openxmlformats.org/officeDocument/2006/relationships/chart" Target="../charts/chart2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10" Type="http://schemas.openxmlformats.org/officeDocument/2006/relationships/image" Target="../media/image30.png"/><Relationship Id="rId4" Type="http://schemas.openxmlformats.org/officeDocument/2006/relationships/chart" Target="../charts/chart17.xml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40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38.svg"/><Relationship Id="rId4" Type="http://schemas.openxmlformats.org/officeDocument/2006/relationships/image" Target="../media/image45.png"/><Relationship Id="rId9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57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38.svg"/><Relationship Id="rId4" Type="http://schemas.openxmlformats.org/officeDocument/2006/relationships/image" Target="../media/image58.png"/><Relationship Id="rId9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3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77.png"/><Relationship Id="rId4" Type="http://schemas.openxmlformats.org/officeDocument/2006/relationships/image" Target="../media/image36.png"/><Relationship Id="rId9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8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61.png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hart" Target="../charts/chart5.xml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3"/>
          <p:cNvSpPr txBox="1">
            <a:spLocks noGrp="1"/>
          </p:cNvSpPr>
          <p:nvPr>
            <p:ph type="ctrTitle"/>
          </p:nvPr>
        </p:nvSpPr>
        <p:spPr>
          <a:xfrm>
            <a:off x="685800" y="1541675"/>
            <a:ext cx="5740200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Auxiliar 2</a:t>
            </a:r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AC5823-CE6E-4C1A-9F28-E45B10B8B2EC}"/>
              </a:ext>
            </a:extLst>
          </p:cNvPr>
          <p:cNvSpPr txBox="1"/>
          <p:nvPr/>
        </p:nvSpPr>
        <p:spPr>
          <a:xfrm>
            <a:off x="-1" y="1217023"/>
            <a:ext cx="6193331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MX" sz="1800" b="1" dirty="0">
                <a:solidFill>
                  <a:srgbClr val="272A36"/>
                </a:solidFill>
                <a:latin typeface="Barlow SemiBold" panose="00000700000000000000" pitchFamily="2" charset="0"/>
                <a:ea typeface="Barlow"/>
                <a:cs typeface="Barlow"/>
                <a:sym typeface="Barlow"/>
              </a:rPr>
              <a:t>EL7047 – Riesgo y Confiabilidad en Sistemas Eléctricos </a:t>
            </a:r>
          </a:p>
        </p:txBody>
      </p:sp>
      <p:sp>
        <p:nvSpPr>
          <p:cNvPr id="6" name="Google Shape;519;p1">
            <a:extLst>
              <a:ext uri="{FF2B5EF4-FFF2-40B4-BE49-F238E27FC236}">
                <a16:creationId xmlns:a16="http://schemas.microsoft.com/office/drawing/2014/main" id="{A9383DA7-36F1-41B8-A856-304B354B35F1}"/>
              </a:ext>
            </a:extLst>
          </p:cNvPr>
          <p:cNvSpPr txBox="1"/>
          <p:nvPr/>
        </p:nvSpPr>
        <p:spPr>
          <a:xfrm>
            <a:off x="6193330" y="3744680"/>
            <a:ext cx="2361797" cy="120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 SemiBold"/>
              <a:buNone/>
            </a:pPr>
            <a:r>
              <a:rPr lang="es-CL" sz="1200" b="1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Profesor:</a:t>
            </a: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 </a:t>
            </a:r>
            <a:endParaRPr sz="1200">
              <a:latin typeface="Barlow" panose="00000500000000000000" pitchFamily="2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Rodrigo Moreno</a:t>
            </a:r>
            <a:endParaRPr sz="1200">
              <a:latin typeface="Barlow" panose="00000500000000000000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Barlow SemiBold"/>
              <a:buNone/>
            </a:pPr>
            <a:r>
              <a:rPr lang="es-CL" sz="1200" b="1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Auxiliares:</a:t>
            </a:r>
            <a:endParaRPr sz="1200">
              <a:latin typeface="Barlow" panose="00000500000000000000" pitchFamily="2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 b="0" i="0" u="none" strike="noStrike" cap="none" err="1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Diland</a:t>
            </a: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 Castro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Miguel Sánchez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Teresa Vargas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Rodrigo Vidal</a:t>
            </a:r>
            <a:endParaRPr sz="1200">
              <a:latin typeface="Barlow" panose="00000500000000000000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10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9F0B6F1-E142-4E6B-B54A-6A4DA9E81BDF}"/>
              </a:ext>
            </a:extLst>
          </p:cNvPr>
          <p:cNvSpPr/>
          <p:nvPr/>
        </p:nvSpPr>
        <p:spPr>
          <a:xfrm>
            <a:off x="2311716" y="78383"/>
            <a:ext cx="62135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8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</a:t>
            </a:r>
            <a:r>
              <a:rPr lang="es-ES" sz="2800" b="1" u="sng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Tiempos mínimos y rampas</a:t>
            </a:r>
            <a:endParaRPr lang="es-ES" sz="28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4F76EE9-F2C7-497C-8B48-D9DE00B00F13}"/>
              </a:ext>
            </a:extLst>
          </p:cNvPr>
          <p:cNvSpPr/>
          <p:nvPr/>
        </p:nvSpPr>
        <p:spPr>
          <a:xfrm>
            <a:off x="723900" y="102865"/>
            <a:ext cx="1478280" cy="393102"/>
          </a:xfrm>
          <a:prstGeom prst="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E6295D0-ACFD-4D44-BF6C-611B32438683}"/>
              </a:ext>
            </a:extLst>
          </p:cNvPr>
          <p:cNvSpPr/>
          <p:nvPr/>
        </p:nvSpPr>
        <p:spPr>
          <a:xfrm>
            <a:off x="838515" y="102865"/>
            <a:ext cx="12682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Solución</a:t>
            </a:r>
            <a:endParaRPr lang="es-ES" sz="3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/>
              <p:nvPr/>
            </p:nvSpPr>
            <p:spPr>
              <a:xfrm>
                <a:off x="1668305" y="2611425"/>
                <a:ext cx="4572000" cy="775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nary>
                        <m:naryPr>
                          <m:chr m:val="∑"/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 − </m:t>
                          </m:r>
                          <m:sSubSup>
                            <m:sSubSupPr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  <m:sup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𝑂𝑛</m:t>
                              </m:r>
                            </m:sup>
                          </m:sSubSup>
                        </m:sub>
                        <m:sup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sSub>
                            <m:sSubPr>
                              <m:ctrlPr>
                                <a:rPr lang="es-CL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             </m:t>
                          </m:r>
                        </m:e>
                      </m:nary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305" y="2611425"/>
                <a:ext cx="4572000" cy="7754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ángulo 24">
            <a:extLst>
              <a:ext uri="{FF2B5EF4-FFF2-40B4-BE49-F238E27FC236}">
                <a16:creationId xmlns:a16="http://schemas.microsoft.com/office/drawing/2014/main" id="{6FD70E68-8024-4957-8AB9-0729A457F9BA}"/>
              </a:ext>
            </a:extLst>
          </p:cNvPr>
          <p:cNvSpPr/>
          <p:nvPr/>
        </p:nvSpPr>
        <p:spPr>
          <a:xfrm>
            <a:off x="1056241" y="2438575"/>
            <a:ext cx="1494320" cy="19847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88289E9-E28E-4848-A54B-A0DB7BECE082}"/>
              </a:ext>
            </a:extLst>
          </p:cNvPr>
          <p:cNvSpPr/>
          <p:nvPr/>
        </p:nvSpPr>
        <p:spPr>
          <a:xfrm>
            <a:off x="1004945" y="2463122"/>
            <a:ext cx="1545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Tiempos mínimos:</a:t>
            </a:r>
          </a:p>
          <a:p>
            <a:pPr algn="ctr"/>
            <a:endParaRPr lang="es-ES" sz="1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171450" indent="-171450" algn="ctr">
              <a:buFontTx/>
              <a:buChar char="-"/>
            </a:pPr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Encendido</a:t>
            </a:r>
          </a:p>
          <a:p>
            <a:pPr marL="285750" indent="-285750" algn="ctr">
              <a:buFontTx/>
              <a:buChar char="-"/>
            </a:pPr>
            <a:endParaRPr lang="es-ES" sz="1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 algn="ctr">
              <a:buFontTx/>
              <a:buChar char="-"/>
            </a:pPr>
            <a:endParaRPr lang="es-ES" sz="1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 algn="ctr">
              <a:buFontTx/>
              <a:buChar char="-"/>
            </a:pPr>
            <a:endParaRPr lang="es-ES" sz="1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 algn="ctr">
              <a:buFontTx/>
              <a:buChar char="-"/>
            </a:pPr>
            <a:endParaRPr lang="es-ES" sz="1200" b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285750" indent="-285750" algn="ctr">
              <a:buFontTx/>
              <a:buChar char="-"/>
            </a:pPr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Apagado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301B76D2-9D7C-4545-A5C9-4D8D64FB3F01}"/>
              </a:ext>
            </a:extLst>
          </p:cNvPr>
          <p:cNvSpPr/>
          <p:nvPr/>
        </p:nvSpPr>
        <p:spPr>
          <a:xfrm>
            <a:off x="1143607" y="1066331"/>
            <a:ext cx="1268296" cy="1058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5ADD8E8-958C-4915-B4D8-9971B9CF3029}"/>
              </a:ext>
            </a:extLst>
          </p:cNvPr>
          <p:cNvSpPr/>
          <p:nvPr/>
        </p:nvSpPr>
        <p:spPr>
          <a:xfrm>
            <a:off x="1265757" y="1278710"/>
            <a:ext cx="1023993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Rampas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D0833E55-E394-4147-BB5B-BEC5FB3DD0FA}"/>
              </a:ext>
            </a:extLst>
          </p:cNvPr>
          <p:cNvCxnSpPr>
            <a:cxnSpLocks/>
          </p:cNvCxnSpPr>
          <p:nvPr/>
        </p:nvCxnSpPr>
        <p:spPr>
          <a:xfrm flipH="1">
            <a:off x="4170557" y="1009085"/>
            <a:ext cx="446977" cy="296911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/>
              <p:nvPr/>
            </p:nvSpPr>
            <p:spPr>
              <a:xfrm>
                <a:off x="3495247" y="797312"/>
                <a:ext cx="5490116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𝑅𝑎𝑚𝑝𝑎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𝑠𝑢𝑏𝑖𝑑𝑎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𝑔𝑒𝑛𝑒𝑟𝑎𝑐𝑖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𝑙𝑎</m:t>
                      </m:r>
                      <m:r>
                        <a:rPr lang="es-ES" sz="110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𝑐𝑒𝑛𝑡𝑟𝑎𝑙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s-CL" sz="1100"/>
              </a:p>
            </p:txBody>
          </p:sp>
        </mc:Choice>
        <mc:Fallback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247" y="797312"/>
                <a:ext cx="5490116" cy="261610"/>
              </a:xfrm>
              <a:prstGeom prst="rect">
                <a:avLst/>
              </a:prstGeom>
              <a:blipFill>
                <a:blip r:embed="rId4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5F52D205-F74C-4830-8162-189D801E03A5}"/>
                  </a:ext>
                </a:extLst>
              </p:cNvPr>
              <p:cNvSpPr txBox="1"/>
              <p:nvPr/>
            </p:nvSpPr>
            <p:spPr>
              <a:xfrm>
                <a:off x="2594041" y="1275933"/>
                <a:ext cx="4572000" cy="3628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CL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𝒈</m:t>
                        </m:r>
                      </m:sub>
                    </m:sSub>
                    <m:r>
                      <a:rPr lang="es-CL" b="1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s-CL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s-CL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𝒈</m:t>
                        </m:r>
                      </m:sub>
                    </m:sSub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s-CL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s-C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s-CL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s-CL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s-C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s-CL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func>
                          <m:funcPr>
                            <m:ctrlPr>
                              <a:rPr lang="es-CL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s-CL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r>
                              <a:rPr lang="es-CL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e>
                        </m:func>
                      </m:sup>
                    </m:sSubSup>
                  </m:oMath>
                </a14:m>
                <a:endParaRPr lang="es-CL"/>
              </a:p>
            </p:txBody>
          </p:sp>
        </mc:Choice>
        <mc:Fallback>
          <p:sp>
            <p:nvSpPr>
              <p:cNvPr id="39" name="CuadroTexto 38">
                <a:extLst>
                  <a:ext uri="{FF2B5EF4-FFF2-40B4-BE49-F238E27FC236}">
                    <a16:creationId xmlns:a16="http://schemas.microsoft.com/office/drawing/2014/main" id="{5F52D205-F74C-4830-8162-189D801E0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4041" y="1275933"/>
                <a:ext cx="4572000" cy="36285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CuadroTexto 39">
                <a:extLst>
                  <a:ext uri="{FF2B5EF4-FFF2-40B4-BE49-F238E27FC236}">
                    <a16:creationId xmlns:a16="http://schemas.microsoft.com/office/drawing/2014/main" id="{A9D1081A-678E-444E-A9D1-B52416CDF6FF}"/>
                  </a:ext>
                </a:extLst>
              </p:cNvPr>
              <p:cNvSpPr txBox="1"/>
              <p:nvPr/>
            </p:nvSpPr>
            <p:spPr>
              <a:xfrm>
                <a:off x="2608909" y="1641320"/>
                <a:ext cx="4572000" cy="332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s-CL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s-CL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s-CL" b="1" i="1">
                                <a:latin typeface="Cambria Math" panose="02040503050406030204" pitchFamily="18" charset="0"/>
                              </a:rPr>
                              <m:t>𝒈</m:t>
                            </m:r>
                          </m:sub>
                        </m:sSub>
                        <m:r>
                          <a:rPr lang="es-CL" b="1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𝑷</m:t>
                        </m:r>
                      </m:e>
                      <m:sub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𝒕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b="1" i="1">
                            <a:latin typeface="Cambria Math" panose="02040503050406030204" pitchFamily="18" charset="0"/>
                          </a:rPr>
                          <m:t>𝒈</m:t>
                        </m:r>
                      </m:sub>
                    </m:sSub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Sup>
                      <m:sSubSupPr>
                        <m:ctrlPr>
                          <a:rPr lang="es-CL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𝐷𝑜𝑤𝑛</m:t>
                        </m:r>
                      </m:sup>
                    </m:sSubSup>
                    <m:r>
                      <a:rPr lang="es-CL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s-C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s-CL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s-CL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s-CL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s-CL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s-CL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𝑚𝑎𝑥</m:t>
                        </m:r>
                      </m:sup>
                    </m:sSubSup>
                  </m:oMath>
                </a14:m>
                <a:endParaRPr lang="es-CL"/>
              </a:p>
            </p:txBody>
          </p:sp>
        </mc:Choice>
        <mc:Fallback>
          <p:sp>
            <p:nvSpPr>
              <p:cNvPr id="40" name="CuadroTexto 39">
                <a:extLst>
                  <a:ext uri="{FF2B5EF4-FFF2-40B4-BE49-F238E27FC236}">
                    <a16:creationId xmlns:a16="http://schemas.microsoft.com/office/drawing/2014/main" id="{A9D1081A-678E-444E-A9D1-B52416CDF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909" y="1641320"/>
                <a:ext cx="4572000" cy="33252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6720BFE6-183B-4864-AA4E-F3963E564145}"/>
                  </a:ext>
                </a:extLst>
              </p:cNvPr>
              <p:cNvSpPr txBox="1"/>
              <p:nvPr/>
            </p:nvSpPr>
            <p:spPr>
              <a:xfrm>
                <a:off x="1668305" y="3503951"/>
                <a:ext cx="4572000" cy="8109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1−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nary>
                        <m:naryPr>
                          <m:chr m:val="∑"/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 − </m:t>
                          </m:r>
                          <m:sSubSup>
                            <m:sSubSupPr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  <m:sup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𝑂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𝑓𝑓</m:t>
                              </m:r>
                            </m:sup>
                          </m:sSubSup>
                        </m:sub>
                        <m:sup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  <m:e>
                          <m:sSub>
                            <m:sSubPr>
                              <m:ctrlPr>
                                <a:rPr lang="es-CL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</m:e>
                            <m:sub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              </m:t>
                          </m:r>
                        </m:e>
                      </m:nary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41" name="CuadroTexto 40">
                <a:extLst>
                  <a:ext uri="{FF2B5EF4-FFF2-40B4-BE49-F238E27FC236}">
                    <a16:creationId xmlns:a16="http://schemas.microsoft.com/office/drawing/2014/main" id="{6720BFE6-183B-4864-AA4E-F3963E564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305" y="3503951"/>
                <a:ext cx="4572000" cy="8109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CuadroTexto 41">
                <a:extLst>
                  <a:ext uri="{FF2B5EF4-FFF2-40B4-BE49-F238E27FC236}">
                    <a16:creationId xmlns:a16="http://schemas.microsoft.com/office/drawing/2014/main" id="{200D768B-4331-4AD7-9946-8CBB5860084A}"/>
                  </a:ext>
                </a:extLst>
              </p:cNvPr>
              <p:cNvSpPr txBox="1"/>
              <p:nvPr/>
            </p:nvSpPr>
            <p:spPr>
              <a:xfrm>
                <a:off x="4572000" y="1337427"/>
                <a:ext cx="457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42" name="CuadroTexto 41">
                <a:extLst>
                  <a:ext uri="{FF2B5EF4-FFF2-40B4-BE49-F238E27FC236}">
                    <a16:creationId xmlns:a16="http://schemas.microsoft.com/office/drawing/2014/main" id="{200D768B-4331-4AD7-9946-8CBB586008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337427"/>
                <a:ext cx="4572000" cy="307777"/>
              </a:xfrm>
              <a:prstGeom prst="rect">
                <a:avLst/>
              </a:prstGeom>
              <a:blipFill>
                <a:blip r:embed="rId8"/>
                <a:stretch>
                  <a:fillRect b="-196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25772CE9-EDC7-436F-B6CA-DF56046AF87D}"/>
                  </a:ext>
                </a:extLst>
              </p:cNvPr>
              <p:cNvSpPr txBox="1"/>
              <p:nvPr/>
            </p:nvSpPr>
            <p:spPr>
              <a:xfrm>
                <a:off x="4572000" y="1694247"/>
                <a:ext cx="457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43" name="CuadroTexto 42">
                <a:extLst>
                  <a:ext uri="{FF2B5EF4-FFF2-40B4-BE49-F238E27FC236}">
                    <a16:creationId xmlns:a16="http://schemas.microsoft.com/office/drawing/2014/main" id="{25772CE9-EDC7-436F-B6CA-DF56046AF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1694247"/>
                <a:ext cx="4572000" cy="307777"/>
              </a:xfrm>
              <a:prstGeom prst="rect">
                <a:avLst/>
              </a:prstGeom>
              <a:blipFill>
                <a:blip r:embed="rId9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CuadroTexto 43">
                <a:extLst>
                  <a:ext uri="{FF2B5EF4-FFF2-40B4-BE49-F238E27FC236}">
                    <a16:creationId xmlns:a16="http://schemas.microsoft.com/office/drawing/2014/main" id="{7B32A928-3247-4C6F-BDD0-31467546CC18}"/>
                  </a:ext>
                </a:extLst>
              </p:cNvPr>
              <p:cNvSpPr txBox="1"/>
              <p:nvPr/>
            </p:nvSpPr>
            <p:spPr>
              <a:xfrm>
                <a:off x="3649980" y="2845270"/>
                <a:ext cx="457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44" name="CuadroTexto 43">
                <a:extLst>
                  <a:ext uri="{FF2B5EF4-FFF2-40B4-BE49-F238E27FC236}">
                    <a16:creationId xmlns:a16="http://schemas.microsoft.com/office/drawing/2014/main" id="{7B32A928-3247-4C6F-BDD0-31467546C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980" y="2845270"/>
                <a:ext cx="4572000" cy="307777"/>
              </a:xfrm>
              <a:prstGeom prst="rect">
                <a:avLst/>
              </a:prstGeom>
              <a:blipFill>
                <a:blip r:embed="rId9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CuadroTexto 44">
                <a:extLst>
                  <a:ext uri="{FF2B5EF4-FFF2-40B4-BE49-F238E27FC236}">
                    <a16:creationId xmlns:a16="http://schemas.microsoft.com/office/drawing/2014/main" id="{F938C994-1B6A-4B57-8C71-A65F2DFB8F0C}"/>
                  </a:ext>
                </a:extLst>
              </p:cNvPr>
              <p:cNvSpPr txBox="1"/>
              <p:nvPr/>
            </p:nvSpPr>
            <p:spPr>
              <a:xfrm>
                <a:off x="3649980" y="3694306"/>
                <a:ext cx="4572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45" name="CuadroTexto 44">
                <a:extLst>
                  <a:ext uri="{FF2B5EF4-FFF2-40B4-BE49-F238E27FC236}">
                    <a16:creationId xmlns:a16="http://schemas.microsoft.com/office/drawing/2014/main" id="{F938C994-1B6A-4B57-8C71-A65F2DFB8F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980" y="3694306"/>
                <a:ext cx="4572000" cy="307777"/>
              </a:xfrm>
              <a:prstGeom prst="rect">
                <a:avLst/>
              </a:prstGeom>
              <a:blipFill>
                <a:blip r:embed="rId8"/>
                <a:stretch>
                  <a:fillRect b="-196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8130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11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231804" y="45106"/>
            <a:ext cx="46073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084889D-693E-41F4-B209-2CA8C34556B6}"/>
              </a:ext>
            </a:extLst>
          </p:cNvPr>
          <p:cNvSpPr/>
          <p:nvPr/>
        </p:nvSpPr>
        <p:spPr>
          <a:xfrm>
            <a:off x="807220" y="1405369"/>
            <a:ext cx="1273503" cy="8620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A7DB37-916F-4F05-BC7D-AD4A214C1CA4}"/>
              </a:ext>
            </a:extLst>
          </p:cNvPr>
          <p:cNvSpPr/>
          <p:nvPr/>
        </p:nvSpPr>
        <p:spPr>
          <a:xfrm>
            <a:off x="669688" y="1405369"/>
            <a:ext cx="154856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Valor 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541C9B-36D8-4429-A5A8-F59F97E5D0F4}"/>
              </a:ext>
            </a:extLst>
          </p:cNvPr>
          <p:cNvSpPr txBox="1"/>
          <p:nvPr/>
        </p:nvSpPr>
        <p:spPr>
          <a:xfrm>
            <a:off x="750650" y="1905345"/>
            <a:ext cx="20135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/>
              <a:t>724.009 </a:t>
            </a:r>
            <a:r>
              <a:rPr lang="es-CL" b="1"/>
              <a:t> USD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D7459DC-491D-4B6B-A422-FA1A97DE751A}"/>
              </a:ext>
            </a:extLst>
          </p:cNvPr>
          <p:cNvSpPr txBox="1"/>
          <p:nvPr/>
        </p:nvSpPr>
        <p:spPr>
          <a:xfrm>
            <a:off x="5886743" y="183604"/>
            <a:ext cx="2603761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BEF18FC-72CA-44CC-AE7F-CC79CC9A629F}"/>
              </a:ext>
            </a:extLst>
          </p:cNvPr>
          <p:cNvSpPr txBox="1"/>
          <p:nvPr/>
        </p:nvSpPr>
        <p:spPr>
          <a:xfrm>
            <a:off x="887928" y="3553986"/>
            <a:ext cx="12091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4B1ECD41-D0F5-49AF-9078-CFEFF585E0E4}"/>
              </a:ext>
            </a:extLst>
          </p:cNvPr>
          <p:cNvGraphicFramePr>
            <a:graphicFrameLocks/>
          </p:cNvGraphicFramePr>
          <p:nvPr/>
        </p:nvGraphicFramePr>
        <p:xfrm>
          <a:off x="2218254" y="664160"/>
          <a:ext cx="6076151" cy="2044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72FDC9DD-076F-46B6-BD35-F678B0DDDD2E}"/>
              </a:ext>
            </a:extLst>
          </p:cNvPr>
          <p:cNvGraphicFramePr>
            <a:graphicFrameLocks/>
          </p:cNvGraphicFramePr>
          <p:nvPr/>
        </p:nvGraphicFramePr>
        <p:xfrm>
          <a:off x="2218255" y="2743057"/>
          <a:ext cx="6076148" cy="2350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9006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12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231804" y="45106"/>
            <a:ext cx="46073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D7459DC-491D-4B6B-A422-FA1A97DE751A}"/>
              </a:ext>
            </a:extLst>
          </p:cNvPr>
          <p:cNvSpPr txBox="1"/>
          <p:nvPr/>
        </p:nvSpPr>
        <p:spPr>
          <a:xfrm>
            <a:off x="5886743" y="183604"/>
            <a:ext cx="2603761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BEF18FC-72CA-44CC-AE7F-CC79CC9A629F}"/>
              </a:ext>
            </a:extLst>
          </p:cNvPr>
          <p:cNvSpPr txBox="1"/>
          <p:nvPr/>
        </p:nvSpPr>
        <p:spPr>
          <a:xfrm>
            <a:off x="887928" y="3553986"/>
            <a:ext cx="12091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1" name="4 Gráfico">
            <a:extLst>
              <a:ext uri="{FF2B5EF4-FFF2-40B4-BE49-F238E27FC236}">
                <a16:creationId xmlns:a16="http://schemas.microsoft.com/office/drawing/2014/main" id="{95BD87FF-5F8C-449A-A917-00B65B8A0171}"/>
              </a:ext>
            </a:extLst>
          </p:cNvPr>
          <p:cNvGraphicFramePr>
            <a:graphicFrameLocks/>
          </p:cNvGraphicFramePr>
          <p:nvPr/>
        </p:nvGraphicFramePr>
        <p:xfrm>
          <a:off x="2274824" y="599548"/>
          <a:ext cx="6281879" cy="2141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4 Gráfico">
            <a:extLst>
              <a:ext uri="{FF2B5EF4-FFF2-40B4-BE49-F238E27FC236}">
                <a16:creationId xmlns:a16="http://schemas.microsoft.com/office/drawing/2014/main" id="{D592AAB4-FBE0-4481-B0D0-1BEE56FE717B}"/>
              </a:ext>
            </a:extLst>
          </p:cNvPr>
          <p:cNvGraphicFramePr>
            <a:graphicFrameLocks/>
          </p:cNvGraphicFramePr>
          <p:nvPr/>
        </p:nvGraphicFramePr>
        <p:xfrm>
          <a:off x="2356624" y="2571749"/>
          <a:ext cx="6200079" cy="2526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Diagrama de flujo: conector 3">
            <a:extLst>
              <a:ext uri="{FF2B5EF4-FFF2-40B4-BE49-F238E27FC236}">
                <a16:creationId xmlns:a16="http://schemas.microsoft.com/office/drawing/2014/main" id="{F54D359D-8255-495D-98B7-A42E7FA0C79B}"/>
              </a:ext>
            </a:extLst>
          </p:cNvPr>
          <p:cNvSpPr/>
          <p:nvPr/>
        </p:nvSpPr>
        <p:spPr>
          <a:xfrm>
            <a:off x="5337717" y="2740582"/>
            <a:ext cx="549026" cy="1028530"/>
          </a:xfrm>
          <a:prstGeom prst="flowChartConnector">
            <a:avLst/>
          </a:prstGeom>
          <a:solidFill>
            <a:srgbClr val="FEB2A6">
              <a:alpha val="2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6365D329-AED2-47B6-9456-CDE8018399A3}"/>
              </a:ext>
            </a:extLst>
          </p:cNvPr>
          <p:cNvSpPr txBox="1"/>
          <p:nvPr/>
        </p:nvSpPr>
        <p:spPr>
          <a:xfrm>
            <a:off x="887928" y="1423621"/>
            <a:ext cx="12091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Parque térmico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3238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13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231804" y="45106"/>
            <a:ext cx="46073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 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D7459DC-491D-4B6B-A422-FA1A97DE751A}"/>
              </a:ext>
            </a:extLst>
          </p:cNvPr>
          <p:cNvSpPr txBox="1"/>
          <p:nvPr/>
        </p:nvSpPr>
        <p:spPr>
          <a:xfrm>
            <a:off x="5886743" y="183604"/>
            <a:ext cx="2603761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7" name="4 Gráfico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/>
        </p:nvGraphicFramePr>
        <p:xfrm>
          <a:off x="2218254" y="957612"/>
          <a:ext cx="6661452" cy="1857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4 Gráfico">
            <a:extLst>
              <a:ext uri="{FF2B5EF4-FFF2-40B4-BE49-F238E27FC236}">
                <a16:creationId xmlns:a16="http://schemas.microsoft.com/office/drawing/2014/main" id="{BE4FE60B-BE9E-4E1C-AA87-8A67F5100D77}"/>
              </a:ext>
            </a:extLst>
          </p:cNvPr>
          <p:cNvGraphicFramePr>
            <a:graphicFrameLocks/>
          </p:cNvGraphicFramePr>
          <p:nvPr/>
        </p:nvGraphicFramePr>
        <p:xfrm>
          <a:off x="2218254" y="2853076"/>
          <a:ext cx="6804774" cy="2245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DBEF18FC-72CA-44CC-AE7F-CC79CC9A629F}"/>
              </a:ext>
            </a:extLst>
          </p:cNvPr>
          <p:cNvSpPr txBox="1"/>
          <p:nvPr/>
        </p:nvSpPr>
        <p:spPr>
          <a:xfrm>
            <a:off x="887928" y="3553986"/>
            <a:ext cx="12091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central solar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79121F3-B5FA-4DBD-A881-1D5156F2686A}"/>
              </a:ext>
            </a:extLst>
          </p:cNvPr>
          <p:cNvSpPr txBox="1"/>
          <p:nvPr/>
        </p:nvSpPr>
        <p:spPr>
          <a:xfrm>
            <a:off x="776416" y="1479868"/>
            <a:ext cx="12091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Parque térmico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19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14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196022" y="24102"/>
            <a:ext cx="44935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084889D-693E-41F4-B209-2CA8C34556B6}"/>
              </a:ext>
            </a:extLst>
          </p:cNvPr>
          <p:cNvSpPr/>
          <p:nvPr/>
        </p:nvSpPr>
        <p:spPr>
          <a:xfrm>
            <a:off x="1231804" y="752519"/>
            <a:ext cx="2210987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A7DB37-916F-4F05-BC7D-AD4A214C1CA4}"/>
              </a:ext>
            </a:extLst>
          </p:cNvPr>
          <p:cNvSpPr/>
          <p:nvPr/>
        </p:nvSpPr>
        <p:spPr>
          <a:xfrm>
            <a:off x="1231805" y="749863"/>
            <a:ext cx="221098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Valor 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541C9B-36D8-4429-A5A8-F59F97E5D0F4}"/>
              </a:ext>
            </a:extLst>
          </p:cNvPr>
          <p:cNvSpPr txBox="1"/>
          <p:nvPr/>
        </p:nvSpPr>
        <p:spPr>
          <a:xfrm>
            <a:off x="3539807" y="774333"/>
            <a:ext cx="19317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/>
              <a:t>739.276 </a:t>
            </a:r>
            <a:r>
              <a:rPr lang="es-CL" b="1"/>
              <a:t> USD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04F583-9FDF-45B2-9482-FBA357BA9AEF}"/>
              </a:ext>
            </a:extLst>
          </p:cNvPr>
          <p:cNvSpPr txBox="1"/>
          <p:nvPr/>
        </p:nvSpPr>
        <p:spPr>
          <a:xfrm>
            <a:off x="5931335" y="26630"/>
            <a:ext cx="3160612" cy="738664"/>
          </a:xfrm>
          <a:prstGeom prst="rect">
            <a:avLst/>
          </a:prstGeom>
          <a:solidFill>
            <a:srgbClr val="00CC00"/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restricción de ra</a:t>
            </a:r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mpa y tiempos mínimos de encendido y apagado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D848B34-BBDD-4866-8546-B7E67B4B0402}"/>
                  </a:ext>
                </a:extLst>
              </p:cNvPr>
              <p:cNvSpPr txBox="1"/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𝐷𝑜𝑤𝑛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=200</m:t>
                    </m:r>
                    <m:f>
                      <m:fPr>
                        <m:ctrlP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𝑐𝑎𝑟𝑏𝑜𝑛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=100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</m:oMath>
                </a14:m>
                <a:endParaRPr lang="es-CL" sz="1100"/>
              </a:p>
            </p:txBody>
          </p:sp>
        </mc:Choice>
        <mc:Fallback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D848B34-BBDD-4866-8546-B7E67B4B04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CuadroTexto 15">
            <a:extLst>
              <a:ext uri="{FF2B5EF4-FFF2-40B4-BE49-F238E27FC236}">
                <a16:creationId xmlns:a16="http://schemas.microsoft.com/office/drawing/2014/main" id="{702009DD-A0EE-4A02-9957-785C586403E9}"/>
              </a:ext>
            </a:extLst>
          </p:cNvPr>
          <p:cNvSpPr txBox="1"/>
          <p:nvPr/>
        </p:nvSpPr>
        <p:spPr>
          <a:xfrm>
            <a:off x="1180224" y="1773616"/>
            <a:ext cx="969748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 rampas ni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83D2666-A657-462A-A532-610FF7137418}"/>
              </a:ext>
            </a:extLst>
          </p:cNvPr>
          <p:cNvSpPr txBox="1"/>
          <p:nvPr/>
        </p:nvSpPr>
        <p:spPr>
          <a:xfrm>
            <a:off x="1173544" y="3617616"/>
            <a:ext cx="969748" cy="600164"/>
          </a:xfrm>
          <a:prstGeom prst="rect">
            <a:avLst/>
          </a:prstGeom>
          <a:solidFill>
            <a:srgbClr val="66FF66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rampas y    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1" name="Gráfico 20">
            <a:extLst>
              <a:ext uri="{FF2B5EF4-FFF2-40B4-BE49-F238E27FC236}">
                <a16:creationId xmlns:a16="http://schemas.microsoft.com/office/drawing/2014/main" id="{EB9D3108-D5D2-485B-A089-5C7E0C880FF7}"/>
              </a:ext>
            </a:extLst>
          </p:cNvPr>
          <p:cNvGraphicFramePr>
            <a:graphicFrameLocks/>
          </p:cNvGraphicFramePr>
          <p:nvPr/>
        </p:nvGraphicFramePr>
        <p:xfrm>
          <a:off x="2489687" y="3301781"/>
          <a:ext cx="5661102" cy="183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Gráfico 21">
            <a:extLst>
              <a:ext uri="{FF2B5EF4-FFF2-40B4-BE49-F238E27FC236}">
                <a16:creationId xmlns:a16="http://schemas.microsoft.com/office/drawing/2014/main" id="{72FDC9DD-076F-46B6-BD35-F678B0DDDD2E}"/>
              </a:ext>
            </a:extLst>
          </p:cNvPr>
          <p:cNvGraphicFramePr>
            <a:graphicFrameLocks/>
          </p:cNvGraphicFramePr>
          <p:nvPr/>
        </p:nvGraphicFramePr>
        <p:xfrm>
          <a:off x="2489687" y="1119392"/>
          <a:ext cx="5654421" cy="2179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8B02078A-46ED-4C21-8B49-6C794D492800}"/>
                  </a:ext>
                </a:extLst>
              </p:cNvPr>
              <p:cNvSpPr txBox="1"/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𝑂𝑛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𝑂𝑓𝑓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s-CL" sz="1100"/>
                  <a:t> </a:t>
                </a:r>
              </a:p>
            </p:txBody>
          </p:sp>
        </mc:Choice>
        <mc:Fallback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8B02078A-46ED-4C21-8B49-6C794D492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blipFill>
                <a:blip r:embed="rId6"/>
                <a:stretch>
                  <a:fillRect b="-377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Diagrama de flujo: conector 23">
            <a:extLst>
              <a:ext uri="{FF2B5EF4-FFF2-40B4-BE49-F238E27FC236}">
                <a16:creationId xmlns:a16="http://schemas.microsoft.com/office/drawing/2014/main" id="{A4E2646E-4D36-42F0-B5E6-D1D6E81DF444}"/>
              </a:ext>
            </a:extLst>
          </p:cNvPr>
          <p:cNvSpPr/>
          <p:nvPr/>
        </p:nvSpPr>
        <p:spPr>
          <a:xfrm>
            <a:off x="7564888" y="1953153"/>
            <a:ext cx="519747" cy="685191"/>
          </a:xfrm>
          <a:prstGeom prst="flowChartConnector">
            <a:avLst/>
          </a:prstGeom>
          <a:solidFill>
            <a:srgbClr val="FEB2A6">
              <a:alpha val="2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8777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15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196022" y="24102"/>
            <a:ext cx="44935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084889D-693E-41F4-B209-2CA8C34556B6}"/>
              </a:ext>
            </a:extLst>
          </p:cNvPr>
          <p:cNvSpPr/>
          <p:nvPr/>
        </p:nvSpPr>
        <p:spPr>
          <a:xfrm>
            <a:off x="1231804" y="752519"/>
            <a:ext cx="2210987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A7DB37-916F-4F05-BC7D-AD4A214C1CA4}"/>
              </a:ext>
            </a:extLst>
          </p:cNvPr>
          <p:cNvSpPr/>
          <p:nvPr/>
        </p:nvSpPr>
        <p:spPr>
          <a:xfrm>
            <a:off x="1231805" y="749863"/>
            <a:ext cx="221098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Valor 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541C9B-36D8-4429-A5A8-F59F97E5D0F4}"/>
              </a:ext>
            </a:extLst>
          </p:cNvPr>
          <p:cNvSpPr txBox="1"/>
          <p:nvPr/>
        </p:nvSpPr>
        <p:spPr>
          <a:xfrm>
            <a:off x="3539807" y="774333"/>
            <a:ext cx="19317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/>
              <a:t>739.276 </a:t>
            </a:r>
            <a:r>
              <a:rPr lang="es-CL" b="1"/>
              <a:t> USD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04F583-9FDF-45B2-9482-FBA357BA9AEF}"/>
              </a:ext>
            </a:extLst>
          </p:cNvPr>
          <p:cNvSpPr txBox="1"/>
          <p:nvPr/>
        </p:nvSpPr>
        <p:spPr>
          <a:xfrm>
            <a:off x="5931335" y="26630"/>
            <a:ext cx="3160612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restricción de ra</a:t>
            </a:r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mpa y tiempos mínimos de encendido y apagado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15" name="4 Gráfico">
            <a:extLst>
              <a:ext uri="{FF2B5EF4-FFF2-40B4-BE49-F238E27FC236}">
                <a16:creationId xmlns:a16="http://schemas.microsoft.com/office/drawing/2014/main" id="{EE0C9BD0-7849-4979-B2C6-50AA685F8CC6}"/>
              </a:ext>
            </a:extLst>
          </p:cNvPr>
          <p:cNvGraphicFramePr>
            <a:graphicFrameLocks/>
          </p:cNvGraphicFramePr>
          <p:nvPr/>
        </p:nvGraphicFramePr>
        <p:xfrm>
          <a:off x="1753094" y="1196408"/>
          <a:ext cx="6804774" cy="2046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CuadroTexto 15">
            <a:extLst>
              <a:ext uri="{FF2B5EF4-FFF2-40B4-BE49-F238E27FC236}">
                <a16:creationId xmlns:a16="http://schemas.microsoft.com/office/drawing/2014/main" id="{702009DD-A0EE-4A02-9957-785C586403E9}"/>
              </a:ext>
            </a:extLst>
          </p:cNvPr>
          <p:cNvSpPr txBox="1"/>
          <p:nvPr/>
        </p:nvSpPr>
        <p:spPr>
          <a:xfrm>
            <a:off x="753610" y="1728959"/>
            <a:ext cx="969748" cy="430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 rampas ni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Diagrama de flujo: conector 16">
            <a:extLst>
              <a:ext uri="{FF2B5EF4-FFF2-40B4-BE49-F238E27FC236}">
                <a16:creationId xmlns:a16="http://schemas.microsoft.com/office/drawing/2014/main" id="{980ADE8C-1029-4A95-943B-D82FE4870FD0}"/>
              </a:ext>
            </a:extLst>
          </p:cNvPr>
          <p:cNvSpPr/>
          <p:nvPr/>
        </p:nvSpPr>
        <p:spPr>
          <a:xfrm>
            <a:off x="7674305" y="1332237"/>
            <a:ext cx="549026" cy="1565517"/>
          </a:xfrm>
          <a:prstGeom prst="flowChartConnector">
            <a:avLst/>
          </a:prstGeom>
          <a:solidFill>
            <a:srgbClr val="FEB2A6">
              <a:alpha val="2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aphicFrame>
        <p:nvGraphicFramePr>
          <p:cNvPr id="18" name="4 Gráfico">
            <a:extLst>
              <a:ext uri="{FF2B5EF4-FFF2-40B4-BE49-F238E27FC236}">
                <a16:creationId xmlns:a16="http://schemas.microsoft.com/office/drawing/2014/main" id="{F8D69008-26A0-4DDE-BCA0-AFEA064F4F87}"/>
              </a:ext>
            </a:extLst>
          </p:cNvPr>
          <p:cNvGraphicFramePr>
            <a:graphicFrameLocks/>
          </p:cNvGraphicFramePr>
          <p:nvPr/>
        </p:nvGraphicFramePr>
        <p:xfrm>
          <a:off x="1580669" y="2983655"/>
          <a:ext cx="6977199" cy="2046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Diagrama de flujo: conector 18">
            <a:extLst>
              <a:ext uri="{FF2B5EF4-FFF2-40B4-BE49-F238E27FC236}">
                <a16:creationId xmlns:a16="http://schemas.microsoft.com/office/drawing/2014/main" id="{883F0BF5-2E62-4607-AE09-9B0F316182D7}"/>
              </a:ext>
            </a:extLst>
          </p:cNvPr>
          <p:cNvSpPr/>
          <p:nvPr/>
        </p:nvSpPr>
        <p:spPr>
          <a:xfrm>
            <a:off x="6676507" y="1460190"/>
            <a:ext cx="401444" cy="1083538"/>
          </a:xfrm>
          <a:prstGeom prst="flowChartConnector">
            <a:avLst/>
          </a:prstGeom>
          <a:solidFill>
            <a:srgbClr val="FEB2A6">
              <a:alpha val="2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83D2666-A657-462A-A532-610FF7137418}"/>
              </a:ext>
            </a:extLst>
          </p:cNvPr>
          <p:cNvSpPr txBox="1"/>
          <p:nvPr/>
        </p:nvSpPr>
        <p:spPr>
          <a:xfrm>
            <a:off x="746930" y="3572959"/>
            <a:ext cx="969748" cy="600164"/>
          </a:xfrm>
          <a:prstGeom prst="rect">
            <a:avLst/>
          </a:prstGeom>
          <a:solidFill>
            <a:srgbClr val="66FF66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rampas y    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5DA41081-1960-4ED1-92A6-4B53D34E96B1}"/>
                  </a:ext>
                </a:extLst>
              </p:cNvPr>
              <p:cNvSpPr txBox="1"/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𝐷𝑜𝑤𝑛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=200</m:t>
                    </m:r>
                    <m:f>
                      <m:fPr>
                        <m:ctrlP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𝑐𝑎𝑟𝑏𝑜𝑛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=100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</m:oMath>
                </a14:m>
                <a:endParaRPr lang="es-CL" sz="1100"/>
              </a:p>
            </p:txBody>
          </p:sp>
        </mc:Choice>
        <mc:Fallback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5DA41081-1960-4ED1-92A6-4B53D34E9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8D203D75-8321-47F8-9EEE-15EDFF5777F2}"/>
                  </a:ext>
                </a:extLst>
              </p:cNvPr>
              <p:cNvSpPr txBox="1"/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𝑂𝑛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𝑂𝑓𝑓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s-CL" sz="1100"/>
                  <a:t> </a:t>
                </a:r>
              </a:p>
            </p:txBody>
          </p:sp>
        </mc:Choice>
        <mc:Fallback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8D203D75-8321-47F8-9EEE-15EDFF5777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blipFill>
                <a:blip r:embed="rId6"/>
                <a:stretch>
                  <a:fillRect b="-377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003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16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1196022" y="24102"/>
            <a:ext cx="44935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RESULTADOS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084889D-693E-41F4-B209-2CA8C34556B6}"/>
              </a:ext>
            </a:extLst>
          </p:cNvPr>
          <p:cNvSpPr/>
          <p:nvPr/>
        </p:nvSpPr>
        <p:spPr>
          <a:xfrm>
            <a:off x="1231804" y="752519"/>
            <a:ext cx="2210987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A7DB37-916F-4F05-BC7D-AD4A214C1CA4}"/>
              </a:ext>
            </a:extLst>
          </p:cNvPr>
          <p:cNvSpPr/>
          <p:nvPr/>
        </p:nvSpPr>
        <p:spPr>
          <a:xfrm>
            <a:off x="1231805" y="749863"/>
            <a:ext cx="221098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Valor 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541C9B-36D8-4429-A5A8-F59F97E5D0F4}"/>
              </a:ext>
            </a:extLst>
          </p:cNvPr>
          <p:cNvSpPr txBox="1"/>
          <p:nvPr/>
        </p:nvSpPr>
        <p:spPr>
          <a:xfrm>
            <a:off x="3539807" y="774333"/>
            <a:ext cx="19317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/>
              <a:t>739.276 </a:t>
            </a:r>
            <a:r>
              <a:rPr lang="es-CL" b="1"/>
              <a:t> USD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04F583-9FDF-45B2-9482-FBA357BA9AEF}"/>
              </a:ext>
            </a:extLst>
          </p:cNvPr>
          <p:cNvSpPr txBox="1"/>
          <p:nvPr/>
        </p:nvSpPr>
        <p:spPr>
          <a:xfrm>
            <a:off x="5931335" y="26630"/>
            <a:ext cx="3160612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Agregamos restricción de ra</a:t>
            </a:r>
            <a:r>
              <a:rPr lang="es-ES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mpa y tiempos mínimos de encendido y apagado</a:t>
            </a:r>
            <a:endParaRPr lang="es-ES" sz="20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02009DD-A0EE-4A02-9957-785C586403E9}"/>
              </a:ext>
            </a:extLst>
          </p:cNvPr>
          <p:cNvSpPr txBox="1"/>
          <p:nvPr/>
        </p:nvSpPr>
        <p:spPr>
          <a:xfrm>
            <a:off x="2337297" y="1244746"/>
            <a:ext cx="1931724" cy="26161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Sin rampas ni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iagrama de flujo: conector 18">
            <a:extLst>
              <a:ext uri="{FF2B5EF4-FFF2-40B4-BE49-F238E27FC236}">
                <a16:creationId xmlns:a16="http://schemas.microsoft.com/office/drawing/2014/main" id="{883F0BF5-2E62-4607-AE09-9B0F316182D7}"/>
              </a:ext>
            </a:extLst>
          </p:cNvPr>
          <p:cNvSpPr/>
          <p:nvPr/>
        </p:nvSpPr>
        <p:spPr>
          <a:xfrm>
            <a:off x="3011944" y="2982949"/>
            <a:ext cx="401444" cy="698396"/>
          </a:xfrm>
          <a:prstGeom prst="flowChartConnector">
            <a:avLst/>
          </a:prstGeom>
          <a:solidFill>
            <a:srgbClr val="FEB2A6">
              <a:alpha val="20000"/>
            </a:srgbClr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583D2666-A657-462A-A532-610FF7137418}"/>
              </a:ext>
            </a:extLst>
          </p:cNvPr>
          <p:cNvSpPr txBox="1"/>
          <p:nvPr/>
        </p:nvSpPr>
        <p:spPr>
          <a:xfrm>
            <a:off x="6054887" y="1244746"/>
            <a:ext cx="1845862" cy="261610"/>
          </a:xfrm>
          <a:prstGeom prst="rect">
            <a:avLst/>
          </a:prstGeom>
          <a:solidFill>
            <a:srgbClr val="66FF66"/>
          </a:solidFill>
        </p:spPr>
        <p:txBody>
          <a:bodyPr wrap="square">
            <a:spAutoFit/>
          </a:bodyPr>
          <a:lstStyle/>
          <a:p>
            <a:pPr algn="ctr"/>
            <a:r>
              <a:rPr lang="es-ES" sz="11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 rampas y  t min</a:t>
            </a:r>
            <a:endParaRPr lang="es-ES" sz="16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23" name="4 Gráfico">
            <a:extLst>
              <a:ext uri="{FF2B5EF4-FFF2-40B4-BE49-F238E27FC236}">
                <a16:creationId xmlns:a16="http://schemas.microsoft.com/office/drawing/2014/main" id="{0BE563A8-B5E1-42B3-A512-10595902AC16}"/>
              </a:ext>
            </a:extLst>
          </p:cNvPr>
          <p:cNvGraphicFramePr>
            <a:graphicFrameLocks/>
          </p:cNvGraphicFramePr>
          <p:nvPr/>
        </p:nvGraphicFramePr>
        <p:xfrm>
          <a:off x="1021802" y="1540312"/>
          <a:ext cx="4054684" cy="1332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4 Gráfico">
            <a:extLst>
              <a:ext uri="{FF2B5EF4-FFF2-40B4-BE49-F238E27FC236}">
                <a16:creationId xmlns:a16="http://schemas.microsoft.com/office/drawing/2014/main" id="{47F00AE3-D08D-49CE-B258-C8813174E5D0}"/>
              </a:ext>
            </a:extLst>
          </p:cNvPr>
          <p:cNvGraphicFramePr>
            <a:graphicFrameLocks/>
          </p:cNvGraphicFramePr>
          <p:nvPr/>
        </p:nvGraphicFramePr>
        <p:xfrm>
          <a:off x="1030092" y="2783865"/>
          <a:ext cx="4023365" cy="1211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4 Gráfico">
            <a:extLst>
              <a:ext uri="{FF2B5EF4-FFF2-40B4-BE49-F238E27FC236}">
                <a16:creationId xmlns:a16="http://schemas.microsoft.com/office/drawing/2014/main" id="{E8012660-3E69-4F41-A902-7240C4A12FC5}"/>
              </a:ext>
            </a:extLst>
          </p:cNvPr>
          <p:cNvGraphicFramePr>
            <a:graphicFrameLocks/>
          </p:cNvGraphicFramePr>
          <p:nvPr/>
        </p:nvGraphicFramePr>
        <p:xfrm>
          <a:off x="1021801" y="4029312"/>
          <a:ext cx="4031656" cy="1057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4 Gráfico">
            <a:extLst>
              <a:ext uri="{FF2B5EF4-FFF2-40B4-BE49-F238E27FC236}">
                <a16:creationId xmlns:a16="http://schemas.microsoft.com/office/drawing/2014/main" id="{F87B0C93-983D-4633-BB80-6EA224918103}"/>
              </a:ext>
            </a:extLst>
          </p:cNvPr>
          <p:cNvGraphicFramePr>
            <a:graphicFrameLocks/>
          </p:cNvGraphicFramePr>
          <p:nvPr/>
        </p:nvGraphicFramePr>
        <p:xfrm>
          <a:off x="5172301" y="1559883"/>
          <a:ext cx="3611035" cy="1164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7" name="4 Gráfico">
            <a:extLst>
              <a:ext uri="{FF2B5EF4-FFF2-40B4-BE49-F238E27FC236}">
                <a16:creationId xmlns:a16="http://schemas.microsoft.com/office/drawing/2014/main" id="{30124E83-EA35-493E-82FB-892BA559BD69}"/>
              </a:ext>
            </a:extLst>
          </p:cNvPr>
          <p:cNvGraphicFramePr>
            <a:graphicFrameLocks/>
          </p:cNvGraphicFramePr>
          <p:nvPr/>
        </p:nvGraphicFramePr>
        <p:xfrm>
          <a:off x="5252775" y="2714002"/>
          <a:ext cx="3530560" cy="1332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4 Gráfico">
            <a:extLst>
              <a:ext uri="{FF2B5EF4-FFF2-40B4-BE49-F238E27FC236}">
                <a16:creationId xmlns:a16="http://schemas.microsoft.com/office/drawing/2014/main" id="{6ACD20A4-082A-4480-84C2-A5274676F68E}"/>
              </a:ext>
            </a:extLst>
          </p:cNvPr>
          <p:cNvGraphicFramePr>
            <a:graphicFrameLocks/>
          </p:cNvGraphicFramePr>
          <p:nvPr/>
        </p:nvGraphicFramePr>
        <p:xfrm>
          <a:off x="5270795" y="3962426"/>
          <a:ext cx="3611036" cy="1151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9" name="CuadroTexto 28">
                <a:extLst>
                  <a:ext uri="{FF2B5EF4-FFF2-40B4-BE49-F238E27FC236}">
                    <a16:creationId xmlns:a16="http://schemas.microsoft.com/office/drawing/2014/main" id="{75F016AB-1E50-44FE-8894-6785772B2773}"/>
                  </a:ext>
                </a:extLst>
              </p:cNvPr>
              <p:cNvSpPr txBox="1"/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𝑔𝑎𝑠</m:t>
                        </m:r>
                      </m:sub>
                      <m:sup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𝐷𝑜𝑤𝑛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=200</m:t>
                    </m:r>
                    <m:f>
                      <m:fPr>
                        <m:ctrlP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s-CL" sz="11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𝑐𝑎𝑟𝑏𝑜𝑛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𝑈𝑝</m:t>
                        </m:r>
                      </m:sup>
                    </m:sSubSup>
                  </m:oMath>
                </a14:m>
                <a:r>
                  <a:rPr lang="es-CL" sz="1100"/>
                  <a:t>=100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𝑀𝑊</m:t>
                        </m:r>
                      </m:num>
                      <m:den>
                        <m:r>
                          <a:rPr lang="es-CL" sz="11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den>
                    </m:f>
                  </m:oMath>
                </a14:m>
                <a:endParaRPr lang="es-CL" sz="1100"/>
              </a:p>
            </p:txBody>
          </p:sp>
        </mc:Choice>
        <mc:Fallback>
          <p:sp>
            <p:nvSpPr>
              <p:cNvPr id="29" name="CuadroTexto 28">
                <a:extLst>
                  <a:ext uri="{FF2B5EF4-FFF2-40B4-BE49-F238E27FC236}">
                    <a16:creationId xmlns:a16="http://schemas.microsoft.com/office/drawing/2014/main" id="{75F016AB-1E50-44FE-8894-6785772B2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230" y="777553"/>
                <a:ext cx="3000830" cy="3327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CuadroTexto 29">
                <a:extLst>
                  <a:ext uri="{FF2B5EF4-FFF2-40B4-BE49-F238E27FC236}">
                    <a16:creationId xmlns:a16="http://schemas.microsoft.com/office/drawing/2014/main" id="{8780E93F-2378-445D-9DA5-8FF86D5EE372}"/>
                  </a:ext>
                </a:extLst>
              </p:cNvPr>
              <p:cNvSpPr txBox="1"/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𝑂𝑛</m:t>
                        </m:r>
                      </m:sup>
                    </m:sSubSup>
                  </m:oMath>
                </a14:m>
                <a:r>
                  <a:rPr lang="es-CL" sz="110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1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  <m:sup>
                        <m:r>
                          <a:rPr lang="es-CL" sz="1100" i="1">
                            <a:latin typeface="Cambria Math" panose="02040503050406030204" pitchFamily="18" charset="0"/>
                          </a:rPr>
                          <m:t>𝑂𝑓𝑓</m:t>
                        </m:r>
                      </m:sup>
                    </m:sSubSup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s-CL" sz="11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s-CL" sz="1100"/>
                  <a:t> </a:t>
                </a:r>
              </a:p>
            </p:txBody>
          </p:sp>
        </mc:Choice>
        <mc:Fallback>
          <p:sp>
            <p:nvSpPr>
              <p:cNvPr id="30" name="CuadroTexto 29">
                <a:extLst>
                  <a:ext uri="{FF2B5EF4-FFF2-40B4-BE49-F238E27FC236}">
                    <a16:creationId xmlns:a16="http://schemas.microsoft.com/office/drawing/2014/main" id="{8780E93F-2378-445D-9DA5-8FF86D5EE3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5502" y="778888"/>
                <a:ext cx="1306773" cy="310726"/>
              </a:xfrm>
              <a:prstGeom prst="rect">
                <a:avLst/>
              </a:prstGeom>
              <a:blipFill>
                <a:blip r:embed="rId10"/>
                <a:stretch>
                  <a:fillRect b="-377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7071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17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1F7FA8D-7D83-44BF-8C6B-23C237B3A0BD}"/>
              </a:ext>
            </a:extLst>
          </p:cNvPr>
          <p:cNvSpPr/>
          <p:nvPr/>
        </p:nvSpPr>
        <p:spPr>
          <a:xfrm>
            <a:off x="2869351" y="82860"/>
            <a:ext cx="40575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P1. </a:t>
            </a:r>
            <a:r>
              <a:rPr lang="es-ES" sz="3200" b="1" u="sng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C. Comparación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graphicFrame>
        <p:nvGraphicFramePr>
          <p:cNvPr id="3" name="Tabla 3">
            <a:extLst>
              <a:ext uri="{FF2B5EF4-FFF2-40B4-BE49-F238E27FC236}">
                <a16:creationId xmlns:a16="http://schemas.microsoft.com/office/drawing/2014/main" id="{0F12F2A6-BF83-47B7-BAFB-5CA76A7020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682541"/>
              </p:ext>
            </p:extLst>
          </p:nvPr>
        </p:nvGraphicFramePr>
        <p:xfrm>
          <a:off x="1628078" y="1342638"/>
          <a:ext cx="6096000" cy="2138680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830485797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876209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s-CL" b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Costos totales de operación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341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Puramente térmico. Sin restricciones de rampa y t 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934.650 USD</a:t>
                      </a:r>
                    </a:p>
                    <a:p>
                      <a:pPr algn="ctr"/>
                      <a:endParaRPr lang="es-CL" b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031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Ingreso renovable (solar). Ignorando rampas y tmin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724.009 USD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87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Renovable con restricciones de rampas y tiempos mínimos de encendido y apagado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CL" b="0">
                          <a:solidFill>
                            <a:schemeClr val="tx1"/>
                          </a:solidFill>
                          <a:latin typeface="+mj-lt"/>
                        </a:rPr>
                        <a:t>739.276  USD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240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8887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18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1F7FA8D-7D83-44BF-8C6B-23C237B3A0BD}"/>
              </a:ext>
            </a:extLst>
          </p:cNvPr>
          <p:cNvSpPr/>
          <p:nvPr/>
        </p:nvSpPr>
        <p:spPr>
          <a:xfrm>
            <a:off x="1823390" y="82860"/>
            <a:ext cx="61494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</a:t>
            </a:r>
            <a:r>
              <a:rPr lang="es-ES" sz="3200" b="1" u="sng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 Conclusiones generales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A31CAF6-BB8D-4575-A748-9748EF0F31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816515"/>
              </p:ext>
            </p:extLst>
          </p:nvPr>
        </p:nvGraphicFramePr>
        <p:xfrm>
          <a:off x="1524000" y="539750"/>
          <a:ext cx="69665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4782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19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41F7FA8D-7D83-44BF-8C6B-23C237B3A0BD}"/>
              </a:ext>
            </a:extLst>
          </p:cNvPr>
          <p:cNvSpPr/>
          <p:nvPr/>
        </p:nvSpPr>
        <p:spPr>
          <a:xfrm>
            <a:off x="1823390" y="82860"/>
            <a:ext cx="61494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</a:t>
            </a:r>
            <a:r>
              <a:rPr lang="es-ES" sz="3200" b="1" u="sng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C. Conclusiones generales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A31CAF6-BB8D-4575-A748-9748EF0F31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4224127"/>
              </p:ext>
            </p:extLst>
          </p:nvPr>
        </p:nvGraphicFramePr>
        <p:xfrm>
          <a:off x="1524000" y="539750"/>
          <a:ext cx="69665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1488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2</a:t>
            </a:fld>
            <a:endParaRPr lang="es-CL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647D3699-283F-4F7D-89E9-7F63A63CF6CB}"/>
              </a:ext>
            </a:extLst>
          </p:cNvPr>
          <p:cNvSpPr/>
          <p:nvPr/>
        </p:nvSpPr>
        <p:spPr>
          <a:xfrm>
            <a:off x="2374391" y="102865"/>
            <a:ext cx="473719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Despacho </a:t>
            </a:r>
            <a:r>
              <a:rPr lang="es-ES" sz="3200" b="1" u="sng" cap="none" spc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Uninodal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FA803D-B388-4DEE-9EFD-CF2ED5C416C9}"/>
              </a:ext>
            </a:extLst>
          </p:cNvPr>
          <p:cNvSpPr txBox="1"/>
          <p:nvPr/>
        </p:nvSpPr>
        <p:spPr>
          <a:xfrm>
            <a:off x="1028700" y="687640"/>
            <a:ext cx="7825368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s-ES" sz="1300" b="0" i="0" u="none" strike="noStrike" baseline="0">
                <a:latin typeface="CMR10"/>
              </a:rPr>
              <a:t>Dada su aprobación del curso EL7047, la consultora “</a:t>
            </a:r>
            <a:r>
              <a:rPr lang="es-ES" sz="1300" b="0" i="0" u="none" strike="noStrike" baseline="0" err="1">
                <a:latin typeface="CMR10"/>
              </a:rPr>
              <a:t>Solarbalá</a:t>
            </a:r>
            <a:r>
              <a:rPr lang="es-ES" sz="1300">
                <a:latin typeface="CMR10"/>
              </a:rPr>
              <a:t>”</a:t>
            </a:r>
            <a:r>
              <a:rPr lang="es-ES" sz="1300" b="0" i="0" u="none" strike="noStrike" baseline="0">
                <a:latin typeface="CMR10"/>
              </a:rPr>
              <a:t>, para la cual usted presta servicios, le ha encomendado cuantificar -en términos de costos- el impacto que tiene la consideración de restricciones de corto plazo en la operación de un día característico.</a:t>
            </a:r>
          </a:p>
          <a:p>
            <a:pPr algn="l"/>
            <a:r>
              <a:rPr lang="es-ES" sz="1300" b="0" i="0" u="none" strike="noStrike" baseline="0">
                <a:latin typeface="CMR10"/>
              </a:rPr>
              <a:t>Para ello usted dispone de la </a:t>
            </a:r>
            <a:r>
              <a:rPr lang="es-ES" sz="1300" b="0" i="0" u="none" strike="noStrike" baseline="0">
                <a:solidFill>
                  <a:srgbClr val="C00000"/>
                </a:solidFill>
                <a:latin typeface="CMR10"/>
              </a:rPr>
              <a:t>demanda horaria, costos variables y parámetros de las centrales </a:t>
            </a:r>
            <a:r>
              <a:rPr lang="es-ES" sz="1300" b="0" i="1" u="none" strike="noStrike" baseline="0">
                <a:solidFill>
                  <a:srgbClr val="00B050"/>
                </a:solidFill>
                <a:latin typeface="CMR10"/>
              </a:rPr>
              <a:t>(UnitCom.xlsx)</a:t>
            </a:r>
            <a:r>
              <a:rPr lang="es-ES" sz="1300" b="0" i="1" u="none" strike="noStrike" baseline="0">
                <a:solidFill>
                  <a:srgbClr val="00CC00"/>
                </a:solidFill>
                <a:latin typeface="CMR10"/>
              </a:rPr>
              <a:t>. </a:t>
            </a:r>
            <a:r>
              <a:rPr lang="es-ES" sz="1300" b="0" i="0" u="none" strike="noStrike" baseline="0">
                <a:latin typeface="CMR10"/>
              </a:rPr>
              <a:t>En ese contexto, se le solicita:</a:t>
            </a:r>
            <a:endParaRPr lang="es-CL" sz="13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C3EC50F-1252-4798-BE4A-5C0A83F2610C}"/>
              </a:ext>
            </a:extLst>
          </p:cNvPr>
          <p:cNvSpPr txBox="1"/>
          <p:nvPr/>
        </p:nvSpPr>
        <p:spPr>
          <a:xfrm>
            <a:off x="866450" y="2402450"/>
            <a:ext cx="285084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lphaUcParenR"/>
            </a:pPr>
            <a:r>
              <a:rPr lang="es-ES">
                <a:latin typeface="CMR10"/>
              </a:rPr>
              <a:t>Escribir el modelo matemático que resuelve el problema de despacho </a:t>
            </a:r>
            <a:r>
              <a:rPr lang="es-ES" err="1">
                <a:latin typeface="CMR10"/>
              </a:rPr>
              <a:t>uninodal</a:t>
            </a:r>
            <a:r>
              <a:rPr lang="es-ES">
                <a:latin typeface="CMR10"/>
              </a:rPr>
              <a:t>. Considere </a:t>
            </a:r>
            <a:r>
              <a:rPr lang="es-ES" u="sng">
                <a:latin typeface="CMR10"/>
              </a:rPr>
              <a:t>únicamente restricciones de potencias máximas y mínimas </a:t>
            </a:r>
            <a:r>
              <a:rPr lang="es-ES">
                <a:latin typeface="CMR10"/>
              </a:rPr>
              <a:t>de las unidades. Resuelva usando FICO Xpress.</a:t>
            </a:r>
            <a:endParaRPr lang="es-CL">
              <a:latin typeface="CMR10"/>
            </a:endParaRP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9070B97C-448B-4463-A1B0-2C411038DAA4}"/>
              </a:ext>
            </a:extLst>
          </p:cNvPr>
          <p:cNvSpPr/>
          <p:nvPr/>
        </p:nvSpPr>
        <p:spPr>
          <a:xfrm>
            <a:off x="723900" y="102865"/>
            <a:ext cx="1478280" cy="393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36387D48-06D8-4CCB-82B5-51F19A583157}"/>
              </a:ext>
            </a:extLst>
          </p:cNvPr>
          <p:cNvSpPr/>
          <p:nvPr/>
        </p:nvSpPr>
        <p:spPr>
          <a:xfrm>
            <a:off x="723900" y="102865"/>
            <a:ext cx="149752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Enunciado</a:t>
            </a:r>
            <a:endParaRPr lang="es-ES" sz="3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4" name="Imagen 33" descr="Imagen que contiene dibujo&#10;&#10;Descripción generada automáticamente">
            <a:extLst>
              <a:ext uri="{FF2B5EF4-FFF2-40B4-BE49-F238E27FC236}">
                <a16:creationId xmlns:a16="http://schemas.microsoft.com/office/drawing/2014/main" id="{1B299A97-0848-43C0-9D4A-06A5A07F3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977" y="4169474"/>
            <a:ext cx="899160" cy="320326"/>
          </a:xfrm>
          <a:prstGeom prst="rect">
            <a:avLst/>
          </a:prstGeom>
        </p:spPr>
      </p:pic>
      <p:pic>
        <p:nvPicPr>
          <p:cNvPr id="36" name="Imagen 35" descr="Diagrama&#10;&#10;Descripción generada automáticamente">
            <a:extLst>
              <a:ext uri="{FF2B5EF4-FFF2-40B4-BE49-F238E27FC236}">
                <a16:creationId xmlns:a16="http://schemas.microsoft.com/office/drawing/2014/main" id="{C6AF9881-F839-4DF1-8EC3-AC825761C6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84" r="50000"/>
          <a:stretch/>
        </p:blipFill>
        <p:spPr>
          <a:xfrm>
            <a:off x="4398006" y="1680496"/>
            <a:ext cx="3492229" cy="336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571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33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FECD557-7E8C-49AD-90CD-0E8A9DDEEB07}"/>
              </a:ext>
            </a:extLst>
          </p:cNvPr>
          <p:cNvSpPr/>
          <p:nvPr/>
        </p:nvSpPr>
        <p:spPr>
          <a:xfrm>
            <a:off x="5717013" y="84336"/>
            <a:ext cx="24641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</a:t>
            </a:r>
            <a:r>
              <a:rPr lang="es-ES" sz="3200" b="1" u="sng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D. Extra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3" name="Imagen 12" descr="Gráfico&#10;&#10;Descripción generada automáticamente">
            <a:extLst>
              <a:ext uri="{FF2B5EF4-FFF2-40B4-BE49-F238E27FC236}">
                <a16:creationId xmlns:a16="http://schemas.microsoft.com/office/drawing/2014/main" id="{E74B9624-7E58-4515-B449-18185F30B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585" y="1684921"/>
            <a:ext cx="3999281" cy="2179747"/>
          </a:xfrm>
          <a:prstGeom prst="rect">
            <a:avLst/>
          </a:prstGeom>
        </p:spPr>
      </p:pic>
      <p:sp>
        <p:nvSpPr>
          <p:cNvPr id="14" name="Flecha: hacia abajo 13">
            <a:extLst>
              <a:ext uri="{FF2B5EF4-FFF2-40B4-BE49-F238E27FC236}">
                <a16:creationId xmlns:a16="http://schemas.microsoft.com/office/drawing/2014/main" id="{9D534777-4F8F-435A-878C-DC4A1AB4FF44}"/>
              </a:ext>
            </a:extLst>
          </p:cNvPr>
          <p:cNvSpPr/>
          <p:nvPr/>
        </p:nvSpPr>
        <p:spPr>
          <a:xfrm>
            <a:off x="7256776" y="1992203"/>
            <a:ext cx="91183" cy="1062607"/>
          </a:xfrm>
          <a:prstGeom prst="downArrow">
            <a:avLst/>
          </a:prstGeom>
          <a:solidFill>
            <a:srgbClr val="C0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746" name="Google Shape;746;p33"/>
          <p:cNvGrpSpPr/>
          <p:nvPr/>
        </p:nvGrpSpPr>
        <p:grpSpPr>
          <a:xfrm>
            <a:off x="564831" y="125451"/>
            <a:ext cx="4393580" cy="5018049"/>
            <a:chOff x="2112475" y="238125"/>
            <a:chExt cx="3395050" cy="5238750"/>
          </a:xfrm>
        </p:grpSpPr>
        <p:sp>
          <p:nvSpPr>
            <p:cNvPr id="747" name="Google Shape;747;p33"/>
            <p:cNvSpPr/>
            <p:nvPr/>
          </p:nvSpPr>
          <p:spPr>
            <a:xfrm>
              <a:off x="2112475" y="238125"/>
              <a:ext cx="3395050" cy="5238750"/>
            </a:xfrm>
            <a:custGeom>
              <a:avLst/>
              <a:gdLst/>
              <a:ahLst/>
              <a:cxnLst/>
              <a:rect l="l" t="t" r="r" b="b"/>
              <a:pathLst>
                <a:path w="135802" h="209550" extrusionOk="0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33"/>
            <p:cNvSpPr/>
            <p:nvPr/>
          </p:nvSpPr>
          <p:spPr>
            <a:xfrm>
              <a:off x="3671350" y="5147100"/>
              <a:ext cx="279175" cy="179900"/>
            </a:xfrm>
            <a:custGeom>
              <a:avLst/>
              <a:gdLst/>
              <a:ahLst/>
              <a:cxnLst/>
              <a:rect l="l" t="t" r="r" b="b"/>
              <a:pathLst>
                <a:path w="11167" h="7196" extrusionOk="0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33"/>
            <p:cNvSpPr/>
            <p:nvPr/>
          </p:nvSpPr>
          <p:spPr>
            <a:xfrm>
              <a:off x="3650725" y="446100"/>
              <a:ext cx="54375" cy="54350"/>
            </a:xfrm>
            <a:custGeom>
              <a:avLst/>
              <a:gdLst/>
              <a:ahLst/>
              <a:cxnLst/>
              <a:rect l="l" t="t" r="r" b="b"/>
              <a:pathLst>
                <a:path w="2175" h="2174" extrusionOk="0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33"/>
            <p:cNvSpPr/>
            <p:nvPr/>
          </p:nvSpPr>
          <p:spPr>
            <a:xfrm>
              <a:off x="3761275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B9D23AE2-D982-4BA2-A724-73A43B801A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983"/>
          <a:stretch/>
        </p:blipFill>
        <p:spPr>
          <a:xfrm>
            <a:off x="709005" y="1003803"/>
            <a:ext cx="4149228" cy="3373980"/>
          </a:xfrm>
          <a:prstGeom prst="rect">
            <a:avLst/>
          </a:prstGeom>
        </p:spPr>
      </p:pic>
      <p:sp>
        <p:nvSpPr>
          <p:cNvPr id="2" name="Flecha: hacia abajo 1">
            <a:extLst>
              <a:ext uri="{FF2B5EF4-FFF2-40B4-BE49-F238E27FC236}">
                <a16:creationId xmlns:a16="http://schemas.microsoft.com/office/drawing/2014/main" id="{45DBFC1B-ED7E-45F5-A4D0-521711DA98A8}"/>
              </a:ext>
            </a:extLst>
          </p:cNvPr>
          <p:cNvSpPr/>
          <p:nvPr/>
        </p:nvSpPr>
        <p:spPr>
          <a:xfrm>
            <a:off x="2504861" y="2774795"/>
            <a:ext cx="438615" cy="312234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058D2E5-BEBE-42F4-B0D8-19FE773B93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21</a:t>
            </a:fld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DB9D676-135F-46F4-8082-90B8F7C38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947"/>
            <a:ext cx="9144000" cy="464960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604A6B9-232A-430D-95EC-0D8112B08531}"/>
              </a:ext>
            </a:extLst>
          </p:cNvPr>
          <p:cNvSpPr txBox="1"/>
          <p:nvPr/>
        </p:nvSpPr>
        <p:spPr>
          <a:xfrm>
            <a:off x="5798634" y="93058"/>
            <a:ext cx="30177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P1.B - Código </a:t>
            </a:r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3106052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058D2E5-BEBE-42F4-B0D8-19FE773B93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22</a:t>
            </a:fld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6DC4B17-BDD2-41D7-A962-71F772E7EC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12" y="52039"/>
            <a:ext cx="4601980" cy="436291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0F0CF01-3481-4039-BD18-5E8D36A40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057" y="52291"/>
            <a:ext cx="4384897" cy="476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54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8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P2. Borduria- Syldavia</a:t>
            </a:r>
            <a:endParaRPr/>
          </a:p>
        </p:txBody>
      </p:sp>
      <p:sp>
        <p:nvSpPr>
          <p:cNvPr id="552" name="Google Shape;552;p18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BD37D06-14EF-4622-8DCA-15E9C4B3EA83}"/>
              </a:ext>
            </a:extLst>
          </p:cNvPr>
          <p:cNvGrpSpPr/>
          <p:nvPr/>
        </p:nvGrpSpPr>
        <p:grpSpPr>
          <a:xfrm>
            <a:off x="1199775" y="1738901"/>
            <a:ext cx="3573378" cy="1211776"/>
            <a:chOff x="1215190" y="1561097"/>
            <a:chExt cx="3573378" cy="1211776"/>
          </a:xfrm>
        </p:grpSpPr>
        <p:pic>
          <p:nvPicPr>
            <p:cNvPr id="5" name="Picture 4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3ADC48C4-22E6-4A93-8462-B623C3AAD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7" name="Graphic 6" descr="Wind Turbines with solid fill">
              <a:extLst>
                <a:ext uri="{FF2B5EF4-FFF2-40B4-BE49-F238E27FC236}">
                  <a16:creationId xmlns:a16="http://schemas.microsoft.com/office/drawing/2014/main" id="{DD6BF407-3F81-4025-BED1-18F162A7FD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/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blipFill>
                <a:blip r:embed="rId6"/>
                <a:stretch>
                  <a:fillRect l="-3175" t="-2317" b="-154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Google Shape;551;p18">
            <a:extLst>
              <a:ext uri="{FF2B5EF4-FFF2-40B4-BE49-F238E27FC236}">
                <a16:creationId xmlns:a16="http://schemas.microsoft.com/office/drawing/2014/main" id="{71EA5F87-7743-40E3-9B40-694561B02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99775" y="3284172"/>
            <a:ext cx="6650700" cy="157658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19100" lvl="0" indent="-342900" algn="l" rtl="0">
              <a:spcBef>
                <a:spcPts val="600"/>
              </a:spcBef>
              <a:spcAft>
                <a:spcPts val="0"/>
              </a:spcAft>
              <a:buSzPts val="2400"/>
              <a:buFont typeface="+mj-lt"/>
              <a:buAutoNum type="alphaLcParenR"/>
            </a:pPr>
            <a:r>
              <a:rPr lang="es-MX" sz="1800"/>
              <a:t>Luego de un acuerdo histórico entre ambos países, éstos deciden conectarse a través de una línea que maximice el bienestar social conjunto. Usted queda a cargo de determinar la capacidad óptima para este enlace, ¿qué capacidad le recomendaría a los países?</a:t>
            </a: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217801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a)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uadroTexto 16">
                <a:extLst>
                  <a:ext uri="{FF2B5EF4-FFF2-40B4-BE49-F238E27FC236}">
                    <a16:creationId xmlns:a16="http://schemas.microsoft.com/office/drawing/2014/main" id="{6FA84C36-BDA6-42F0-9D8C-0D1DFAB61467}"/>
                  </a:ext>
                </a:extLst>
              </p:cNvPr>
              <p:cNvSpPr txBox="1"/>
              <p:nvPr/>
            </p:nvSpPr>
            <p:spPr>
              <a:xfrm>
                <a:off x="6461012" y="3874690"/>
                <a:ext cx="2124203" cy="11262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sz="1000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sz="1000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CuadroTexto 16">
                <a:extLst>
                  <a:ext uri="{FF2B5EF4-FFF2-40B4-BE49-F238E27FC236}">
                    <a16:creationId xmlns:a16="http://schemas.microsoft.com/office/drawing/2014/main" id="{6FA84C36-BDA6-42F0-9D8C-0D1DFAB61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012" y="3874690"/>
                <a:ext cx="2124203" cy="1126206"/>
              </a:xfrm>
              <a:prstGeom prst="rect">
                <a:avLst/>
              </a:prstGeom>
              <a:blipFill>
                <a:blip r:embed="rId3"/>
                <a:stretch>
                  <a:fillRect l="-3736" t="-2174" b="-217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2539573" y="2331089"/>
                <a:ext cx="299986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9573" y="2331089"/>
                <a:ext cx="2999860" cy="276999"/>
              </a:xfrm>
              <a:prstGeom prst="rect">
                <a:avLst/>
              </a:prstGeom>
              <a:blipFill>
                <a:blip r:embed="rId4"/>
                <a:stretch>
                  <a:fillRect l="-1220" r="-203" b="-1739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D0E5B00-7B3C-4E5A-A34A-CCFDC94B5E2B}"/>
                  </a:ext>
                </a:extLst>
              </p:cNvPr>
              <p:cNvSpPr txBox="1"/>
              <p:nvPr/>
            </p:nvSpPr>
            <p:spPr>
              <a:xfrm>
                <a:off x="2979427" y="1455370"/>
                <a:ext cx="1659109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𝑜𝑝</m:t>
                              </m:r>
                            </m:sub>
                          </m:sSub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𝑖𝑛𝑣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D0E5B00-7B3C-4E5A-A34A-CCFDC94B5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9427" y="1455370"/>
                <a:ext cx="1659109" cy="298415"/>
              </a:xfrm>
              <a:prstGeom prst="rect">
                <a:avLst/>
              </a:prstGeom>
              <a:blipFill>
                <a:blip r:embed="rId5"/>
                <a:stretch>
                  <a:fillRect l="-2574" r="-735" b="-2040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Down 2">
            <a:extLst>
              <a:ext uri="{FF2B5EF4-FFF2-40B4-BE49-F238E27FC236}">
                <a16:creationId xmlns:a16="http://schemas.microsoft.com/office/drawing/2014/main" id="{F878E011-3299-4344-BFDC-98F6499DAB41}"/>
              </a:ext>
            </a:extLst>
          </p:cNvPr>
          <p:cNvSpPr/>
          <p:nvPr/>
        </p:nvSpPr>
        <p:spPr>
          <a:xfrm>
            <a:off x="3726756" y="1950519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4B9E46-C172-49F8-B1AF-36896FC95E8F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8" name="Picture 27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F6BCF781-1081-427D-8860-E6773A599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29" name="Graphic 28" descr="Wind Turbines with solid fill">
              <a:extLst>
                <a:ext uri="{FF2B5EF4-FFF2-40B4-BE49-F238E27FC236}">
                  <a16:creationId xmlns:a16="http://schemas.microsoft.com/office/drawing/2014/main" id="{B3E37F42-B049-429E-A86B-C98F62F8E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E499E83-539C-46EB-93AC-32B08ACE2912}"/>
                  </a:ext>
                </a:extLst>
              </p:cNvPr>
              <p:cNvSpPr txBox="1"/>
              <p:nvPr/>
            </p:nvSpPr>
            <p:spPr>
              <a:xfrm>
                <a:off x="1615663" y="3063570"/>
                <a:ext cx="5324086" cy="5612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  <m: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</m:fName>
                        <m:e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10⋅</m:t>
                          </m:r>
                          <m:sSub>
                            <m:sSub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+0.01⋅</m:t>
                          </m:r>
                          <m:f>
                            <m:f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  <m:sup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s-C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</m:t>
                          </m:r>
                          <m:r>
                            <a:rPr lang="es-C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f>
                            <m:f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+4⋅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E499E83-539C-46EB-93AC-32B08ACE2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63" y="3063570"/>
                <a:ext cx="5324086" cy="56124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Arrow: Down 30">
            <a:extLst>
              <a:ext uri="{FF2B5EF4-FFF2-40B4-BE49-F238E27FC236}">
                <a16:creationId xmlns:a16="http://schemas.microsoft.com/office/drawing/2014/main" id="{82FE16C5-DAB7-4952-BEC1-8E90917CC621}"/>
              </a:ext>
            </a:extLst>
          </p:cNvPr>
          <p:cNvSpPr/>
          <p:nvPr/>
        </p:nvSpPr>
        <p:spPr>
          <a:xfrm>
            <a:off x="3770560" y="2742976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0056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3" grpId="0" animBg="1"/>
      <p:bldP spid="30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a)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C74226C9-B97F-47D1-B932-C48967FEB4CF}"/>
                  </a:ext>
                </a:extLst>
              </p:cNvPr>
              <p:cNvSpPr txBox="1"/>
              <p:nvPr/>
            </p:nvSpPr>
            <p:spPr>
              <a:xfrm>
                <a:off x="4981870" y="2709007"/>
                <a:ext cx="2255871" cy="8592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+300−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s-CL" sz="160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≥0 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C74226C9-B97F-47D1-B932-C48967FEB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1870" y="2709007"/>
                <a:ext cx="2255871" cy="859210"/>
              </a:xfrm>
              <a:prstGeom prst="rect">
                <a:avLst/>
              </a:prstGeom>
              <a:blipFill>
                <a:blip r:embed="rId3"/>
                <a:stretch>
                  <a:fillRect l="-3784" b="-709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1776794" y="1596452"/>
                <a:ext cx="5324086" cy="5612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  <m: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</m:fName>
                        <m:e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10⋅</m:t>
                          </m:r>
                          <m:sSub>
                            <m:sSub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+0.01⋅</m:t>
                          </m:r>
                          <m:f>
                            <m:f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  <m:sup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s-C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</m:t>
                          </m:r>
                          <m:r>
                            <a:rPr lang="es-CL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L" sz="18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f>
                            <m:fPr>
                              <m:ctrlP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s-CL" sz="18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8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+4⋅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6794" y="1596452"/>
                <a:ext cx="5324086" cy="5612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/>
              <p:nvPr/>
            </p:nvSpPr>
            <p:spPr>
              <a:xfrm>
                <a:off x="3547319" y="4013687"/>
                <a:ext cx="2869101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319" y="4013687"/>
                <a:ext cx="2869101" cy="563744"/>
              </a:xfrm>
              <a:prstGeom prst="rect">
                <a:avLst/>
              </a:prstGeom>
              <a:blipFill>
                <a:blip r:embed="rId5"/>
                <a:stretch>
                  <a:fillRect l="-637" b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1D428DEF-47CD-4A4A-9800-E2A488B5F78C}"/>
              </a:ext>
            </a:extLst>
          </p:cNvPr>
          <p:cNvSpPr/>
          <p:nvPr/>
        </p:nvSpPr>
        <p:spPr>
          <a:xfrm rot="16200000">
            <a:off x="4185264" y="3031035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uadroTexto 16">
                <a:extLst>
                  <a:ext uri="{FF2B5EF4-FFF2-40B4-BE49-F238E27FC236}">
                    <a16:creationId xmlns:a16="http://schemas.microsoft.com/office/drawing/2014/main" id="{BAF43737-B032-402D-B3D2-FEA6D4ACF358}"/>
                  </a:ext>
                </a:extLst>
              </p:cNvPr>
              <p:cNvSpPr txBox="1"/>
              <p:nvPr/>
            </p:nvSpPr>
            <p:spPr>
              <a:xfrm>
                <a:off x="6484065" y="4411074"/>
                <a:ext cx="2124203" cy="5370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sz="1000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Demanda</a:t>
                </a:r>
                <a:r>
                  <a:rPr lang="es-CL" sz="1000" b="0">
                    <a:solidFill>
                      <a:schemeClr val="tx1"/>
                    </a:solidFill>
                  </a:rPr>
                  <a:t>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500</m:t>
                    </m:r>
                  </m:oMath>
                </a14:m>
                <a:endParaRPr lang="es-CL" sz="10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3" name="CuadroTexto 16">
                <a:extLst>
                  <a:ext uri="{FF2B5EF4-FFF2-40B4-BE49-F238E27FC236}">
                    <a16:creationId xmlns:a16="http://schemas.microsoft.com/office/drawing/2014/main" id="{BAF43737-B032-402D-B3D2-FEA6D4ACF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4065" y="4411074"/>
                <a:ext cx="2124203" cy="537006"/>
              </a:xfrm>
              <a:prstGeom prst="rect">
                <a:avLst/>
              </a:prstGeom>
              <a:blipFill>
                <a:blip r:embed="rId6"/>
                <a:stretch>
                  <a:fillRect l="-3736" t="-4545" b="-147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77666647-823A-4935-8C68-2FF719EBE23E}"/>
                  </a:ext>
                </a:extLst>
              </p:cNvPr>
              <p:cNvSpPr txBox="1"/>
              <p:nvPr/>
            </p:nvSpPr>
            <p:spPr>
              <a:xfrm>
                <a:off x="1855087" y="2413542"/>
                <a:ext cx="2255871" cy="1154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14:m>
                  <m:oMath xmlns:m="http://schemas.openxmlformats.org/officeDocument/2006/math"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𝒔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s-CL" sz="160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≥0 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77666647-823A-4935-8C68-2FF719EB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5087" y="2413542"/>
                <a:ext cx="2255871" cy="1154675"/>
              </a:xfrm>
              <a:prstGeom prst="rect">
                <a:avLst/>
              </a:prstGeom>
              <a:blipFill>
                <a:blip r:embed="rId7"/>
                <a:stretch>
                  <a:fillRect l="-3784" b="-529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10E49CA3-F545-4820-B2CF-A6C6651637BE}"/>
              </a:ext>
            </a:extLst>
          </p:cNvPr>
          <p:cNvSpPr/>
          <p:nvPr/>
        </p:nvSpPr>
        <p:spPr>
          <a:xfrm>
            <a:off x="3479674" y="3918157"/>
            <a:ext cx="1568735" cy="76142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0AC712C-FDA9-4D0A-9D44-E36E5F969066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6" name="Picture 25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209B0EB1-46E1-4BB0-963F-F8E45B3E55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27" name="Graphic 26" descr="Wind Turbines with solid fill">
              <a:extLst>
                <a:ext uri="{FF2B5EF4-FFF2-40B4-BE49-F238E27FC236}">
                  <a16:creationId xmlns:a16="http://schemas.microsoft.com/office/drawing/2014/main" id="{A6D8E351-72FC-452F-8EC0-4516B2B704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46838F4-0395-4DA6-B7BB-3BE1C778B021}"/>
              </a:ext>
            </a:extLst>
          </p:cNvPr>
          <p:cNvCxnSpPr>
            <a:cxnSpLocks/>
          </p:cNvCxnSpPr>
          <p:nvPr/>
        </p:nvCxnSpPr>
        <p:spPr>
          <a:xfrm>
            <a:off x="7423511" y="857060"/>
            <a:ext cx="49130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34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4" grpId="0" animBg="1"/>
      <p:bldP spid="24" grpId="0" uiExpand="1" build="p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a)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512852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C74226C9-B97F-47D1-B932-C48967FEB4CF}"/>
                  </a:ext>
                </a:extLst>
              </p:cNvPr>
              <p:cNvSpPr txBox="1"/>
              <p:nvPr/>
            </p:nvSpPr>
            <p:spPr>
              <a:xfrm>
                <a:off x="1169063" y="2920317"/>
                <a:ext cx="5552321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Derivando e igualando a cero:</a:t>
                </a: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    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10+0.01⋅</m:t>
                    </m:r>
                    <m:d>
                      <m:d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200+</m:t>
                        </m:r>
                        <m:sSub>
                          <m:sSubPr>
                            <m:ctrlP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−13</m:t>
                    </m:r>
                    <m:r>
                      <a:rPr lang="es-CL" sz="1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0.02⋅</m:t>
                    </m:r>
                    <m:d>
                      <m:d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1500−</m:t>
                        </m:r>
                        <m:sSub>
                          <m:sSubPr>
                            <m:ctrlP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+4 =0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C74226C9-B97F-47D1-B932-C48967FEB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063" y="2920317"/>
                <a:ext cx="5552321" cy="563744"/>
              </a:xfrm>
              <a:prstGeom prst="rect">
                <a:avLst/>
              </a:prstGeom>
              <a:blipFill>
                <a:blip r:embed="rId3"/>
                <a:stretch>
                  <a:fillRect l="-2305" t="-7527" b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1012145" y="2187840"/>
                <a:ext cx="8019311" cy="4925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10⋅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200+</m:t>
                              </m:r>
                              <m: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+0.01⋅</m:t>
                          </m:r>
                          <m:f>
                            <m:fPr>
                              <m:ctrlP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200+</m:t>
                                      </m:r>
                                      <m:sSub>
                                        <m:sSubPr>
                                          <m:ctrlP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(1500−</m:t>
                              </m:r>
                              <m: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f>
                            <m:fPr>
                              <m:ctrlP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1500−</m:t>
                                      </m:r>
                                      <m:sSub>
                                        <m:sSubPr>
                                          <m:ctrlP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es-CL" sz="16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s-CL" sz="16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+4⋅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45" y="2187840"/>
                <a:ext cx="8019311" cy="4925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/>
              <p:nvPr/>
            </p:nvSpPr>
            <p:spPr>
              <a:xfrm>
                <a:off x="5286833" y="3701336"/>
                <a:ext cx="2869101" cy="11818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200+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=1100</m:t>
                    </m:r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1500−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=600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=25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=21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6833" y="3701336"/>
                <a:ext cx="2869101" cy="1181862"/>
              </a:xfrm>
              <a:prstGeom prst="rect">
                <a:avLst/>
              </a:prstGeom>
              <a:blipFill>
                <a:blip r:embed="rId5"/>
                <a:stretch>
                  <a:fillRect l="-849" b="-103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1D428DEF-47CD-4A4A-9800-E2A488B5F78C}"/>
              </a:ext>
            </a:extLst>
          </p:cNvPr>
          <p:cNvSpPr/>
          <p:nvPr/>
        </p:nvSpPr>
        <p:spPr>
          <a:xfrm rot="16200000">
            <a:off x="4592691" y="4122078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7A827D4B-370C-4678-A944-658C48977283}"/>
                  </a:ext>
                </a:extLst>
              </p:cNvPr>
              <p:cNvSpPr txBox="1"/>
              <p:nvPr/>
            </p:nvSpPr>
            <p:spPr>
              <a:xfrm>
                <a:off x="2706070" y="3620619"/>
                <a:ext cx="2869101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0.0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3⋅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=27</m:t>
                    </m:r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7A827D4B-370C-4678-A944-658C48977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6070" y="3620619"/>
                <a:ext cx="2869101" cy="563744"/>
              </a:xfrm>
              <a:prstGeom prst="rect">
                <a:avLst/>
              </a:prstGeom>
              <a:blipFill>
                <a:blip r:embed="rId6"/>
                <a:stretch>
                  <a:fillRect l="-63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1CBFB34-ADC4-41E8-956D-40CC50A84E45}"/>
                  </a:ext>
                </a:extLst>
              </p:cNvPr>
              <p:cNvSpPr/>
              <p:nvPr/>
            </p:nvSpPr>
            <p:spPr>
              <a:xfrm>
                <a:off x="2706070" y="4052318"/>
                <a:ext cx="1383126" cy="35467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s-CL" sz="1600" b="0" i="1" smtClean="0">
                          <a:latin typeface="Cambria Math" panose="02040503050406030204" pitchFamily="18" charset="0"/>
                        </a:rPr>
                        <m:t>=900</m:t>
                      </m:r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1CBFB34-ADC4-41E8-956D-40CC50A84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6070" y="4052318"/>
                <a:ext cx="1383126" cy="3546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E21C89CB-E40E-4EC9-9F07-AC783EF06012}"/>
              </a:ext>
            </a:extLst>
          </p:cNvPr>
          <p:cNvSpPr/>
          <p:nvPr/>
        </p:nvSpPr>
        <p:spPr>
          <a:xfrm>
            <a:off x="5148303" y="4265080"/>
            <a:ext cx="1137237" cy="6537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uadroTexto 16">
                <a:extLst>
                  <a:ext uri="{FF2B5EF4-FFF2-40B4-BE49-F238E27FC236}">
                    <a16:creationId xmlns:a16="http://schemas.microsoft.com/office/drawing/2014/main" id="{74B429F6-5BEC-4F5B-8A81-7B9E933CC6EB}"/>
                  </a:ext>
                </a:extLst>
              </p:cNvPr>
              <p:cNvSpPr txBox="1"/>
              <p:nvPr/>
            </p:nvSpPr>
            <p:spPr>
              <a:xfrm>
                <a:off x="1146011" y="1555824"/>
                <a:ext cx="7885445" cy="2682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Reemplazando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s-CL" sz="1600" b="0" i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en la FO</a:t>
                </a:r>
                <a:r>
                  <a:rPr lang="es-CL" sz="1600" b="0">
                    <a:solidFill>
                      <a:schemeClr val="tx1"/>
                    </a:solidFill>
                  </a:rPr>
                  <a:t> ( 			        )</a:t>
                </a:r>
              </a:p>
            </p:txBody>
          </p:sp>
        </mc:Choice>
        <mc:Fallback>
          <p:sp>
            <p:nvSpPr>
              <p:cNvPr id="19" name="CuadroTexto 16">
                <a:extLst>
                  <a:ext uri="{FF2B5EF4-FFF2-40B4-BE49-F238E27FC236}">
                    <a16:creationId xmlns:a16="http://schemas.microsoft.com/office/drawing/2014/main" id="{74B429F6-5BEC-4F5B-8A81-7B9E933CC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011" y="1555824"/>
                <a:ext cx="7885445" cy="268279"/>
              </a:xfrm>
              <a:prstGeom prst="rect">
                <a:avLst/>
              </a:prstGeom>
              <a:blipFill>
                <a:blip r:embed="rId8"/>
                <a:stretch>
                  <a:fillRect l="-1623" t="-15909" r="-927" b="-477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90E9FF-51AF-4A0A-90DD-2DBB45E7CC1E}"/>
                  </a:ext>
                </a:extLst>
              </p:cNvPr>
              <p:cNvSpPr txBox="1"/>
              <p:nvPr/>
            </p:nvSpPr>
            <p:spPr>
              <a:xfrm>
                <a:off x="6074814" y="1530941"/>
                <a:ext cx="2841227" cy="3118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0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0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10⋅</m:t>
                          </m:r>
                          <m:sSub>
                            <m:sSubPr>
                              <m:ctrlP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+0.01⋅</m:t>
                          </m:r>
                          <m:f>
                            <m:fPr>
                              <m:ctrlP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  <m:sup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0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s-C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sSub>
                            <m:sSubPr>
                              <m:ctrlP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+0.0</m:t>
                          </m:r>
                          <m:r>
                            <a:rPr lang="es-CL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L" sz="1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f>
                            <m:fPr>
                              <m:ctrlP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  <m:sup>
                                  <m:r>
                                    <a:rPr lang="es-CL" sz="1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es-CL" sz="1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s-CL" sz="1000" b="0" i="1" smtClean="0">
                              <a:latin typeface="Cambria Math" panose="02040503050406030204" pitchFamily="18" charset="0"/>
                            </a:rPr>
                            <m:t>+4⋅</m:t>
                          </m:r>
                          <m:sSub>
                            <m:sSubPr>
                              <m:ctrlPr>
                                <a:rPr lang="es-CL" sz="1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0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0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00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990E9FF-51AF-4A0A-90DD-2DBB45E7CC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4814" y="1530941"/>
                <a:ext cx="2841227" cy="311817"/>
              </a:xfrm>
              <a:prstGeom prst="rect">
                <a:avLst/>
              </a:prstGeom>
              <a:blipFill>
                <a:blip r:embed="rId9"/>
                <a:stretch>
                  <a:fillRect l="-215" b="-15686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ED92F0C4-026D-4E6E-B5E5-00C95643F1D5}"/>
                  </a:ext>
                </a:extLst>
              </p:cNvPr>
              <p:cNvSpPr txBox="1"/>
              <p:nvPr/>
            </p:nvSpPr>
            <p:spPr>
              <a:xfrm>
                <a:off x="6706901" y="251029"/>
                <a:ext cx="2124203" cy="11211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sz="1000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=10+0.01⋅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=13+0.02⋅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ED92F0C4-026D-4E6E-B5E5-00C95643F1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901" y="251029"/>
                <a:ext cx="2124203" cy="1121141"/>
              </a:xfrm>
              <a:prstGeom prst="rect">
                <a:avLst/>
              </a:prstGeom>
              <a:blipFill>
                <a:blip r:embed="rId10"/>
                <a:stretch>
                  <a:fillRect l="-3725" t="-2174" b="-27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911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2" grpId="0"/>
      <p:bldP spid="14" grpId="0" animBg="1"/>
      <p:bldP spid="15" grpId="0"/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8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P2. Borduria- Syldavia</a:t>
            </a:r>
            <a:endParaRPr/>
          </a:p>
        </p:txBody>
      </p:sp>
      <p:sp>
        <p:nvSpPr>
          <p:cNvPr id="552" name="Google Shape;552;p18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BD37D06-14EF-4622-8DCA-15E9C4B3EA83}"/>
              </a:ext>
            </a:extLst>
          </p:cNvPr>
          <p:cNvGrpSpPr/>
          <p:nvPr/>
        </p:nvGrpSpPr>
        <p:grpSpPr>
          <a:xfrm>
            <a:off x="1199775" y="1738901"/>
            <a:ext cx="3573378" cy="1211776"/>
            <a:chOff x="1215190" y="1561097"/>
            <a:chExt cx="3573378" cy="1211776"/>
          </a:xfrm>
        </p:grpSpPr>
        <p:pic>
          <p:nvPicPr>
            <p:cNvPr id="5" name="Picture 4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3ADC48C4-22E6-4A93-8462-B623C3AAD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7" name="Graphic 6" descr="Wind Turbines with solid fill">
              <a:extLst>
                <a:ext uri="{FF2B5EF4-FFF2-40B4-BE49-F238E27FC236}">
                  <a16:creationId xmlns:a16="http://schemas.microsoft.com/office/drawing/2014/main" id="{DD6BF407-3F81-4025-BED1-18F162A7FD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/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blipFill>
                <a:blip r:embed="rId6"/>
                <a:stretch>
                  <a:fillRect l="-3175" t="-2317" b="-154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Google Shape;551;p18">
            <a:extLst>
              <a:ext uri="{FF2B5EF4-FFF2-40B4-BE49-F238E27FC236}">
                <a16:creationId xmlns:a16="http://schemas.microsoft.com/office/drawing/2014/main" id="{71EA5F87-7743-40E3-9B40-694561B02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99775" y="3284172"/>
            <a:ext cx="6650700" cy="157658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19100" lvl="0" indent="-342900" algn="l" rtl="0">
              <a:spcBef>
                <a:spcPts val="600"/>
              </a:spcBef>
              <a:spcAft>
                <a:spcPts val="0"/>
              </a:spcAft>
              <a:buSzPts val="2400"/>
              <a:buFont typeface="+mj-lt"/>
              <a:buAutoNum type="alphaLcParenR" startAt="2"/>
            </a:pPr>
            <a:r>
              <a:rPr lang="es-MX" sz="1600"/>
              <a:t>Los países están analizando todas las opciones para llevar a cabo la construcción de la línea. El generador eólico está dispuesto a financiar completamente la interconexión entre ambos sistemas y como usted ya tiene experiencia, esta empresa lo(a) contrata para determinar la capacidad óptima del enlace y entregar una propuesta a los países. ¿Qué capacidad le recomendaría?</a:t>
            </a: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191845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5335338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b)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generador eólico 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1615663" y="2334930"/>
                <a:ext cx="630666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</m:fName>
                        <m:e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p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p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CL" sz="1800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+(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)⋅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−4⋅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5663" y="2334930"/>
                <a:ext cx="6306663" cy="276999"/>
              </a:xfrm>
              <a:prstGeom prst="rect">
                <a:avLst/>
              </a:prstGeom>
              <a:blipFill>
                <a:blip r:embed="rId3"/>
                <a:stretch>
                  <a:fillRect t="-2222" b="-3777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D0E5B00-7B3C-4E5A-A34A-CCFDC94B5E2B}"/>
                  </a:ext>
                </a:extLst>
              </p:cNvPr>
              <p:cNvSpPr txBox="1"/>
              <p:nvPr/>
            </p:nvSpPr>
            <p:spPr>
              <a:xfrm>
                <a:off x="2979427" y="1455370"/>
                <a:ext cx="3012043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</m:fName>
                        <m:e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𝑜𝑝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𝐼𝑇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− 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𝑖𝑛𝑣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D0E5B00-7B3C-4E5A-A34A-CCFDC94B5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9427" y="1455370"/>
                <a:ext cx="3012043" cy="298415"/>
              </a:xfrm>
              <a:prstGeom prst="rect">
                <a:avLst/>
              </a:prstGeom>
              <a:blipFill>
                <a:blip r:embed="rId4"/>
                <a:stretch>
                  <a:fillRect b="-2040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Down 2">
            <a:extLst>
              <a:ext uri="{FF2B5EF4-FFF2-40B4-BE49-F238E27FC236}">
                <a16:creationId xmlns:a16="http://schemas.microsoft.com/office/drawing/2014/main" id="{F878E011-3299-4344-BFDC-98F6499DAB41}"/>
              </a:ext>
            </a:extLst>
          </p:cNvPr>
          <p:cNvSpPr/>
          <p:nvPr/>
        </p:nvSpPr>
        <p:spPr>
          <a:xfrm>
            <a:off x="4231875" y="1945199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6CA9BD80-AABE-4BAB-A679-64BA55693ACA}"/>
                  </a:ext>
                </a:extLst>
              </p:cNvPr>
              <p:cNvSpPr txBox="1"/>
              <p:nvPr/>
            </p:nvSpPr>
            <p:spPr>
              <a:xfrm>
                <a:off x="1709091" y="2754444"/>
                <a:ext cx="2255871" cy="11546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14:m>
                  <m:oMath xmlns:m="http://schemas.openxmlformats.org/officeDocument/2006/math"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𝒔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+300−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s-CL" sz="160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≥0 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6CA9BD80-AABE-4BAB-A679-64BA55693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9091" y="2754444"/>
                <a:ext cx="2255871" cy="1154675"/>
              </a:xfrm>
              <a:prstGeom prst="rect">
                <a:avLst/>
              </a:prstGeom>
              <a:blipFill>
                <a:blip r:embed="rId5"/>
                <a:stretch>
                  <a:fillRect l="-3784" b="-529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01A6AC7B-D23E-4937-9C38-83501AA0CE5E}"/>
                  </a:ext>
                </a:extLst>
              </p:cNvPr>
              <p:cNvSpPr txBox="1"/>
              <p:nvPr/>
            </p:nvSpPr>
            <p:spPr>
              <a:xfrm>
                <a:off x="4835874" y="3030370"/>
                <a:ext cx="1725031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01A6AC7B-D23E-4937-9C38-83501AA0CE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5874" y="3030370"/>
                <a:ext cx="1725031" cy="563744"/>
              </a:xfrm>
              <a:prstGeom prst="rect">
                <a:avLst/>
              </a:prstGeom>
              <a:blipFill>
                <a:blip r:embed="rId6"/>
                <a:stretch>
                  <a:fillRect l="-707" b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rrow: Down 25">
            <a:extLst>
              <a:ext uri="{FF2B5EF4-FFF2-40B4-BE49-F238E27FC236}">
                <a16:creationId xmlns:a16="http://schemas.microsoft.com/office/drawing/2014/main" id="{ECE4E5C3-46F9-45CF-BA95-CB6986815E7C}"/>
              </a:ext>
            </a:extLst>
          </p:cNvPr>
          <p:cNvSpPr/>
          <p:nvPr/>
        </p:nvSpPr>
        <p:spPr>
          <a:xfrm rot="16200000">
            <a:off x="4146845" y="3239210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uadroTexto 16">
                <a:extLst>
                  <a:ext uri="{FF2B5EF4-FFF2-40B4-BE49-F238E27FC236}">
                    <a16:creationId xmlns:a16="http://schemas.microsoft.com/office/drawing/2014/main" id="{A0857C86-42D6-4634-B201-DBEA4C2C03AD}"/>
                  </a:ext>
                </a:extLst>
              </p:cNvPr>
              <p:cNvSpPr txBox="1"/>
              <p:nvPr/>
            </p:nvSpPr>
            <p:spPr>
              <a:xfrm>
                <a:off x="6484065" y="4411074"/>
                <a:ext cx="2124203" cy="5370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sz="1000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Demanda</a:t>
                </a:r>
                <a:r>
                  <a:rPr lang="es-CL" sz="1000" b="0">
                    <a:solidFill>
                      <a:schemeClr val="tx1"/>
                    </a:solidFill>
                  </a:rPr>
                  <a:t>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500</m:t>
                    </m:r>
                  </m:oMath>
                </a14:m>
                <a:endParaRPr lang="es-CL" sz="10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7" name="CuadroTexto 16">
                <a:extLst>
                  <a:ext uri="{FF2B5EF4-FFF2-40B4-BE49-F238E27FC236}">
                    <a16:creationId xmlns:a16="http://schemas.microsoft.com/office/drawing/2014/main" id="{A0857C86-42D6-4634-B201-DBEA4C2C0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4065" y="4411074"/>
                <a:ext cx="2124203" cy="537006"/>
              </a:xfrm>
              <a:prstGeom prst="rect">
                <a:avLst/>
              </a:prstGeom>
              <a:blipFill>
                <a:blip r:embed="rId7"/>
                <a:stretch>
                  <a:fillRect l="-3736" t="-4545" b="-147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7CF73DC-A5A7-49C7-B10B-DD5A598E61F6}"/>
              </a:ext>
            </a:extLst>
          </p:cNvPr>
          <p:cNvCxnSpPr/>
          <p:nvPr/>
        </p:nvCxnSpPr>
        <p:spPr>
          <a:xfrm flipV="1">
            <a:off x="3749808" y="2251422"/>
            <a:ext cx="699247" cy="5030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B8B1007-2BA9-4CF2-BC54-80D06D26AABB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9" name="Picture 28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7DFE8B46-7FDC-41F9-8E75-D021138D4F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30" name="Graphic 29" descr="Wind Turbines with solid fill">
              <a:extLst>
                <a:ext uri="{FF2B5EF4-FFF2-40B4-BE49-F238E27FC236}">
                  <a16:creationId xmlns:a16="http://schemas.microsoft.com/office/drawing/2014/main" id="{1A22EF9B-3051-46DD-8391-673D7EAD8D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7786541-357A-4EE4-AE4E-5FE3B4A90254}"/>
              </a:ext>
            </a:extLst>
          </p:cNvPr>
          <p:cNvCxnSpPr>
            <a:cxnSpLocks/>
          </p:cNvCxnSpPr>
          <p:nvPr/>
        </p:nvCxnSpPr>
        <p:spPr>
          <a:xfrm>
            <a:off x="7423511" y="857060"/>
            <a:ext cx="49130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87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3" grpId="0" animBg="1"/>
      <p:bldP spid="24" grpId="0" uiExpand="1" build="p"/>
      <p:bldP spid="25" grpId="0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5255880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b)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</a:t>
            </a:r>
            <a:r>
              <a:rPr lang="es-CL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generador eólico </a:t>
            </a: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29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448CC360-E926-44F8-BCD1-60EE103E6F1F}"/>
                  </a:ext>
                </a:extLst>
              </p:cNvPr>
              <p:cNvSpPr txBox="1"/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sz="1000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=10+0.01⋅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=13+0.02⋅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448CC360-E926-44F8-BCD1-60EE103E6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blipFill>
                <a:blip r:embed="rId3"/>
                <a:stretch>
                  <a:fillRect l="-3725" t="-2174" b="-27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70A1137-A0A6-45AC-B69E-0083AF1FEF30}"/>
                  </a:ext>
                </a:extLst>
              </p:cNvPr>
              <p:cNvSpPr txBox="1"/>
              <p:nvPr/>
            </p:nvSpPr>
            <p:spPr>
              <a:xfrm>
                <a:off x="944298" y="2953539"/>
                <a:ext cx="7909858" cy="2708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latin typeface="Cambria Math" panose="02040503050406030204" pitchFamily="18" charset="0"/>
                            </a:rPr>
                            <m:t>max</m:t>
                          </m:r>
                          <m:r>
                            <a:rPr lang="es-CL" sz="16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300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(10+0.01(200+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))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(13+</m:t>
                          </m:r>
                          <m:r>
                            <a:rPr lang="es-CL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0.0</m:t>
                          </m:r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1500−</m:t>
                              </m:r>
                              <m:sSub>
                                <m:sSubPr>
                                  <m:ctrlPr>
                                    <a:rPr lang="es-CL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̇"/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10+0.01</m:t>
                              </m:r>
                              <m:d>
                                <m:dPr>
                                  <m:ctrlP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CL" sz="16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200+</m:t>
                                  </m:r>
                                  <m:sSub>
                                    <m:sSubPr>
                                      <m:ctrlP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CL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acc>
                          <m:sSub>
                            <m:sSub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70A1137-A0A6-45AC-B69E-0083AF1FEF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298" y="2953539"/>
                <a:ext cx="7909858" cy="270843"/>
              </a:xfrm>
              <a:prstGeom prst="rect">
                <a:avLst/>
              </a:prstGeom>
              <a:blipFill>
                <a:blip r:embed="rId4"/>
                <a:stretch>
                  <a:fillRect t="-11364" b="-3181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uadroTexto 16">
                <a:extLst>
                  <a:ext uri="{FF2B5EF4-FFF2-40B4-BE49-F238E27FC236}">
                    <a16:creationId xmlns:a16="http://schemas.microsoft.com/office/drawing/2014/main" id="{9867FEA5-D1E2-4549-969B-62B6DAA2C55D}"/>
                  </a:ext>
                </a:extLst>
              </p:cNvPr>
              <p:cNvSpPr txBox="1"/>
              <p:nvPr/>
            </p:nvSpPr>
            <p:spPr>
              <a:xfrm>
                <a:off x="1023010" y="1556602"/>
                <a:ext cx="4725323" cy="2682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Utilizando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s-CL" sz="1600" b="0" i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9" name="CuadroTexto 16">
                <a:extLst>
                  <a:ext uri="{FF2B5EF4-FFF2-40B4-BE49-F238E27FC236}">
                    <a16:creationId xmlns:a16="http://schemas.microsoft.com/office/drawing/2014/main" id="{9867FEA5-D1E2-4549-969B-62B6DAA2C5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010" y="1556602"/>
                <a:ext cx="4725323" cy="268279"/>
              </a:xfrm>
              <a:prstGeom prst="rect">
                <a:avLst/>
              </a:prstGeom>
              <a:blipFill>
                <a:blip r:embed="rId5"/>
                <a:stretch>
                  <a:fillRect l="-2710" t="-15909" b="-454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1623042-489C-4A5E-9E8A-247690330494}"/>
                  </a:ext>
                </a:extLst>
              </p:cNvPr>
              <p:cNvSpPr txBox="1"/>
              <p:nvPr/>
            </p:nvSpPr>
            <p:spPr>
              <a:xfrm>
                <a:off x="2304168" y="2077654"/>
                <a:ext cx="462876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</m:fName>
                        <m:e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⋅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p>
                                      <m: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CL" sz="1600" b="0" i="1" smtClean="0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+(</m:t>
                              </m:r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)⋅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−4⋅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1623042-489C-4A5E-9E8A-2476903304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168" y="2077654"/>
                <a:ext cx="4628767" cy="246221"/>
              </a:xfrm>
              <a:prstGeom prst="rect">
                <a:avLst/>
              </a:prstGeom>
              <a:blipFill>
                <a:blip r:embed="rId6"/>
                <a:stretch>
                  <a:fillRect l="-132" b="-3500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Arrow: Down 23">
            <a:extLst>
              <a:ext uri="{FF2B5EF4-FFF2-40B4-BE49-F238E27FC236}">
                <a16:creationId xmlns:a16="http://schemas.microsoft.com/office/drawing/2014/main" id="{1A412052-7C3E-42CE-9620-7E2BB615E323}"/>
              </a:ext>
            </a:extLst>
          </p:cNvPr>
          <p:cNvSpPr/>
          <p:nvPr/>
        </p:nvSpPr>
        <p:spPr>
          <a:xfrm>
            <a:off x="4318427" y="2597719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031943D-DDA8-4F61-AFB9-94FB37D08B36}"/>
                  </a:ext>
                </a:extLst>
              </p:cNvPr>
              <p:cNvSpPr txBox="1"/>
              <p:nvPr/>
            </p:nvSpPr>
            <p:spPr>
              <a:xfrm>
                <a:off x="3385672" y="3816812"/>
                <a:ext cx="2611549" cy="2559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  <m:r>
                            <a:rPr lang="es-CL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3600+30⋅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−0.03</m:t>
                          </m:r>
                          <m:sSubSup>
                            <m:sSubSup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s-CL" sz="16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031943D-DDA8-4F61-AFB9-94FB37D08B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5672" y="3816812"/>
                <a:ext cx="2611549" cy="255968"/>
              </a:xfrm>
              <a:prstGeom prst="rect">
                <a:avLst/>
              </a:prstGeom>
              <a:blipFill>
                <a:blip r:embed="rId7"/>
                <a:stretch>
                  <a:fillRect l="-233" b="-21429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Arrow: Down 31">
            <a:extLst>
              <a:ext uri="{FF2B5EF4-FFF2-40B4-BE49-F238E27FC236}">
                <a16:creationId xmlns:a16="http://schemas.microsoft.com/office/drawing/2014/main" id="{3FE2EB36-7617-4C16-8959-9B743FD383A3}"/>
              </a:ext>
            </a:extLst>
          </p:cNvPr>
          <p:cNvSpPr/>
          <p:nvPr/>
        </p:nvSpPr>
        <p:spPr>
          <a:xfrm>
            <a:off x="4364979" y="3445588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2640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 animBg="1"/>
      <p:bldP spid="31" grpId="0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ángulo 30">
            <a:extLst>
              <a:ext uri="{FF2B5EF4-FFF2-40B4-BE49-F238E27FC236}">
                <a16:creationId xmlns:a16="http://schemas.microsoft.com/office/drawing/2014/main" id="{ACAC2C19-0DCF-4A1F-8312-11726B2E6B35}"/>
              </a:ext>
            </a:extLst>
          </p:cNvPr>
          <p:cNvSpPr/>
          <p:nvPr/>
        </p:nvSpPr>
        <p:spPr>
          <a:xfrm>
            <a:off x="6371064" y="2184803"/>
            <a:ext cx="2639726" cy="8127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3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9F0B6F1-E142-4E6B-B54A-6A4DA9E81BDF}"/>
              </a:ext>
            </a:extLst>
          </p:cNvPr>
          <p:cNvSpPr/>
          <p:nvPr/>
        </p:nvSpPr>
        <p:spPr>
          <a:xfrm>
            <a:off x="2453266" y="67992"/>
            <a:ext cx="52613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A. Despacho </a:t>
            </a:r>
            <a:r>
              <a:rPr lang="es-ES" sz="3200" b="1" u="sng" cap="none" spc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Uninodal</a:t>
            </a:r>
            <a:endParaRPr lang="es-ES" sz="3200" b="1" u="sng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4F76EE9-F2C7-497C-8B48-D9DE00B00F13}"/>
              </a:ext>
            </a:extLst>
          </p:cNvPr>
          <p:cNvSpPr/>
          <p:nvPr/>
        </p:nvSpPr>
        <p:spPr>
          <a:xfrm>
            <a:off x="723900" y="102865"/>
            <a:ext cx="1478280" cy="393102"/>
          </a:xfrm>
          <a:prstGeom prst="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E6295D0-ACFD-4D44-BF6C-611B32438683}"/>
              </a:ext>
            </a:extLst>
          </p:cNvPr>
          <p:cNvSpPr/>
          <p:nvPr/>
        </p:nvSpPr>
        <p:spPr>
          <a:xfrm>
            <a:off x="838515" y="102865"/>
            <a:ext cx="12682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Solución</a:t>
            </a:r>
            <a:endParaRPr lang="es-ES" sz="3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743D40D-37D6-44D1-8BD2-8EEA85D629C9}"/>
                  </a:ext>
                </a:extLst>
              </p:cNvPr>
              <p:cNvSpPr txBox="1"/>
              <p:nvPr/>
            </p:nvSpPr>
            <p:spPr>
              <a:xfrm>
                <a:off x="2659105" y="2083174"/>
                <a:ext cx="1912895" cy="547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𝐺𝑇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sub>
                              </m:sSub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Sup>
                                <m:sSubSupPr>
                                  <m:ctrlP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  <m:sup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𝑣𝑎𝑟</m:t>
                                  </m:r>
                                </m:sup>
                              </m:sSubSup>
                            </m:e>
                          </m:nary>
                        </m:e>
                      </m:func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743D40D-37D6-44D1-8BD2-8EEA85D62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105" y="2083174"/>
                <a:ext cx="1912895" cy="547394"/>
              </a:xfrm>
              <a:prstGeom prst="rect">
                <a:avLst/>
              </a:prstGeom>
              <a:blipFill>
                <a:blip r:embed="rId3"/>
                <a:stretch>
                  <a:fillRect l="-3822" t="-138889" r="-12420" b="-19000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F7CA219-9D5B-4CCE-A920-943A40828AE2}"/>
                  </a:ext>
                </a:extLst>
              </p:cNvPr>
              <p:cNvSpPr txBox="1"/>
              <p:nvPr/>
            </p:nvSpPr>
            <p:spPr>
              <a:xfrm>
                <a:off x="6408944" y="2184803"/>
                <a:ext cx="2170829" cy="6001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brk m:alnAt="7"/>
                        </m:rP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𝐶𝑜𝑛𝑗𝑢𝑛𝑡𝑜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𝑔𝑒𝑛𝑒𝑟𝑎𝑑𝑜𝑟𝑒𝑠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é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𝑟𝑚𝑖𝑐𝑜𝑠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s-CL" sz="1100" b="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s-CL" sz="1100" b="0">
                    <a:ea typeface="Cambria Math" panose="020405030504060302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𝐶𝑎𝑟𝑏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𝐺𝑎𝑠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𝐷𝑖𝑒𝑠𝑒𝑙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s-CL" sz="1100"/>
              </a:p>
              <a:p>
                <a:endParaRPr lang="es-CL" sz="1100"/>
              </a:p>
            </p:txBody>
          </p:sp>
        </mc:Choice>
        <mc:Fallback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F7CA219-9D5B-4CCE-A920-943A40828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944" y="2184803"/>
                <a:ext cx="2170829" cy="600164"/>
              </a:xfrm>
              <a:prstGeom prst="rect">
                <a:avLst/>
              </a:prstGeom>
              <a:blipFill>
                <a:blip r:embed="rId4"/>
                <a:stretch>
                  <a:fillRect r="-1825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adroTexto 10">
            <a:extLst>
              <a:ext uri="{FF2B5EF4-FFF2-40B4-BE49-F238E27FC236}">
                <a16:creationId xmlns:a16="http://schemas.microsoft.com/office/drawing/2014/main" id="{9C45EBE8-25A7-4CB1-901F-CF8A6CA08860}"/>
              </a:ext>
            </a:extLst>
          </p:cNvPr>
          <p:cNvSpPr txBox="1"/>
          <p:nvPr/>
        </p:nvSpPr>
        <p:spPr>
          <a:xfrm>
            <a:off x="1349296" y="809568"/>
            <a:ext cx="72966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lphaUcParenR"/>
            </a:pPr>
            <a:r>
              <a:rPr lang="es-ES">
                <a:latin typeface="CMR10"/>
              </a:rPr>
              <a:t>Escribir el modelo matemático que resuelve el problema de despacho </a:t>
            </a:r>
            <a:r>
              <a:rPr lang="es-ES" err="1">
                <a:latin typeface="CMR10"/>
              </a:rPr>
              <a:t>uninodal</a:t>
            </a:r>
            <a:r>
              <a:rPr lang="es-ES">
                <a:latin typeface="CMR10"/>
              </a:rPr>
              <a:t>. Considere </a:t>
            </a:r>
            <a:r>
              <a:rPr lang="es-ES" u="sng">
                <a:latin typeface="CMR10"/>
              </a:rPr>
              <a:t>únicamente restricciones de potencias máximas y mínimas </a:t>
            </a:r>
            <a:r>
              <a:rPr lang="es-ES">
                <a:latin typeface="CMR10"/>
              </a:rPr>
              <a:t>de las unidades. </a:t>
            </a:r>
          </a:p>
          <a:p>
            <a:r>
              <a:rPr lang="es-ES">
                <a:latin typeface="CMR10"/>
              </a:rPr>
              <a:t>         Resuelva usando FICO Xpress.</a:t>
            </a:r>
            <a:endParaRPr lang="es-CL">
              <a:latin typeface="CMR1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DBA5E66-A4EA-4810-A738-DE82BFDFC1E1}"/>
              </a:ext>
            </a:extLst>
          </p:cNvPr>
          <p:cNvSpPr/>
          <p:nvPr/>
        </p:nvSpPr>
        <p:spPr>
          <a:xfrm>
            <a:off x="1007757" y="2173899"/>
            <a:ext cx="1386038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A389253B-098F-4834-BD8F-332FD4344C87}"/>
              </a:ext>
            </a:extLst>
          </p:cNvPr>
          <p:cNvSpPr/>
          <p:nvPr/>
        </p:nvSpPr>
        <p:spPr>
          <a:xfrm>
            <a:off x="978263" y="2173899"/>
            <a:ext cx="1475003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/>
              <p:nvPr/>
            </p:nvSpPr>
            <p:spPr>
              <a:xfrm>
                <a:off x="1359949" y="2937794"/>
                <a:ext cx="4572000" cy="639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𝐺𝑇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CL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              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∀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brk m:alnAt="7"/>
                            </m:rP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</m:nary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9949" y="2937794"/>
                <a:ext cx="4572000" cy="639727"/>
              </a:xfrm>
              <a:prstGeom prst="rect">
                <a:avLst/>
              </a:prstGeom>
              <a:blipFill>
                <a:blip r:embed="rId5"/>
                <a:stretch>
                  <a:fillRect t="-111429" b="-15619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A8D5950E-ADB6-45DD-83C2-6F44B1B317FA}"/>
                  </a:ext>
                </a:extLst>
              </p:cNvPr>
              <p:cNvSpPr txBox="1"/>
              <p:nvPr/>
            </p:nvSpPr>
            <p:spPr>
              <a:xfrm>
                <a:off x="2039626" y="3858134"/>
                <a:ext cx="4583150" cy="325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Sup>
                        <m:sSubSupPr>
                          <m:ctrlPr>
                            <a:rPr lang="es-CL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</m:sup>
                      </m:sSubSup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A8D5950E-ADB6-45DD-83C2-6F44B1B31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9626" y="3858134"/>
                <a:ext cx="4583150" cy="3252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B405CF76-58E9-42F9-A22F-98EEAAFFF87A}"/>
                  </a:ext>
                </a:extLst>
              </p:cNvPr>
              <p:cNvSpPr txBox="1"/>
              <p:nvPr/>
            </p:nvSpPr>
            <p:spPr>
              <a:xfrm>
                <a:off x="2013576" y="4329826"/>
                <a:ext cx="4583150" cy="340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Sup>
                        <m:sSubSupPr>
                          <m:ctrlPr>
                            <a:rPr lang="es-CL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𝑚𝑖𝑛</m:t>
                          </m:r>
                        </m:sup>
                      </m:sSubSup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B405CF76-58E9-42F9-A22F-98EEAAFFF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3576" y="4329826"/>
                <a:ext cx="4583150" cy="3400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23">
                <a:extLst>
                  <a:ext uri="{FF2B5EF4-FFF2-40B4-BE49-F238E27FC236}">
                    <a16:creationId xmlns:a16="http://schemas.microsoft.com/office/drawing/2014/main" id="{2F128CE5-A62F-4826-98A9-4423E1B253FC}"/>
                  </a:ext>
                </a:extLst>
              </p:cNvPr>
              <p:cNvSpPr txBox="1"/>
              <p:nvPr/>
            </p:nvSpPr>
            <p:spPr>
              <a:xfrm>
                <a:off x="2165816" y="4685960"/>
                <a:ext cx="4572000" cy="325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0,1</m:t>
                          </m:r>
                        </m:e>
                      </m:d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         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∀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4" name="CuadroTexto 23">
                <a:extLst>
                  <a:ext uri="{FF2B5EF4-FFF2-40B4-BE49-F238E27FC236}">
                    <a16:creationId xmlns:a16="http://schemas.microsoft.com/office/drawing/2014/main" id="{2F128CE5-A62F-4826-98A9-4423E1B25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816" y="4685960"/>
                <a:ext cx="4572000" cy="32528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ángulo 24">
            <a:extLst>
              <a:ext uri="{FF2B5EF4-FFF2-40B4-BE49-F238E27FC236}">
                <a16:creationId xmlns:a16="http://schemas.microsoft.com/office/drawing/2014/main" id="{6FD70E68-8024-4957-8AB9-0729A457F9BA}"/>
              </a:ext>
            </a:extLst>
          </p:cNvPr>
          <p:cNvSpPr/>
          <p:nvPr/>
        </p:nvSpPr>
        <p:spPr>
          <a:xfrm>
            <a:off x="1007757" y="2958837"/>
            <a:ext cx="1268296" cy="595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88289E9-E28E-4848-A54B-A0DB7BECE082}"/>
              </a:ext>
            </a:extLst>
          </p:cNvPr>
          <p:cNvSpPr/>
          <p:nvPr/>
        </p:nvSpPr>
        <p:spPr>
          <a:xfrm>
            <a:off x="1256709" y="3080656"/>
            <a:ext cx="77296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Balance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301B76D2-9D7C-4545-A5C9-4D8D64FB3F01}"/>
              </a:ext>
            </a:extLst>
          </p:cNvPr>
          <p:cNvSpPr/>
          <p:nvPr/>
        </p:nvSpPr>
        <p:spPr>
          <a:xfrm>
            <a:off x="1007757" y="3738586"/>
            <a:ext cx="1268296" cy="585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5ADD8E8-958C-4915-B4D8-9971B9CF3029}"/>
              </a:ext>
            </a:extLst>
          </p:cNvPr>
          <p:cNvSpPr/>
          <p:nvPr/>
        </p:nvSpPr>
        <p:spPr>
          <a:xfrm>
            <a:off x="1129907" y="3742918"/>
            <a:ext cx="10239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Potencia máxima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D3CCF237-3046-4223-8450-B7935F27C6DF}"/>
              </a:ext>
            </a:extLst>
          </p:cNvPr>
          <p:cNvSpPr/>
          <p:nvPr/>
        </p:nvSpPr>
        <p:spPr>
          <a:xfrm>
            <a:off x="1007757" y="4324131"/>
            <a:ext cx="1268296" cy="73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3BF8978C-88E8-4202-A181-11E783E65BDB}"/>
              </a:ext>
            </a:extLst>
          </p:cNvPr>
          <p:cNvSpPr/>
          <p:nvPr/>
        </p:nvSpPr>
        <p:spPr>
          <a:xfrm>
            <a:off x="1156691" y="4396885"/>
            <a:ext cx="10239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Potencia mínima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19AFFD01-156F-4C50-B16C-2CBD02158EA3}"/>
                  </a:ext>
                </a:extLst>
              </p:cNvPr>
              <p:cNvSpPr txBox="1"/>
              <p:nvPr/>
            </p:nvSpPr>
            <p:spPr>
              <a:xfrm>
                <a:off x="6408944" y="2671784"/>
                <a:ext cx="45720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𝐶𝑜𝑛𝑗𝑢𝑛𝑡𝑜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𝑙𝑎𝑠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h𝑜𝑟𝑎𝑠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s-CL" sz="1200"/>
              </a:p>
            </p:txBody>
          </p:sp>
        </mc:Choice>
        <mc:Fallback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19AFFD01-156F-4C50-B16C-2CBD02158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8944" y="2671784"/>
                <a:ext cx="4572000" cy="276999"/>
              </a:xfrm>
              <a:prstGeom prst="rect">
                <a:avLst/>
              </a:prstGeom>
              <a:blipFill>
                <a:blip r:embed="rId9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ángulo 33">
            <a:extLst>
              <a:ext uri="{FF2B5EF4-FFF2-40B4-BE49-F238E27FC236}">
                <a16:creationId xmlns:a16="http://schemas.microsoft.com/office/drawing/2014/main" id="{FBA71E5D-1A27-45EC-BDD3-89B103F9EDB7}"/>
              </a:ext>
            </a:extLst>
          </p:cNvPr>
          <p:cNvSpPr/>
          <p:nvPr/>
        </p:nvSpPr>
        <p:spPr>
          <a:xfrm>
            <a:off x="7157608" y="1882487"/>
            <a:ext cx="94769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Conjuntos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D0833E55-E394-4147-BB5B-BEC5FB3DD0FA}"/>
              </a:ext>
            </a:extLst>
          </p:cNvPr>
          <p:cNvCxnSpPr>
            <a:cxnSpLocks/>
          </p:cNvCxnSpPr>
          <p:nvPr/>
        </p:nvCxnSpPr>
        <p:spPr>
          <a:xfrm flipH="1">
            <a:off x="3865757" y="3738586"/>
            <a:ext cx="304074" cy="76125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/>
              <p:nvPr/>
            </p:nvSpPr>
            <p:spPr>
              <a:xfrm>
                <a:off x="2202180" y="3561932"/>
                <a:ext cx="5490116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𝑉𝑎𝑟𝑖𝑎𝑏𝑙𝑒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𝐶𝑜𝑚𝑚𝑖𝑡𝑚𝑒𝑛𝑡</m:t>
                      </m:r>
                    </m:oMath>
                  </m:oMathPara>
                </a14:m>
                <a:endParaRPr lang="es-CL" sz="1100"/>
              </a:p>
            </p:txBody>
          </p:sp>
        </mc:Choice>
        <mc:Fallback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180" y="3561932"/>
                <a:ext cx="5490116" cy="2616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96503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5171356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b)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generador eólico 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30</a:t>
            </a:fld>
            <a:endParaRPr/>
          </a:p>
        </p:txBody>
      </p:sp>
      <p:sp>
        <p:nvSpPr>
          <p:cNvPr id="16" name="CuadroTexto 16">
            <a:extLst>
              <a:ext uri="{FF2B5EF4-FFF2-40B4-BE49-F238E27FC236}">
                <a16:creationId xmlns:a16="http://schemas.microsoft.com/office/drawing/2014/main" id="{C74226C9-B97F-47D1-B932-C48967FEB4CF}"/>
              </a:ext>
            </a:extLst>
          </p:cNvPr>
          <p:cNvSpPr txBox="1"/>
          <p:nvPr/>
        </p:nvSpPr>
        <p:spPr>
          <a:xfrm>
            <a:off x="1169063" y="2236441"/>
            <a:ext cx="5552321" cy="563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Derivando e igualando a cero: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</a:rPr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/>
              <p:nvPr/>
            </p:nvSpPr>
            <p:spPr>
              <a:xfrm>
                <a:off x="5319524" y="2990273"/>
                <a:ext cx="2320955" cy="11818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200+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=700</m:t>
                    </m:r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1500−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=33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=27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C0AACE7-A5DA-436A-A13F-7C2F60383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524" y="2990273"/>
                <a:ext cx="2320955" cy="1181862"/>
              </a:xfrm>
              <a:prstGeom prst="rect">
                <a:avLst/>
              </a:prstGeom>
              <a:blipFill>
                <a:blip r:embed="rId3"/>
                <a:stretch>
                  <a:fillRect l="-1053" b="-103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1D428DEF-47CD-4A4A-9800-E2A488B5F78C}"/>
              </a:ext>
            </a:extLst>
          </p:cNvPr>
          <p:cNvSpPr/>
          <p:nvPr/>
        </p:nvSpPr>
        <p:spPr>
          <a:xfrm rot="16200000">
            <a:off x="4592691" y="3438202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7A827D4B-370C-4678-A944-658C48977283}"/>
                  </a:ext>
                </a:extLst>
              </p:cNvPr>
              <p:cNvSpPr txBox="1"/>
              <p:nvPr/>
            </p:nvSpPr>
            <p:spPr>
              <a:xfrm>
                <a:off x="2703707" y="2696059"/>
                <a:ext cx="2869101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0.0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6⋅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=30</m:t>
                    </m:r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7A827D4B-370C-4678-A944-658C48977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707" y="2696059"/>
                <a:ext cx="2869101" cy="563744"/>
              </a:xfrm>
              <a:prstGeom prst="rect">
                <a:avLst/>
              </a:prstGeom>
              <a:blipFill>
                <a:blip r:embed="rId4"/>
                <a:stretch>
                  <a:fillRect l="-63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1CBFB34-ADC4-41E8-956D-40CC50A84E45}"/>
                  </a:ext>
                </a:extLst>
              </p:cNvPr>
              <p:cNvSpPr/>
              <p:nvPr/>
            </p:nvSpPr>
            <p:spPr>
              <a:xfrm>
                <a:off x="2706069" y="3368440"/>
                <a:ext cx="1383126" cy="35467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s-CL" sz="1600" b="0" i="1" smtClean="0">
                          <a:latin typeface="Cambria Math" panose="02040503050406030204" pitchFamily="18" charset="0"/>
                        </a:rPr>
                        <m:t>=500</m:t>
                      </m:r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31CBFB34-ADC4-41E8-956D-40CC50A84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6069" y="3368440"/>
                <a:ext cx="1383126" cy="3546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E21C89CB-E40E-4EC9-9F07-AC783EF06012}"/>
              </a:ext>
            </a:extLst>
          </p:cNvPr>
          <p:cNvSpPr/>
          <p:nvPr/>
        </p:nvSpPr>
        <p:spPr>
          <a:xfrm>
            <a:off x="5148303" y="3581204"/>
            <a:ext cx="1137237" cy="6537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0AB89B5-3A39-47A2-B670-901FEE6A308A}"/>
                  </a:ext>
                </a:extLst>
              </p:cNvPr>
              <p:cNvSpPr txBox="1"/>
              <p:nvPr/>
            </p:nvSpPr>
            <p:spPr>
              <a:xfrm>
                <a:off x="3170519" y="1636310"/>
                <a:ext cx="2611549" cy="25596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  <m:r>
                            <a:rPr lang="es-CL" sz="16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fName>
                        <m:e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3600+30⋅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  <m:r>
                            <a:rPr lang="es-CL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−0.03</m:t>
                          </m:r>
                          <m:sSubSup>
                            <m:sSubSupPr>
                              <m:ctrlP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s-CL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s-CL" sz="16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0AB89B5-3A39-47A2-B670-901FEE6A3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0519" y="1636310"/>
                <a:ext cx="2611549" cy="255968"/>
              </a:xfrm>
              <a:prstGeom prst="rect">
                <a:avLst/>
              </a:prstGeom>
              <a:blipFill>
                <a:blip r:embed="rId6"/>
                <a:stretch>
                  <a:fillRect l="-233" b="-21429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0448020-B8C6-4AB5-8106-408B5973B104}"/>
                  </a:ext>
                </a:extLst>
              </p:cNvPr>
              <p:cNvSpPr txBox="1"/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sz="1000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=10+0.01⋅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=13+0.02⋅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0448020-B8C6-4AB5-8106-408B5973B1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blipFill>
                <a:blip r:embed="rId7"/>
                <a:stretch>
                  <a:fillRect l="-3725" t="-2174" b="-27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892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2" grpId="0"/>
      <p:bldP spid="14" grpId="0" animBg="1"/>
      <p:bldP spid="15" grpId="0"/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8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P2. Borduria- Syldavia</a:t>
            </a:r>
            <a:endParaRPr/>
          </a:p>
        </p:txBody>
      </p:sp>
      <p:sp>
        <p:nvSpPr>
          <p:cNvPr id="552" name="Google Shape;552;p18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31</a:t>
            </a:fld>
            <a:endParaRPr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BD37D06-14EF-4622-8DCA-15E9C4B3EA83}"/>
              </a:ext>
            </a:extLst>
          </p:cNvPr>
          <p:cNvGrpSpPr/>
          <p:nvPr/>
        </p:nvGrpSpPr>
        <p:grpSpPr>
          <a:xfrm>
            <a:off x="1199775" y="1738901"/>
            <a:ext cx="3573378" cy="1211776"/>
            <a:chOff x="1215190" y="1561097"/>
            <a:chExt cx="3573378" cy="1211776"/>
          </a:xfrm>
        </p:grpSpPr>
        <p:pic>
          <p:nvPicPr>
            <p:cNvPr id="5" name="Picture 4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3ADC48C4-22E6-4A93-8462-B623C3AAD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7" name="Graphic 6" descr="Wind Turbines with solid fill">
              <a:extLst>
                <a:ext uri="{FF2B5EF4-FFF2-40B4-BE49-F238E27FC236}">
                  <a16:creationId xmlns:a16="http://schemas.microsoft.com/office/drawing/2014/main" id="{DD6BF407-3F81-4025-BED1-18F162A7FD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/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blipFill>
                <a:blip r:embed="rId6"/>
                <a:stretch>
                  <a:fillRect l="-3175" t="-2317" b="-154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Google Shape;551;p18">
            <a:extLst>
              <a:ext uri="{FF2B5EF4-FFF2-40B4-BE49-F238E27FC236}">
                <a16:creationId xmlns:a16="http://schemas.microsoft.com/office/drawing/2014/main" id="{71EA5F87-7743-40E3-9B40-694561B02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99775" y="3284172"/>
            <a:ext cx="6650700" cy="157658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19100" lvl="0" indent="-342900" algn="l" rtl="0">
              <a:spcBef>
                <a:spcPts val="600"/>
              </a:spcBef>
              <a:spcAft>
                <a:spcPts val="0"/>
              </a:spcAft>
              <a:buSzPts val="2400"/>
              <a:buFont typeface="+mj-lt"/>
              <a:buAutoNum type="alphaLcParenR" startAt="3"/>
            </a:pPr>
            <a:r>
              <a:rPr lang="es-MX" sz="1600"/>
              <a:t>Determine cómo se verían modificados los resultados de (a)  si el pronóstico de la generación eólica indica que la mitad del tiempo este generará a máxima capacidad y la otra mitad a media capacidad.</a:t>
            </a: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080421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32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1710578" y="2433254"/>
                <a:ext cx="553048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8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8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CL" sz="18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s-CL" sz="1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s-CL" sz="18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CL" sz="1800" b="0" i="1" smtClean="0">
                              <a:latin typeface="Cambria Math" panose="02040503050406030204" pitchFamily="18" charset="0"/>
                            </a:rPr>
                            <m:t>⋅4⋅</m:t>
                          </m:r>
                          <m:sSub>
                            <m:sSubPr>
                              <m:ctrlP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8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0578" y="2433254"/>
                <a:ext cx="5530488" cy="276999"/>
              </a:xfrm>
              <a:prstGeom prst="rect">
                <a:avLst/>
              </a:prstGeom>
              <a:blipFill>
                <a:blip r:embed="rId3"/>
                <a:stretch>
                  <a:fillRect l="-551" b="-1739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AE4B9E46-C172-49F8-B1AF-36896FC95E8F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8" name="Picture 27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F6BCF781-1081-427D-8860-E6773A599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29" name="Graphic 28" descr="Wind Turbines with solid fill">
              <a:extLst>
                <a:ext uri="{FF2B5EF4-FFF2-40B4-BE49-F238E27FC236}">
                  <a16:creationId xmlns:a16="http://schemas.microsoft.com/office/drawing/2014/main" id="{B3E37F42-B049-429E-A86B-C98F62F8E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D5CB6523-4FB4-4996-B67C-EA9512FFE3D8}"/>
                  </a:ext>
                </a:extLst>
              </p:cNvPr>
              <p:cNvSpPr txBox="1"/>
              <p:nvPr/>
            </p:nvSpPr>
            <p:spPr>
              <a:xfrm>
                <a:off x="1764589" y="2862017"/>
                <a:ext cx="2255871" cy="20410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14:m>
                  <m:oMath xmlns:m="http://schemas.openxmlformats.org/officeDocument/2006/math"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𝒔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+300−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s-CL" sz="160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+150−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endParaRPr lang="es-CL" sz="160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D5CB6523-4FB4-4996-B67C-EA9512FFE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4589" y="2862017"/>
                <a:ext cx="2255871" cy="2041072"/>
              </a:xfrm>
              <a:prstGeom prst="rect">
                <a:avLst/>
              </a:prstGeom>
              <a:blipFill>
                <a:blip r:embed="rId7"/>
                <a:stretch>
                  <a:fillRect l="-3774" b="-238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20BBD945-2352-4041-B973-10FE798EA650}"/>
                  </a:ext>
                </a:extLst>
              </p:cNvPr>
              <p:cNvSpPr txBox="1"/>
              <p:nvPr/>
            </p:nvSpPr>
            <p:spPr>
              <a:xfrm>
                <a:off x="5197134" y="3365328"/>
                <a:ext cx="1725031" cy="14501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=350+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20BBD945-2352-4041-B973-10FE798EA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7134" y="3365328"/>
                <a:ext cx="1725031" cy="1450141"/>
              </a:xfrm>
              <a:prstGeom prst="rect">
                <a:avLst/>
              </a:prstGeom>
              <a:blipFill>
                <a:blip r:embed="rId8"/>
                <a:stretch>
                  <a:fillRect l="-106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rrow: Down 16">
            <a:extLst>
              <a:ext uri="{FF2B5EF4-FFF2-40B4-BE49-F238E27FC236}">
                <a16:creationId xmlns:a16="http://schemas.microsoft.com/office/drawing/2014/main" id="{C7879BB5-DE36-4218-B091-499D870AB51C}"/>
              </a:ext>
            </a:extLst>
          </p:cNvPr>
          <p:cNvSpPr/>
          <p:nvPr/>
        </p:nvSpPr>
        <p:spPr>
          <a:xfrm rot="16200000">
            <a:off x="4355224" y="3896184"/>
            <a:ext cx="507146" cy="215153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8" name="CuadroTexto 16">
            <a:extLst>
              <a:ext uri="{FF2B5EF4-FFF2-40B4-BE49-F238E27FC236}">
                <a16:creationId xmlns:a16="http://schemas.microsoft.com/office/drawing/2014/main" id="{7EA6DEEF-469A-4F55-82D9-18B96D75E04C}"/>
              </a:ext>
            </a:extLst>
          </p:cNvPr>
          <p:cNvSpPr txBox="1"/>
          <p:nvPr/>
        </p:nvSpPr>
        <p:spPr>
          <a:xfrm>
            <a:off x="1074098" y="1406586"/>
            <a:ext cx="7117081" cy="859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Se analizan </a:t>
            </a:r>
            <a:r>
              <a:rPr lang="es-CL" sz="1600">
                <a:solidFill>
                  <a:srgbClr val="C00000"/>
                </a:solidFill>
                <a:latin typeface="Cambria Math" panose="02040503050406030204" pitchFamily="18" charset="0"/>
              </a:rPr>
              <a:t>2</a:t>
            </a: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 períodos, central eólica genera a máxima y media capacidad  respectivamente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¿La línea será siempre utilizada a su máxima capacidad? </a:t>
            </a:r>
          </a:p>
        </p:txBody>
      </p:sp>
      <p:sp>
        <p:nvSpPr>
          <p:cNvPr id="20" name="CuadroTexto 16">
            <a:extLst>
              <a:ext uri="{FF2B5EF4-FFF2-40B4-BE49-F238E27FC236}">
                <a16:creationId xmlns:a16="http://schemas.microsoft.com/office/drawing/2014/main" id="{C2E8085D-9CDE-4623-9A04-01030A4DC54C}"/>
              </a:ext>
            </a:extLst>
          </p:cNvPr>
          <p:cNvSpPr txBox="1"/>
          <p:nvPr/>
        </p:nvSpPr>
        <p:spPr>
          <a:xfrm>
            <a:off x="6328188" y="1979937"/>
            <a:ext cx="1447546" cy="2682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No se sabe.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16">
                <a:extLst>
                  <a:ext uri="{FF2B5EF4-FFF2-40B4-BE49-F238E27FC236}">
                    <a16:creationId xmlns:a16="http://schemas.microsoft.com/office/drawing/2014/main" id="{422CBF07-7958-491D-B60A-16164DE1056F}"/>
                  </a:ext>
                </a:extLst>
              </p:cNvPr>
              <p:cNvSpPr txBox="1"/>
              <p:nvPr/>
            </p:nvSpPr>
            <p:spPr>
              <a:xfrm>
                <a:off x="6607063" y="4546966"/>
                <a:ext cx="2124203" cy="53700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sz="1000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Demanda</a:t>
                </a:r>
                <a:r>
                  <a:rPr lang="es-CL" sz="1000" b="0">
                    <a:solidFill>
                      <a:schemeClr val="tx1"/>
                    </a:solidFill>
                  </a:rPr>
                  <a:t>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=500</m:t>
                    </m:r>
                  </m:oMath>
                </a14:m>
                <a:r>
                  <a:rPr lang="es-CL" sz="10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500</m:t>
                    </m:r>
                  </m:oMath>
                </a14:m>
                <a:endParaRPr lang="es-CL" sz="10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1" name="CuadroTexto 16">
                <a:extLst>
                  <a:ext uri="{FF2B5EF4-FFF2-40B4-BE49-F238E27FC236}">
                    <a16:creationId xmlns:a16="http://schemas.microsoft.com/office/drawing/2014/main" id="{422CBF07-7958-491D-B60A-16164DE10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7063" y="4546966"/>
                <a:ext cx="2124203" cy="537006"/>
              </a:xfrm>
              <a:prstGeom prst="rect">
                <a:avLst/>
              </a:prstGeom>
              <a:blipFill>
                <a:blip r:embed="rId9"/>
                <a:stretch>
                  <a:fillRect l="-3736" t="-4545" b="-147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016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uiExpand="1" build="p"/>
      <p:bldP spid="16" grpId="0"/>
      <p:bldP spid="17" grpId="0" animBg="1"/>
      <p:bldP spid="18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33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/>
              <p:nvPr/>
            </p:nvSpPr>
            <p:spPr>
              <a:xfrm>
                <a:off x="1146935" y="2154426"/>
                <a:ext cx="687617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sz="1600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    </m:t>
                              </m:r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200+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1500−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350+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s-CL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s-CL" sz="16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d>
                            <m:dPr>
                              <m:ctrlPr>
                                <a:rPr lang="es-CL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1500−</m:t>
                              </m:r>
                              <m:sSub>
                                <m:sSubPr>
                                  <m:ctrlP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s-CL" sz="1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+8⋅</m:t>
                          </m:r>
                          <m:sSub>
                            <m:sSubPr>
                              <m:ctrlP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CL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5DDF38C-C517-4DAC-BC3A-8422C1E5B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935" y="2154426"/>
                <a:ext cx="6876178" cy="246221"/>
              </a:xfrm>
              <a:prstGeom prst="rect">
                <a:avLst/>
              </a:prstGeom>
              <a:blipFill>
                <a:blip r:embed="rId3"/>
                <a:stretch>
                  <a:fillRect l="-89" b="-17073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AE4B9E46-C172-49F8-B1AF-36896FC95E8F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8" name="Picture 27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F6BCF781-1081-427D-8860-E6773A599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29" name="Graphic 28" descr="Wind Turbines with solid fill">
              <a:extLst>
                <a:ext uri="{FF2B5EF4-FFF2-40B4-BE49-F238E27FC236}">
                  <a16:creationId xmlns:a16="http://schemas.microsoft.com/office/drawing/2014/main" id="{B3E37F42-B049-429E-A86B-C98F62F8E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D5CB6523-4FB4-4996-B67C-EA9512FFE3D8}"/>
                  </a:ext>
                </a:extLst>
              </p:cNvPr>
              <p:cNvSpPr txBox="1"/>
              <p:nvPr/>
            </p:nvSpPr>
            <p:spPr>
              <a:xfrm>
                <a:off x="1196880" y="2711126"/>
                <a:ext cx="2255871" cy="8592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14:m>
                  <m:oMath xmlns:m="http://schemas.openxmlformats.org/officeDocument/2006/math"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𝒔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s-CL" sz="1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 marL="285750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D5CB6523-4FB4-4996-B67C-EA9512FFE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880" y="2711126"/>
                <a:ext cx="2255871" cy="859210"/>
              </a:xfrm>
              <a:prstGeom prst="rect">
                <a:avLst/>
              </a:prstGeom>
              <a:blipFill>
                <a:blip r:embed="rId7"/>
                <a:stretch>
                  <a:fillRect l="-3784" b="-709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20BBD945-2352-4041-B973-10FE798EA650}"/>
                  </a:ext>
                </a:extLst>
              </p:cNvPr>
              <p:cNvSpPr txBox="1"/>
              <p:nvPr/>
            </p:nvSpPr>
            <p:spPr>
              <a:xfrm>
                <a:off x="4042445" y="3069994"/>
                <a:ext cx="1725031" cy="57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 b="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20BBD945-2352-4041-B973-10FE798EA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445" y="3069994"/>
                <a:ext cx="1725031" cy="570028"/>
              </a:xfrm>
              <a:prstGeom prst="rect">
                <a:avLst/>
              </a:prstGeom>
              <a:blipFill>
                <a:blip r:embed="rId8"/>
                <a:stretch>
                  <a:fillRect l="-707" b="-860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Arrow: Down 16">
            <a:extLst>
              <a:ext uri="{FF2B5EF4-FFF2-40B4-BE49-F238E27FC236}">
                <a16:creationId xmlns:a16="http://schemas.microsoft.com/office/drawing/2014/main" id="{C7879BB5-DE36-4218-B091-499D870AB51C}"/>
              </a:ext>
            </a:extLst>
          </p:cNvPr>
          <p:cNvSpPr/>
          <p:nvPr/>
        </p:nvSpPr>
        <p:spPr>
          <a:xfrm rot="16200000">
            <a:off x="3199178" y="3118900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F4C9BF2-2BB7-4F6E-B216-7443D651F219}"/>
                  </a:ext>
                </a:extLst>
              </p:cNvPr>
              <p:cNvSpPr txBox="1"/>
              <p:nvPr/>
            </p:nvSpPr>
            <p:spPr>
              <a:xfrm>
                <a:off x="1023010" y="1556602"/>
                <a:ext cx="7406375" cy="2682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Utilizando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s-CL" sz="1600" b="0" i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,</a:t>
                </a: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s-CL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,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=200+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lang="es-CL" sz="16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CL" sz="1600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y</m:t>
                    </m:r>
                    <m:r>
                      <m:rPr>
                        <m:nor/>
                      </m:rPr>
                      <a:rPr lang="es-CL" sz="1600" dirty="0">
                        <a:solidFill>
                          <a:schemeClr val="tx1"/>
                        </a:solidFill>
                      </a:rPr>
                      <m:t> 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=1500−</m:t>
                    </m:r>
                    <m:sSub>
                      <m:sSub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5F4C9BF2-2BB7-4F6E-B216-7443D651F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010" y="1556602"/>
                <a:ext cx="7406375" cy="268279"/>
              </a:xfrm>
              <a:prstGeom prst="rect">
                <a:avLst/>
              </a:prstGeom>
              <a:blipFill>
                <a:blip r:embed="rId9"/>
                <a:stretch>
                  <a:fillRect l="-1728" t="-15909" b="-4545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CuadroTexto 16">
            <a:extLst>
              <a:ext uri="{FF2B5EF4-FFF2-40B4-BE49-F238E27FC236}">
                <a16:creationId xmlns:a16="http://schemas.microsoft.com/office/drawing/2014/main" id="{F53FE2FF-5DCB-4621-B542-870A208F1685}"/>
              </a:ext>
            </a:extLst>
          </p:cNvPr>
          <p:cNvSpPr txBox="1"/>
          <p:nvPr/>
        </p:nvSpPr>
        <p:spPr>
          <a:xfrm>
            <a:off x="2864203" y="2743688"/>
            <a:ext cx="1440361" cy="2682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 err="1">
                <a:solidFill>
                  <a:schemeClr val="tx1"/>
                </a:solidFill>
                <a:latin typeface="Cambria Math" panose="02040503050406030204" pitchFamily="18" charset="0"/>
              </a:rPr>
              <a:t>Lagrangiano</a:t>
            </a:r>
            <a:endParaRPr lang="es-CL" sz="1600" b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DCE513-5721-41AF-B20E-03F775370926}"/>
                  </a:ext>
                </a:extLst>
              </p:cNvPr>
              <p:cNvSpPr txBox="1"/>
              <p:nvPr/>
            </p:nvSpPr>
            <p:spPr>
              <a:xfrm>
                <a:off x="1370922" y="4015314"/>
                <a:ext cx="7058463" cy="588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200+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350+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s-CL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+8⋅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</m:oMath>
                </a14:m>
                <a:endParaRPr lang="es-CL" sz="160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DCE513-5721-41AF-B20E-03F775370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0922" y="4015314"/>
                <a:ext cx="7058463" cy="588110"/>
              </a:xfrm>
              <a:prstGeom prst="rect">
                <a:avLst/>
              </a:prstGeom>
              <a:blipFill>
                <a:blip r:embed="rId10"/>
                <a:stretch>
                  <a:fillRect b="-2083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114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13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34</a:t>
            </a:fld>
            <a:endParaRPr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E4B9E46-C172-49F8-B1AF-36896FC95E8F}"/>
              </a:ext>
            </a:extLst>
          </p:cNvPr>
          <p:cNvGrpSpPr/>
          <p:nvPr/>
        </p:nvGrpSpPr>
        <p:grpSpPr>
          <a:xfrm>
            <a:off x="6753115" y="705707"/>
            <a:ext cx="1832100" cy="602172"/>
            <a:chOff x="1215190" y="1561097"/>
            <a:chExt cx="3573378" cy="1211776"/>
          </a:xfrm>
        </p:grpSpPr>
        <p:pic>
          <p:nvPicPr>
            <p:cNvPr id="28" name="Picture 27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F6BCF781-1081-427D-8860-E6773A599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29" name="Graphic 28" descr="Wind Turbines with solid fill">
              <a:extLst>
                <a:ext uri="{FF2B5EF4-FFF2-40B4-BE49-F238E27FC236}">
                  <a16:creationId xmlns:a16="http://schemas.microsoft.com/office/drawing/2014/main" id="{B3E37F42-B049-429E-A86B-C98F62F8E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DCE513-5721-41AF-B20E-03F775370926}"/>
                  </a:ext>
                </a:extLst>
              </p:cNvPr>
              <p:cNvSpPr txBox="1"/>
              <p:nvPr/>
            </p:nvSpPr>
            <p:spPr>
              <a:xfrm>
                <a:off x="1021975" y="1556424"/>
                <a:ext cx="7315201" cy="588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200+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350+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s-CL" sz="1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>
                          <m:sSub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+8⋅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s-CL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</m:oMath>
                </a14:m>
                <a:endParaRPr lang="es-CL" sz="160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DCE513-5721-41AF-B20E-03F775370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975" y="1556424"/>
                <a:ext cx="7315201" cy="588110"/>
              </a:xfrm>
              <a:prstGeom prst="rect">
                <a:avLst/>
              </a:prstGeom>
              <a:blipFill>
                <a:blip r:embed="rId6"/>
                <a:stretch>
                  <a:fillRect b="-103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CuadroTexto 16">
            <a:extLst>
              <a:ext uri="{FF2B5EF4-FFF2-40B4-BE49-F238E27FC236}">
                <a16:creationId xmlns:a16="http://schemas.microsoft.com/office/drawing/2014/main" id="{B67EB810-0B50-44DE-9A26-F1A3D4CC6374}"/>
              </a:ext>
            </a:extLst>
          </p:cNvPr>
          <p:cNvSpPr txBox="1"/>
          <p:nvPr/>
        </p:nvSpPr>
        <p:spPr>
          <a:xfrm>
            <a:off x="1097879" y="2454284"/>
            <a:ext cx="7406375" cy="563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MX" sz="1600">
                <a:solidFill>
                  <a:schemeClr val="tx1"/>
                </a:solidFill>
                <a:latin typeface="Cambria Math" panose="02040503050406030204" pitchFamily="18" charset="0"/>
              </a:rPr>
              <a:t>En el óptimo, las derivadas del </a:t>
            </a:r>
            <a:r>
              <a:rPr lang="es-MX" sz="1600" err="1">
                <a:solidFill>
                  <a:schemeClr val="tx1"/>
                </a:solidFill>
                <a:latin typeface="Cambria Math" panose="02040503050406030204" pitchFamily="18" charset="0"/>
              </a:rPr>
              <a:t>Lagrangiano</a:t>
            </a:r>
            <a:r>
              <a:rPr lang="es-MX" sz="1600">
                <a:solidFill>
                  <a:schemeClr val="tx1"/>
                </a:solidFill>
                <a:latin typeface="Cambria Math" panose="02040503050406030204" pitchFamily="18" charset="0"/>
              </a:rPr>
              <a:t> con respecto a las variables originales deben ser cero</a:t>
            </a: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:</a:t>
            </a:r>
            <a:endParaRPr lang="es-CL" sz="1600" b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BB8E4FE-7043-4B1A-BCEC-67C156BF984E}"/>
                  </a:ext>
                </a:extLst>
              </p:cNvPr>
              <p:cNvSpPr txBox="1"/>
              <p:nvPr/>
            </p:nvSpPr>
            <p:spPr>
              <a:xfrm>
                <a:off x="1143465" y="3122686"/>
                <a:ext cx="7315201" cy="12095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200+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/>
              </a:p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350+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/>
              </a:p>
              <a:p>
                <a:r>
                  <a:rPr lang="es-CL" sz="160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s-CL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den>
                    </m:f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=−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+8=0</m:t>
                    </m:r>
                  </m:oMath>
                </a14:m>
                <a:endParaRPr lang="es-CL" sz="160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BB8E4FE-7043-4B1A-BCEC-67C156BF9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465" y="3122686"/>
                <a:ext cx="7315201" cy="12095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952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35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BB8E4FE-7043-4B1A-BCEC-67C156BF984E}"/>
                  </a:ext>
                </a:extLst>
              </p:cNvPr>
              <p:cNvSpPr txBox="1"/>
              <p:nvPr/>
            </p:nvSpPr>
            <p:spPr>
              <a:xfrm>
                <a:off x="1120413" y="1421954"/>
                <a:ext cx="7315201" cy="12095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den>
                        </m:f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200+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/>
              </a:p>
              <a:p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350+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/>
              </a:p>
              <a:p>
                <a:r>
                  <a:rPr lang="es-CL" sz="160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CL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𝐿</m:t>
                        </m:r>
                      </m:num>
                      <m:den>
                        <m:r>
                          <a:rPr lang="es-CL" sz="1600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s-CL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6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6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den>
                    </m:f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=−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−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+8=0</m:t>
                    </m:r>
                  </m:oMath>
                </a14:m>
                <a:endParaRPr lang="es-CL" sz="1600"/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BB8E4FE-7043-4B1A-BCEC-67C156BF9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413" y="1421954"/>
                <a:ext cx="7315201" cy="12095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B236738-00E1-46D3-A53E-E46A64D2A884}"/>
                  </a:ext>
                </a:extLst>
              </p:cNvPr>
              <p:cNvSpPr txBox="1"/>
              <p:nvPr/>
            </p:nvSpPr>
            <p:spPr>
              <a:xfrm>
                <a:off x="668705" y="2756584"/>
                <a:ext cx="6038196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−(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10+0.01⋅</m:t>
                    </m:r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200+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13+0.02⋅</m:t>
                    </m:r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/>
              </a:p>
              <a:p>
                <a:pPr algn="ctr"/>
                <a:endParaRPr lang="es-CL" sz="1600"/>
              </a:p>
              <a:p>
                <a:pPr algn="ctr"/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−(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10+0.01⋅</m:t>
                    </m:r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350+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13+0.02⋅</m:t>
                    </m:r>
                    <m:d>
                      <m:d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1500−</m:t>
                        </m:r>
                        <m:sSubSup>
                          <m:sSubSupPr>
                            <m:ctrlP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s-CL" sz="1600" b="0" i="1" smtClean="0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d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/>
              </a:p>
              <a:p>
                <a:pPr algn="ctr"/>
                <a:endParaRPr lang="es-CL" sz="1600"/>
              </a:p>
              <a:p>
                <a:pPr algn="ctr"/>
                <a:r>
                  <a:rPr lang="es-CL" sz="1600" b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s-CL" sz="1600"/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B236738-00E1-46D3-A53E-E46A64D2A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705" y="2756584"/>
                <a:ext cx="6038196" cy="13234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3C27CE9B-BC12-4411-9415-27893F6C47C2}"/>
                  </a:ext>
                </a:extLst>
              </p:cNvPr>
              <p:cNvSpPr txBox="1"/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0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sz="1000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=10+0.01⋅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endParaRPr lang="es-CL" sz="10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sz="1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sz="1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=13+0.02⋅</m:t>
                    </m:r>
                    <m:sSub>
                      <m:sSubPr>
                        <m:ctrlP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es-CL" sz="100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3C27CE9B-BC12-4411-9415-27893F6C4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901" y="326850"/>
                <a:ext cx="2124203" cy="1121141"/>
              </a:xfrm>
              <a:prstGeom prst="rect">
                <a:avLst/>
              </a:prstGeom>
              <a:blipFill>
                <a:blip r:embed="rId5"/>
                <a:stretch>
                  <a:fillRect l="-3725" t="-2174" b="-271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/>
              <p:nvPr/>
            </p:nvSpPr>
            <p:spPr>
              <a:xfrm>
                <a:off x="7000155" y="2964705"/>
                <a:ext cx="1940827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−0.03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29.5−0.03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155" y="2964705"/>
                <a:ext cx="1940827" cy="563744"/>
              </a:xfrm>
              <a:prstGeom prst="rect">
                <a:avLst/>
              </a:prstGeom>
              <a:blipFill>
                <a:blip r:embed="rId6"/>
                <a:stretch>
                  <a:fillRect l="-627" b="-967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Down 12">
            <a:extLst>
              <a:ext uri="{FF2B5EF4-FFF2-40B4-BE49-F238E27FC236}">
                <a16:creationId xmlns:a16="http://schemas.microsoft.com/office/drawing/2014/main" id="{C0C48AEA-BA06-424B-ADD4-B0940F65FC4F}"/>
              </a:ext>
            </a:extLst>
          </p:cNvPr>
          <p:cNvSpPr/>
          <p:nvPr/>
        </p:nvSpPr>
        <p:spPr>
          <a:xfrm rot="16200000">
            <a:off x="6372684" y="3013611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6464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/>
              <p:nvPr/>
            </p:nvSpPr>
            <p:spPr>
              <a:xfrm>
                <a:off x="1551237" y="1447991"/>
                <a:ext cx="1940827" cy="8863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−0.03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29.5−0.03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7" y="1447991"/>
                <a:ext cx="1940827" cy="886397"/>
              </a:xfrm>
              <a:prstGeom prst="rect">
                <a:avLst/>
              </a:prstGeom>
              <a:blipFill>
                <a:blip r:embed="rId3"/>
                <a:stretch>
                  <a:fillRect l="-1254" b="-27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Down 12">
            <a:extLst>
              <a:ext uri="{FF2B5EF4-FFF2-40B4-BE49-F238E27FC236}">
                <a16:creationId xmlns:a16="http://schemas.microsoft.com/office/drawing/2014/main" id="{C0C48AEA-BA06-424B-ADD4-B0940F65FC4F}"/>
              </a:ext>
            </a:extLst>
          </p:cNvPr>
          <p:cNvSpPr/>
          <p:nvPr/>
        </p:nvSpPr>
        <p:spPr>
          <a:xfrm rot="16200000">
            <a:off x="3886646" y="3476653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1F30D61B-27BE-4340-AED6-DD5092388A26}"/>
                  </a:ext>
                </a:extLst>
              </p:cNvPr>
              <p:cNvSpPr txBox="1"/>
              <p:nvPr/>
            </p:nvSpPr>
            <p:spPr>
              <a:xfrm>
                <a:off x="1551237" y="2571750"/>
                <a:ext cx="7406375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MX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Se analizan las restricciones de holgura complementaria, es decir, los casos posibles de las desigualdades. Si la restricción se encuentra inactiva se cumple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CL" sz="1600" b="0">
                    <a:solidFill>
                      <a:schemeClr val="tx1"/>
                    </a:solidFill>
                  </a:rPr>
                  <a:t>.</a:t>
                </a:r>
              </a:p>
            </p:txBody>
          </p:sp>
        </mc:Choice>
        <mc:Fallback>
          <p:sp>
            <p:nvSpPr>
              <p:cNvPr id="15" name="CuadroTexto 16">
                <a:extLst>
                  <a:ext uri="{FF2B5EF4-FFF2-40B4-BE49-F238E27FC236}">
                    <a16:creationId xmlns:a16="http://schemas.microsoft.com/office/drawing/2014/main" id="{1F30D61B-27BE-4340-AED6-DD5092388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7" y="2571750"/>
                <a:ext cx="7406375" cy="563744"/>
              </a:xfrm>
              <a:prstGeom prst="rect">
                <a:avLst/>
              </a:prstGeom>
              <a:blipFill>
                <a:blip r:embed="rId4"/>
                <a:stretch>
                  <a:fillRect l="-1646" t="-8696" r="-82" b="-2173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BE8DEC7A-D182-4575-9F33-00067C6FBAF0}"/>
                  </a:ext>
                </a:extLst>
              </p:cNvPr>
              <p:cNvSpPr txBox="1"/>
              <p:nvPr/>
            </p:nvSpPr>
            <p:spPr>
              <a:xfrm>
                <a:off x="1551238" y="3530340"/>
                <a:ext cx="2283540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Caso 1:  </a:t>
                </a:r>
                <a14:m>
                  <m:oMath xmlns:m="http://schemas.openxmlformats.org/officeDocument/2006/math">
                    <m:r>
                      <a:rPr lang="es-CL" sz="1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BE8DEC7A-D182-4575-9F33-00067C6FB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8" y="3530340"/>
                <a:ext cx="2283540" cy="563744"/>
              </a:xfrm>
              <a:prstGeom prst="rect">
                <a:avLst/>
              </a:prstGeom>
              <a:blipFill>
                <a:blip r:embed="rId5"/>
                <a:stretch>
                  <a:fillRect l="-5333" t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8C564DD-6806-402A-9E3F-9E2DEFB2AF05}"/>
                  </a:ext>
                </a:extLst>
              </p:cNvPr>
              <p:cNvSpPr txBox="1"/>
              <p:nvPr/>
            </p:nvSpPr>
            <p:spPr>
              <a:xfrm>
                <a:off x="1551238" y="4252906"/>
                <a:ext cx="1875842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Caso 2:  </a:t>
                </a:r>
                <a14:m>
                  <m:oMath xmlns:m="http://schemas.openxmlformats.org/officeDocument/2006/math">
                    <m:r>
                      <a:rPr lang="es-CL" sz="1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68C564DD-6806-402A-9E3F-9E2DEFB2A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8" y="4252906"/>
                <a:ext cx="1875842" cy="563744"/>
              </a:xfrm>
              <a:prstGeom prst="rect">
                <a:avLst/>
              </a:prstGeom>
              <a:blipFill>
                <a:blip r:embed="rId6"/>
                <a:stretch>
                  <a:fillRect l="-6494" t="-869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adroTexto 16">
            <a:extLst>
              <a:ext uri="{FF2B5EF4-FFF2-40B4-BE49-F238E27FC236}">
                <a16:creationId xmlns:a16="http://schemas.microsoft.com/office/drawing/2014/main" id="{E381E343-994A-4C5F-8A78-373A22754517}"/>
              </a:ext>
            </a:extLst>
          </p:cNvPr>
          <p:cNvSpPr txBox="1"/>
          <p:nvPr/>
        </p:nvSpPr>
        <p:spPr>
          <a:xfrm>
            <a:off x="4560127" y="3401779"/>
            <a:ext cx="3944127" cy="859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No posible. Se construye más capacidad de la necesaria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12B2AE31-A656-442F-BEDD-D8DD7FAFD689}"/>
              </a:ext>
            </a:extLst>
          </p:cNvPr>
          <p:cNvSpPr/>
          <p:nvPr/>
        </p:nvSpPr>
        <p:spPr>
          <a:xfrm rot="16200000">
            <a:off x="3886644" y="4199219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2" name="CuadroTexto 16">
            <a:extLst>
              <a:ext uri="{FF2B5EF4-FFF2-40B4-BE49-F238E27FC236}">
                <a16:creationId xmlns:a16="http://schemas.microsoft.com/office/drawing/2014/main" id="{CDE14612-98C0-4E70-BE78-A49D0CDB031A}"/>
              </a:ext>
            </a:extLst>
          </p:cNvPr>
          <p:cNvSpPr txBox="1"/>
          <p:nvPr/>
        </p:nvSpPr>
        <p:spPr>
          <a:xfrm>
            <a:off x="4572000" y="4147143"/>
            <a:ext cx="3856941" cy="8592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No posible. Restricción estaría inactiva en el momento de más viento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00638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/>
      <p:bldP spid="19" grpId="0"/>
      <p:bldP spid="20" grpId="0" animBg="1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32"/>
          <p:cNvSpPr txBox="1">
            <a:spLocks noGrp="1"/>
          </p:cNvSpPr>
          <p:nvPr>
            <p:ph type="body" idx="4294967295"/>
          </p:nvPr>
        </p:nvSpPr>
        <p:spPr>
          <a:xfrm>
            <a:off x="1021975" y="644502"/>
            <a:ext cx="4572001" cy="602172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P2. c) </a:t>
            </a:r>
            <a:r>
              <a:rPr lang="en" sz="2000" b="1">
                <a:solidFill>
                  <a:schemeClr val="tx1">
                    <a:lumMod val="90000"/>
                    <a:lumOff val="10000"/>
                  </a:schemeClr>
                </a:solidFill>
                <a:latin typeface="Barlow SemiBold" panose="00000700000000000000" pitchFamily="2" charset="0"/>
              </a:rPr>
              <a:t>Maximizar beneficio social</a:t>
            </a:r>
            <a:endParaRPr sz="2000" b="1">
              <a:solidFill>
                <a:schemeClr val="tx1">
                  <a:lumMod val="90000"/>
                  <a:lumOff val="10000"/>
                </a:schemeClr>
              </a:solidFill>
              <a:latin typeface="Barlow SemiBold" panose="00000700000000000000" pitchFamily="2" charset="0"/>
            </a:endParaRPr>
          </a:p>
        </p:txBody>
      </p:sp>
      <p:sp>
        <p:nvSpPr>
          <p:cNvPr id="734" name="Google Shape;734;p32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/>
              <p:nvPr/>
            </p:nvSpPr>
            <p:spPr>
              <a:xfrm>
                <a:off x="1551237" y="1890609"/>
                <a:ext cx="1940827" cy="8863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−0.03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29.5−0.03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+0=8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" name="CuadroTexto 16">
                <a:extLst>
                  <a:ext uri="{FF2B5EF4-FFF2-40B4-BE49-F238E27FC236}">
                    <a16:creationId xmlns:a16="http://schemas.microsoft.com/office/drawing/2014/main" id="{DD18D0D9-5376-4D61-8EF8-7B6D821B6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7" y="1890609"/>
                <a:ext cx="1940827" cy="886397"/>
              </a:xfrm>
              <a:prstGeom prst="rect">
                <a:avLst/>
              </a:prstGeom>
              <a:blipFill>
                <a:blip r:embed="rId3"/>
                <a:stretch>
                  <a:fillRect l="-1254" b="-27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Down 12">
            <a:extLst>
              <a:ext uri="{FF2B5EF4-FFF2-40B4-BE49-F238E27FC236}">
                <a16:creationId xmlns:a16="http://schemas.microsoft.com/office/drawing/2014/main" id="{C0C48AEA-BA06-424B-ADD4-B0940F65FC4F}"/>
              </a:ext>
            </a:extLst>
          </p:cNvPr>
          <p:cNvSpPr/>
          <p:nvPr/>
        </p:nvSpPr>
        <p:spPr>
          <a:xfrm rot="16200000">
            <a:off x="3409848" y="2115992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BE8DEC7A-D182-4575-9F33-00067C6FBAF0}"/>
                  </a:ext>
                </a:extLst>
              </p:cNvPr>
              <p:cNvSpPr txBox="1"/>
              <p:nvPr/>
            </p:nvSpPr>
            <p:spPr>
              <a:xfrm>
                <a:off x="1551237" y="1360317"/>
                <a:ext cx="2283540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Caso 3:  </a:t>
                </a:r>
                <a14:m>
                  <m:oMath xmlns:m="http://schemas.openxmlformats.org/officeDocument/2006/math">
                    <m:r>
                      <a:rPr lang="es-CL" sz="1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s-CL" sz="16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16" name="CuadroTexto 16">
                <a:extLst>
                  <a:ext uri="{FF2B5EF4-FFF2-40B4-BE49-F238E27FC236}">
                    <a16:creationId xmlns:a16="http://schemas.microsoft.com/office/drawing/2014/main" id="{BE8DEC7A-D182-4575-9F33-00067C6FB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237" y="1360317"/>
                <a:ext cx="2283540" cy="563744"/>
              </a:xfrm>
              <a:prstGeom prst="rect">
                <a:avLst/>
              </a:prstGeom>
              <a:blipFill>
                <a:blip r:embed="rId4"/>
                <a:stretch>
                  <a:fillRect l="-5333" t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CuadroTexto 16">
            <a:extLst>
              <a:ext uri="{FF2B5EF4-FFF2-40B4-BE49-F238E27FC236}">
                <a16:creationId xmlns:a16="http://schemas.microsoft.com/office/drawing/2014/main" id="{E381E343-994A-4C5F-8A78-373A22754517}"/>
              </a:ext>
            </a:extLst>
          </p:cNvPr>
          <p:cNvSpPr txBox="1"/>
          <p:nvPr/>
        </p:nvSpPr>
        <p:spPr>
          <a:xfrm>
            <a:off x="5874775" y="1863392"/>
            <a:ext cx="3054072" cy="115467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  <a:latin typeface="Cambria Math" panose="02040503050406030204" pitchFamily="18" charset="0"/>
              </a:rPr>
              <a:t>No posible. El flujo de la restricción activa es menor que el de la restricción inactiva</a:t>
            </a:r>
          </a:p>
          <a:p>
            <a:pPr>
              <a:lnSpc>
                <a:spcPct val="120000"/>
              </a:lnSpc>
              <a:buClr>
                <a:schemeClr val="accent1"/>
              </a:buClr>
              <a:buSzPct val="75000"/>
            </a:pPr>
            <a:r>
              <a:rPr lang="es-CL" sz="16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12B2AE31-A656-442F-BEDD-D8DD7FAFD689}"/>
              </a:ext>
            </a:extLst>
          </p:cNvPr>
          <p:cNvSpPr/>
          <p:nvPr/>
        </p:nvSpPr>
        <p:spPr>
          <a:xfrm rot="16200000">
            <a:off x="5149388" y="2044781"/>
            <a:ext cx="507146" cy="395725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CuadroTexto 16">
                <a:extLst>
                  <a:ext uri="{FF2B5EF4-FFF2-40B4-BE49-F238E27FC236}">
                    <a16:creationId xmlns:a16="http://schemas.microsoft.com/office/drawing/2014/main" id="{1A13E2F8-DCC2-46C1-8A01-6C4E2D092460}"/>
                  </a:ext>
                </a:extLst>
              </p:cNvPr>
              <p:cNvSpPr txBox="1"/>
              <p:nvPr/>
            </p:nvSpPr>
            <p:spPr>
              <a:xfrm>
                <a:off x="4053825" y="1863392"/>
                <a:ext cx="1147822" cy="8863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983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766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3" name="CuadroTexto 16">
                <a:extLst>
                  <a:ext uri="{FF2B5EF4-FFF2-40B4-BE49-F238E27FC236}">
                    <a16:creationId xmlns:a16="http://schemas.microsoft.com/office/drawing/2014/main" id="{1A13E2F8-DCC2-46C1-8A01-6C4E2D092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3825" y="1863392"/>
                <a:ext cx="1147822" cy="886397"/>
              </a:xfrm>
              <a:prstGeom prst="rect">
                <a:avLst/>
              </a:prstGeom>
              <a:blipFill>
                <a:blip r:embed="rId5"/>
                <a:stretch>
                  <a:fillRect l="-1596" b="-20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64FDD77C-F2DB-4057-92B2-E210D36C1ECE}"/>
                  </a:ext>
                </a:extLst>
              </p:cNvPr>
              <p:cNvSpPr txBox="1"/>
              <p:nvPr/>
            </p:nvSpPr>
            <p:spPr>
              <a:xfrm>
                <a:off x="1558231" y="3118089"/>
                <a:ext cx="1715168" cy="5637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Caso 4:  </a:t>
                </a:r>
                <a14:m>
                  <m:oMath xmlns:m="http://schemas.openxmlformats.org/officeDocument/2006/math">
                    <m:r>
                      <a:rPr lang="es-CL" sz="1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64FDD77C-F2DB-4057-92B2-E210D36C1E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231" y="3118089"/>
                <a:ext cx="1715168" cy="563744"/>
              </a:xfrm>
              <a:prstGeom prst="rect">
                <a:avLst/>
              </a:prstGeom>
              <a:blipFill>
                <a:blip r:embed="rId6"/>
                <a:stretch>
                  <a:fillRect l="-7473" t="-75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21D2424C-C1B5-4DBA-9359-BA1D02943A67}"/>
                  </a:ext>
                </a:extLst>
              </p:cNvPr>
              <p:cNvSpPr txBox="1"/>
              <p:nvPr/>
            </p:nvSpPr>
            <p:spPr>
              <a:xfrm>
                <a:off x="1558231" y="3805300"/>
                <a:ext cx="1940827" cy="8863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s-CL" sz="16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−0.03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s-CL" sz="1600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29.5−0.03</m:t>
                    </m:r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s-CL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s-CL" sz="1600" b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s-CL" sz="1600" b="0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s-CL" sz="16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s-CL" sz="1600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s-CL" sz="1600" b="0" i="1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s-CL" sz="1600" b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21D2424C-C1B5-4DBA-9359-BA1D02943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8231" y="3805300"/>
                <a:ext cx="1940827" cy="886397"/>
              </a:xfrm>
              <a:prstGeom prst="rect">
                <a:avLst/>
              </a:prstGeom>
              <a:blipFill>
                <a:blip r:embed="rId7"/>
                <a:stretch>
                  <a:fillRect l="-1572" b="-27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rrow: Down 25">
            <a:extLst>
              <a:ext uri="{FF2B5EF4-FFF2-40B4-BE49-F238E27FC236}">
                <a16:creationId xmlns:a16="http://schemas.microsoft.com/office/drawing/2014/main" id="{DB40EAC8-B243-439A-AA41-7DD94D2A3FF2}"/>
              </a:ext>
            </a:extLst>
          </p:cNvPr>
          <p:cNvSpPr/>
          <p:nvPr/>
        </p:nvSpPr>
        <p:spPr>
          <a:xfrm rot="16200000">
            <a:off x="3495528" y="4056360"/>
            <a:ext cx="507146" cy="2243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CuadroTexto 16">
                <a:extLst>
                  <a:ext uri="{FF2B5EF4-FFF2-40B4-BE49-F238E27FC236}">
                    <a16:creationId xmlns:a16="http://schemas.microsoft.com/office/drawing/2014/main" id="{0F764869-EB27-4A5E-A383-77BB1528D2D2}"/>
                  </a:ext>
                </a:extLst>
              </p:cNvPr>
              <p:cNvSpPr txBox="1"/>
              <p:nvPr/>
            </p:nvSpPr>
            <p:spPr>
              <a:xfrm>
                <a:off x="3093622" y="3118089"/>
                <a:ext cx="5712281" cy="8592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Para que se cumpla esta condición ambos flujos deben ser iguales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s-CL" sz="160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. </a:t>
                </a:r>
              </a:p>
              <a:p>
                <a:pPr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sz="1600">
                    <a:solidFill>
                      <a:schemeClr val="tx1"/>
                    </a:solidFill>
                  </a:rPr>
                  <a:t>	</a:t>
                </a:r>
              </a:p>
            </p:txBody>
          </p:sp>
        </mc:Choice>
        <mc:Fallback>
          <p:sp>
            <p:nvSpPr>
              <p:cNvPr id="27" name="CuadroTexto 16">
                <a:extLst>
                  <a:ext uri="{FF2B5EF4-FFF2-40B4-BE49-F238E27FC236}">
                    <a16:creationId xmlns:a16="http://schemas.microsoft.com/office/drawing/2014/main" id="{0F764869-EB27-4A5E-A383-77BB1528D2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3622" y="3118089"/>
                <a:ext cx="5712281" cy="859210"/>
              </a:xfrm>
              <a:prstGeom prst="rect">
                <a:avLst/>
              </a:prstGeom>
              <a:blipFill>
                <a:blip r:embed="rId8"/>
                <a:stretch>
                  <a:fillRect l="-2132" t="-4965" r="-202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FA547A3-386C-48B5-9FC6-ABC1F6285F05}"/>
                  </a:ext>
                </a:extLst>
              </p:cNvPr>
              <p:cNvSpPr/>
              <p:nvPr/>
            </p:nvSpPr>
            <p:spPr>
              <a:xfrm>
                <a:off x="4032508" y="3977299"/>
                <a:ext cx="1383126" cy="35467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sz="1600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a:rPr lang="es-CL" sz="1600" b="0" i="1" smtClean="0">
                          <a:latin typeface="Cambria Math" panose="02040503050406030204" pitchFamily="18" charset="0"/>
                        </a:rPr>
                        <m:t>=875</m:t>
                      </m:r>
                    </m:oMath>
                  </m:oMathPara>
                </a14:m>
                <a:endParaRPr lang="es-CL" sz="1600"/>
              </a:p>
            </p:txBody>
          </p:sp>
        </mc:Choice>
        <mc:Fallback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FA547A3-386C-48B5-9FC6-ABC1F6285F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508" y="3977299"/>
                <a:ext cx="1383126" cy="3546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5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6" grpId="0"/>
      <p:bldP spid="19" grpId="0"/>
      <p:bldP spid="20" grpId="0" animBg="1"/>
      <p:bldP spid="23" grpId="0"/>
      <p:bldP spid="24" grpId="0"/>
      <p:bldP spid="25" grpId="0"/>
      <p:bldP spid="26" grpId="0" animBg="1"/>
      <p:bldP spid="27" grpId="0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18"/>
          <p:cNvSpPr txBox="1">
            <a:spLocks noGrp="1"/>
          </p:cNvSpPr>
          <p:nvPr>
            <p:ph type="title"/>
          </p:nvPr>
        </p:nvSpPr>
        <p:spPr>
          <a:xfrm>
            <a:off x="661100" y="664300"/>
            <a:ext cx="78432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P2. Borduria- Syldavia:Propuestos</a:t>
            </a:r>
            <a:endParaRPr/>
          </a:p>
        </p:txBody>
      </p:sp>
      <p:sp>
        <p:nvSpPr>
          <p:cNvPr id="552" name="Google Shape;552;p18"/>
          <p:cNvSpPr txBox="1">
            <a:spLocks noGrp="1"/>
          </p:cNvSpPr>
          <p:nvPr>
            <p:ph type="sldNum" idx="12"/>
          </p:nvPr>
        </p:nvSpPr>
        <p:spPr>
          <a:xfrm>
            <a:off x="8504254" y="4489800"/>
            <a:ext cx="653700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BD37D06-14EF-4622-8DCA-15E9C4B3EA83}"/>
              </a:ext>
            </a:extLst>
          </p:cNvPr>
          <p:cNvGrpSpPr/>
          <p:nvPr/>
        </p:nvGrpSpPr>
        <p:grpSpPr>
          <a:xfrm>
            <a:off x="1199775" y="1738901"/>
            <a:ext cx="3573378" cy="1211776"/>
            <a:chOff x="1215190" y="1561097"/>
            <a:chExt cx="3573378" cy="1211776"/>
          </a:xfrm>
        </p:grpSpPr>
        <p:pic>
          <p:nvPicPr>
            <p:cNvPr id="5" name="Picture 4" descr="A picture containing text, clock&#10;&#10;Description automatically generated">
              <a:extLst>
                <a:ext uri="{FF2B5EF4-FFF2-40B4-BE49-F238E27FC236}">
                  <a16:creationId xmlns:a16="http://schemas.microsoft.com/office/drawing/2014/main" id="{3ADC48C4-22E6-4A93-8462-B623C3AAD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5190" y="1561097"/>
              <a:ext cx="3573378" cy="1211776"/>
            </a:xfrm>
            <a:prstGeom prst="rect">
              <a:avLst/>
            </a:prstGeom>
          </p:spPr>
        </p:pic>
        <p:pic>
          <p:nvPicPr>
            <p:cNvPr id="7" name="Graphic 6" descr="Wind Turbines with solid fill">
              <a:extLst>
                <a:ext uri="{FF2B5EF4-FFF2-40B4-BE49-F238E27FC236}">
                  <a16:creationId xmlns:a16="http://schemas.microsoft.com/office/drawing/2014/main" id="{DD6BF407-3F81-4025-BED1-18F162A7FD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" r="32426" b="1260"/>
            <a:stretch/>
          </p:blipFill>
          <p:spPr>
            <a:xfrm rot="16200000">
              <a:off x="1856276" y="1701522"/>
              <a:ext cx="252418" cy="368833"/>
            </a:xfrm>
            <a:prstGeom prst="snip2SameRect">
              <a:avLst>
                <a:gd name="adj1" fmla="val 50000"/>
                <a:gd name="adj2" fmla="val 0"/>
              </a:avLst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/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 inversión línea: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4 [$/MWh]</a:t>
                </a:r>
                <a:endParaRPr lang="es-CL" b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Capacidad planta eólica: </a:t>
                </a:r>
                <a:r>
                  <a:rPr lang="es-CL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300 MW</a:t>
                </a:r>
              </a:p>
              <a:p>
                <a:pPr lvl="3">
                  <a:lnSpc>
                    <a:spcPct val="120000"/>
                  </a:lnSpc>
                  <a:buClr>
                    <a:schemeClr val="accent1"/>
                  </a:buClr>
                  <a:buSzPct val="75000"/>
                </a:pPr>
                <a:r>
                  <a:rPr lang="es-CL" b="1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Costos centrales térmicas:</a:t>
                </a:r>
                <a:endParaRPr lang="es-CL" b="0">
                  <a:solidFill>
                    <a:schemeClr val="tx1"/>
                  </a:solidFill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=10⋅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+0.01⋅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 i="1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marL="285750" lvl="3" indent="-285750">
                  <a:lnSpc>
                    <a:spcPct val="120000"/>
                  </a:lnSpc>
                  <a:buClr>
                    <a:schemeClr val="accent1"/>
                  </a:buClr>
                  <a:buSzPct val="7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e>
                    </m:d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=13⋅</m:t>
                    </m:r>
                    <m:sSub>
                      <m:sSub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s-CL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+0.02⋅</m:t>
                    </m:r>
                    <m:f>
                      <m:fPr>
                        <m:ctrlP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  <m:sup>
                            <m:r>
                              <a:rPr lang="es-CL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s-CL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s-CL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1" name="CuadroTexto 16">
                <a:extLst>
                  <a:ext uri="{FF2B5EF4-FFF2-40B4-BE49-F238E27FC236}">
                    <a16:creationId xmlns:a16="http://schemas.microsoft.com/office/drawing/2014/main" id="{839B8955-4856-4013-BFAB-483ED8ADC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593" y="1563474"/>
                <a:ext cx="3457661" cy="1576585"/>
              </a:xfrm>
              <a:prstGeom prst="rect">
                <a:avLst/>
              </a:prstGeom>
              <a:blipFill>
                <a:blip r:embed="rId6"/>
                <a:stretch>
                  <a:fillRect l="-3175" t="-2317" b="-154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Google Shape;551;p18">
            <a:extLst>
              <a:ext uri="{FF2B5EF4-FFF2-40B4-BE49-F238E27FC236}">
                <a16:creationId xmlns:a16="http://schemas.microsoft.com/office/drawing/2014/main" id="{71EA5F87-7743-40E3-9B40-694561B023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199775" y="3284172"/>
            <a:ext cx="6650700" cy="157658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19100" lvl="0" indent="-342900" algn="l" rtl="0">
              <a:spcBef>
                <a:spcPts val="600"/>
              </a:spcBef>
              <a:spcAft>
                <a:spcPts val="0"/>
              </a:spcAft>
              <a:buSzPts val="2400"/>
              <a:buFont typeface="+mj-lt"/>
              <a:buAutoNum type="alphaLcParenR" startAt="4"/>
            </a:pPr>
            <a:r>
              <a:rPr lang="es-MX" sz="1600"/>
              <a:t>Determine cómo se verían modificados los resultados de (b)  si el pronóstico de la generación eólica indica que la mitad del tiempo este generará a máxima capacidad y la otra mitad a media capacidad.</a:t>
            </a:r>
          </a:p>
          <a:p>
            <a:pPr marL="419100" lvl="0" indent="-342900" algn="l" rtl="0">
              <a:spcBef>
                <a:spcPts val="600"/>
              </a:spcBef>
              <a:spcAft>
                <a:spcPts val="0"/>
              </a:spcAft>
              <a:buSzPts val="2400"/>
              <a:buFont typeface="+mj-lt"/>
              <a:buAutoNum type="alphaLcParenR" startAt="4"/>
            </a:pPr>
            <a:r>
              <a:rPr lang="es-MX" sz="1600"/>
              <a:t>Analice cómo cambiaría el problema si se considera incertidumbre en el recurso eólico.</a:t>
            </a: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691542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3"/>
          <p:cNvSpPr txBox="1">
            <a:spLocks noGrp="1"/>
          </p:cNvSpPr>
          <p:nvPr>
            <p:ph type="ctrTitle"/>
          </p:nvPr>
        </p:nvSpPr>
        <p:spPr>
          <a:xfrm>
            <a:off x="685800" y="1541675"/>
            <a:ext cx="5740200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Auxiliar 2</a:t>
            </a: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AC5823-CE6E-4C1A-9F28-E45B10B8B2EC}"/>
              </a:ext>
            </a:extLst>
          </p:cNvPr>
          <p:cNvSpPr txBox="1"/>
          <p:nvPr/>
        </p:nvSpPr>
        <p:spPr>
          <a:xfrm>
            <a:off x="-1" y="1217023"/>
            <a:ext cx="6193331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s-MX" sz="1800" b="1">
                <a:solidFill>
                  <a:srgbClr val="272A36"/>
                </a:solidFill>
                <a:latin typeface="Barlow SemiBold" panose="00000700000000000000" pitchFamily="2" charset="0"/>
                <a:ea typeface="Barlow"/>
                <a:cs typeface="Barlow"/>
                <a:sym typeface="Barlow"/>
              </a:rPr>
              <a:t>EL7047 – Riesgo y Confiabilidad en Sistemas Eléctricos </a:t>
            </a:r>
          </a:p>
        </p:txBody>
      </p:sp>
      <p:sp>
        <p:nvSpPr>
          <p:cNvPr id="6" name="Google Shape;519;p1">
            <a:extLst>
              <a:ext uri="{FF2B5EF4-FFF2-40B4-BE49-F238E27FC236}">
                <a16:creationId xmlns:a16="http://schemas.microsoft.com/office/drawing/2014/main" id="{A9383DA7-36F1-41B8-A856-304B354B35F1}"/>
              </a:ext>
            </a:extLst>
          </p:cNvPr>
          <p:cNvSpPr txBox="1"/>
          <p:nvPr/>
        </p:nvSpPr>
        <p:spPr>
          <a:xfrm>
            <a:off x="6193330" y="3744680"/>
            <a:ext cx="2361797" cy="1202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Barlow SemiBold"/>
              <a:buNone/>
            </a:pPr>
            <a:r>
              <a:rPr lang="es-CL" sz="1200" b="1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Profesor:</a:t>
            </a: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 </a:t>
            </a:r>
            <a:endParaRPr sz="1200">
              <a:latin typeface="Barlow" panose="00000500000000000000" pitchFamily="2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Rodrigo Moreno</a:t>
            </a:r>
            <a:endParaRPr sz="1200">
              <a:latin typeface="Barlow" panose="00000500000000000000" pitchFamily="2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Barlow SemiBold"/>
              <a:buNone/>
            </a:pPr>
            <a:r>
              <a:rPr lang="es-CL" sz="1200" b="1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Auxiliares:</a:t>
            </a:r>
            <a:endParaRPr sz="1200">
              <a:latin typeface="Barlow" panose="00000500000000000000" pitchFamily="2" charset="0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 b="0" i="0" u="none" strike="noStrike" cap="none" err="1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Diland</a:t>
            </a:r>
            <a:r>
              <a:rPr lang="es-CL" sz="1200" b="0" i="0" u="none" strike="noStrike" cap="none">
                <a:solidFill>
                  <a:srgbClr val="272A36"/>
                </a:solidFill>
                <a:latin typeface="Barlow" panose="00000500000000000000" pitchFamily="2" charset="0"/>
                <a:ea typeface="Barlow Light"/>
                <a:cs typeface="Barlow Light"/>
                <a:sym typeface="Barlow Light"/>
              </a:rPr>
              <a:t> Castro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Miguel Sánchez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Teresa Vargas</a:t>
            </a: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</a:pPr>
            <a:r>
              <a:rPr lang="es-CL" sz="1200">
                <a:solidFill>
                  <a:srgbClr val="272A36"/>
                </a:solidFill>
                <a:latin typeface="Barlow" panose="00000500000000000000" pitchFamily="2" charset="0"/>
                <a:sym typeface="Barlow Light"/>
              </a:rPr>
              <a:t>Rodrigo Vidal</a:t>
            </a:r>
            <a:endParaRPr sz="1200">
              <a:latin typeface="Barlow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703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4</a:t>
            </a:fld>
            <a:endParaRPr lang="es-CL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A026B22-9DE0-4BF2-9526-7C42D797699F}"/>
              </a:ext>
            </a:extLst>
          </p:cNvPr>
          <p:cNvSpPr/>
          <p:nvPr/>
        </p:nvSpPr>
        <p:spPr>
          <a:xfrm>
            <a:off x="2798810" y="82860"/>
            <a:ext cx="41985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A. FICO XPRESS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F46BD38-05A8-462F-A444-6F4841237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56" y="783741"/>
            <a:ext cx="7172676" cy="415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6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5</a:t>
            </a:fld>
            <a:endParaRPr lang="es-CL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A026B22-9DE0-4BF2-9526-7C42D797699F}"/>
              </a:ext>
            </a:extLst>
          </p:cNvPr>
          <p:cNvSpPr/>
          <p:nvPr/>
        </p:nvSpPr>
        <p:spPr>
          <a:xfrm>
            <a:off x="2798810" y="82860"/>
            <a:ext cx="41985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A. FICO XPRESS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9EB8065-8599-43A6-9A2E-2F36EA742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838" y="831418"/>
            <a:ext cx="6430528" cy="422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64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6</a:t>
            </a:fld>
            <a:endParaRPr lang="es-CL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A026B22-9DE0-4BF2-9526-7C42D797699F}"/>
              </a:ext>
            </a:extLst>
          </p:cNvPr>
          <p:cNvSpPr/>
          <p:nvPr/>
        </p:nvSpPr>
        <p:spPr>
          <a:xfrm>
            <a:off x="2798810" y="82860"/>
            <a:ext cx="41985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A. FICO XPRESS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B627670-EE7F-44C0-BDD2-B1EA40913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509" y="982585"/>
            <a:ext cx="46863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11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7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5E2649-C0CB-487C-AF37-A1D4E2EF90AC}"/>
              </a:ext>
            </a:extLst>
          </p:cNvPr>
          <p:cNvSpPr/>
          <p:nvPr/>
        </p:nvSpPr>
        <p:spPr>
          <a:xfrm>
            <a:off x="2765149" y="82860"/>
            <a:ext cx="426591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A. RESULTADOS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084889D-693E-41F4-B209-2CA8C34556B6}"/>
              </a:ext>
            </a:extLst>
          </p:cNvPr>
          <p:cNvSpPr/>
          <p:nvPr/>
        </p:nvSpPr>
        <p:spPr>
          <a:xfrm>
            <a:off x="1231804" y="752519"/>
            <a:ext cx="2210987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7A7DB37-916F-4F05-BC7D-AD4A214C1CA4}"/>
              </a:ext>
            </a:extLst>
          </p:cNvPr>
          <p:cNvSpPr/>
          <p:nvPr/>
        </p:nvSpPr>
        <p:spPr>
          <a:xfrm>
            <a:off x="1231805" y="749863"/>
            <a:ext cx="221098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Valor 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E541C9B-36D8-4429-A5A8-F59F97E5D0F4}"/>
              </a:ext>
            </a:extLst>
          </p:cNvPr>
          <p:cNvSpPr txBox="1"/>
          <p:nvPr/>
        </p:nvSpPr>
        <p:spPr>
          <a:xfrm>
            <a:off x="3539807" y="774333"/>
            <a:ext cx="14905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b="1"/>
              <a:t>934.650 USD</a:t>
            </a:r>
          </a:p>
        </p:txBody>
      </p:sp>
      <p:graphicFrame>
        <p:nvGraphicFramePr>
          <p:cNvPr id="18" name="4 Gráfico">
            <a:extLst>
              <a:ext uri="{FF2B5EF4-FFF2-40B4-BE49-F238E27FC236}">
                <a16:creationId xmlns:a16="http://schemas.microsoft.com/office/drawing/2014/main" id="{0B698D2A-885E-4766-88C5-7C8BA0C64D87}"/>
              </a:ext>
            </a:extLst>
          </p:cNvPr>
          <p:cNvGraphicFramePr>
            <a:graphicFrameLocks/>
          </p:cNvGraphicFramePr>
          <p:nvPr/>
        </p:nvGraphicFramePr>
        <p:xfrm>
          <a:off x="5089358" y="2361565"/>
          <a:ext cx="3342141" cy="1271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4 Gráfico">
            <a:extLst>
              <a:ext uri="{FF2B5EF4-FFF2-40B4-BE49-F238E27FC236}">
                <a16:creationId xmlns:a16="http://schemas.microsoft.com/office/drawing/2014/main" id="{67500F0F-7530-4A03-97EF-377515B64342}"/>
              </a:ext>
            </a:extLst>
          </p:cNvPr>
          <p:cNvGraphicFramePr>
            <a:graphicFrameLocks/>
          </p:cNvGraphicFramePr>
          <p:nvPr/>
        </p:nvGraphicFramePr>
        <p:xfrm>
          <a:off x="5089358" y="1090327"/>
          <a:ext cx="3342141" cy="1271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4 Gráfico">
            <a:extLst>
              <a:ext uri="{FF2B5EF4-FFF2-40B4-BE49-F238E27FC236}">
                <a16:creationId xmlns:a16="http://schemas.microsoft.com/office/drawing/2014/main" id="{65BA6E73-69E2-4A48-8E6E-F39E0206A3DA}"/>
              </a:ext>
            </a:extLst>
          </p:cNvPr>
          <p:cNvGraphicFramePr>
            <a:graphicFrameLocks/>
          </p:cNvGraphicFramePr>
          <p:nvPr/>
        </p:nvGraphicFramePr>
        <p:xfrm>
          <a:off x="5089358" y="3632803"/>
          <a:ext cx="3342140" cy="1271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Gráfico 20">
            <a:extLst>
              <a:ext uri="{FF2B5EF4-FFF2-40B4-BE49-F238E27FC236}">
                <a16:creationId xmlns:a16="http://schemas.microsoft.com/office/drawing/2014/main" id="{4B1ECD41-D0F5-49AF-9078-CFEFF585E0E4}"/>
              </a:ext>
            </a:extLst>
          </p:cNvPr>
          <p:cNvGraphicFramePr>
            <a:graphicFrameLocks/>
          </p:cNvGraphicFramePr>
          <p:nvPr/>
        </p:nvGraphicFramePr>
        <p:xfrm>
          <a:off x="690384" y="1694984"/>
          <a:ext cx="4149530" cy="3209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424599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277381-F087-4DDF-97FD-8DF00CC7B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P1. Parte B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3C203EC-511F-468B-A200-BA2463C3057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8</a:t>
            </a:fld>
            <a:endParaRPr lang="es-CL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9E2BE2A-DBF2-4982-B143-A4D3767D9307}"/>
              </a:ext>
            </a:extLst>
          </p:cNvPr>
          <p:cNvSpPr txBox="1"/>
          <p:nvPr/>
        </p:nvSpPr>
        <p:spPr>
          <a:xfrm>
            <a:off x="1017743" y="1556087"/>
            <a:ext cx="3620245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600">
                <a:latin typeface="CMR10"/>
              </a:rPr>
              <a:t>“</a:t>
            </a:r>
            <a:r>
              <a:rPr lang="es-ES" sz="1600" err="1">
                <a:latin typeface="CMR10"/>
              </a:rPr>
              <a:t>Solarbalá</a:t>
            </a:r>
            <a:r>
              <a:rPr lang="es-ES" sz="1600">
                <a:latin typeface="CMR10"/>
              </a:rPr>
              <a:t>” tiene un nuevo cliente, un parque solar de 300 MW pronto a instalarse. Por ello, la consultora le pide incluir en la modelación  la nueva central y las restricciones que permitan vislumbrar la operación del sistema con presencia renovable. </a:t>
            </a:r>
          </a:p>
          <a:p>
            <a:r>
              <a:rPr lang="es-ES" sz="1600">
                <a:latin typeface="CMR10"/>
              </a:rPr>
              <a:t>Reescriba el modelo </a:t>
            </a:r>
            <a:r>
              <a:rPr lang="es-ES" sz="1600" b="1">
                <a:solidFill>
                  <a:schemeClr val="tx1"/>
                </a:solidFill>
                <a:latin typeface="CMR10"/>
              </a:rPr>
              <a:t>considerando la nueva central solar </a:t>
            </a:r>
            <a:r>
              <a:rPr lang="es-ES" sz="1600">
                <a:latin typeface="CMR10"/>
              </a:rPr>
              <a:t>y posteriormente obtenga el despacho </a:t>
            </a:r>
            <a:r>
              <a:rPr lang="es-ES" sz="1600" u="sng">
                <a:solidFill>
                  <a:srgbClr val="C00000"/>
                </a:solidFill>
                <a:latin typeface="CMR10"/>
              </a:rPr>
              <a:t>modelando tanto los tiempos mínimos de encendido y apagado, como la existencia de rampas de generación</a:t>
            </a:r>
            <a:r>
              <a:rPr lang="es-ES" sz="1600">
                <a:latin typeface="CMR10"/>
              </a:rPr>
              <a:t>. Resuelva en FICO Xpress.</a:t>
            </a:r>
            <a:endParaRPr lang="es-CL" sz="1600">
              <a:latin typeface="CMR10"/>
            </a:endParaRPr>
          </a:p>
        </p:txBody>
      </p:sp>
      <p:pic>
        <p:nvPicPr>
          <p:cNvPr id="6" name="Imagen 5" descr="Diagrama&#10;&#10;Descripción generada automáticamente">
            <a:extLst>
              <a:ext uri="{FF2B5EF4-FFF2-40B4-BE49-F238E27FC236}">
                <a16:creationId xmlns:a16="http://schemas.microsoft.com/office/drawing/2014/main" id="{7882D830-5643-4DA9-988B-535D884298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57" r="-57" b="1484"/>
          <a:stretch/>
        </p:blipFill>
        <p:spPr>
          <a:xfrm>
            <a:off x="4911366" y="1556087"/>
            <a:ext cx="3492229" cy="3360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99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ángulo 30">
            <a:extLst>
              <a:ext uri="{FF2B5EF4-FFF2-40B4-BE49-F238E27FC236}">
                <a16:creationId xmlns:a16="http://schemas.microsoft.com/office/drawing/2014/main" id="{ACAC2C19-0DCF-4A1F-8312-11726B2E6B35}"/>
              </a:ext>
            </a:extLst>
          </p:cNvPr>
          <p:cNvSpPr/>
          <p:nvPr/>
        </p:nvSpPr>
        <p:spPr>
          <a:xfrm>
            <a:off x="6434694" y="2421458"/>
            <a:ext cx="2639726" cy="8127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9A0CCDC-1FF8-4593-9D60-80F97ACC8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9</a:t>
            </a:fld>
            <a:endParaRPr lang="es-CL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9F0B6F1-E142-4E6B-B54A-6A4DA9E81BDF}"/>
              </a:ext>
            </a:extLst>
          </p:cNvPr>
          <p:cNvSpPr/>
          <p:nvPr/>
        </p:nvSpPr>
        <p:spPr>
          <a:xfrm>
            <a:off x="2182668" y="78383"/>
            <a:ext cx="64716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200" b="1" u="sng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P1. B1. Agregamos central solar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4F76EE9-F2C7-497C-8B48-D9DE00B00F13}"/>
              </a:ext>
            </a:extLst>
          </p:cNvPr>
          <p:cNvSpPr/>
          <p:nvPr/>
        </p:nvSpPr>
        <p:spPr>
          <a:xfrm>
            <a:off x="723900" y="102865"/>
            <a:ext cx="1478280" cy="393102"/>
          </a:xfrm>
          <a:prstGeom prst="rect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E6295D0-ACFD-4D44-BF6C-611B32438683}"/>
              </a:ext>
            </a:extLst>
          </p:cNvPr>
          <p:cNvSpPr/>
          <p:nvPr/>
        </p:nvSpPr>
        <p:spPr>
          <a:xfrm>
            <a:off x="838515" y="102865"/>
            <a:ext cx="126829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0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Solución</a:t>
            </a:r>
            <a:endParaRPr lang="es-ES" sz="32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743D40D-37D6-44D1-8BD2-8EEA85D629C9}"/>
                  </a:ext>
                </a:extLst>
              </p:cNvPr>
              <p:cNvSpPr txBox="1"/>
              <p:nvPr/>
            </p:nvSpPr>
            <p:spPr>
              <a:xfrm>
                <a:off x="2688599" y="1632608"/>
                <a:ext cx="5465792" cy="547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s-CL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s-CL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sub>
                              </m:sSub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Sup>
                                <m:sSubSupPr>
                                  <m:ctrlP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  <m:sup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𝑣𝑎𝑟</m:t>
                                  </m:r>
                                </m:sup>
                              </m:sSubSup>
                              <m:r>
                                <a:rPr lang="es-CL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e>
                          </m:nary>
                          <m:nary>
                            <m:naryPr>
                              <m:chr m:val="∑"/>
                              <m:supHide m:val="on"/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s-CL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𝐺𝑇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𝑬</m:t>
                                  </m:r>
                                </m:e>
                                <m:sub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sub>
                              </m:sSub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Sup>
                                <m:sSubSupPr>
                                  <m:ctrlP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  <m:sup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𝑒𝑛𝑐</m:t>
                                  </m:r>
                                </m:sup>
                              </m:sSubSup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e>
                          </m:nary>
                          <m:nary>
                            <m:naryPr>
                              <m:chr m:val="∑"/>
                              <m:supHide m:val="on"/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s-CL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𝐺𝑇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𝜖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CL" b="1" i="1" smtClean="0">
                                      <a:latin typeface="Cambria Math" panose="02040503050406030204" pitchFamily="18" charset="0"/>
                                    </a:rPr>
                                    <m:t>𝑨</m:t>
                                  </m:r>
                                </m:e>
                                <m:sub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s-CL" b="1" i="1">
                                      <a:latin typeface="Cambria Math" panose="02040503050406030204" pitchFamily="18" charset="0"/>
                                    </a:rPr>
                                    <m:t>𝒈</m:t>
                                  </m:r>
                                </m:sub>
                              </m:sSub>
                              <m:r>
                                <a:rPr lang="es-CL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Sup>
                                <m:sSubSupPr>
                                  <m:ctrlP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s-CL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𝑔</m:t>
                                  </m:r>
                                </m:sub>
                                <m:sup>
                                  <m:r>
                                    <a:rPr lang="es-CL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𝑎𝑝𝑎</m:t>
                                  </m:r>
                                </m:sup>
                              </m:sSubSup>
                            </m:e>
                          </m:nary>
                        </m:e>
                      </m:func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7743D40D-37D6-44D1-8BD2-8EEA85D62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8599" y="1632608"/>
                <a:ext cx="5465792" cy="547394"/>
              </a:xfrm>
              <a:prstGeom prst="rect">
                <a:avLst/>
              </a:prstGeom>
              <a:blipFill>
                <a:blip r:embed="rId3"/>
                <a:stretch>
                  <a:fillRect l="-334" t="-138889" r="-2453" b="-19000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F7CA219-9D5B-4CCE-A920-943A40828AE2}"/>
                  </a:ext>
                </a:extLst>
              </p:cNvPr>
              <p:cNvSpPr txBox="1"/>
              <p:nvPr/>
            </p:nvSpPr>
            <p:spPr>
              <a:xfrm>
                <a:off x="6500564" y="2405489"/>
                <a:ext cx="217082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brk m:alnAt="7"/>
                        </m:rP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𝐶𝑜𝑛𝑗𝑢𝑛𝑡𝑜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𝑡𝑜𝑑𝑜𝑠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𝑙𝑜𝑠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𝑔𝑒𝑛𝑒𝑟𝑎𝑑𝑜𝑟𝑒𝑠</m:t>
                      </m:r>
                    </m:oMath>
                  </m:oMathPara>
                </a14:m>
                <a:endParaRPr lang="es-CL" sz="1100" b="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brk m:alnAt="7"/>
                        </m:rP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𝐶𝑜𝑛𝑗𝑢𝑛𝑡𝑜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𝑔𝑒𝑛𝑒𝑟𝑎𝑑𝑜𝑟𝑒𝑠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é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𝑟𝑚𝑖𝑐𝑜𝑠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s-CL" sz="1100" b="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r>
                  <a:rPr lang="es-CL" sz="1100" b="0">
                    <a:ea typeface="Cambria Math" panose="02040503050406030204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𝐶𝑎𝑟𝑏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ó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𝐺𝑎𝑠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𝐷𝑖𝑒𝑠𝑒𝑙</m:t>
                    </m:r>
                    <m:r>
                      <a:rPr lang="es-CL" sz="11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s-CL" sz="1100"/>
              </a:p>
              <a:p>
                <a:endParaRPr lang="es-CL" sz="1100"/>
              </a:p>
            </p:txBody>
          </p:sp>
        </mc:Choice>
        <mc:Fallback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F7CA219-9D5B-4CCE-A920-943A40828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0564" y="2405489"/>
                <a:ext cx="2170829" cy="769441"/>
              </a:xfrm>
              <a:prstGeom prst="rect">
                <a:avLst/>
              </a:prstGeom>
              <a:blipFill>
                <a:blip r:embed="rId4"/>
                <a:stretch>
                  <a:fillRect r="-18258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adroTexto 10">
            <a:extLst>
              <a:ext uri="{FF2B5EF4-FFF2-40B4-BE49-F238E27FC236}">
                <a16:creationId xmlns:a16="http://schemas.microsoft.com/office/drawing/2014/main" id="{9C45EBE8-25A7-4CB1-901F-CF8A6CA08860}"/>
              </a:ext>
            </a:extLst>
          </p:cNvPr>
          <p:cNvSpPr txBox="1"/>
          <p:nvPr/>
        </p:nvSpPr>
        <p:spPr>
          <a:xfrm>
            <a:off x="1184882" y="640331"/>
            <a:ext cx="748651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>
                <a:latin typeface="CMR10"/>
              </a:rPr>
              <a:t>B) “</a:t>
            </a:r>
            <a:r>
              <a:rPr lang="es-ES" sz="1200" err="1">
                <a:latin typeface="CMR10"/>
              </a:rPr>
              <a:t>Solarbalá</a:t>
            </a:r>
            <a:r>
              <a:rPr lang="es-ES" sz="1200">
                <a:latin typeface="CMR10"/>
              </a:rPr>
              <a:t>” tiene un nuevo cliente, un parque solar de 300 MW pronto a instalarse. Por ello, la consultora le pide incluir en la modelación  la nueva central y las restricciones que permitan vislumbrar la operación del sistema con presencia renovable. Reescriba el modelo </a:t>
            </a:r>
            <a:r>
              <a:rPr lang="es-ES" sz="1200" b="1">
                <a:solidFill>
                  <a:schemeClr val="tx1"/>
                </a:solidFill>
                <a:latin typeface="CMR10"/>
              </a:rPr>
              <a:t>considerando la nueva central solar </a:t>
            </a:r>
            <a:r>
              <a:rPr lang="es-ES" sz="1200">
                <a:latin typeface="CMR10"/>
              </a:rPr>
              <a:t>y posteriormente obtenga el despacho modelando tanto los tiempos mínimos de encendido y apagado, como la existencia de rampas de generación. Resuelva en FICO Xpress.</a:t>
            </a:r>
            <a:endParaRPr lang="es-CL" sz="1200">
              <a:latin typeface="CMR1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0DBA5E66-A4EA-4810-A738-DE82BFDFC1E1}"/>
              </a:ext>
            </a:extLst>
          </p:cNvPr>
          <p:cNvSpPr/>
          <p:nvPr/>
        </p:nvSpPr>
        <p:spPr>
          <a:xfrm>
            <a:off x="1037251" y="1723333"/>
            <a:ext cx="1386038" cy="2769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A389253B-098F-4834-BD8F-332FD4344C87}"/>
              </a:ext>
            </a:extLst>
          </p:cNvPr>
          <p:cNvSpPr/>
          <p:nvPr/>
        </p:nvSpPr>
        <p:spPr>
          <a:xfrm>
            <a:off x="1007757" y="1723333"/>
            <a:ext cx="1475003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Función Objetivo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/>
              <p:nvPr/>
            </p:nvSpPr>
            <p:spPr>
              <a:xfrm>
                <a:off x="1389443" y="2309056"/>
                <a:ext cx="4572000" cy="639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𝐺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CL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CL" b="1" i="1">
                                  <a:latin typeface="Cambria Math" panose="02040503050406030204" pitchFamily="18" charset="0"/>
                                </a:rPr>
                                <m:t>𝒈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s-C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s-CL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              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∀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brk m:alnAt="7"/>
                            </m:rP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𝜖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</m:t>
                          </m:r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</m:nary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0E50F6F9-50E8-4261-B696-970DFD47E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443" y="2309056"/>
                <a:ext cx="4572000" cy="639727"/>
              </a:xfrm>
              <a:prstGeom prst="rect">
                <a:avLst/>
              </a:prstGeom>
              <a:blipFill>
                <a:blip r:embed="rId5"/>
                <a:stretch>
                  <a:fillRect t="-111429" b="-156190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A8D5950E-ADB6-45DD-83C2-6F44B1B317FA}"/>
                  </a:ext>
                </a:extLst>
              </p:cNvPr>
              <p:cNvSpPr txBox="1"/>
              <p:nvPr/>
            </p:nvSpPr>
            <p:spPr>
              <a:xfrm>
                <a:off x="2069120" y="3229396"/>
                <a:ext cx="4583150" cy="325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Sup>
                        <m:sSubSupPr>
                          <m:ctrlPr>
                            <a:rPr lang="es-CL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</m:sup>
                      </m:sSubSup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                  </m:t>
                      </m:r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A8D5950E-ADB6-45DD-83C2-6F44B1B31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9120" y="3229396"/>
                <a:ext cx="4583150" cy="3252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B405CF76-58E9-42F9-A22F-98EEAAFFF87A}"/>
                  </a:ext>
                </a:extLst>
              </p:cNvPr>
              <p:cNvSpPr txBox="1"/>
              <p:nvPr/>
            </p:nvSpPr>
            <p:spPr>
              <a:xfrm>
                <a:off x="2059172" y="4256000"/>
                <a:ext cx="4583150" cy="3400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Sup>
                        <m:sSubSupPr>
                          <m:ctrlPr>
                            <a:rPr lang="es-CL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𝑚𝑖𝑛</m:t>
                          </m:r>
                        </m:sup>
                      </m:sSubSup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B405CF76-58E9-42F9-A22F-98EEAAFFF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9172" y="4256000"/>
                <a:ext cx="4583150" cy="3400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CuadroTexto 23">
                <a:extLst>
                  <a:ext uri="{FF2B5EF4-FFF2-40B4-BE49-F238E27FC236}">
                    <a16:creationId xmlns:a16="http://schemas.microsoft.com/office/drawing/2014/main" id="{2F128CE5-A62F-4826-98A9-4423E1B253FC}"/>
                  </a:ext>
                </a:extLst>
              </p:cNvPr>
              <p:cNvSpPr txBox="1"/>
              <p:nvPr/>
            </p:nvSpPr>
            <p:spPr>
              <a:xfrm>
                <a:off x="2030089" y="4616745"/>
                <a:ext cx="4572000" cy="3252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,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{"/>
                          <m:endChr m:val="}"/>
                          <m:ctrlP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CL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0,1</m:t>
                          </m:r>
                        </m:e>
                      </m:d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𝐺𝑇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24" name="CuadroTexto 23">
                <a:extLst>
                  <a:ext uri="{FF2B5EF4-FFF2-40B4-BE49-F238E27FC236}">
                    <a16:creationId xmlns:a16="http://schemas.microsoft.com/office/drawing/2014/main" id="{2F128CE5-A62F-4826-98A9-4423E1B25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0089" y="4616745"/>
                <a:ext cx="4572000" cy="32528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ángulo 24">
            <a:extLst>
              <a:ext uri="{FF2B5EF4-FFF2-40B4-BE49-F238E27FC236}">
                <a16:creationId xmlns:a16="http://schemas.microsoft.com/office/drawing/2014/main" id="{6FD70E68-8024-4957-8AB9-0729A457F9BA}"/>
              </a:ext>
            </a:extLst>
          </p:cNvPr>
          <p:cNvSpPr/>
          <p:nvPr/>
        </p:nvSpPr>
        <p:spPr>
          <a:xfrm>
            <a:off x="1037251" y="2330099"/>
            <a:ext cx="1268296" cy="595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88289E9-E28E-4848-A54B-A0DB7BECE082}"/>
              </a:ext>
            </a:extLst>
          </p:cNvPr>
          <p:cNvSpPr/>
          <p:nvPr/>
        </p:nvSpPr>
        <p:spPr>
          <a:xfrm>
            <a:off x="1286203" y="2451918"/>
            <a:ext cx="77296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Balance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301B76D2-9D7C-4545-A5C9-4D8D64FB3F01}"/>
              </a:ext>
            </a:extLst>
          </p:cNvPr>
          <p:cNvSpPr/>
          <p:nvPr/>
        </p:nvSpPr>
        <p:spPr>
          <a:xfrm>
            <a:off x="1037251" y="3109848"/>
            <a:ext cx="1268296" cy="8556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5ADD8E8-958C-4915-B4D8-9971B9CF3029}"/>
              </a:ext>
            </a:extLst>
          </p:cNvPr>
          <p:cNvSpPr/>
          <p:nvPr/>
        </p:nvSpPr>
        <p:spPr>
          <a:xfrm>
            <a:off x="1159401" y="3322228"/>
            <a:ext cx="10239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Potencia máxima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D3CCF237-3046-4223-8450-B7935F27C6DF}"/>
              </a:ext>
            </a:extLst>
          </p:cNvPr>
          <p:cNvSpPr/>
          <p:nvPr/>
        </p:nvSpPr>
        <p:spPr>
          <a:xfrm>
            <a:off x="1037251" y="4137257"/>
            <a:ext cx="1268296" cy="7944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3BF8978C-88E8-4202-A181-11E783E65BDB}"/>
              </a:ext>
            </a:extLst>
          </p:cNvPr>
          <p:cNvSpPr/>
          <p:nvPr/>
        </p:nvSpPr>
        <p:spPr>
          <a:xfrm>
            <a:off x="1159401" y="4303627"/>
            <a:ext cx="102399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Potencia mínima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19AFFD01-156F-4C50-B16C-2CBD02158EA3}"/>
                  </a:ext>
                </a:extLst>
              </p:cNvPr>
              <p:cNvSpPr txBox="1"/>
              <p:nvPr/>
            </p:nvSpPr>
            <p:spPr>
              <a:xfrm>
                <a:off x="6500564" y="2954625"/>
                <a:ext cx="4572000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𝐶𝑜𝑛𝑗𝑢𝑛𝑡𝑜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𝑙𝑎𝑠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h𝑜𝑟𝑎𝑠</m:t>
                      </m:r>
                      <m:r>
                        <a:rPr lang="es-CL" sz="12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s-CL" sz="1200"/>
              </a:p>
            </p:txBody>
          </p:sp>
        </mc:Choice>
        <mc:Fallback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19AFFD01-156F-4C50-B16C-2CBD02158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0564" y="2954625"/>
                <a:ext cx="4572000" cy="276999"/>
              </a:xfrm>
              <a:prstGeom prst="rect">
                <a:avLst/>
              </a:prstGeom>
              <a:blipFill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ángulo 33">
            <a:extLst>
              <a:ext uri="{FF2B5EF4-FFF2-40B4-BE49-F238E27FC236}">
                <a16:creationId xmlns:a16="http://schemas.microsoft.com/office/drawing/2014/main" id="{FBA71E5D-1A27-45EC-BDD3-89B103F9EDB7}"/>
              </a:ext>
            </a:extLst>
          </p:cNvPr>
          <p:cNvSpPr/>
          <p:nvPr/>
        </p:nvSpPr>
        <p:spPr>
          <a:xfrm>
            <a:off x="7383949" y="2144459"/>
            <a:ext cx="94769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12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Conjuntos</a:t>
            </a:r>
            <a:endParaRPr lang="es-ES" sz="1800" b="1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D0833E55-E394-4147-BB5B-BEC5FB3DD0FA}"/>
              </a:ext>
            </a:extLst>
          </p:cNvPr>
          <p:cNvCxnSpPr/>
          <p:nvPr/>
        </p:nvCxnSpPr>
        <p:spPr>
          <a:xfrm flipH="1">
            <a:off x="3850645" y="3109848"/>
            <a:ext cx="282498" cy="23516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/>
              <p:nvPr/>
            </p:nvSpPr>
            <p:spPr>
              <a:xfrm>
                <a:off x="2231674" y="2933194"/>
                <a:ext cx="5490116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𝑉𝑎𝑟𝑖𝑎𝑏𝑙𝑒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𝐶𝑜𝑚𝑚𝑖𝑡𝑚𝑒𝑛𝑡</m:t>
                      </m:r>
                    </m:oMath>
                  </m:oMathPara>
                </a14:m>
                <a:endParaRPr lang="es-CL" sz="1100"/>
              </a:p>
            </p:txBody>
          </p:sp>
        </mc:Choice>
        <mc:Fallback>
          <p:sp>
            <p:nvSpPr>
              <p:cNvPr id="38" name="CuadroTexto 37">
                <a:extLst>
                  <a:ext uri="{FF2B5EF4-FFF2-40B4-BE49-F238E27FC236}">
                    <a16:creationId xmlns:a16="http://schemas.microsoft.com/office/drawing/2014/main" id="{F5D233A7-2175-4AA2-9D34-7676A9DD8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674" y="2933194"/>
                <a:ext cx="5490116" cy="2616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F36E0FBF-0FA7-43D7-988B-1B22F4CBC592}"/>
                  </a:ext>
                </a:extLst>
              </p:cNvPr>
              <p:cNvSpPr txBox="1"/>
              <p:nvPr/>
            </p:nvSpPr>
            <p:spPr>
              <a:xfrm>
                <a:off x="2106811" y="3602305"/>
                <a:ext cx="4583150" cy="363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CL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b="1" i="1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Sup>
                        <m:sSubSupPr>
                          <m:ctrlPr>
                            <a:rPr lang="es-CL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sub>
                        <m:sup>
                          <m:r>
                            <a:rPr lang="es-CL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𝑚𝑎𝑥</m:t>
                          </m:r>
                        </m:sup>
                      </m:sSubSup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s-CL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p>
                            <m:sSupPr>
                              <m:ctrlPr>
                                <a:rPr lang="es-CL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p>
                              <m:r>
                                <a:rPr lang="es-CL" b="0" i="1" smtClean="0">
                                  <a:latin typeface="Cambria Math" panose="02040503050406030204" pitchFamily="18" charset="0"/>
                                </a:rPr>
                                <m:t>𝑑𝑖𝑠𝑝</m:t>
                              </m:r>
                            </m:sup>
                          </m:sSup>
                        </m:e>
                        <m:sub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CL" i="1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es-CL" b="0" i="1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s-CL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m:rPr>
                          <m:brk m:alnAt="7"/>
                        </m:rP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𝜖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s-CL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s-CL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𝑆𝑜𝑙</m:t>
                      </m:r>
                    </m:oMath>
                  </m:oMathPara>
                </a14:m>
                <a:endParaRPr lang="es-CL"/>
              </a:p>
            </p:txBody>
          </p:sp>
        </mc:Choice>
        <mc:Fallback>
          <p:sp>
            <p:nvSpPr>
              <p:cNvPr id="32" name="CuadroTexto 31">
                <a:extLst>
                  <a:ext uri="{FF2B5EF4-FFF2-40B4-BE49-F238E27FC236}">
                    <a16:creationId xmlns:a16="http://schemas.microsoft.com/office/drawing/2014/main" id="{F36E0FBF-0FA7-43D7-988B-1B22F4CBC5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6811" y="3602305"/>
                <a:ext cx="4583150" cy="36317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B85A9F6F-333D-4F14-AD71-A85C9C0E8951}"/>
              </a:ext>
            </a:extLst>
          </p:cNvPr>
          <p:cNvCxnSpPr>
            <a:cxnSpLocks/>
          </p:cNvCxnSpPr>
          <p:nvPr/>
        </p:nvCxnSpPr>
        <p:spPr>
          <a:xfrm flipH="1" flipV="1">
            <a:off x="3605561" y="3876889"/>
            <a:ext cx="304800" cy="14657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CuadroTexto 36">
                <a:extLst>
                  <a:ext uri="{FF2B5EF4-FFF2-40B4-BE49-F238E27FC236}">
                    <a16:creationId xmlns:a16="http://schemas.microsoft.com/office/drawing/2014/main" id="{C2DDDC53-665A-4DFA-8FBF-596688F10702}"/>
                  </a:ext>
                </a:extLst>
              </p:cNvPr>
              <p:cNvSpPr txBox="1"/>
              <p:nvPr/>
            </p:nvSpPr>
            <p:spPr>
              <a:xfrm>
                <a:off x="3910361" y="4008926"/>
                <a:ext cx="1414346" cy="26161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𝑃𝑒𝑟𝑓𝑖𝑙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𝑠𝑜𝑙𝑎𝑟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CL" sz="1100" b="0" i="1" smtClean="0">
                          <a:latin typeface="Cambria Math" panose="02040503050406030204" pitchFamily="18" charset="0"/>
                        </a:rPr>
                        <m:t>h𝑜𝑟𝑎𝑟𝑖𝑜</m:t>
                      </m:r>
                    </m:oMath>
                  </m:oMathPara>
                </a14:m>
                <a:endParaRPr lang="es-CL" sz="1100"/>
              </a:p>
            </p:txBody>
          </p:sp>
        </mc:Choice>
        <mc:Fallback>
          <p:sp>
            <p:nvSpPr>
              <p:cNvPr id="37" name="CuadroTexto 36">
                <a:extLst>
                  <a:ext uri="{FF2B5EF4-FFF2-40B4-BE49-F238E27FC236}">
                    <a16:creationId xmlns:a16="http://schemas.microsoft.com/office/drawing/2014/main" id="{C2DDDC53-665A-4DFA-8FBF-596688F10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0361" y="4008926"/>
                <a:ext cx="1414346" cy="261610"/>
              </a:xfrm>
              <a:prstGeom prst="rect">
                <a:avLst/>
              </a:prstGeom>
              <a:blipFill>
                <a:blip r:embed="rId12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s-C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9" name="Gráfico 38">
            <a:extLst>
              <a:ext uri="{FF2B5EF4-FFF2-40B4-BE49-F238E27FC236}">
                <a16:creationId xmlns:a16="http://schemas.microsoft.com/office/drawing/2014/main" id="{05B70FCB-46B5-4BFD-8DCF-04C410BD54F0}"/>
              </a:ext>
            </a:extLst>
          </p:cNvPr>
          <p:cNvGraphicFramePr>
            <a:graphicFrameLocks/>
          </p:cNvGraphicFramePr>
          <p:nvPr/>
        </p:nvGraphicFramePr>
        <p:xfrm>
          <a:off x="6777356" y="3257618"/>
          <a:ext cx="1888867" cy="1632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15DD6354-07C3-4201-967C-0A4FA1945191}"/>
              </a:ext>
            </a:extLst>
          </p:cNvPr>
          <p:cNvCxnSpPr>
            <a:cxnSpLocks/>
            <a:stCxn id="39" idx="1"/>
            <a:endCxn id="37" idx="3"/>
          </p:cNvCxnSpPr>
          <p:nvPr/>
        </p:nvCxnSpPr>
        <p:spPr>
          <a:xfrm flipH="1">
            <a:off x="5324707" y="4073869"/>
            <a:ext cx="1452649" cy="65862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962800"/>
      </p:ext>
    </p:extLst>
  </p:cSld>
  <p:clrMapOvr>
    <a:masterClrMapping/>
  </p:clrMapOvr>
</p:sld>
</file>

<file path=ppt/theme/theme1.xml><?xml version="1.0" encoding="utf-8"?>
<a:theme xmlns:a="http://schemas.openxmlformats.org/drawingml/2006/main" name="Lodovico template">
  <a:themeElements>
    <a:clrScheme name="Custom 347">
      <a:dk1>
        <a:srgbClr val="272A36"/>
      </a:dk1>
      <a:lt1>
        <a:srgbClr val="FFFFFF"/>
      </a:lt1>
      <a:dk2>
        <a:srgbClr val="808392"/>
      </a:dk2>
      <a:lt2>
        <a:srgbClr val="E0E0E7"/>
      </a:lt2>
      <a:accent1>
        <a:srgbClr val="FFAD1D"/>
      </a:accent1>
      <a:accent2>
        <a:srgbClr val="EB7700"/>
      </a:accent2>
      <a:accent3>
        <a:srgbClr val="FD7E6B"/>
      </a:accent3>
      <a:accent4>
        <a:srgbClr val="F03131"/>
      </a:accent4>
      <a:accent5>
        <a:srgbClr val="41B5FF"/>
      </a:accent5>
      <a:accent6>
        <a:srgbClr val="1E87CA"/>
      </a:accent6>
      <a:hlink>
        <a:srgbClr val="272A36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2743</Words>
  <Application>Microsoft Office PowerPoint</Application>
  <PresentationFormat>Presentación en pantalla (16:9)</PresentationFormat>
  <Paragraphs>418</Paragraphs>
  <Slides>39</Slides>
  <Notes>29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7" baseType="lpstr">
      <vt:lpstr>Arial</vt:lpstr>
      <vt:lpstr>Barlow Light</vt:lpstr>
      <vt:lpstr>Cambria Math</vt:lpstr>
      <vt:lpstr>Wingdings</vt:lpstr>
      <vt:lpstr>Barlow SemiBold</vt:lpstr>
      <vt:lpstr>Barlow</vt:lpstr>
      <vt:lpstr>CMR10</vt:lpstr>
      <vt:lpstr>Lodovico template</vt:lpstr>
      <vt:lpstr>Auxiliar 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P1. Parte B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P2. Borduria- Syldavia</vt:lpstr>
      <vt:lpstr>Presentación de PowerPoint</vt:lpstr>
      <vt:lpstr>Presentación de PowerPoint</vt:lpstr>
      <vt:lpstr>Presentación de PowerPoint</vt:lpstr>
      <vt:lpstr>P2. Borduria- Syldavia</vt:lpstr>
      <vt:lpstr>Presentación de PowerPoint</vt:lpstr>
      <vt:lpstr>Presentación de PowerPoint</vt:lpstr>
      <vt:lpstr>Presentación de PowerPoint</vt:lpstr>
      <vt:lpstr>P2. Borduria- Syldavia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P2. Borduria- Syldavia:Propuestos</vt:lpstr>
      <vt:lpstr>Auxiliar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1</dc:title>
  <dc:creator>Diland Castro</dc:creator>
  <cp:lastModifiedBy>Diland Castro</cp:lastModifiedBy>
  <cp:revision>1</cp:revision>
  <dcterms:modified xsi:type="dcterms:W3CDTF">2021-09-24T19:44:24Z</dcterms:modified>
</cp:coreProperties>
</file>