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</p:sldMasterIdLst>
  <p:notesMasterIdLst>
    <p:notesMasterId r:id="rId21"/>
  </p:notesMasterIdLst>
  <p:sldIdLst>
    <p:sldId id="256" r:id="rId2"/>
    <p:sldId id="339" r:id="rId3"/>
    <p:sldId id="340" r:id="rId4"/>
    <p:sldId id="341" r:id="rId5"/>
    <p:sldId id="342" r:id="rId6"/>
    <p:sldId id="343" r:id="rId7"/>
    <p:sldId id="344" r:id="rId8"/>
    <p:sldId id="345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</p:sldIdLst>
  <p:sldSz cx="9144000" cy="5143500" type="screen16x9"/>
  <p:notesSz cx="6858000" cy="9144000"/>
  <p:embeddedFontLst>
    <p:embeddedFont>
      <p:font typeface="Montserrat" panose="020B060402020202020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ías Muñoz Flores" initials="MMF" lastIdx="1" clrIdx="0">
    <p:extLst>
      <p:ext uri="{19B8F6BF-5375-455C-9EA6-DF929625EA0E}">
        <p15:presenceInfo xmlns:p15="http://schemas.microsoft.com/office/powerpoint/2012/main" userId="27ad84dbbc56e1e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394"/>
    <a:srgbClr val="FFAB40"/>
    <a:srgbClr val="002060"/>
    <a:srgbClr val="073763"/>
    <a:srgbClr val="EBEBEC"/>
    <a:srgbClr val="000066"/>
    <a:srgbClr val="3D8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A4096AF-F0F4-4DFF-87AC-97C3278ACDB8}">
  <a:tblStyle styleId="{9A4096AF-F0F4-4DFF-87AC-97C3278ACDB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0" autoAdjust="0"/>
    <p:restoredTop sz="91332" autoAdjust="0"/>
  </p:normalViewPr>
  <p:slideViewPr>
    <p:cSldViewPr snapToGrid="0">
      <p:cViewPr varScale="1">
        <p:scale>
          <a:sx n="150" d="100"/>
          <a:sy n="150" d="100"/>
        </p:scale>
        <p:origin x="22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MX" dirty="0"/>
              <a:t>Saludar, presentarme, decir que voy a exponer mi presentación de practica 1 en el instituto de sistemas complejos de ingeniería 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7854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85641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90594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91516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017603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296668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7540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64717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400287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5174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61336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409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82037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69368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6784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78700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9769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2" name="Google Shape;54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3" name="Google Shape;5493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 dirty="0"/>
              <a:t>Los procesos después se ingresaban en un Excel que nos entregaban.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36378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73763">
              <a:alpha val="36862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cxnSp>
        <p:nvCxnSpPr>
          <p:cNvPr id="13" name="Google Shape;13;p2"/>
          <p:cNvCxnSpPr/>
          <p:nvPr/>
        </p:nvCxnSpPr>
        <p:spPr>
          <a:xfrm>
            <a:off x="3811600" y="3578350"/>
            <a:ext cx="1160100" cy="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 and subtitle">
  <p:cSld name="CUSTOM_11_2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/>
          <p:nvPr/>
        </p:nvSpPr>
        <p:spPr>
          <a:xfrm>
            <a:off x="-75150" y="-119000"/>
            <a:ext cx="1484325" cy="3043825"/>
          </a:xfrm>
          <a:custGeom>
            <a:avLst/>
            <a:gdLst/>
            <a:ahLst/>
            <a:cxnLst/>
            <a:rect l="l" t="t" r="r" b="b"/>
            <a:pathLst>
              <a:path w="59373" h="121753" extrusionOk="0">
                <a:moveTo>
                  <a:pt x="59373" y="2004"/>
                </a:moveTo>
                <a:lnTo>
                  <a:pt x="0" y="0"/>
                </a:lnTo>
                <a:lnTo>
                  <a:pt x="751" y="121753"/>
                </a:lnTo>
                <a:close/>
              </a:path>
            </a:pathLst>
          </a:custGeom>
          <a:solidFill>
            <a:srgbClr val="3D85C6"/>
          </a:solidFill>
          <a:ln>
            <a:noFill/>
          </a:ln>
        </p:spPr>
      </p:sp>
      <p:sp>
        <p:nvSpPr>
          <p:cNvPr id="36" name="Google Shape;36;p6"/>
          <p:cNvSpPr/>
          <p:nvPr/>
        </p:nvSpPr>
        <p:spPr>
          <a:xfrm>
            <a:off x="-62625" y="-37600"/>
            <a:ext cx="1559500" cy="2423800"/>
          </a:xfrm>
          <a:custGeom>
            <a:avLst/>
            <a:gdLst/>
            <a:ahLst/>
            <a:cxnLst/>
            <a:rect l="l" t="t" r="r" b="b"/>
            <a:pathLst>
              <a:path w="62380" h="96952" extrusionOk="0">
                <a:moveTo>
                  <a:pt x="501" y="96952"/>
                </a:moveTo>
                <a:lnTo>
                  <a:pt x="0" y="0"/>
                </a:lnTo>
                <a:lnTo>
                  <a:pt x="62380" y="501"/>
                </a:lnTo>
                <a:close/>
              </a:path>
            </a:pathLst>
          </a:custGeom>
          <a:solidFill>
            <a:srgbClr val="073763"/>
          </a:solidFill>
          <a:ln>
            <a:noFill/>
          </a:ln>
        </p:spPr>
      </p:sp>
      <p:sp>
        <p:nvSpPr>
          <p:cNvPr id="37" name="Google Shape;37;p6"/>
          <p:cNvSpPr/>
          <p:nvPr/>
        </p:nvSpPr>
        <p:spPr>
          <a:xfrm rot="10800000">
            <a:off x="7729072" y="2256327"/>
            <a:ext cx="1484325" cy="3043825"/>
          </a:xfrm>
          <a:custGeom>
            <a:avLst/>
            <a:gdLst/>
            <a:ahLst/>
            <a:cxnLst/>
            <a:rect l="l" t="t" r="r" b="b"/>
            <a:pathLst>
              <a:path w="59373" h="121753" extrusionOk="0">
                <a:moveTo>
                  <a:pt x="59373" y="2004"/>
                </a:moveTo>
                <a:lnTo>
                  <a:pt x="0" y="0"/>
                </a:lnTo>
                <a:lnTo>
                  <a:pt x="751" y="121753"/>
                </a:lnTo>
                <a:close/>
              </a:path>
            </a:pathLst>
          </a:custGeom>
          <a:solidFill>
            <a:srgbClr val="3D85C6"/>
          </a:solidFill>
          <a:ln>
            <a:noFill/>
          </a:ln>
        </p:spPr>
      </p:sp>
      <p:sp>
        <p:nvSpPr>
          <p:cNvPr id="38" name="Google Shape;38;p6"/>
          <p:cNvSpPr/>
          <p:nvPr/>
        </p:nvSpPr>
        <p:spPr>
          <a:xfrm rot="10800000">
            <a:off x="7641372" y="2794952"/>
            <a:ext cx="1559500" cy="2423800"/>
          </a:xfrm>
          <a:custGeom>
            <a:avLst/>
            <a:gdLst/>
            <a:ahLst/>
            <a:cxnLst/>
            <a:rect l="l" t="t" r="r" b="b"/>
            <a:pathLst>
              <a:path w="62380" h="96952" extrusionOk="0">
                <a:moveTo>
                  <a:pt x="501" y="96952"/>
                </a:moveTo>
                <a:lnTo>
                  <a:pt x="0" y="0"/>
                </a:lnTo>
                <a:lnTo>
                  <a:pt x="62380" y="501"/>
                </a:lnTo>
                <a:close/>
              </a:path>
            </a:pathLst>
          </a:custGeom>
          <a:solidFill>
            <a:srgbClr val="073763"/>
          </a:solidFill>
          <a:ln>
            <a:noFill/>
          </a:ln>
        </p:spPr>
      </p:sp>
      <p:sp>
        <p:nvSpPr>
          <p:cNvPr id="39" name="Google Shape;39;p6"/>
          <p:cNvSpPr txBox="1">
            <a:spLocks noGrp="1"/>
          </p:cNvSpPr>
          <p:nvPr>
            <p:ph type="ctrTitle"/>
          </p:nvPr>
        </p:nvSpPr>
        <p:spPr>
          <a:xfrm>
            <a:off x="-62625" y="198800"/>
            <a:ext cx="92067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AB40"/>
              </a:buClr>
              <a:buSzPts val="6000"/>
              <a:buNone/>
              <a:defRPr sz="6000">
                <a:solidFill>
                  <a:srgbClr val="FFAB40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subTitle" idx="1"/>
          </p:nvPr>
        </p:nvSpPr>
        <p:spPr>
          <a:xfrm>
            <a:off x="2623850" y="3102034"/>
            <a:ext cx="4076700" cy="6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800"/>
              <a:buFont typeface="Montserrat"/>
              <a:buNone/>
              <a:defRPr sz="2800" b="1" i="0" u="none" strike="noStrike" cap="none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68475" y="15220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Montserrat"/>
              <a:buChar char="●"/>
              <a:defRPr sz="1800" b="0" i="0" u="none" strike="noStrike" cap="non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3"/>
          <p:cNvSpPr txBox="1">
            <a:spLocks noGrp="1"/>
          </p:cNvSpPr>
          <p:nvPr>
            <p:ph type="ctrTitle"/>
          </p:nvPr>
        </p:nvSpPr>
        <p:spPr>
          <a:xfrm>
            <a:off x="311700" y="1545450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sz="6600" dirty="0">
                <a:solidFill>
                  <a:srgbClr val="FFFFFF"/>
                </a:solidFill>
              </a:rPr>
              <a:t>Auxiliar 2</a:t>
            </a:r>
            <a:br>
              <a:rPr lang="es" sz="6600" dirty="0">
                <a:solidFill>
                  <a:srgbClr val="FFFFFF"/>
                </a:solidFill>
              </a:rPr>
            </a:br>
            <a:r>
              <a:rPr lang="es" sz="2800" dirty="0">
                <a:solidFill>
                  <a:srgbClr val="FFFFFF"/>
                </a:solidFill>
              </a:rPr>
              <a:t>Modelamiento y Gurobi</a:t>
            </a:r>
            <a:endParaRPr sz="2800" dirty="0">
              <a:solidFill>
                <a:srgbClr val="FFFFFF"/>
              </a:solidFill>
            </a:endParaRP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F56780FF-2E79-44AF-829C-C07E6D4765F3}"/>
              </a:ext>
            </a:extLst>
          </p:cNvPr>
          <p:cNvCxnSpPr>
            <a:cxnSpLocks/>
          </p:cNvCxnSpPr>
          <p:nvPr/>
        </p:nvCxnSpPr>
        <p:spPr>
          <a:xfrm>
            <a:off x="899652" y="3568553"/>
            <a:ext cx="72783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BB89AD1-51D4-4110-BCCA-1BB6C6B74968}"/>
              </a:ext>
            </a:extLst>
          </p:cNvPr>
          <p:cNvSpPr txBox="1"/>
          <p:nvPr/>
        </p:nvSpPr>
        <p:spPr>
          <a:xfrm>
            <a:off x="3401347" y="4011561"/>
            <a:ext cx="2274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</a:rPr>
              <a:t>Matías Muñoz Flores</a:t>
            </a:r>
          </a:p>
          <a:p>
            <a:pPr algn="ctr"/>
            <a:r>
              <a:rPr lang="es-MX" sz="1600" b="1" dirty="0">
                <a:solidFill>
                  <a:schemeClr val="bg1"/>
                </a:solidFill>
              </a:rPr>
              <a:t>DII U Chile</a:t>
            </a:r>
          </a:p>
          <a:p>
            <a:pPr algn="ctr"/>
            <a:r>
              <a:rPr lang="es-MX" sz="1600" b="1" dirty="0">
                <a:solidFill>
                  <a:schemeClr val="bg1"/>
                </a:solidFill>
              </a:rPr>
              <a:t>otoño 2021</a:t>
            </a:r>
            <a:endParaRPr lang="es-CL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Restricciones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74D429E-3D1A-4886-ABC0-2D2889F3C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871" y="1132634"/>
            <a:ext cx="6809229" cy="5269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agen 6" descr="Texto&#10;&#10;Descripción generada automáticamente con confianza baja">
            <a:extLst>
              <a:ext uri="{FF2B5EF4-FFF2-40B4-BE49-F238E27FC236}">
                <a16:creationId xmlns:a16="http://schemas.microsoft.com/office/drawing/2014/main" id="{B460742F-BC16-4A99-9E3A-B2B82F3A2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385" y="1887537"/>
            <a:ext cx="5410200" cy="1000125"/>
          </a:xfrm>
          <a:prstGeom prst="rect">
            <a:avLst/>
          </a:prstGeom>
        </p:spPr>
      </p:pic>
      <p:grpSp>
        <p:nvGrpSpPr>
          <p:cNvPr id="16" name="Grupo 15">
            <a:extLst>
              <a:ext uri="{FF2B5EF4-FFF2-40B4-BE49-F238E27FC236}">
                <a16:creationId xmlns:a16="http://schemas.microsoft.com/office/drawing/2014/main" id="{B7221515-3CA2-4B71-A474-391091AB2804}"/>
              </a:ext>
            </a:extLst>
          </p:cNvPr>
          <p:cNvGrpSpPr/>
          <p:nvPr/>
        </p:nvGrpSpPr>
        <p:grpSpPr>
          <a:xfrm>
            <a:off x="1675385" y="3970432"/>
            <a:ext cx="5355700" cy="818910"/>
            <a:chOff x="797393" y="1518346"/>
            <a:chExt cx="9399486" cy="1921916"/>
          </a:xfrm>
          <a:solidFill>
            <a:schemeClr val="bg1"/>
          </a:solidFill>
        </p:grpSpPr>
        <p:sp>
          <p:nvSpPr>
            <p:cNvPr id="17" name="Google Shape;283;p38">
              <a:extLst>
                <a:ext uri="{FF2B5EF4-FFF2-40B4-BE49-F238E27FC236}">
                  <a16:creationId xmlns:a16="http://schemas.microsoft.com/office/drawing/2014/main" id="{81E5AAAD-79FB-4DB9-8658-9E86FA2DD707}"/>
                </a:ext>
              </a:extLst>
            </p:cNvPr>
            <p:cNvSpPr txBox="1">
              <a:spLocks/>
            </p:cNvSpPr>
            <p:nvPr/>
          </p:nvSpPr>
          <p:spPr>
            <a:xfrm>
              <a:off x="797394" y="151834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X_k_t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Cantidad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del producto k a producir en semana t.</a:t>
              </a:r>
            </a:p>
          </p:txBody>
        </p:sp>
        <p:sp>
          <p:nvSpPr>
            <p:cNvPr id="18" name="Google Shape;283;p38">
              <a:extLst>
                <a:ext uri="{FF2B5EF4-FFF2-40B4-BE49-F238E27FC236}">
                  <a16:creationId xmlns:a16="http://schemas.microsoft.com/office/drawing/2014/main" id="{1A377E51-F202-4389-9C90-617D1F1E463D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222213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w_k_t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1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se produce el platillo k en semana t,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0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no.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endParaRPr lang="es-MX" sz="500" dirty="0">
                <a:solidFill>
                  <a:srgbClr val="0B5394"/>
                </a:solidFill>
                <a:latin typeface="Montserrat" panose="020B0604020202020204" charset="0"/>
              </a:endParaRPr>
            </a:p>
          </p:txBody>
        </p:sp>
        <p:sp>
          <p:nvSpPr>
            <p:cNvPr id="20" name="Google Shape;283;p38">
              <a:extLst>
                <a:ext uri="{FF2B5EF4-FFF2-40B4-BE49-F238E27FC236}">
                  <a16:creationId xmlns:a16="http://schemas.microsoft.com/office/drawing/2014/main" id="{73406161-7709-492B-AD9B-92D5134B251D}"/>
                </a:ext>
              </a:extLst>
            </p:cNvPr>
            <p:cNvSpPr txBox="1">
              <a:spLocks/>
            </p:cNvSpPr>
            <p:nvPr/>
          </p:nvSpPr>
          <p:spPr>
            <a:xfrm>
              <a:off x="5663517" y="1518346"/>
              <a:ext cx="4533362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I_k_t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Inventario del producto k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final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</a:t>
              </a:r>
            </a:p>
          </p:txBody>
        </p:sp>
        <p:sp>
          <p:nvSpPr>
            <p:cNvPr id="21" name="Google Shape;283;p38">
              <a:extLst>
                <a:ext uri="{FF2B5EF4-FFF2-40B4-BE49-F238E27FC236}">
                  <a16:creationId xmlns:a16="http://schemas.microsoft.com/office/drawing/2014/main" id="{873484A9-9261-4067-BDC9-FCEFEBD85AB4}"/>
                </a:ext>
              </a:extLst>
            </p:cNvPr>
            <p:cNvSpPr txBox="1">
              <a:spLocks/>
            </p:cNvSpPr>
            <p:nvPr/>
          </p:nvSpPr>
          <p:spPr>
            <a:xfrm>
              <a:off x="5663519" y="2222137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y_i_t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Cantidad de Insumo I disponible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inicio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 		</a:t>
              </a:r>
            </a:p>
          </p:txBody>
        </p:sp>
        <p:sp>
          <p:nvSpPr>
            <p:cNvPr id="22" name="Google Shape;283;p38">
              <a:extLst>
                <a:ext uri="{FF2B5EF4-FFF2-40B4-BE49-F238E27FC236}">
                  <a16:creationId xmlns:a16="http://schemas.microsoft.com/office/drawing/2014/main" id="{67D63277-8041-48E3-8E00-EB86C1AB968C}"/>
                </a:ext>
              </a:extLst>
            </p:cNvPr>
            <p:cNvSpPr txBox="1">
              <a:spLocks/>
            </p:cNvSpPr>
            <p:nvPr/>
          </p:nvSpPr>
          <p:spPr>
            <a:xfrm>
              <a:off x="3164340" y="2916162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S_k_z_t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 = 1 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si se produce k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t-1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z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0 si no.  		</a:t>
              </a:r>
              <a:endParaRPr lang="es-MX" sz="5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475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Restricciones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90437BD-2935-4AA8-B599-E43333D6D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" y="1227686"/>
            <a:ext cx="6699250" cy="673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Imagen 8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AE0C123A-7DCA-42F0-8656-35A123754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6025" y="2059614"/>
            <a:ext cx="3086100" cy="866775"/>
          </a:xfrm>
          <a:prstGeom prst="rect">
            <a:avLst/>
          </a:prstGeom>
        </p:spPr>
      </p:pic>
      <p:grpSp>
        <p:nvGrpSpPr>
          <p:cNvPr id="19" name="Grupo 18">
            <a:extLst>
              <a:ext uri="{FF2B5EF4-FFF2-40B4-BE49-F238E27FC236}">
                <a16:creationId xmlns:a16="http://schemas.microsoft.com/office/drawing/2014/main" id="{CA536E5D-0096-448D-B72D-AC69AFE1E9EF}"/>
              </a:ext>
            </a:extLst>
          </p:cNvPr>
          <p:cNvGrpSpPr/>
          <p:nvPr/>
        </p:nvGrpSpPr>
        <p:grpSpPr>
          <a:xfrm>
            <a:off x="1894150" y="4054033"/>
            <a:ext cx="5355700" cy="818910"/>
            <a:chOff x="797393" y="1518346"/>
            <a:chExt cx="9399486" cy="1921916"/>
          </a:xfrm>
          <a:solidFill>
            <a:schemeClr val="bg1"/>
          </a:solidFill>
        </p:grpSpPr>
        <p:sp>
          <p:nvSpPr>
            <p:cNvPr id="20" name="Google Shape;283;p38">
              <a:extLst>
                <a:ext uri="{FF2B5EF4-FFF2-40B4-BE49-F238E27FC236}">
                  <a16:creationId xmlns:a16="http://schemas.microsoft.com/office/drawing/2014/main" id="{EC39E1D8-4CAF-492F-A70E-13EC7DE73231}"/>
                </a:ext>
              </a:extLst>
            </p:cNvPr>
            <p:cNvSpPr txBox="1">
              <a:spLocks/>
            </p:cNvSpPr>
            <p:nvPr/>
          </p:nvSpPr>
          <p:spPr>
            <a:xfrm>
              <a:off x="797394" y="151834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X_k_t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Cantidad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del producto k a producir en semana t.</a:t>
              </a:r>
            </a:p>
          </p:txBody>
        </p:sp>
        <p:sp>
          <p:nvSpPr>
            <p:cNvPr id="21" name="Google Shape;283;p38">
              <a:extLst>
                <a:ext uri="{FF2B5EF4-FFF2-40B4-BE49-F238E27FC236}">
                  <a16:creationId xmlns:a16="http://schemas.microsoft.com/office/drawing/2014/main" id="{32D0E506-8A67-4542-88AA-97CD39B57072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222213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w_k_t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1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se produce el platillo k en semana t,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0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no.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endParaRPr lang="es-MX" sz="500" dirty="0">
                <a:solidFill>
                  <a:srgbClr val="0B5394"/>
                </a:solidFill>
                <a:latin typeface="Montserrat" panose="020B0604020202020204" charset="0"/>
              </a:endParaRPr>
            </a:p>
          </p:txBody>
        </p:sp>
        <p:sp>
          <p:nvSpPr>
            <p:cNvPr id="22" name="Google Shape;283;p38">
              <a:extLst>
                <a:ext uri="{FF2B5EF4-FFF2-40B4-BE49-F238E27FC236}">
                  <a16:creationId xmlns:a16="http://schemas.microsoft.com/office/drawing/2014/main" id="{A8AE39D2-C03B-4AA8-AAC9-5F58BF5128C5}"/>
                </a:ext>
              </a:extLst>
            </p:cNvPr>
            <p:cNvSpPr txBox="1">
              <a:spLocks/>
            </p:cNvSpPr>
            <p:nvPr/>
          </p:nvSpPr>
          <p:spPr>
            <a:xfrm>
              <a:off x="5663517" y="1518346"/>
              <a:ext cx="4533362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I_k_t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Inventario del producto k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final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</a:t>
              </a:r>
            </a:p>
          </p:txBody>
        </p:sp>
        <p:sp>
          <p:nvSpPr>
            <p:cNvPr id="23" name="Google Shape;283;p38">
              <a:extLst>
                <a:ext uri="{FF2B5EF4-FFF2-40B4-BE49-F238E27FC236}">
                  <a16:creationId xmlns:a16="http://schemas.microsoft.com/office/drawing/2014/main" id="{EDE729AA-1D24-4DB2-A61A-DDFFC7A40198}"/>
                </a:ext>
              </a:extLst>
            </p:cNvPr>
            <p:cNvSpPr txBox="1">
              <a:spLocks/>
            </p:cNvSpPr>
            <p:nvPr/>
          </p:nvSpPr>
          <p:spPr>
            <a:xfrm>
              <a:off x="5663519" y="2222137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y_i_t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Cantidad de Insumo I disponible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inicio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 		</a:t>
              </a:r>
            </a:p>
          </p:txBody>
        </p:sp>
        <p:sp>
          <p:nvSpPr>
            <p:cNvPr id="24" name="Google Shape;283;p38">
              <a:extLst>
                <a:ext uri="{FF2B5EF4-FFF2-40B4-BE49-F238E27FC236}">
                  <a16:creationId xmlns:a16="http://schemas.microsoft.com/office/drawing/2014/main" id="{FBA375DA-F76A-44E4-8903-826F20C8DEDF}"/>
                </a:ext>
              </a:extLst>
            </p:cNvPr>
            <p:cNvSpPr txBox="1">
              <a:spLocks/>
            </p:cNvSpPr>
            <p:nvPr/>
          </p:nvSpPr>
          <p:spPr>
            <a:xfrm>
              <a:off x="3164340" y="2916162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S_k_z_t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 = 1 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si se produce k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t-1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z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0 si no.  		</a:t>
              </a:r>
              <a:endParaRPr lang="es-MX" sz="5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986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Restricciones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D126958-A576-4240-B428-0576BB5A39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246" y="1216812"/>
            <a:ext cx="6864350" cy="6960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4021D5A7-778F-4C8D-B9FB-67F206C474D0}"/>
              </a:ext>
            </a:extLst>
          </p:cNvPr>
          <p:cNvGrpSpPr/>
          <p:nvPr/>
        </p:nvGrpSpPr>
        <p:grpSpPr>
          <a:xfrm>
            <a:off x="1894150" y="4054033"/>
            <a:ext cx="5355700" cy="818910"/>
            <a:chOff x="797393" y="1518346"/>
            <a:chExt cx="9399486" cy="1921916"/>
          </a:xfrm>
          <a:solidFill>
            <a:schemeClr val="bg1"/>
          </a:solidFill>
        </p:grpSpPr>
        <p:sp>
          <p:nvSpPr>
            <p:cNvPr id="10" name="Google Shape;283;p38">
              <a:extLst>
                <a:ext uri="{FF2B5EF4-FFF2-40B4-BE49-F238E27FC236}">
                  <a16:creationId xmlns:a16="http://schemas.microsoft.com/office/drawing/2014/main" id="{A9D311BD-23C4-41C3-83F0-EE809D648EB7}"/>
                </a:ext>
              </a:extLst>
            </p:cNvPr>
            <p:cNvSpPr txBox="1">
              <a:spLocks/>
            </p:cNvSpPr>
            <p:nvPr/>
          </p:nvSpPr>
          <p:spPr>
            <a:xfrm>
              <a:off x="797394" y="151834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X_k_t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Cantidad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del producto k a producir en semana t.</a:t>
              </a:r>
            </a:p>
          </p:txBody>
        </p:sp>
        <p:sp>
          <p:nvSpPr>
            <p:cNvPr id="11" name="Google Shape;283;p38">
              <a:extLst>
                <a:ext uri="{FF2B5EF4-FFF2-40B4-BE49-F238E27FC236}">
                  <a16:creationId xmlns:a16="http://schemas.microsoft.com/office/drawing/2014/main" id="{2A2C47CC-EC9E-4669-BFBF-3F5DCD614224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222213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w_k_t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1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se produce el platillo k en semana t,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0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no.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endParaRPr lang="es-MX" sz="500" dirty="0">
                <a:solidFill>
                  <a:srgbClr val="0B5394"/>
                </a:solidFill>
                <a:latin typeface="Montserrat" panose="020B0604020202020204" charset="0"/>
              </a:endParaRPr>
            </a:p>
          </p:txBody>
        </p:sp>
        <p:sp>
          <p:nvSpPr>
            <p:cNvPr id="12" name="Google Shape;283;p38">
              <a:extLst>
                <a:ext uri="{FF2B5EF4-FFF2-40B4-BE49-F238E27FC236}">
                  <a16:creationId xmlns:a16="http://schemas.microsoft.com/office/drawing/2014/main" id="{60ED84A9-05A6-49A7-A5DE-5C6EE7C299A2}"/>
                </a:ext>
              </a:extLst>
            </p:cNvPr>
            <p:cNvSpPr txBox="1">
              <a:spLocks/>
            </p:cNvSpPr>
            <p:nvPr/>
          </p:nvSpPr>
          <p:spPr>
            <a:xfrm>
              <a:off x="5663517" y="1518346"/>
              <a:ext cx="4533362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I_k_t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Inventario del producto k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final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</a:t>
              </a:r>
            </a:p>
          </p:txBody>
        </p:sp>
        <p:sp>
          <p:nvSpPr>
            <p:cNvPr id="13" name="Google Shape;283;p38">
              <a:extLst>
                <a:ext uri="{FF2B5EF4-FFF2-40B4-BE49-F238E27FC236}">
                  <a16:creationId xmlns:a16="http://schemas.microsoft.com/office/drawing/2014/main" id="{04A2030E-403F-4380-A5AD-03D05CF38A9F}"/>
                </a:ext>
              </a:extLst>
            </p:cNvPr>
            <p:cNvSpPr txBox="1">
              <a:spLocks/>
            </p:cNvSpPr>
            <p:nvPr/>
          </p:nvSpPr>
          <p:spPr>
            <a:xfrm>
              <a:off x="5663519" y="2222137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y_i_t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Cantidad de Insumo I disponible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inicio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 		</a:t>
              </a:r>
            </a:p>
          </p:txBody>
        </p:sp>
        <p:sp>
          <p:nvSpPr>
            <p:cNvPr id="15" name="Google Shape;283;p38">
              <a:extLst>
                <a:ext uri="{FF2B5EF4-FFF2-40B4-BE49-F238E27FC236}">
                  <a16:creationId xmlns:a16="http://schemas.microsoft.com/office/drawing/2014/main" id="{F1099D55-B9DE-4AA2-ADFA-D12D5721A04F}"/>
                </a:ext>
              </a:extLst>
            </p:cNvPr>
            <p:cNvSpPr txBox="1">
              <a:spLocks/>
            </p:cNvSpPr>
            <p:nvPr/>
          </p:nvSpPr>
          <p:spPr>
            <a:xfrm>
              <a:off x="3164340" y="2916162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S_k_z_t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 = 1 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si se produce k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t-1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z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0 si no.  		</a:t>
              </a:r>
              <a:endParaRPr lang="es-MX" sz="5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</p:txBody>
        </p:sp>
      </p:grpSp>
      <p:pic>
        <p:nvPicPr>
          <p:cNvPr id="6" name="Imagen 5" descr="Imagen que contiene nombre de la empresa&#10;&#10;Descripción generada automáticamente">
            <a:extLst>
              <a:ext uri="{FF2B5EF4-FFF2-40B4-BE49-F238E27FC236}">
                <a16:creationId xmlns:a16="http://schemas.microsoft.com/office/drawing/2014/main" id="{85A973E3-566F-46A0-846A-389FBE081A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875" y="2069064"/>
            <a:ext cx="5048250" cy="91440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644D00FB-A069-4DB4-9BCA-8D858098658B}"/>
              </a:ext>
            </a:extLst>
          </p:cNvPr>
          <p:cNvSpPr txBox="1"/>
          <p:nvPr/>
        </p:nvSpPr>
        <p:spPr>
          <a:xfrm>
            <a:off x="2617507" y="3681751"/>
            <a:ext cx="40985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a_i_k = cantidad de insumo i para producir 1 producto k  </a:t>
            </a:r>
            <a:endParaRPr lang="es-CL" sz="1000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94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Restricciones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E13461B0-90BA-43C5-A2C7-8B34217E7C4C}"/>
              </a:ext>
            </a:extLst>
          </p:cNvPr>
          <p:cNvGrpSpPr/>
          <p:nvPr/>
        </p:nvGrpSpPr>
        <p:grpSpPr>
          <a:xfrm>
            <a:off x="1894150" y="4054033"/>
            <a:ext cx="5355700" cy="818910"/>
            <a:chOff x="797393" y="1518346"/>
            <a:chExt cx="9399486" cy="1921916"/>
          </a:xfrm>
          <a:solidFill>
            <a:schemeClr val="bg1"/>
          </a:solidFill>
        </p:grpSpPr>
        <p:sp>
          <p:nvSpPr>
            <p:cNvPr id="7" name="Google Shape;283;p38">
              <a:extLst>
                <a:ext uri="{FF2B5EF4-FFF2-40B4-BE49-F238E27FC236}">
                  <a16:creationId xmlns:a16="http://schemas.microsoft.com/office/drawing/2014/main" id="{5F973387-2811-4A11-81AB-BDF383E8AA12}"/>
                </a:ext>
              </a:extLst>
            </p:cNvPr>
            <p:cNvSpPr txBox="1">
              <a:spLocks/>
            </p:cNvSpPr>
            <p:nvPr/>
          </p:nvSpPr>
          <p:spPr>
            <a:xfrm>
              <a:off x="797394" y="151834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X_k_t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Cantidad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del producto k a producir en semana t.</a:t>
              </a:r>
            </a:p>
          </p:txBody>
        </p:sp>
        <p:sp>
          <p:nvSpPr>
            <p:cNvPr id="8" name="Google Shape;283;p38">
              <a:extLst>
                <a:ext uri="{FF2B5EF4-FFF2-40B4-BE49-F238E27FC236}">
                  <a16:creationId xmlns:a16="http://schemas.microsoft.com/office/drawing/2014/main" id="{36E4ACF1-B2F4-483E-A661-277C1F3B4120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222213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w_k_t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1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se produce el platillo k en semana t,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0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no.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endParaRPr lang="es-MX" sz="500" dirty="0">
                <a:solidFill>
                  <a:srgbClr val="0B5394"/>
                </a:solidFill>
                <a:latin typeface="Montserrat" panose="020B0604020202020204" charset="0"/>
              </a:endParaRPr>
            </a:p>
          </p:txBody>
        </p:sp>
        <p:sp>
          <p:nvSpPr>
            <p:cNvPr id="10" name="Google Shape;283;p38">
              <a:extLst>
                <a:ext uri="{FF2B5EF4-FFF2-40B4-BE49-F238E27FC236}">
                  <a16:creationId xmlns:a16="http://schemas.microsoft.com/office/drawing/2014/main" id="{96A66846-2767-48E0-B59B-FE804B353909}"/>
                </a:ext>
              </a:extLst>
            </p:cNvPr>
            <p:cNvSpPr txBox="1">
              <a:spLocks/>
            </p:cNvSpPr>
            <p:nvPr/>
          </p:nvSpPr>
          <p:spPr>
            <a:xfrm>
              <a:off x="5663517" y="1518346"/>
              <a:ext cx="4533362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I_k_t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Inventario del producto k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final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</a:t>
              </a:r>
            </a:p>
          </p:txBody>
        </p:sp>
        <p:sp>
          <p:nvSpPr>
            <p:cNvPr id="11" name="Google Shape;283;p38">
              <a:extLst>
                <a:ext uri="{FF2B5EF4-FFF2-40B4-BE49-F238E27FC236}">
                  <a16:creationId xmlns:a16="http://schemas.microsoft.com/office/drawing/2014/main" id="{A5982812-B1F7-4D3C-9DB3-A1AEAC60C51B}"/>
                </a:ext>
              </a:extLst>
            </p:cNvPr>
            <p:cNvSpPr txBox="1">
              <a:spLocks/>
            </p:cNvSpPr>
            <p:nvPr/>
          </p:nvSpPr>
          <p:spPr>
            <a:xfrm>
              <a:off x="5663519" y="2222137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y_i_t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Cantidad de Insumo I disponible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inicio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 		</a:t>
              </a:r>
            </a:p>
          </p:txBody>
        </p:sp>
        <p:sp>
          <p:nvSpPr>
            <p:cNvPr id="12" name="Google Shape;283;p38">
              <a:extLst>
                <a:ext uri="{FF2B5EF4-FFF2-40B4-BE49-F238E27FC236}">
                  <a16:creationId xmlns:a16="http://schemas.microsoft.com/office/drawing/2014/main" id="{C9D7D4E3-E797-48D7-B85E-DC15C508F31E}"/>
                </a:ext>
              </a:extLst>
            </p:cNvPr>
            <p:cNvSpPr txBox="1">
              <a:spLocks/>
            </p:cNvSpPr>
            <p:nvPr/>
          </p:nvSpPr>
          <p:spPr>
            <a:xfrm>
              <a:off x="3164340" y="2916162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S_k_z_t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 = 1 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si se produce k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t-1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z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0 si no.  		</a:t>
              </a:r>
              <a:endParaRPr lang="es-MX" sz="5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</p:txBody>
        </p:sp>
      </p:grpSp>
      <p:pic>
        <p:nvPicPr>
          <p:cNvPr id="13" name="Imagen 12">
            <a:extLst>
              <a:ext uri="{FF2B5EF4-FFF2-40B4-BE49-F238E27FC236}">
                <a16:creationId xmlns:a16="http://schemas.microsoft.com/office/drawing/2014/main" id="{B80214C6-11E7-45F8-9CAB-8B3999094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23" y="907127"/>
            <a:ext cx="8025952" cy="960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Imagen 15" descr="Word&#10;&#10;Descripción generada automáticamente con confianza media">
            <a:extLst>
              <a:ext uri="{FF2B5EF4-FFF2-40B4-BE49-F238E27FC236}">
                <a16:creationId xmlns:a16="http://schemas.microsoft.com/office/drawing/2014/main" id="{743DD8CF-8466-4DD0-849C-B4EA23F4E8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4012" y="2112238"/>
            <a:ext cx="5895975" cy="116205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515EBAC8-04E5-4CB5-996B-65F7F8C13AEC}"/>
              </a:ext>
            </a:extLst>
          </p:cNvPr>
          <p:cNvSpPr txBox="1"/>
          <p:nvPr/>
        </p:nvSpPr>
        <p:spPr>
          <a:xfrm>
            <a:off x="4666802" y="3800307"/>
            <a:ext cx="223564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800" dirty="0" err="1">
                <a:solidFill>
                  <a:srgbClr val="0B5394"/>
                </a:solidFill>
                <a:latin typeface="Montserrat" panose="020B0604020202020204" charset="0"/>
              </a:rPr>
              <a:t>B_i</a:t>
            </a:r>
            <a:r>
              <a:rPr lang="es-MX" sz="800" dirty="0">
                <a:solidFill>
                  <a:srgbClr val="0B5394"/>
                </a:solidFill>
                <a:latin typeface="Montserrat" panose="020B0604020202020204" charset="0"/>
              </a:rPr>
              <a:t> = Inventario de insumos inicial</a:t>
            </a:r>
            <a:endParaRPr lang="es-CL" sz="8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B3F2D620-87FD-441F-B30E-D97CE4F3D25A}"/>
              </a:ext>
            </a:extLst>
          </p:cNvPr>
          <p:cNvSpPr txBox="1"/>
          <p:nvPr/>
        </p:nvSpPr>
        <p:spPr>
          <a:xfrm>
            <a:off x="1799348" y="3788259"/>
            <a:ext cx="2677850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800" dirty="0" err="1">
                <a:solidFill>
                  <a:srgbClr val="0B5394"/>
                </a:solidFill>
                <a:latin typeface="Montserrat" panose="020B0604020202020204" charset="0"/>
              </a:rPr>
              <a:t>g_i_t</a:t>
            </a:r>
            <a:r>
              <a:rPr lang="es-MX" sz="800" dirty="0">
                <a:solidFill>
                  <a:srgbClr val="0B5394"/>
                </a:solidFill>
                <a:latin typeface="Montserrat" panose="020B0604020202020204" charset="0"/>
              </a:rPr>
              <a:t> = abastecimiento de insumo i en semana t </a:t>
            </a:r>
            <a:endParaRPr lang="es-CL" sz="800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42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Restricciones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9BE990-F98A-4E6B-AB8D-369C612AF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141" y="1013729"/>
            <a:ext cx="2819400" cy="438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B886E20F-1A45-41B4-936B-5505595E4449}"/>
              </a:ext>
            </a:extLst>
          </p:cNvPr>
          <p:cNvSpPr txBox="1"/>
          <p:nvPr/>
        </p:nvSpPr>
        <p:spPr>
          <a:xfrm>
            <a:off x="4364038" y="971194"/>
            <a:ext cx="4645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ts val="2800"/>
            </a:pPr>
            <a:r>
              <a:rPr lang="es-MX" sz="1400" b="1" dirty="0">
                <a:solidFill>
                  <a:srgbClr val="FF0000"/>
                </a:solidFill>
                <a:latin typeface="Montserrat" panose="020B0604020202020204" charset="0"/>
              </a:rPr>
              <a:t>SIEMPRE DEBE HABER UNA RESTRICCIÓN QUE RELACIONE 2 TIPOS DE VARIABLES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703F5A73-3705-4306-B67C-4347FD6D5940}"/>
              </a:ext>
            </a:extLst>
          </p:cNvPr>
          <p:cNvGrpSpPr/>
          <p:nvPr/>
        </p:nvGrpSpPr>
        <p:grpSpPr>
          <a:xfrm>
            <a:off x="1352460" y="1945832"/>
            <a:ext cx="6439079" cy="1819717"/>
            <a:chOff x="797393" y="1518346"/>
            <a:chExt cx="9399486" cy="1921916"/>
          </a:xfrm>
          <a:solidFill>
            <a:schemeClr val="bg1"/>
          </a:solidFill>
        </p:grpSpPr>
        <p:sp>
          <p:nvSpPr>
            <p:cNvPr id="18" name="Google Shape;283;p38">
              <a:extLst>
                <a:ext uri="{FF2B5EF4-FFF2-40B4-BE49-F238E27FC236}">
                  <a16:creationId xmlns:a16="http://schemas.microsoft.com/office/drawing/2014/main" id="{1340CE77-5913-4BAF-B550-ADF6D5A1F84E}"/>
                </a:ext>
              </a:extLst>
            </p:cNvPr>
            <p:cNvSpPr txBox="1">
              <a:spLocks/>
            </p:cNvSpPr>
            <p:nvPr/>
          </p:nvSpPr>
          <p:spPr>
            <a:xfrm>
              <a:off x="797394" y="151834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100" b="1" dirty="0" err="1">
                  <a:solidFill>
                    <a:srgbClr val="0B5394"/>
                  </a:solidFill>
                  <a:latin typeface="Montserrat" panose="020B0604020202020204" charset="0"/>
                </a:rPr>
                <a:t>X_k_t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11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Cantidad </a:t>
              </a:r>
              <a:r>
                <a:rPr lang="es-MX" sz="1100" dirty="0">
                  <a:solidFill>
                    <a:srgbClr val="0B5394"/>
                  </a:solidFill>
                  <a:latin typeface="Montserrat" panose="020B0604020202020204" charset="0"/>
                </a:rPr>
                <a:t>del producto k a producir en semana t.</a:t>
              </a:r>
            </a:p>
          </p:txBody>
        </p:sp>
        <p:sp>
          <p:nvSpPr>
            <p:cNvPr id="19" name="Google Shape;283;p38">
              <a:extLst>
                <a:ext uri="{FF2B5EF4-FFF2-40B4-BE49-F238E27FC236}">
                  <a16:creationId xmlns:a16="http://schemas.microsoft.com/office/drawing/2014/main" id="{BE0565A3-71BA-40CA-8333-F849BA1E27EC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222213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100" b="1" dirty="0" err="1">
                  <a:solidFill>
                    <a:srgbClr val="0B5394"/>
                  </a:solidFill>
                  <a:latin typeface="Montserrat" panose="020B0604020202020204" charset="0"/>
                </a:rPr>
                <a:t>w_k_t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11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1 </a:t>
              </a:r>
              <a:r>
                <a:rPr lang="es-MX" sz="1100" dirty="0">
                  <a:solidFill>
                    <a:srgbClr val="0B5394"/>
                  </a:solidFill>
                  <a:latin typeface="Montserrat" panose="020B0604020202020204" charset="0"/>
                </a:rPr>
                <a:t>si se produce el platillo k en semana t, 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0 </a:t>
              </a:r>
              <a:r>
                <a:rPr lang="es-MX" sz="1100" dirty="0">
                  <a:solidFill>
                    <a:srgbClr val="0B5394"/>
                  </a:solidFill>
                  <a:latin typeface="Montserrat" panose="020B0604020202020204" charset="0"/>
                </a:rPr>
                <a:t>si no. 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endParaRPr lang="es-MX" sz="1100" dirty="0">
                <a:solidFill>
                  <a:srgbClr val="0B5394"/>
                </a:solidFill>
                <a:latin typeface="Montserrat" panose="020B0604020202020204" charset="0"/>
              </a:endParaRPr>
            </a:p>
          </p:txBody>
        </p:sp>
        <p:sp>
          <p:nvSpPr>
            <p:cNvPr id="20" name="Google Shape;283;p38">
              <a:extLst>
                <a:ext uri="{FF2B5EF4-FFF2-40B4-BE49-F238E27FC236}">
                  <a16:creationId xmlns:a16="http://schemas.microsoft.com/office/drawing/2014/main" id="{2D2839E0-9676-4885-AED7-D23405353302}"/>
                </a:ext>
              </a:extLst>
            </p:cNvPr>
            <p:cNvSpPr txBox="1">
              <a:spLocks/>
            </p:cNvSpPr>
            <p:nvPr/>
          </p:nvSpPr>
          <p:spPr>
            <a:xfrm>
              <a:off x="5663517" y="1518346"/>
              <a:ext cx="4533362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100" b="1" dirty="0" err="1">
                  <a:solidFill>
                    <a:srgbClr val="0B5394"/>
                  </a:solidFill>
                  <a:latin typeface="Montserrat" panose="020B0604020202020204" charset="0"/>
                </a:rPr>
                <a:t>I_k_t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1100" dirty="0">
                  <a:solidFill>
                    <a:srgbClr val="0B5394"/>
                  </a:solidFill>
                  <a:latin typeface="Montserrat" panose="020B0604020202020204" charset="0"/>
                </a:rPr>
                <a:t>= Inventario del producto k al 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final</a:t>
              </a:r>
              <a:r>
                <a:rPr lang="es-MX" sz="11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</a:t>
              </a:r>
            </a:p>
          </p:txBody>
        </p:sp>
        <p:sp>
          <p:nvSpPr>
            <p:cNvPr id="21" name="Google Shape;283;p38">
              <a:extLst>
                <a:ext uri="{FF2B5EF4-FFF2-40B4-BE49-F238E27FC236}">
                  <a16:creationId xmlns:a16="http://schemas.microsoft.com/office/drawing/2014/main" id="{5C3E804B-F2BF-4B6B-A8AB-A5F283B3E389}"/>
                </a:ext>
              </a:extLst>
            </p:cNvPr>
            <p:cNvSpPr txBox="1">
              <a:spLocks/>
            </p:cNvSpPr>
            <p:nvPr/>
          </p:nvSpPr>
          <p:spPr>
            <a:xfrm>
              <a:off x="5663519" y="2222137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100" b="1" dirty="0" err="1">
                  <a:solidFill>
                    <a:srgbClr val="0B5394"/>
                  </a:solidFill>
                  <a:latin typeface="Montserrat" panose="020B0604020202020204" charset="0"/>
                </a:rPr>
                <a:t>y_i_t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1100" dirty="0">
                  <a:solidFill>
                    <a:srgbClr val="0B5394"/>
                  </a:solidFill>
                  <a:latin typeface="Montserrat" panose="020B0604020202020204" charset="0"/>
                </a:rPr>
                <a:t>= Cantidad de Insumo I disponible al </a:t>
              </a:r>
              <a:r>
                <a:rPr lang="es-MX" sz="1100" b="1" dirty="0">
                  <a:solidFill>
                    <a:srgbClr val="0B5394"/>
                  </a:solidFill>
                  <a:latin typeface="Montserrat" panose="020B0604020202020204" charset="0"/>
                </a:rPr>
                <a:t>inicio</a:t>
              </a:r>
              <a:r>
                <a:rPr lang="es-MX" sz="11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 		</a:t>
              </a:r>
            </a:p>
          </p:txBody>
        </p:sp>
        <p:sp>
          <p:nvSpPr>
            <p:cNvPr id="22" name="Google Shape;283;p38">
              <a:extLst>
                <a:ext uri="{FF2B5EF4-FFF2-40B4-BE49-F238E27FC236}">
                  <a16:creationId xmlns:a16="http://schemas.microsoft.com/office/drawing/2014/main" id="{969ECBC8-4F9E-4326-8207-2E5F6917BEC1}"/>
                </a:ext>
              </a:extLst>
            </p:cNvPr>
            <p:cNvSpPr txBox="1">
              <a:spLocks/>
            </p:cNvSpPr>
            <p:nvPr/>
          </p:nvSpPr>
          <p:spPr>
            <a:xfrm>
              <a:off x="3164340" y="2916162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1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S_k_z_t</a:t>
              </a:r>
              <a:r>
                <a:rPr lang="es-MX" sz="11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 = 1 </a:t>
              </a:r>
              <a:r>
                <a:rPr lang="es-MX" sz="11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si se produce k en semana </a:t>
              </a:r>
              <a:r>
                <a:rPr lang="es-MX" sz="11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t-1</a:t>
              </a:r>
              <a:r>
                <a:rPr lang="es-MX" sz="11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z en semana </a:t>
              </a:r>
              <a:r>
                <a:rPr lang="es-MX" sz="11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</a:t>
              </a:r>
              <a:r>
                <a:rPr lang="es-MX" sz="11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0 si no.  		</a:t>
              </a:r>
              <a:endParaRPr lang="es-MX" sz="11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2232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Restricciones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9BE990-F98A-4E6B-AB8D-369C612AF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141" y="1013729"/>
            <a:ext cx="2819400" cy="438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2B9B723-21A7-4774-B72A-21D1ABEFE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75" y="1803017"/>
            <a:ext cx="8020050" cy="45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F8F0165-7435-46F7-A692-7BC48814E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1900" y="2664209"/>
            <a:ext cx="43434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2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Restricciones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9BE990-F98A-4E6B-AB8D-369C612AF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141" y="1013729"/>
            <a:ext cx="2819400" cy="438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DD19860-A30D-49EC-AFB8-D54F17BBA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715" y="1640069"/>
            <a:ext cx="8242570" cy="6471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Imagen 9" descr="Texto&#10;&#10;Descripción generada automáticamente">
            <a:extLst>
              <a:ext uri="{FF2B5EF4-FFF2-40B4-BE49-F238E27FC236}">
                <a16:creationId xmlns:a16="http://schemas.microsoft.com/office/drawing/2014/main" id="{3BEF60AD-D410-41CA-AD5B-EBB870F729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5987" y="2571750"/>
            <a:ext cx="4772025" cy="8382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CDD4112-8112-44BD-B711-D0308C7A90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286" y="3607746"/>
            <a:ext cx="5305425" cy="457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1469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Restricciones</a:t>
            </a:r>
          </a:p>
        </p:txBody>
      </p:sp>
      <p:pic>
        <p:nvPicPr>
          <p:cNvPr id="3" name="Imagen 2" descr="Texto&#10;&#10;Descripción generada automáticamente">
            <a:extLst>
              <a:ext uri="{FF2B5EF4-FFF2-40B4-BE49-F238E27FC236}">
                <a16:creationId xmlns:a16="http://schemas.microsoft.com/office/drawing/2014/main" id="{30462819-6FE0-48CB-95AD-EEE494317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639" y="1416051"/>
            <a:ext cx="6972721" cy="2120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0076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459420" y="111462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Función objetivo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6E206A3-CFE3-49D0-ADB4-C30704569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553" y="1159662"/>
            <a:ext cx="7230894" cy="666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5CDF95D-B7F5-4A0C-9BC5-8CAE50D63C47}"/>
              </a:ext>
            </a:extLst>
          </p:cNvPr>
          <p:cNvSpPr txBox="1"/>
          <p:nvPr/>
        </p:nvSpPr>
        <p:spPr>
          <a:xfrm>
            <a:off x="231775" y="1888571"/>
            <a:ext cx="86804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SzPts val="2800"/>
            </a:pPr>
            <a:r>
              <a:rPr lang="es-MX" sz="1200" b="1" dirty="0">
                <a:solidFill>
                  <a:srgbClr val="FF0000"/>
                </a:solidFill>
                <a:latin typeface="Montserrat" panose="020B0604020202020204" charset="0"/>
              </a:rPr>
              <a:t>Si te dan costos en los parámetros, siempre debe haber una variable que los acompañe.</a:t>
            </a:r>
          </a:p>
          <a:p>
            <a:pPr algn="ctr">
              <a:buSzPts val="2800"/>
            </a:pPr>
            <a:r>
              <a:rPr lang="es-MX" sz="1200" b="1" dirty="0">
                <a:solidFill>
                  <a:srgbClr val="FF0000"/>
                </a:solidFill>
                <a:latin typeface="Montserrat" panose="020B0604020202020204" charset="0"/>
              </a:rPr>
              <a:t>La FO siempre es lo más fácil de escribir.</a:t>
            </a:r>
          </a:p>
          <a:p>
            <a:pPr algn="ctr">
              <a:buSzPts val="2800"/>
            </a:pPr>
            <a:r>
              <a:rPr lang="es-MX" sz="1200" b="1" dirty="0">
                <a:solidFill>
                  <a:srgbClr val="FF0000"/>
                </a:solidFill>
                <a:latin typeface="Montserrat" panose="020B0604020202020204" charset="0"/>
              </a:rPr>
              <a:t>Nunca hay “para todo” en una función objetivo. </a:t>
            </a:r>
          </a:p>
        </p:txBody>
      </p:sp>
      <p:pic>
        <p:nvPicPr>
          <p:cNvPr id="6" name="Imagen 5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28F6A785-83D0-446B-9F04-D06503CF78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5019" y="2909178"/>
            <a:ext cx="54102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04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457526" y="163962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Parte computacional</a:t>
            </a:r>
          </a:p>
        </p:txBody>
      </p:sp>
    </p:spTree>
    <p:extLst>
      <p:ext uri="{BB962C8B-B14F-4D97-AF65-F5344CB8AC3E}">
        <p14:creationId xmlns:p14="http://schemas.microsoft.com/office/powerpoint/2010/main" val="3476946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283;p38">
            <a:extLst>
              <a:ext uri="{FF2B5EF4-FFF2-40B4-BE49-F238E27FC236}">
                <a16:creationId xmlns:a16="http://schemas.microsoft.com/office/drawing/2014/main" id="{6EE35435-23C9-4A65-95C9-D1DA6D5447DF}"/>
              </a:ext>
            </a:extLst>
          </p:cNvPr>
          <p:cNvSpPr txBox="1">
            <a:spLocks/>
          </p:cNvSpPr>
          <p:nvPr/>
        </p:nvSpPr>
        <p:spPr>
          <a:xfrm>
            <a:off x="1695450" y="188173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 Producción en </a:t>
            </a:r>
            <a:r>
              <a:rPr lang="es-MX" sz="2400" b="1" dirty="0" err="1">
                <a:solidFill>
                  <a:srgbClr val="0B5394"/>
                </a:solidFill>
                <a:latin typeface="Montserrat" panose="020B0604020202020204" charset="0"/>
              </a:rPr>
              <a:t>Optitalia</a:t>
            </a:r>
            <a:endParaRPr lang="es-MX" sz="24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926522" y="712273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373EF72B-B6E1-4159-908C-481DF067453F}"/>
              </a:ext>
            </a:extLst>
          </p:cNvPr>
          <p:cNvSpPr txBox="1"/>
          <p:nvPr/>
        </p:nvSpPr>
        <p:spPr>
          <a:xfrm>
            <a:off x="1095885" y="774796"/>
            <a:ext cx="71337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 err="1">
                <a:solidFill>
                  <a:srgbClr val="0B5394"/>
                </a:solidFill>
                <a:latin typeface="Montserrat" panose="020B0604020202020204" charset="0"/>
              </a:rPr>
              <a:t>Optitalia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 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es una empresa que produce comida italiana para venta por mayor.  La empresa tiene una gran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planta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y un gran centro de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distribución. </a:t>
            </a:r>
          </a:p>
          <a:p>
            <a:pPr algn="just"/>
            <a:endParaRPr lang="es-MX" b="1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algn="just"/>
            <a:r>
              <a:rPr lang="es-MX" dirty="0" err="1">
                <a:solidFill>
                  <a:srgbClr val="0B5394"/>
                </a:solidFill>
                <a:latin typeface="Montserrat" panose="020B0604020202020204" charset="0"/>
              </a:rPr>
              <a:t>Optitalia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desea planificar sus operaciones de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producción y distribución 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de sus productos para las siguientes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12 semanas,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con detalle semanal. </a:t>
            </a:r>
          </a:p>
          <a:p>
            <a:pPr algn="just"/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algn="just"/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La empresa tiene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4 productos: 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Fetuccini, Ravioli, Pizza y Gnocchi (F,R,P y G). Los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insumos 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principales son Harina, Queso y Lácteos (H,Q y 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marL="285750" lvl="5" indent="-285750">
              <a:buFont typeface="Arial" panose="020B0604020202020204" pitchFamily="34" charset="0"/>
              <a:buChar char="•"/>
            </a:pPr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>
              <a:solidFill>
                <a:srgbClr val="0B5394"/>
              </a:solidFill>
              <a:latin typeface="Montserrat" panose="020B0604020202020204" charset="0"/>
            </a:endParaRPr>
          </a:p>
          <a:p>
            <a:endParaRPr lang="es-MX" b="1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lvl="2"/>
            <a:endParaRPr lang="es-MX" b="1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>
              <a:solidFill>
                <a:srgbClr val="0B5394"/>
              </a:solidFill>
              <a:latin typeface="Montserrat" panose="020B0604020202020204" charset="0"/>
            </a:endParaRPr>
          </a:p>
          <a:p>
            <a:endParaRPr lang="es-MX" dirty="0">
              <a:latin typeface="Montserrat" panose="020B0604020202020204" charset="0"/>
            </a:endParaRPr>
          </a:p>
          <a:p>
            <a:endParaRPr lang="es-CL" dirty="0">
              <a:latin typeface="Montserrat" panose="020B060402020202020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B0C6256-5A30-4897-B1AE-8E8E4E1FD288}"/>
              </a:ext>
            </a:extLst>
          </p:cNvPr>
          <p:cNvSpPr txBox="1"/>
          <p:nvPr/>
        </p:nvSpPr>
        <p:spPr>
          <a:xfrm>
            <a:off x="3186512" y="2813050"/>
            <a:ext cx="2533650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Producir y distribuir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12 semanas.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Productos F,R,P y 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Insumos H,Q y 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18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283;p38">
            <a:extLst>
              <a:ext uri="{FF2B5EF4-FFF2-40B4-BE49-F238E27FC236}">
                <a16:creationId xmlns:a16="http://schemas.microsoft.com/office/drawing/2014/main" id="{6EE35435-23C9-4A65-95C9-D1DA6D5447DF}"/>
              </a:ext>
            </a:extLst>
          </p:cNvPr>
          <p:cNvSpPr txBox="1">
            <a:spLocks/>
          </p:cNvSpPr>
          <p:nvPr/>
        </p:nvSpPr>
        <p:spPr>
          <a:xfrm>
            <a:off x="1695450" y="188173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 Producción en </a:t>
            </a:r>
            <a:r>
              <a:rPr lang="es-MX" sz="2400" b="1" dirty="0" err="1">
                <a:solidFill>
                  <a:srgbClr val="0B5394"/>
                </a:solidFill>
                <a:latin typeface="Montserrat" panose="020B0604020202020204" charset="0"/>
              </a:rPr>
              <a:t>Optitalia</a:t>
            </a:r>
            <a:endParaRPr lang="es-MX" sz="24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926522" y="712273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373EF72B-B6E1-4159-908C-481DF067453F}"/>
              </a:ext>
            </a:extLst>
          </p:cNvPr>
          <p:cNvSpPr txBox="1"/>
          <p:nvPr/>
        </p:nvSpPr>
        <p:spPr>
          <a:xfrm>
            <a:off x="1108585" y="802035"/>
            <a:ext cx="71337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El Centro de Distribución tiene </a:t>
            </a:r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requerimientos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 establecidos por</a:t>
            </a:r>
          </a:p>
          <a:p>
            <a:pPr algn="just"/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producto y por semana 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que la planta tiene el compromiso de </a:t>
            </a:r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satisfacer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.</a:t>
            </a:r>
          </a:p>
          <a:p>
            <a:pPr algn="just"/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algn="just"/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La </a:t>
            </a:r>
            <a:r>
              <a:rPr lang="es-MX" b="1" i="0" u="none" strike="noStrike" baseline="0" dirty="0">
                <a:solidFill>
                  <a:schemeClr val="accent1"/>
                </a:solidFill>
                <a:latin typeface="Montserrat" panose="020B0604020202020204" charset="0"/>
              </a:rPr>
              <a:t>demanda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 del </a:t>
            </a:r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producto k 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para la </a:t>
            </a:r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semana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 </a:t>
            </a:r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t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 la llamaremos </a:t>
            </a:r>
            <a:r>
              <a:rPr lang="es-MX" b="1" i="0" u="none" strike="noStrike" baseline="0" dirty="0" err="1">
                <a:solidFill>
                  <a:srgbClr val="0B5394"/>
                </a:solidFill>
                <a:latin typeface="Montserrat" panose="020B0604020202020204" charset="0"/>
              </a:rPr>
              <a:t>d_k_t</a:t>
            </a:r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. </a:t>
            </a:r>
          </a:p>
          <a:p>
            <a:pPr algn="just"/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algn="just"/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Los coeficientes técnicos que permiten calcular el </a:t>
            </a:r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consumo de los insumos 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por cada producto lo llamaremos </a:t>
            </a:r>
            <a:r>
              <a:rPr lang="es-MX" b="1" i="0" u="none" strike="noStrike" baseline="0" dirty="0" err="1">
                <a:solidFill>
                  <a:srgbClr val="0B5394"/>
                </a:solidFill>
                <a:latin typeface="Montserrat" panose="020B0604020202020204" charset="0"/>
              </a:rPr>
              <a:t>a_i_k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, que representa la </a:t>
            </a:r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cantidad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 de </a:t>
            </a:r>
            <a:r>
              <a:rPr lang="es-MX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insumo i 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que se requiere para producir </a:t>
            </a:r>
            <a:r>
              <a:rPr lang="es-MX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una</a:t>
            </a:r>
            <a:r>
              <a:rPr lang="es-MX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 unidad </a:t>
            </a:r>
            <a:r>
              <a:rPr lang="es-CL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del </a:t>
            </a:r>
            <a:r>
              <a:rPr lang="es-CL" b="1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producto k</a:t>
            </a:r>
            <a:r>
              <a:rPr lang="es-CL" b="0" i="0" u="none" strike="noStrike" baseline="0" dirty="0">
                <a:solidFill>
                  <a:srgbClr val="0B5394"/>
                </a:solidFill>
                <a:latin typeface="Montserrat" panose="020B0604020202020204" charset="0"/>
              </a:rPr>
              <a:t>.</a:t>
            </a:r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B0C6256-5A30-4897-B1AE-8E8E4E1FD288}"/>
              </a:ext>
            </a:extLst>
          </p:cNvPr>
          <p:cNvSpPr txBox="1"/>
          <p:nvPr/>
        </p:nvSpPr>
        <p:spPr>
          <a:xfrm>
            <a:off x="729898" y="3138735"/>
            <a:ext cx="1931104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Producir y distribuir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12 semanas.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Productos F,R,P y 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Insumos H,Q y 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3BEA824-5800-4F0E-AAD8-8352C5FFA34A}"/>
              </a:ext>
            </a:extLst>
          </p:cNvPr>
          <p:cNvSpPr txBox="1"/>
          <p:nvPr/>
        </p:nvSpPr>
        <p:spPr>
          <a:xfrm>
            <a:off x="3161948" y="3165970"/>
            <a:ext cx="193110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Restricción semanal y de producto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Demanda d_k_t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Ingredientes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a_i_k</a:t>
            </a:r>
            <a:endParaRPr lang="es-MX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46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283;p38">
            <a:extLst>
              <a:ext uri="{FF2B5EF4-FFF2-40B4-BE49-F238E27FC236}">
                <a16:creationId xmlns:a16="http://schemas.microsoft.com/office/drawing/2014/main" id="{6EE35435-23C9-4A65-95C9-D1DA6D5447DF}"/>
              </a:ext>
            </a:extLst>
          </p:cNvPr>
          <p:cNvSpPr txBox="1">
            <a:spLocks/>
          </p:cNvSpPr>
          <p:nvPr/>
        </p:nvSpPr>
        <p:spPr>
          <a:xfrm>
            <a:off x="1695450" y="188173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 Producción en </a:t>
            </a:r>
            <a:r>
              <a:rPr lang="es-MX" sz="2400" b="1" dirty="0" err="1">
                <a:solidFill>
                  <a:srgbClr val="0B5394"/>
                </a:solidFill>
                <a:latin typeface="Montserrat" panose="020B0604020202020204" charset="0"/>
              </a:rPr>
              <a:t>Optitalia</a:t>
            </a:r>
            <a:endParaRPr lang="es-MX" sz="24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926522" y="712273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373EF72B-B6E1-4159-908C-481DF067453F}"/>
              </a:ext>
            </a:extLst>
          </p:cNvPr>
          <p:cNvSpPr txBox="1"/>
          <p:nvPr/>
        </p:nvSpPr>
        <p:spPr>
          <a:xfrm>
            <a:off x="1108585" y="802035"/>
            <a:ext cx="713371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La planta dispone de un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 inventario inicial 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de cada insumo, que llamaremos </a:t>
            </a:r>
            <a:r>
              <a:rPr lang="es-MX" dirty="0" err="1">
                <a:solidFill>
                  <a:srgbClr val="0B5394"/>
                </a:solidFill>
                <a:latin typeface="Montserrat" panose="020B0604020202020204" charset="0"/>
              </a:rPr>
              <a:t>B_i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, para el insumo i. </a:t>
            </a:r>
          </a:p>
          <a:p>
            <a:pPr algn="just"/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algn="just"/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Hay un compromiso de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abastecimiento 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de insumos, que nos indica que al inicio de la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semana t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, llegará un pedido con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 </a:t>
            </a:r>
            <a:r>
              <a:rPr lang="es-MX" b="1" dirty="0" err="1">
                <a:solidFill>
                  <a:srgbClr val="0B5394"/>
                </a:solidFill>
                <a:latin typeface="Montserrat" panose="020B0604020202020204" charset="0"/>
              </a:rPr>
              <a:t>g_i,t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 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unidades del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insumo i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, que estarán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disponibles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para el mismo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periodo t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. </a:t>
            </a:r>
          </a:p>
          <a:p>
            <a:pPr algn="just"/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algn="just"/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</a:t>
            </a:r>
            <a:r>
              <a:rPr lang="es-MX" dirty="0" err="1">
                <a:solidFill>
                  <a:srgbClr val="0B5394"/>
                </a:solidFill>
                <a:latin typeface="Montserrat" panose="020B0604020202020204" charset="0"/>
              </a:rPr>
              <a:t>Optitalia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puede almacenar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inventario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de sus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 productos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, pero debe pagar un costo asociado. El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costo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para que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una unidad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del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producto k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pase, de una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semana 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a la otra, en el inventario es igual a </a:t>
            </a:r>
            <a:r>
              <a:rPr lang="es-MX" dirty="0" err="1">
                <a:solidFill>
                  <a:srgbClr val="0B5394"/>
                </a:solidFill>
                <a:latin typeface="Montserrat" panose="020B0604020202020204" charset="0"/>
              </a:rPr>
              <a:t>h_k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, independiente de la semana en cuestión.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No Hay Inventario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al inicio de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productos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B0C6256-5A30-4897-B1AE-8E8E4E1FD288}"/>
              </a:ext>
            </a:extLst>
          </p:cNvPr>
          <p:cNvSpPr txBox="1"/>
          <p:nvPr/>
        </p:nvSpPr>
        <p:spPr>
          <a:xfrm>
            <a:off x="729898" y="3503382"/>
            <a:ext cx="1931104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Producir y distribuir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12 semanas.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Productos F,R,P y 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Insumos H,Q y 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3BEA824-5800-4F0E-AAD8-8352C5FFA34A}"/>
              </a:ext>
            </a:extLst>
          </p:cNvPr>
          <p:cNvSpPr txBox="1"/>
          <p:nvPr/>
        </p:nvSpPr>
        <p:spPr>
          <a:xfrm>
            <a:off x="3201103" y="3498241"/>
            <a:ext cx="193110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Restricción semanal y de producto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Demanda d_k_t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Ingredientes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a_i_k</a:t>
            </a:r>
            <a:endParaRPr lang="es-MX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3E9D9DE-0A20-4D5C-B5A3-FE5F49F7BC4B}"/>
              </a:ext>
            </a:extLst>
          </p:cNvPr>
          <p:cNvSpPr txBox="1"/>
          <p:nvPr/>
        </p:nvSpPr>
        <p:spPr>
          <a:xfrm>
            <a:off x="5765098" y="3498241"/>
            <a:ext cx="2089852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Inventario de Insumos </a:t>
            </a:r>
            <a:r>
              <a:rPr lang="es-MX" sz="1000" b="1" dirty="0" err="1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B_i</a:t>
            </a: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 Inicial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Abastecimiento semanal </a:t>
            </a:r>
            <a:r>
              <a:rPr lang="es-MX" sz="1000" b="1" dirty="0" err="1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g_i_t</a:t>
            </a:r>
            <a:endParaRPr lang="es-MX" sz="1000" b="1" dirty="0">
              <a:solidFill>
                <a:schemeClr val="accent1">
                  <a:lumMod val="75000"/>
                </a:schemeClr>
              </a:solidFill>
              <a:latin typeface="Montserrat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Inventario de productos de costo  </a:t>
            </a:r>
            <a:r>
              <a:rPr lang="es-MX" sz="1000" b="1" dirty="0" err="1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h_k</a:t>
            </a:r>
            <a:endParaRPr lang="es-MX" sz="1000" b="1" dirty="0">
              <a:solidFill>
                <a:schemeClr val="accent1">
                  <a:lumMod val="75000"/>
                </a:schemeClr>
              </a:solidFill>
              <a:latin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20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283;p38">
            <a:extLst>
              <a:ext uri="{FF2B5EF4-FFF2-40B4-BE49-F238E27FC236}">
                <a16:creationId xmlns:a16="http://schemas.microsoft.com/office/drawing/2014/main" id="{6EE35435-23C9-4A65-95C9-D1DA6D5447DF}"/>
              </a:ext>
            </a:extLst>
          </p:cNvPr>
          <p:cNvSpPr txBox="1">
            <a:spLocks/>
          </p:cNvSpPr>
          <p:nvPr/>
        </p:nvSpPr>
        <p:spPr>
          <a:xfrm>
            <a:off x="1689100" y="188173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 Producción en </a:t>
            </a:r>
            <a:r>
              <a:rPr lang="es-MX" sz="2400" b="1" dirty="0" err="1">
                <a:solidFill>
                  <a:srgbClr val="0B5394"/>
                </a:solidFill>
                <a:latin typeface="Montserrat" panose="020B0604020202020204" charset="0"/>
              </a:rPr>
              <a:t>Optitalia</a:t>
            </a:r>
            <a:endParaRPr lang="es-MX" sz="24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926522" y="712273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373EF72B-B6E1-4159-908C-481DF067453F}"/>
              </a:ext>
            </a:extLst>
          </p:cNvPr>
          <p:cNvSpPr txBox="1"/>
          <p:nvPr/>
        </p:nvSpPr>
        <p:spPr>
          <a:xfrm>
            <a:off x="641350" y="802035"/>
            <a:ext cx="798195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La planta de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producción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tiene una característica especial que le permite producir un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único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producto por semana como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máximo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.</a:t>
            </a:r>
          </a:p>
          <a:p>
            <a:pPr algn="just"/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algn="just"/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El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costo variable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de producir depende por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producto </a:t>
            </a:r>
            <a:r>
              <a:rPr lang="es-MX" b="1" dirty="0" err="1">
                <a:solidFill>
                  <a:srgbClr val="0B5394"/>
                </a:solidFill>
                <a:latin typeface="Montserrat" panose="020B0604020202020204" charset="0"/>
              </a:rPr>
              <a:t>v_k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.</a:t>
            </a:r>
          </a:p>
          <a:p>
            <a:pPr algn="just"/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algn="just"/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También hay un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costo fijo de producir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, que depende del producto a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producir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ahora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y el producto producido en la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semana anterior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. Este costo </a:t>
            </a:r>
            <a:r>
              <a:rPr lang="es-MX" dirty="0" err="1">
                <a:solidFill>
                  <a:srgbClr val="0B5394"/>
                </a:solidFill>
                <a:latin typeface="Montserrat" panose="020B0604020202020204" charset="0"/>
              </a:rPr>
              <a:t>F_k_z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donde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k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es el producto a producir ahora, y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z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el producto producido la semana anterior. </a:t>
            </a:r>
          </a:p>
          <a:p>
            <a:pPr algn="just"/>
            <a:endParaRPr lang="es-MX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algn="just"/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Si la semana anterior la planta estuvo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detenida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 o en la semana actual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no se va a producir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, no se incurre en este costo </a:t>
            </a:r>
            <a:r>
              <a:rPr lang="es-MX" b="1" dirty="0">
                <a:solidFill>
                  <a:srgbClr val="0B5394"/>
                </a:solidFill>
                <a:latin typeface="Montserrat" panose="020B0604020202020204" charset="0"/>
              </a:rPr>
              <a:t>(costo 0)</a:t>
            </a:r>
            <a:r>
              <a:rPr lang="es-MX" dirty="0">
                <a:solidFill>
                  <a:srgbClr val="0B5394"/>
                </a:solidFill>
                <a:latin typeface="Montserrat" panose="020B0604020202020204" charset="0"/>
              </a:rPr>
              <a:t>.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B0C6256-5A30-4897-B1AE-8E8E4E1FD288}"/>
              </a:ext>
            </a:extLst>
          </p:cNvPr>
          <p:cNvSpPr txBox="1"/>
          <p:nvPr/>
        </p:nvSpPr>
        <p:spPr>
          <a:xfrm>
            <a:off x="323498" y="3418135"/>
            <a:ext cx="1835502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Producir y distribuir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12 semanas.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Productos F,R,P y 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Insumos H,Q y 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3BEA824-5800-4F0E-AAD8-8352C5FFA34A}"/>
              </a:ext>
            </a:extLst>
          </p:cNvPr>
          <p:cNvSpPr txBox="1"/>
          <p:nvPr/>
        </p:nvSpPr>
        <p:spPr>
          <a:xfrm>
            <a:off x="2413351" y="3423876"/>
            <a:ext cx="193110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Restricción semanal y de producto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Demanda d_k_t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Ingredientes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a_i_k</a:t>
            </a:r>
            <a:endParaRPr lang="es-MX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3E9D9DE-0A20-4D5C-B5A3-FE5F49F7BC4B}"/>
              </a:ext>
            </a:extLst>
          </p:cNvPr>
          <p:cNvSpPr txBox="1"/>
          <p:nvPr/>
        </p:nvSpPr>
        <p:spPr>
          <a:xfrm>
            <a:off x="4571999" y="3418135"/>
            <a:ext cx="2089852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Inventario de Insumos </a:t>
            </a:r>
            <a:r>
              <a:rPr lang="es-MX" sz="1000" b="1" dirty="0" err="1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B_i</a:t>
            </a: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 Inicial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Abastecimiento semanal </a:t>
            </a:r>
            <a:r>
              <a:rPr lang="es-MX" sz="1000" b="1" dirty="0" err="1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g_i_t</a:t>
            </a:r>
            <a:endParaRPr lang="es-MX" sz="1000" b="1" dirty="0">
              <a:solidFill>
                <a:schemeClr val="accent1">
                  <a:lumMod val="75000"/>
                </a:schemeClr>
              </a:solidFill>
              <a:latin typeface="Montserrat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Inventario de productos de costo  </a:t>
            </a:r>
            <a:r>
              <a:rPr lang="es-MX" sz="1000" b="1" dirty="0" err="1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h_k</a:t>
            </a:r>
            <a:endParaRPr lang="es-MX" sz="1000" b="1" dirty="0">
              <a:solidFill>
                <a:schemeClr val="accent1">
                  <a:lumMod val="75000"/>
                </a:schemeClr>
              </a:solidFill>
              <a:latin typeface="Montserrat" panose="020B060402020202020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6E09448-6EE4-4BE6-9580-FA891D1B34B0}"/>
              </a:ext>
            </a:extLst>
          </p:cNvPr>
          <p:cNvSpPr txBox="1"/>
          <p:nvPr/>
        </p:nvSpPr>
        <p:spPr>
          <a:xfrm>
            <a:off x="6889395" y="3400920"/>
            <a:ext cx="2089852" cy="1169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Única producción semanal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Costo variable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V_k</a:t>
            </a:r>
            <a:endParaRPr lang="es-MX" sz="1000" b="1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Costo fijo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f_k_z</a:t>
            </a: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Costo fijo 0 si no se produce la semana anterior o la actual. </a:t>
            </a:r>
          </a:p>
        </p:txBody>
      </p:sp>
    </p:spTree>
    <p:extLst>
      <p:ext uri="{BB962C8B-B14F-4D97-AF65-F5344CB8AC3E}">
        <p14:creationId xmlns:p14="http://schemas.microsoft.com/office/powerpoint/2010/main" val="321429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283;p38">
            <a:extLst>
              <a:ext uri="{FF2B5EF4-FFF2-40B4-BE49-F238E27FC236}">
                <a16:creationId xmlns:a16="http://schemas.microsoft.com/office/drawing/2014/main" id="{6EE35435-23C9-4A65-95C9-D1DA6D5447DF}"/>
              </a:ext>
            </a:extLst>
          </p:cNvPr>
          <p:cNvSpPr txBox="1">
            <a:spLocks/>
          </p:cNvSpPr>
          <p:nvPr/>
        </p:nvSpPr>
        <p:spPr>
          <a:xfrm>
            <a:off x="1689100" y="188173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 Producción en </a:t>
            </a:r>
            <a:r>
              <a:rPr lang="es-MX" sz="2400" b="1" dirty="0" err="1">
                <a:solidFill>
                  <a:srgbClr val="0B5394"/>
                </a:solidFill>
                <a:latin typeface="Montserrat" panose="020B0604020202020204" charset="0"/>
              </a:rPr>
              <a:t>Optitalia</a:t>
            </a:r>
            <a:endParaRPr lang="es-MX" sz="24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926522" y="712273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4B0C6256-5A30-4897-B1AE-8E8E4E1FD288}"/>
              </a:ext>
            </a:extLst>
          </p:cNvPr>
          <p:cNvSpPr txBox="1"/>
          <p:nvPr/>
        </p:nvSpPr>
        <p:spPr>
          <a:xfrm>
            <a:off x="236311" y="774708"/>
            <a:ext cx="1931104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Producir y distribuir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12 semanas.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Productos F,R,P y 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Insumos H,Q y 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L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3BEA824-5800-4F0E-AAD8-8352C5FFA34A}"/>
              </a:ext>
            </a:extLst>
          </p:cNvPr>
          <p:cNvSpPr txBox="1"/>
          <p:nvPr/>
        </p:nvSpPr>
        <p:spPr>
          <a:xfrm>
            <a:off x="2243222" y="774708"/>
            <a:ext cx="193110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Restricción semanal y de producto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Demanda d_k_t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Ingredientes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a_i_k</a:t>
            </a:r>
            <a:endParaRPr lang="es-MX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3E9D9DE-0A20-4D5C-B5A3-FE5F49F7BC4B}"/>
              </a:ext>
            </a:extLst>
          </p:cNvPr>
          <p:cNvSpPr txBox="1"/>
          <p:nvPr/>
        </p:nvSpPr>
        <p:spPr>
          <a:xfrm>
            <a:off x="4335027" y="774708"/>
            <a:ext cx="2089852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Inventario de Insumos </a:t>
            </a:r>
            <a:r>
              <a:rPr lang="es-MX" sz="1000" b="1" dirty="0" err="1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B_i</a:t>
            </a: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 Inicial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Abastecimiento semanal </a:t>
            </a:r>
            <a:r>
              <a:rPr lang="es-MX" sz="1000" b="1" dirty="0" err="1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g_i_t</a:t>
            </a:r>
            <a:endParaRPr lang="es-MX" sz="1000" b="1" dirty="0">
              <a:solidFill>
                <a:schemeClr val="accent1">
                  <a:lumMod val="75000"/>
                </a:schemeClr>
              </a:solidFill>
              <a:latin typeface="Montserrat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Inventario de productos de costo  </a:t>
            </a:r>
            <a:r>
              <a:rPr lang="es-MX" sz="1000" b="1" dirty="0" err="1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h_k</a:t>
            </a:r>
            <a:endParaRPr lang="es-MX" sz="1000" b="1" dirty="0">
              <a:solidFill>
                <a:schemeClr val="accent1">
                  <a:lumMod val="75000"/>
                </a:schemeClr>
              </a:solidFill>
              <a:latin typeface="Montserrat" panose="020B060402020202020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51B42A-27EA-47BF-A338-D8F8DFE7270B}"/>
              </a:ext>
            </a:extLst>
          </p:cNvPr>
          <p:cNvSpPr txBox="1"/>
          <p:nvPr/>
        </p:nvSpPr>
        <p:spPr>
          <a:xfrm>
            <a:off x="6707538" y="774708"/>
            <a:ext cx="2089853" cy="1169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Única producción semanal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Costo variable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V_k</a:t>
            </a:r>
            <a:endParaRPr lang="es-MX" sz="1000" b="1" dirty="0">
              <a:solidFill>
                <a:srgbClr val="0B5394"/>
              </a:solidFill>
              <a:latin typeface="Montserrat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Costo fijo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f_k_z</a:t>
            </a: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Costo fijo 0 si no se produce la semana anterior o la actual.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13B5305-3C18-489A-8230-986365E722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58563"/>
            <a:ext cx="9144000" cy="8263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9202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283;p38">
            <a:extLst>
              <a:ext uri="{FF2B5EF4-FFF2-40B4-BE49-F238E27FC236}">
                <a16:creationId xmlns:a16="http://schemas.microsoft.com/office/drawing/2014/main" id="{6EE35435-23C9-4A65-95C9-D1DA6D5447DF}"/>
              </a:ext>
            </a:extLst>
          </p:cNvPr>
          <p:cNvSpPr txBox="1">
            <a:spLocks/>
          </p:cNvSpPr>
          <p:nvPr/>
        </p:nvSpPr>
        <p:spPr>
          <a:xfrm>
            <a:off x="2311671" y="188173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Parámetros</a:t>
            </a:r>
          </a:p>
        </p:txBody>
      </p:sp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926522" y="712273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6" name="Grupo 25">
            <a:extLst>
              <a:ext uri="{FF2B5EF4-FFF2-40B4-BE49-F238E27FC236}">
                <a16:creationId xmlns:a16="http://schemas.microsoft.com/office/drawing/2014/main" id="{CD20E08E-E4A4-4B42-8B1C-A6457FD4FE0E}"/>
              </a:ext>
            </a:extLst>
          </p:cNvPr>
          <p:cNvGrpSpPr/>
          <p:nvPr/>
        </p:nvGrpSpPr>
        <p:grpSpPr>
          <a:xfrm>
            <a:off x="107354" y="856438"/>
            <a:ext cx="2089854" cy="3948179"/>
            <a:chOff x="107354" y="856438"/>
            <a:chExt cx="2089854" cy="3948179"/>
          </a:xfrm>
        </p:grpSpPr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4B0C6256-5A30-4897-B1AE-8E8E4E1FD288}"/>
                </a:ext>
              </a:extLst>
            </p:cNvPr>
            <p:cNvSpPr txBox="1"/>
            <p:nvPr/>
          </p:nvSpPr>
          <p:spPr>
            <a:xfrm>
              <a:off x="107354" y="856438"/>
              <a:ext cx="2089851" cy="9233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Producir y distribuir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12 semanas.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Productos F,R,P y 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Insumos H,Q y 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s-CL" dirty="0">
                <a:solidFill>
                  <a:srgbClr val="0B5394"/>
                </a:solidFill>
                <a:latin typeface="Montserrat" panose="020B0604020202020204" charset="0"/>
              </a:endParaRP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B3BEA824-5800-4F0E-AAD8-8352C5FFA34A}"/>
                </a:ext>
              </a:extLst>
            </p:cNvPr>
            <p:cNvSpPr txBox="1"/>
            <p:nvPr/>
          </p:nvSpPr>
          <p:spPr>
            <a:xfrm>
              <a:off x="107357" y="1816211"/>
              <a:ext cx="2089851" cy="7078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rgbClr val="0B5394"/>
                  </a:solidFill>
                  <a:latin typeface="Montserrat" panose="020B0604020202020204" charset="0"/>
                </a:rPr>
                <a:t>Restricción semanal y de producto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rgbClr val="0B5394"/>
                  </a:solidFill>
                  <a:latin typeface="Montserrat" panose="020B0604020202020204" charset="0"/>
                </a:rPr>
                <a:t>Demanda d_k_t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rgbClr val="0B5394"/>
                  </a:solidFill>
                  <a:latin typeface="Montserrat" panose="020B0604020202020204" charset="0"/>
                </a:rPr>
                <a:t>Ingredientes </a:t>
              </a:r>
              <a:r>
                <a:rPr lang="es-MX" sz="1000" b="1" dirty="0" err="1">
                  <a:solidFill>
                    <a:srgbClr val="0B5394"/>
                  </a:solidFill>
                  <a:latin typeface="Montserrat" panose="020B0604020202020204" charset="0"/>
                </a:rPr>
                <a:t>a_i_k</a:t>
              </a:r>
              <a:endParaRPr lang="es-MX" sz="1000" b="1" dirty="0">
                <a:solidFill>
                  <a:srgbClr val="0B5394"/>
                </a:solidFill>
                <a:latin typeface="Montserrat" panose="020B0604020202020204" charset="0"/>
              </a:endParaRP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D3E9D9DE-0A20-4D5C-B5A3-FE5F49F7BC4B}"/>
                </a:ext>
              </a:extLst>
            </p:cNvPr>
            <p:cNvSpPr txBox="1"/>
            <p:nvPr/>
          </p:nvSpPr>
          <p:spPr>
            <a:xfrm>
              <a:off x="107354" y="2571750"/>
              <a:ext cx="2089852" cy="10156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Inventario de Insumos </a:t>
              </a:r>
              <a:r>
                <a:rPr lang="es-MX" sz="10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B_i</a:t>
              </a:r>
              <a:r>
                <a:rPr lang="es-MX" sz="10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 Inicial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Abastecimiento semanal </a:t>
              </a:r>
              <a:r>
                <a:rPr lang="es-MX" sz="10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g_i_t</a:t>
              </a:r>
              <a:endPara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Inventario de productos de costo  </a:t>
              </a:r>
              <a:r>
                <a:rPr lang="es-MX" sz="10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h_k</a:t>
              </a:r>
              <a:endParaRPr lang="es-MX" sz="10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EA51B42A-27EA-47BF-A338-D8F8DFE7270B}"/>
                </a:ext>
              </a:extLst>
            </p:cNvPr>
            <p:cNvSpPr txBox="1"/>
            <p:nvPr/>
          </p:nvSpPr>
          <p:spPr>
            <a:xfrm>
              <a:off x="107354" y="3635066"/>
              <a:ext cx="2089853" cy="11695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rgbClr val="0B5394"/>
                  </a:solidFill>
                  <a:latin typeface="Montserrat" panose="020B0604020202020204" charset="0"/>
                </a:rPr>
                <a:t>Única producción semanal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rgbClr val="0B5394"/>
                  </a:solidFill>
                  <a:latin typeface="Montserrat" panose="020B0604020202020204" charset="0"/>
                </a:rPr>
                <a:t>Costo variable </a:t>
              </a:r>
              <a:r>
                <a:rPr lang="es-MX" sz="1000" b="1" dirty="0" err="1">
                  <a:solidFill>
                    <a:srgbClr val="0B5394"/>
                  </a:solidFill>
                  <a:latin typeface="Montserrat" panose="020B0604020202020204" charset="0"/>
                </a:rPr>
                <a:t>V_k</a:t>
              </a:r>
              <a:endParaRPr lang="es-MX" sz="1000" b="1" dirty="0">
                <a:solidFill>
                  <a:srgbClr val="0B5394"/>
                </a:solidFill>
                <a:latin typeface="Montserrat" panose="020B060402020202020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rgbClr val="0B5394"/>
                  </a:solidFill>
                  <a:latin typeface="Montserrat" panose="020B0604020202020204" charset="0"/>
                </a:rPr>
                <a:t>Costo fijo </a:t>
              </a:r>
              <a:r>
                <a:rPr lang="es-MX" sz="1000" b="1" dirty="0" err="1">
                  <a:solidFill>
                    <a:srgbClr val="0B5394"/>
                  </a:solidFill>
                  <a:latin typeface="Montserrat" panose="020B0604020202020204" charset="0"/>
                </a:rPr>
                <a:t>f_k_z</a:t>
              </a:r>
              <a:r>
                <a:rPr lang="es-MX" sz="10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000" b="1" dirty="0">
                  <a:solidFill>
                    <a:srgbClr val="0B5394"/>
                  </a:solidFill>
                  <a:latin typeface="Montserrat" panose="020B0604020202020204" charset="0"/>
                </a:rPr>
                <a:t>Costo fijo 0 si no se produce la semana anterior o la actual. </a:t>
              </a: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30288B9F-C389-4447-BC2D-D00AAFE1E76E}"/>
              </a:ext>
            </a:extLst>
          </p:cNvPr>
          <p:cNvSpPr txBox="1"/>
          <p:nvPr/>
        </p:nvSpPr>
        <p:spPr>
          <a:xfrm>
            <a:off x="3793775" y="1375526"/>
            <a:ext cx="40985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>
                <a:latin typeface="Montserrat" panose="020B0604020202020204" charset="0"/>
              </a:rPr>
              <a:t> </a:t>
            </a:r>
            <a:r>
              <a:rPr lang="es-MX" sz="1000" dirty="0" err="1">
                <a:solidFill>
                  <a:srgbClr val="0B5394"/>
                </a:solidFill>
                <a:latin typeface="Montserrat" panose="020B0604020202020204" charset="0"/>
              </a:rPr>
              <a:t>Prod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 = conjunto de productos,    </a:t>
            </a: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k in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Prod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,    </a:t>
            </a:r>
            <a:r>
              <a:rPr lang="es-MX" sz="1000" b="1" dirty="0" err="1">
                <a:solidFill>
                  <a:srgbClr val="0B5394"/>
                </a:solidFill>
                <a:latin typeface="Montserrat" panose="020B0604020202020204" charset="0"/>
              </a:rPr>
              <a:t>Prod</a:t>
            </a: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={ F,R,P,G}</a:t>
            </a:r>
            <a:endParaRPr lang="es-CL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6598AE8-4F93-4A7A-8308-F62B33F28988}"/>
              </a:ext>
            </a:extLst>
          </p:cNvPr>
          <p:cNvSpPr txBox="1"/>
          <p:nvPr/>
        </p:nvSpPr>
        <p:spPr>
          <a:xfrm>
            <a:off x="3793784" y="1059206"/>
            <a:ext cx="40985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T</a:t>
            </a:r>
            <a:r>
              <a:rPr lang="es-MX" sz="1000" dirty="0">
                <a:latin typeface="Montserrat" panose="020B0604020202020204" charset="0"/>
              </a:rPr>
              <a:t> 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= conjunto de semanas,    </a:t>
            </a: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t in T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,    </a:t>
            </a: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T={ 1,2, … , 11, 12}</a:t>
            </a:r>
            <a:endParaRPr lang="es-CL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2D0477A-0FA3-4CAC-A2DC-991D4D96A1BB}"/>
              </a:ext>
            </a:extLst>
          </p:cNvPr>
          <p:cNvSpPr txBox="1"/>
          <p:nvPr/>
        </p:nvSpPr>
        <p:spPr>
          <a:xfrm>
            <a:off x="3806736" y="1693100"/>
            <a:ext cx="40985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T</a:t>
            </a:r>
            <a:r>
              <a:rPr lang="es-MX" sz="1000" dirty="0">
                <a:latin typeface="Montserrat" panose="020B0604020202020204" charset="0"/>
              </a:rPr>
              <a:t> 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= conjunto de insumos,    </a:t>
            </a: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i in I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,   </a:t>
            </a:r>
            <a:r>
              <a:rPr lang="es-MX" sz="1000" b="1" dirty="0">
                <a:solidFill>
                  <a:srgbClr val="0B5394"/>
                </a:solidFill>
                <a:latin typeface="Montserrat" panose="020B0604020202020204" charset="0"/>
              </a:rPr>
              <a:t>I={H, Q, L}</a:t>
            </a:r>
            <a:endParaRPr lang="es-CL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B4BD9D9-6727-4E40-9C3A-6A3562DBF7B6}"/>
              </a:ext>
            </a:extLst>
          </p:cNvPr>
          <p:cNvSpPr txBox="1"/>
          <p:nvPr/>
        </p:nvSpPr>
        <p:spPr>
          <a:xfrm>
            <a:off x="3793775" y="2320707"/>
            <a:ext cx="40985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d_k_t = demanda del producto k para la semana t</a:t>
            </a:r>
            <a:endParaRPr lang="es-CL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5034F26-536D-43D6-96EE-E0A31372193E}"/>
              </a:ext>
            </a:extLst>
          </p:cNvPr>
          <p:cNvSpPr txBox="1"/>
          <p:nvPr/>
        </p:nvSpPr>
        <p:spPr>
          <a:xfrm>
            <a:off x="3793774" y="2635874"/>
            <a:ext cx="40985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a_i_k = cantidad de insumo i para producir 1 producto k  </a:t>
            </a:r>
            <a:endParaRPr lang="es-CL" sz="1000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4A220D4-59E8-44CA-A7AD-715072206019}"/>
              </a:ext>
            </a:extLst>
          </p:cNvPr>
          <p:cNvSpPr txBox="1"/>
          <p:nvPr/>
        </p:nvSpPr>
        <p:spPr>
          <a:xfrm>
            <a:off x="3793774" y="2954571"/>
            <a:ext cx="40985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 err="1">
                <a:solidFill>
                  <a:srgbClr val="0B5394"/>
                </a:solidFill>
                <a:latin typeface="Montserrat" panose="020B0604020202020204" charset="0"/>
              </a:rPr>
              <a:t>B_i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 = Inventario de insumos inicial</a:t>
            </a:r>
            <a:endParaRPr lang="es-CL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FE7ECD7-C55E-4A62-B9BC-EE6B4A9AF2D5}"/>
              </a:ext>
            </a:extLst>
          </p:cNvPr>
          <p:cNvSpPr txBox="1"/>
          <p:nvPr/>
        </p:nvSpPr>
        <p:spPr>
          <a:xfrm>
            <a:off x="3793773" y="3265888"/>
            <a:ext cx="40985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 err="1">
                <a:solidFill>
                  <a:srgbClr val="0B5394"/>
                </a:solidFill>
                <a:latin typeface="Montserrat" panose="020B0604020202020204" charset="0"/>
              </a:rPr>
              <a:t>g_i_t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 = abastecimiento de insumo i en semana t </a:t>
            </a:r>
            <a:endParaRPr lang="es-CL" sz="1000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58A90A6-D550-4C4D-9A58-93BD472CE7F7}"/>
              </a:ext>
            </a:extLst>
          </p:cNvPr>
          <p:cNvSpPr txBox="1"/>
          <p:nvPr/>
        </p:nvSpPr>
        <p:spPr>
          <a:xfrm>
            <a:off x="5304818" y="757696"/>
            <a:ext cx="177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conjuntos</a:t>
            </a:r>
            <a:endParaRPr lang="es-CL" b="1" dirty="0">
              <a:solidFill>
                <a:schemeClr val="accent1">
                  <a:lumMod val="75000"/>
                </a:schemeClr>
              </a:solidFill>
              <a:latin typeface="Montserrat" panose="020B060402020202020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F0774C1-7CD9-4F79-A986-B22CF2935C77}"/>
              </a:ext>
            </a:extLst>
          </p:cNvPr>
          <p:cNvSpPr txBox="1"/>
          <p:nvPr/>
        </p:nvSpPr>
        <p:spPr>
          <a:xfrm>
            <a:off x="4690220" y="2024948"/>
            <a:ext cx="2772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Asociado a restricciones</a:t>
            </a:r>
            <a:endParaRPr lang="es-CL" b="1" dirty="0">
              <a:solidFill>
                <a:schemeClr val="accent1">
                  <a:lumMod val="75000"/>
                </a:schemeClr>
              </a:solidFill>
              <a:latin typeface="Montserrat" panose="020B060402020202020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840AADAB-15C1-49D4-A2E1-7B561D0853C5}"/>
              </a:ext>
            </a:extLst>
          </p:cNvPr>
          <p:cNvSpPr txBox="1"/>
          <p:nvPr/>
        </p:nvSpPr>
        <p:spPr>
          <a:xfrm>
            <a:off x="4631111" y="3500461"/>
            <a:ext cx="3117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Asociado a Función objetivo</a:t>
            </a:r>
            <a:endParaRPr lang="es-CL" b="1" dirty="0">
              <a:solidFill>
                <a:schemeClr val="accent1">
                  <a:lumMod val="75000"/>
                </a:schemeClr>
              </a:solidFill>
              <a:latin typeface="Montserrat" panose="020B060402020202020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850DF735-9E20-48CE-81FF-557A90C7F5A0}"/>
              </a:ext>
            </a:extLst>
          </p:cNvPr>
          <p:cNvSpPr txBox="1"/>
          <p:nvPr/>
        </p:nvSpPr>
        <p:spPr>
          <a:xfrm>
            <a:off x="3806736" y="3842350"/>
            <a:ext cx="40985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 err="1">
                <a:solidFill>
                  <a:srgbClr val="0B5394"/>
                </a:solidFill>
                <a:latin typeface="Montserrat" panose="020B0604020202020204" charset="0"/>
              </a:rPr>
              <a:t>v_k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 = Costo variable de producir 1 unidad del producto k</a:t>
            </a:r>
            <a:endParaRPr lang="es-CL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9F165F7-72F8-47A0-AED6-13B36CBAB93F}"/>
              </a:ext>
            </a:extLst>
          </p:cNvPr>
          <p:cNvSpPr txBox="1"/>
          <p:nvPr/>
        </p:nvSpPr>
        <p:spPr>
          <a:xfrm>
            <a:off x="3806736" y="4157562"/>
            <a:ext cx="4098589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 err="1">
                <a:solidFill>
                  <a:srgbClr val="0B5394"/>
                </a:solidFill>
                <a:latin typeface="Montserrat" panose="020B0604020202020204" charset="0"/>
              </a:rPr>
              <a:t>f_k_z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 = costo fijo para producir producto k, cuando se produjo el producto z la semana antes. 0 si no se produjo </a:t>
            </a:r>
            <a:endParaRPr lang="es-CL" sz="1000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45C9E5C-43F7-4B97-A46C-ECE2713722A9}"/>
              </a:ext>
            </a:extLst>
          </p:cNvPr>
          <p:cNvSpPr txBox="1"/>
          <p:nvPr/>
        </p:nvSpPr>
        <p:spPr>
          <a:xfrm>
            <a:off x="3806736" y="4626663"/>
            <a:ext cx="4098589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000" dirty="0" err="1">
                <a:solidFill>
                  <a:srgbClr val="0B5394"/>
                </a:solidFill>
                <a:latin typeface="Montserrat" panose="020B0604020202020204" charset="0"/>
              </a:rPr>
              <a:t>h_k</a:t>
            </a:r>
            <a:r>
              <a:rPr lang="es-MX" sz="1000" dirty="0">
                <a:solidFill>
                  <a:srgbClr val="0B5394"/>
                </a:solidFill>
                <a:latin typeface="Montserrat" panose="020B0604020202020204" charset="0"/>
              </a:rPr>
              <a:t> = costo de que 1 unidad del producto k pase de 1 semana a otra en el inventario.</a:t>
            </a:r>
            <a:endParaRPr lang="es-CL" sz="1000" b="1" dirty="0">
              <a:solidFill>
                <a:srgbClr val="0B5394"/>
              </a:solidFill>
              <a:latin typeface="Montserrat" panose="020B0604020202020204" charset="0"/>
            </a:endParaRPr>
          </a:p>
        </p:txBody>
      </p:sp>
      <p:cxnSp>
        <p:nvCxnSpPr>
          <p:cNvPr id="25" name="Conector recto de flecha 24">
            <a:extLst>
              <a:ext uri="{FF2B5EF4-FFF2-40B4-BE49-F238E27FC236}">
                <a16:creationId xmlns:a16="http://schemas.microsoft.com/office/drawing/2014/main" id="{32285D82-E8AB-4732-96EF-4DAEA48F71E3}"/>
              </a:ext>
            </a:extLst>
          </p:cNvPr>
          <p:cNvCxnSpPr>
            <a:cxnSpLocks/>
          </p:cNvCxnSpPr>
          <p:nvPr/>
        </p:nvCxnSpPr>
        <p:spPr>
          <a:xfrm>
            <a:off x="2634224" y="2804026"/>
            <a:ext cx="46565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32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283;p38">
            <a:extLst>
              <a:ext uri="{FF2B5EF4-FFF2-40B4-BE49-F238E27FC236}">
                <a16:creationId xmlns:a16="http://schemas.microsoft.com/office/drawing/2014/main" id="{6EE35435-23C9-4A65-95C9-D1DA6D5447DF}"/>
              </a:ext>
            </a:extLst>
          </p:cNvPr>
          <p:cNvSpPr txBox="1">
            <a:spLocks/>
          </p:cNvSpPr>
          <p:nvPr/>
        </p:nvSpPr>
        <p:spPr>
          <a:xfrm>
            <a:off x="927100" y="748917"/>
            <a:ext cx="660535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12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¿Qué se debe decidir en este problema? ¿Qué información será relevante guardar que no se sepa?  </a:t>
            </a:r>
          </a:p>
        </p:txBody>
      </p:sp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Variables de decisión</a:t>
            </a:r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id="{9AADACE7-A882-4C77-9E34-5311A8CDF3D7}"/>
              </a:ext>
            </a:extLst>
          </p:cNvPr>
          <p:cNvGrpSpPr/>
          <p:nvPr/>
        </p:nvGrpSpPr>
        <p:grpSpPr>
          <a:xfrm>
            <a:off x="6838625" y="1518346"/>
            <a:ext cx="2013275" cy="1917760"/>
            <a:chOff x="107354" y="1012703"/>
            <a:chExt cx="2089853" cy="3254835"/>
          </a:xfrm>
        </p:grpSpPr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2F095422-27FE-4191-B4DF-B5C19312656E}"/>
                </a:ext>
              </a:extLst>
            </p:cNvPr>
            <p:cNvSpPr txBox="1"/>
            <p:nvPr/>
          </p:nvSpPr>
          <p:spPr>
            <a:xfrm>
              <a:off x="107354" y="1012703"/>
              <a:ext cx="2089851" cy="7835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Producir y distribuir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12 semanas.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Productos F,R,P y 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Insumos H,Q y L</a:t>
              </a:r>
            </a:p>
          </p:txBody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1E84C246-27DD-4643-83D2-F076D475793F}"/>
                </a:ext>
              </a:extLst>
            </p:cNvPr>
            <p:cNvSpPr txBox="1"/>
            <p:nvPr/>
          </p:nvSpPr>
          <p:spPr>
            <a:xfrm>
              <a:off x="107354" y="1860597"/>
              <a:ext cx="2089851" cy="6268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rgbClr val="0B5394"/>
                  </a:solidFill>
                  <a:latin typeface="Montserrat" panose="020B0604020202020204" charset="0"/>
                </a:rPr>
                <a:t>Restricción semanal y de producto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rgbClr val="0B5394"/>
                  </a:solidFill>
                  <a:latin typeface="Montserrat" panose="020B0604020202020204" charset="0"/>
                </a:rPr>
                <a:t>Demanda d_k_t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rgbClr val="0B5394"/>
                  </a:solidFill>
                  <a:latin typeface="Montserrat" panose="020B0604020202020204" charset="0"/>
                </a:rPr>
                <a:t>Ingredientes </a:t>
              </a:r>
              <a:r>
                <a:rPr lang="es-MX" sz="600" b="1" dirty="0" err="1">
                  <a:solidFill>
                    <a:srgbClr val="0B5394"/>
                  </a:solidFill>
                  <a:latin typeface="Montserrat" panose="020B0604020202020204" charset="0"/>
                </a:rPr>
                <a:t>a_i_k</a:t>
              </a:r>
              <a:endParaRPr lang="es-MX" sz="600" b="1" dirty="0">
                <a:solidFill>
                  <a:srgbClr val="0B5394"/>
                </a:solidFill>
                <a:latin typeface="Montserrat" panose="020B0604020202020204" charset="0"/>
              </a:endParaRPr>
            </a:p>
          </p:txBody>
        </p:sp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E9E42694-3D84-434E-8F21-265E3FDB97D2}"/>
                </a:ext>
              </a:extLst>
            </p:cNvPr>
            <p:cNvSpPr txBox="1"/>
            <p:nvPr/>
          </p:nvSpPr>
          <p:spPr>
            <a:xfrm>
              <a:off x="107354" y="2571750"/>
              <a:ext cx="2089852" cy="6268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Inventario de Insumos </a:t>
              </a:r>
              <a:r>
                <a:rPr lang="es-MX" sz="6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B_i</a:t>
              </a:r>
              <a:r>
                <a:rPr lang="es-MX" sz="6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 Inicial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Abastecimiento semanal </a:t>
              </a:r>
              <a:r>
                <a:rPr lang="es-MX" sz="6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g_i_t</a:t>
              </a:r>
              <a:endParaRPr lang="es-MX" sz="6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Inventario de productos de costo  </a:t>
              </a:r>
              <a:r>
                <a:rPr lang="es-MX" sz="6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h_k</a:t>
              </a:r>
              <a:endParaRPr lang="es-MX" sz="6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</p:txBody>
        </p:sp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6FD523EE-B3DE-4018-9007-12586C28F2FE}"/>
                </a:ext>
              </a:extLst>
            </p:cNvPr>
            <p:cNvSpPr txBox="1"/>
            <p:nvPr/>
          </p:nvSpPr>
          <p:spPr>
            <a:xfrm>
              <a:off x="107354" y="3327289"/>
              <a:ext cx="2089853" cy="9402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rgbClr val="0B5394"/>
                  </a:solidFill>
                  <a:latin typeface="Montserrat" panose="020B0604020202020204" charset="0"/>
                </a:rPr>
                <a:t>Única producción semanal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rgbClr val="0B5394"/>
                  </a:solidFill>
                  <a:latin typeface="Montserrat" panose="020B0604020202020204" charset="0"/>
                </a:rPr>
                <a:t>Costo variable </a:t>
              </a:r>
              <a:r>
                <a:rPr lang="es-MX" sz="600" b="1" dirty="0" err="1">
                  <a:solidFill>
                    <a:srgbClr val="0B5394"/>
                  </a:solidFill>
                  <a:latin typeface="Montserrat" panose="020B0604020202020204" charset="0"/>
                </a:rPr>
                <a:t>V_k</a:t>
              </a:r>
              <a:endParaRPr lang="es-MX" sz="600" b="1" dirty="0">
                <a:solidFill>
                  <a:srgbClr val="0B5394"/>
                </a:solidFill>
                <a:latin typeface="Montserrat" panose="020B060402020202020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rgbClr val="0B5394"/>
                  </a:solidFill>
                  <a:latin typeface="Montserrat" panose="020B0604020202020204" charset="0"/>
                </a:rPr>
                <a:t>Costo fijo </a:t>
              </a:r>
              <a:r>
                <a:rPr lang="es-MX" sz="600" b="1" dirty="0" err="1">
                  <a:solidFill>
                    <a:srgbClr val="0B5394"/>
                  </a:solidFill>
                  <a:latin typeface="Montserrat" panose="020B0604020202020204" charset="0"/>
                </a:rPr>
                <a:t>f_k_z</a:t>
              </a:r>
              <a:r>
                <a:rPr lang="es-MX" sz="6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600" b="1" dirty="0">
                  <a:solidFill>
                    <a:srgbClr val="0B5394"/>
                  </a:solidFill>
                  <a:latin typeface="Montserrat" panose="020B0604020202020204" charset="0"/>
                </a:rPr>
                <a:t>Costo fijo 0 si no se produce la semana anterior o la actual. 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1BC30CC8-49F5-4793-B936-D2C44979FD94}"/>
              </a:ext>
            </a:extLst>
          </p:cNvPr>
          <p:cNvGrpSpPr/>
          <p:nvPr/>
        </p:nvGrpSpPr>
        <p:grpSpPr>
          <a:xfrm>
            <a:off x="797393" y="1518346"/>
            <a:ext cx="4533362" cy="3283492"/>
            <a:chOff x="797393" y="1518346"/>
            <a:chExt cx="4533362" cy="3283492"/>
          </a:xfrm>
        </p:grpSpPr>
        <p:sp>
          <p:nvSpPr>
            <p:cNvPr id="27" name="Google Shape;283;p38">
              <a:extLst>
                <a:ext uri="{FF2B5EF4-FFF2-40B4-BE49-F238E27FC236}">
                  <a16:creationId xmlns:a16="http://schemas.microsoft.com/office/drawing/2014/main" id="{2BF2A57D-747E-4CE7-8B51-B8E428FBDFB6}"/>
                </a:ext>
              </a:extLst>
            </p:cNvPr>
            <p:cNvSpPr txBox="1">
              <a:spLocks/>
            </p:cNvSpPr>
            <p:nvPr/>
          </p:nvSpPr>
          <p:spPr>
            <a:xfrm>
              <a:off x="797394" y="1518346"/>
              <a:ext cx="4533361" cy="5241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200" b="1" dirty="0" err="1">
                  <a:solidFill>
                    <a:srgbClr val="0B5394"/>
                  </a:solidFill>
                  <a:latin typeface="Montserrat" panose="020B0604020202020204" charset="0"/>
                </a:rPr>
                <a:t>X_k_t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Cantidad 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del producto k a producir en semana t.</a:t>
              </a:r>
            </a:p>
            <a:p>
              <a:pPr>
                <a:buSzPts val="2800"/>
              </a:pP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K in </a:t>
              </a:r>
              <a:r>
                <a:rPr lang="es-MX" sz="1200" dirty="0" err="1">
                  <a:solidFill>
                    <a:srgbClr val="0B5394"/>
                  </a:solidFill>
                  <a:latin typeface="Montserrat" panose="020B0604020202020204" charset="0"/>
                </a:rPr>
                <a:t>Prod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, t in T.</a:t>
              </a:r>
            </a:p>
          </p:txBody>
        </p:sp>
        <p:sp>
          <p:nvSpPr>
            <p:cNvPr id="36" name="Google Shape;283;p38">
              <a:extLst>
                <a:ext uri="{FF2B5EF4-FFF2-40B4-BE49-F238E27FC236}">
                  <a16:creationId xmlns:a16="http://schemas.microsoft.com/office/drawing/2014/main" id="{E4F92955-18DB-44D7-8CE5-CB06F1E7AB34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2222136"/>
              <a:ext cx="4533361" cy="5241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200" b="1" dirty="0" err="1">
                  <a:solidFill>
                    <a:srgbClr val="0B5394"/>
                  </a:solidFill>
                  <a:latin typeface="Montserrat" panose="020B0604020202020204" charset="0"/>
                </a:rPr>
                <a:t>w_k_t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1 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si se produce el platillo k en semana t, 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0 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si no. 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endParaRPr lang="es-MX" sz="1200" dirty="0">
                <a:solidFill>
                  <a:srgbClr val="0B5394"/>
                </a:solidFill>
                <a:latin typeface="Montserrat" panose="020B0604020202020204" charset="0"/>
              </a:endParaRPr>
            </a:p>
            <a:p>
              <a:pPr>
                <a:buSzPts val="2800"/>
              </a:pP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K in </a:t>
              </a:r>
              <a:r>
                <a:rPr lang="es-MX" sz="1200" dirty="0" err="1">
                  <a:solidFill>
                    <a:srgbClr val="0B5394"/>
                  </a:solidFill>
                  <a:latin typeface="Montserrat" panose="020B0604020202020204" charset="0"/>
                </a:rPr>
                <a:t>Prod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, t in T. </a:t>
              </a:r>
            </a:p>
          </p:txBody>
        </p:sp>
        <p:sp>
          <p:nvSpPr>
            <p:cNvPr id="37" name="Google Shape;283;p38">
              <a:extLst>
                <a:ext uri="{FF2B5EF4-FFF2-40B4-BE49-F238E27FC236}">
                  <a16:creationId xmlns:a16="http://schemas.microsoft.com/office/drawing/2014/main" id="{F185D9F1-19BD-4F8C-8F50-E48AB6D02F2B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2925926"/>
              <a:ext cx="4533361" cy="5241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200" b="1" dirty="0" err="1">
                  <a:solidFill>
                    <a:srgbClr val="0B5394"/>
                  </a:solidFill>
                  <a:latin typeface="Montserrat" panose="020B0604020202020204" charset="0"/>
                </a:rPr>
                <a:t>I_k_t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= Inventario del producto k al 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final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</a:t>
              </a:r>
            </a:p>
            <a:p>
              <a:pPr>
                <a:buSzPts val="2800"/>
              </a:pP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K in </a:t>
              </a:r>
              <a:r>
                <a:rPr lang="es-MX" sz="1200" dirty="0" err="1">
                  <a:solidFill>
                    <a:srgbClr val="0B5394"/>
                  </a:solidFill>
                  <a:latin typeface="Montserrat" panose="020B0604020202020204" charset="0"/>
                </a:rPr>
                <a:t>Prod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, t in T. </a:t>
              </a:r>
            </a:p>
          </p:txBody>
        </p:sp>
        <p:sp>
          <p:nvSpPr>
            <p:cNvPr id="38" name="Google Shape;283;p38">
              <a:extLst>
                <a:ext uri="{FF2B5EF4-FFF2-40B4-BE49-F238E27FC236}">
                  <a16:creationId xmlns:a16="http://schemas.microsoft.com/office/drawing/2014/main" id="{20FAF923-09FD-4983-8080-AE4201506237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3601832"/>
              <a:ext cx="4533361" cy="5241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200" b="1" dirty="0" err="1">
                  <a:solidFill>
                    <a:srgbClr val="0B5394"/>
                  </a:solidFill>
                  <a:latin typeface="Montserrat" panose="020B0604020202020204" charset="0"/>
                </a:rPr>
                <a:t>y_i_t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= Cantidad de Insumo I disponible al </a:t>
              </a:r>
              <a:r>
                <a:rPr lang="es-MX" sz="1200" b="1" dirty="0">
                  <a:solidFill>
                    <a:srgbClr val="0B5394"/>
                  </a:solidFill>
                  <a:latin typeface="Montserrat" panose="020B0604020202020204" charset="0"/>
                </a:rPr>
                <a:t>inicio</a:t>
              </a:r>
              <a:r>
                <a:rPr lang="es-MX" sz="12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 			i in I, t in T. </a:t>
              </a:r>
            </a:p>
          </p:txBody>
        </p:sp>
        <p:sp>
          <p:nvSpPr>
            <p:cNvPr id="39" name="Google Shape;283;p38">
              <a:extLst>
                <a:ext uri="{FF2B5EF4-FFF2-40B4-BE49-F238E27FC236}">
                  <a16:creationId xmlns:a16="http://schemas.microsoft.com/office/drawing/2014/main" id="{F8A7E597-E21F-4F15-BF46-E5E2F57D51DE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4277738"/>
              <a:ext cx="4533361" cy="5241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12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S_k_z_t</a:t>
              </a:r>
              <a:r>
                <a:rPr lang="es-MX" sz="12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 = 1 </a:t>
              </a:r>
              <a:r>
                <a:rPr lang="es-MX" sz="12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si se produce k en semana </a:t>
              </a:r>
              <a:r>
                <a:rPr lang="es-MX" sz="12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t-1</a:t>
              </a:r>
              <a:r>
                <a:rPr lang="es-MX" sz="12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z en semana </a:t>
              </a:r>
              <a:r>
                <a:rPr lang="es-MX" sz="12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</a:t>
              </a:r>
              <a:r>
                <a:rPr lang="es-MX" sz="12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0 si no.  			K,Z in </a:t>
              </a:r>
              <a:r>
                <a:rPr lang="es-MX" sz="1200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Prod</a:t>
              </a:r>
              <a:r>
                <a:rPr lang="es-MX" sz="12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t in T.</a:t>
              </a:r>
              <a:endParaRPr lang="es-MX" sz="12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</p:txBody>
        </p:sp>
      </p:grp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F671D4FF-7DFA-44C0-AD80-ACB0455DAEE2}"/>
              </a:ext>
            </a:extLst>
          </p:cNvPr>
          <p:cNvCxnSpPr>
            <a:cxnSpLocks/>
          </p:cNvCxnSpPr>
          <p:nvPr/>
        </p:nvCxnSpPr>
        <p:spPr>
          <a:xfrm>
            <a:off x="5498074" y="4543926"/>
            <a:ext cx="46565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CuadroTexto 40">
            <a:extLst>
              <a:ext uri="{FF2B5EF4-FFF2-40B4-BE49-F238E27FC236}">
                <a16:creationId xmlns:a16="http://schemas.microsoft.com/office/drawing/2014/main" id="{92A8D998-CF36-49EE-A90E-D9538FDF7A2F}"/>
              </a:ext>
            </a:extLst>
          </p:cNvPr>
          <p:cNvSpPr txBox="1"/>
          <p:nvPr/>
        </p:nvSpPr>
        <p:spPr>
          <a:xfrm>
            <a:off x="6270803" y="4308955"/>
            <a:ext cx="188259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600" b="1" dirty="0">
                <a:solidFill>
                  <a:srgbClr val="0B5394"/>
                </a:solidFill>
                <a:latin typeface="Montserrat" panose="020B0604020202020204" charset="0"/>
              </a:rPr>
              <a:t>Requiere condición de borde </a:t>
            </a:r>
          </a:p>
          <a:p>
            <a:endParaRPr lang="es-MX" sz="600" b="1" dirty="0">
              <a:solidFill>
                <a:srgbClr val="0B5394"/>
              </a:solidFill>
              <a:latin typeface="Montserrat" panose="020B0604020202020204" charset="0"/>
            </a:endParaRPr>
          </a:p>
          <a:p>
            <a:r>
              <a:rPr lang="es-MX" sz="600" b="1" dirty="0">
                <a:solidFill>
                  <a:srgbClr val="0B5394"/>
                </a:solidFill>
                <a:latin typeface="Montserrat" panose="020B0604020202020204" charset="0"/>
              </a:rPr>
              <a:t>W_k_0= algún producto que nos indiquen, en este caso será pizza. </a:t>
            </a:r>
          </a:p>
        </p:txBody>
      </p:sp>
    </p:spTree>
    <p:extLst>
      <p:ext uri="{BB962C8B-B14F-4D97-AF65-F5344CB8AC3E}">
        <p14:creationId xmlns:p14="http://schemas.microsoft.com/office/powerpoint/2010/main" val="393328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5496;p62">
            <a:extLst>
              <a:ext uri="{FF2B5EF4-FFF2-40B4-BE49-F238E27FC236}">
                <a16:creationId xmlns:a16="http://schemas.microsoft.com/office/drawing/2014/main" id="{67AC3DF8-979B-41F9-9287-1CB1CBE041ED}"/>
              </a:ext>
            </a:extLst>
          </p:cNvPr>
          <p:cNvCxnSpPr>
            <a:cxnSpLocks/>
          </p:cNvCxnSpPr>
          <p:nvPr/>
        </p:nvCxnSpPr>
        <p:spPr>
          <a:xfrm>
            <a:off x="1217172" y="635562"/>
            <a:ext cx="5053631" cy="0"/>
          </a:xfrm>
          <a:prstGeom prst="straightConnector1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" name="Google Shape;283;p38">
            <a:extLst>
              <a:ext uri="{FF2B5EF4-FFF2-40B4-BE49-F238E27FC236}">
                <a16:creationId xmlns:a16="http://schemas.microsoft.com/office/drawing/2014/main" id="{08D2DC21-B513-46E9-BE52-D312BE069C99}"/>
              </a:ext>
            </a:extLst>
          </p:cNvPr>
          <p:cNvSpPr txBox="1">
            <a:spLocks/>
          </p:cNvSpPr>
          <p:nvPr/>
        </p:nvSpPr>
        <p:spPr>
          <a:xfrm>
            <a:off x="1217172" y="138491"/>
            <a:ext cx="5765799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2400" b="1" dirty="0">
                <a:solidFill>
                  <a:srgbClr val="0B5394"/>
                </a:solidFill>
                <a:latin typeface="Montserrat" panose="020B0604020202020204" charset="0"/>
              </a:rPr>
              <a:t>Ejercicio 1:  Restricciones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9710101-CB34-4EB3-9777-CC396048D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099" y="1527624"/>
            <a:ext cx="7762875" cy="44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Google Shape;283;p38">
            <a:extLst>
              <a:ext uri="{FF2B5EF4-FFF2-40B4-BE49-F238E27FC236}">
                <a16:creationId xmlns:a16="http://schemas.microsoft.com/office/drawing/2014/main" id="{446B0321-37C1-4586-A0DA-DC9DBCE1D181}"/>
              </a:ext>
            </a:extLst>
          </p:cNvPr>
          <p:cNvSpPr txBox="1">
            <a:spLocks/>
          </p:cNvSpPr>
          <p:nvPr/>
        </p:nvSpPr>
        <p:spPr>
          <a:xfrm>
            <a:off x="927100" y="748917"/>
            <a:ext cx="660535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2800"/>
            </a:pPr>
            <a:r>
              <a:rPr lang="es-MX" sz="12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rPr>
              <a:t>¿Qué cosa limita la producción? ¿ que cosa hace que nuestras variables se porten bien? ¿ de que manera se puede manejar la temporalidad? </a:t>
            </a:r>
          </a:p>
        </p:txBody>
      </p:sp>
      <p:pic>
        <p:nvPicPr>
          <p:cNvPr id="5" name="Imagen 4" descr="Imagen que contiene Texto&#10;&#10;Descripción generada automáticamente">
            <a:extLst>
              <a:ext uri="{FF2B5EF4-FFF2-40B4-BE49-F238E27FC236}">
                <a16:creationId xmlns:a16="http://schemas.microsoft.com/office/drawing/2014/main" id="{54AB4986-8844-4BC1-B69D-8D45546FD3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7777"/>
          <a:stretch/>
        </p:blipFill>
        <p:spPr>
          <a:xfrm>
            <a:off x="1994844" y="2093679"/>
            <a:ext cx="5078965" cy="1047100"/>
          </a:xfrm>
          <a:prstGeom prst="rect">
            <a:avLst/>
          </a:prstGeom>
        </p:spPr>
      </p:pic>
      <p:grpSp>
        <p:nvGrpSpPr>
          <p:cNvPr id="29" name="Grupo 28">
            <a:extLst>
              <a:ext uri="{FF2B5EF4-FFF2-40B4-BE49-F238E27FC236}">
                <a16:creationId xmlns:a16="http://schemas.microsoft.com/office/drawing/2014/main" id="{14FA499B-99E1-4322-84A2-7512E049D1DE}"/>
              </a:ext>
            </a:extLst>
          </p:cNvPr>
          <p:cNvGrpSpPr/>
          <p:nvPr/>
        </p:nvGrpSpPr>
        <p:grpSpPr>
          <a:xfrm>
            <a:off x="1894150" y="3985128"/>
            <a:ext cx="5355700" cy="818910"/>
            <a:chOff x="797393" y="1518346"/>
            <a:chExt cx="9399486" cy="1921916"/>
          </a:xfrm>
          <a:solidFill>
            <a:schemeClr val="bg1"/>
          </a:solidFill>
        </p:grpSpPr>
        <p:sp>
          <p:nvSpPr>
            <p:cNvPr id="30" name="Google Shape;283;p38">
              <a:extLst>
                <a:ext uri="{FF2B5EF4-FFF2-40B4-BE49-F238E27FC236}">
                  <a16:creationId xmlns:a16="http://schemas.microsoft.com/office/drawing/2014/main" id="{CFD2C540-BD66-4326-A0B2-59F3205639E5}"/>
                </a:ext>
              </a:extLst>
            </p:cNvPr>
            <p:cNvSpPr txBox="1">
              <a:spLocks/>
            </p:cNvSpPr>
            <p:nvPr/>
          </p:nvSpPr>
          <p:spPr>
            <a:xfrm>
              <a:off x="797394" y="151834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X_k_t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Cantidad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del producto k a producir en semana t.</a:t>
              </a:r>
            </a:p>
          </p:txBody>
        </p:sp>
        <p:sp>
          <p:nvSpPr>
            <p:cNvPr id="42" name="Google Shape;283;p38">
              <a:extLst>
                <a:ext uri="{FF2B5EF4-FFF2-40B4-BE49-F238E27FC236}">
                  <a16:creationId xmlns:a16="http://schemas.microsoft.com/office/drawing/2014/main" id="{8D8B61AC-9E3B-4D51-96C1-9100E1A02C7F}"/>
                </a:ext>
              </a:extLst>
            </p:cNvPr>
            <p:cNvSpPr txBox="1">
              <a:spLocks/>
            </p:cNvSpPr>
            <p:nvPr/>
          </p:nvSpPr>
          <p:spPr>
            <a:xfrm>
              <a:off x="797393" y="2222136"/>
              <a:ext cx="4533361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w_k_t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1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se produce el platillo k en semana t,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0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si no.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endParaRPr lang="es-MX" sz="500" dirty="0">
                <a:solidFill>
                  <a:srgbClr val="0B5394"/>
                </a:solidFill>
                <a:latin typeface="Montserrat" panose="020B0604020202020204" charset="0"/>
              </a:endParaRPr>
            </a:p>
          </p:txBody>
        </p:sp>
        <p:sp>
          <p:nvSpPr>
            <p:cNvPr id="43" name="Google Shape;283;p38">
              <a:extLst>
                <a:ext uri="{FF2B5EF4-FFF2-40B4-BE49-F238E27FC236}">
                  <a16:creationId xmlns:a16="http://schemas.microsoft.com/office/drawing/2014/main" id="{80862034-57D4-4670-A7F4-8E517843DBD4}"/>
                </a:ext>
              </a:extLst>
            </p:cNvPr>
            <p:cNvSpPr txBox="1">
              <a:spLocks/>
            </p:cNvSpPr>
            <p:nvPr/>
          </p:nvSpPr>
          <p:spPr>
            <a:xfrm>
              <a:off x="5663517" y="1518346"/>
              <a:ext cx="4533362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I_k_t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Inventario del producto k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final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</a:t>
              </a:r>
            </a:p>
          </p:txBody>
        </p:sp>
        <p:sp>
          <p:nvSpPr>
            <p:cNvPr id="44" name="Google Shape;283;p38">
              <a:extLst>
                <a:ext uri="{FF2B5EF4-FFF2-40B4-BE49-F238E27FC236}">
                  <a16:creationId xmlns:a16="http://schemas.microsoft.com/office/drawing/2014/main" id="{2F715354-9BFD-478F-AE62-95AC99DB2986}"/>
                </a:ext>
              </a:extLst>
            </p:cNvPr>
            <p:cNvSpPr txBox="1">
              <a:spLocks/>
            </p:cNvSpPr>
            <p:nvPr/>
          </p:nvSpPr>
          <p:spPr>
            <a:xfrm>
              <a:off x="5663519" y="2222137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rgbClr val="0B5394"/>
                  </a:solidFill>
                  <a:latin typeface="Montserrat" panose="020B0604020202020204" charset="0"/>
                </a:rPr>
                <a:t>y_i_t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 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= Cantidad de Insumo I disponible al </a:t>
              </a:r>
              <a:r>
                <a:rPr lang="es-MX" sz="500" b="1" dirty="0">
                  <a:solidFill>
                    <a:srgbClr val="0B5394"/>
                  </a:solidFill>
                  <a:latin typeface="Montserrat" panose="020B0604020202020204" charset="0"/>
                </a:rPr>
                <a:t>inicio</a:t>
              </a:r>
              <a:r>
                <a:rPr lang="es-MX" sz="500" dirty="0">
                  <a:solidFill>
                    <a:srgbClr val="0B5394"/>
                  </a:solidFill>
                  <a:latin typeface="Montserrat" panose="020B0604020202020204" charset="0"/>
                </a:rPr>
                <a:t> de la semana t. 		</a:t>
              </a:r>
            </a:p>
          </p:txBody>
        </p:sp>
        <p:sp>
          <p:nvSpPr>
            <p:cNvPr id="45" name="Google Shape;283;p38">
              <a:extLst>
                <a:ext uri="{FF2B5EF4-FFF2-40B4-BE49-F238E27FC236}">
                  <a16:creationId xmlns:a16="http://schemas.microsoft.com/office/drawing/2014/main" id="{8EF12E80-7E08-43BF-816D-CCF91E98A3CB}"/>
                </a:ext>
              </a:extLst>
            </p:cNvPr>
            <p:cNvSpPr txBox="1">
              <a:spLocks/>
            </p:cNvSpPr>
            <p:nvPr/>
          </p:nvSpPr>
          <p:spPr>
            <a:xfrm>
              <a:off x="3164340" y="2916162"/>
              <a:ext cx="4533360" cy="5241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buSzPts val="2800"/>
              </a:pPr>
              <a:r>
                <a:rPr lang="es-MX" sz="500" b="1" dirty="0" err="1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S_k_z_t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 = 1 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si se produce k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t-1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z en semana </a:t>
              </a:r>
              <a:r>
                <a:rPr lang="es-MX" sz="500" b="1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t</a:t>
              </a:r>
              <a:r>
                <a:rPr lang="es-MX" sz="500" dirty="0">
                  <a:solidFill>
                    <a:schemeClr val="accent1">
                      <a:lumMod val="75000"/>
                    </a:schemeClr>
                  </a:solidFill>
                  <a:latin typeface="Montserrat" panose="020B0604020202020204" charset="0"/>
                </a:rPr>
                <a:t>, 0 si no.  		</a:t>
              </a:r>
              <a:endParaRPr lang="es-MX" sz="500" b="1" dirty="0">
                <a:solidFill>
                  <a:schemeClr val="accent1">
                    <a:lumMod val="75000"/>
                  </a:schemeClr>
                </a:solidFill>
                <a:latin typeface="Montserrat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937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ue Busines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2551</TotalTime>
  <Words>2288</Words>
  <Application>Microsoft Office PowerPoint</Application>
  <PresentationFormat>Presentación en pantalla (16:9)</PresentationFormat>
  <Paragraphs>210</Paragraphs>
  <Slides>19</Slides>
  <Notes>19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2" baseType="lpstr">
      <vt:lpstr>Montserrat</vt:lpstr>
      <vt:lpstr>Arial</vt:lpstr>
      <vt:lpstr>Blue Business</vt:lpstr>
      <vt:lpstr>Auxiliar 2 Modelamiento y Gurobi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PRACTICA 1  ISCI</dc:title>
  <dc:creator>Matías Muñoz Flores</dc:creator>
  <cp:lastModifiedBy>Matías Muñoz Flores</cp:lastModifiedBy>
  <cp:revision>94</cp:revision>
  <dcterms:modified xsi:type="dcterms:W3CDTF">2021-09-02T01:26:25Z</dcterms:modified>
</cp:coreProperties>
</file>