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41" r:id="rId4"/>
  </p:sldMasterIdLst>
  <p:notesMasterIdLst>
    <p:notesMasterId r:id="rId83"/>
  </p:notesMasterIdLst>
  <p:handoutMasterIdLst>
    <p:handoutMasterId r:id="rId84"/>
  </p:handoutMasterIdLst>
  <p:sldIdLst>
    <p:sldId id="3912" r:id="rId5"/>
    <p:sldId id="3742" r:id="rId6"/>
    <p:sldId id="3743" r:id="rId7"/>
    <p:sldId id="3744" r:id="rId8"/>
    <p:sldId id="3827" r:id="rId9"/>
    <p:sldId id="3746" r:id="rId10"/>
    <p:sldId id="3747" r:id="rId11"/>
    <p:sldId id="3923" r:id="rId12"/>
    <p:sldId id="3764" r:id="rId13"/>
    <p:sldId id="3765" r:id="rId14"/>
    <p:sldId id="3766" r:id="rId15"/>
    <p:sldId id="3767" r:id="rId16"/>
    <p:sldId id="3755" r:id="rId17"/>
    <p:sldId id="3756" r:id="rId18"/>
    <p:sldId id="3818" r:id="rId19"/>
    <p:sldId id="3828" r:id="rId20"/>
    <p:sldId id="3914" r:id="rId21"/>
    <p:sldId id="3915" r:id="rId22"/>
    <p:sldId id="3838" r:id="rId23"/>
    <p:sldId id="3770" r:id="rId24"/>
    <p:sldId id="3792" r:id="rId25"/>
    <p:sldId id="3772" r:id="rId26"/>
    <p:sldId id="3916" r:id="rId27"/>
    <p:sldId id="3773" r:id="rId28"/>
    <p:sldId id="3775" r:id="rId29"/>
    <p:sldId id="3776" r:id="rId30"/>
    <p:sldId id="3836" r:id="rId31"/>
    <p:sldId id="3777" r:id="rId32"/>
    <p:sldId id="3817" r:id="rId33"/>
    <p:sldId id="3834" r:id="rId34"/>
    <p:sldId id="3841" r:id="rId35"/>
    <p:sldId id="3778" r:id="rId36"/>
    <p:sldId id="3842" r:id="rId37"/>
    <p:sldId id="3843" r:id="rId38"/>
    <p:sldId id="3790" r:id="rId39"/>
    <p:sldId id="3791" r:id="rId40"/>
    <p:sldId id="3793" r:id="rId41"/>
    <p:sldId id="3794" r:id="rId42"/>
    <p:sldId id="3796" r:id="rId43"/>
    <p:sldId id="3795" r:id="rId44"/>
    <p:sldId id="3797" r:id="rId45"/>
    <p:sldId id="3798" r:id="rId46"/>
    <p:sldId id="3799" r:id="rId47"/>
    <p:sldId id="3800" r:id="rId48"/>
    <p:sldId id="3801" r:id="rId49"/>
    <p:sldId id="3802" r:id="rId50"/>
    <p:sldId id="3748" r:id="rId51"/>
    <p:sldId id="3749" r:id="rId52"/>
    <p:sldId id="3750" r:id="rId53"/>
    <p:sldId id="3820" r:id="rId54"/>
    <p:sldId id="3921" r:id="rId55"/>
    <p:sldId id="3920" r:id="rId56"/>
    <p:sldId id="3919" r:id="rId57"/>
    <p:sldId id="3922" r:id="rId58"/>
    <p:sldId id="3835" r:id="rId59"/>
    <p:sldId id="3917" r:id="rId60"/>
    <p:sldId id="3918" r:id="rId61"/>
    <p:sldId id="3821" r:id="rId62"/>
    <p:sldId id="3822" r:id="rId63"/>
    <p:sldId id="3803" r:id="rId64"/>
    <p:sldId id="3804" r:id="rId65"/>
    <p:sldId id="3805" r:id="rId66"/>
    <p:sldId id="3806" r:id="rId67"/>
    <p:sldId id="3807" r:id="rId68"/>
    <p:sldId id="3808" r:id="rId69"/>
    <p:sldId id="3809" r:id="rId70"/>
    <p:sldId id="3810" r:id="rId71"/>
    <p:sldId id="3811" r:id="rId72"/>
    <p:sldId id="3812" r:id="rId73"/>
    <p:sldId id="3813" r:id="rId74"/>
    <p:sldId id="3814" r:id="rId75"/>
    <p:sldId id="3815" r:id="rId76"/>
    <p:sldId id="3819" r:id="rId77"/>
    <p:sldId id="3823" r:id="rId78"/>
    <p:sldId id="3824" r:id="rId79"/>
    <p:sldId id="3825" r:id="rId80"/>
    <p:sldId id="3826" r:id="rId81"/>
    <p:sldId id="3913" r:id="rId82"/>
  </p:sldIdLst>
  <p:sldSz cx="13411200" cy="8077200"/>
  <p:notesSz cx="6797675" cy="9928225"/>
  <p:custDataLst>
    <p:tags r:id="rId85"/>
  </p:custData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61392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22785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84178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45571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3069641" algn="l" defTabSz="122785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683569" algn="l" defTabSz="122785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4297497" algn="l" defTabSz="122785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4911425" algn="l" defTabSz="122785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44" userDrawn="1">
          <p15:clr>
            <a:srgbClr val="A4A3A4"/>
          </p15:clr>
        </p15:guide>
        <p15:guide id="2" pos="42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ul Mesih Farid Esbir (Contratista-Teniente)" initials="AMFE(" lastIdx="2" clrIdx="0"/>
  <p:cmAuthor id="2" name="Diaz Jimenez Maximiliano (Codelco-Teniente)" initials="DJM(" lastIdx="2" clrIdx="1">
    <p:extLst>
      <p:ext uri="{19B8F6BF-5375-455C-9EA6-DF929625EA0E}">
        <p15:presenceInfo xmlns:p15="http://schemas.microsoft.com/office/powerpoint/2012/main" userId="S-1-5-21-1721241593-170228758-6498272-1537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ADA"/>
    <a:srgbClr val="818181"/>
    <a:srgbClr val="1E7DC0"/>
    <a:srgbClr val="020519"/>
    <a:srgbClr val="08246A"/>
    <a:srgbClr val="0A72BA"/>
    <a:srgbClr val="8ABBDE"/>
    <a:srgbClr val="7C7C7C"/>
    <a:srgbClr val="FF8A23"/>
    <a:srgbClr val="BE4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3" autoAdjust="0"/>
    <p:restoredTop sz="94434" autoAdjust="0"/>
  </p:normalViewPr>
  <p:slideViewPr>
    <p:cSldViewPr>
      <p:cViewPr varScale="1">
        <p:scale>
          <a:sx n="60" d="100"/>
          <a:sy n="60" d="100"/>
        </p:scale>
        <p:origin x="864" y="66"/>
      </p:cViewPr>
      <p:guideLst>
        <p:guide orient="horz" pos="2544"/>
        <p:guide pos="42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-8016"/>
    </p:cViewPr>
  </p:sorterViewPr>
  <p:notesViewPr>
    <p:cSldViewPr>
      <p:cViewPr varScale="1">
        <p:scale>
          <a:sx n="49" d="100"/>
          <a:sy n="49" d="100"/>
        </p:scale>
        <p:origin x="-2958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handoutMaster" Target="handoutMasters/handoutMaster1.xml"/><Relationship Id="rId89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tableStyles" Target="tableStyles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notesMaster" Target="notesMasters/notesMaster1.xml"/><Relationship Id="rId88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10-04T14:20:23.916" idx="2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275" cy="496751"/>
          </a:xfrm>
          <a:prstGeom prst="rect">
            <a:avLst/>
          </a:prstGeom>
        </p:spPr>
        <p:txBody>
          <a:bodyPr vert="horz" lIns="93781" tIns="46890" rIns="93781" bIns="46890" rtlCol="0"/>
          <a:lstStyle>
            <a:lvl1pPr algn="l">
              <a:defRPr sz="13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862" y="1"/>
            <a:ext cx="2946275" cy="496751"/>
          </a:xfrm>
          <a:prstGeom prst="rect">
            <a:avLst/>
          </a:prstGeom>
        </p:spPr>
        <p:txBody>
          <a:bodyPr vert="horz" lIns="93781" tIns="46890" rIns="93781" bIns="46890" rtlCol="0"/>
          <a:lstStyle>
            <a:lvl1pPr algn="r">
              <a:defRPr sz="1300"/>
            </a:lvl1pPr>
          </a:lstStyle>
          <a:p>
            <a:fld id="{945299C5-7DEA-44AE-842F-FFBCD7884AA2}" type="datetimeFigureOut">
              <a:rPr lang="es-CL" smtClean="0"/>
              <a:pPr/>
              <a:t>20-11-2020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9429780"/>
            <a:ext cx="2946275" cy="496751"/>
          </a:xfrm>
          <a:prstGeom prst="rect">
            <a:avLst/>
          </a:prstGeom>
        </p:spPr>
        <p:txBody>
          <a:bodyPr vert="horz" lIns="93781" tIns="46890" rIns="93781" bIns="46890" rtlCol="0" anchor="b"/>
          <a:lstStyle>
            <a:lvl1pPr algn="l">
              <a:defRPr sz="13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862" y="9429780"/>
            <a:ext cx="2946275" cy="496751"/>
          </a:xfrm>
          <a:prstGeom prst="rect">
            <a:avLst/>
          </a:prstGeom>
        </p:spPr>
        <p:txBody>
          <a:bodyPr vert="horz" lIns="93781" tIns="46890" rIns="93781" bIns="46890" rtlCol="0" anchor="b"/>
          <a:lstStyle>
            <a:lvl1pPr algn="r">
              <a:defRPr sz="1300"/>
            </a:lvl1pPr>
          </a:lstStyle>
          <a:p>
            <a:fld id="{DC55038B-E4CF-47B0-911B-2C6959D6EEA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64802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6275" cy="49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2" tIns="47406" rIns="94812" bIns="47406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862" y="1"/>
            <a:ext cx="2946275" cy="49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2" tIns="47406" rIns="94812" bIns="47406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4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9563" y="744538"/>
            <a:ext cx="618013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383" y="4716586"/>
            <a:ext cx="5438448" cy="44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2" tIns="47406" rIns="94812" bIns="474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780"/>
            <a:ext cx="2946275" cy="49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2" tIns="47406" rIns="94812" bIns="47406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862" y="9429780"/>
            <a:ext cx="2946275" cy="49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2" tIns="47406" rIns="94812" bIns="47406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D5977CA-3F8C-4869-979F-3F3AF933E0C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63076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11" kern="1200">
        <a:solidFill>
          <a:schemeClr val="tx1"/>
        </a:solidFill>
        <a:latin typeface="Arial" charset="0"/>
        <a:ea typeface="+mn-ea"/>
        <a:cs typeface="+mn-cs"/>
      </a:defRPr>
    </a:lvl1pPr>
    <a:lvl2pPr marL="613928" algn="l" rtl="0" eaLnBrk="0" fontAlgn="base" hangingPunct="0">
      <a:spcBef>
        <a:spcPct val="30000"/>
      </a:spcBef>
      <a:spcAft>
        <a:spcPct val="0"/>
      </a:spcAft>
      <a:defRPr sz="1611" kern="1200">
        <a:solidFill>
          <a:schemeClr val="tx1"/>
        </a:solidFill>
        <a:latin typeface="Arial" charset="0"/>
        <a:ea typeface="+mn-ea"/>
        <a:cs typeface="+mn-cs"/>
      </a:defRPr>
    </a:lvl2pPr>
    <a:lvl3pPr marL="1227856" algn="l" rtl="0" eaLnBrk="0" fontAlgn="base" hangingPunct="0">
      <a:spcBef>
        <a:spcPct val="30000"/>
      </a:spcBef>
      <a:spcAft>
        <a:spcPct val="0"/>
      </a:spcAft>
      <a:defRPr sz="1611" kern="1200">
        <a:solidFill>
          <a:schemeClr val="tx1"/>
        </a:solidFill>
        <a:latin typeface="Arial" charset="0"/>
        <a:ea typeface="+mn-ea"/>
        <a:cs typeface="+mn-cs"/>
      </a:defRPr>
    </a:lvl3pPr>
    <a:lvl4pPr marL="1841784" algn="l" rtl="0" eaLnBrk="0" fontAlgn="base" hangingPunct="0">
      <a:spcBef>
        <a:spcPct val="30000"/>
      </a:spcBef>
      <a:spcAft>
        <a:spcPct val="0"/>
      </a:spcAft>
      <a:defRPr sz="1611" kern="1200">
        <a:solidFill>
          <a:schemeClr val="tx1"/>
        </a:solidFill>
        <a:latin typeface="Arial" charset="0"/>
        <a:ea typeface="+mn-ea"/>
        <a:cs typeface="+mn-cs"/>
      </a:defRPr>
    </a:lvl4pPr>
    <a:lvl5pPr marL="2455713" algn="l" rtl="0" eaLnBrk="0" fontAlgn="base" hangingPunct="0">
      <a:spcBef>
        <a:spcPct val="30000"/>
      </a:spcBef>
      <a:spcAft>
        <a:spcPct val="0"/>
      </a:spcAft>
      <a:defRPr sz="1611" kern="1200">
        <a:solidFill>
          <a:schemeClr val="tx1"/>
        </a:solidFill>
        <a:latin typeface="Arial" charset="0"/>
        <a:ea typeface="+mn-ea"/>
        <a:cs typeface="+mn-cs"/>
      </a:defRPr>
    </a:lvl5pPr>
    <a:lvl6pPr marL="3069641" algn="l" defTabSz="1227856" rtl="0" eaLnBrk="1" latinLnBrk="0" hangingPunct="1">
      <a:defRPr sz="1611" kern="1200">
        <a:solidFill>
          <a:schemeClr val="tx1"/>
        </a:solidFill>
        <a:latin typeface="+mn-lt"/>
        <a:ea typeface="+mn-ea"/>
        <a:cs typeface="+mn-cs"/>
      </a:defRPr>
    </a:lvl6pPr>
    <a:lvl7pPr marL="3683569" algn="l" defTabSz="1227856" rtl="0" eaLnBrk="1" latinLnBrk="0" hangingPunct="1">
      <a:defRPr sz="1611" kern="1200">
        <a:solidFill>
          <a:schemeClr val="tx1"/>
        </a:solidFill>
        <a:latin typeface="+mn-lt"/>
        <a:ea typeface="+mn-ea"/>
        <a:cs typeface="+mn-cs"/>
      </a:defRPr>
    </a:lvl7pPr>
    <a:lvl8pPr marL="4297497" algn="l" defTabSz="1227856" rtl="0" eaLnBrk="1" latinLnBrk="0" hangingPunct="1">
      <a:defRPr sz="1611" kern="1200">
        <a:solidFill>
          <a:schemeClr val="tx1"/>
        </a:solidFill>
        <a:latin typeface="+mn-lt"/>
        <a:ea typeface="+mn-ea"/>
        <a:cs typeface="+mn-cs"/>
      </a:defRPr>
    </a:lvl8pPr>
    <a:lvl9pPr marL="4911425" algn="l" defTabSz="1227856" rtl="0" eaLnBrk="1" latinLnBrk="0" hangingPunct="1">
      <a:defRPr sz="16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22DC6D-F1E6-4C5F-8680-C2E3BEE8BA66}" type="slidenum">
              <a:rPr lang="es-ES_tradnl" altLang="es-US" sz="1200">
                <a:latin typeface="Times New Roman" panose="02020603050405020304" pitchFamily="18" charset="0"/>
              </a:rPr>
              <a:pPr/>
              <a:t>12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3225" y="730250"/>
            <a:ext cx="6059488" cy="365125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US"/>
          </a:p>
        </p:txBody>
      </p:sp>
    </p:spTree>
    <p:extLst>
      <p:ext uri="{BB962C8B-B14F-4D97-AF65-F5344CB8AC3E}">
        <p14:creationId xmlns:p14="http://schemas.microsoft.com/office/powerpoint/2010/main" val="449976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C04CD1-8068-4C7E-8A57-6CC032B48916}" type="slidenum">
              <a:rPr lang="es-ES_tradnl" altLang="es-US" sz="1200">
                <a:latin typeface="Times New Roman" panose="02020603050405020304" pitchFamily="18" charset="0"/>
              </a:rPr>
              <a:pPr/>
              <a:t>25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730250"/>
            <a:ext cx="6061075" cy="36512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MX" altLang="es-US" dirty="0"/>
              <a:t>Actualizada</a:t>
            </a:r>
          </a:p>
        </p:txBody>
      </p:sp>
    </p:spTree>
    <p:extLst>
      <p:ext uri="{BB962C8B-B14F-4D97-AF65-F5344CB8AC3E}">
        <p14:creationId xmlns:p14="http://schemas.microsoft.com/office/powerpoint/2010/main" val="2056352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C04CD1-8068-4C7E-8A57-6CC032B48916}" type="slidenum">
              <a:rPr lang="es-ES_tradnl" altLang="es-US" sz="1200">
                <a:latin typeface="Times New Roman" panose="02020603050405020304" pitchFamily="18" charset="0"/>
              </a:rPr>
              <a:pPr/>
              <a:t>26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730250"/>
            <a:ext cx="6061075" cy="36512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MX" altLang="es-US" dirty="0"/>
              <a:t>Actualizada</a:t>
            </a:r>
          </a:p>
        </p:txBody>
      </p:sp>
    </p:spTree>
    <p:extLst>
      <p:ext uri="{BB962C8B-B14F-4D97-AF65-F5344CB8AC3E}">
        <p14:creationId xmlns:p14="http://schemas.microsoft.com/office/powerpoint/2010/main" val="1273607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C04CD1-8068-4C7E-8A57-6CC032B48916}" type="slidenum">
              <a:rPr lang="es-ES_tradnl" altLang="es-US" sz="1200">
                <a:latin typeface="Times New Roman" panose="02020603050405020304" pitchFamily="18" charset="0"/>
              </a:rPr>
              <a:pPr/>
              <a:t>27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730250"/>
            <a:ext cx="6061075" cy="36512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MX" altLang="es-US" dirty="0"/>
              <a:t>Agregada</a:t>
            </a:r>
          </a:p>
        </p:txBody>
      </p:sp>
    </p:spTree>
    <p:extLst>
      <p:ext uri="{BB962C8B-B14F-4D97-AF65-F5344CB8AC3E}">
        <p14:creationId xmlns:p14="http://schemas.microsoft.com/office/powerpoint/2010/main" val="1109343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C04CD1-8068-4C7E-8A57-6CC032B48916}" type="slidenum">
              <a:rPr lang="es-ES_tradnl" altLang="es-US" sz="1200">
                <a:latin typeface="Times New Roman" panose="02020603050405020304" pitchFamily="18" charset="0"/>
              </a:rPr>
              <a:pPr/>
              <a:t>28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730250"/>
            <a:ext cx="6061075" cy="36512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MX" altLang="es-US" dirty="0"/>
              <a:t>Actualizada</a:t>
            </a:r>
          </a:p>
        </p:txBody>
      </p:sp>
    </p:spTree>
    <p:extLst>
      <p:ext uri="{BB962C8B-B14F-4D97-AF65-F5344CB8AC3E}">
        <p14:creationId xmlns:p14="http://schemas.microsoft.com/office/powerpoint/2010/main" val="383809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C04CD1-8068-4C7E-8A57-6CC032B48916}" type="slidenum">
              <a:rPr lang="es-ES_tradnl" altLang="es-US" sz="1200">
                <a:latin typeface="Times New Roman" panose="02020603050405020304" pitchFamily="18" charset="0"/>
              </a:rPr>
              <a:pPr/>
              <a:t>29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730250"/>
            <a:ext cx="6061075" cy="36512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MX" altLang="es-US" dirty="0"/>
              <a:t>Actualizada</a:t>
            </a:r>
          </a:p>
        </p:txBody>
      </p:sp>
    </p:spTree>
    <p:extLst>
      <p:ext uri="{BB962C8B-B14F-4D97-AF65-F5344CB8AC3E}">
        <p14:creationId xmlns:p14="http://schemas.microsoft.com/office/powerpoint/2010/main" val="308973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C04CD1-8068-4C7E-8A57-6CC032B48916}" type="slidenum">
              <a:rPr lang="es-ES_tradnl" altLang="es-US" sz="1200">
                <a:latin typeface="Times New Roman" panose="02020603050405020304" pitchFamily="18" charset="0"/>
              </a:rPr>
              <a:pPr/>
              <a:t>30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730250"/>
            <a:ext cx="6061075" cy="36512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MX" altLang="es-US" dirty="0"/>
              <a:t>Actualizada</a:t>
            </a:r>
          </a:p>
        </p:txBody>
      </p:sp>
    </p:spTree>
    <p:extLst>
      <p:ext uri="{BB962C8B-B14F-4D97-AF65-F5344CB8AC3E}">
        <p14:creationId xmlns:p14="http://schemas.microsoft.com/office/powerpoint/2010/main" val="1970752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C04CD1-8068-4C7E-8A57-6CC032B48916}" type="slidenum">
              <a:rPr lang="es-ES_tradnl" altLang="es-US" sz="1200">
                <a:latin typeface="Times New Roman" panose="02020603050405020304" pitchFamily="18" charset="0"/>
              </a:rPr>
              <a:pPr/>
              <a:t>31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730250"/>
            <a:ext cx="6061075" cy="36512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MX" altLang="es-US" dirty="0"/>
              <a:t>Actualizada</a:t>
            </a:r>
          </a:p>
        </p:txBody>
      </p:sp>
    </p:spTree>
    <p:extLst>
      <p:ext uri="{BB962C8B-B14F-4D97-AF65-F5344CB8AC3E}">
        <p14:creationId xmlns:p14="http://schemas.microsoft.com/office/powerpoint/2010/main" val="1514523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C04CD1-8068-4C7E-8A57-6CC032B48916}" type="slidenum">
              <a:rPr lang="es-ES_tradnl" altLang="es-US" sz="1200">
                <a:latin typeface="Times New Roman" panose="02020603050405020304" pitchFamily="18" charset="0"/>
              </a:rPr>
              <a:pPr/>
              <a:t>32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730250"/>
            <a:ext cx="6061075" cy="36512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MX" altLang="es-US" dirty="0"/>
              <a:t>Actualizada</a:t>
            </a:r>
          </a:p>
        </p:txBody>
      </p:sp>
    </p:spTree>
    <p:extLst>
      <p:ext uri="{BB962C8B-B14F-4D97-AF65-F5344CB8AC3E}">
        <p14:creationId xmlns:p14="http://schemas.microsoft.com/office/powerpoint/2010/main" val="758481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B80B650-0AD2-41E3-875A-E0AC448B230B}" type="slidenum">
              <a:rPr lang="es-ES_tradnl" altLang="es-US" sz="1200">
                <a:latin typeface="Times New Roman" panose="02020603050405020304" pitchFamily="18" charset="0"/>
              </a:rPr>
              <a:pPr/>
              <a:t>33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730250"/>
            <a:ext cx="6061075" cy="365125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MX" altLang="es-US" dirty="0"/>
              <a:t>Actualizada</a:t>
            </a:r>
          </a:p>
        </p:txBody>
      </p:sp>
    </p:spTree>
    <p:extLst>
      <p:ext uri="{BB962C8B-B14F-4D97-AF65-F5344CB8AC3E}">
        <p14:creationId xmlns:p14="http://schemas.microsoft.com/office/powerpoint/2010/main" val="2478743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B80B650-0AD2-41E3-875A-E0AC448B230B}" type="slidenum">
              <a:rPr lang="es-ES_tradnl" altLang="es-US" sz="1200">
                <a:latin typeface="Times New Roman" panose="02020603050405020304" pitchFamily="18" charset="0"/>
              </a:rPr>
              <a:pPr/>
              <a:t>34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730250"/>
            <a:ext cx="6061075" cy="365125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MX" altLang="es-US" dirty="0"/>
              <a:t>Actualizada</a:t>
            </a:r>
          </a:p>
        </p:txBody>
      </p:sp>
    </p:spTree>
    <p:extLst>
      <p:ext uri="{BB962C8B-B14F-4D97-AF65-F5344CB8AC3E}">
        <p14:creationId xmlns:p14="http://schemas.microsoft.com/office/powerpoint/2010/main" val="3918608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EA2A5B-F766-4B6B-8F4D-494D777FF8F2}" type="slidenum">
              <a:rPr lang="es-ES_tradnl" altLang="es-US" sz="1200">
                <a:latin typeface="Times New Roman" panose="02020603050405020304" pitchFamily="18" charset="0"/>
              </a:rPr>
              <a:pPr/>
              <a:t>15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730250"/>
            <a:ext cx="6061075" cy="365125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US" dirty="0"/>
          </a:p>
        </p:txBody>
      </p:sp>
    </p:spTree>
    <p:extLst>
      <p:ext uri="{BB962C8B-B14F-4D97-AF65-F5344CB8AC3E}">
        <p14:creationId xmlns:p14="http://schemas.microsoft.com/office/powerpoint/2010/main" val="30576791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B80B650-0AD2-41E3-875A-E0AC448B230B}" type="slidenum">
              <a:rPr lang="es-ES_tradnl" altLang="es-US" sz="1200">
                <a:latin typeface="Times New Roman" panose="02020603050405020304" pitchFamily="18" charset="0"/>
              </a:rPr>
              <a:pPr/>
              <a:t>35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730250"/>
            <a:ext cx="6061075" cy="365125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US"/>
          </a:p>
        </p:txBody>
      </p:sp>
    </p:spTree>
    <p:extLst>
      <p:ext uri="{BB962C8B-B14F-4D97-AF65-F5344CB8AC3E}">
        <p14:creationId xmlns:p14="http://schemas.microsoft.com/office/powerpoint/2010/main" val="955946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47AD392-E4FE-4BEE-BA1C-22DB75422958}" type="slidenum">
              <a:rPr lang="es-ES_tradnl" altLang="es-US" sz="1200">
                <a:latin typeface="Times New Roman" panose="02020603050405020304" pitchFamily="18" charset="0"/>
              </a:rPr>
              <a:pPr/>
              <a:t>37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730250"/>
            <a:ext cx="6061075" cy="365125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US"/>
          </a:p>
        </p:txBody>
      </p:sp>
    </p:spTree>
    <p:extLst>
      <p:ext uri="{BB962C8B-B14F-4D97-AF65-F5344CB8AC3E}">
        <p14:creationId xmlns:p14="http://schemas.microsoft.com/office/powerpoint/2010/main" val="3516306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47AD392-E4FE-4BEE-BA1C-22DB75422958}" type="slidenum">
              <a:rPr lang="es-ES_tradnl" altLang="es-US" sz="1200">
                <a:latin typeface="Times New Roman" panose="02020603050405020304" pitchFamily="18" charset="0"/>
              </a:rPr>
              <a:pPr/>
              <a:t>38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730250"/>
            <a:ext cx="6061075" cy="365125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US"/>
          </a:p>
        </p:txBody>
      </p:sp>
    </p:spTree>
    <p:extLst>
      <p:ext uri="{BB962C8B-B14F-4D97-AF65-F5344CB8AC3E}">
        <p14:creationId xmlns:p14="http://schemas.microsoft.com/office/powerpoint/2010/main" val="2836218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6D26912-9CBB-4A86-BD58-5E42BD1A9CC6}" type="slidenum">
              <a:rPr lang="es-ES_tradnl" altLang="es-US" sz="1200">
                <a:latin typeface="Times New Roman" panose="02020603050405020304" pitchFamily="18" charset="0"/>
              </a:rPr>
              <a:pPr/>
              <a:t>39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730250"/>
            <a:ext cx="6061075" cy="365125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US"/>
          </a:p>
        </p:txBody>
      </p:sp>
    </p:spTree>
    <p:extLst>
      <p:ext uri="{BB962C8B-B14F-4D97-AF65-F5344CB8AC3E}">
        <p14:creationId xmlns:p14="http://schemas.microsoft.com/office/powerpoint/2010/main" val="23570002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F5291C3-5BE4-4C28-B3F3-B097E217DC91}" type="slidenum">
              <a:rPr lang="es-ES_tradnl" altLang="es-US" sz="1200">
                <a:latin typeface="Times New Roman" panose="02020603050405020304" pitchFamily="18" charset="0"/>
              </a:rPr>
              <a:pPr/>
              <a:t>40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730250"/>
            <a:ext cx="6061075" cy="365125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US"/>
          </a:p>
        </p:txBody>
      </p:sp>
    </p:spTree>
    <p:extLst>
      <p:ext uri="{BB962C8B-B14F-4D97-AF65-F5344CB8AC3E}">
        <p14:creationId xmlns:p14="http://schemas.microsoft.com/office/powerpoint/2010/main" val="10807822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47AD392-E4FE-4BEE-BA1C-22DB75422958}" type="slidenum">
              <a:rPr lang="es-ES_tradnl" altLang="es-US" sz="1200">
                <a:latin typeface="Times New Roman" panose="02020603050405020304" pitchFamily="18" charset="0"/>
              </a:rPr>
              <a:pPr/>
              <a:t>41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730250"/>
            <a:ext cx="6061075" cy="365125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US"/>
          </a:p>
        </p:txBody>
      </p:sp>
    </p:spTree>
    <p:extLst>
      <p:ext uri="{BB962C8B-B14F-4D97-AF65-F5344CB8AC3E}">
        <p14:creationId xmlns:p14="http://schemas.microsoft.com/office/powerpoint/2010/main" val="18564354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77E1A3-7DA6-42B7-B5BF-2CC550689DB0}" type="slidenum">
              <a:rPr lang="es-ES_tradnl" altLang="es-US" sz="1200">
                <a:latin typeface="Times New Roman" panose="02020603050405020304" pitchFamily="18" charset="0"/>
              </a:rPr>
              <a:pPr/>
              <a:t>42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730250"/>
            <a:ext cx="6061075" cy="365125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US"/>
          </a:p>
        </p:txBody>
      </p:sp>
    </p:spTree>
    <p:extLst>
      <p:ext uri="{BB962C8B-B14F-4D97-AF65-F5344CB8AC3E}">
        <p14:creationId xmlns:p14="http://schemas.microsoft.com/office/powerpoint/2010/main" val="4003393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47AD392-E4FE-4BEE-BA1C-22DB75422958}" type="slidenum">
              <a:rPr lang="es-ES_tradnl" altLang="es-US" sz="1200">
                <a:latin typeface="Times New Roman" panose="02020603050405020304" pitchFamily="18" charset="0"/>
              </a:rPr>
              <a:pPr/>
              <a:t>43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730250"/>
            <a:ext cx="6061075" cy="365125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US"/>
          </a:p>
        </p:txBody>
      </p:sp>
    </p:spTree>
    <p:extLst>
      <p:ext uri="{BB962C8B-B14F-4D97-AF65-F5344CB8AC3E}">
        <p14:creationId xmlns:p14="http://schemas.microsoft.com/office/powerpoint/2010/main" val="15850262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977CA-3F8C-4869-979F-3F3AF933E0CD}" type="slidenum">
              <a:rPr lang="es-ES" smtClean="0"/>
              <a:pPr>
                <a:defRPr/>
              </a:pPr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9523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977CA-3F8C-4869-979F-3F3AF933E0CD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0792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977CA-3F8C-4869-979F-3F3AF933E0CD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8703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977CA-3F8C-4869-979F-3F3AF933E0CD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5753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Actualizada</a:t>
            </a: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5977CA-3F8C-4869-979F-3F3AF933E0CD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393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A8612F-3515-40E5-821D-E6E8B90A1761}" type="slidenum">
              <a:rPr lang="es-ES_tradnl" altLang="es-US" sz="1200">
                <a:latin typeface="Times New Roman" panose="02020603050405020304" pitchFamily="18" charset="0"/>
              </a:rPr>
              <a:pPr/>
              <a:t>22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730250"/>
            <a:ext cx="6061075" cy="365125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US"/>
          </a:p>
        </p:txBody>
      </p:sp>
    </p:spTree>
    <p:extLst>
      <p:ext uri="{BB962C8B-B14F-4D97-AF65-F5344CB8AC3E}">
        <p14:creationId xmlns:p14="http://schemas.microsoft.com/office/powerpoint/2010/main" val="979756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A8612F-3515-40E5-821D-E6E8B90A1761}" type="slidenum">
              <a:rPr lang="es-ES_tradnl" altLang="es-US" sz="1200">
                <a:latin typeface="Times New Roman" panose="02020603050405020304" pitchFamily="18" charset="0"/>
              </a:rPr>
              <a:pPr/>
              <a:t>23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730250"/>
            <a:ext cx="6061075" cy="365125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US"/>
          </a:p>
        </p:txBody>
      </p:sp>
    </p:spTree>
    <p:extLst>
      <p:ext uri="{BB962C8B-B14F-4D97-AF65-F5344CB8AC3E}">
        <p14:creationId xmlns:p14="http://schemas.microsoft.com/office/powerpoint/2010/main" val="1725306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769580F-B531-4BF8-B66E-C12EF2B52673}" type="slidenum">
              <a:rPr lang="es-ES_tradnl" altLang="es-US" sz="1200">
                <a:latin typeface="Times New Roman" panose="02020603050405020304" pitchFamily="18" charset="0"/>
              </a:rPr>
              <a:pPr/>
              <a:t>24</a:t>
            </a:fld>
            <a:endParaRPr lang="es-ES_tradnl" altLang="es-US" sz="1200">
              <a:latin typeface="Times New Roman" panose="02020603050405020304" pitchFamily="18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730250"/>
            <a:ext cx="6061075" cy="365125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MX" altLang="es-US" dirty="0"/>
              <a:t>Actualizada</a:t>
            </a:r>
          </a:p>
        </p:txBody>
      </p:sp>
    </p:spTree>
    <p:extLst>
      <p:ext uri="{BB962C8B-B14F-4D97-AF65-F5344CB8AC3E}">
        <p14:creationId xmlns:p14="http://schemas.microsoft.com/office/powerpoint/2010/main" val="1921393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880" y="222176"/>
            <a:ext cx="12025336" cy="43204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474118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880" y="222176"/>
            <a:ext cx="11953328" cy="504056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0904" y="1158280"/>
            <a:ext cx="12385376" cy="63367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34254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 userDrawn="1"/>
        </p:nvGrpSpPr>
        <p:grpSpPr>
          <a:xfrm>
            <a:off x="0" y="0"/>
            <a:ext cx="13441680" cy="8095557"/>
            <a:chOff x="0" y="0"/>
            <a:chExt cx="13441680" cy="8095557"/>
          </a:xfrm>
        </p:grpSpPr>
        <p:pic>
          <p:nvPicPr>
            <p:cNvPr id="6" name="Imagen 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3441680" cy="8095557"/>
            </a:xfrm>
            <a:prstGeom prst="rect">
              <a:avLst/>
            </a:prstGeom>
          </p:spPr>
        </p:pic>
        <p:pic>
          <p:nvPicPr>
            <p:cNvPr id="7" name="Imagen 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7829" t="75927" r="328" b="14509"/>
            <a:stretch/>
          </p:blipFill>
          <p:spPr>
            <a:xfrm>
              <a:off x="8856" y="6152380"/>
              <a:ext cx="13062406" cy="752917"/>
            </a:xfrm>
            <a:prstGeom prst="rect">
              <a:avLst/>
            </a:prstGeom>
          </p:spPr>
        </p:pic>
        <p:pic>
          <p:nvPicPr>
            <p:cNvPr id="8" name="Imagen 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401" r="17438" b="77684"/>
            <a:stretch/>
          </p:blipFill>
          <p:spPr>
            <a:xfrm>
              <a:off x="10810056" y="0"/>
              <a:ext cx="2569780" cy="1802524"/>
            </a:xfrm>
            <a:prstGeom prst="rect">
              <a:avLst/>
            </a:prstGeom>
          </p:spPr>
        </p:pic>
        <p:pic>
          <p:nvPicPr>
            <p:cNvPr id="9" name="Imagen 4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477" t="85688" r="16362" b="-132"/>
            <a:stretch/>
          </p:blipFill>
          <p:spPr>
            <a:xfrm>
              <a:off x="10832564" y="6910553"/>
              <a:ext cx="2569780" cy="1166647"/>
            </a:xfrm>
            <a:prstGeom prst="rect">
              <a:avLst/>
            </a:prstGeom>
          </p:spPr>
        </p:pic>
      </p:grpSp>
      <p:pic>
        <p:nvPicPr>
          <p:cNvPr id="11274" name="Picture 10" descr="Resultado de imagen para fcfm uchil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688" y="-28503"/>
            <a:ext cx="5815372" cy="123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539" b="13924"/>
          <a:stretch/>
        </p:blipFill>
        <p:spPr>
          <a:xfrm>
            <a:off x="0" y="6747640"/>
            <a:ext cx="13441680" cy="2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62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922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952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845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66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282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871" y="0"/>
            <a:ext cx="13534293" cy="8157155"/>
          </a:xfrm>
          <a:prstGeom prst="rect">
            <a:avLst/>
          </a:prstGeom>
        </p:spPr>
      </p:pic>
      <p:sp>
        <p:nvSpPr>
          <p:cNvPr id="2" name="Rectángulo 1"/>
          <p:cNvSpPr/>
          <p:nvPr userDrawn="1"/>
        </p:nvSpPr>
        <p:spPr>
          <a:xfrm>
            <a:off x="11962184" y="7711008"/>
            <a:ext cx="1449016" cy="366192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4" name="Rectángulo 3"/>
          <p:cNvSpPr/>
          <p:nvPr userDrawn="1"/>
        </p:nvSpPr>
        <p:spPr>
          <a:xfrm>
            <a:off x="30560" y="7783016"/>
            <a:ext cx="1292181" cy="275680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5" name="Rectángulo 4"/>
          <p:cNvSpPr/>
          <p:nvPr userDrawn="1"/>
        </p:nvSpPr>
        <p:spPr>
          <a:xfrm>
            <a:off x="1322742" y="7927032"/>
            <a:ext cx="2502538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3" name="Rectángulo 2"/>
          <p:cNvSpPr/>
          <p:nvPr userDrawn="1"/>
        </p:nvSpPr>
        <p:spPr>
          <a:xfrm>
            <a:off x="11338560" y="192024"/>
            <a:ext cx="2072640" cy="566928"/>
          </a:xfrm>
          <a:prstGeom prst="rect">
            <a:avLst/>
          </a:prstGeom>
          <a:solidFill>
            <a:srgbClr val="B58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pic>
        <p:nvPicPr>
          <p:cNvPr id="7" name="Picture 10" descr="Resultado de imagen para fcfm uchile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9678" r="65408" b="1528"/>
          <a:stretch/>
        </p:blipFill>
        <p:spPr bwMode="auto">
          <a:xfrm>
            <a:off x="12322224" y="239403"/>
            <a:ext cx="1008112" cy="54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 userDrawn="1"/>
        </p:nvSpPr>
        <p:spPr>
          <a:xfrm>
            <a:off x="0" y="758952"/>
            <a:ext cx="13411200" cy="9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" name="Rectángulo 9"/>
          <p:cNvSpPr/>
          <p:nvPr userDrawn="1"/>
        </p:nvSpPr>
        <p:spPr>
          <a:xfrm>
            <a:off x="0" y="112069"/>
            <a:ext cx="13411200" cy="127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8308" y="7909708"/>
            <a:ext cx="5200650" cy="1619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59" r:id="rId1"/>
    <p:sldLayoutId id="2147485111" r:id="rId2"/>
    <p:sldLayoutId id="2147485114" r:id="rId3"/>
    <p:sldLayoutId id="2147485109" r:id="rId4"/>
    <p:sldLayoutId id="2147485115" r:id="rId5"/>
    <p:sldLayoutId id="2147485116" r:id="rId6"/>
    <p:sldLayoutId id="2147485117" r:id="rId7"/>
    <p:sldLayoutId id="2147485118" r:id="rId8"/>
    <p:sldLayoutId id="2147485119" r:id="rId9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82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82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82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82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82">
          <a:solidFill>
            <a:schemeClr val="tx2"/>
          </a:solidFill>
          <a:latin typeface="Arial" charset="0"/>
        </a:defRPr>
      </a:lvl5pPr>
      <a:lvl6pPr marL="538490" algn="ctr" rtl="0" fontAlgn="base">
        <a:spcBef>
          <a:spcPct val="0"/>
        </a:spcBef>
        <a:spcAft>
          <a:spcPct val="0"/>
        </a:spcAft>
        <a:defRPr sz="5182">
          <a:solidFill>
            <a:schemeClr val="tx2"/>
          </a:solidFill>
          <a:latin typeface="Arial" charset="0"/>
        </a:defRPr>
      </a:lvl6pPr>
      <a:lvl7pPr marL="1076980" algn="ctr" rtl="0" fontAlgn="base">
        <a:spcBef>
          <a:spcPct val="0"/>
        </a:spcBef>
        <a:spcAft>
          <a:spcPct val="0"/>
        </a:spcAft>
        <a:defRPr sz="5182">
          <a:solidFill>
            <a:schemeClr val="tx2"/>
          </a:solidFill>
          <a:latin typeface="Arial" charset="0"/>
        </a:defRPr>
      </a:lvl7pPr>
      <a:lvl8pPr marL="1615470" algn="ctr" rtl="0" fontAlgn="base">
        <a:spcBef>
          <a:spcPct val="0"/>
        </a:spcBef>
        <a:spcAft>
          <a:spcPct val="0"/>
        </a:spcAft>
        <a:defRPr sz="5182">
          <a:solidFill>
            <a:schemeClr val="tx2"/>
          </a:solidFill>
          <a:latin typeface="Arial" charset="0"/>
        </a:defRPr>
      </a:lvl8pPr>
      <a:lvl9pPr marL="2153961" algn="ctr" rtl="0" fontAlgn="base">
        <a:spcBef>
          <a:spcPct val="0"/>
        </a:spcBef>
        <a:spcAft>
          <a:spcPct val="0"/>
        </a:spcAft>
        <a:defRPr sz="5182">
          <a:solidFill>
            <a:schemeClr val="tx2"/>
          </a:solidFill>
          <a:latin typeface="Arial" charset="0"/>
        </a:defRPr>
      </a:lvl9pPr>
    </p:titleStyle>
    <p:bodyStyle>
      <a:lvl1pPr marL="403868" indent="-403868" algn="l" rtl="0" eaLnBrk="0" fontAlgn="base" hangingPunct="0">
        <a:spcBef>
          <a:spcPct val="20000"/>
        </a:spcBef>
        <a:spcAft>
          <a:spcPct val="0"/>
        </a:spcAft>
        <a:buChar char="•"/>
        <a:defRPr sz="3769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875047" indent="-336556" algn="l" rtl="0" eaLnBrk="0" fontAlgn="base" hangingPunct="0">
        <a:spcBef>
          <a:spcPct val="20000"/>
        </a:spcBef>
        <a:spcAft>
          <a:spcPct val="0"/>
        </a:spcAft>
        <a:buChar char="–"/>
        <a:defRPr sz="3298">
          <a:solidFill>
            <a:schemeClr val="tx1"/>
          </a:solidFill>
          <a:latin typeface="Arial" pitchFamily="34" charset="0"/>
        </a:defRPr>
      </a:lvl2pPr>
      <a:lvl3pPr marL="1346225" indent="-269245" algn="l" rtl="0" eaLnBrk="0" fontAlgn="base" hangingPunct="0">
        <a:spcBef>
          <a:spcPct val="20000"/>
        </a:spcBef>
        <a:spcAft>
          <a:spcPct val="0"/>
        </a:spcAft>
        <a:buChar char="•"/>
        <a:defRPr sz="2827">
          <a:solidFill>
            <a:schemeClr val="tx1"/>
          </a:solidFill>
          <a:latin typeface="Arial" pitchFamily="34" charset="0"/>
        </a:defRPr>
      </a:lvl3pPr>
      <a:lvl4pPr marL="1884716" indent="-269245" algn="l" rtl="0" eaLnBrk="0" fontAlgn="base" hangingPunct="0">
        <a:spcBef>
          <a:spcPct val="20000"/>
        </a:spcBef>
        <a:spcAft>
          <a:spcPct val="0"/>
        </a:spcAft>
        <a:buChar char="–"/>
        <a:defRPr sz="2356">
          <a:solidFill>
            <a:schemeClr val="tx1"/>
          </a:solidFill>
          <a:latin typeface="Arial" pitchFamily="34" charset="0"/>
        </a:defRPr>
      </a:lvl4pPr>
      <a:lvl5pPr marL="2423206" indent="-269245" algn="l" rtl="0" eaLnBrk="0" fontAlgn="base" hangingPunct="0">
        <a:spcBef>
          <a:spcPct val="20000"/>
        </a:spcBef>
        <a:spcAft>
          <a:spcPct val="0"/>
        </a:spcAft>
        <a:buChar char="»"/>
        <a:defRPr sz="2356">
          <a:solidFill>
            <a:schemeClr val="tx1"/>
          </a:solidFill>
          <a:latin typeface="Arial" pitchFamily="34" charset="0"/>
        </a:defRPr>
      </a:lvl5pPr>
      <a:lvl6pPr marL="2961696" indent="-269245" algn="l" rtl="0" fontAlgn="base">
        <a:spcBef>
          <a:spcPct val="20000"/>
        </a:spcBef>
        <a:spcAft>
          <a:spcPct val="0"/>
        </a:spcAft>
        <a:buChar char="»"/>
        <a:defRPr sz="2356">
          <a:solidFill>
            <a:schemeClr val="tx1"/>
          </a:solidFill>
          <a:latin typeface="+mn-lt"/>
        </a:defRPr>
      </a:lvl6pPr>
      <a:lvl7pPr marL="3500186" indent="-269245" algn="l" rtl="0" fontAlgn="base">
        <a:spcBef>
          <a:spcPct val="20000"/>
        </a:spcBef>
        <a:spcAft>
          <a:spcPct val="0"/>
        </a:spcAft>
        <a:buChar char="»"/>
        <a:defRPr sz="2356">
          <a:solidFill>
            <a:schemeClr val="tx1"/>
          </a:solidFill>
          <a:latin typeface="+mn-lt"/>
        </a:defRPr>
      </a:lvl7pPr>
      <a:lvl8pPr marL="4038676" indent="-269245" algn="l" rtl="0" fontAlgn="base">
        <a:spcBef>
          <a:spcPct val="20000"/>
        </a:spcBef>
        <a:spcAft>
          <a:spcPct val="0"/>
        </a:spcAft>
        <a:buChar char="»"/>
        <a:defRPr sz="2356">
          <a:solidFill>
            <a:schemeClr val="tx1"/>
          </a:solidFill>
          <a:latin typeface="+mn-lt"/>
        </a:defRPr>
      </a:lvl8pPr>
      <a:lvl9pPr marL="4577166" indent="-269245" algn="l" rtl="0" fontAlgn="base">
        <a:spcBef>
          <a:spcPct val="20000"/>
        </a:spcBef>
        <a:spcAft>
          <a:spcPct val="0"/>
        </a:spcAft>
        <a:buChar char="»"/>
        <a:defRPr sz="2356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1076980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1pPr>
      <a:lvl2pPr marL="538490" algn="l" defTabSz="1076980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2pPr>
      <a:lvl3pPr marL="1076980" algn="l" defTabSz="1076980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3pPr>
      <a:lvl4pPr marL="1615470" algn="l" defTabSz="1076980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4pPr>
      <a:lvl5pPr marL="2153961" algn="l" defTabSz="1076980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5pPr>
      <a:lvl6pPr marL="2692451" algn="l" defTabSz="1076980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6pPr>
      <a:lvl7pPr marL="3230941" algn="l" defTabSz="1076980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7pPr>
      <a:lvl8pPr marL="3769431" algn="l" defTabSz="1076980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8pPr>
      <a:lvl9pPr marL="4307921" algn="l" defTabSz="1076980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0.jpeg"/><Relationship Id="rId5" Type="http://schemas.openxmlformats.org/officeDocument/2006/relationships/image" Target="../media/image26.jpeg"/><Relationship Id="rId10" Type="http://schemas.openxmlformats.org/officeDocument/2006/relationships/image" Target="../media/image29.jpe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797527" y="6795803"/>
            <a:ext cx="12440284" cy="98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598" tIns="61299" rIns="122598" bIns="61299"/>
          <a:lstStyle/>
          <a:p>
            <a:pPr>
              <a:lnSpc>
                <a:spcPts val="3300"/>
              </a:lnSpc>
            </a:pPr>
            <a:r>
              <a:rPr lang="es-CL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Escenario Mundial</a:t>
            </a:r>
          </a:p>
          <a:p>
            <a:pPr>
              <a:lnSpc>
                <a:spcPts val="3300"/>
              </a:lnSpc>
            </a:pPr>
            <a:r>
              <a:rPr lang="es-CL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Marcelo Vargas V.</a:t>
            </a:r>
          </a:p>
        </p:txBody>
      </p:sp>
      <p:sp>
        <p:nvSpPr>
          <p:cNvPr id="2" name="1 Rectángulo"/>
          <p:cNvSpPr/>
          <p:nvPr/>
        </p:nvSpPr>
        <p:spPr>
          <a:xfrm>
            <a:off x="-680455" y="6090600"/>
            <a:ext cx="49199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</a:t>
            </a:r>
            <a:r>
              <a:rPr lang="es-MX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Diseño Minero</a:t>
            </a:r>
            <a:endParaRPr lang="es-MX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s-ES" sz="40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38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theobjective.com/media/images/china08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3" r="18209" b="19809"/>
          <a:stretch/>
        </p:blipFill>
        <p:spPr bwMode="auto">
          <a:xfrm>
            <a:off x="0" y="798241"/>
            <a:ext cx="13411200" cy="545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96889" y="6702896"/>
            <a:ext cx="12817424" cy="707872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es-CL" sz="4000" b="1" dirty="0">
                <a:solidFill>
                  <a:srgbClr val="462300"/>
                </a:solidFill>
              </a:rPr>
              <a:t>CONTEXTO</a:t>
            </a:r>
            <a:r>
              <a:rPr lang="es-CL" sz="4000" b="1" dirty="0">
                <a:solidFill>
                  <a:srgbClr val="9B4739"/>
                </a:solidFill>
              </a:rPr>
              <a:t> – DESAFIO - ABORDAJE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701989F5-49EC-441C-9DBE-F9DBF7F35872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71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CuadroTexto"/>
          <p:cNvSpPr txBox="1"/>
          <p:nvPr/>
        </p:nvSpPr>
        <p:spPr>
          <a:xfrm>
            <a:off x="11893932" y="7726738"/>
            <a:ext cx="4392488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xmlns="" id="{8C2F2713-F5AA-4AB0-9495-FC0B3F5D6E43}"/>
              </a:ext>
            </a:extLst>
          </p:cNvPr>
          <p:cNvSpPr txBox="1">
            <a:spLocks/>
          </p:cNvSpPr>
          <p:nvPr/>
        </p:nvSpPr>
        <p:spPr>
          <a:xfrm>
            <a:off x="224880" y="222176"/>
            <a:ext cx="11953328" cy="5040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182">
                <a:solidFill>
                  <a:schemeClr val="tx2"/>
                </a:solidFill>
                <a:latin typeface="Arial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182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182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182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182">
                <a:solidFill>
                  <a:schemeClr val="tx2"/>
                </a:solidFill>
                <a:latin typeface="Arial" charset="0"/>
              </a:defRPr>
            </a:lvl5pPr>
            <a:lvl6pPr marL="538490" algn="ctr" rtl="0" fontAlgn="base">
              <a:spcBef>
                <a:spcPct val="0"/>
              </a:spcBef>
              <a:spcAft>
                <a:spcPct val="0"/>
              </a:spcAft>
              <a:defRPr sz="5182">
                <a:solidFill>
                  <a:schemeClr val="tx2"/>
                </a:solidFill>
                <a:latin typeface="Arial" charset="0"/>
              </a:defRPr>
            </a:lvl6pPr>
            <a:lvl7pPr marL="1076980" algn="ctr" rtl="0" fontAlgn="base">
              <a:spcBef>
                <a:spcPct val="0"/>
              </a:spcBef>
              <a:spcAft>
                <a:spcPct val="0"/>
              </a:spcAft>
              <a:defRPr sz="5182">
                <a:solidFill>
                  <a:schemeClr val="tx2"/>
                </a:solidFill>
                <a:latin typeface="Arial" charset="0"/>
              </a:defRPr>
            </a:lvl7pPr>
            <a:lvl8pPr marL="1615470" algn="ctr" rtl="0" fontAlgn="base">
              <a:spcBef>
                <a:spcPct val="0"/>
              </a:spcBef>
              <a:spcAft>
                <a:spcPct val="0"/>
              </a:spcAft>
              <a:defRPr sz="5182">
                <a:solidFill>
                  <a:schemeClr val="tx2"/>
                </a:solidFill>
                <a:latin typeface="Arial" charset="0"/>
              </a:defRPr>
            </a:lvl8pPr>
            <a:lvl9pPr marL="2153961" algn="ctr" rtl="0" fontAlgn="base">
              <a:spcBef>
                <a:spcPct val="0"/>
              </a:spcBef>
              <a:spcAft>
                <a:spcPct val="0"/>
              </a:spcAft>
              <a:defRPr sz="5182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CL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</a:p>
        </p:txBody>
      </p:sp>
      <p:sp>
        <p:nvSpPr>
          <p:cNvPr id="9" name="Marcador de contenido 4">
            <a:extLst>
              <a:ext uri="{FF2B5EF4-FFF2-40B4-BE49-F238E27FC236}">
                <a16:creationId xmlns:a16="http://schemas.microsoft.com/office/drawing/2014/main" xmlns="" id="{C2979F0C-FEFA-40C0-B5F0-846A61286C8D}"/>
              </a:ext>
            </a:extLst>
          </p:cNvPr>
          <p:cNvSpPr txBox="1">
            <a:spLocks/>
          </p:cNvSpPr>
          <p:nvPr/>
        </p:nvSpPr>
        <p:spPr>
          <a:xfrm>
            <a:off x="233016" y="792808"/>
            <a:ext cx="11945192" cy="936104"/>
          </a:xfrm>
          <a:prstGeom prst="rect">
            <a:avLst/>
          </a:prstGeom>
        </p:spPr>
        <p:txBody>
          <a:bodyPr/>
          <a:lstStyle>
            <a:lvl1pPr marL="403868" indent="-40386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769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875047" indent="-33655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298">
                <a:solidFill>
                  <a:schemeClr val="tx1"/>
                </a:solidFill>
                <a:latin typeface="Arial" pitchFamily="34" charset="0"/>
              </a:defRPr>
            </a:lvl2pPr>
            <a:lvl3pPr marL="1346225" indent="-2692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27">
                <a:solidFill>
                  <a:schemeClr val="tx1"/>
                </a:solidFill>
                <a:latin typeface="Arial" pitchFamily="34" charset="0"/>
              </a:defRPr>
            </a:lvl3pPr>
            <a:lvl4pPr marL="1884716" indent="-2692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56">
                <a:solidFill>
                  <a:schemeClr val="tx1"/>
                </a:solidFill>
                <a:latin typeface="Arial" pitchFamily="34" charset="0"/>
              </a:defRPr>
            </a:lvl4pPr>
            <a:lvl5pPr marL="2423206" indent="-2692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56">
                <a:solidFill>
                  <a:schemeClr val="tx1"/>
                </a:solidFill>
                <a:latin typeface="Arial" pitchFamily="34" charset="0"/>
              </a:defRPr>
            </a:lvl5pPr>
            <a:lvl6pPr marL="2961696" indent="-269245" algn="l" rtl="0" fontAlgn="base">
              <a:spcBef>
                <a:spcPct val="20000"/>
              </a:spcBef>
              <a:spcAft>
                <a:spcPct val="0"/>
              </a:spcAft>
              <a:buChar char="»"/>
              <a:defRPr sz="2356">
                <a:solidFill>
                  <a:schemeClr val="tx1"/>
                </a:solidFill>
                <a:latin typeface="+mn-lt"/>
              </a:defRPr>
            </a:lvl6pPr>
            <a:lvl7pPr marL="3500186" indent="-269245" algn="l" rtl="0" fontAlgn="base">
              <a:spcBef>
                <a:spcPct val="20000"/>
              </a:spcBef>
              <a:spcAft>
                <a:spcPct val="0"/>
              </a:spcAft>
              <a:buChar char="»"/>
              <a:defRPr sz="2356">
                <a:solidFill>
                  <a:schemeClr val="tx1"/>
                </a:solidFill>
                <a:latin typeface="+mn-lt"/>
              </a:defRPr>
            </a:lvl7pPr>
            <a:lvl8pPr marL="4038676" indent="-269245" algn="l" rtl="0" fontAlgn="base">
              <a:spcBef>
                <a:spcPct val="20000"/>
              </a:spcBef>
              <a:spcAft>
                <a:spcPct val="0"/>
              </a:spcAft>
              <a:buChar char="»"/>
              <a:defRPr sz="2356">
                <a:solidFill>
                  <a:schemeClr val="tx1"/>
                </a:solidFill>
                <a:latin typeface="+mn-lt"/>
              </a:defRPr>
            </a:lvl8pPr>
            <a:lvl9pPr marL="4577166" indent="-269245" algn="l" rtl="0" fontAlgn="base">
              <a:spcBef>
                <a:spcPct val="20000"/>
              </a:spcBef>
              <a:spcAft>
                <a:spcPct val="0"/>
              </a:spcAft>
              <a:buChar char="»"/>
              <a:defRPr sz="2356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FontTx/>
              <a:buNone/>
            </a:pPr>
            <a:r>
              <a:rPr lang="es-CL" sz="2400" b="1" kern="0" dirty="0"/>
              <a:t>Comparación reducción/aumento precios promedio 2018 vs. 2019 / 2019 vs. 2020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DD86006D-0FCE-4A6E-8B2E-F0E8C1D97EAC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11E8CDD0-BD42-4328-A10C-ACC97F54E319}"/>
              </a:ext>
            </a:extLst>
          </p:cNvPr>
          <p:cNvSpPr/>
          <p:nvPr/>
        </p:nvSpPr>
        <p:spPr>
          <a:xfrm>
            <a:off x="152400" y="80794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05" t="1395" r="946" b="1331"/>
          <a:stretch/>
        </p:blipFill>
        <p:spPr>
          <a:xfrm>
            <a:off x="512912" y="1806352"/>
            <a:ext cx="9145016" cy="5400600"/>
          </a:xfrm>
          <a:prstGeom prst="rect">
            <a:avLst/>
          </a:prstGeom>
          <a:ln>
            <a:noFill/>
          </a:ln>
        </p:spPr>
      </p:pic>
      <p:sp>
        <p:nvSpPr>
          <p:cNvPr id="12" name="Marcador de contenido 2"/>
          <p:cNvSpPr txBox="1">
            <a:spLocks/>
          </p:cNvSpPr>
          <p:nvPr/>
        </p:nvSpPr>
        <p:spPr>
          <a:xfrm>
            <a:off x="9943792" y="2411752"/>
            <a:ext cx="3096344" cy="3777904"/>
          </a:xfrm>
          <a:prstGeom prst="rect">
            <a:avLst/>
          </a:prstGeom>
        </p:spPr>
        <p:txBody>
          <a:bodyPr/>
          <a:lstStyle>
            <a:lvl1pPr marL="403868" indent="-40386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769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875047" indent="-33655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298">
                <a:solidFill>
                  <a:schemeClr val="tx1"/>
                </a:solidFill>
                <a:latin typeface="Arial" pitchFamily="34" charset="0"/>
              </a:defRPr>
            </a:lvl2pPr>
            <a:lvl3pPr marL="1346225" indent="-26924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27">
                <a:solidFill>
                  <a:schemeClr val="tx1"/>
                </a:solidFill>
                <a:latin typeface="Arial" pitchFamily="34" charset="0"/>
              </a:defRPr>
            </a:lvl3pPr>
            <a:lvl4pPr marL="1884716" indent="-26924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56">
                <a:solidFill>
                  <a:schemeClr val="tx1"/>
                </a:solidFill>
                <a:latin typeface="Arial" pitchFamily="34" charset="0"/>
              </a:defRPr>
            </a:lvl4pPr>
            <a:lvl5pPr marL="2423206" indent="-26924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56">
                <a:solidFill>
                  <a:schemeClr val="tx1"/>
                </a:solidFill>
                <a:latin typeface="Arial" pitchFamily="34" charset="0"/>
              </a:defRPr>
            </a:lvl5pPr>
            <a:lvl6pPr marL="2961696" indent="-269245" algn="l" rtl="0" fontAlgn="base">
              <a:spcBef>
                <a:spcPct val="20000"/>
              </a:spcBef>
              <a:spcAft>
                <a:spcPct val="0"/>
              </a:spcAft>
              <a:buChar char="»"/>
              <a:defRPr sz="2356">
                <a:solidFill>
                  <a:schemeClr val="tx1"/>
                </a:solidFill>
                <a:latin typeface="+mn-lt"/>
              </a:defRPr>
            </a:lvl6pPr>
            <a:lvl7pPr marL="3500186" indent="-269245" algn="l" rtl="0" fontAlgn="base">
              <a:spcBef>
                <a:spcPct val="20000"/>
              </a:spcBef>
              <a:spcAft>
                <a:spcPct val="0"/>
              </a:spcAft>
              <a:buChar char="»"/>
              <a:defRPr sz="2356">
                <a:solidFill>
                  <a:schemeClr val="tx1"/>
                </a:solidFill>
                <a:latin typeface="+mn-lt"/>
              </a:defRPr>
            </a:lvl7pPr>
            <a:lvl8pPr marL="4038676" indent="-269245" algn="l" rtl="0" fontAlgn="base">
              <a:spcBef>
                <a:spcPct val="20000"/>
              </a:spcBef>
              <a:spcAft>
                <a:spcPct val="0"/>
              </a:spcAft>
              <a:buChar char="»"/>
              <a:defRPr sz="2356">
                <a:solidFill>
                  <a:schemeClr val="tx1"/>
                </a:solidFill>
                <a:latin typeface="+mn-lt"/>
              </a:defRPr>
            </a:lvl8pPr>
            <a:lvl9pPr marL="4577166" indent="-269245" algn="l" rtl="0" fontAlgn="base">
              <a:spcBef>
                <a:spcPct val="20000"/>
              </a:spcBef>
              <a:spcAft>
                <a:spcPct val="0"/>
              </a:spcAft>
              <a:buChar char="»"/>
              <a:defRPr sz="2356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es-US" sz="1800" kern="0" dirty="0"/>
              <a:t>Significativo aumento de precio del oro y la plata el ultimo año. Platino continua con aumento menor a periodo anterior.</a:t>
            </a:r>
          </a:p>
          <a:p>
            <a:pPr marL="0" indent="0" algn="just">
              <a:buNone/>
            </a:pPr>
            <a:endParaRPr lang="es-US" sz="1800" kern="0" dirty="0"/>
          </a:p>
          <a:p>
            <a:pPr marL="0" indent="0" algn="just">
              <a:buNone/>
            </a:pPr>
            <a:r>
              <a:rPr lang="es-US" sz="1800" kern="0" dirty="0"/>
              <a:t>Resto de los metales presentan baja. Cobre reduce su baja por reactivación de ultimo periodo.</a:t>
            </a:r>
          </a:p>
        </p:txBody>
      </p:sp>
      <p:sp>
        <p:nvSpPr>
          <p:cNvPr id="13" name="4 CuadroTexto"/>
          <p:cNvSpPr txBox="1"/>
          <p:nvPr/>
        </p:nvSpPr>
        <p:spPr>
          <a:xfrm>
            <a:off x="436476" y="7296445"/>
            <a:ext cx="4392488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*Precios 2020 a Septiembre</a:t>
            </a:r>
          </a:p>
          <a:p>
            <a:r>
              <a:rPr lang="es-CL" sz="1100" b="1" dirty="0"/>
              <a:t>**BML</a:t>
            </a:r>
          </a:p>
        </p:txBody>
      </p:sp>
    </p:spTree>
    <p:extLst>
      <p:ext uri="{BB962C8B-B14F-4D97-AF65-F5344CB8AC3E}">
        <p14:creationId xmlns:p14="http://schemas.microsoft.com/office/powerpoint/2010/main" val="205809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3383104" y="717973"/>
            <a:ext cx="8705427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s-ES_tradnl" altLang="es-US" sz="2827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83" y="942256"/>
            <a:ext cx="11325225" cy="574357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0227" y="7062936"/>
            <a:ext cx="6383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(1) Incluye precios de cobre, aluminio, mineral de hierro, </a:t>
            </a:r>
            <a:r>
              <a:rPr lang="es-CL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niquel</a:t>
            </a:r>
            <a:r>
              <a:rPr lang="es-CL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zinc, plomo y uranio </a:t>
            </a:r>
          </a:p>
          <a:p>
            <a:r>
              <a:rPr lang="es-CL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(2) Incluye precio de petróleo, gas natural y carbón </a:t>
            </a:r>
          </a:p>
        </p:txBody>
      </p:sp>
      <p:sp>
        <p:nvSpPr>
          <p:cNvPr id="9" name="4 CuadroTexto"/>
          <p:cNvSpPr txBox="1"/>
          <p:nvPr/>
        </p:nvSpPr>
        <p:spPr>
          <a:xfrm>
            <a:off x="10378008" y="7649831"/>
            <a:ext cx="3240360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La Minería del Cobre, presente y futuro – Instituto de Ingenieros de Chile 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xmlns="" id="{813DDCB4-5CF8-4660-B36F-5A509CAC2875}"/>
              </a:ext>
            </a:extLst>
          </p:cNvPr>
          <p:cNvSpPr txBox="1">
            <a:spLocks/>
          </p:cNvSpPr>
          <p:nvPr/>
        </p:nvSpPr>
        <p:spPr>
          <a:xfrm>
            <a:off x="224880" y="222176"/>
            <a:ext cx="11953328" cy="5040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182">
                <a:solidFill>
                  <a:schemeClr val="tx2"/>
                </a:solidFill>
                <a:latin typeface="Arial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182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182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182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182">
                <a:solidFill>
                  <a:schemeClr val="tx2"/>
                </a:solidFill>
                <a:latin typeface="Arial" charset="0"/>
              </a:defRPr>
            </a:lvl5pPr>
            <a:lvl6pPr marL="538490" algn="ctr" rtl="0" fontAlgn="base">
              <a:spcBef>
                <a:spcPct val="0"/>
              </a:spcBef>
              <a:spcAft>
                <a:spcPct val="0"/>
              </a:spcAft>
              <a:defRPr sz="5182">
                <a:solidFill>
                  <a:schemeClr val="tx2"/>
                </a:solidFill>
                <a:latin typeface="Arial" charset="0"/>
              </a:defRPr>
            </a:lvl6pPr>
            <a:lvl7pPr marL="1076980" algn="ctr" rtl="0" fontAlgn="base">
              <a:spcBef>
                <a:spcPct val="0"/>
              </a:spcBef>
              <a:spcAft>
                <a:spcPct val="0"/>
              </a:spcAft>
              <a:defRPr sz="5182">
                <a:solidFill>
                  <a:schemeClr val="tx2"/>
                </a:solidFill>
                <a:latin typeface="Arial" charset="0"/>
              </a:defRPr>
            </a:lvl7pPr>
            <a:lvl8pPr marL="1615470" algn="ctr" rtl="0" fontAlgn="base">
              <a:spcBef>
                <a:spcPct val="0"/>
              </a:spcBef>
              <a:spcAft>
                <a:spcPct val="0"/>
              </a:spcAft>
              <a:defRPr sz="5182">
                <a:solidFill>
                  <a:schemeClr val="tx2"/>
                </a:solidFill>
                <a:latin typeface="Arial" charset="0"/>
              </a:defRPr>
            </a:lvl8pPr>
            <a:lvl9pPr marL="2153961" algn="ctr" rtl="0" fontAlgn="base">
              <a:spcBef>
                <a:spcPct val="0"/>
              </a:spcBef>
              <a:spcAft>
                <a:spcPct val="0"/>
              </a:spcAft>
              <a:defRPr sz="5182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CL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Baja Generalizada de los Precios de Materias Primas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4645EDE1-921B-4A89-A72D-3314F55C3FB2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6404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mvarg024\Desktop\2015\Dacita\Viaje - China\centrogravedadeconomic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t="-1" r="1791" b="-1921"/>
          <a:stretch/>
        </p:blipFill>
        <p:spPr bwMode="auto">
          <a:xfrm>
            <a:off x="0" y="143113"/>
            <a:ext cx="13411200" cy="74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AD48B37-2466-458E-9DBA-381CFB290C04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066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Users\mvarg024\Desktop\2015\Dacita\Viaje - China\centrogravedadeconomic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t="-1" r="1791" b="-1921"/>
          <a:stretch/>
        </p:blipFill>
        <p:spPr bwMode="auto">
          <a:xfrm>
            <a:off x="0" y="150168"/>
            <a:ext cx="13411200" cy="74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mvarg024\Desktop\2015\Dacita\Viaje - China\Fast - China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7" y="150168"/>
            <a:ext cx="4609840" cy="724230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mvarg024\Desktop\2015\Dacita\Viaje - China\morgan-stanley-global-manufacturin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" r="2367" b="20496"/>
          <a:stretch/>
        </p:blipFill>
        <p:spPr bwMode="auto">
          <a:xfrm>
            <a:off x="4682958" y="4560258"/>
            <a:ext cx="4874159" cy="281996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mvarg024\Desktop\2015\Dacita\Viaje - China\Crec PIB y ahorros Ec Avanz+Asia+Latam 2000-2010 FMI muy buen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1" t="44296" r="3756"/>
          <a:stretch/>
        </p:blipFill>
        <p:spPr bwMode="auto">
          <a:xfrm>
            <a:off x="9557118" y="5580951"/>
            <a:ext cx="3806634" cy="180992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Users\mvarg024\Desktop\2015\Dacita\Viaje - China\porcentajeePIB-1024x56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83"/>
          <a:stretch/>
        </p:blipFill>
        <p:spPr bwMode="auto">
          <a:xfrm>
            <a:off x="9557118" y="3658086"/>
            <a:ext cx="3806634" cy="183507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Users\mvarg024\Desktop\2015\Dacita\Viaje - China\world-population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"/>
          <a:stretch/>
        </p:blipFill>
        <p:spPr bwMode="auto">
          <a:xfrm>
            <a:off x="9557118" y="1252690"/>
            <a:ext cx="3806634" cy="237466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Users\mvarg024\Desktop\2015\Dacita\Viaje - China\Fast - China - copia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5524" r="30298" b="51204"/>
          <a:stretch/>
        </p:blipFill>
        <p:spPr bwMode="auto">
          <a:xfrm>
            <a:off x="9557118" y="150169"/>
            <a:ext cx="3806632" cy="100229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C934EED5-8A8E-49D4-9694-91D1FF246E2B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65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4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 err="1"/>
              <a:t>Negocio</a:t>
            </a:r>
            <a:r>
              <a:rPr lang="en-AU" dirty="0"/>
              <a:t> </a:t>
            </a:r>
            <a:r>
              <a:rPr lang="en-AU" dirty="0" err="1"/>
              <a:t>Minero</a:t>
            </a:r>
            <a:r>
              <a:rPr lang="en-AU" dirty="0"/>
              <a:t> es </a:t>
            </a:r>
            <a:r>
              <a:rPr lang="en-AU" dirty="0" err="1"/>
              <a:t>Cíclico</a:t>
            </a:r>
            <a:r>
              <a:rPr lang="en-AU" dirty="0"/>
              <a:t> y </a:t>
            </a:r>
            <a:r>
              <a:rPr lang="en-AU" dirty="0" err="1"/>
              <a:t>Difícil</a:t>
            </a:r>
            <a:r>
              <a:rPr lang="en-AU" dirty="0"/>
              <a:t> de </a:t>
            </a:r>
            <a:r>
              <a:rPr lang="en-AU" dirty="0" err="1"/>
              <a:t>Predecir</a:t>
            </a:r>
            <a:endParaRPr lang="es-ES_tradnl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7589" y="7455879"/>
            <a:ext cx="63836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Precios reales históricos</a:t>
            </a:r>
          </a:p>
        </p:txBody>
      </p:sp>
      <p:sp>
        <p:nvSpPr>
          <p:cNvPr id="10" name="4 CuadroTexto"/>
          <p:cNvSpPr txBox="1"/>
          <p:nvPr/>
        </p:nvSpPr>
        <p:spPr>
          <a:xfrm>
            <a:off x="9621317" y="7733560"/>
            <a:ext cx="4392488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Codelco: Estrategias mineras Para el año 2020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B81C9DBF-FB4D-4287-A387-D379D1502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040" y="6213570"/>
            <a:ext cx="9516602" cy="1111245"/>
          </a:xfrm>
          <a:prstGeom prst="rect">
            <a:avLst/>
          </a:prstGeom>
          <a:solidFill>
            <a:srgbClr val="F4A700"/>
          </a:solidFill>
        </p:spPr>
      </p:pic>
      <p:sp>
        <p:nvSpPr>
          <p:cNvPr id="475136" name="CuadroTexto 475135">
            <a:extLst>
              <a:ext uri="{FF2B5EF4-FFF2-40B4-BE49-F238E27FC236}">
                <a16:creationId xmlns:a16="http://schemas.microsoft.com/office/drawing/2014/main" xmlns="" id="{87DD43DD-DCB7-4160-8F25-250C32044D8B}"/>
              </a:ext>
            </a:extLst>
          </p:cNvPr>
          <p:cNvSpPr txBox="1"/>
          <p:nvPr/>
        </p:nvSpPr>
        <p:spPr>
          <a:xfrm>
            <a:off x="224880" y="942256"/>
            <a:ext cx="301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>
                <a:solidFill>
                  <a:schemeClr val="bg1">
                    <a:lumMod val="50000"/>
                  </a:schemeClr>
                </a:solidFill>
              </a:rPr>
              <a:t>Precio del Cobre (</a:t>
            </a:r>
            <a:r>
              <a:rPr lang="es-CL" sz="1600" b="1" dirty="0" err="1">
                <a:solidFill>
                  <a:schemeClr val="bg1">
                    <a:lumMod val="50000"/>
                  </a:schemeClr>
                </a:solidFill>
              </a:rPr>
              <a:t>cUS</a:t>
            </a:r>
            <a:r>
              <a:rPr lang="es-CL" sz="1600" b="1" dirty="0">
                <a:solidFill>
                  <a:schemeClr val="bg1">
                    <a:lumMod val="50000"/>
                  </a:schemeClr>
                </a:solidFill>
              </a:rPr>
              <a:t>$/lb</a:t>
            </a:r>
            <a:r>
              <a:rPr lang="es-CL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0557FB28-793A-4116-826D-B3B41CB1A29E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36" y="1034430"/>
            <a:ext cx="11741914" cy="49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7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21F137-3DA0-4F8C-B6C3-8A1A144A8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80" y="222176"/>
            <a:ext cx="12673408" cy="504056"/>
          </a:xfrm>
        </p:spPr>
        <p:txBody>
          <a:bodyPr/>
          <a:lstStyle/>
          <a:p>
            <a:r>
              <a:rPr lang="es-MX" sz="2800" dirty="0"/>
              <a:t>Producción Mundial De Cobre Mina 2003-2019</a:t>
            </a:r>
            <a:endParaRPr lang="es-CL" sz="2800" dirty="0"/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xmlns="" id="{2458CF85-4A94-49D7-80CC-72DCACE36D4F}"/>
              </a:ext>
            </a:extLst>
          </p:cNvPr>
          <p:cNvSpPr txBox="1"/>
          <p:nvPr/>
        </p:nvSpPr>
        <p:spPr>
          <a:xfrm>
            <a:off x="11530136" y="7708854"/>
            <a:ext cx="5634929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</a:t>
            </a:r>
            <a:r>
              <a:rPr lang="es-MX" sz="1100" b="1" dirty="0" err="1"/>
              <a:t>Cochilco</a:t>
            </a:r>
            <a:endParaRPr lang="es-CL" sz="1100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2437C5F4-B2FE-4CB6-AA94-26F49B1C0478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764" t="6562" r="748" b="2128"/>
          <a:stretch/>
        </p:blipFill>
        <p:spPr>
          <a:xfrm>
            <a:off x="368896" y="1072975"/>
            <a:ext cx="12385376" cy="634641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7773143"/>
            <a:ext cx="2808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b="1" dirty="0">
                <a:latin typeface="Arial Black" panose="020B0A04020102020204" pitchFamily="34" charset="0"/>
              </a:rPr>
              <a:t>*Principales productores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25712" y="919087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>
                <a:latin typeface="Arial Black" panose="020B0A04020102020204" pitchFamily="34" charset="0"/>
              </a:rPr>
              <a:t>Miles de TM</a:t>
            </a:r>
          </a:p>
        </p:txBody>
      </p:sp>
    </p:spTree>
    <p:extLst>
      <p:ext uri="{BB962C8B-B14F-4D97-AF65-F5344CB8AC3E}">
        <p14:creationId xmlns:p14="http://schemas.microsoft.com/office/powerpoint/2010/main" val="270282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21F137-3DA0-4F8C-B6C3-8A1A144A8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800" dirty="0"/>
              <a:t>Producción Mundial De Cobre Fundición 2003-2019</a:t>
            </a:r>
            <a:endParaRPr lang="es-CL" sz="2800" dirty="0"/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xmlns="" id="{2458CF85-4A94-49D7-80CC-72DCACE36D4F}"/>
              </a:ext>
            </a:extLst>
          </p:cNvPr>
          <p:cNvSpPr txBox="1"/>
          <p:nvPr/>
        </p:nvSpPr>
        <p:spPr>
          <a:xfrm>
            <a:off x="11530136" y="7708854"/>
            <a:ext cx="5634929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</a:t>
            </a:r>
            <a:r>
              <a:rPr lang="es-MX" sz="1100" b="1" dirty="0" err="1"/>
              <a:t>Cochilco</a:t>
            </a:r>
            <a:endParaRPr lang="es-CL" sz="1100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2437C5F4-B2FE-4CB6-AA94-26F49B1C0478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665" t="6587" r="839" b="2564"/>
          <a:stretch/>
        </p:blipFill>
        <p:spPr>
          <a:xfrm>
            <a:off x="440904" y="1145491"/>
            <a:ext cx="12457384" cy="628090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5712" y="919087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>
                <a:latin typeface="Arial Black" panose="020B0A04020102020204" pitchFamily="34" charset="0"/>
              </a:rPr>
              <a:t>Miles de TM</a:t>
            </a:r>
          </a:p>
        </p:txBody>
      </p:sp>
    </p:spTree>
    <p:extLst>
      <p:ext uri="{BB962C8B-B14F-4D97-AF65-F5344CB8AC3E}">
        <p14:creationId xmlns:p14="http://schemas.microsoft.com/office/powerpoint/2010/main" val="286325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21F137-3DA0-4F8C-B6C3-8A1A144A8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800" dirty="0"/>
              <a:t>Producción Mundial De Cobre Refinado 2003-2019</a:t>
            </a:r>
            <a:endParaRPr lang="es-CL" sz="2800" dirty="0"/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xmlns="" id="{2458CF85-4A94-49D7-80CC-72DCACE36D4F}"/>
              </a:ext>
            </a:extLst>
          </p:cNvPr>
          <p:cNvSpPr txBox="1"/>
          <p:nvPr/>
        </p:nvSpPr>
        <p:spPr>
          <a:xfrm>
            <a:off x="11530136" y="7708854"/>
            <a:ext cx="5634929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</a:t>
            </a:r>
            <a:r>
              <a:rPr lang="es-MX" sz="1100" b="1" dirty="0" err="1"/>
              <a:t>Cochilco</a:t>
            </a:r>
            <a:endParaRPr lang="es-CL" sz="1100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2437C5F4-B2FE-4CB6-AA94-26F49B1C0478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753" t="6530" r="561" b="970"/>
          <a:stretch/>
        </p:blipFill>
        <p:spPr>
          <a:xfrm>
            <a:off x="512912" y="1157203"/>
            <a:ext cx="12529392" cy="640979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5712" y="919087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>
                <a:latin typeface="Arial Black" panose="020B0A04020102020204" pitchFamily="34" charset="0"/>
              </a:rPr>
              <a:t>Miles de TM</a:t>
            </a:r>
          </a:p>
        </p:txBody>
      </p:sp>
    </p:spTree>
    <p:extLst>
      <p:ext uri="{BB962C8B-B14F-4D97-AF65-F5344CB8AC3E}">
        <p14:creationId xmlns:p14="http://schemas.microsoft.com/office/powerpoint/2010/main" val="26374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952" y="870248"/>
            <a:ext cx="11125237" cy="53285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21F137-3DA0-4F8C-B6C3-8A1A144A8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Evolución Precio del Cobre Durante 2018-2020</a:t>
            </a:r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xmlns="" id="{2458CF85-4A94-49D7-80CC-72DCACE36D4F}"/>
              </a:ext>
            </a:extLst>
          </p:cNvPr>
          <p:cNvSpPr txBox="1"/>
          <p:nvPr/>
        </p:nvSpPr>
        <p:spPr>
          <a:xfrm>
            <a:off x="11602144" y="7746772"/>
            <a:ext cx="2052835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</a:t>
            </a:r>
            <a:r>
              <a:rPr lang="es-CL" sz="1100" b="1" dirty="0" err="1"/>
              <a:t>Cochilco</a:t>
            </a:r>
            <a:r>
              <a:rPr lang="es-CL" sz="1100" b="1" dirty="0"/>
              <a:t>- BML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7BD68C76-86DB-453D-B764-3F9A5806E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21172" y="6295588"/>
            <a:ext cx="9768855" cy="11407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13501D98-3180-4F4F-A314-F993CE44C355}"/>
              </a:ext>
            </a:extLst>
          </p:cNvPr>
          <p:cNvSpPr txBox="1"/>
          <p:nvPr/>
        </p:nvSpPr>
        <p:spPr>
          <a:xfrm>
            <a:off x="2427558" y="3907360"/>
            <a:ext cx="1827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/>
              <a:t>Promedio 2018</a:t>
            </a:r>
          </a:p>
          <a:p>
            <a:r>
              <a:rPr lang="es-MX" sz="1600" b="1" dirty="0"/>
              <a:t>US$ 2,96 x Libra </a:t>
            </a:r>
            <a:endParaRPr lang="es-CL" sz="16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CB3EB364-8320-493C-A084-4BF14A75C079}"/>
              </a:ext>
            </a:extLst>
          </p:cNvPr>
          <p:cNvSpPr txBox="1"/>
          <p:nvPr/>
        </p:nvSpPr>
        <p:spPr>
          <a:xfrm>
            <a:off x="5938024" y="3907360"/>
            <a:ext cx="1827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/>
              <a:t>Promedio 2019</a:t>
            </a:r>
          </a:p>
          <a:p>
            <a:r>
              <a:rPr lang="es-MX" sz="1600" b="1" dirty="0"/>
              <a:t>US$ 2,72 x Libra </a:t>
            </a:r>
            <a:endParaRPr lang="es-CL" sz="16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501059C6-02D5-4DD9-9DC3-475B4674447C}"/>
              </a:ext>
            </a:extLst>
          </p:cNvPr>
          <p:cNvSpPr txBox="1"/>
          <p:nvPr/>
        </p:nvSpPr>
        <p:spPr>
          <a:xfrm>
            <a:off x="9271336" y="2022376"/>
            <a:ext cx="1827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/>
              <a:t>Promedio 2020*</a:t>
            </a:r>
          </a:p>
          <a:p>
            <a:r>
              <a:rPr lang="es-MX" sz="1600" b="1" dirty="0"/>
              <a:t>US$ 2,64 x Libra </a:t>
            </a:r>
            <a:endParaRPr lang="es-CL" sz="1600" b="1" dirty="0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F69E46AC-9653-4B27-BE59-FE9EA93C96B8}"/>
              </a:ext>
            </a:extLst>
          </p:cNvPr>
          <p:cNvCxnSpPr/>
          <p:nvPr/>
        </p:nvCxnSpPr>
        <p:spPr>
          <a:xfrm flipV="1">
            <a:off x="5080600" y="1628517"/>
            <a:ext cx="0" cy="32760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5D6BB4A6-DE8D-4E82-9CDE-1B190F6AFF98}"/>
              </a:ext>
            </a:extLst>
          </p:cNvPr>
          <p:cNvCxnSpPr/>
          <p:nvPr/>
        </p:nvCxnSpPr>
        <p:spPr>
          <a:xfrm flipV="1">
            <a:off x="8753008" y="1590328"/>
            <a:ext cx="0" cy="32760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1E4F4B61-9D48-4E60-8239-D1011B752551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CuadroTexto 16"/>
          <p:cNvSpPr txBox="1"/>
          <p:nvPr/>
        </p:nvSpPr>
        <p:spPr>
          <a:xfrm>
            <a:off x="47589" y="7455879"/>
            <a:ext cx="63836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*Real  </a:t>
            </a:r>
            <a:r>
              <a:rPr lang="es-CL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Dolares</a:t>
            </a:r>
            <a:r>
              <a:rPr lang="es-CL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152438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7" t="34375" r="37775" b="26302"/>
          <a:stretch/>
        </p:blipFill>
        <p:spPr bwMode="auto">
          <a:xfrm>
            <a:off x="458864" y="925622"/>
            <a:ext cx="12583441" cy="455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Codel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429" y="815843"/>
            <a:ext cx="1788160" cy="122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4 Conector recto"/>
          <p:cNvCxnSpPr/>
          <p:nvPr/>
        </p:nvCxnSpPr>
        <p:spPr>
          <a:xfrm>
            <a:off x="2269907" y="3275315"/>
            <a:ext cx="475252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685731" y="3529743"/>
            <a:ext cx="396044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4" name="Picture 6" descr="http://www.codelco.com/flipbook/reporte_sustentabilidad/2011/sitio/img/carta-de-valor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8" y="4837274"/>
            <a:ext cx="12284577" cy="208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224880" y="222176"/>
            <a:ext cx="11953328" cy="504056"/>
          </a:xfrm>
        </p:spPr>
        <p:txBody>
          <a:bodyPr/>
          <a:lstStyle/>
          <a:p>
            <a:r>
              <a:rPr lang="es-CL" dirty="0"/>
              <a:t>Introducción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1C05A305-5D24-4314-9AEB-55AF643BE790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02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96889" y="6702896"/>
            <a:ext cx="12817424" cy="707872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es-CL" sz="4000" b="1" dirty="0">
                <a:solidFill>
                  <a:srgbClr val="9B4739"/>
                </a:solidFill>
              </a:rPr>
              <a:t>CONTEXTO – </a:t>
            </a:r>
            <a:r>
              <a:rPr lang="es-CL" sz="4000" b="1" dirty="0">
                <a:solidFill>
                  <a:srgbClr val="462300"/>
                </a:solidFill>
              </a:rPr>
              <a:t>DESAFIO </a:t>
            </a:r>
            <a:r>
              <a:rPr lang="es-CL" sz="4000" b="1" dirty="0">
                <a:solidFill>
                  <a:srgbClr val="9B4739"/>
                </a:solidFill>
              </a:rPr>
              <a:t>- ABORDAJE</a:t>
            </a:r>
          </a:p>
        </p:txBody>
      </p:sp>
      <p:sp>
        <p:nvSpPr>
          <p:cNvPr id="3" name="AutoShape 4" descr="http://static.betazeta.com/www.fayerwayer.com/up/2013/10/mineros-960x623.jp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3320" name="Picture 8" descr="http://www.construccionminera.cl/wp-content/uploads/2014/08/Abrir-1024x6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2" t="15022" r="4023" b="19987"/>
          <a:stretch/>
        </p:blipFill>
        <p:spPr bwMode="auto">
          <a:xfrm>
            <a:off x="1" y="818148"/>
            <a:ext cx="13411199" cy="552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2F39FA2D-D02A-4193-B261-AAD0A4095C6E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8406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7" b="6898"/>
          <a:stretch/>
        </p:blipFill>
        <p:spPr bwMode="auto">
          <a:xfrm>
            <a:off x="1" y="756636"/>
            <a:ext cx="13408872" cy="673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" y="146961"/>
            <a:ext cx="12111038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4 CuadroTexto"/>
          <p:cNvSpPr txBox="1"/>
          <p:nvPr/>
        </p:nvSpPr>
        <p:spPr>
          <a:xfrm>
            <a:off x="12030855" y="7713598"/>
            <a:ext cx="4392488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2BC503AB-0000-47CC-98F4-9BB1710B7D60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01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6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dirty="0"/>
              <a:t>Cartera de Inversiones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9947628" y="7649831"/>
            <a:ext cx="3672407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Inversión Minera Chilena – Cartera de Proyectos 2020 - 2029 –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9A8E39B-D376-45B1-925A-65B3A0D63704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28" y="887342"/>
            <a:ext cx="11737303" cy="660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2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6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dirty="0"/>
              <a:t>Cartera de Inversiones – Condicionalidad de la inversión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9A8E39B-D376-45B1-925A-65B3A0D63704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96" y="880037"/>
            <a:ext cx="12573468" cy="635469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497688" y="6910899"/>
            <a:ext cx="1368152" cy="440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4 CuadroTexto"/>
          <p:cNvSpPr txBox="1"/>
          <p:nvPr/>
        </p:nvSpPr>
        <p:spPr>
          <a:xfrm>
            <a:off x="9947628" y="7649831"/>
            <a:ext cx="3672407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Inversión Minera Chilena – Cartera de Proyectos 2020 - 2029 –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</p:spTree>
    <p:extLst>
      <p:ext uri="{BB962C8B-B14F-4D97-AF65-F5344CB8AC3E}">
        <p14:creationId xmlns:p14="http://schemas.microsoft.com/office/powerpoint/2010/main" val="296707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8280"/>
            <a:ext cx="13054325" cy="6226749"/>
          </a:xfrm>
          <a:prstGeom prst="rect">
            <a:avLst/>
          </a:prstGeom>
        </p:spPr>
      </p:pic>
      <p:sp>
        <p:nvSpPr>
          <p:cNvPr id="46080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L" dirty="0"/>
              <a:t>Cartera </a:t>
            </a:r>
            <a:r>
              <a:rPr lang="es-CL" dirty="0" err="1"/>
              <a:t>inversional</a:t>
            </a:r>
            <a:r>
              <a:rPr lang="es-CL" dirty="0"/>
              <a:t> 2020 - 2029</a:t>
            </a:r>
            <a:endParaRPr lang="es-ES_tradnl" dirty="0"/>
          </a:p>
        </p:txBody>
      </p:sp>
      <p:sp>
        <p:nvSpPr>
          <p:cNvPr id="9" name="Rectángulo 8"/>
          <p:cNvSpPr/>
          <p:nvPr/>
        </p:nvSpPr>
        <p:spPr>
          <a:xfrm>
            <a:off x="10522024" y="883069"/>
            <a:ext cx="1872208" cy="491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D9D0DB21-FC5D-4B8B-B61A-461F55DF4427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F6582A2-0028-4180-8978-56901F4F6E6D}"/>
              </a:ext>
            </a:extLst>
          </p:cNvPr>
          <p:cNvSpPr txBox="1"/>
          <p:nvPr/>
        </p:nvSpPr>
        <p:spPr>
          <a:xfrm>
            <a:off x="9307381" y="1310426"/>
            <a:ext cx="21275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MMUS$ 74.047</a:t>
            </a:r>
          </a:p>
          <a:p>
            <a:pPr algn="ctr"/>
            <a:r>
              <a:rPr lang="es-C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49 proyectos</a:t>
            </a:r>
          </a:p>
        </p:txBody>
      </p:sp>
      <p:sp>
        <p:nvSpPr>
          <p:cNvPr id="8" name="4 CuadroTexto"/>
          <p:cNvSpPr txBox="1"/>
          <p:nvPr/>
        </p:nvSpPr>
        <p:spPr>
          <a:xfrm>
            <a:off x="9947628" y="7649831"/>
            <a:ext cx="3672407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Inversión Minera Chilena – Cartera de Proyectos 2020 - 2029 –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11559755" y="3941084"/>
            <a:ext cx="1488185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1300" b="1" dirty="0">
                <a:solidFill>
                  <a:srgbClr val="020519"/>
                </a:solidFill>
                <a:latin typeface="Arial Black" panose="020B0A04020102020204" pitchFamily="34" charset="0"/>
              </a:rPr>
              <a:t>23 proyectos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1559754" y="5262736"/>
            <a:ext cx="1488185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1300" b="1" dirty="0">
                <a:solidFill>
                  <a:srgbClr val="020519"/>
                </a:solidFill>
                <a:latin typeface="Arial Black" panose="020B0A04020102020204" pitchFamily="34" charset="0"/>
              </a:rPr>
              <a:t>24 proyectos</a:t>
            </a:r>
          </a:p>
        </p:txBody>
      </p:sp>
    </p:spTree>
    <p:extLst>
      <p:ext uri="{BB962C8B-B14F-4D97-AF65-F5344CB8AC3E}">
        <p14:creationId xmlns:p14="http://schemas.microsoft.com/office/powerpoint/2010/main" val="125217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L" dirty="0"/>
              <a:t>Por condicionalidad</a:t>
            </a:r>
            <a:endParaRPr lang="es-ES_tradnl" dirty="0"/>
          </a:p>
        </p:txBody>
      </p:sp>
      <p:sp>
        <p:nvSpPr>
          <p:cNvPr id="4" name="Rectángulo 3"/>
          <p:cNvSpPr/>
          <p:nvPr/>
        </p:nvSpPr>
        <p:spPr>
          <a:xfrm>
            <a:off x="10954072" y="873470"/>
            <a:ext cx="1224136" cy="500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32828963-0C2C-436D-B41C-33D448D4BAAA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096" y="795958"/>
            <a:ext cx="8986838" cy="6566583"/>
          </a:xfrm>
          <a:prstGeom prst="rect">
            <a:avLst/>
          </a:prstGeom>
        </p:spPr>
      </p:pic>
      <p:sp>
        <p:nvSpPr>
          <p:cNvPr id="8" name="4 CuadroTexto"/>
          <p:cNvSpPr txBox="1"/>
          <p:nvPr/>
        </p:nvSpPr>
        <p:spPr>
          <a:xfrm>
            <a:off x="9947628" y="7649831"/>
            <a:ext cx="3672407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Inversión Minera Chilena – Cartera de Proyectos 2020 - 2029 –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</p:spTree>
    <p:extLst>
      <p:ext uri="{BB962C8B-B14F-4D97-AF65-F5344CB8AC3E}">
        <p14:creationId xmlns:p14="http://schemas.microsoft.com/office/powerpoint/2010/main" val="185301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L" dirty="0"/>
              <a:t>Probabilidad de materialización</a:t>
            </a:r>
            <a:endParaRPr lang="es-ES_tradnl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47902BB7-1E5B-428D-8131-1745D642D4FA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088" y="1003309"/>
            <a:ext cx="9856374" cy="6491675"/>
          </a:xfrm>
          <a:prstGeom prst="rect">
            <a:avLst/>
          </a:prstGeom>
        </p:spPr>
      </p:pic>
      <p:sp>
        <p:nvSpPr>
          <p:cNvPr id="7" name="4 CuadroTexto"/>
          <p:cNvSpPr txBox="1"/>
          <p:nvPr/>
        </p:nvSpPr>
        <p:spPr>
          <a:xfrm>
            <a:off x="9947628" y="7649831"/>
            <a:ext cx="3672407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Inversión Minera Chilena – Cartera de Proyectos 2020 - 2029 –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</p:spTree>
    <p:extLst>
      <p:ext uri="{BB962C8B-B14F-4D97-AF65-F5344CB8AC3E}">
        <p14:creationId xmlns:p14="http://schemas.microsoft.com/office/powerpoint/2010/main" val="138557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L" dirty="0"/>
              <a:t>Inversión Anualizada</a:t>
            </a:r>
            <a:endParaRPr lang="es-ES_tradnl" dirty="0"/>
          </a:p>
        </p:txBody>
      </p:sp>
      <p:sp>
        <p:nvSpPr>
          <p:cNvPr id="10" name="Triángulo rectángulo 9"/>
          <p:cNvSpPr/>
          <p:nvPr/>
        </p:nvSpPr>
        <p:spPr>
          <a:xfrm rot="10800000">
            <a:off x="5337448" y="7835088"/>
            <a:ext cx="8073752" cy="80602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1" name="Triángulo rectángulo 10"/>
          <p:cNvSpPr/>
          <p:nvPr/>
        </p:nvSpPr>
        <p:spPr>
          <a:xfrm>
            <a:off x="987552" y="7726680"/>
            <a:ext cx="5072880" cy="195199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4" name="Triángulo rectángulo 13"/>
          <p:cNvSpPr/>
          <p:nvPr/>
        </p:nvSpPr>
        <p:spPr>
          <a:xfrm rot="10740000">
            <a:off x="4574234" y="7744968"/>
            <a:ext cx="6126480" cy="301752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5" name="Triángulo rectángulo 14"/>
          <p:cNvSpPr/>
          <p:nvPr/>
        </p:nvSpPr>
        <p:spPr>
          <a:xfrm rot="10800000">
            <a:off x="4689376" y="7806810"/>
            <a:ext cx="1008112" cy="45719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6" name="Triángulo rectángulo 15"/>
          <p:cNvSpPr/>
          <p:nvPr/>
        </p:nvSpPr>
        <p:spPr>
          <a:xfrm rot="10800000">
            <a:off x="4905400" y="7820949"/>
            <a:ext cx="1008112" cy="45719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8" name="4 CuadroTexto">
            <a:extLst>
              <a:ext uri="{FF2B5EF4-FFF2-40B4-BE49-F238E27FC236}">
                <a16:creationId xmlns:a16="http://schemas.microsoft.com/office/drawing/2014/main" xmlns="" id="{90C18CFF-5319-4B3D-A0DE-274470204131}"/>
              </a:ext>
            </a:extLst>
          </p:cNvPr>
          <p:cNvSpPr txBox="1"/>
          <p:nvPr/>
        </p:nvSpPr>
        <p:spPr>
          <a:xfrm>
            <a:off x="9585920" y="7736650"/>
            <a:ext cx="4761384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COCHILCO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7B2FBBA8-08C8-4E3A-B3D8-62E4562CF32F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96" y="1024021"/>
            <a:ext cx="12663090" cy="646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5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L" dirty="0"/>
              <a:t>Inversión regional</a:t>
            </a:r>
            <a:endParaRPr lang="es-ES_tradnl" dirty="0"/>
          </a:p>
        </p:txBody>
      </p:sp>
      <p:sp>
        <p:nvSpPr>
          <p:cNvPr id="6" name="Rectángulo 5"/>
          <p:cNvSpPr/>
          <p:nvPr/>
        </p:nvSpPr>
        <p:spPr>
          <a:xfrm>
            <a:off x="984648" y="7286164"/>
            <a:ext cx="1224136" cy="500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" name="Triángulo rectángulo 9"/>
          <p:cNvSpPr/>
          <p:nvPr/>
        </p:nvSpPr>
        <p:spPr>
          <a:xfrm rot="10800000">
            <a:off x="5337448" y="7835088"/>
            <a:ext cx="8073752" cy="80602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1" name="Triángulo rectángulo 10"/>
          <p:cNvSpPr/>
          <p:nvPr/>
        </p:nvSpPr>
        <p:spPr>
          <a:xfrm>
            <a:off x="987552" y="7726680"/>
            <a:ext cx="5072880" cy="195199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4" name="Triángulo rectángulo 13"/>
          <p:cNvSpPr/>
          <p:nvPr/>
        </p:nvSpPr>
        <p:spPr>
          <a:xfrm rot="10740000">
            <a:off x="4574234" y="7744968"/>
            <a:ext cx="6126480" cy="301752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5" name="Triángulo rectángulo 14"/>
          <p:cNvSpPr/>
          <p:nvPr/>
        </p:nvSpPr>
        <p:spPr>
          <a:xfrm rot="10800000">
            <a:off x="4689376" y="7806810"/>
            <a:ext cx="1008112" cy="45719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6" name="Triángulo rectángulo 15"/>
          <p:cNvSpPr/>
          <p:nvPr/>
        </p:nvSpPr>
        <p:spPr>
          <a:xfrm rot="10800000">
            <a:off x="4905400" y="7820949"/>
            <a:ext cx="1008112" cy="45719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56490FBF-780E-4ECB-B97D-16D04934B622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80" y="1073076"/>
            <a:ext cx="13100767" cy="6126349"/>
          </a:xfrm>
          <a:prstGeom prst="rect">
            <a:avLst/>
          </a:prstGeom>
        </p:spPr>
      </p:pic>
      <p:sp>
        <p:nvSpPr>
          <p:cNvPr id="13" name="4 CuadroTexto"/>
          <p:cNvSpPr txBox="1"/>
          <p:nvPr/>
        </p:nvSpPr>
        <p:spPr>
          <a:xfrm>
            <a:off x="9947628" y="7649831"/>
            <a:ext cx="3672407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Inversión Minera Chilena – Cartera de Proyectos 2020 - 2029 –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</p:spTree>
    <p:extLst>
      <p:ext uri="{BB962C8B-B14F-4D97-AF65-F5344CB8AC3E}">
        <p14:creationId xmlns:p14="http://schemas.microsoft.com/office/powerpoint/2010/main" val="212882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76" y="820501"/>
            <a:ext cx="12898936" cy="5090307"/>
          </a:xfrm>
          <a:prstGeom prst="rect">
            <a:avLst/>
          </a:prstGeom>
        </p:spPr>
      </p:pic>
      <p:sp>
        <p:nvSpPr>
          <p:cNvPr id="46285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L" dirty="0"/>
              <a:t>Efecto del Precio en las Inversiones</a:t>
            </a:r>
            <a:endParaRPr lang="es-ES_tradnl" dirty="0"/>
          </a:p>
        </p:txBody>
      </p:sp>
      <p:sp>
        <p:nvSpPr>
          <p:cNvPr id="6" name="Rectángulo 5"/>
          <p:cNvSpPr/>
          <p:nvPr/>
        </p:nvSpPr>
        <p:spPr>
          <a:xfrm>
            <a:off x="984648" y="7286164"/>
            <a:ext cx="1224136" cy="500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" name="Triángulo rectángulo 9"/>
          <p:cNvSpPr/>
          <p:nvPr/>
        </p:nvSpPr>
        <p:spPr>
          <a:xfrm rot="10800000">
            <a:off x="5337448" y="7835088"/>
            <a:ext cx="8073752" cy="80602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1" name="Triángulo rectángulo 10"/>
          <p:cNvSpPr/>
          <p:nvPr/>
        </p:nvSpPr>
        <p:spPr>
          <a:xfrm>
            <a:off x="987552" y="7726680"/>
            <a:ext cx="5072880" cy="195199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4" name="Triángulo rectángulo 13"/>
          <p:cNvSpPr/>
          <p:nvPr/>
        </p:nvSpPr>
        <p:spPr>
          <a:xfrm rot="10740000">
            <a:off x="4574234" y="7744968"/>
            <a:ext cx="6126480" cy="301752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5" name="Triángulo rectángulo 14"/>
          <p:cNvSpPr/>
          <p:nvPr/>
        </p:nvSpPr>
        <p:spPr>
          <a:xfrm rot="10800000">
            <a:off x="4689376" y="7806810"/>
            <a:ext cx="1008112" cy="45719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6" name="Triángulo rectángulo 15"/>
          <p:cNvSpPr/>
          <p:nvPr/>
        </p:nvSpPr>
        <p:spPr>
          <a:xfrm rot="10800000">
            <a:off x="4905400" y="7820949"/>
            <a:ext cx="1008112" cy="45719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789B87D-6403-4794-9481-4733ED5AB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403" y="5729305"/>
            <a:ext cx="9684953" cy="171021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3A5753D-4F1C-49AF-A788-27B653043B4E}"/>
              </a:ext>
            </a:extLst>
          </p:cNvPr>
          <p:cNvSpPr txBox="1"/>
          <p:nvPr/>
        </p:nvSpPr>
        <p:spPr>
          <a:xfrm>
            <a:off x="215376" y="7401811"/>
            <a:ext cx="4429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/>
              <a:t>(*) </a:t>
            </a:r>
            <a:r>
              <a:rPr lang="es-CL" sz="1400" b="1" dirty="0"/>
              <a:t>Plantas metalúrgicas consideradas desde 2014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753121D7-E69C-44C1-8E18-5D688F712077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4 CuadroTexto"/>
          <p:cNvSpPr txBox="1"/>
          <p:nvPr/>
        </p:nvSpPr>
        <p:spPr>
          <a:xfrm>
            <a:off x="9947628" y="7649831"/>
            <a:ext cx="3672407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Inversión Minera Chilena – Cartera de Proyectos 2020 - 2029 –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</p:spTree>
    <p:extLst>
      <p:ext uri="{BB962C8B-B14F-4D97-AF65-F5344CB8AC3E}">
        <p14:creationId xmlns:p14="http://schemas.microsoft.com/office/powerpoint/2010/main" val="26978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9" t="30224" r="28987" b="21455"/>
          <a:stretch/>
        </p:blipFill>
        <p:spPr bwMode="auto">
          <a:xfrm>
            <a:off x="157672" y="1494318"/>
            <a:ext cx="7746470" cy="4163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Anglo American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4" y="960205"/>
            <a:ext cx="2771780" cy="55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4" t="30411" r="29722" b="27052"/>
          <a:stretch/>
        </p:blipFill>
        <p:spPr bwMode="auto">
          <a:xfrm>
            <a:off x="5543871" y="3681287"/>
            <a:ext cx="7586336" cy="366488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24880" y="222176"/>
            <a:ext cx="11953328" cy="504056"/>
          </a:xfrm>
        </p:spPr>
        <p:txBody>
          <a:bodyPr/>
          <a:lstStyle/>
          <a:p>
            <a:r>
              <a:rPr lang="es-CL" dirty="0"/>
              <a:t>Introducción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8EDE5002-10AF-403A-985F-8A18422122FD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202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L" dirty="0"/>
              <a:t>Efecto Producción en las Inversiones</a:t>
            </a:r>
            <a:endParaRPr lang="es-ES_tradnl" dirty="0"/>
          </a:p>
        </p:txBody>
      </p:sp>
      <p:sp>
        <p:nvSpPr>
          <p:cNvPr id="6" name="Rectángulo 5"/>
          <p:cNvSpPr/>
          <p:nvPr/>
        </p:nvSpPr>
        <p:spPr>
          <a:xfrm>
            <a:off x="987552" y="7236569"/>
            <a:ext cx="1224136" cy="500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" name="Triángulo rectángulo 9"/>
          <p:cNvSpPr/>
          <p:nvPr/>
        </p:nvSpPr>
        <p:spPr>
          <a:xfrm rot="10800000">
            <a:off x="5337448" y="7835088"/>
            <a:ext cx="8073752" cy="80602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1" name="Triángulo rectángulo 10"/>
          <p:cNvSpPr/>
          <p:nvPr/>
        </p:nvSpPr>
        <p:spPr>
          <a:xfrm>
            <a:off x="987552" y="7726680"/>
            <a:ext cx="5072880" cy="195199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4" name="Triángulo rectángulo 13"/>
          <p:cNvSpPr/>
          <p:nvPr/>
        </p:nvSpPr>
        <p:spPr>
          <a:xfrm rot="10740000">
            <a:off x="4574234" y="7744968"/>
            <a:ext cx="6126480" cy="301752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5" name="Triángulo rectángulo 14"/>
          <p:cNvSpPr/>
          <p:nvPr/>
        </p:nvSpPr>
        <p:spPr>
          <a:xfrm rot="10800000">
            <a:off x="4689376" y="7806810"/>
            <a:ext cx="1008112" cy="45719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6" name="Triángulo rectángulo 15"/>
          <p:cNvSpPr/>
          <p:nvPr/>
        </p:nvSpPr>
        <p:spPr>
          <a:xfrm rot="10800000">
            <a:off x="4905400" y="7820949"/>
            <a:ext cx="1008112" cy="45719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B3470EC5-3161-45DC-90B2-3AB1DBE11481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5" y="1072344"/>
            <a:ext cx="12975209" cy="6073786"/>
          </a:xfrm>
          <a:prstGeom prst="rect">
            <a:avLst/>
          </a:prstGeom>
        </p:spPr>
      </p:pic>
      <p:sp>
        <p:nvSpPr>
          <p:cNvPr id="17" name="4 CuadroTexto"/>
          <p:cNvSpPr txBox="1"/>
          <p:nvPr/>
        </p:nvSpPr>
        <p:spPr>
          <a:xfrm>
            <a:off x="9947628" y="7649831"/>
            <a:ext cx="3672407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Inversión Minera Chilena – Cartera de Proyectos 2020 - 2029 –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</p:spTree>
    <p:extLst>
      <p:ext uri="{BB962C8B-B14F-4D97-AF65-F5344CB8AC3E}">
        <p14:creationId xmlns:p14="http://schemas.microsoft.com/office/powerpoint/2010/main" val="214501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L" dirty="0"/>
              <a:t>Intensidad de Capital</a:t>
            </a:r>
            <a:endParaRPr lang="es-ES_tradnl" dirty="0"/>
          </a:p>
        </p:txBody>
      </p:sp>
      <p:sp>
        <p:nvSpPr>
          <p:cNvPr id="6" name="Rectángulo 5"/>
          <p:cNvSpPr/>
          <p:nvPr/>
        </p:nvSpPr>
        <p:spPr>
          <a:xfrm>
            <a:off x="984648" y="7286164"/>
            <a:ext cx="1224136" cy="500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" name="Triángulo rectángulo 9"/>
          <p:cNvSpPr/>
          <p:nvPr/>
        </p:nvSpPr>
        <p:spPr>
          <a:xfrm rot="10800000">
            <a:off x="5337448" y="7835088"/>
            <a:ext cx="8073752" cy="80602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1" name="Triángulo rectángulo 10"/>
          <p:cNvSpPr/>
          <p:nvPr/>
        </p:nvSpPr>
        <p:spPr>
          <a:xfrm>
            <a:off x="987552" y="7726680"/>
            <a:ext cx="5072880" cy="195199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4" name="Triángulo rectángulo 13"/>
          <p:cNvSpPr/>
          <p:nvPr/>
        </p:nvSpPr>
        <p:spPr>
          <a:xfrm rot="10740000">
            <a:off x="4574234" y="7744968"/>
            <a:ext cx="6126480" cy="301752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5" name="Triángulo rectángulo 14"/>
          <p:cNvSpPr/>
          <p:nvPr/>
        </p:nvSpPr>
        <p:spPr>
          <a:xfrm rot="10800000">
            <a:off x="4689376" y="7806810"/>
            <a:ext cx="1008112" cy="45719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6" name="Triángulo rectángulo 15"/>
          <p:cNvSpPr/>
          <p:nvPr/>
        </p:nvSpPr>
        <p:spPr>
          <a:xfrm rot="10800000">
            <a:off x="4905400" y="7820949"/>
            <a:ext cx="1008112" cy="45719"/>
          </a:xfrm>
          <a:prstGeom prst="rtTriangle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ACC5F45E-84BC-4273-AE4F-CB7E2B72F3D7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80" y="1089585"/>
            <a:ext cx="12995416" cy="5999900"/>
          </a:xfrm>
          <a:prstGeom prst="rect">
            <a:avLst/>
          </a:prstGeom>
        </p:spPr>
      </p:pic>
      <p:sp>
        <p:nvSpPr>
          <p:cNvPr id="17" name="4 CuadroTexto"/>
          <p:cNvSpPr txBox="1"/>
          <p:nvPr/>
        </p:nvSpPr>
        <p:spPr>
          <a:xfrm>
            <a:off x="9947628" y="7649831"/>
            <a:ext cx="3672407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Inversión Minera Chilena – Cartera de Proyectos 2020 - 2029 –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</p:spTree>
    <p:extLst>
      <p:ext uri="{BB962C8B-B14F-4D97-AF65-F5344CB8AC3E}">
        <p14:creationId xmlns:p14="http://schemas.microsoft.com/office/powerpoint/2010/main" val="377960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68" y="1160838"/>
            <a:ext cx="13186320" cy="5950825"/>
          </a:xfrm>
          <a:prstGeom prst="rect">
            <a:avLst/>
          </a:prstGeom>
        </p:spPr>
      </p:pic>
      <p:sp>
        <p:nvSpPr>
          <p:cNvPr id="46285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L" dirty="0"/>
              <a:t>Cambios en la cartera de proyectos</a:t>
            </a:r>
            <a:endParaRPr lang="es-ES_tradnl" dirty="0"/>
          </a:p>
        </p:txBody>
      </p:sp>
      <p:sp>
        <p:nvSpPr>
          <p:cNvPr id="10" name="Rectángulo 9"/>
          <p:cNvSpPr/>
          <p:nvPr/>
        </p:nvSpPr>
        <p:spPr>
          <a:xfrm>
            <a:off x="10594032" y="827987"/>
            <a:ext cx="1224136" cy="356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AE4DA0B-1B7B-46FC-A98A-C0349DB87F3A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4 CuadroTexto"/>
          <p:cNvSpPr txBox="1"/>
          <p:nvPr/>
        </p:nvSpPr>
        <p:spPr>
          <a:xfrm>
            <a:off x="9947628" y="7649831"/>
            <a:ext cx="3672407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Inversión Minera Chilena – Cartera de Proyectos 2020 - 2029 –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</p:spTree>
    <p:extLst>
      <p:ext uri="{BB962C8B-B14F-4D97-AF65-F5344CB8AC3E}">
        <p14:creationId xmlns:p14="http://schemas.microsoft.com/office/powerpoint/2010/main" val="379921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5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L" dirty="0"/>
              <a:t>Iniciativas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2912" y="1158280"/>
            <a:ext cx="12313368" cy="6336704"/>
          </a:xfrm>
        </p:spPr>
        <p:txBody>
          <a:bodyPr/>
          <a:lstStyle/>
          <a:p>
            <a:pPr algn="just"/>
            <a:r>
              <a:rPr lang="es-MX" sz="3200" dirty="0"/>
              <a:t>Nuevas iniciativas incorporadas este año: </a:t>
            </a:r>
          </a:p>
          <a:p>
            <a:pPr lvl="1" algn="just"/>
            <a:r>
              <a:rPr lang="es-MX" sz="2729" dirty="0"/>
              <a:t>Continuidad Operacional Minera Candelaria – </a:t>
            </a:r>
            <a:r>
              <a:rPr lang="es-MX" sz="2729" dirty="0" err="1"/>
              <a:t>Lundin</a:t>
            </a:r>
            <a:r>
              <a:rPr lang="es-MX" sz="2729" dirty="0"/>
              <a:t> </a:t>
            </a:r>
            <a:r>
              <a:rPr lang="es-MX" sz="2729" dirty="0" err="1"/>
              <a:t>Mining</a:t>
            </a:r>
            <a:r>
              <a:rPr lang="es-MX" sz="2729" dirty="0"/>
              <a:t>, por US$ 600 millones</a:t>
            </a:r>
          </a:p>
          <a:p>
            <a:pPr lvl="1" algn="just"/>
            <a:r>
              <a:rPr lang="es-MX" sz="2729" dirty="0"/>
              <a:t>Continuidad Operacional Carmen de </a:t>
            </a:r>
            <a:r>
              <a:rPr lang="es-MX" sz="2729" dirty="0" err="1"/>
              <a:t>Andacollo</a:t>
            </a:r>
            <a:r>
              <a:rPr lang="es-MX" sz="2729" dirty="0"/>
              <a:t> - </a:t>
            </a:r>
            <a:r>
              <a:rPr lang="es-MX" sz="2729" dirty="0" err="1"/>
              <a:t>Teck</a:t>
            </a:r>
            <a:r>
              <a:rPr lang="es-MX" sz="2729" dirty="0"/>
              <a:t>, por US$ 100 millones</a:t>
            </a:r>
          </a:p>
          <a:p>
            <a:pPr lvl="1" algn="just"/>
            <a:r>
              <a:rPr lang="es-MX" sz="2729" dirty="0"/>
              <a:t>Polo Sur - AMSA, por US$ 300 millones</a:t>
            </a:r>
          </a:p>
          <a:p>
            <a:pPr lvl="1" algn="just"/>
            <a:r>
              <a:rPr lang="es-MX" sz="2729" dirty="0"/>
              <a:t>Arqueros – </a:t>
            </a:r>
            <a:r>
              <a:rPr lang="es-MX" sz="2729" dirty="0" err="1"/>
              <a:t>Nittetsu</a:t>
            </a:r>
            <a:r>
              <a:rPr lang="es-MX" sz="2729" dirty="0"/>
              <a:t> </a:t>
            </a:r>
            <a:r>
              <a:rPr lang="es-MX" sz="2729" dirty="0" err="1"/>
              <a:t>Mining</a:t>
            </a:r>
            <a:r>
              <a:rPr lang="es-MX" sz="2729" dirty="0"/>
              <a:t> por US$ 200 millones; y dos proyectos de litio, un </a:t>
            </a:r>
          </a:p>
          <a:p>
            <a:pPr lvl="1" algn="just"/>
            <a:r>
              <a:rPr lang="es-MX" sz="2729" dirty="0"/>
              <a:t>Reactivación Lobo-Marte - Kinross por US$ 995 millones (complemento del proyecto incluido en la cartera anterior denominado Ampliación Salar del Carmen)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F7C00ACF-FB3D-4D9B-BBBA-837355C5EFB8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4 CuadroTexto"/>
          <p:cNvSpPr txBox="1"/>
          <p:nvPr/>
        </p:nvSpPr>
        <p:spPr>
          <a:xfrm>
            <a:off x="9947628" y="7649831"/>
            <a:ext cx="3672407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Inversión Minera Chilena – Cartera de Proyectos 2020 - 2029 –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</p:spTree>
    <p:extLst>
      <p:ext uri="{BB962C8B-B14F-4D97-AF65-F5344CB8AC3E}">
        <p14:creationId xmlns:p14="http://schemas.microsoft.com/office/powerpoint/2010/main" val="116990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5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L" dirty="0"/>
              <a:t>Iniciativas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2912" y="1158280"/>
            <a:ext cx="12313368" cy="6336704"/>
          </a:xfrm>
        </p:spPr>
        <p:txBody>
          <a:bodyPr/>
          <a:lstStyle/>
          <a:p>
            <a:pPr algn="just"/>
            <a:r>
              <a:rPr lang="es-MX" sz="3200" dirty="0"/>
              <a:t>La cartera 2020 sigue teniendo a la minería del cobre como actor principal, con una participación del 89% en el total de la cartera, reflejado en una inversión que alcanza los US$ 66.167 millones.</a:t>
            </a:r>
          </a:p>
          <a:p>
            <a:pPr algn="just"/>
            <a:endParaRPr lang="es-MX" sz="3200" dirty="0"/>
          </a:p>
          <a:p>
            <a:pPr algn="just"/>
            <a:r>
              <a:rPr lang="es-MX" sz="3200" dirty="0"/>
              <a:t>Comparativamente hablando, este monto es mayor a lo catastrado en 2019 (US$ 65.621 millones), sin embargo, porcentualmente menor teniéndose  un aumento en proyectos que no son de cobre.</a:t>
            </a:r>
            <a:endParaRPr lang="es-US" sz="31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FA3494E0-145A-4E08-97EA-E243DA5FA505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4 CuadroTexto"/>
          <p:cNvSpPr txBox="1"/>
          <p:nvPr/>
        </p:nvSpPr>
        <p:spPr>
          <a:xfrm>
            <a:off x="9947628" y="7649831"/>
            <a:ext cx="3672407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Inversión Minera Chilena – Cartera de Proyectos 2020 - 2029 –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</p:spTree>
    <p:extLst>
      <p:ext uri="{BB962C8B-B14F-4D97-AF65-F5344CB8AC3E}">
        <p14:creationId xmlns:p14="http://schemas.microsoft.com/office/powerpoint/2010/main" val="74321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5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L" dirty="0"/>
              <a:t>Cartera de inversiones</a:t>
            </a:r>
            <a:endParaRPr lang="es-ES_tradnl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77B5080A-B5DC-4765-8050-347DF06B05CF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56" y="1014264"/>
            <a:ext cx="13068871" cy="6410911"/>
          </a:xfrm>
          <a:prstGeom prst="rect">
            <a:avLst/>
          </a:prstGeom>
        </p:spPr>
      </p:pic>
      <p:sp>
        <p:nvSpPr>
          <p:cNvPr id="8" name="4 CuadroTexto"/>
          <p:cNvSpPr txBox="1"/>
          <p:nvPr/>
        </p:nvSpPr>
        <p:spPr>
          <a:xfrm>
            <a:off x="9947628" y="7649831"/>
            <a:ext cx="3672407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Inversión Minera Chilena – Cartera de Proyectos 2020 - 2029 –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</p:spTree>
    <p:extLst>
      <p:ext uri="{BB962C8B-B14F-4D97-AF65-F5344CB8AC3E}">
        <p14:creationId xmlns:p14="http://schemas.microsoft.com/office/powerpoint/2010/main" val="201203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96889" y="6702896"/>
            <a:ext cx="12817424" cy="707872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es-CL" sz="4000" b="1" dirty="0">
                <a:solidFill>
                  <a:srgbClr val="9B4739"/>
                </a:solidFill>
              </a:rPr>
              <a:t>CONTEXTO – DESAFIO - </a:t>
            </a:r>
            <a:r>
              <a:rPr lang="es-CL" sz="4000" b="1" dirty="0">
                <a:solidFill>
                  <a:srgbClr val="462300"/>
                </a:solidFill>
              </a:rPr>
              <a:t>ABORDAJE</a:t>
            </a:r>
          </a:p>
        </p:txBody>
      </p:sp>
      <p:sp>
        <p:nvSpPr>
          <p:cNvPr id="3" name="AutoShape 4" descr="http://static.betazeta.com/www.fayerwayer.com/up/2013/10/mineros-960x623.jp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3318" name="Picture 6" descr="http://static.betazeta.com/www.fayerwayer.com/up/2013/10/mineros-960x6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24222" r="7103" b="6578"/>
          <a:stretch/>
        </p:blipFill>
        <p:spPr bwMode="auto">
          <a:xfrm>
            <a:off x="0" y="841471"/>
            <a:ext cx="13411200" cy="542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3EF90069-9656-4815-BD6B-C63A3A166125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830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45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 err="1"/>
              <a:t>Análisis</a:t>
            </a:r>
            <a:r>
              <a:rPr lang="en-AU" dirty="0"/>
              <a:t> de </a:t>
            </a:r>
            <a:r>
              <a:rPr lang="en-AU" dirty="0" err="1"/>
              <a:t>escenarios</a:t>
            </a:r>
            <a:r>
              <a:rPr lang="en-AU" dirty="0"/>
              <a:t/>
            </a:r>
            <a:br>
              <a:rPr lang="en-AU" dirty="0"/>
            </a:br>
            <a:r>
              <a:rPr lang="en-AU" sz="2800" dirty="0" err="1">
                <a:solidFill>
                  <a:schemeClr val="tx1"/>
                </a:solidFill>
                <a:effectLst/>
              </a:rPr>
              <a:t>Producción</a:t>
            </a:r>
            <a:r>
              <a:rPr lang="en-AU" sz="2800" dirty="0">
                <a:solidFill>
                  <a:schemeClr val="tx1"/>
                </a:solidFill>
                <a:effectLst/>
              </a:rPr>
              <a:t> de </a:t>
            </a:r>
            <a:r>
              <a:rPr lang="en-AU" sz="2800" dirty="0" err="1">
                <a:solidFill>
                  <a:schemeClr val="tx1"/>
                </a:solidFill>
                <a:effectLst/>
              </a:rPr>
              <a:t>cobre</a:t>
            </a:r>
            <a:r>
              <a:rPr lang="en-AU" sz="2800" dirty="0">
                <a:solidFill>
                  <a:schemeClr val="tx1"/>
                </a:solidFill>
                <a:effectLst/>
              </a:rPr>
              <a:t> </a:t>
            </a:r>
            <a:r>
              <a:rPr lang="en-AU" sz="2800" dirty="0" err="1">
                <a:solidFill>
                  <a:schemeClr val="tx1"/>
                </a:solidFill>
                <a:effectLst/>
              </a:rPr>
              <a:t>en</a:t>
            </a:r>
            <a:r>
              <a:rPr lang="en-AU" sz="2800" dirty="0">
                <a:solidFill>
                  <a:schemeClr val="tx1"/>
                </a:solidFill>
                <a:effectLst/>
              </a:rPr>
              <a:t> Chile</a:t>
            </a:r>
            <a:endParaRPr lang="es-ES_tradnl" sz="2800" dirty="0">
              <a:effectLst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032" y="1202870"/>
            <a:ext cx="10108058" cy="59974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190" y="7274717"/>
            <a:ext cx="1752600" cy="257175"/>
          </a:xfrm>
          <a:prstGeom prst="rect">
            <a:avLst/>
          </a:prstGeom>
        </p:spPr>
      </p:pic>
      <p:sp>
        <p:nvSpPr>
          <p:cNvPr id="6" name="4 CuadroTexto"/>
          <p:cNvSpPr txBox="1"/>
          <p:nvPr/>
        </p:nvSpPr>
        <p:spPr>
          <a:xfrm>
            <a:off x="10026824" y="7659371"/>
            <a:ext cx="3384376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La Minería del Cobre, presente y futuro Instituto de Ingenieros de Chile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CF8B1802-B73C-40B9-A902-682F1BEE2D7E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262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45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 err="1"/>
              <a:t>Análisis</a:t>
            </a:r>
            <a:r>
              <a:rPr lang="en-AU" dirty="0"/>
              <a:t> de </a:t>
            </a:r>
            <a:r>
              <a:rPr lang="en-AU" dirty="0" err="1"/>
              <a:t>escenarios</a:t>
            </a:r>
            <a:r>
              <a:rPr lang="en-AU" dirty="0"/>
              <a:t/>
            </a:r>
            <a:br>
              <a:rPr lang="en-AU" dirty="0"/>
            </a:br>
            <a:r>
              <a:rPr lang="en-AU" sz="2800" dirty="0">
                <a:solidFill>
                  <a:schemeClr val="tx1"/>
                </a:solidFill>
                <a:effectLst/>
              </a:rPr>
              <a:t>Pago de </a:t>
            </a:r>
            <a:r>
              <a:rPr lang="en-AU" sz="2800" dirty="0" err="1">
                <a:solidFill>
                  <a:schemeClr val="tx1"/>
                </a:solidFill>
                <a:effectLst/>
              </a:rPr>
              <a:t>Impuestos</a:t>
            </a:r>
            <a:endParaRPr lang="es-ES_tradnl" sz="2800" dirty="0">
              <a:effectLst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096" y="7282080"/>
            <a:ext cx="1752600" cy="2571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919" y="1184698"/>
            <a:ext cx="9965141" cy="5961945"/>
          </a:xfrm>
          <a:prstGeom prst="rect">
            <a:avLst/>
          </a:prstGeom>
        </p:spPr>
      </p:pic>
      <p:sp>
        <p:nvSpPr>
          <p:cNvPr id="7" name="4 CuadroTexto">
            <a:extLst>
              <a:ext uri="{FF2B5EF4-FFF2-40B4-BE49-F238E27FC236}">
                <a16:creationId xmlns:a16="http://schemas.microsoft.com/office/drawing/2014/main" xmlns="" id="{F4B498C9-4FC1-4914-B514-BCE8404AC8BF}"/>
              </a:ext>
            </a:extLst>
          </p:cNvPr>
          <p:cNvSpPr txBox="1"/>
          <p:nvPr/>
        </p:nvSpPr>
        <p:spPr>
          <a:xfrm>
            <a:off x="10026824" y="7659371"/>
            <a:ext cx="3384376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La Minería del Cobre, presente y futuro Instituto de Ingenieros de Chile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B5F4763-3C2D-4087-B361-2666173CFAA4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3179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7245660" y="3698595"/>
            <a:ext cx="4464496" cy="707886"/>
          </a:xfrm>
          <a:prstGeom prst="round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4771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Mega </a:t>
            </a:r>
            <a:r>
              <a:rPr lang="en-AU" dirty="0" err="1"/>
              <a:t>tendencias</a:t>
            </a:r>
            <a:r>
              <a:rPr lang="en-AU" dirty="0"/>
              <a:t> que </a:t>
            </a:r>
            <a:r>
              <a:rPr lang="en-AU" dirty="0" err="1"/>
              <a:t>soportan</a:t>
            </a:r>
            <a:r>
              <a:rPr lang="en-AU" dirty="0"/>
              <a:t> la </a:t>
            </a:r>
            <a:r>
              <a:rPr lang="en-AU" dirty="0" err="1"/>
              <a:t>demande</a:t>
            </a:r>
            <a:r>
              <a:rPr lang="en-AU" dirty="0"/>
              <a:t> de </a:t>
            </a:r>
            <a:r>
              <a:rPr lang="en-AU" dirty="0" err="1"/>
              <a:t>cobre</a:t>
            </a:r>
            <a:endParaRPr lang="es-ES_tradnl" dirty="0"/>
          </a:p>
        </p:txBody>
      </p:sp>
      <p:sp>
        <p:nvSpPr>
          <p:cNvPr id="10" name="Rectángulo redondeado 9"/>
          <p:cNvSpPr/>
          <p:nvPr/>
        </p:nvSpPr>
        <p:spPr>
          <a:xfrm>
            <a:off x="7245660" y="2012504"/>
            <a:ext cx="4464496" cy="707886"/>
          </a:xfrm>
          <a:prstGeom prst="round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4" name="CuadroTexto 3"/>
          <p:cNvSpPr txBox="1"/>
          <p:nvPr/>
        </p:nvSpPr>
        <p:spPr>
          <a:xfrm>
            <a:off x="7569696" y="3698595"/>
            <a:ext cx="3816424" cy="707886"/>
          </a:xfrm>
          <a:prstGeom prst="rect">
            <a:avLst/>
          </a:prstGeom>
          <a:solidFill>
            <a:srgbClr val="FF8A2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 de la población y </a:t>
            </a:r>
          </a:p>
          <a:p>
            <a:pPr algn="ctr"/>
            <a:r>
              <a:rPr lang="es-C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Aumento de la clase media</a:t>
            </a:r>
            <a:endParaRPr lang="es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569696" y="2166392"/>
            <a:ext cx="3816424" cy="400110"/>
          </a:xfrm>
          <a:prstGeom prst="rect">
            <a:avLst/>
          </a:prstGeom>
          <a:solidFill>
            <a:srgbClr val="FF8A2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Urbanización</a:t>
            </a:r>
            <a:endParaRPr lang="es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7254988" y="5384686"/>
            <a:ext cx="4464496" cy="707886"/>
          </a:xfrm>
          <a:prstGeom prst="round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3" name="CuadroTexto 12"/>
          <p:cNvSpPr txBox="1"/>
          <p:nvPr/>
        </p:nvSpPr>
        <p:spPr>
          <a:xfrm>
            <a:off x="7579024" y="5538574"/>
            <a:ext cx="3816424" cy="400110"/>
          </a:xfrm>
          <a:prstGeom prst="rect">
            <a:avLst/>
          </a:prstGeom>
          <a:solidFill>
            <a:srgbClr val="FF8A2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Camabio</a:t>
            </a:r>
            <a:r>
              <a:rPr lang="es-C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climático</a:t>
            </a:r>
            <a:endParaRPr lang="es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1094456" y="3698595"/>
            <a:ext cx="4464496" cy="70788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5" name="CuadroTexto 14"/>
          <p:cNvSpPr txBox="1"/>
          <p:nvPr/>
        </p:nvSpPr>
        <p:spPr>
          <a:xfrm>
            <a:off x="1418492" y="3852483"/>
            <a:ext cx="3816424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tendencias</a:t>
            </a:r>
            <a:endParaRPr lang="es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Conector recto 6"/>
          <p:cNvCxnSpPr>
            <a:stCxn id="14" idx="3"/>
            <a:endCxn id="5" idx="1"/>
          </p:cNvCxnSpPr>
          <p:nvPr/>
        </p:nvCxnSpPr>
        <p:spPr>
          <a:xfrm>
            <a:off x="5558952" y="4052538"/>
            <a:ext cx="168670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6351040" y="2330443"/>
            <a:ext cx="0" cy="338437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6351040" y="5714819"/>
            <a:ext cx="86409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6351040" y="2330443"/>
            <a:ext cx="86409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4 CuadroTexto">
            <a:extLst>
              <a:ext uri="{FF2B5EF4-FFF2-40B4-BE49-F238E27FC236}">
                <a16:creationId xmlns:a16="http://schemas.microsoft.com/office/drawing/2014/main" xmlns="" id="{6A5100D7-1438-44C4-ACAD-1CF8410DF30A}"/>
              </a:ext>
            </a:extLst>
          </p:cNvPr>
          <p:cNvSpPr txBox="1"/>
          <p:nvPr/>
        </p:nvSpPr>
        <p:spPr>
          <a:xfrm>
            <a:off x="10026824" y="7659371"/>
            <a:ext cx="3384376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La Minería del Cobre, presente y futuro Instituto de Ingenieros de Chile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83AB6C3C-1879-4B94-B016-F78099177290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3" name="Conector recto 2"/>
          <p:cNvCxnSpPr/>
          <p:nvPr/>
        </p:nvCxnSpPr>
        <p:spPr>
          <a:xfrm>
            <a:off x="6351040" y="5714819"/>
            <a:ext cx="0" cy="1276109"/>
          </a:xfrm>
          <a:prstGeom prst="line">
            <a:avLst/>
          </a:prstGeom>
          <a:ln>
            <a:solidFill>
              <a:srgbClr val="BE4B4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6351040" y="6990928"/>
            <a:ext cx="864096" cy="0"/>
          </a:xfrm>
          <a:prstGeom prst="line">
            <a:avLst/>
          </a:prstGeom>
          <a:ln>
            <a:solidFill>
              <a:srgbClr val="BE4B4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ángulo redondeado 25"/>
          <p:cNvSpPr/>
          <p:nvPr/>
        </p:nvSpPr>
        <p:spPr>
          <a:xfrm>
            <a:off x="7245660" y="6636985"/>
            <a:ext cx="4464496" cy="707886"/>
          </a:xfrm>
          <a:prstGeom prst="roundRect">
            <a:avLst/>
          </a:prstGeom>
          <a:noFill/>
          <a:ln>
            <a:solidFill>
              <a:srgbClr val="FF8A2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27" name="CuadroTexto 26"/>
          <p:cNvSpPr txBox="1"/>
          <p:nvPr/>
        </p:nvSpPr>
        <p:spPr>
          <a:xfrm>
            <a:off x="7569696" y="6790873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/>
              <a:t>COVID-19???</a:t>
            </a:r>
            <a:endParaRPr lang="es-US" sz="2000" b="1" dirty="0"/>
          </a:p>
        </p:txBody>
      </p:sp>
    </p:spTree>
    <p:extLst>
      <p:ext uri="{BB962C8B-B14F-4D97-AF65-F5344CB8AC3E}">
        <p14:creationId xmlns:p14="http://schemas.microsoft.com/office/powerpoint/2010/main" val="193336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28125" r="15227" b="14062"/>
          <a:stretch/>
        </p:blipFill>
        <p:spPr bwMode="auto">
          <a:xfrm>
            <a:off x="52061" y="1492506"/>
            <a:ext cx="13271500" cy="498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://www.tesoro.cl/assets/img/principal/logo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9" t="18314" b="50000"/>
          <a:stretch/>
        </p:blipFill>
        <p:spPr bwMode="auto">
          <a:xfrm>
            <a:off x="10718846" y="1492506"/>
            <a:ext cx="2084441" cy="124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224880" y="222176"/>
            <a:ext cx="11953328" cy="504056"/>
          </a:xfrm>
        </p:spPr>
        <p:txBody>
          <a:bodyPr/>
          <a:lstStyle/>
          <a:p>
            <a:r>
              <a:rPr lang="es-CL" dirty="0"/>
              <a:t>Introducción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293A11C-2524-45CE-B4BA-8C0F76BE15AB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2780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72952" y="2711881"/>
            <a:ext cx="5544616" cy="430822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3" name="Rectangle 10"/>
          <p:cNvSpPr>
            <a:spLocks noGrp="1" noChangeArrowheads="1"/>
          </p:cNvSpPr>
          <p:nvPr>
            <p:ph idx="1"/>
          </p:nvPr>
        </p:nvSpPr>
        <p:spPr>
          <a:xfrm>
            <a:off x="440904" y="942256"/>
            <a:ext cx="12601400" cy="6552728"/>
          </a:xfrm>
        </p:spPr>
        <p:txBody>
          <a:bodyPr/>
          <a:lstStyle/>
          <a:p>
            <a:pPr algn="just" eaLnBrk="1" hangingPunct="1"/>
            <a:r>
              <a:rPr lang="es-CL" altLang="es-US" sz="2400" dirty="0"/>
              <a:t>Demanda primaria de cobre crecerá en un 2.5% durante el 2017 – 2021.</a:t>
            </a:r>
          </a:p>
          <a:p>
            <a:pPr algn="just" eaLnBrk="1" hangingPunct="1"/>
            <a:r>
              <a:rPr lang="es-CL" altLang="es-US" sz="2400" dirty="0"/>
              <a:t>Capacidad instalada no será capaz de soportar la demanda de cobre por lo que la construcción de nuevos proyectos será fundamental: precio de incentivo tendrá que ser lo suficientemente atractivo para activar dichos proyectos.</a:t>
            </a:r>
            <a:endParaRPr lang="es-ES_tradnl" altLang="es-US" sz="2400" dirty="0"/>
          </a:p>
        </p:txBody>
      </p:sp>
      <p:sp>
        <p:nvSpPr>
          <p:cNvPr id="48333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 err="1"/>
              <a:t>Oferta</a:t>
            </a:r>
            <a:r>
              <a:rPr lang="en-AU" dirty="0"/>
              <a:t> y </a:t>
            </a:r>
            <a:r>
              <a:rPr lang="en-AU" dirty="0" err="1"/>
              <a:t>demanda</a:t>
            </a:r>
            <a:r>
              <a:rPr lang="en-AU" dirty="0"/>
              <a:t> de </a:t>
            </a:r>
            <a:r>
              <a:rPr lang="en-AU" dirty="0" err="1"/>
              <a:t>cobre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2817168" y="2781804"/>
            <a:ext cx="2160240" cy="369332"/>
          </a:xfrm>
          <a:prstGeom prst="rect">
            <a:avLst/>
          </a:prstGeom>
          <a:solidFill>
            <a:srgbClr val="FF8A23"/>
          </a:solidFill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Oferta y Demanda</a:t>
            </a:r>
            <a:endParaRPr lang="es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952" y="3310086"/>
            <a:ext cx="11782425" cy="375285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993632" y="2711880"/>
            <a:ext cx="5544616" cy="430822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2" name="CuadroTexto 11"/>
          <p:cNvSpPr txBox="1"/>
          <p:nvPr/>
        </p:nvSpPr>
        <p:spPr>
          <a:xfrm>
            <a:off x="8937848" y="2761518"/>
            <a:ext cx="2160240" cy="369332"/>
          </a:xfrm>
          <a:prstGeom prst="rect">
            <a:avLst/>
          </a:prstGeom>
          <a:solidFill>
            <a:srgbClr val="FF8A23"/>
          </a:solidFill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Oferta y Demanda</a:t>
            </a:r>
            <a:endParaRPr lang="es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4 CuadroTexto">
            <a:extLst>
              <a:ext uri="{FF2B5EF4-FFF2-40B4-BE49-F238E27FC236}">
                <a16:creationId xmlns:a16="http://schemas.microsoft.com/office/drawing/2014/main" xmlns="" id="{36F61404-F326-4776-8EEF-5AB8EAE8C6E8}"/>
              </a:ext>
            </a:extLst>
          </p:cNvPr>
          <p:cNvSpPr txBox="1"/>
          <p:nvPr/>
        </p:nvSpPr>
        <p:spPr>
          <a:xfrm>
            <a:off x="10026824" y="7659371"/>
            <a:ext cx="3384376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La Minería del Cobre, presente y futuro Instituto de Ingenieros de Chile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3C26E4DA-213E-42E6-B86A-DB19C7FA1FD3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332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>
            <a:spLocks noGrp="1" noChangeArrowheads="1"/>
          </p:cNvSpPr>
          <p:nvPr>
            <p:ph idx="1"/>
          </p:nvPr>
        </p:nvSpPr>
        <p:spPr>
          <a:xfrm>
            <a:off x="440904" y="942256"/>
            <a:ext cx="12601400" cy="6552728"/>
          </a:xfrm>
        </p:spPr>
        <p:txBody>
          <a:bodyPr/>
          <a:lstStyle/>
          <a:p>
            <a:pPr marL="0" indent="0" algn="just" eaLnBrk="1" hangingPunct="1">
              <a:buNone/>
            </a:pPr>
            <a:r>
              <a:rPr lang="es-ES_tradnl" altLang="es-US" sz="2400" b="1" dirty="0"/>
              <a:t>Urbanización:</a:t>
            </a:r>
          </a:p>
          <a:p>
            <a:pPr algn="just" eaLnBrk="1" hangingPunct="1"/>
            <a:r>
              <a:rPr lang="es-ES_tradnl" altLang="es-US" sz="2000" dirty="0"/>
              <a:t>La urbanización ha ido aumentado consistentemente en el tiempo y lo seguirá haciendo en el largo plazo, alcanzando cerca de un 66% el año 2050.</a:t>
            </a:r>
          </a:p>
          <a:p>
            <a:pPr algn="just" eaLnBrk="1" hangingPunct="1"/>
            <a:r>
              <a:rPr lang="es-ES_tradnl" altLang="es-US" sz="2000" dirty="0"/>
              <a:t>Por ejemplo, China e India tienen actualmente un porcentaje de urbanización de 56% y 33%, y se espera que en el 2050 aumente a 76% y 50%, respectivamente.</a:t>
            </a:r>
          </a:p>
          <a:p>
            <a:pPr algn="just" eaLnBrk="1" hangingPunct="1"/>
            <a:r>
              <a:rPr lang="es-ES_tradnl" altLang="es-US" sz="2000" dirty="0"/>
              <a:t>Este aumento en la urbanización significará mayor inversión en infraestructura para transmisión de energía, construcción y un mejor estándar de vida: alto potencial para mayor consumo de cobre.</a:t>
            </a:r>
          </a:p>
        </p:txBody>
      </p:sp>
      <p:sp>
        <p:nvSpPr>
          <p:cNvPr id="479245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Mega </a:t>
            </a:r>
            <a:r>
              <a:rPr lang="en-AU" dirty="0" err="1"/>
              <a:t>tendencias</a:t>
            </a:r>
            <a:r>
              <a:rPr lang="en-AU" dirty="0"/>
              <a:t> que </a:t>
            </a:r>
            <a:r>
              <a:rPr lang="en-AU" dirty="0" err="1"/>
              <a:t>soportan</a:t>
            </a:r>
            <a:r>
              <a:rPr lang="en-AU" dirty="0"/>
              <a:t> la </a:t>
            </a:r>
            <a:r>
              <a:rPr lang="en-AU" dirty="0" err="1"/>
              <a:t>demanda</a:t>
            </a:r>
            <a:r>
              <a:rPr lang="en-AU" dirty="0"/>
              <a:t> de </a:t>
            </a:r>
            <a:r>
              <a:rPr lang="en-AU" dirty="0" err="1"/>
              <a:t>cobre</a:t>
            </a:r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040" y="3496742"/>
            <a:ext cx="9535666" cy="4012125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200363" y="7233374"/>
            <a:ext cx="63836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Departamento de Asuntos Económicos y Sociales, ONU</a:t>
            </a:r>
          </a:p>
        </p:txBody>
      </p:sp>
      <p:sp>
        <p:nvSpPr>
          <p:cNvPr id="7" name="4 CuadroTexto">
            <a:extLst>
              <a:ext uri="{FF2B5EF4-FFF2-40B4-BE49-F238E27FC236}">
                <a16:creationId xmlns:a16="http://schemas.microsoft.com/office/drawing/2014/main" xmlns="" id="{71215CF3-1795-4FBB-BE37-94BA0869F6AF}"/>
              </a:ext>
            </a:extLst>
          </p:cNvPr>
          <p:cNvSpPr txBox="1"/>
          <p:nvPr/>
        </p:nvSpPr>
        <p:spPr>
          <a:xfrm>
            <a:off x="10026824" y="7659371"/>
            <a:ext cx="3384376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La Minería del Cobre, presente y futuro Instituto de Ingenieros de Chile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C356C7DE-A9C9-4F00-A993-8B087456177F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352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/>
              <a:t>Mega </a:t>
            </a:r>
            <a:r>
              <a:rPr lang="en-AU" dirty="0" err="1"/>
              <a:t>tendencias</a:t>
            </a:r>
            <a:r>
              <a:rPr lang="en-AU" dirty="0"/>
              <a:t> que </a:t>
            </a:r>
            <a:r>
              <a:rPr lang="en-AU" dirty="0" err="1"/>
              <a:t>soportan</a:t>
            </a:r>
            <a:r>
              <a:rPr lang="en-AU" dirty="0"/>
              <a:t> la </a:t>
            </a:r>
            <a:r>
              <a:rPr lang="en-AU" dirty="0" err="1"/>
              <a:t>demanda</a:t>
            </a:r>
            <a:r>
              <a:rPr lang="en-AU" dirty="0"/>
              <a:t> de </a:t>
            </a:r>
            <a:r>
              <a:rPr lang="en-AU" dirty="0" err="1"/>
              <a:t>cobre</a:t>
            </a:r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41" y="3030488"/>
            <a:ext cx="11744325" cy="4038600"/>
          </a:xfrm>
          <a:prstGeom prst="rect">
            <a:avLst/>
          </a:prstGeom>
        </p:spPr>
      </p:pic>
      <p:sp>
        <p:nvSpPr>
          <p:cNvPr id="8" name="Rectangle 10"/>
          <p:cNvSpPr>
            <a:spLocks noGrp="1" noChangeArrowheads="1"/>
          </p:cNvSpPr>
          <p:nvPr>
            <p:ph idx="1"/>
          </p:nvPr>
        </p:nvSpPr>
        <p:spPr>
          <a:xfrm>
            <a:off x="440904" y="942256"/>
            <a:ext cx="12601400" cy="6552728"/>
          </a:xfrm>
        </p:spPr>
        <p:txBody>
          <a:bodyPr/>
          <a:lstStyle/>
          <a:p>
            <a:pPr marL="0" indent="0" algn="just" eaLnBrk="1" hangingPunct="1">
              <a:buNone/>
            </a:pPr>
            <a:r>
              <a:rPr lang="es-ES_tradnl" altLang="es-US" sz="2400" b="1" dirty="0"/>
              <a:t>Crecimiento de la población y aumento de la clase media:</a:t>
            </a:r>
          </a:p>
          <a:p>
            <a:pPr algn="just" eaLnBrk="1" hangingPunct="1"/>
            <a:r>
              <a:rPr lang="es-CL" altLang="es-US" sz="2400" dirty="0"/>
              <a:t>Las mejoras globales en calidad de salud seguirán siendo claves para seguir aumentando la esperanza de vida.</a:t>
            </a:r>
          </a:p>
          <a:p>
            <a:pPr algn="just" eaLnBrk="1" hangingPunct="1"/>
            <a:r>
              <a:rPr lang="es-CL" altLang="es-US" sz="2400" dirty="0"/>
              <a:t>Se espera que para el año 2050 la población alcance los 9.7 mil millones de personas, impulsada principalmente por el aumento de población de países en desarrollo.</a:t>
            </a:r>
            <a:endParaRPr lang="es-ES_tradnl" altLang="es-US" sz="24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224880" y="7078710"/>
            <a:ext cx="63836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Departamento de Asuntos Económicos y Sociales, ONU</a:t>
            </a:r>
          </a:p>
        </p:txBody>
      </p:sp>
      <p:sp>
        <p:nvSpPr>
          <p:cNvPr id="7" name="4 CuadroTexto">
            <a:extLst>
              <a:ext uri="{FF2B5EF4-FFF2-40B4-BE49-F238E27FC236}">
                <a16:creationId xmlns:a16="http://schemas.microsoft.com/office/drawing/2014/main" xmlns="" id="{7944ADAF-01E3-4899-8C39-AE5B2CE3F501}"/>
              </a:ext>
            </a:extLst>
          </p:cNvPr>
          <p:cNvSpPr txBox="1"/>
          <p:nvPr/>
        </p:nvSpPr>
        <p:spPr>
          <a:xfrm>
            <a:off x="10026824" y="7659371"/>
            <a:ext cx="3384376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La Minería del Cobre, presente y futuro Instituto de Ingenieros de Chile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53393A04-311F-4952-9809-1819646F67C7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60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1"/>
          <p:cNvSpPr>
            <a:spLocks noGrp="1"/>
          </p:cNvSpPr>
          <p:nvPr>
            <p:ph idx="1"/>
          </p:nvPr>
        </p:nvSpPr>
        <p:spPr>
          <a:xfrm>
            <a:off x="440904" y="1374304"/>
            <a:ext cx="12385376" cy="6120680"/>
          </a:xfrm>
        </p:spPr>
        <p:txBody>
          <a:bodyPr/>
          <a:lstStyle/>
          <a:p>
            <a:pPr algn="just"/>
            <a:r>
              <a:rPr lang="es-CL" sz="2400" dirty="0"/>
              <a:t>Más del 60% de las nuevas minas de cobre chilenas y sus expansiones son competitivas a nivel global en un escenario positivo para Chile (Chile+).</a:t>
            </a:r>
          </a:p>
          <a:p>
            <a:pPr algn="just"/>
            <a:endParaRPr lang="es-CL" sz="2400" dirty="0"/>
          </a:p>
          <a:p>
            <a:pPr algn="just"/>
            <a:r>
              <a:rPr lang="es-CL" sz="2400" dirty="0"/>
              <a:t>Acuerdos sociales, confianza y gobernabilidad son fundamentales para transformar este potencial en realidad.</a:t>
            </a:r>
          </a:p>
          <a:p>
            <a:pPr algn="just"/>
            <a:endParaRPr lang="es-CL" sz="2400" dirty="0"/>
          </a:p>
          <a:p>
            <a:pPr algn="just"/>
            <a:r>
              <a:rPr lang="es-CL" sz="2400" dirty="0"/>
              <a:t>La minería va a continuar aportando al presupuesto fiscal chileno, pero sobre todo tiene muchos efectos positivos multiplicadores sobre las economías locales y la economía nacional.</a:t>
            </a:r>
          </a:p>
          <a:p>
            <a:pPr algn="just"/>
            <a:endParaRPr lang="es-CL" sz="2400" dirty="0"/>
          </a:p>
          <a:p>
            <a:pPr algn="just"/>
            <a:r>
              <a:rPr lang="es-CL" sz="2400" dirty="0"/>
              <a:t>Ventajas estructurales: calidad de yacimientos, país minero, parque productivo instalado y maduro, acceso a puertos…</a:t>
            </a:r>
            <a:endParaRPr lang="es-US" sz="2400" dirty="0"/>
          </a:p>
        </p:txBody>
      </p:sp>
      <p:sp>
        <p:nvSpPr>
          <p:cNvPr id="479245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 err="1"/>
              <a:t>Análisis</a:t>
            </a:r>
            <a:r>
              <a:rPr lang="en-AU" dirty="0"/>
              <a:t> de </a:t>
            </a:r>
            <a:r>
              <a:rPr lang="en-AU" dirty="0" err="1"/>
              <a:t>escenarios</a:t>
            </a:r>
            <a:r>
              <a:rPr lang="en-AU" dirty="0"/>
              <a:t/>
            </a:r>
            <a:br>
              <a:rPr lang="en-AU" dirty="0"/>
            </a:br>
            <a:r>
              <a:rPr lang="en-AU" sz="2800" dirty="0" err="1">
                <a:solidFill>
                  <a:schemeClr val="tx1"/>
                </a:solidFill>
                <a:effectLst/>
              </a:rPr>
              <a:t>Comentarios</a:t>
            </a:r>
            <a:endParaRPr lang="es-ES_tradnl" sz="2800" dirty="0">
              <a:effectLst/>
            </a:endParaRPr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xmlns="" id="{AFDEFEBC-A0D0-4F6A-A913-D2B9BD321E6D}"/>
              </a:ext>
            </a:extLst>
          </p:cNvPr>
          <p:cNvSpPr txBox="1"/>
          <p:nvPr/>
        </p:nvSpPr>
        <p:spPr>
          <a:xfrm>
            <a:off x="10026824" y="7659371"/>
            <a:ext cx="3384376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La Minería del Cobre, presente y futuro Instituto de Ingenieros de Chile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C6799D8B-CFAC-442B-9A71-2BB14DFA560B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489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sz="2900" dirty="0" err="1"/>
              <a:t>Temas</a:t>
            </a:r>
            <a:r>
              <a:rPr lang="en-AU" sz="2900" dirty="0"/>
              <a:t> claves para el </a:t>
            </a:r>
            <a:r>
              <a:rPr lang="en-AU" sz="2900" dirty="0" err="1"/>
              <a:t>desarrollo</a:t>
            </a:r>
            <a:r>
              <a:rPr lang="en-AU" sz="2900" dirty="0"/>
              <a:t> </a:t>
            </a:r>
            <a:r>
              <a:rPr lang="en-AU" sz="2900" dirty="0" err="1"/>
              <a:t>sustentable</a:t>
            </a:r>
            <a:r>
              <a:rPr lang="en-AU" sz="2900" dirty="0"/>
              <a:t> de la </a:t>
            </a:r>
            <a:r>
              <a:rPr lang="en-AU" sz="2900" dirty="0" err="1"/>
              <a:t>actividad</a:t>
            </a:r>
            <a:r>
              <a:rPr lang="en-AU" sz="2900" dirty="0"/>
              <a:t> </a:t>
            </a:r>
            <a:r>
              <a:rPr lang="en-AU" sz="2900" dirty="0" err="1"/>
              <a:t>minera</a:t>
            </a:r>
            <a:endParaRPr lang="en-AU" sz="2900" dirty="0"/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40904" y="942256"/>
            <a:ext cx="12385376" cy="6552728"/>
          </a:xfrm>
        </p:spPr>
        <p:txBody>
          <a:bodyPr/>
          <a:lstStyle/>
          <a:p>
            <a:pPr marL="0" indent="0">
              <a:buNone/>
            </a:pPr>
            <a:r>
              <a:rPr lang="es-CL" sz="2400" b="1" dirty="0"/>
              <a:t>Industria:</a:t>
            </a:r>
          </a:p>
          <a:p>
            <a:r>
              <a:rPr lang="es-CL" sz="2400" dirty="0"/>
              <a:t>Mejoras en productividad/competitividad</a:t>
            </a:r>
          </a:p>
          <a:p>
            <a:r>
              <a:rPr lang="es-CL" sz="2400" dirty="0"/>
              <a:t>Reducción de costos</a:t>
            </a:r>
          </a:p>
          <a:p>
            <a:r>
              <a:rPr lang="es-CL" sz="2400" dirty="0"/>
              <a:t>Disciplina de capital</a:t>
            </a:r>
          </a:p>
          <a:p>
            <a:r>
              <a:rPr lang="es-CL" sz="2400" dirty="0"/>
              <a:t>Repensar estrategia de ejecución de proyectos</a:t>
            </a:r>
          </a:p>
          <a:p>
            <a:r>
              <a:rPr lang="es-CL" sz="2400" dirty="0"/>
              <a:t>Disponibilidad de agua y energía</a:t>
            </a:r>
          </a:p>
          <a:p>
            <a:r>
              <a:rPr lang="es-CL" sz="2400" dirty="0"/>
              <a:t>Facilitar desarrollo del </a:t>
            </a:r>
            <a:r>
              <a:rPr lang="es-CL" sz="2400" dirty="0" err="1"/>
              <a:t>Cluster</a:t>
            </a:r>
            <a:endParaRPr lang="es-US" sz="2400" dirty="0"/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xmlns="" id="{EE1D769B-C7F9-4A4C-8772-11957BDFFDD8}"/>
              </a:ext>
            </a:extLst>
          </p:cNvPr>
          <p:cNvSpPr txBox="1"/>
          <p:nvPr/>
        </p:nvSpPr>
        <p:spPr>
          <a:xfrm>
            <a:off x="10026824" y="7659371"/>
            <a:ext cx="3384376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La Minería del Cobre, presente y futuro Instituto de Ingenieros de Chile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E76468D9-8528-4DBC-89B1-C306933AA2F0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139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sz="2900" dirty="0" err="1"/>
              <a:t>Temas</a:t>
            </a:r>
            <a:r>
              <a:rPr lang="en-AU" sz="2900" dirty="0"/>
              <a:t> claves para el </a:t>
            </a:r>
            <a:r>
              <a:rPr lang="en-AU" sz="2900" dirty="0" err="1"/>
              <a:t>desarrollo</a:t>
            </a:r>
            <a:r>
              <a:rPr lang="en-AU" sz="2900" dirty="0"/>
              <a:t> </a:t>
            </a:r>
            <a:r>
              <a:rPr lang="en-AU" sz="2900" dirty="0" err="1"/>
              <a:t>sustentable</a:t>
            </a:r>
            <a:r>
              <a:rPr lang="en-AU" sz="2900" dirty="0"/>
              <a:t> de la </a:t>
            </a:r>
            <a:r>
              <a:rPr lang="en-AU" sz="2900" dirty="0" err="1"/>
              <a:t>actividad</a:t>
            </a:r>
            <a:r>
              <a:rPr lang="en-AU" sz="2900" dirty="0"/>
              <a:t> </a:t>
            </a:r>
            <a:r>
              <a:rPr lang="en-AU" sz="2900" dirty="0" err="1"/>
              <a:t>minera</a:t>
            </a:r>
            <a:endParaRPr lang="en-AU" sz="2900" dirty="0"/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40904" y="942256"/>
            <a:ext cx="12385376" cy="6552728"/>
          </a:xfrm>
        </p:spPr>
        <p:txBody>
          <a:bodyPr/>
          <a:lstStyle/>
          <a:p>
            <a:pPr marL="0" indent="0">
              <a:buNone/>
            </a:pPr>
            <a:r>
              <a:rPr lang="es-CL" sz="2400" b="1" dirty="0"/>
              <a:t>Innovación:</a:t>
            </a:r>
          </a:p>
          <a:p>
            <a:r>
              <a:rPr lang="es-CL" sz="2400" dirty="0"/>
              <a:t>Uso de agua de mar</a:t>
            </a:r>
          </a:p>
          <a:p>
            <a:r>
              <a:rPr lang="es-CL" sz="2400" dirty="0"/>
              <a:t>Relaves convencionales/espesados/filtrados/submarinos</a:t>
            </a:r>
          </a:p>
          <a:p>
            <a:r>
              <a:rPr lang="es-CL" sz="2400" dirty="0"/>
              <a:t>Lixiviación de sulfuros primarios</a:t>
            </a:r>
          </a:p>
          <a:p>
            <a:r>
              <a:rPr lang="es-CL" sz="2400" dirty="0"/>
              <a:t>ERNC y eficiencia energética</a:t>
            </a:r>
          </a:p>
          <a:p>
            <a:r>
              <a:rPr lang="es-CL" sz="2400" dirty="0"/>
              <a:t>Automatización y robótica</a:t>
            </a:r>
          </a:p>
          <a:p>
            <a:r>
              <a:rPr lang="es-CL" sz="2400" dirty="0"/>
              <a:t>Trabajo remoto</a:t>
            </a:r>
          </a:p>
          <a:p>
            <a:r>
              <a:rPr lang="es-CL" sz="2400" dirty="0"/>
              <a:t>Minería subterránea</a:t>
            </a:r>
            <a:endParaRPr lang="es-US" sz="2400" dirty="0"/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xmlns="" id="{798075E8-1B0F-4095-95AB-116463349E2A}"/>
              </a:ext>
            </a:extLst>
          </p:cNvPr>
          <p:cNvSpPr txBox="1"/>
          <p:nvPr/>
        </p:nvSpPr>
        <p:spPr>
          <a:xfrm>
            <a:off x="10026824" y="7659371"/>
            <a:ext cx="3384376" cy="462539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La Minería del Cobre, presente y futuro Instituto de Ingenieros de Chile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AACB6D7A-1817-41E0-B41D-0DD703465F33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84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263284" y="52557"/>
            <a:ext cx="12070080" cy="492379"/>
          </a:xfrm>
          <a:prstGeom prst="rect">
            <a:avLst/>
          </a:prstGeom>
        </p:spPr>
        <p:txBody>
          <a:bodyPr lIns="122786" tIns="61393" rIns="122786" bIns="61393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4800" b="1" dirty="0"/>
              <a:t>Introducción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7" b="2966"/>
          <a:stretch/>
        </p:blipFill>
        <p:spPr bwMode="auto">
          <a:xfrm>
            <a:off x="1" y="798436"/>
            <a:ext cx="13408872" cy="703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6"/>
          <a:stretch/>
        </p:blipFill>
        <p:spPr bwMode="auto">
          <a:xfrm>
            <a:off x="1" y="1"/>
            <a:ext cx="13408872" cy="783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213790" y="4586440"/>
            <a:ext cx="10908351" cy="1108870"/>
          </a:xfrm>
          <a:prstGeom prst="rect">
            <a:avLst/>
          </a:prstGeom>
          <a:solidFill>
            <a:schemeClr val="bg1"/>
          </a:solidFill>
        </p:spPr>
        <p:txBody>
          <a:bodyPr wrap="square" lIns="122786" tIns="61393" rIns="122786" bIns="61393" rtlCol="0">
            <a:spAutoFit/>
          </a:bodyPr>
          <a:lstStyle/>
          <a:p>
            <a:pPr algn="ctr"/>
            <a:r>
              <a:rPr lang="es-CL" sz="6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CHILE PAIS MINERO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6E155F09-8CE7-4578-A5A8-B88379D87C61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081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0"/>
          <a:stretch/>
        </p:blipFill>
        <p:spPr bwMode="auto">
          <a:xfrm>
            <a:off x="1" y="3534544"/>
            <a:ext cx="13408872" cy="454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4 CuadroTexto">
            <a:extLst>
              <a:ext uri="{FF2B5EF4-FFF2-40B4-BE49-F238E27FC236}">
                <a16:creationId xmlns:a16="http://schemas.microsoft.com/office/drawing/2014/main" xmlns="" id="{4CC37288-EFE8-4547-931D-3DEF698981EB}"/>
              </a:ext>
            </a:extLst>
          </p:cNvPr>
          <p:cNvSpPr txBox="1"/>
          <p:nvPr/>
        </p:nvSpPr>
        <p:spPr>
          <a:xfrm>
            <a:off x="9503515" y="7749368"/>
            <a:ext cx="3960440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>
                <a:solidFill>
                  <a:schemeClr val="bg1"/>
                </a:solidFill>
              </a:rPr>
              <a:t>Fuente: Competitividad de la Minería Chilena - </a:t>
            </a:r>
            <a:r>
              <a:rPr lang="es-CL" sz="1100" b="1" dirty="0" err="1">
                <a:solidFill>
                  <a:schemeClr val="bg1"/>
                </a:solidFill>
              </a:rPr>
              <a:t>Cochilco</a:t>
            </a:r>
            <a:endParaRPr lang="es-CL" sz="1100" b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000" y="1123836"/>
            <a:ext cx="10009112" cy="24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2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4"/>
          <a:stretch/>
        </p:blipFill>
        <p:spPr bwMode="auto">
          <a:xfrm>
            <a:off x="1" y="1324699"/>
            <a:ext cx="13408872" cy="675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4 CuadroTexto">
            <a:extLst>
              <a:ext uri="{FF2B5EF4-FFF2-40B4-BE49-F238E27FC236}">
                <a16:creationId xmlns:a16="http://schemas.microsoft.com/office/drawing/2014/main" xmlns="" id="{199FB9FB-BAB7-478D-AEDC-4E552B5E180E}"/>
              </a:ext>
            </a:extLst>
          </p:cNvPr>
          <p:cNvSpPr txBox="1"/>
          <p:nvPr/>
        </p:nvSpPr>
        <p:spPr>
          <a:xfrm>
            <a:off x="9503515" y="7749368"/>
            <a:ext cx="3960440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>
                <a:solidFill>
                  <a:schemeClr val="bg1"/>
                </a:solidFill>
              </a:rPr>
              <a:t>Fuente: Competitividad de la Minería Chilena - </a:t>
            </a:r>
            <a:r>
              <a:rPr lang="es-CL" sz="1100" b="1" dirty="0" err="1">
                <a:solidFill>
                  <a:schemeClr val="bg1"/>
                </a:solidFill>
              </a:rPr>
              <a:t>Cochilco</a:t>
            </a:r>
            <a:endParaRPr lang="es-CL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5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5"/>
          <a:stretch/>
        </p:blipFill>
        <p:spPr bwMode="auto">
          <a:xfrm>
            <a:off x="1" y="3750568"/>
            <a:ext cx="13408872" cy="432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4 CuadroTexto">
            <a:extLst>
              <a:ext uri="{FF2B5EF4-FFF2-40B4-BE49-F238E27FC236}">
                <a16:creationId xmlns:a16="http://schemas.microsoft.com/office/drawing/2014/main" xmlns="" id="{28A16545-C090-4847-B2D2-A2BD40882117}"/>
              </a:ext>
            </a:extLst>
          </p:cNvPr>
          <p:cNvSpPr txBox="1"/>
          <p:nvPr/>
        </p:nvSpPr>
        <p:spPr>
          <a:xfrm>
            <a:off x="11674152" y="7810778"/>
            <a:ext cx="3960440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>
                <a:solidFill>
                  <a:schemeClr val="bg1"/>
                </a:solidFill>
              </a:rPr>
              <a:t>Fuente: Banco Mundial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064" y="1158280"/>
            <a:ext cx="8899029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0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224880" y="222176"/>
            <a:ext cx="11953328" cy="504056"/>
          </a:xfrm>
        </p:spPr>
        <p:txBody>
          <a:bodyPr/>
          <a:lstStyle/>
          <a:p>
            <a:r>
              <a:rPr lang="es-CL" dirty="0"/>
              <a:t>Introducción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BE645053-EAC4-4DE2-84F3-73E54E2B1BEF}"/>
              </a:ext>
            </a:extLst>
          </p:cNvPr>
          <p:cNvGrpSpPr/>
          <p:nvPr/>
        </p:nvGrpSpPr>
        <p:grpSpPr>
          <a:xfrm>
            <a:off x="41563" y="758311"/>
            <a:ext cx="13328074" cy="6544746"/>
            <a:chOff x="83126" y="726232"/>
            <a:chExt cx="13328074" cy="6544746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xmlns="" id="{0174234C-07F3-4EB0-8445-B0D2A4BF0E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0" t="-1238" b="-1"/>
            <a:stretch/>
          </p:blipFill>
          <p:spPr>
            <a:xfrm>
              <a:off x="83126" y="726232"/>
              <a:ext cx="13328074" cy="6544746"/>
            </a:xfrm>
            <a:prstGeom prst="rect">
              <a:avLst/>
            </a:prstGeom>
          </p:spPr>
        </p:pic>
        <p:pic>
          <p:nvPicPr>
            <p:cNvPr id="1026" name="Picture 2" descr="Resultado de imagen para minera centinela">
              <a:extLst>
                <a:ext uri="{FF2B5EF4-FFF2-40B4-BE49-F238E27FC236}">
                  <a16:creationId xmlns:a16="http://schemas.microsoft.com/office/drawing/2014/main" xmlns="" id="{F8D0B869-20B7-4E46-BCE3-02A9D21F9B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2906" y="1014264"/>
              <a:ext cx="2700613" cy="1146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9CA1F2DD-C579-4C3B-A9D7-67C9B7D1F336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3459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890176" y="870248"/>
            <a:ext cx="1323089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xmlns="" id="{B8A18103-EDE1-4CC9-8C3C-AB3C84CE65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880" y="222176"/>
            <a:ext cx="11953328" cy="504056"/>
          </a:xfrm>
        </p:spPr>
        <p:txBody>
          <a:bodyPr/>
          <a:lstStyle/>
          <a:p>
            <a:pPr eaLnBrk="1" hangingPunct="1">
              <a:defRPr/>
            </a:pPr>
            <a:r>
              <a:rPr lang="en-AU" sz="2800" dirty="0" err="1">
                <a:effectLst/>
              </a:rPr>
              <a:t>Potencial</a:t>
            </a:r>
            <a:r>
              <a:rPr lang="en-AU" sz="2800" dirty="0">
                <a:effectLst/>
              </a:rPr>
              <a:t> </a:t>
            </a:r>
            <a:r>
              <a:rPr lang="en-AU" sz="2800" dirty="0" err="1">
                <a:effectLst/>
              </a:rPr>
              <a:t>Geológico</a:t>
            </a:r>
            <a:r>
              <a:rPr lang="en-AU" sz="2800" dirty="0">
                <a:effectLst/>
              </a:rPr>
              <a:t/>
            </a:r>
            <a:br>
              <a:rPr lang="en-AU" sz="2800" dirty="0">
                <a:effectLst/>
              </a:rPr>
            </a:br>
            <a:r>
              <a:rPr lang="en-AU" sz="2000" dirty="0" err="1">
                <a:solidFill>
                  <a:schemeClr val="tx1"/>
                </a:solidFill>
                <a:effectLst/>
              </a:rPr>
              <a:t>Reservas</a:t>
            </a:r>
            <a:r>
              <a:rPr lang="en-AU" sz="2000" dirty="0">
                <a:solidFill>
                  <a:schemeClr val="tx1"/>
                </a:solidFill>
                <a:effectLst/>
              </a:rPr>
              <a:t> de </a:t>
            </a:r>
            <a:r>
              <a:rPr lang="en-AU" sz="2000" dirty="0" err="1">
                <a:solidFill>
                  <a:schemeClr val="tx1"/>
                </a:solidFill>
                <a:effectLst/>
              </a:rPr>
              <a:t>Cobre</a:t>
            </a:r>
            <a:endParaRPr lang="es-ES_tradnl" sz="2000" dirty="0">
              <a:solidFill>
                <a:schemeClr val="tx1"/>
              </a:solidFill>
              <a:effectLst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6E6D1B98-DCC2-4E76-B850-8B134550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309" y="1086272"/>
            <a:ext cx="10930270" cy="6544198"/>
          </a:xfrm>
          <a:prstGeom prst="rect">
            <a:avLst/>
          </a:prstGeom>
        </p:spPr>
      </p:pic>
      <p:sp>
        <p:nvSpPr>
          <p:cNvPr id="17" name="4 CuadroTexto">
            <a:extLst>
              <a:ext uri="{FF2B5EF4-FFF2-40B4-BE49-F238E27FC236}">
                <a16:creationId xmlns:a16="http://schemas.microsoft.com/office/drawing/2014/main" xmlns="" id="{65520E85-3D6E-47E7-B7D0-C32A58899C00}"/>
              </a:ext>
            </a:extLst>
          </p:cNvPr>
          <p:cNvSpPr txBox="1"/>
          <p:nvPr/>
        </p:nvSpPr>
        <p:spPr>
          <a:xfrm>
            <a:off x="9585920" y="7736650"/>
            <a:ext cx="4761384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El desarrollo de la Minería Chilena - Cochilco</a:t>
            </a:r>
          </a:p>
        </p:txBody>
      </p:sp>
      <p:sp>
        <p:nvSpPr>
          <p:cNvPr id="18" name="4 CuadroTexto">
            <a:extLst>
              <a:ext uri="{FF2B5EF4-FFF2-40B4-BE49-F238E27FC236}">
                <a16:creationId xmlns:a16="http://schemas.microsoft.com/office/drawing/2014/main" xmlns="" id="{7692F1AD-C4D1-4D04-81F2-FE9EF9370BF1}"/>
              </a:ext>
            </a:extLst>
          </p:cNvPr>
          <p:cNvSpPr txBox="1"/>
          <p:nvPr/>
        </p:nvSpPr>
        <p:spPr>
          <a:xfrm>
            <a:off x="6152" y="7350968"/>
            <a:ext cx="5409457" cy="308651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n-US" sz="1200" b="1" dirty="0"/>
              <a:t>USGS Mineral Commodity Summaries (2016)</a:t>
            </a:r>
            <a:endParaRPr lang="es-CL" sz="1200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B398D65A-A8CF-4688-8599-CB12B0B83CA9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43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890176" y="870248"/>
            <a:ext cx="1323089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38ACD2E9-1CE4-4953-A06D-8124FF4DD7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880" y="222176"/>
            <a:ext cx="11953328" cy="504056"/>
          </a:xfrm>
        </p:spPr>
        <p:txBody>
          <a:bodyPr/>
          <a:lstStyle/>
          <a:p>
            <a:pPr eaLnBrk="1" hangingPunct="1">
              <a:defRPr/>
            </a:pPr>
            <a:r>
              <a:rPr lang="en-AU" sz="2800" dirty="0" err="1">
                <a:effectLst/>
              </a:rPr>
              <a:t>Potencial</a:t>
            </a:r>
            <a:r>
              <a:rPr lang="en-AU" sz="2800" dirty="0">
                <a:effectLst/>
              </a:rPr>
              <a:t> </a:t>
            </a:r>
            <a:r>
              <a:rPr lang="en-AU" sz="2800" dirty="0" err="1">
                <a:effectLst/>
              </a:rPr>
              <a:t>Geológico</a:t>
            </a:r>
            <a:r>
              <a:rPr lang="en-AU" sz="2800" dirty="0">
                <a:effectLst/>
              </a:rPr>
              <a:t/>
            </a:r>
            <a:br>
              <a:rPr lang="en-AU" sz="2800" dirty="0">
                <a:effectLst/>
              </a:rPr>
            </a:br>
            <a:r>
              <a:rPr lang="en-AU" sz="2000" dirty="0" err="1">
                <a:solidFill>
                  <a:schemeClr val="tx1"/>
                </a:solidFill>
                <a:effectLst/>
              </a:rPr>
              <a:t>Lideres</a:t>
            </a:r>
            <a:r>
              <a:rPr lang="en-AU" sz="2000" dirty="0">
                <a:solidFill>
                  <a:schemeClr val="tx1"/>
                </a:solidFill>
                <a:effectLst/>
              </a:rPr>
              <a:t> </a:t>
            </a:r>
            <a:r>
              <a:rPr lang="en-AU" sz="2000" dirty="0" err="1">
                <a:solidFill>
                  <a:schemeClr val="tx1"/>
                </a:solidFill>
                <a:effectLst/>
              </a:rPr>
              <a:t>Producción</a:t>
            </a:r>
            <a:r>
              <a:rPr lang="en-AU" sz="2000" dirty="0">
                <a:solidFill>
                  <a:schemeClr val="tx1"/>
                </a:solidFill>
                <a:effectLst/>
              </a:rPr>
              <a:t> No-</a:t>
            </a:r>
            <a:r>
              <a:rPr lang="en-AU" sz="2000" dirty="0" err="1">
                <a:solidFill>
                  <a:schemeClr val="tx1"/>
                </a:solidFill>
                <a:effectLst/>
              </a:rPr>
              <a:t>Metálica</a:t>
            </a:r>
            <a:r>
              <a:rPr lang="en-AU" sz="2000" dirty="0">
                <a:solidFill>
                  <a:schemeClr val="tx1"/>
                </a:solidFill>
                <a:effectLst/>
              </a:rPr>
              <a:t> 2019</a:t>
            </a:r>
            <a:endParaRPr lang="es-ES_tradnl" sz="200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88810A27-A691-4ED9-8A61-78AF0B756CBB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4 CuadroTexto">
            <a:extLst>
              <a:ext uri="{FF2B5EF4-FFF2-40B4-BE49-F238E27FC236}">
                <a16:creationId xmlns:a16="http://schemas.microsoft.com/office/drawing/2014/main" xmlns="" id="{B98E3C5B-656E-47B4-8BBA-92C4629896FD}"/>
              </a:ext>
            </a:extLst>
          </p:cNvPr>
          <p:cNvSpPr txBox="1"/>
          <p:nvPr/>
        </p:nvSpPr>
        <p:spPr>
          <a:xfrm>
            <a:off x="9297888" y="7736650"/>
            <a:ext cx="4761384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Anuario de la </a:t>
            </a:r>
            <a:r>
              <a:rPr lang="es-CL" sz="1100" b="1" dirty="0" err="1"/>
              <a:t>Mineria</a:t>
            </a:r>
            <a:r>
              <a:rPr lang="es-CL" sz="1100" b="1" dirty="0"/>
              <a:t> de Chile 2019 _</a:t>
            </a:r>
            <a:r>
              <a:rPr lang="es-CL" sz="1100" b="1" dirty="0" err="1"/>
              <a:t>Sernageomin</a:t>
            </a:r>
            <a:endParaRPr lang="es-CL" sz="11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80" y="1693576"/>
            <a:ext cx="1281114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6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890176" y="870248"/>
            <a:ext cx="1323089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38ACD2E9-1CE4-4953-A06D-8124FF4DD7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880" y="222176"/>
            <a:ext cx="11953328" cy="504056"/>
          </a:xfrm>
        </p:spPr>
        <p:txBody>
          <a:bodyPr/>
          <a:lstStyle/>
          <a:p>
            <a:pPr eaLnBrk="1" hangingPunct="1">
              <a:defRPr/>
            </a:pPr>
            <a:r>
              <a:rPr lang="en-AU" sz="2800" dirty="0" err="1">
                <a:effectLst/>
              </a:rPr>
              <a:t>Potencial</a:t>
            </a:r>
            <a:r>
              <a:rPr lang="en-AU" sz="2800" dirty="0">
                <a:effectLst/>
              </a:rPr>
              <a:t> </a:t>
            </a:r>
            <a:r>
              <a:rPr lang="en-AU" sz="2800" dirty="0" err="1">
                <a:effectLst/>
              </a:rPr>
              <a:t>Geológico</a:t>
            </a:r>
            <a:r>
              <a:rPr lang="en-AU" sz="2800" dirty="0">
                <a:effectLst/>
              </a:rPr>
              <a:t/>
            </a:r>
            <a:br>
              <a:rPr lang="en-AU" sz="2800" dirty="0">
                <a:effectLst/>
              </a:rPr>
            </a:br>
            <a:r>
              <a:rPr lang="en-AU" sz="2000" dirty="0">
                <a:solidFill>
                  <a:schemeClr val="tx1"/>
                </a:solidFill>
                <a:effectLst/>
              </a:rPr>
              <a:t>Ranking </a:t>
            </a:r>
            <a:r>
              <a:rPr lang="en-AU" sz="2000" dirty="0" err="1">
                <a:solidFill>
                  <a:schemeClr val="tx1"/>
                </a:solidFill>
                <a:effectLst/>
              </a:rPr>
              <a:t>Producción</a:t>
            </a:r>
            <a:r>
              <a:rPr lang="en-AU" sz="2000" dirty="0">
                <a:solidFill>
                  <a:schemeClr val="tx1"/>
                </a:solidFill>
                <a:effectLst/>
              </a:rPr>
              <a:t> No-</a:t>
            </a:r>
            <a:r>
              <a:rPr lang="en-AU" sz="2000" dirty="0" err="1">
                <a:solidFill>
                  <a:schemeClr val="tx1"/>
                </a:solidFill>
                <a:effectLst/>
              </a:rPr>
              <a:t>Metálica</a:t>
            </a:r>
            <a:r>
              <a:rPr lang="en-AU" sz="2000" dirty="0">
                <a:solidFill>
                  <a:schemeClr val="tx1"/>
                </a:solidFill>
                <a:effectLst/>
              </a:rPr>
              <a:t> 2019</a:t>
            </a:r>
            <a:endParaRPr lang="es-ES_tradnl" sz="200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88810A27-A691-4ED9-8A61-78AF0B756CBB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4 CuadroTexto">
            <a:extLst>
              <a:ext uri="{FF2B5EF4-FFF2-40B4-BE49-F238E27FC236}">
                <a16:creationId xmlns:a16="http://schemas.microsoft.com/office/drawing/2014/main" xmlns="" id="{B98E3C5B-656E-47B4-8BBA-92C4629896FD}"/>
              </a:ext>
            </a:extLst>
          </p:cNvPr>
          <p:cNvSpPr txBox="1"/>
          <p:nvPr/>
        </p:nvSpPr>
        <p:spPr>
          <a:xfrm>
            <a:off x="9297888" y="7736650"/>
            <a:ext cx="4761384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Anuario de la </a:t>
            </a:r>
            <a:r>
              <a:rPr lang="es-CL" sz="1100" b="1" dirty="0" err="1"/>
              <a:t>Mineria</a:t>
            </a:r>
            <a:r>
              <a:rPr lang="es-CL" sz="1100" b="1" dirty="0"/>
              <a:t> de Chile 2019 _</a:t>
            </a:r>
            <a:r>
              <a:rPr lang="es-CL" sz="1100" b="1" dirty="0" err="1"/>
              <a:t>Sernageomin</a:t>
            </a:r>
            <a:endParaRPr lang="es-CL" sz="11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20" y="1038146"/>
            <a:ext cx="12025336" cy="323737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b="32173"/>
          <a:stretch/>
        </p:blipFill>
        <p:spPr>
          <a:xfrm>
            <a:off x="592760" y="4350515"/>
            <a:ext cx="12017496" cy="333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890176" y="870248"/>
            <a:ext cx="1323089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38ACD2E9-1CE4-4953-A06D-8124FF4DD7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880" y="222176"/>
            <a:ext cx="11953328" cy="504056"/>
          </a:xfrm>
        </p:spPr>
        <p:txBody>
          <a:bodyPr/>
          <a:lstStyle/>
          <a:p>
            <a:pPr eaLnBrk="1" hangingPunct="1">
              <a:defRPr/>
            </a:pPr>
            <a:r>
              <a:rPr lang="en-AU" sz="2800" dirty="0" err="1">
                <a:effectLst/>
              </a:rPr>
              <a:t>Potencial</a:t>
            </a:r>
            <a:r>
              <a:rPr lang="en-AU" sz="2800" dirty="0">
                <a:effectLst/>
              </a:rPr>
              <a:t> </a:t>
            </a:r>
            <a:r>
              <a:rPr lang="en-AU" sz="2800" dirty="0" err="1">
                <a:effectLst/>
              </a:rPr>
              <a:t>Geológico</a:t>
            </a:r>
            <a:r>
              <a:rPr lang="en-AU" sz="2800" dirty="0">
                <a:effectLst/>
              </a:rPr>
              <a:t/>
            </a:r>
            <a:br>
              <a:rPr lang="en-AU" sz="2800" dirty="0">
                <a:effectLst/>
              </a:rPr>
            </a:br>
            <a:r>
              <a:rPr lang="en-AU" sz="2000" dirty="0">
                <a:solidFill>
                  <a:schemeClr val="tx1"/>
                </a:solidFill>
                <a:effectLst/>
              </a:rPr>
              <a:t>Ranking </a:t>
            </a:r>
            <a:r>
              <a:rPr lang="en-AU" sz="2000" dirty="0" err="1">
                <a:solidFill>
                  <a:schemeClr val="tx1"/>
                </a:solidFill>
                <a:effectLst/>
              </a:rPr>
              <a:t>Producción</a:t>
            </a:r>
            <a:r>
              <a:rPr lang="en-AU" sz="2000" dirty="0">
                <a:solidFill>
                  <a:schemeClr val="tx1"/>
                </a:solidFill>
                <a:effectLst/>
              </a:rPr>
              <a:t> No-</a:t>
            </a:r>
            <a:r>
              <a:rPr lang="en-AU" sz="2000" dirty="0" err="1">
                <a:solidFill>
                  <a:schemeClr val="tx1"/>
                </a:solidFill>
                <a:effectLst/>
              </a:rPr>
              <a:t>Metálica</a:t>
            </a:r>
            <a:r>
              <a:rPr lang="en-AU" sz="2000" dirty="0">
                <a:solidFill>
                  <a:schemeClr val="tx1"/>
                </a:solidFill>
                <a:effectLst/>
              </a:rPr>
              <a:t> 2019</a:t>
            </a:r>
            <a:endParaRPr lang="es-ES_tradnl" sz="200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88810A27-A691-4ED9-8A61-78AF0B756CBB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4 CuadroTexto">
            <a:extLst>
              <a:ext uri="{FF2B5EF4-FFF2-40B4-BE49-F238E27FC236}">
                <a16:creationId xmlns:a16="http://schemas.microsoft.com/office/drawing/2014/main" xmlns="" id="{B98E3C5B-656E-47B4-8BBA-92C4629896FD}"/>
              </a:ext>
            </a:extLst>
          </p:cNvPr>
          <p:cNvSpPr txBox="1"/>
          <p:nvPr/>
        </p:nvSpPr>
        <p:spPr>
          <a:xfrm>
            <a:off x="9297888" y="7736650"/>
            <a:ext cx="4761384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Anuario de la </a:t>
            </a:r>
            <a:r>
              <a:rPr lang="es-CL" sz="1100" b="1" dirty="0" err="1"/>
              <a:t>Mineria</a:t>
            </a:r>
            <a:r>
              <a:rPr lang="es-CL" sz="1100" b="1" dirty="0"/>
              <a:t> de Chile 2019 _</a:t>
            </a:r>
            <a:r>
              <a:rPr lang="es-CL" sz="1100" b="1" dirty="0" err="1"/>
              <a:t>Sernageomin</a:t>
            </a:r>
            <a:endParaRPr lang="es-CL" sz="11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74046"/>
          <a:stretch/>
        </p:blipFill>
        <p:spPr>
          <a:xfrm>
            <a:off x="584920" y="1038147"/>
            <a:ext cx="12025336" cy="8402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68788" b="486"/>
          <a:stretch/>
        </p:blipFill>
        <p:spPr>
          <a:xfrm>
            <a:off x="584920" y="1878360"/>
            <a:ext cx="12017496" cy="15121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58" y="3390527"/>
            <a:ext cx="12060000" cy="345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890176" y="870248"/>
            <a:ext cx="1323089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38ACD2E9-1CE4-4953-A06D-8124FF4DD7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880" y="222176"/>
            <a:ext cx="11953328" cy="504056"/>
          </a:xfrm>
        </p:spPr>
        <p:txBody>
          <a:bodyPr/>
          <a:lstStyle/>
          <a:p>
            <a:pPr eaLnBrk="1" hangingPunct="1">
              <a:defRPr/>
            </a:pPr>
            <a:r>
              <a:rPr lang="en-AU" sz="2800" dirty="0" err="1">
                <a:effectLst/>
              </a:rPr>
              <a:t>Potencial</a:t>
            </a:r>
            <a:r>
              <a:rPr lang="en-AU" sz="2800" dirty="0">
                <a:effectLst/>
              </a:rPr>
              <a:t> </a:t>
            </a:r>
            <a:r>
              <a:rPr lang="en-AU" sz="2800" dirty="0" err="1">
                <a:effectLst/>
              </a:rPr>
              <a:t>Geológico</a:t>
            </a:r>
            <a:r>
              <a:rPr lang="en-AU" sz="2800" dirty="0">
                <a:effectLst/>
              </a:rPr>
              <a:t/>
            </a:r>
            <a:br>
              <a:rPr lang="en-AU" sz="2800" dirty="0">
                <a:effectLst/>
              </a:rPr>
            </a:br>
            <a:r>
              <a:rPr lang="en-AU" sz="2000" dirty="0" err="1">
                <a:solidFill>
                  <a:schemeClr val="tx1"/>
                </a:solidFill>
                <a:effectLst/>
              </a:rPr>
              <a:t>Producción</a:t>
            </a:r>
            <a:r>
              <a:rPr lang="en-AU" sz="2000" dirty="0">
                <a:solidFill>
                  <a:schemeClr val="tx1"/>
                </a:solidFill>
                <a:effectLst/>
              </a:rPr>
              <a:t> No-</a:t>
            </a:r>
            <a:r>
              <a:rPr lang="en-AU" sz="2000" dirty="0" err="1">
                <a:solidFill>
                  <a:schemeClr val="tx1"/>
                </a:solidFill>
                <a:effectLst/>
              </a:rPr>
              <a:t>Metálica</a:t>
            </a:r>
            <a:endParaRPr lang="es-ES_tradnl" sz="200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88810A27-A691-4ED9-8A61-78AF0B756CBB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4 CuadroTexto">
            <a:extLst>
              <a:ext uri="{FF2B5EF4-FFF2-40B4-BE49-F238E27FC236}">
                <a16:creationId xmlns:a16="http://schemas.microsoft.com/office/drawing/2014/main" xmlns="" id="{B98E3C5B-656E-47B4-8BBA-92C4629896FD}"/>
              </a:ext>
            </a:extLst>
          </p:cNvPr>
          <p:cNvSpPr txBox="1"/>
          <p:nvPr/>
        </p:nvSpPr>
        <p:spPr>
          <a:xfrm>
            <a:off x="9297888" y="7736650"/>
            <a:ext cx="4761384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Anuario de la </a:t>
            </a:r>
            <a:r>
              <a:rPr lang="es-CL" sz="1100" b="1" dirty="0" err="1"/>
              <a:t>Mineria</a:t>
            </a:r>
            <a:r>
              <a:rPr lang="es-CL" sz="1100" b="1" dirty="0"/>
              <a:t> de Chile 2019 _</a:t>
            </a:r>
            <a:r>
              <a:rPr lang="es-CL" sz="1100" b="1" dirty="0" err="1"/>
              <a:t>Sernageomin</a:t>
            </a:r>
            <a:endParaRPr lang="es-CL" sz="11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539" y="1803575"/>
            <a:ext cx="9966041" cy="53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3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890176" y="870248"/>
            <a:ext cx="1323089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38ACD2E9-1CE4-4953-A06D-8124FF4DD7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880" y="222176"/>
            <a:ext cx="11953328" cy="504056"/>
          </a:xfrm>
        </p:spPr>
        <p:txBody>
          <a:bodyPr/>
          <a:lstStyle/>
          <a:p>
            <a:pPr eaLnBrk="1" hangingPunct="1">
              <a:defRPr/>
            </a:pPr>
            <a:r>
              <a:rPr lang="en-AU" sz="2800" dirty="0" err="1">
                <a:effectLst/>
              </a:rPr>
              <a:t>Potencial</a:t>
            </a:r>
            <a:r>
              <a:rPr lang="en-AU" sz="2800" dirty="0">
                <a:effectLst/>
              </a:rPr>
              <a:t> </a:t>
            </a:r>
            <a:r>
              <a:rPr lang="en-AU" sz="2800" dirty="0" err="1">
                <a:effectLst/>
              </a:rPr>
              <a:t>Geológico</a:t>
            </a:r>
            <a:r>
              <a:rPr lang="en-AU" sz="2800" dirty="0">
                <a:effectLst/>
              </a:rPr>
              <a:t/>
            </a:r>
            <a:br>
              <a:rPr lang="en-AU" sz="2800" dirty="0">
                <a:effectLst/>
              </a:rPr>
            </a:br>
            <a:r>
              <a:rPr lang="en-AU" sz="2000" dirty="0" err="1">
                <a:solidFill>
                  <a:schemeClr val="tx1"/>
                </a:solidFill>
                <a:effectLst/>
              </a:rPr>
              <a:t>Lideres</a:t>
            </a:r>
            <a:r>
              <a:rPr lang="en-AU" sz="2000" dirty="0">
                <a:solidFill>
                  <a:schemeClr val="tx1"/>
                </a:solidFill>
                <a:effectLst/>
              </a:rPr>
              <a:t> </a:t>
            </a:r>
            <a:r>
              <a:rPr lang="en-AU" sz="2000" dirty="0" err="1">
                <a:solidFill>
                  <a:schemeClr val="tx1"/>
                </a:solidFill>
                <a:effectLst/>
              </a:rPr>
              <a:t>en</a:t>
            </a:r>
            <a:r>
              <a:rPr lang="en-AU" sz="2000" dirty="0">
                <a:solidFill>
                  <a:schemeClr val="tx1"/>
                </a:solidFill>
                <a:effectLst/>
              </a:rPr>
              <a:t> </a:t>
            </a:r>
            <a:r>
              <a:rPr lang="en-AU" sz="2000" dirty="0" err="1">
                <a:solidFill>
                  <a:schemeClr val="tx1"/>
                </a:solidFill>
                <a:effectLst/>
              </a:rPr>
              <a:t>Producción</a:t>
            </a:r>
            <a:r>
              <a:rPr lang="en-AU" sz="2000" dirty="0">
                <a:solidFill>
                  <a:schemeClr val="tx1"/>
                </a:solidFill>
                <a:effectLst/>
              </a:rPr>
              <a:t> </a:t>
            </a:r>
            <a:r>
              <a:rPr lang="en-AU" sz="2000" dirty="0" err="1">
                <a:solidFill>
                  <a:schemeClr val="tx1"/>
                </a:solidFill>
                <a:effectLst/>
              </a:rPr>
              <a:t>Metálica</a:t>
            </a:r>
            <a:r>
              <a:rPr lang="en-AU" sz="2000" dirty="0">
                <a:solidFill>
                  <a:schemeClr val="tx1"/>
                </a:solidFill>
                <a:effectLst/>
              </a:rPr>
              <a:t> 2019</a:t>
            </a:r>
            <a:endParaRPr lang="es-ES_tradnl" sz="200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88810A27-A691-4ED9-8A61-78AF0B756CBB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119" y="1094311"/>
            <a:ext cx="10570057" cy="6514877"/>
          </a:xfrm>
          <a:prstGeom prst="rect">
            <a:avLst/>
          </a:prstGeom>
        </p:spPr>
      </p:pic>
      <p:sp>
        <p:nvSpPr>
          <p:cNvPr id="10" name="4 CuadroTexto">
            <a:extLst>
              <a:ext uri="{FF2B5EF4-FFF2-40B4-BE49-F238E27FC236}">
                <a16:creationId xmlns:a16="http://schemas.microsoft.com/office/drawing/2014/main" xmlns="" id="{B98E3C5B-656E-47B4-8BBA-92C4629896FD}"/>
              </a:ext>
            </a:extLst>
          </p:cNvPr>
          <p:cNvSpPr txBox="1"/>
          <p:nvPr/>
        </p:nvSpPr>
        <p:spPr>
          <a:xfrm>
            <a:off x="9297888" y="7736650"/>
            <a:ext cx="4761384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Anuario de la </a:t>
            </a:r>
            <a:r>
              <a:rPr lang="es-CL" sz="1100" b="1" dirty="0" err="1"/>
              <a:t>Mineria</a:t>
            </a:r>
            <a:r>
              <a:rPr lang="es-CL" sz="1100" b="1" dirty="0"/>
              <a:t> de Chile 2019 _</a:t>
            </a:r>
            <a:r>
              <a:rPr lang="es-CL" sz="1100" b="1" dirty="0" err="1"/>
              <a:t>Sernageomin</a:t>
            </a:r>
            <a:endParaRPr lang="es-CL" sz="1100" b="1" dirty="0"/>
          </a:p>
        </p:txBody>
      </p:sp>
    </p:spTree>
    <p:extLst>
      <p:ext uri="{BB962C8B-B14F-4D97-AF65-F5344CB8AC3E}">
        <p14:creationId xmlns:p14="http://schemas.microsoft.com/office/powerpoint/2010/main" val="149408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890176" y="870248"/>
            <a:ext cx="1323089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38ACD2E9-1CE4-4953-A06D-8124FF4DD7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880" y="222176"/>
            <a:ext cx="11953328" cy="504056"/>
          </a:xfrm>
        </p:spPr>
        <p:txBody>
          <a:bodyPr/>
          <a:lstStyle/>
          <a:p>
            <a:pPr eaLnBrk="1" hangingPunct="1">
              <a:defRPr/>
            </a:pPr>
            <a:r>
              <a:rPr lang="en-AU" sz="2800" dirty="0" err="1">
                <a:effectLst/>
              </a:rPr>
              <a:t>Potencial</a:t>
            </a:r>
            <a:r>
              <a:rPr lang="en-AU" sz="2800" dirty="0">
                <a:effectLst/>
              </a:rPr>
              <a:t> </a:t>
            </a:r>
            <a:r>
              <a:rPr lang="en-AU" sz="2800" dirty="0" err="1">
                <a:effectLst/>
              </a:rPr>
              <a:t>Geológico</a:t>
            </a:r>
            <a:r>
              <a:rPr lang="en-AU" sz="2800" dirty="0">
                <a:effectLst/>
              </a:rPr>
              <a:t/>
            </a:r>
            <a:br>
              <a:rPr lang="en-AU" sz="2800" dirty="0">
                <a:effectLst/>
              </a:rPr>
            </a:br>
            <a:r>
              <a:rPr lang="en-AU" sz="2000" dirty="0">
                <a:solidFill>
                  <a:schemeClr val="tx1"/>
                </a:solidFill>
                <a:effectLst/>
              </a:rPr>
              <a:t>Ranking </a:t>
            </a:r>
            <a:r>
              <a:rPr lang="en-AU" sz="2000" dirty="0" err="1">
                <a:solidFill>
                  <a:schemeClr val="tx1"/>
                </a:solidFill>
                <a:effectLst/>
              </a:rPr>
              <a:t>Producción</a:t>
            </a:r>
            <a:r>
              <a:rPr lang="en-AU" sz="2000" dirty="0">
                <a:solidFill>
                  <a:schemeClr val="tx1"/>
                </a:solidFill>
                <a:effectLst/>
              </a:rPr>
              <a:t> </a:t>
            </a:r>
            <a:r>
              <a:rPr lang="en-AU" sz="2000" dirty="0" err="1">
                <a:solidFill>
                  <a:schemeClr val="tx1"/>
                </a:solidFill>
                <a:effectLst/>
              </a:rPr>
              <a:t>Metálica</a:t>
            </a:r>
            <a:r>
              <a:rPr lang="en-AU" sz="2000" dirty="0">
                <a:solidFill>
                  <a:schemeClr val="tx1"/>
                </a:solidFill>
                <a:effectLst/>
              </a:rPr>
              <a:t> 2019</a:t>
            </a:r>
            <a:endParaRPr lang="es-ES_tradnl" sz="200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88810A27-A691-4ED9-8A61-78AF0B756CBB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44" y="1086272"/>
            <a:ext cx="11665296" cy="406835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-1" b="44331"/>
          <a:stretch/>
        </p:blipFill>
        <p:spPr>
          <a:xfrm>
            <a:off x="800944" y="5154628"/>
            <a:ext cx="11665296" cy="2402033"/>
          </a:xfrm>
          <a:prstGeom prst="rect">
            <a:avLst/>
          </a:prstGeom>
        </p:spPr>
      </p:pic>
      <p:sp>
        <p:nvSpPr>
          <p:cNvPr id="11" name="4 CuadroTexto">
            <a:extLst>
              <a:ext uri="{FF2B5EF4-FFF2-40B4-BE49-F238E27FC236}">
                <a16:creationId xmlns:a16="http://schemas.microsoft.com/office/drawing/2014/main" xmlns="" id="{B98E3C5B-656E-47B4-8BBA-92C4629896FD}"/>
              </a:ext>
            </a:extLst>
          </p:cNvPr>
          <p:cNvSpPr txBox="1"/>
          <p:nvPr/>
        </p:nvSpPr>
        <p:spPr>
          <a:xfrm>
            <a:off x="9297888" y="7736650"/>
            <a:ext cx="4761384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Anuario de la </a:t>
            </a:r>
            <a:r>
              <a:rPr lang="es-CL" sz="1100" b="1" dirty="0" err="1"/>
              <a:t>Mineria</a:t>
            </a:r>
            <a:r>
              <a:rPr lang="es-CL" sz="1100" b="1" dirty="0"/>
              <a:t> de Chile 2019 _</a:t>
            </a:r>
            <a:r>
              <a:rPr lang="es-CL" sz="1100" b="1" dirty="0" err="1"/>
              <a:t>Sernageomin</a:t>
            </a:r>
            <a:endParaRPr lang="es-CL" sz="1100" b="1" dirty="0"/>
          </a:p>
        </p:txBody>
      </p:sp>
    </p:spTree>
    <p:extLst>
      <p:ext uri="{BB962C8B-B14F-4D97-AF65-F5344CB8AC3E}">
        <p14:creationId xmlns:p14="http://schemas.microsoft.com/office/powerpoint/2010/main" val="367246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890176" y="870248"/>
            <a:ext cx="1323089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38ACD2E9-1CE4-4953-A06D-8124FF4DD7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880" y="222176"/>
            <a:ext cx="11953328" cy="504056"/>
          </a:xfrm>
        </p:spPr>
        <p:txBody>
          <a:bodyPr/>
          <a:lstStyle/>
          <a:p>
            <a:pPr eaLnBrk="1" hangingPunct="1">
              <a:defRPr/>
            </a:pPr>
            <a:r>
              <a:rPr lang="en-AU" sz="2800" dirty="0" err="1">
                <a:effectLst/>
              </a:rPr>
              <a:t>Potencial</a:t>
            </a:r>
            <a:r>
              <a:rPr lang="en-AU" sz="2800" dirty="0">
                <a:effectLst/>
              </a:rPr>
              <a:t> </a:t>
            </a:r>
            <a:r>
              <a:rPr lang="en-AU" sz="2800" dirty="0" err="1">
                <a:effectLst/>
              </a:rPr>
              <a:t>Geológico</a:t>
            </a:r>
            <a:r>
              <a:rPr lang="en-AU" sz="2800" dirty="0">
                <a:effectLst/>
              </a:rPr>
              <a:t/>
            </a:r>
            <a:br>
              <a:rPr lang="en-AU" sz="2800" dirty="0">
                <a:effectLst/>
              </a:rPr>
            </a:br>
            <a:r>
              <a:rPr lang="en-AU" sz="2000" dirty="0">
                <a:solidFill>
                  <a:schemeClr val="tx1"/>
                </a:solidFill>
                <a:effectLst/>
              </a:rPr>
              <a:t>Ranking </a:t>
            </a:r>
            <a:r>
              <a:rPr lang="en-AU" sz="2000" dirty="0" err="1">
                <a:solidFill>
                  <a:schemeClr val="tx1"/>
                </a:solidFill>
                <a:effectLst/>
              </a:rPr>
              <a:t>Producción</a:t>
            </a:r>
            <a:r>
              <a:rPr lang="en-AU" sz="2000" dirty="0">
                <a:solidFill>
                  <a:schemeClr val="tx1"/>
                </a:solidFill>
                <a:effectLst/>
              </a:rPr>
              <a:t> </a:t>
            </a:r>
            <a:r>
              <a:rPr lang="en-AU" sz="2000" dirty="0" err="1">
                <a:solidFill>
                  <a:schemeClr val="tx1"/>
                </a:solidFill>
                <a:effectLst/>
              </a:rPr>
              <a:t>Metálica</a:t>
            </a:r>
            <a:r>
              <a:rPr lang="en-AU" sz="2000" dirty="0">
                <a:solidFill>
                  <a:schemeClr val="tx1"/>
                </a:solidFill>
                <a:effectLst/>
              </a:rPr>
              <a:t> 2019</a:t>
            </a:r>
            <a:endParaRPr lang="es-ES_tradnl" sz="2000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4 CuadroTexto">
            <a:extLst>
              <a:ext uri="{FF2B5EF4-FFF2-40B4-BE49-F238E27FC236}">
                <a16:creationId xmlns:a16="http://schemas.microsoft.com/office/drawing/2014/main" xmlns="" id="{B98E3C5B-656E-47B4-8BBA-92C4629896FD}"/>
              </a:ext>
            </a:extLst>
          </p:cNvPr>
          <p:cNvSpPr txBox="1"/>
          <p:nvPr/>
        </p:nvSpPr>
        <p:spPr>
          <a:xfrm>
            <a:off x="9297888" y="7736650"/>
            <a:ext cx="4761384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Anuario de la </a:t>
            </a:r>
            <a:r>
              <a:rPr lang="es-CL" sz="1100" b="1" dirty="0" err="1"/>
              <a:t>Mineria</a:t>
            </a:r>
            <a:r>
              <a:rPr lang="es-CL" sz="1100" b="1" dirty="0"/>
              <a:t> de Chile 2019 _</a:t>
            </a:r>
            <a:r>
              <a:rPr lang="es-CL" sz="1100" b="1" dirty="0" err="1"/>
              <a:t>Sernageomin</a:t>
            </a:r>
            <a:endParaRPr lang="es-CL" sz="1100" b="1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88810A27-A691-4ED9-8A61-78AF0B756CBB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56741" b="1603"/>
          <a:stretch/>
        </p:blipFill>
        <p:spPr>
          <a:xfrm>
            <a:off x="800944" y="2025203"/>
            <a:ext cx="11665296" cy="179737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b="78761"/>
          <a:stretch/>
        </p:blipFill>
        <p:spPr>
          <a:xfrm>
            <a:off x="800944" y="1086272"/>
            <a:ext cx="11665296" cy="86409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44" y="3819795"/>
            <a:ext cx="11665296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890176" y="870248"/>
            <a:ext cx="1323089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38ACD2E9-1CE4-4953-A06D-8124FF4DD7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880" y="222176"/>
            <a:ext cx="11953328" cy="504056"/>
          </a:xfrm>
        </p:spPr>
        <p:txBody>
          <a:bodyPr/>
          <a:lstStyle/>
          <a:p>
            <a:pPr eaLnBrk="1" hangingPunct="1">
              <a:defRPr/>
            </a:pPr>
            <a:r>
              <a:rPr lang="en-AU" sz="2800" dirty="0" err="1">
                <a:effectLst/>
              </a:rPr>
              <a:t>Potencial</a:t>
            </a:r>
            <a:r>
              <a:rPr lang="en-AU" sz="2800" dirty="0">
                <a:effectLst/>
              </a:rPr>
              <a:t> </a:t>
            </a:r>
            <a:r>
              <a:rPr lang="en-AU" sz="2800" dirty="0" err="1">
                <a:effectLst/>
              </a:rPr>
              <a:t>Geológico</a:t>
            </a:r>
            <a:r>
              <a:rPr lang="en-AU" sz="2800" dirty="0">
                <a:effectLst/>
              </a:rPr>
              <a:t/>
            </a:r>
            <a:br>
              <a:rPr lang="en-AU" sz="2800" dirty="0">
                <a:effectLst/>
              </a:rPr>
            </a:br>
            <a:r>
              <a:rPr lang="en-AU" sz="2000" dirty="0" err="1">
                <a:solidFill>
                  <a:schemeClr val="tx1"/>
                </a:solidFill>
                <a:effectLst/>
              </a:rPr>
              <a:t>Producción</a:t>
            </a:r>
            <a:r>
              <a:rPr lang="en-AU" sz="2000" dirty="0">
                <a:solidFill>
                  <a:schemeClr val="tx1"/>
                </a:solidFill>
                <a:effectLst/>
              </a:rPr>
              <a:t> de </a:t>
            </a:r>
            <a:r>
              <a:rPr lang="en-AU" sz="2000" dirty="0" err="1">
                <a:solidFill>
                  <a:schemeClr val="tx1"/>
                </a:solidFill>
                <a:effectLst/>
              </a:rPr>
              <a:t>Cobre</a:t>
            </a:r>
            <a:endParaRPr lang="es-ES_tradnl" sz="2000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4 CuadroTexto">
            <a:extLst>
              <a:ext uri="{FF2B5EF4-FFF2-40B4-BE49-F238E27FC236}">
                <a16:creationId xmlns:a16="http://schemas.microsoft.com/office/drawing/2014/main" xmlns="" id="{B98E3C5B-656E-47B4-8BBA-92C4629896FD}"/>
              </a:ext>
            </a:extLst>
          </p:cNvPr>
          <p:cNvSpPr txBox="1"/>
          <p:nvPr/>
        </p:nvSpPr>
        <p:spPr>
          <a:xfrm>
            <a:off x="9585920" y="7736650"/>
            <a:ext cx="4761384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El desarrollo de la Minería Chilena - Cochilco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12D69967-23B9-416A-87CF-BE0D85BFB3DF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4778"/>
          <a:stretch/>
        </p:blipFill>
        <p:spPr>
          <a:xfrm>
            <a:off x="1233227" y="1518320"/>
            <a:ext cx="10848455" cy="6048672"/>
          </a:xfrm>
          <a:prstGeom prst="rect">
            <a:avLst/>
          </a:prstGeom>
        </p:spPr>
      </p:pic>
      <p:sp>
        <p:nvSpPr>
          <p:cNvPr id="10" name="4 CuadroTexto">
            <a:extLst>
              <a:ext uri="{FF2B5EF4-FFF2-40B4-BE49-F238E27FC236}">
                <a16:creationId xmlns:a16="http://schemas.microsoft.com/office/drawing/2014/main" xmlns="" id="{B98E3C5B-656E-47B4-8BBA-92C4629896FD}"/>
              </a:ext>
            </a:extLst>
          </p:cNvPr>
          <p:cNvSpPr txBox="1"/>
          <p:nvPr/>
        </p:nvSpPr>
        <p:spPr>
          <a:xfrm>
            <a:off x="0" y="7789132"/>
            <a:ext cx="4761384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* Miles de toneladas </a:t>
            </a:r>
            <a:r>
              <a:rPr lang="es-CL" sz="1100" b="1" dirty="0" err="1"/>
              <a:t>metricas</a:t>
            </a:r>
            <a:r>
              <a:rPr lang="es-CL" sz="1100" b="1" dirty="0"/>
              <a:t> contenido</a:t>
            </a:r>
          </a:p>
        </p:txBody>
      </p:sp>
    </p:spTree>
    <p:extLst>
      <p:ext uri="{BB962C8B-B14F-4D97-AF65-F5344CB8AC3E}">
        <p14:creationId xmlns:p14="http://schemas.microsoft.com/office/powerpoint/2010/main" val="225806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890176" y="870248"/>
            <a:ext cx="1323089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38ACD2E9-1CE4-4953-A06D-8124FF4DD7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880" y="222176"/>
            <a:ext cx="11953328" cy="504056"/>
          </a:xfrm>
        </p:spPr>
        <p:txBody>
          <a:bodyPr/>
          <a:lstStyle/>
          <a:p>
            <a:pPr eaLnBrk="1" hangingPunct="1">
              <a:defRPr/>
            </a:pPr>
            <a:r>
              <a:rPr lang="en-AU" sz="2800" dirty="0" err="1">
                <a:effectLst/>
              </a:rPr>
              <a:t>Potencial</a:t>
            </a:r>
            <a:r>
              <a:rPr lang="en-AU" sz="2800" dirty="0">
                <a:effectLst/>
              </a:rPr>
              <a:t> </a:t>
            </a:r>
            <a:r>
              <a:rPr lang="en-AU" sz="2800" dirty="0" err="1">
                <a:effectLst/>
              </a:rPr>
              <a:t>Geológico</a:t>
            </a:r>
            <a:r>
              <a:rPr lang="en-AU" sz="2800" dirty="0">
                <a:effectLst/>
              </a:rPr>
              <a:t> </a:t>
            </a:r>
            <a:r>
              <a:rPr lang="en-AU" sz="2800" dirty="0" err="1">
                <a:effectLst/>
              </a:rPr>
              <a:t>en</a:t>
            </a:r>
            <a:r>
              <a:rPr lang="en-AU" sz="2800" dirty="0">
                <a:effectLst/>
              </a:rPr>
              <a:t> Chile</a:t>
            </a:r>
            <a:br>
              <a:rPr lang="en-AU" sz="2800" dirty="0">
                <a:effectLst/>
              </a:rPr>
            </a:br>
            <a:r>
              <a:rPr lang="en-AU" sz="2000" dirty="0" err="1">
                <a:solidFill>
                  <a:schemeClr val="tx1"/>
                </a:solidFill>
                <a:effectLst/>
              </a:rPr>
              <a:t>Otros</a:t>
            </a:r>
            <a:r>
              <a:rPr lang="en-AU" sz="2000" dirty="0">
                <a:solidFill>
                  <a:schemeClr val="tx1"/>
                </a:solidFill>
                <a:effectLst/>
              </a:rPr>
              <a:t> </a:t>
            </a:r>
            <a:r>
              <a:rPr lang="en-AU" sz="2000" dirty="0" err="1">
                <a:solidFill>
                  <a:schemeClr val="tx1"/>
                </a:solidFill>
                <a:effectLst/>
              </a:rPr>
              <a:t>Minerales</a:t>
            </a:r>
            <a:endParaRPr lang="es-ES_tradnl" sz="20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4 CuadroTexto">
            <a:extLst>
              <a:ext uri="{FF2B5EF4-FFF2-40B4-BE49-F238E27FC236}">
                <a16:creationId xmlns:a16="http://schemas.microsoft.com/office/drawing/2014/main" xmlns="" id="{2F40AD5E-F846-4D59-872F-120CDC54128E}"/>
              </a:ext>
            </a:extLst>
          </p:cNvPr>
          <p:cNvSpPr txBox="1"/>
          <p:nvPr/>
        </p:nvSpPr>
        <p:spPr>
          <a:xfrm>
            <a:off x="10017968" y="7698688"/>
            <a:ext cx="5409457" cy="308651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n-US" sz="1200" b="1" dirty="0"/>
              <a:t>USGS Mineral Commodity Summaries (2020)</a:t>
            </a:r>
            <a:endParaRPr lang="es-CL" sz="1200" b="1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8E288A7A-D2BD-491D-94A8-7EB13883D433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048" y="1333128"/>
            <a:ext cx="9439572" cy="591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7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8" t="15489" r="35041" b="27969"/>
          <a:stretch/>
        </p:blipFill>
        <p:spPr bwMode="auto">
          <a:xfrm>
            <a:off x="1213790" y="1198359"/>
            <a:ext cx="10887363" cy="534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8" t="11894" r="35210" b="20876"/>
          <a:stretch/>
        </p:blipFill>
        <p:spPr bwMode="auto">
          <a:xfrm>
            <a:off x="1213790" y="1170838"/>
            <a:ext cx="10887363" cy="6339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24880" y="222176"/>
            <a:ext cx="11953328" cy="504056"/>
          </a:xfrm>
        </p:spPr>
        <p:txBody>
          <a:bodyPr/>
          <a:lstStyle/>
          <a:p>
            <a:r>
              <a:rPr lang="es-CL" dirty="0"/>
              <a:t>Introducción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8A7340F-4C81-4E87-BDD7-F6773FB982BB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852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0" y="1239889"/>
            <a:ext cx="13411200" cy="567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44960" y="6174296"/>
            <a:ext cx="1901011" cy="935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786" tIns="61393" rIns="122786" bIns="61393"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018E3A55-C255-4E51-B626-D34FECF6316D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09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8889" r="10417" b="20132"/>
          <a:stretch/>
        </p:blipFill>
        <p:spPr bwMode="auto">
          <a:xfrm>
            <a:off x="1133170" y="1273814"/>
            <a:ext cx="11064240" cy="573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2"/>
            <a:ext cx="12228512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>
            <a:extLst>
              <a:ext uri="{FF2B5EF4-FFF2-40B4-BE49-F238E27FC236}">
                <a16:creationId xmlns:a16="http://schemas.microsoft.com/office/drawing/2014/main" xmlns="" id="{7EC6C252-F5CC-4E6D-B6BF-92F2F2B76DDE}"/>
              </a:ext>
            </a:extLst>
          </p:cNvPr>
          <p:cNvSpPr txBox="1"/>
          <p:nvPr/>
        </p:nvSpPr>
        <p:spPr>
          <a:xfrm>
            <a:off x="9503515" y="7749368"/>
            <a:ext cx="3960440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Competitividad de la Minería Chilena -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A7DE1C4A-530C-4A5E-B8A3-7D438C544799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7418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8333" r="13541" b="8665"/>
          <a:stretch/>
        </p:blipFill>
        <p:spPr bwMode="auto">
          <a:xfrm>
            <a:off x="1260647" y="985461"/>
            <a:ext cx="9880646" cy="615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2"/>
            <a:ext cx="12228512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4 CuadroTexto">
            <a:extLst>
              <a:ext uri="{FF2B5EF4-FFF2-40B4-BE49-F238E27FC236}">
                <a16:creationId xmlns:a16="http://schemas.microsoft.com/office/drawing/2014/main" xmlns="" id="{C589CF51-05EE-4F7C-AEAD-06CA7F8318A6}"/>
              </a:ext>
            </a:extLst>
          </p:cNvPr>
          <p:cNvSpPr txBox="1"/>
          <p:nvPr/>
        </p:nvSpPr>
        <p:spPr>
          <a:xfrm>
            <a:off x="9503515" y="7749368"/>
            <a:ext cx="3960440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Competitividad de la Minería Chilena -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0129D788-E2E4-461D-8ACB-175AE39F9C45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457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0" r="20442" b="20131"/>
          <a:stretch/>
        </p:blipFill>
        <p:spPr bwMode="auto">
          <a:xfrm>
            <a:off x="1100293" y="985461"/>
            <a:ext cx="9709187" cy="545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2"/>
            <a:ext cx="12228512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>
            <a:extLst>
              <a:ext uri="{FF2B5EF4-FFF2-40B4-BE49-F238E27FC236}">
                <a16:creationId xmlns:a16="http://schemas.microsoft.com/office/drawing/2014/main" xmlns="" id="{3D98DF15-DFE8-4876-BFFE-DA802AE8675C}"/>
              </a:ext>
            </a:extLst>
          </p:cNvPr>
          <p:cNvSpPr txBox="1"/>
          <p:nvPr/>
        </p:nvSpPr>
        <p:spPr>
          <a:xfrm>
            <a:off x="9503515" y="7749368"/>
            <a:ext cx="3960440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Competitividad de la Minería Chilena -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0F79917A-B90B-453B-A07F-552F37D06E35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357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r="7917" b="4850"/>
          <a:stretch/>
        </p:blipFill>
        <p:spPr bwMode="auto">
          <a:xfrm>
            <a:off x="1213790" y="953588"/>
            <a:ext cx="11039647" cy="650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2"/>
            <a:ext cx="12228512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12034192" y="870248"/>
            <a:ext cx="1179073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0" name="4 CuadroTexto">
            <a:extLst>
              <a:ext uri="{FF2B5EF4-FFF2-40B4-BE49-F238E27FC236}">
                <a16:creationId xmlns:a16="http://schemas.microsoft.com/office/drawing/2014/main" xmlns="" id="{C78E9C27-5ACE-47E5-8396-D29FEEB8D4E1}"/>
              </a:ext>
            </a:extLst>
          </p:cNvPr>
          <p:cNvSpPr txBox="1"/>
          <p:nvPr/>
        </p:nvSpPr>
        <p:spPr>
          <a:xfrm>
            <a:off x="9503515" y="7749368"/>
            <a:ext cx="3960440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Competitividad de la Minería Chilena -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F75954E2-AB25-4FA4-B721-4207F7DC67E8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9313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278" r="20000" b="5000"/>
          <a:stretch/>
        </p:blipFill>
        <p:spPr bwMode="auto">
          <a:xfrm>
            <a:off x="3009189" y="985461"/>
            <a:ext cx="7719709" cy="6417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2"/>
            <a:ext cx="12228512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4 CuadroTexto">
            <a:extLst>
              <a:ext uri="{FF2B5EF4-FFF2-40B4-BE49-F238E27FC236}">
                <a16:creationId xmlns:a16="http://schemas.microsoft.com/office/drawing/2014/main" xmlns="" id="{D05453BC-7F72-41B6-9647-35EE5AFD8DBB}"/>
              </a:ext>
            </a:extLst>
          </p:cNvPr>
          <p:cNvSpPr txBox="1"/>
          <p:nvPr/>
        </p:nvSpPr>
        <p:spPr>
          <a:xfrm>
            <a:off x="9503515" y="7749368"/>
            <a:ext cx="3960440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Competitividad de la Minería Chilena -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8C7C7D38-5400-4854-B76F-C6416C7E5C6A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8636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 t="5452" r="2795" b="5412"/>
          <a:stretch/>
        </p:blipFill>
        <p:spPr bwMode="auto">
          <a:xfrm>
            <a:off x="3009190" y="985461"/>
            <a:ext cx="9820697" cy="639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1880575" y="6914188"/>
            <a:ext cx="1332690" cy="463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786" tIns="61393" rIns="122786" bIns="61393" rtlCol="0" anchor="ctr"/>
          <a:lstStyle/>
          <a:p>
            <a:pPr algn="ctr"/>
            <a:endParaRPr lang="es-CL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2"/>
            <a:ext cx="12228512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2034192" y="870248"/>
            <a:ext cx="1179073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7" name="4 CuadroTexto">
            <a:extLst>
              <a:ext uri="{FF2B5EF4-FFF2-40B4-BE49-F238E27FC236}">
                <a16:creationId xmlns:a16="http://schemas.microsoft.com/office/drawing/2014/main" xmlns="" id="{5CB57AD7-80D3-4A92-A6D3-27EEC4638D07}"/>
              </a:ext>
            </a:extLst>
          </p:cNvPr>
          <p:cNvSpPr txBox="1"/>
          <p:nvPr/>
        </p:nvSpPr>
        <p:spPr>
          <a:xfrm>
            <a:off x="9503515" y="7749368"/>
            <a:ext cx="3960440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Competitividad de la Minería Chilena -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F700446B-A1B8-4704-84A4-188C2AFE7FF2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7674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722" r="1476" b="4851"/>
          <a:stretch/>
        </p:blipFill>
        <p:spPr bwMode="auto">
          <a:xfrm>
            <a:off x="3027209" y="911096"/>
            <a:ext cx="9916726" cy="646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11880575" y="6914188"/>
            <a:ext cx="1332690" cy="463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786" tIns="61393" rIns="122786" bIns="61393" rtlCol="0" anchor="ctr"/>
          <a:lstStyle/>
          <a:p>
            <a:pPr algn="ctr"/>
            <a:endParaRPr lang="es-CL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2"/>
            <a:ext cx="12228512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12034192" y="870248"/>
            <a:ext cx="1179073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1" name="4 CuadroTexto">
            <a:extLst>
              <a:ext uri="{FF2B5EF4-FFF2-40B4-BE49-F238E27FC236}">
                <a16:creationId xmlns:a16="http://schemas.microsoft.com/office/drawing/2014/main" xmlns="" id="{0FF23D5F-146F-4CB6-907F-4AB26DA377EE}"/>
              </a:ext>
            </a:extLst>
          </p:cNvPr>
          <p:cNvSpPr txBox="1"/>
          <p:nvPr/>
        </p:nvSpPr>
        <p:spPr>
          <a:xfrm>
            <a:off x="9503515" y="7749368"/>
            <a:ext cx="3960440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Competitividad de la Minería Chilena -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D9594A17-492B-4534-8A07-CB5D02E4D257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4584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 t="5555" r="2554" b="4851"/>
          <a:stretch/>
        </p:blipFill>
        <p:spPr bwMode="auto">
          <a:xfrm>
            <a:off x="2797966" y="946952"/>
            <a:ext cx="10082374" cy="648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1880575" y="6967879"/>
            <a:ext cx="1332690" cy="463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786" tIns="61393" rIns="122786" bIns="61393" rtlCol="0" anchor="ctr"/>
          <a:lstStyle/>
          <a:p>
            <a:pPr algn="ctr"/>
            <a:endParaRPr lang="es-CL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2"/>
            <a:ext cx="12228512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12034192" y="870248"/>
            <a:ext cx="1179073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9" name="4 CuadroTexto">
            <a:extLst>
              <a:ext uri="{FF2B5EF4-FFF2-40B4-BE49-F238E27FC236}">
                <a16:creationId xmlns:a16="http://schemas.microsoft.com/office/drawing/2014/main" xmlns="" id="{DAAA223A-DD38-461F-BD97-42FBB0BB6865}"/>
              </a:ext>
            </a:extLst>
          </p:cNvPr>
          <p:cNvSpPr txBox="1"/>
          <p:nvPr/>
        </p:nvSpPr>
        <p:spPr>
          <a:xfrm>
            <a:off x="9503515" y="7749368"/>
            <a:ext cx="3960440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Competitividad de la Minería Chilena -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C71C542A-11CB-41DC-9D0F-CFDCE22C1510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98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5555" r="16041" b="4851"/>
          <a:stretch/>
        </p:blipFill>
        <p:spPr bwMode="auto">
          <a:xfrm>
            <a:off x="2692354" y="926075"/>
            <a:ext cx="8564119" cy="650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2"/>
            <a:ext cx="12228512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>
            <a:extLst>
              <a:ext uri="{FF2B5EF4-FFF2-40B4-BE49-F238E27FC236}">
                <a16:creationId xmlns:a16="http://schemas.microsoft.com/office/drawing/2014/main" xmlns="" id="{2D9212EE-3A70-4816-A4F9-1367B1B67C44}"/>
              </a:ext>
            </a:extLst>
          </p:cNvPr>
          <p:cNvSpPr txBox="1"/>
          <p:nvPr/>
        </p:nvSpPr>
        <p:spPr>
          <a:xfrm>
            <a:off x="9503515" y="7749368"/>
            <a:ext cx="3960440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Competitividad de la Minería Chilena -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FE6EA68-EF19-4E1E-9600-09987E5504E3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2625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4" descr="http://miquelbenitez.com/wp-content/uploads/2012/07/Emebe-Jose-Manuel-Soria-Turismo-11-07-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" y="1705187"/>
            <a:ext cx="7737124" cy="3780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http://www.elobservatodo.cl/sites/elobservatodo.cl/files/imagecache/380x285/imagen_noticia/caricatura_miner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418" y="4717076"/>
            <a:ext cx="4009390" cy="2294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24880" y="222176"/>
            <a:ext cx="11953328" cy="504056"/>
          </a:xfrm>
        </p:spPr>
        <p:txBody>
          <a:bodyPr/>
          <a:lstStyle/>
          <a:p>
            <a:r>
              <a:rPr lang="es-CL" dirty="0"/>
              <a:t>Introducción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C9CBD44E-AA25-4C32-BC95-3525157B5A7B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2663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2"/>
            <a:ext cx="12228512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>
            <a:extLst>
              <a:ext uri="{FF2B5EF4-FFF2-40B4-BE49-F238E27FC236}">
                <a16:creationId xmlns:a16="http://schemas.microsoft.com/office/drawing/2014/main" xmlns="" id="{ADE9AC45-1A3A-4AD1-B8C0-B5ADC1FB56CF}"/>
              </a:ext>
            </a:extLst>
          </p:cNvPr>
          <p:cNvSpPr txBox="1"/>
          <p:nvPr/>
        </p:nvSpPr>
        <p:spPr>
          <a:xfrm>
            <a:off x="9503515" y="7749368"/>
            <a:ext cx="3960440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Competitividad de la Minería Chilena -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B5A475B1-3493-4625-BD28-A59493550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5277" r="11250" b="12480"/>
          <a:stretch/>
        </p:blipFill>
        <p:spPr bwMode="auto">
          <a:xfrm>
            <a:off x="2236235" y="915875"/>
            <a:ext cx="9562680" cy="594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9999262-75F2-4971-87BE-76168F587725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5545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8610" r="9791" b="4851"/>
          <a:stretch/>
        </p:blipFill>
        <p:spPr bwMode="auto">
          <a:xfrm>
            <a:off x="1247428" y="1070271"/>
            <a:ext cx="9999477" cy="60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2"/>
            <a:ext cx="12228512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>
            <a:extLst>
              <a:ext uri="{FF2B5EF4-FFF2-40B4-BE49-F238E27FC236}">
                <a16:creationId xmlns:a16="http://schemas.microsoft.com/office/drawing/2014/main" xmlns="" id="{FD997D36-4CEF-48F5-B8ED-DDBCDB75A2D3}"/>
              </a:ext>
            </a:extLst>
          </p:cNvPr>
          <p:cNvSpPr txBox="1"/>
          <p:nvPr/>
        </p:nvSpPr>
        <p:spPr>
          <a:xfrm>
            <a:off x="9503515" y="7749368"/>
            <a:ext cx="3960440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Competitividad de la Minería Chilena -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DC9511C2-7B07-4383-B88F-C3FB0AA51431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299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9167" r="9584" b="4851"/>
          <a:stretch/>
        </p:blipFill>
        <p:spPr bwMode="auto">
          <a:xfrm>
            <a:off x="1227723" y="1004962"/>
            <a:ext cx="10085921" cy="609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2"/>
            <a:ext cx="12228512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4 CuadroTexto"/>
          <p:cNvSpPr txBox="1"/>
          <p:nvPr/>
        </p:nvSpPr>
        <p:spPr>
          <a:xfrm>
            <a:off x="9503515" y="7749368"/>
            <a:ext cx="3960440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Competitividad de la Minería Chilena - </a:t>
            </a:r>
            <a:r>
              <a:rPr lang="es-CL" sz="1100" b="1" dirty="0" err="1"/>
              <a:t>Cochilco</a:t>
            </a:r>
            <a:endParaRPr lang="es-CL" sz="1100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3B039B60-82CC-42A1-B639-50F1C578B1CF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7994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7785720" y="4254624"/>
            <a:ext cx="5603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600" dirty="0">
                <a:solidFill>
                  <a:srgbClr val="976B43"/>
                </a:solidFill>
              </a:rPr>
              <a:t>Productividad</a:t>
            </a:r>
          </a:p>
          <a:p>
            <a:endParaRPr lang="es-CL" sz="4400" i="1" dirty="0">
              <a:solidFill>
                <a:srgbClr val="976B43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318459E4-4152-443B-8BC9-B26070C2C59D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2125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890176" y="870248"/>
            <a:ext cx="1323089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xmlns="" id="{14B64DC8-AB8F-4D1E-B8ED-88482EFD0331}"/>
              </a:ext>
            </a:extLst>
          </p:cNvPr>
          <p:cNvGrpSpPr/>
          <p:nvPr/>
        </p:nvGrpSpPr>
        <p:grpSpPr>
          <a:xfrm>
            <a:off x="1023392" y="1446311"/>
            <a:ext cx="11442848" cy="6120679"/>
            <a:chOff x="1023392" y="1446311"/>
            <a:chExt cx="11442848" cy="6120679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xmlns="" id="{5FB6E2E4-E30E-451B-B16D-C12E1E207579}"/>
                </a:ext>
              </a:extLst>
            </p:cNvPr>
            <p:cNvSpPr/>
            <p:nvPr/>
          </p:nvSpPr>
          <p:spPr>
            <a:xfrm>
              <a:off x="1023392" y="1446311"/>
              <a:ext cx="11442848" cy="6120679"/>
            </a:xfrm>
            <a:prstGeom prst="roundRect">
              <a:avLst>
                <a:gd name="adj" fmla="val 8804"/>
              </a:avLst>
            </a:prstGeom>
            <a:solidFill>
              <a:srgbClr val="E7E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xmlns="" id="{F80BA0C8-4060-4E08-9372-C4305DFDE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09" t="9028" r="2393"/>
            <a:stretch/>
          </p:blipFill>
          <p:spPr>
            <a:xfrm>
              <a:off x="2673151" y="1806352"/>
              <a:ext cx="8424937" cy="4956398"/>
            </a:xfrm>
            <a:prstGeom prst="rect">
              <a:avLst/>
            </a:prstGeom>
          </p:spPr>
        </p:pic>
      </p:grpSp>
      <p:sp>
        <p:nvSpPr>
          <p:cNvPr id="13" name="Rectangle 13">
            <a:extLst>
              <a:ext uri="{FF2B5EF4-FFF2-40B4-BE49-F238E27FC236}">
                <a16:creationId xmlns:a16="http://schemas.microsoft.com/office/drawing/2014/main" xmlns="" id="{18C4563C-9B59-4628-89FE-D17DCD7E7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880" y="222176"/>
            <a:ext cx="11953328" cy="504056"/>
          </a:xfrm>
        </p:spPr>
        <p:txBody>
          <a:bodyPr/>
          <a:lstStyle/>
          <a:p>
            <a:pPr eaLnBrk="1" hangingPunct="1">
              <a:defRPr/>
            </a:pPr>
            <a:r>
              <a:rPr lang="en-AU" sz="2800" dirty="0" err="1">
                <a:effectLst/>
              </a:rPr>
              <a:t>Productividad</a:t>
            </a:r>
            <a:r>
              <a:rPr lang="en-AU" sz="2800" dirty="0">
                <a:effectLst/>
              </a:rPr>
              <a:t/>
            </a:r>
            <a:br>
              <a:rPr lang="en-AU" sz="2800" dirty="0">
                <a:effectLst/>
              </a:rPr>
            </a:br>
            <a:r>
              <a:rPr lang="en-AU" sz="2400" dirty="0" err="1">
                <a:solidFill>
                  <a:schemeClr val="tx1"/>
                </a:solidFill>
                <a:effectLst/>
              </a:rPr>
              <a:t>Tiempo</a:t>
            </a:r>
            <a:r>
              <a:rPr lang="en-AU" sz="2400" dirty="0">
                <a:solidFill>
                  <a:schemeClr val="tx1"/>
                </a:solidFill>
                <a:effectLst/>
              </a:rPr>
              <a:t> Real </a:t>
            </a:r>
            <a:r>
              <a:rPr lang="en-AU" sz="2400" dirty="0" err="1">
                <a:solidFill>
                  <a:schemeClr val="tx1"/>
                </a:solidFill>
                <a:effectLst/>
              </a:rPr>
              <a:t>Disponible</a:t>
            </a:r>
            <a:r>
              <a:rPr lang="en-AU" sz="2400" dirty="0">
                <a:solidFill>
                  <a:schemeClr val="tx1"/>
                </a:solidFill>
                <a:effectLst/>
              </a:rPr>
              <a:t> para </a:t>
            </a:r>
            <a:r>
              <a:rPr lang="en-AU" sz="2400" dirty="0" err="1">
                <a:solidFill>
                  <a:schemeClr val="tx1"/>
                </a:solidFill>
                <a:effectLst/>
              </a:rPr>
              <a:t>Trabajar</a:t>
            </a:r>
            <a:r>
              <a:rPr lang="en-AU" sz="2400" dirty="0">
                <a:solidFill>
                  <a:schemeClr val="tx1"/>
                </a:solidFill>
                <a:effectLst/>
              </a:rPr>
              <a:t> </a:t>
            </a:r>
            <a:r>
              <a:rPr lang="en-AU" sz="2400" dirty="0" err="1">
                <a:solidFill>
                  <a:schemeClr val="tx1"/>
                </a:solidFill>
                <a:effectLst/>
              </a:rPr>
              <a:t>en</a:t>
            </a:r>
            <a:r>
              <a:rPr lang="en-AU" sz="2400" dirty="0">
                <a:solidFill>
                  <a:schemeClr val="tx1"/>
                </a:solidFill>
                <a:effectLst/>
              </a:rPr>
              <a:t> Faena </a:t>
            </a:r>
            <a:r>
              <a:rPr lang="en-AU" sz="2400" dirty="0" err="1">
                <a:solidFill>
                  <a:schemeClr val="tx1"/>
                </a:solidFill>
                <a:effectLst/>
              </a:rPr>
              <a:t>Minera</a:t>
            </a:r>
            <a:endParaRPr lang="es-ES_tradnl" sz="2000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4 CuadroTexto">
            <a:extLst>
              <a:ext uri="{FF2B5EF4-FFF2-40B4-BE49-F238E27FC236}">
                <a16:creationId xmlns:a16="http://schemas.microsoft.com/office/drawing/2014/main" xmlns="" id="{AC18A0D5-9FE9-4870-BE94-91F39274F0CE}"/>
              </a:ext>
            </a:extLst>
          </p:cNvPr>
          <p:cNvSpPr txBox="1"/>
          <p:nvPr/>
        </p:nvSpPr>
        <p:spPr>
          <a:xfrm>
            <a:off x="11640650" y="7711005"/>
            <a:ext cx="2601144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APRILMIN 2017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1C0A681-AE8D-483E-AE51-655556E4C722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3978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890176" y="870248"/>
            <a:ext cx="1323089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xmlns="" id="{25769BB8-69FD-425E-8FF8-7089DAD311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880" y="222176"/>
            <a:ext cx="11953328" cy="504056"/>
          </a:xfrm>
        </p:spPr>
        <p:txBody>
          <a:bodyPr/>
          <a:lstStyle/>
          <a:p>
            <a:pPr eaLnBrk="1" hangingPunct="1">
              <a:defRPr/>
            </a:pPr>
            <a:r>
              <a:rPr lang="en-AU" sz="2800" dirty="0" err="1">
                <a:effectLst/>
              </a:rPr>
              <a:t>Productividad</a:t>
            </a:r>
            <a:r>
              <a:rPr lang="en-AU" sz="2800" dirty="0">
                <a:effectLst/>
              </a:rPr>
              <a:t/>
            </a:r>
            <a:br>
              <a:rPr lang="en-AU" sz="2800" dirty="0">
                <a:effectLst/>
              </a:rPr>
            </a:br>
            <a:r>
              <a:rPr lang="en-AU" sz="2400" dirty="0" err="1">
                <a:solidFill>
                  <a:schemeClr val="tx1"/>
                </a:solidFill>
                <a:effectLst/>
              </a:rPr>
              <a:t>Proceso</a:t>
            </a:r>
            <a:r>
              <a:rPr lang="en-AU" sz="2400" dirty="0">
                <a:solidFill>
                  <a:schemeClr val="tx1"/>
                </a:solidFill>
                <a:effectLst/>
              </a:rPr>
              <a:t> de </a:t>
            </a:r>
            <a:r>
              <a:rPr lang="en-AU" sz="2400" dirty="0" err="1">
                <a:solidFill>
                  <a:schemeClr val="tx1"/>
                </a:solidFill>
                <a:effectLst/>
              </a:rPr>
              <a:t>Acreditación</a:t>
            </a:r>
            <a:endParaRPr lang="es-ES_tradnl" sz="2000" dirty="0">
              <a:solidFill>
                <a:schemeClr val="tx1"/>
              </a:solidFill>
              <a:effectLst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xmlns="" id="{EFC269E3-2844-4980-8E6C-A111B1369F96}"/>
              </a:ext>
            </a:extLst>
          </p:cNvPr>
          <p:cNvGrpSpPr/>
          <p:nvPr/>
        </p:nvGrpSpPr>
        <p:grpSpPr>
          <a:xfrm>
            <a:off x="1023392" y="1446311"/>
            <a:ext cx="11442848" cy="6120679"/>
            <a:chOff x="1023392" y="1446311"/>
            <a:chExt cx="11442848" cy="6120679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xmlns="" id="{B067D874-18B9-4868-9593-83F62FBFD2DF}"/>
                </a:ext>
              </a:extLst>
            </p:cNvPr>
            <p:cNvSpPr/>
            <p:nvPr/>
          </p:nvSpPr>
          <p:spPr>
            <a:xfrm>
              <a:off x="1023392" y="1446311"/>
              <a:ext cx="11442848" cy="6120679"/>
            </a:xfrm>
            <a:prstGeom prst="roundRect">
              <a:avLst>
                <a:gd name="adj" fmla="val 8804"/>
              </a:avLst>
            </a:prstGeom>
            <a:solidFill>
              <a:srgbClr val="E7E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xmlns="" id="{2955AA96-2501-4A5B-95C4-0B78BF961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398" r="2166" b="6425"/>
            <a:stretch/>
          </p:blipFill>
          <p:spPr>
            <a:xfrm>
              <a:off x="1449017" y="1662337"/>
              <a:ext cx="9649072" cy="5112568"/>
            </a:xfrm>
            <a:prstGeom prst="rect">
              <a:avLst/>
            </a:prstGeom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xmlns="" id="{0E8A4F70-25C4-4F6B-ADB4-792BEBADC560}"/>
                </a:ext>
              </a:extLst>
            </p:cNvPr>
            <p:cNvSpPr/>
            <p:nvPr/>
          </p:nvSpPr>
          <p:spPr>
            <a:xfrm>
              <a:off x="1449017" y="1615969"/>
              <a:ext cx="648072" cy="3106799"/>
            </a:xfrm>
            <a:prstGeom prst="rect">
              <a:avLst/>
            </a:prstGeom>
            <a:solidFill>
              <a:srgbClr val="E7E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7" name="4 CuadroTexto">
            <a:extLst>
              <a:ext uri="{FF2B5EF4-FFF2-40B4-BE49-F238E27FC236}">
                <a16:creationId xmlns:a16="http://schemas.microsoft.com/office/drawing/2014/main" xmlns="" id="{492BB131-0473-4EBB-9217-3FC8D3B90F5B}"/>
              </a:ext>
            </a:extLst>
          </p:cNvPr>
          <p:cNvSpPr txBox="1"/>
          <p:nvPr/>
        </p:nvSpPr>
        <p:spPr>
          <a:xfrm>
            <a:off x="11640650" y="7711005"/>
            <a:ext cx="2601144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APRILMIN 2017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A32EC208-44E5-4CCB-892F-B3DCDA84BDF6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320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>
            <a:extLst>
              <a:ext uri="{FF2B5EF4-FFF2-40B4-BE49-F238E27FC236}">
                <a16:creationId xmlns:a16="http://schemas.microsoft.com/office/drawing/2014/main" xmlns="" id="{2206894B-4C67-4AE1-9952-6A7FE44686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880" y="222176"/>
            <a:ext cx="11953328" cy="504056"/>
          </a:xfrm>
        </p:spPr>
        <p:txBody>
          <a:bodyPr/>
          <a:lstStyle/>
          <a:p>
            <a:pPr eaLnBrk="1" hangingPunct="1">
              <a:defRPr/>
            </a:pPr>
            <a:r>
              <a:rPr lang="en-AU" sz="2800" dirty="0" err="1">
                <a:effectLst/>
              </a:rPr>
              <a:t>Productividad</a:t>
            </a:r>
            <a:r>
              <a:rPr lang="en-AU" sz="2800" dirty="0">
                <a:effectLst/>
              </a:rPr>
              <a:t/>
            </a:r>
            <a:br>
              <a:rPr lang="en-AU" sz="2800" dirty="0">
                <a:effectLst/>
              </a:rPr>
            </a:br>
            <a:r>
              <a:rPr lang="en-AU" sz="2400" dirty="0" err="1">
                <a:solidFill>
                  <a:schemeClr val="tx1"/>
                </a:solidFill>
                <a:effectLst/>
              </a:rPr>
              <a:t>Organización</a:t>
            </a:r>
            <a:r>
              <a:rPr lang="en-AU" sz="2400" dirty="0">
                <a:solidFill>
                  <a:schemeClr val="tx1"/>
                </a:solidFill>
                <a:effectLst/>
              </a:rPr>
              <a:t> del </a:t>
            </a:r>
            <a:r>
              <a:rPr lang="en-AU" sz="2400" dirty="0" err="1">
                <a:solidFill>
                  <a:schemeClr val="tx1"/>
                </a:solidFill>
                <a:effectLst/>
              </a:rPr>
              <a:t>Tiempo</a:t>
            </a:r>
            <a:endParaRPr lang="es-ES_tradnl" sz="2000" dirty="0">
              <a:solidFill>
                <a:schemeClr val="tx1"/>
              </a:solidFill>
              <a:effectLst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CD1DD043-D0C6-44CA-B44E-F7888BF657F8}"/>
              </a:ext>
            </a:extLst>
          </p:cNvPr>
          <p:cNvGrpSpPr/>
          <p:nvPr/>
        </p:nvGrpSpPr>
        <p:grpSpPr>
          <a:xfrm>
            <a:off x="1023392" y="870248"/>
            <a:ext cx="12189873" cy="6696742"/>
            <a:chOff x="1023392" y="870248"/>
            <a:chExt cx="12189873" cy="6696742"/>
          </a:xfrm>
        </p:grpSpPr>
        <p:sp>
          <p:nvSpPr>
            <p:cNvPr id="5" name="Rectángulo 4"/>
            <p:cNvSpPr/>
            <p:nvPr/>
          </p:nvSpPr>
          <p:spPr>
            <a:xfrm>
              <a:off x="11890176" y="870248"/>
              <a:ext cx="1323089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S"/>
            </a:p>
          </p:txBody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xmlns="" id="{4D24F4AB-3EF5-43C8-AC14-FA572EE596A3}"/>
                </a:ext>
              </a:extLst>
            </p:cNvPr>
            <p:cNvSpPr/>
            <p:nvPr/>
          </p:nvSpPr>
          <p:spPr>
            <a:xfrm>
              <a:off x="1023392" y="1446311"/>
              <a:ext cx="11442848" cy="6120679"/>
            </a:xfrm>
            <a:prstGeom prst="roundRect">
              <a:avLst>
                <a:gd name="adj" fmla="val 8804"/>
              </a:avLst>
            </a:prstGeom>
            <a:solidFill>
              <a:srgbClr val="E7E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xmlns="" id="{073F682B-4F89-45DF-B17C-55C2A95080CA}"/>
                </a:ext>
              </a:extLst>
            </p:cNvPr>
            <p:cNvGrpSpPr/>
            <p:nvPr/>
          </p:nvGrpSpPr>
          <p:grpSpPr>
            <a:xfrm>
              <a:off x="1965048" y="1681535"/>
              <a:ext cx="10255152" cy="5741442"/>
              <a:chOff x="1965048" y="1681535"/>
              <a:chExt cx="10255152" cy="5741442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xmlns="" id="{0373D141-AB98-4E52-A1B7-62A0C44DB8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74" t="7575" r="739" b="2340"/>
              <a:stretch/>
            </p:blipFill>
            <p:spPr>
              <a:xfrm>
                <a:off x="2385120" y="1878361"/>
                <a:ext cx="9649072" cy="5544616"/>
              </a:xfrm>
              <a:prstGeom prst="rect">
                <a:avLst/>
              </a:prstGeom>
            </p:spPr>
          </p:pic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xmlns="" id="{6149A490-2DB2-4E5E-B657-F9DDB764406C}"/>
                  </a:ext>
                </a:extLst>
              </p:cNvPr>
              <p:cNvSpPr/>
              <p:nvPr/>
            </p:nvSpPr>
            <p:spPr>
              <a:xfrm>
                <a:off x="1965048" y="1878360"/>
                <a:ext cx="636096" cy="3456384"/>
              </a:xfrm>
              <a:prstGeom prst="rect">
                <a:avLst/>
              </a:prstGeom>
              <a:solidFill>
                <a:srgbClr val="E7ED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xmlns="" id="{AB083FE8-0340-414E-B546-3422B951BD9D}"/>
                  </a:ext>
                </a:extLst>
              </p:cNvPr>
              <p:cNvSpPr/>
              <p:nvPr/>
            </p:nvSpPr>
            <p:spPr>
              <a:xfrm>
                <a:off x="11542112" y="1681535"/>
                <a:ext cx="636096" cy="1908975"/>
              </a:xfrm>
              <a:prstGeom prst="rect">
                <a:avLst/>
              </a:prstGeom>
              <a:solidFill>
                <a:srgbClr val="E7ED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xmlns="" id="{E64C802D-649F-43F4-8E43-3385C95C06D7}"/>
                  </a:ext>
                </a:extLst>
              </p:cNvPr>
              <p:cNvSpPr/>
              <p:nvPr/>
            </p:nvSpPr>
            <p:spPr>
              <a:xfrm>
                <a:off x="11584104" y="5641974"/>
                <a:ext cx="636096" cy="1764962"/>
              </a:xfrm>
              <a:prstGeom prst="rect">
                <a:avLst/>
              </a:prstGeom>
              <a:solidFill>
                <a:srgbClr val="E7ED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</p:grpSp>
      <p:sp>
        <p:nvSpPr>
          <p:cNvPr id="20" name="4 CuadroTexto">
            <a:extLst>
              <a:ext uri="{FF2B5EF4-FFF2-40B4-BE49-F238E27FC236}">
                <a16:creationId xmlns:a16="http://schemas.microsoft.com/office/drawing/2014/main" xmlns="" id="{130971D7-38EE-42C9-94D1-CA994075C20D}"/>
              </a:ext>
            </a:extLst>
          </p:cNvPr>
          <p:cNvSpPr txBox="1"/>
          <p:nvPr/>
        </p:nvSpPr>
        <p:spPr>
          <a:xfrm>
            <a:off x="11640650" y="7711005"/>
            <a:ext cx="2601144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APRILMIN 2017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E8289B68-6145-4EDA-96FF-97E4752E0F86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811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890176" y="870248"/>
            <a:ext cx="1323089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38ACD2E9-1CE4-4953-A06D-8124FF4DD7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880" y="222176"/>
            <a:ext cx="11953328" cy="504056"/>
          </a:xfrm>
        </p:spPr>
        <p:txBody>
          <a:bodyPr/>
          <a:lstStyle/>
          <a:p>
            <a:pPr eaLnBrk="1" hangingPunct="1">
              <a:defRPr/>
            </a:pPr>
            <a:r>
              <a:rPr lang="en-AU" sz="2800" dirty="0" err="1">
                <a:effectLst/>
              </a:rPr>
              <a:t>Productividad</a:t>
            </a:r>
            <a:r>
              <a:rPr lang="en-AU" sz="2800" dirty="0">
                <a:effectLst/>
              </a:rPr>
              <a:t/>
            </a:r>
            <a:br>
              <a:rPr lang="en-AU" sz="2800" dirty="0">
                <a:effectLst/>
              </a:rPr>
            </a:br>
            <a:r>
              <a:rPr lang="en-AU" sz="2400" dirty="0" err="1">
                <a:solidFill>
                  <a:schemeClr val="tx1"/>
                </a:solidFill>
                <a:effectLst/>
              </a:rPr>
              <a:t>Dotación</a:t>
            </a:r>
            <a:endParaRPr lang="es-ES_tradnl" sz="200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4 CuadroTexto">
            <a:extLst>
              <a:ext uri="{FF2B5EF4-FFF2-40B4-BE49-F238E27FC236}">
                <a16:creationId xmlns:a16="http://schemas.microsoft.com/office/drawing/2014/main" xmlns="" id="{FE767CDA-ACA0-4D76-9F33-DD876FAE7AF4}"/>
              </a:ext>
            </a:extLst>
          </p:cNvPr>
          <p:cNvSpPr txBox="1"/>
          <p:nvPr/>
        </p:nvSpPr>
        <p:spPr>
          <a:xfrm>
            <a:off x="11640650" y="7711005"/>
            <a:ext cx="2601144" cy="293262"/>
          </a:xfrm>
          <a:prstGeom prst="rect">
            <a:avLst/>
          </a:prstGeom>
          <a:noFill/>
        </p:spPr>
        <p:txBody>
          <a:bodyPr wrap="square" lIns="122786" tIns="61393" rIns="122786" bIns="61393" rtlCol="0">
            <a:spAutoFit/>
          </a:bodyPr>
          <a:lstStyle/>
          <a:p>
            <a:r>
              <a:rPr lang="es-CL" sz="1100" b="1" dirty="0"/>
              <a:t>Fuente: APRILMIN 2017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8AD6EA4C-629F-4641-8884-545F364D9069}"/>
              </a:ext>
            </a:extLst>
          </p:cNvPr>
          <p:cNvGrpSpPr/>
          <p:nvPr/>
        </p:nvGrpSpPr>
        <p:grpSpPr>
          <a:xfrm>
            <a:off x="1023392" y="1446311"/>
            <a:ext cx="11442848" cy="6120679"/>
            <a:chOff x="1023392" y="1446311"/>
            <a:chExt cx="11442848" cy="6120679"/>
          </a:xfrm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xmlns="" id="{4D8D58D1-5319-4404-8C2A-8317E8630E1F}"/>
                </a:ext>
              </a:extLst>
            </p:cNvPr>
            <p:cNvSpPr/>
            <p:nvPr/>
          </p:nvSpPr>
          <p:spPr>
            <a:xfrm>
              <a:off x="1023392" y="1446311"/>
              <a:ext cx="11442848" cy="6120679"/>
            </a:xfrm>
            <a:prstGeom prst="roundRect">
              <a:avLst>
                <a:gd name="adj" fmla="val 8804"/>
              </a:avLst>
            </a:prstGeom>
            <a:solidFill>
              <a:srgbClr val="E7E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xmlns="" id="{92DE1379-4466-426B-90F7-1C8F27202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1" t="8110" r="1511" b="2806"/>
            <a:stretch/>
          </p:blipFill>
          <p:spPr>
            <a:xfrm>
              <a:off x="2385120" y="1806352"/>
              <a:ext cx="9361040" cy="5472608"/>
            </a:xfrm>
            <a:prstGeom prst="rect">
              <a:avLst/>
            </a:prstGeom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xmlns="" id="{750986E9-2DB0-4444-8582-983BAF547AF4}"/>
                </a:ext>
              </a:extLst>
            </p:cNvPr>
            <p:cNvSpPr/>
            <p:nvPr/>
          </p:nvSpPr>
          <p:spPr>
            <a:xfrm>
              <a:off x="2067072" y="1610017"/>
              <a:ext cx="636096" cy="3456384"/>
            </a:xfrm>
            <a:prstGeom prst="rect">
              <a:avLst/>
            </a:prstGeom>
            <a:solidFill>
              <a:srgbClr val="E7E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xmlns="" id="{81BE7230-5E45-42FD-8BBB-EC073850ECC6}"/>
                </a:ext>
              </a:extLst>
            </p:cNvPr>
            <p:cNvSpPr/>
            <p:nvPr/>
          </p:nvSpPr>
          <p:spPr>
            <a:xfrm>
              <a:off x="2095137" y="6969662"/>
              <a:ext cx="636096" cy="481646"/>
            </a:xfrm>
            <a:prstGeom prst="rect">
              <a:avLst/>
            </a:prstGeom>
            <a:solidFill>
              <a:srgbClr val="E7E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D6C65247-484C-4B85-A84D-C3A9671C23EA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903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797527" y="6795803"/>
            <a:ext cx="12440284" cy="98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598" tIns="61299" rIns="122598" bIns="61299"/>
          <a:lstStyle/>
          <a:p>
            <a:pPr>
              <a:lnSpc>
                <a:spcPts val="3300"/>
              </a:lnSpc>
            </a:pPr>
            <a:r>
              <a:rPr lang="es-CL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Escenario Mundial</a:t>
            </a:r>
          </a:p>
          <a:p>
            <a:pPr>
              <a:lnSpc>
                <a:spcPts val="3300"/>
              </a:lnSpc>
            </a:pPr>
            <a:r>
              <a:rPr lang="es-CL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Marcelo Vargas V.</a:t>
            </a:r>
          </a:p>
        </p:txBody>
      </p:sp>
      <p:sp>
        <p:nvSpPr>
          <p:cNvPr id="2" name="1 Rectángulo"/>
          <p:cNvSpPr/>
          <p:nvPr/>
        </p:nvSpPr>
        <p:spPr>
          <a:xfrm>
            <a:off x="-680455" y="6090600"/>
            <a:ext cx="115355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</a:t>
            </a:r>
            <a:r>
              <a:rPr lang="es-MX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Gestión y Evaluación de Proyectos Mineros</a:t>
            </a:r>
          </a:p>
          <a:p>
            <a:pPr algn="ctr"/>
            <a:r>
              <a:rPr lang="es-ES" sz="40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492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24880" y="222176"/>
            <a:ext cx="11953328" cy="504056"/>
          </a:xfrm>
        </p:spPr>
        <p:txBody>
          <a:bodyPr/>
          <a:lstStyle/>
          <a:p>
            <a:r>
              <a:rPr lang="es-CL" dirty="0"/>
              <a:t>Introducción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C9CBD44E-AA25-4C32-BC95-3525157B5A7B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37" y="1230288"/>
            <a:ext cx="11389295" cy="554461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6484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684104" y="4254624"/>
            <a:ext cx="77048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600" dirty="0">
                <a:solidFill>
                  <a:srgbClr val="976B43"/>
                </a:solidFill>
              </a:rPr>
              <a:t>Escenario Mundial</a:t>
            </a:r>
          </a:p>
          <a:p>
            <a:endParaRPr lang="es-CL" sz="4400" i="1" dirty="0">
              <a:solidFill>
                <a:srgbClr val="976B43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E3283D7C-E187-4661-80F9-697314D9B923}"/>
              </a:ext>
            </a:extLst>
          </p:cNvPr>
          <p:cNvSpPr/>
          <p:nvPr/>
        </p:nvSpPr>
        <p:spPr>
          <a:xfrm>
            <a:off x="0" y="7927032"/>
            <a:ext cx="5265440" cy="150168"/>
          </a:xfrm>
          <a:prstGeom prst="rect">
            <a:avLst/>
          </a:prstGeom>
          <a:solidFill>
            <a:srgbClr val="FF8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31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44970de2612e17a2b4a298aafb350898e5fd80"/>
</p:tagLst>
</file>

<file path=ppt/theme/theme1.xml><?xml version="1.0" encoding="utf-8"?>
<a:theme xmlns:a="http://schemas.openxmlformats.org/drawingml/2006/main" name="10_Diseño predetermin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0_Diseño predeterminado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888E37CBAC9E49B91E34C40B965CDD" ma:contentTypeVersion="2" ma:contentTypeDescription="Create a new document." ma:contentTypeScope="" ma:versionID="5e6654703cfc3b29a464340d7807ded5">
  <xsd:schema xmlns:xsd="http://www.w3.org/2001/XMLSchema" xmlns:xs="http://www.w3.org/2001/XMLSchema" xmlns:p="http://schemas.microsoft.com/office/2006/metadata/properties" xmlns:ns2="472ee225-c372-4c18-aad8-63a1070ca6ae" targetNamespace="http://schemas.microsoft.com/office/2006/metadata/properties" ma:root="true" ma:fieldsID="022300a71b19cd8f2e8740728832113c" ns2:_="">
    <xsd:import namespace="472ee225-c372-4c18-aad8-63a1070ca6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2ee225-c372-4c18-aad8-63a1070ca6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223608E-AC3D-4537-8527-0AF9968801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2ee225-c372-4c18-aad8-63a1070ca6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5549CD-FA54-4057-866F-086BC49E77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096BC8-165D-489C-AA5E-0C720E5F3769}">
  <ds:schemaRefs>
    <ds:schemaRef ds:uri="http://schemas.microsoft.com/office/2006/documentManagement/types"/>
    <ds:schemaRef ds:uri="http://schemas.microsoft.com/office/infopath/2007/PartnerControls"/>
    <ds:schemaRef ds:uri="472ee225-c372-4c18-aad8-63a1070ca6ae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101875</TotalTime>
  <Words>1596</Words>
  <Application>Microsoft Office PowerPoint</Application>
  <PresentationFormat>Personalizado</PresentationFormat>
  <Paragraphs>244</Paragraphs>
  <Slides>78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78</vt:i4>
      </vt:variant>
    </vt:vector>
  </HeadingPairs>
  <TitlesOfParts>
    <vt:vector size="84" baseType="lpstr">
      <vt:lpstr>Arial</vt:lpstr>
      <vt:lpstr>Arial Black</vt:lpstr>
      <vt:lpstr>Calibri</vt:lpstr>
      <vt:lpstr>Century Gothic</vt:lpstr>
      <vt:lpstr>Times New Roman</vt:lpstr>
      <vt:lpstr>10_Diseño predeterminado</vt:lpstr>
      <vt:lpstr>Presentación de PowerPoint</vt:lpstr>
      <vt:lpstr>Introducción</vt:lpstr>
      <vt:lpstr>Introducción</vt:lpstr>
      <vt:lpstr>Introducción</vt:lpstr>
      <vt:lpstr>Introducción</vt:lpstr>
      <vt:lpstr>Introducción</vt:lpstr>
      <vt:lpstr>Introducción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Negocio Minero es Cíclico y Difícil de Predecir</vt:lpstr>
      <vt:lpstr>Producción Mundial De Cobre Mina 2003-2019</vt:lpstr>
      <vt:lpstr>Producción Mundial De Cobre Fundición 2003-2019</vt:lpstr>
      <vt:lpstr>Producción Mundial De Cobre Refinado 2003-2019</vt:lpstr>
      <vt:lpstr>Evolución Precio del Cobre Durante 2018-2020</vt:lpstr>
      <vt:lpstr>Presentación de PowerPoint</vt:lpstr>
      <vt:lpstr>Presentación de PowerPoint</vt:lpstr>
      <vt:lpstr>Cartera de Inversiones</vt:lpstr>
      <vt:lpstr>Cartera de Inversiones – Condicionalidad de la inversión</vt:lpstr>
      <vt:lpstr>Cartera inversional 2020 - 2029</vt:lpstr>
      <vt:lpstr>Por condicionalidad</vt:lpstr>
      <vt:lpstr>Probabilidad de materialización</vt:lpstr>
      <vt:lpstr>Inversión Anualizada</vt:lpstr>
      <vt:lpstr>Inversión regional</vt:lpstr>
      <vt:lpstr>Efecto del Precio en las Inversiones</vt:lpstr>
      <vt:lpstr>Efecto Producción en las Inversiones</vt:lpstr>
      <vt:lpstr>Intensidad de Capital</vt:lpstr>
      <vt:lpstr>Cambios en la cartera de proyectos</vt:lpstr>
      <vt:lpstr>Iniciativas</vt:lpstr>
      <vt:lpstr>Iniciativas</vt:lpstr>
      <vt:lpstr>Cartera de inversiones</vt:lpstr>
      <vt:lpstr>Presentación de PowerPoint</vt:lpstr>
      <vt:lpstr>Análisis de escenarios Producción de cobre en Chile</vt:lpstr>
      <vt:lpstr>Análisis de escenarios Pago de Impuestos</vt:lpstr>
      <vt:lpstr>Mega tendencias que soportan la demande de cobre</vt:lpstr>
      <vt:lpstr>Oferta y demanda de cobre</vt:lpstr>
      <vt:lpstr>Mega tendencias que soportan la demanda de cobre</vt:lpstr>
      <vt:lpstr>Mega tendencias que soportan la demanda de cobre</vt:lpstr>
      <vt:lpstr>Análisis de escenarios Comentarios</vt:lpstr>
      <vt:lpstr>Temas claves para el desarrollo sustentable de la actividad minera</vt:lpstr>
      <vt:lpstr>Temas claves para el desarrollo sustentable de la actividad minera</vt:lpstr>
      <vt:lpstr>Presentación de PowerPoint</vt:lpstr>
      <vt:lpstr>Presentación de PowerPoint</vt:lpstr>
      <vt:lpstr>Presentación de PowerPoint</vt:lpstr>
      <vt:lpstr>Presentación de PowerPoint</vt:lpstr>
      <vt:lpstr>Potencial Geológico Reservas de Cobre</vt:lpstr>
      <vt:lpstr>Potencial Geológico Lideres Producción No-Metálica 2019</vt:lpstr>
      <vt:lpstr>Potencial Geológico Ranking Producción No-Metálica 2019</vt:lpstr>
      <vt:lpstr>Potencial Geológico Ranking Producción No-Metálica 2019</vt:lpstr>
      <vt:lpstr>Potencial Geológico Producción No-Metálica</vt:lpstr>
      <vt:lpstr>Potencial Geológico Lideres en Producción Metálica 2019</vt:lpstr>
      <vt:lpstr>Potencial Geológico Ranking Producción Metálica 2019</vt:lpstr>
      <vt:lpstr>Potencial Geológico Ranking Producción Metálica 2019</vt:lpstr>
      <vt:lpstr>Potencial Geológico Producción de Cobre</vt:lpstr>
      <vt:lpstr>Potencial Geológico en Chile Otros Minerales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Productividad Tiempo Real Disponible para Trabajar en Faena Minera</vt:lpstr>
      <vt:lpstr>Productividad Proceso de Acreditación</vt:lpstr>
      <vt:lpstr>Productividad Organización del Tiempo</vt:lpstr>
      <vt:lpstr>Productividad Dotación</vt:lpstr>
      <vt:lpstr>Presentación de PowerPoint</vt:lpstr>
    </vt:vector>
  </TitlesOfParts>
  <Company>Codelco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Rajo Sur a Comité Seguimiento Divisional</dc:title>
  <dc:subject>Patricio Peña Q.</dc:subject>
  <dc:creator>PPENA002</dc:creator>
  <cp:lastModifiedBy>Vargas Vergara Marcelo (Codelco-Radomiro Tomic)</cp:lastModifiedBy>
  <cp:revision>5821</cp:revision>
  <cp:lastPrinted>2014-05-29T21:29:37Z</cp:lastPrinted>
  <dcterms:created xsi:type="dcterms:W3CDTF">2007-08-24T19:06:19Z</dcterms:created>
  <dcterms:modified xsi:type="dcterms:W3CDTF">2020-11-20T18:00:36Z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0x0101008E888E37CBAC9E49B91E34C40B965CDD</vt:lpwstr>
  </property>
</Properties>
</file>